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notesSlides/notesSlide15.xml" ContentType="application/vnd.openxmlformats-officedocument.presentationml.notesSlide+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84"/>
  </p:notesMasterIdLst>
  <p:handoutMasterIdLst>
    <p:handoutMasterId r:id="rId85"/>
  </p:handoutMasterIdLst>
  <p:sldIdLst>
    <p:sldId id="1135" r:id="rId2"/>
    <p:sldId id="1399" r:id="rId3"/>
    <p:sldId id="1217" r:id="rId4"/>
    <p:sldId id="1334" r:id="rId5"/>
    <p:sldId id="1218" r:id="rId6"/>
    <p:sldId id="1219" r:id="rId7"/>
    <p:sldId id="1286" r:id="rId8"/>
    <p:sldId id="1220" r:id="rId9"/>
    <p:sldId id="1285" r:id="rId10"/>
    <p:sldId id="1266" r:id="rId11"/>
    <p:sldId id="1466" r:id="rId12"/>
    <p:sldId id="1221" r:id="rId13"/>
    <p:sldId id="1469" r:id="rId14"/>
    <p:sldId id="1222" r:id="rId15"/>
    <p:sldId id="1288" r:id="rId16"/>
    <p:sldId id="1287" r:id="rId17"/>
    <p:sldId id="1289" r:id="rId18"/>
    <p:sldId id="1290" r:id="rId19"/>
    <p:sldId id="1224" r:id="rId20"/>
    <p:sldId id="1291" r:id="rId21"/>
    <p:sldId id="1225" r:id="rId22"/>
    <p:sldId id="1276" r:id="rId23"/>
    <p:sldId id="1226" r:id="rId24"/>
    <p:sldId id="1277" r:id="rId25"/>
    <p:sldId id="1292" r:id="rId26"/>
    <p:sldId id="1275" r:id="rId27"/>
    <p:sldId id="1279" r:id="rId28"/>
    <p:sldId id="1227" r:id="rId29"/>
    <p:sldId id="1471" r:id="rId30"/>
    <p:sldId id="1228" r:id="rId31"/>
    <p:sldId id="1294" r:id="rId32"/>
    <p:sldId id="1229" r:id="rId33"/>
    <p:sldId id="1233" r:id="rId34"/>
    <p:sldId id="1470" r:id="rId35"/>
    <p:sldId id="1268" r:id="rId36"/>
    <p:sldId id="1230" r:id="rId37"/>
    <p:sldId id="1434" r:id="rId38"/>
    <p:sldId id="1231" r:id="rId39"/>
    <p:sldId id="1478" r:id="rId40"/>
    <p:sldId id="1475" r:id="rId41"/>
    <p:sldId id="1476" r:id="rId42"/>
    <p:sldId id="1295" r:id="rId43"/>
    <p:sldId id="1477" r:id="rId44"/>
    <p:sldId id="1234" r:id="rId45"/>
    <p:sldId id="1232" r:id="rId46"/>
    <p:sldId id="1235" r:id="rId47"/>
    <p:sldId id="1335" r:id="rId48"/>
    <p:sldId id="1236" r:id="rId49"/>
    <p:sldId id="1237" r:id="rId50"/>
    <p:sldId id="1238" r:id="rId51"/>
    <p:sldId id="1239" r:id="rId52"/>
    <p:sldId id="1270" r:id="rId53"/>
    <p:sldId id="1240" r:id="rId54"/>
    <p:sldId id="1350" r:id="rId55"/>
    <p:sldId id="1336" r:id="rId56"/>
    <p:sldId id="1473" r:id="rId57"/>
    <p:sldId id="1242" r:id="rId58"/>
    <p:sldId id="1357" r:id="rId59"/>
    <p:sldId id="1349" r:id="rId60"/>
    <p:sldId id="1243" r:id="rId61"/>
    <p:sldId id="1244" r:id="rId62"/>
    <p:sldId id="1245" r:id="rId63"/>
    <p:sldId id="1296" r:id="rId64"/>
    <p:sldId id="1246" r:id="rId65"/>
    <p:sldId id="1247" r:id="rId66"/>
    <p:sldId id="1297" r:id="rId67"/>
    <p:sldId id="1249" r:id="rId68"/>
    <p:sldId id="1250" r:id="rId69"/>
    <p:sldId id="1251" r:id="rId70"/>
    <p:sldId id="1252" r:id="rId71"/>
    <p:sldId id="1338" r:id="rId72"/>
    <p:sldId id="1253" r:id="rId73"/>
    <p:sldId id="1254" r:id="rId74"/>
    <p:sldId id="1255" r:id="rId75"/>
    <p:sldId id="1343" r:id="rId76"/>
    <p:sldId id="1257" r:id="rId77"/>
    <p:sldId id="1339" r:id="rId78"/>
    <p:sldId id="1258" r:id="rId79"/>
    <p:sldId id="1259" r:id="rId80"/>
    <p:sldId id="1260" r:id="rId81"/>
    <p:sldId id="1261" r:id="rId82"/>
    <p:sldId id="1283" r:id="rId83"/>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21" autoAdjust="0"/>
    <p:restoredTop sz="96052" autoAdjust="0"/>
  </p:normalViewPr>
  <p:slideViewPr>
    <p:cSldViewPr>
      <p:cViewPr varScale="1">
        <p:scale>
          <a:sx n="109" d="100"/>
          <a:sy n="109" d="100"/>
        </p:scale>
        <p:origin x="1332" y="45"/>
      </p:cViewPr>
      <p:guideLst>
        <p:guide orient="horz" pos="2160"/>
        <p:guide pos="2880"/>
      </p:guideLst>
    </p:cSldViewPr>
  </p:slideViewPr>
  <p:outlineViewPr>
    <p:cViewPr varScale="1">
      <p:scale>
        <a:sx n="170" d="200"/>
        <a:sy n="170" d="200"/>
      </p:scale>
      <p:origin x="0" y="-44544"/>
    </p:cViewPr>
  </p:outlineViewPr>
  <p:notesTextViewPr>
    <p:cViewPr>
      <p:scale>
        <a:sx n="100" d="100"/>
        <a:sy n="100" d="100"/>
      </p:scale>
      <p:origin x="0" y="0"/>
    </p:cViewPr>
  </p:notesTextViewPr>
  <p:sorterViewPr>
    <p:cViewPr varScale="1">
      <p:scale>
        <a:sx n="100" d="100"/>
        <a:sy n="100" d="100"/>
      </p:scale>
      <p:origin x="0" y="-8274"/>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20.03.2022</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16.08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3T11:51:30.084"/>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3T11:51:40.516"/>
    </inkml:context>
    <inkml:brush xml:id="br0">
      <inkml:brushProperty name="width" value="0.05" units="cm"/>
      <inkml:brushProperty name="height" value="0.05" units="cm"/>
      <inkml:brushProperty name="color" value="#66CC00"/>
    </inkml:brush>
  </inkml:definitions>
  <inkml:trace contextRef="#ctx0" brushRef="#br0">1 0 10162,'0'0'2249,"81"0"-6522,-62 0-1392</inkml:trace>
  <inkml:trace contextRef="#ctx0" brushRef="#br0" timeOffset="1">52 568 5753,'0'0'2993</inkml:trace>
  <inkml:trace contextRef="#ctx0" brushRef="#br0" timeOffset="2">120 908 10506,'0'0'3249,"-13"-32"-10011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08:48.686"/>
    </inkml:context>
    <inkml:brush xml:id="br0">
      <inkml:brushProperty name="width" value="0.05" units="cm"/>
      <inkml:brushProperty name="height" value="0.05" units="cm"/>
      <inkml:brushProperty name="color" value="#004F8B"/>
    </inkml:brush>
  </inkml:definitions>
  <inkml:trace contextRef="#ctx0" brushRef="#br0">17 1 72,'0'0'240,"0"2"-272,-8 2 32,-1 0-120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25T11:10:35.15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11:38.763"/>
    </inkml:context>
    <inkml:brush xml:id="br0">
      <inkml:brushProperty name="width" value="0.05" units="cm"/>
      <inkml:brushProperty name="height" value="0.05" units="cm"/>
      <inkml:brushProperty name="color" value="#E71224"/>
    </inkml:brush>
  </inkml:definitions>
  <inkml:trace contextRef="#ctx0" brushRef="#br0">0 0 1728,'0'0'0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5T11:30:17.822"/>
    </inkml:context>
    <inkml:brush xml:id="br0">
      <inkml:brushProperty name="width" value="0.05" units="cm"/>
      <inkml:brushProperty name="height" value="0.05" units="cm"/>
      <inkml:brushProperty name="color" value="#E71224"/>
    </inkml:brush>
  </inkml:definitions>
  <inkml:trace contextRef="#ctx0" brushRef="#br0">55 35 104,'0'0'2118,"-5"-4"-1683,-3-1-282,-18-18 834,15 21-3268,7 2 1461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8</a:t>
            </a:fld>
            <a:endParaRPr lang="en-US"/>
          </a:p>
        </p:txBody>
      </p:sp>
    </p:spTree>
    <p:extLst>
      <p:ext uri="{BB962C8B-B14F-4D97-AF65-F5344CB8AC3E}">
        <p14:creationId xmlns:p14="http://schemas.microsoft.com/office/powerpoint/2010/main" val="145888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31</a:t>
            </a:fld>
            <a:endParaRPr lang="en-US"/>
          </a:p>
        </p:txBody>
      </p:sp>
    </p:spTree>
    <p:extLst>
      <p:ext uri="{BB962C8B-B14F-4D97-AF65-F5344CB8AC3E}">
        <p14:creationId xmlns:p14="http://schemas.microsoft.com/office/powerpoint/2010/main" val="3059786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33</a:t>
            </a:fld>
            <a:endParaRPr lang="en-US"/>
          </a:p>
        </p:txBody>
      </p:sp>
    </p:spTree>
    <p:extLst>
      <p:ext uri="{BB962C8B-B14F-4D97-AF65-F5344CB8AC3E}">
        <p14:creationId xmlns:p14="http://schemas.microsoft.com/office/powerpoint/2010/main" val="2299985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Why not the reverse?</a:t>
            </a:r>
            <a:endParaRPr lang="el-GR" dirty="0">
              <a:latin typeface="Arial" pitchFamily="34" charset="0"/>
              <a:ea typeface="ＭＳ Ｐゴシック" pitchFamily="34" charset="-128"/>
            </a:endParaRPr>
          </a:p>
          <a:p>
            <a:r>
              <a:rPr lang="en-US" dirty="0"/>
              <a:t>The usual way is to index </a:t>
            </a:r>
            <a:r>
              <a:rPr lang="en-US" dirty="0" err="1"/>
              <a:t>unnormalized</a:t>
            </a:r>
            <a:r>
              <a:rPr lang="en-US" dirty="0"/>
              <a:t> tokens and to maintain a query expansion list of multiple vocabulary entries to consider for a certain query term. A query term is then effectively a disjunction of several postings lists</a:t>
            </a:r>
            <a:endParaRPr lang="el-GR" dirty="0"/>
          </a:p>
          <a:p>
            <a:r>
              <a:rPr lang="en-US" dirty="0"/>
              <a:t>The alternative is to perform the expansion during index construction</a:t>
            </a:r>
            <a:endParaRPr lang="el-GR" dirty="0"/>
          </a:p>
          <a:p>
            <a:r>
              <a:rPr lang="en-US" b="0" dirty="0">
                <a:latin typeface="Arial" pitchFamily="34" charset="0"/>
                <a:ea typeface="ＭＳ Ｐゴシック" pitchFamily="34" charset="-128"/>
              </a:rPr>
              <a:t>Both</a:t>
            </a:r>
            <a:r>
              <a:rPr lang="en-US" b="0" baseline="0" dirty="0">
                <a:latin typeface="Arial" pitchFamily="34" charset="0"/>
                <a:ea typeface="ＭＳ Ｐゴシック" pitchFamily="34" charset="-128"/>
              </a:rPr>
              <a:t> </a:t>
            </a:r>
            <a:r>
              <a:rPr lang="en-US" dirty="0"/>
              <a:t>less efficient than equivalence classing, as there are more postings to store and merge</a:t>
            </a:r>
            <a:endParaRPr lang="en-US" b="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34</a:t>
            </a:fld>
            <a:endParaRPr lang="en-US"/>
          </a:p>
        </p:txBody>
      </p:sp>
    </p:spTree>
    <p:extLst>
      <p:ext uri="{BB962C8B-B14F-4D97-AF65-F5344CB8AC3E}">
        <p14:creationId xmlns:p14="http://schemas.microsoft.com/office/powerpoint/2010/main" val="108484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35</a:t>
            </a:fld>
            <a:endParaRPr lang="en-US"/>
          </a:p>
        </p:txBody>
      </p:sp>
    </p:spTree>
    <p:extLst>
      <p:ext uri="{BB962C8B-B14F-4D97-AF65-F5344CB8AC3E}">
        <p14:creationId xmlns:p14="http://schemas.microsoft.com/office/powerpoint/2010/main" val="1629828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a:xfrm>
            <a:off x="996950" y="766763"/>
            <a:ext cx="5100638" cy="3827462"/>
          </a:xfrm>
          <a:ln/>
        </p:spPr>
      </p:sp>
      <p:sp>
        <p:nvSpPr>
          <p:cNvPr id="35843" name="Notes Placeholder 2"/>
          <p:cNvSpPr>
            <a:spLocks noGrp="1"/>
          </p:cNvSpPr>
          <p:nvPr>
            <p:ph type="body" idx="1"/>
          </p:nvPr>
        </p:nvSpPr>
        <p:spPr>
          <a:noFill/>
          <a:ln/>
        </p:spPr>
        <p:txBody>
          <a:bodyPr/>
          <a:lstStyle/>
          <a:p>
            <a:pPr eaLnBrk="1" hangingPunct="1"/>
            <a:r>
              <a:rPr lang="en-US">
                <a:ea typeface="ＭＳ Ｐゴシック" pitchFamily="-112" charset="-128"/>
              </a:rPr>
              <a:t>Linked lists generally preferred to arrays</a:t>
            </a:r>
          </a:p>
          <a:p>
            <a:pPr lvl="1" eaLnBrk="1" hangingPunct="1"/>
            <a:r>
              <a:rPr lang="en-US">
                <a:ea typeface="ＭＳ Ｐゴシック" pitchFamily="-112" charset="-128"/>
              </a:rPr>
              <a:t>Dynamic space allocation</a:t>
            </a:r>
          </a:p>
          <a:p>
            <a:pPr lvl="1" eaLnBrk="1" hangingPunct="1"/>
            <a:r>
              <a:rPr lang="en-US">
                <a:ea typeface="ＭＳ Ｐゴシック" pitchFamily="-112" charset="-128"/>
              </a:rPr>
              <a:t>Insertion of terms into documents easy</a:t>
            </a:r>
          </a:p>
          <a:p>
            <a:pPr lvl="1" eaLnBrk="1" hangingPunct="1"/>
            <a:r>
              <a:rPr lang="en-US">
                <a:ea typeface="ＭＳ Ｐゴシック" pitchFamily="-112" charset="-128"/>
              </a:rPr>
              <a:t>Space overhead of pointers</a:t>
            </a:r>
          </a:p>
        </p:txBody>
      </p:sp>
      <p:sp>
        <p:nvSpPr>
          <p:cNvPr id="35844" name="Slide Number Placeholder 3"/>
          <p:cNvSpPr>
            <a:spLocks noGrp="1"/>
          </p:cNvSpPr>
          <p:nvPr>
            <p:ph type="sldNum" sz="quarter" idx="5"/>
          </p:nvPr>
        </p:nvSpPr>
        <p:spPr>
          <a:noFill/>
        </p:spPr>
        <p:txBody>
          <a:bodyPr/>
          <a:lstStyle/>
          <a:p>
            <a:fld id="{30BDE975-C902-4C26-B914-324C4926A62D}" type="slidenum">
              <a:rPr lang="en-US">
                <a:solidFill>
                  <a:prstClr val="black"/>
                </a:solidFill>
              </a:rPr>
              <a:pPr/>
              <a:t>58</a:t>
            </a:fld>
            <a:endParaRPr lang="en-US">
              <a:solidFill>
                <a:prstClr val="black"/>
              </a:solidFill>
            </a:endParaRPr>
          </a:p>
        </p:txBody>
      </p:sp>
    </p:spTree>
    <p:extLst>
      <p:ext uri="{BB962C8B-B14F-4D97-AF65-F5344CB8AC3E}">
        <p14:creationId xmlns:p14="http://schemas.microsoft.com/office/powerpoint/2010/main" val="2994434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a:t>
            </a:r>
            <a:r>
              <a:rPr lang="el-GR" dirty="0"/>
              <a:t>και</a:t>
            </a:r>
            <a:r>
              <a:rPr lang="el-GR" baseline="0" dirty="0"/>
              <a:t> 8</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63</a:t>
            </a:fld>
            <a:endParaRPr lang="en-US"/>
          </a:p>
        </p:txBody>
      </p:sp>
    </p:spTree>
    <p:extLst>
      <p:ext uri="{BB962C8B-B14F-4D97-AF65-F5344CB8AC3E}">
        <p14:creationId xmlns:p14="http://schemas.microsoft.com/office/powerpoint/2010/main" val="386579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dirty="0"/>
              <a:t>An example of a vocalized Modern Standard Arabic word. The writing is from right to left and letters undergo complex mutations as they are combined. The representation of short vowels (here, /i/ and /u/) and the final /n/ (</a:t>
            </a:r>
            <a:r>
              <a:rPr lang="en-US" dirty="0" err="1"/>
              <a:t>nunation</a:t>
            </a:r>
            <a:r>
              <a:rPr lang="en-US" dirty="0"/>
              <a:t>) departs from strict linearity by being represented as diacritics above and below letters. Nevertheless, the represented text is still clearly a linear ordering of characters representing sounds. Full vocalization, as here, normally appears only in the Koran and children’s books. Day-to-day text is </a:t>
            </a:r>
            <a:r>
              <a:rPr lang="en-US" dirty="0" err="1"/>
              <a:t>unvocalized</a:t>
            </a:r>
            <a:r>
              <a:rPr lang="en-US" dirty="0"/>
              <a:t> (short vowels are not represented but the letter for a would still appear) or partially vocalized, with short vow ¯ </a:t>
            </a:r>
            <a:r>
              <a:rPr lang="en-US" dirty="0" err="1"/>
              <a:t>els</a:t>
            </a:r>
            <a:r>
              <a:rPr lang="en-US" dirty="0"/>
              <a:t> inserted in places where the writer perceives ambiguities. These choices add further complexities to indexing. </a:t>
            </a:r>
            <a:endParaRPr lang="en-US" dirty="0">
              <a:latin typeface="Arial" pitchFamily="34" charset="0"/>
              <a:ea typeface="ＭＳ Ｐゴシック" pitchFamily="34" charset="-128"/>
            </a:endParaRP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9</a:t>
            </a:fld>
            <a:endParaRPr lang="en-US"/>
          </a:p>
        </p:txBody>
      </p:sp>
    </p:spTree>
    <p:extLst>
      <p:ext uri="{BB962C8B-B14F-4D97-AF65-F5344CB8AC3E}">
        <p14:creationId xmlns:p14="http://schemas.microsoft.com/office/powerpoint/2010/main" val="267582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10</a:t>
            </a:fld>
            <a:endParaRPr lang="en-US"/>
          </a:p>
        </p:txBody>
      </p:sp>
    </p:spTree>
    <p:extLst>
      <p:ext uri="{BB962C8B-B14F-4D97-AF65-F5344CB8AC3E}">
        <p14:creationId xmlns:p14="http://schemas.microsoft.com/office/powerpoint/2010/main" val="37227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extLst>
      <p:ext uri="{BB962C8B-B14F-4D97-AF65-F5344CB8AC3E}">
        <p14:creationId xmlns:p14="http://schemas.microsoft.com/office/powerpoint/2010/main" val="258817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Hewlett</a:t>
            </a:r>
            <a:r>
              <a:rPr lang="en-US" baseline="0" dirty="0"/>
              <a:t> unclear, co-education better coeducation, last do not keep</a:t>
            </a:r>
          </a:p>
          <a:p>
            <a:r>
              <a:rPr lang="en-US" dirty="0"/>
              <a:t>Handling hyphens automatically can thus be complex: it can either be done as a classification problem, or more commonly by some heuristic rules, such as allowing short hyphenated prefixes on words, but not longer hyphenated</a:t>
            </a:r>
            <a:r>
              <a:rPr lang="en-US" baseline="0" dirty="0"/>
              <a:t> forms</a:t>
            </a:r>
            <a:endParaRPr lang="en-US" dirty="0"/>
          </a:p>
          <a:p>
            <a:r>
              <a:rPr lang="en-US" dirty="0"/>
              <a:t>tokenization interact with handling </a:t>
            </a:r>
            <a:r>
              <a:rPr lang="en-US" b="1" dirty="0"/>
              <a:t>phrase queries </a:t>
            </a:r>
            <a:r>
              <a:rPr lang="en-US" dirty="0"/>
              <a:t>-</a:t>
            </a:r>
            <a:r>
              <a:rPr lang="en-US" baseline="0" dirty="0"/>
              <a:t> </a:t>
            </a:r>
            <a:r>
              <a:rPr lang="en-US" dirty="0"/>
              <a:t>particularly if we would like queries for all of lowercase, lower-case and lower case to </a:t>
            </a:r>
            <a:r>
              <a:rPr lang="en-US" b="1" dirty="0"/>
              <a:t>return the same results</a:t>
            </a:r>
            <a:r>
              <a:rPr lang="en-US" dirty="0"/>
              <a:t>. The last two can be handled by splitting on hyphens and using a phrase index. Getting the first case right would depend on knowing that it is sometimes written as two words and also indexing it in this way. </a:t>
            </a:r>
          </a:p>
          <a:p>
            <a:r>
              <a:rPr lang="en-US" dirty="0"/>
              <a:t>One effective strategy in practice, which is used by some Boolean retrieval systems such as Westlaw and Lexis-Nexis, is to encourage users to enter hyphens wherever they may be possible, and whenever there is a hyphenated form, the system will generalize the query to cover all three of the one word, hyphenated, and two word forms, so that a query for over-eager will search for over-eager OR “over eager” OR overeager. However, this strategy depends on user training, since if you query using either of the other two forms, you get no generalization</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18</a:t>
            </a:fld>
            <a:endParaRPr lang="en-US"/>
          </a:p>
        </p:txBody>
      </p:sp>
    </p:spTree>
    <p:extLst>
      <p:ext uri="{BB962C8B-B14F-4D97-AF65-F5344CB8AC3E}">
        <p14:creationId xmlns:p14="http://schemas.microsoft.com/office/powerpoint/2010/main" val="5310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possible segmentations of character sequences </a:t>
            </a:r>
            <a:r>
              <a:rPr lang="el-GR" dirty="0"/>
              <a:t>-</a:t>
            </a:r>
            <a:r>
              <a:rPr lang="el-GR" baseline="0" dirty="0"/>
              <a:t> </a:t>
            </a:r>
            <a:r>
              <a:rPr lang="en-US" dirty="0"/>
              <a:t>make mistakes sometimes, and so you are never guaranteed a consistent unique tokenization. </a:t>
            </a:r>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23</a:t>
            </a:fld>
            <a:endParaRPr lang="en-US"/>
          </a:p>
        </p:txBody>
      </p:sp>
    </p:spTree>
    <p:extLst>
      <p:ext uri="{BB962C8B-B14F-4D97-AF65-F5344CB8AC3E}">
        <p14:creationId xmlns:p14="http://schemas.microsoft.com/office/powerpoint/2010/main" val="174399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approach is to abandon word-based indexing and to do all indexing via just </a:t>
            </a:r>
            <a:r>
              <a:rPr lang="en-US" b="1" dirty="0"/>
              <a:t>short subsequences of characters (character k-grams), </a:t>
            </a:r>
            <a:r>
              <a:rPr lang="en-US" dirty="0"/>
              <a:t>regardless of whether particular sequences cross word boundaries or not. </a:t>
            </a:r>
            <a:endParaRPr lang="el-GR" dirty="0"/>
          </a:p>
          <a:p>
            <a:r>
              <a:rPr lang="en-US" dirty="0"/>
              <a:t>Three reasons why this approach is appealing are that </a:t>
            </a:r>
            <a:r>
              <a:rPr lang="en-US" u="sng" dirty="0">
                <a:solidFill>
                  <a:srgbClr val="336699"/>
                </a:solidFill>
              </a:rPr>
              <a:t>an individual Chinese character is more like a syllable than a letter and usually has some semantic content</a:t>
            </a:r>
            <a:r>
              <a:rPr lang="en-US" dirty="0"/>
              <a:t>, that </a:t>
            </a:r>
            <a:r>
              <a:rPr lang="en-US" u="sng" dirty="0"/>
              <a:t>most words are short </a:t>
            </a:r>
            <a:r>
              <a:rPr lang="en-US" dirty="0"/>
              <a:t>(the commonest length is 2 characters), and that, given the lack of standardization of word breaking in the writing system, it is </a:t>
            </a:r>
            <a:r>
              <a:rPr lang="en-US" u="sng" dirty="0"/>
              <a:t>not always clear where word boundaries should be placed anyway</a:t>
            </a:r>
            <a:r>
              <a:rPr lang="en-US" dirty="0"/>
              <a:t>. </a:t>
            </a:r>
            <a:endParaRPr lang="el-GR" dirty="0"/>
          </a:p>
          <a:p>
            <a:r>
              <a:rPr lang="en-US" dirty="0"/>
              <a:t>Even in English, some cases of where to put word boundaries are just orthographic conventions – think of notwithstanding vs. not to mention or into vs. on to – but people are educated to write the words with consistent use of space</a:t>
            </a:r>
            <a:endParaRPr lang="el-GR" dirty="0"/>
          </a:p>
          <a:p>
            <a:endParaRPr lang="el-GR" dirty="0"/>
          </a:p>
        </p:txBody>
      </p:sp>
      <p:sp>
        <p:nvSpPr>
          <p:cNvPr id="4" name="Slide Number Placeholder 3"/>
          <p:cNvSpPr>
            <a:spLocks noGrp="1"/>
          </p:cNvSpPr>
          <p:nvPr>
            <p:ph type="sldNum" idx="10"/>
          </p:nvPr>
        </p:nvSpPr>
        <p:spPr/>
        <p:txBody>
          <a:bodyPr/>
          <a:lstStyle/>
          <a:p>
            <a:pPr>
              <a:defRPr/>
            </a:pPr>
            <a:fld id="{655445CD-BE69-4A95-B1A9-CC7D8B1B044C}" type="slidenum">
              <a:rPr lang="en-US" smtClean="0"/>
              <a:pPr>
                <a:defRPr/>
              </a:pPr>
              <a:t>25</a:t>
            </a:fld>
            <a:endParaRPr lang="en-US"/>
          </a:p>
        </p:txBody>
      </p:sp>
    </p:spTree>
    <p:extLst>
      <p:ext uri="{BB962C8B-B14F-4D97-AF65-F5344CB8AC3E}">
        <p14:creationId xmlns:p14="http://schemas.microsoft.com/office/powerpoint/2010/main" val="2475893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655445CD-BE69-4A95-B1A9-CC7D8B1B044C}" type="slidenum">
              <a:rPr lang="en-US" smtClean="0"/>
              <a:pPr>
                <a:defRPr/>
              </a:pPr>
              <a:t>29</a:t>
            </a:fld>
            <a:endParaRPr lang="en-US"/>
          </a:p>
        </p:txBody>
      </p:sp>
    </p:spTree>
    <p:extLst>
      <p:ext uri="{BB962C8B-B14F-4D97-AF65-F5344CB8AC3E}">
        <p14:creationId xmlns:p14="http://schemas.microsoft.com/office/powerpoint/2010/main" val="1467857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30</a:t>
            </a:fld>
            <a:endParaRPr lang="en-US"/>
          </a:p>
        </p:txBody>
      </p:sp>
    </p:spTree>
    <p:extLst>
      <p:ext uri="{BB962C8B-B14F-4D97-AF65-F5344CB8AC3E}">
        <p14:creationId xmlns:p14="http://schemas.microsoft.com/office/powerpoint/2010/main" val="759042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defTabSz="914400">
              <a:defRPr/>
            </a:pPr>
            <a:endParaRPr lang="en-US"/>
          </a:p>
        </p:txBody>
      </p:sp>
      <p:sp>
        <p:nvSpPr>
          <p:cNvPr id="5" name="Footer Placeholder 4"/>
          <p:cNvSpPr>
            <a:spLocks noGrp="1"/>
          </p:cNvSpPr>
          <p:nvPr>
            <p:ph type="ftr" sz="quarter" idx="11"/>
          </p:nvPr>
        </p:nvSpPr>
        <p:spPr/>
        <p:txBody>
          <a:bodyPr/>
          <a:lstStyle/>
          <a:p>
            <a:pPr defTabSz="914400">
              <a:defRPr/>
            </a:pPr>
            <a:endParaRPr lang="en-US"/>
          </a:p>
        </p:txBody>
      </p:sp>
      <p:sp>
        <p:nvSpPr>
          <p:cNvPr id="6" name="Slide Number Placeholder 5"/>
          <p:cNvSpPr>
            <a:spLocks noGrp="1"/>
          </p:cNvSpPr>
          <p:nvPr>
            <p:ph type="sldNum" sz="quarter" idx="12"/>
          </p:nvPr>
        </p:nvSpPr>
        <p:spPr/>
        <p:txBody>
          <a:body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31150019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04BC0D7-D61E-4C36-824E-2C016B9C5B46}" type="slidenum">
              <a:rPr lang="en-US" smtClean="0"/>
              <a:pPr/>
              <a:t>‹#›</a:t>
            </a:fld>
            <a:endParaRPr lang="en-US"/>
          </a:p>
        </p:txBody>
      </p:sp>
    </p:spTree>
    <p:extLst>
      <p:ext uri="{BB962C8B-B14F-4D97-AF65-F5344CB8AC3E}">
        <p14:creationId xmlns:p14="http://schemas.microsoft.com/office/powerpoint/2010/main" val="329208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A0464F1-9DF7-4EB8-AF1B-FF1B665B2F23}" type="slidenum">
              <a:rPr lang="en-US" smtClean="0"/>
              <a:pPr/>
              <a:t>‹#›</a:t>
            </a:fld>
            <a:endParaRPr lang="en-US"/>
          </a:p>
        </p:txBody>
      </p:sp>
    </p:spTree>
    <p:extLst>
      <p:ext uri="{BB962C8B-B14F-4D97-AF65-F5344CB8AC3E}">
        <p14:creationId xmlns:p14="http://schemas.microsoft.com/office/powerpoint/2010/main" val="140882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extLst>
      <p:ext uri="{BB962C8B-B14F-4D97-AF65-F5344CB8AC3E}">
        <p14:creationId xmlns:p14="http://schemas.microsoft.com/office/powerpoint/2010/main" val="160201694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EE5AF7B-E247-4AA5-97DB-C858130D4E1F}" type="slidenum">
              <a:rPr lang="en-US" smtClean="0"/>
              <a:pPr/>
              <a:t>‹#›</a:t>
            </a:fld>
            <a:endParaRPr lang="en-US"/>
          </a:p>
        </p:txBody>
      </p:sp>
    </p:spTree>
    <p:extLst>
      <p:ext uri="{BB962C8B-B14F-4D97-AF65-F5344CB8AC3E}">
        <p14:creationId xmlns:p14="http://schemas.microsoft.com/office/powerpoint/2010/main" val="84079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BF07C44-CE31-44A2-9F98-32C06BA7502F}" type="slidenum">
              <a:rPr lang="en-US" smtClean="0"/>
              <a:pPr/>
              <a:t>‹#›</a:t>
            </a:fld>
            <a:endParaRPr lang="en-US"/>
          </a:p>
        </p:txBody>
      </p:sp>
    </p:spTree>
    <p:extLst>
      <p:ext uri="{BB962C8B-B14F-4D97-AF65-F5344CB8AC3E}">
        <p14:creationId xmlns:p14="http://schemas.microsoft.com/office/powerpoint/2010/main" val="176825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1DDD03A-87B7-4331-B7E5-AAEC9B8BFD8C}" type="slidenum">
              <a:rPr lang="en-US" smtClean="0"/>
              <a:pPr/>
              <a:t>‹#›</a:t>
            </a:fld>
            <a:endParaRPr lang="en-US"/>
          </a:p>
        </p:txBody>
      </p:sp>
    </p:spTree>
    <p:extLst>
      <p:ext uri="{BB962C8B-B14F-4D97-AF65-F5344CB8AC3E}">
        <p14:creationId xmlns:p14="http://schemas.microsoft.com/office/powerpoint/2010/main" val="421019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1F2D4CE-F0D2-4490-BE9C-8D3F94B1B090}" type="slidenum">
              <a:rPr lang="en-US" smtClean="0"/>
              <a:pPr/>
              <a:t>‹#›</a:t>
            </a:fld>
            <a:endParaRPr lang="en-US"/>
          </a:p>
        </p:txBody>
      </p:sp>
    </p:spTree>
    <p:extLst>
      <p:ext uri="{BB962C8B-B14F-4D97-AF65-F5344CB8AC3E}">
        <p14:creationId xmlns:p14="http://schemas.microsoft.com/office/powerpoint/2010/main" val="48777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70D7C6F-4BE5-4D8B-BC33-560F6B1AB88E}" type="slidenum">
              <a:rPr lang="en-US" smtClean="0"/>
              <a:pPr/>
              <a:t>‹#›</a:t>
            </a:fld>
            <a:endParaRPr lang="en-US"/>
          </a:p>
        </p:txBody>
      </p:sp>
    </p:spTree>
    <p:extLst>
      <p:ext uri="{BB962C8B-B14F-4D97-AF65-F5344CB8AC3E}">
        <p14:creationId xmlns:p14="http://schemas.microsoft.com/office/powerpoint/2010/main" val="256946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D4559FE-E4CF-4C8C-8316-3BAE54D44B16}" type="slidenum">
              <a:rPr lang="en-US" smtClean="0"/>
              <a:pPr/>
              <a:t>‹#›</a:t>
            </a:fld>
            <a:endParaRPr lang="en-US"/>
          </a:p>
        </p:txBody>
      </p:sp>
    </p:spTree>
    <p:extLst>
      <p:ext uri="{BB962C8B-B14F-4D97-AF65-F5344CB8AC3E}">
        <p14:creationId xmlns:p14="http://schemas.microsoft.com/office/powerpoint/2010/main" val="383591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BFA190-4700-4A0A-AB0B-252EB0E956B1}" type="slidenum">
              <a:rPr lang="en-US" smtClean="0"/>
              <a:pPr/>
              <a:t>‹#›</a:t>
            </a:fld>
            <a:endParaRPr lang="en-US"/>
          </a:p>
        </p:txBody>
      </p:sp>
    </p:spTree>
    <p:extLst>
      <p:ext uri="{BB962C8B-B14F-4D97-AF65-F5344CB8AC3E}">
        <p14:creationId xmlns:p14="http://schemas.microsoft.com/office/powerpoint/2010/main" val="203730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F923273-BAA5-4233-9C4E-DE6667199B0D}" type="slidenum">
              <a:rPr lang="en-US" smtClean="0"/>
              <a:pPr/>
              <a:t>‹#›</a:t>
            </a:fld>
            <a:endParaRPr lang="en-US"/>
          </a:p>
        </p:txBody>
      </p:sp>
    </p:spTree>
    <p:extLst>
      <p:ext uri="{BB962C8B-B14F-4D97-AF65-F5344CB8AC3E}">
        <p14:creationId xmlns:p14="http://schemas.microsoft.com/office/powerpoint/2010/main" val="427422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a:fld id="{E2E8D3C3-F6AF-4B77-BE34-0EFDA9AC29B8}" type="slidenum">
              <a:rPr lang="en-US" smtClean="0">
                <a:ea typeface="+mn-ea"/>
                <a:cs typeface="Arial Unicode MS" pitchFamily="-112" charset="0"/>
              </a:rPr>
              <a:pPr defTabSz="914400"/>
              <a:t>‹#›</a:t>
            </a:fld>
            <a:endParaRPr lang="en-US">
              <a:ea typeface="+mn-ea"/>
              <a:cs typeface="Arial Unicode MS" pitchFamily="-112" charset="0"/>
            </a:endParaRPr>
          </a:p>
        </p:txBody>
      </p:sp>
    </p:spTree>
    <p:extLst>
      <p:ext uri="{BB962C8B-B14F-4D97-AF65-F5344CB8AC3E}">
        <p14:creationId xmlns:p14="http://schemas.microsoft.com/office/powerpoint/2010/main" val="42619765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ustomXml" Target="../ink/ink1.xml"/><Relationship Id="rId138" Type="http://schemas.openxmlformats.org/officeDocument/2006/relationships/image" Target="../media/image632.png"/><Relationship Id="rId2" Type="http://schemas.openxmlformats.org/officeDocument/2006/relationships/notesSlide" Target="../notesSlides/notesSlide7.xml"/><Relationship Id="rId91" Type="http://schemas.openxmlformats.org/officeDocument/2006/relationships/customXml" Target="../ink/ink2.xml"/><Relationship Id="rId111" Type="http://schemas.openxmlformats.org/officeDocument/2006/relationships/customXml" Target="../ink/ink3.xml"/><Relationship Id="rId1" Type="http://schemas.openxmlformats.org/officeDocument/2006/relationships/slideLayout" Target="../slideLayouts/slideLayout2.xml"/><Relationship Id="rId110" Type="http://schemas.openxmlformats.org/officeDocument/2006/relationships/image" Target="../media/image241.png"/><Relationship Id="rId90" Type="http://schemas.openxmlformats.org/officeDocument/2006/relationships/image" Target="../media/image7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93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customXml" Target="../ink/ink5.xml"/><Relationship Id="rId25" Type="http://schemas.openxmlformats.org/officeDocument/2006/relationships/customXml" Target="../ink/ink6.xml"/><Relationship Id="rId2" Type="http://schemas.openxmlformats.org/officeDocument/2006/relationships/image" Target="../media/image15.png"/><Relationship Id="rId1" Type="http://schemas.openxmlformats.org/officeDocument/2006/relationships/slideLayout" Target="../slideLayouts/slideLayout6.xml"/><Relationship Id="rId24" Type="http://schemas.openxmlformats.org/officeDocument/2006/relationships/image" Target="../media/image949.png"/></Relationships>
</file>

<file path=ppt/slides/_rels/slide6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9" Type="http://schemas.openxmlformats.org/officeDocument/2006/relationships/image" Target="../media/image1276.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259632" y="2996952"/>
            <a:ext cx="7200800" cy="1944216"/>
          </a:xfrm>
        </p:spPr>
        <p:txBody>
          <a:bodyPr>
            <a:normAutofit/>
          </a:bodyPr>
          <a:lstStyle/>
          <a:p>
            <a:pPr eaLnBrk="1" hangingPunct="1"/>
            <a:r>
              <a:rPr lang="el-GR" sz="3200" dirty="0">
                <a:ea typeface="ＭＳ Ｐゴシック" pitchFamily="-112" charset="-128"/>
              </a:rPr>
              <a:t>ΜΥΕ003: Ανάκτηση Πληροφορίας</a:t>
            </a:r>
            <a:endParaRPr lang="en-US" sz="3200" dirty="0">
              <a:ea typeface="ＭＳ Ｐゴシック" pitchFamily="-112" charset="-128"/>
            </a:endParaRPr>
          </a:p>
          <a:p>
            <a:pPr eaLnBrk="1" hangingPunct="1"/>
            <a:r>
              <a:rPr lang="el-GR" sz="1800" i="1" dirty="0">
                <a:solidFill>
                  <a:schemeClr val="bg1">
                    <a:lumMod val="95000"/>
                  </a:schemeClr>
                </a:solidFill>
                <a:ea typeface="ＭＳ Ｐゴシック" pitchFamily="-112" charset="-128"/>
              </a:rPr>
              <a:t>Διδάσκουσα: Ευαγγελία </a:t>
            </a:r>
            <a:r>
              <a:rPr lang="el-GR" sz="1800" i="1" dirty="0" err="1">
                <a:solidFill>
                  <a:schemeClr val="bg1">
                    <a:lumMod val="95000"/>
                  </a:schemeClr>
                </a:solidFill>
                <a:ea typeface="ＭＳ Ｐゴシック" pitchFamily="-112" charset="-128"/>
              </a:rPr>
              <a:t>Πιτουρά</a:t>
            </a:r>
            <a:br>
              <a:rPr lang="en-US" dirty="0">
                <a:ea typeface="ＭＳ Ｐゴシック" pitchFamily="-112" charset="-128"/>
              </a:rPr>
            </a:br>
            <a:r>
              <a:rPr lang="el-GR" sz="2400" dirty="0">
                <a:ea typeface="ＭＳ Ｐゴシック" pitchFamily="-112" charset="-128"/>
              </a:rPr>
              <a:t>Κεφάλαιο</a:t>
            </a:r>
            <a:r>
              <a:rPr lang="en-US" sz="2400" dirty="0">
                <a:ea typeface="ＭＳ Ｐゴシック" pitchFamily="-112" charset="-128"/>
              </a:rPr>
              <a:t> </a:t>
            </a:r>
            <a:r>
              <a:rPr lang="el-GR" sz="2400" dirty="0">
                <a:ea typeface="ＭＳ Ｐゴシック" pitchFamily="-112" charset="-128"/>
              </a:rPr>
              <a:t>2</a:t>
            </a:r>
            <a:r>
              <a:rPr lang="en-US" sz="2400" dirty="0">
                <a:ea typeface="ＭＳ Ｐゴシック" pitchFamily="-112" charset="-128"/>
              </a:rPr>
              <a:t>: </a:t>
            </a:r>
            <a:r>
              <a:rPr lang="el-GR" sz="2400" dirty="0">
                <a:ea typeface="ＭＳ Ｐゴシック" pitchFamily="-112" charset="-128"/>
              </a:rPr>
              <a:t>Κατασκευή Λεξιλογίου Όρων. </a:t>
            </a:r>
          </a:p>
          <a:p>
            <a:pPr eaLnBrk="1" hangingPunct="1"/>
            <a:r>
              <a:rPr lang="el-GR" sz="2400" dirty="0">
                <a:ea typeface="ＭＳ Ｐゴシック" pitchFamily="-112" charset="-128"/>
              </a:rPr>
              <a:t>Λίστες Καταχωρήσεων</a:t>
            </a:r>
            <a:r>
              <a:rPr lang="en-US" sz="2400" dirty="0">
                <a:ea typeface="ＭＳ Ｐゴシック" pitchFamily="-112" charset="-128"/>
              </a:rPr>
              <a:t>.</a:t>
            </a:r>
          </a:p>
        </p:txBody>
      </p:sp>
      <p:sp>
        <p:nvSpPr>
          <p:cNvPr id="3" name="TextBox 2">
            <a:extLst>
              <a:ext uri="{FF2B5EF4-FFF2-40B4-BE49-F238E27FC236}">
                <a16:creationId xmlns:a16="http://schemas.microsoft.com/office/drawing/2014/main" id="{34B1F070-D488-4CB0-B77C-938A39FEBFDB}"/>
              </a:ext>
            </a:extLst>
          </p:cNvPr>
          <p:cNvSpPr txBox="1"/>
          <p:nvPr/>
        </p:nvSpPr>
        <p:spPr>
          <a:xfrm>
            <a:off x="4644008" y="6309320"/>
            <a:ext cx="4104456" cy="344582"/>
          </a:xfrm>
          <a:prstGeom prst="rect">
            <a:avLst/>
          </a:prstGeom>
          <a:noFill/>
        </p:spPr>
        <p:txBody>
          <a:bodyPr wrap="square" rtlCol="0">
            <a:spAutoFit/>
          </a:bodyPr>
          <a:lstStyle/>
          <a:p>
            <a:pPr algn="ctr" defTabSz="685800">
              <a:lnSpc>
                <a:spcPct val="70000"/>
              </a:lnSpc>
              <a:spcBef>
                <a:spcPts val="750"/>
              </a:spcBef>
            </a:pPr>
            <a:r>
              <a:rPr lang="el-GR" sz="2200" i="1" dirty="0">
                <a:solidFill>
                  <a:schemeClr val="bg1">
                    <a:lumMod val="95000"/>
                  </a:schemeClr>
                </a:solidFill>
                <a:latin typeface="+mn-lt"/>
                <a:ea typeface="ＭＳ Ｐゴシック" pitchFamily="-112" charset="-128"/>
              </a:rPr>
              <a:t>Ακαδημαϊκό Έτος 202</a:t>
            </a:r>
            <a:r>
              <a:rPr lang="en-US" sz="2200" i="1" dirty="0">
                <a:solidFill>
                  <a:schemeClr val="bg1">
                    <a:lumMod val="95000"/>
                  </a:schemeClr>
                </a:solidFill>
                <a:latin typeface="+mn-lt"/>
                <a:ea typeface="ＭＳ Ｐゴシック" pitchFamily="-112" charset="-128"/>
              </a:rPr>
              <a:t>1</a:t>
            </a:r>
            <a:r>
              <a:rPr lang="el-GR" sz="2200" i="1" dirty="0">
                <a:solidFill>
                  <a:schemeClr val="bg1">
                    <a:lumMod val="95000"/>
                  </a:schemeClr>
                </a:solidFill>
                <a:latin typeface="+mn-lt"/>
                <a:ea typeface="ＭＳ Ｐゴシック" pitchFamily="-112" charset="-128"/>
              </a:rPr>
              <a:t>-202</a:t>
            </a:r>
            <a:r>
              <a:rPr lang="en-US" sz="2200" i="1" dirty="0">
                <a:solidFill>
                  <a:schemeClr val="bg1">
                    <a:lumMod val="95000"/>
                  </a:schemeClr>
                </a:solidFill>
                <a:latin typeface="+mn-lt"/>
                <a:ea typeface="ＭＳ Ｐゴシック" pitchFamily="-112" charset="-128"/>
              </a:rPr>
              <a:t>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9" y="178604"/>
            <a:ext cx="7886700" cy="1325563"/>
          </a:xfrm>
        </p:spPr>
        <p:txBody>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5" name="Rectangle 1027"/>
          <p:cNvSpPr>
            <a:spLocks noGrp="1" noChangeArrowheads="1"/>
          </p:cNvSpPr>
          <p:nvPr>
            <p:ph idx="1"/>
          </p:nvPr>
        </p:nvSpPr>
        <p:spPr>
          <a:xfrm>
            <a:off x="458897" y="1375741"/>
            <a:ext cx="8056453" cy="3052936"/>
          </a:xfrm>
        </p:spPr>
        <p:txBody>
          <a:bodyPr/>
          <a:lstStyle/>
          <a:p>
            <a:pPr eaLnBrk="1" hangingPunct="1">
              <a:lnSpc>
                <a:spcPct val="90000"/>
              </a:lnSpc>
              <a:buNone/>
            </a:pPr>
            <a:r>
              <a:rPr lang="el-GR" sz="2400" i="1" dirty="0">
                <a:ea typeface="ＭＳ Ｐゴシック" pitchFamily="34" charset="-128"/>
              </a:rPr>
              <a:t>Ποια θεωρείται η </a:t>
            </a:r>
            <a:r>
              <a:rPr lang="el-GR" sz="2400" i="1" dirty="0">
                <a:solidFill>
                  <a:schemeClr val="accent2">
                    <a:lumMod val="75000"/>
                  </a:schemeClr>
                </a:solidFill>
                <a:ea typeface="ＭＳ Ｐゴシック" pitchFamily="34" charset="-128"/>
              </a:rPr>
              <a:t>μονάδα εγγράφου </a:t>
            </a:r>
            <a:r>
              <a:rPr lang="el-GR" sz="2400" i="1" dirty="0">
                <a:ea typeface="ＭＳ Ｐゴシック" pitchFamily="34" charset="-128"/>
              </a:rPr>
              <a:t>που βάζουμε στο ευρετήριο;</a:t>
            </a:r>
          </a:p>
          <a:p>
            <a:pPr lvl="1" eaLnBrk="1" hangingPunct="1">
              <a:lnSpc>
                <a:spcPct val="90000"/>
              </a:lnSpc>
            </a:pPr>
            <a:endParaRPr lang="el-GR" sz="2000" dirty="0">
              <a:ea typeface="ＭＳ Ｐゴシック" pitchFamily="34" charset="-128"/>
            </a:endParaRPr>
          </a:p>
          <a:p>
            <a:pPr lvl="1" eaLnBrk="1" hangingPunct="1">
              <a:lnSpc>
                <a:spcPct val="90000"/>
              </a:lnSpc>
            </a:pPr>
            <a:r>
              <a:rPr lang="el-GR" sz="2000" dirty="0">
                <a:ea typeface="ＭＳ Ｐゴシック" pitchFamily="34" charset="-128"/>
              </a:rPr>
              <a:t>Ένα αρχείο;</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Ένα </a:t>
            </a:r>
            <a:r>
              <a:rPr lang="en-US" sz="2000" dirty="0">
                <a:ea typeface="ＭＳ Ｐゴシック" pitchFamily="34" charset="-128"/>
              </a:rPr>
              <a:t> email</a:t>
            </a:r>
            <a:r>
              <a:rPr lang="el-GR" sz="2000" dirty="0">
                <a:ea typeface="ＭＳ Ｐゴシック" pitchFamily="34" charset="-128"/>
              </a:rPr>
              <a:t>;</a:t>
            </a:r>
            <a:r>
              <a:rPr lang="en-US" sz="2000" dirty="0">
                <a:ea typeface="ＭＳ Ｐゴシック" pitchFamily="34" charset="-128"/>
              </a:rPr>
              <a:t>  (</a:t>
            </a:r>
            <a:r>
              <a:rPr lang="el-GR" sz="2000" dirty="0">
                <a:ea typeface="ＭＳ Ｐゴシック" pitchFamily="34" charset="-128"/>
              </a:rPr>
              <a:t>από τα πολλά στο ένα αρχείο του </a:t>
            </a:r>
            <a:r>
              <a:rPr lang="en-US" sz="2000" dirty="0" err="1">
                <a:ea typeface="ＭＳ Ｐゴシック" pitchFamily="34" charset="-128"/>
              </a:rPr>
              <a:t>mbox</a:t>
            </a:r>
            <a:r>
              <a:rPr lang="en-US" sz="2000" dirty="0">
                <a:ea typeface="ＭＳ Ｐゴシック" pitchFamily="34" charset="-128"/>
              </a:rPr>
              <a:t>)</a:t>
            </a:r>
          </a:p>
          <a:p>
            <a:pPr lvl="1" eaLnBrk="1" hangingPunct="1">
              <a:lnSpc>
                <a:spcPct val="90000"/>
              </a:lnSpc>
            </a:pPr>
            <a:r>
              <a:rPr lang="el-GR" sz="2000" dirty="0">
                <a:ea typeface="ＭＳ Ｐゴシック" pitchFamily="34" charset="-128"/>
              </a:rPr>
              <a:t>Ένα</a:t>
            </a:r>
            <a:r>
              <a:rPr lang="en-US" sz="2000" dirty="0">
                <a:ea typeface="ＭＳ Ｐゴシック" pitchFamily="34" charset="-128"/>
              </a:rPr>
              <a:t> email </a:t>
            </a:r>
            <a:r>
              <a:rPr lang="el-GR" sz="2000" dirty="0">
                <a:ea typeface="ＭＳ Ｐゴシック" pitchFamily="34" charset="-128"/>
              </a:rPr>
              <a:t>με</a:t>
            </a:r>
            <a:r>
              <a:rPr lang="en-US" sz="2000" dirty="0">
                <a:ea typeface="ＭＳ Ｐゴシック" pitchFamily="34" charset="-128"/>
              </a:rPr>
              <a:t> 5 </a:t>
            </a:r>
            <a:r>
              <a:rPr lang="el-GR" sz="2000" dirty="0">
                <a:ea typeface="ＭＳ Ｐゴシック" pitchFamily="34" charset="-128"/>
              </a:rPr>
              <a:t>συνημμένα έγγραφα (</a:t>
            </a:r>
            <a:r>
              <a:rPr lang="en-US" sz="2000" dirty="0">
                <a:ea typeface="ＭＳ Ｐゴシック" pitchFamily="34" charset="-128"/>
              </a:rPr>
              <a:t>attachments</a:t>
            </a:r>
            <a:r>
              <a:rPr lang="el-GR" sz="2000" dirty="0">
                <a:ea typeface="ＭＳ Ｐゴシック" pitchFamily="34" charset="-128"/>
              </a:rPr>
              <a:t>); Αν το 1 συνημμένο σε μορφή </a:t>
            </a:r>
            <a:r>
              <a:rPr lang="en-US" sz="2000" dirty="0">
                <a:ea typeface="ＭＳ Ｐゴシック" pitchFamily="34" charset="-128"/>
              </a:rPr>
              <a:t>zip</a:t>
            </a:r>
            <a:r>
              <a:rPr lang="el-GR" sz="2000" dirty="0">
                <a:ea typeface="ＭＳ Ｐゴシック" pitchFamily="34" charset="-128"/>
              </a:rPr>
              <a:t>;</a:t>
            </a:r>
            <a:endParaRPr lang="en-US" sz="2000" dirty="0">
              <a:ea typeface="ＭＳ Ｐゴシック" pitchFamily="34" charset="-128"/>
            </a:endParaRPr>
          </a:p>
          <a:p>
            <a:pPr lvl="1" eaLnBrk="1" hangingPunct="1">
              <a:lnSpc>
                <a:spcPct val="90000"/>
              </a:lnSpc>
            </a:pPr>
            <a:r>
              <a:rPr lang="el-GR" sz="2000" dirty="0">
                <a:ea typeface="ＭＳ Ｐゴシック" pitchFamily="34" charset="-128"/>
              </a:rPr>
              <a:t>Ανάποδα: εργαλεία χωρίζουνε ένα αρχείο σε πολλά, </a:t>
            </a:r>
            <a:r>
              <a:rPr lang="en-US" sz="2000" dirty="0">
                <a:ea typeface="ＭＳ Ｐゴシック" pitchFamily="34" charset="-128"/>
              </a:rPr>
              <a:t> (PPT </a:t>
            </a:r>
            <a:r>
              <a:rPr lang="el-GR" sz="2000" dirty="0">
                <a:ea typeface="ＭＳ Ｐゴシック" pitchFamily="34" charset="-128"/>
              </a:rPr>
              <a:t>ή</a:t>
            </a:r>
            <a:r>
              <a:rPr lang="en-US" sz="2000" dirty="0">
                <a:ea typeface="ＭＳ Ｐゴシック" pitchFamily="34" charset="-128"/>
              </a:rPr>
              <a:t> </a:t>
            </a:r>
            <a:r>
              <a:rPr lang="en-US" sz="2000" dirty="0" err="1">
                <a:ea typeface="ＭＳ Ｐゴシック" pitchFamily="34" charset="-128"/>
              </a:rPr>
              <a:t>LaTeX</a:t>
            </a:r>
            <a:r>
              <a:rPr lang="en-US" sz="2000" dirty="0">
                <a:ea typeface="ＭＳ Ｐゴシック" pitchFamily="34" charset="-128"/>
              </a:rPr>
              <a:t> </a:t>
            </a:r>
            <a:r>
              <a:rPr lang="el-GR" sz="2000" dirty="0">
                <a:ea typeface="ＭＳ Ｐゴシック" pitchFamily="34" charset="-128"/>
              </a:rPr>
              <a:t>σε πολλαπλές </a:t>
            </a:r>
            <a:r>
              <a:rPr lang="en-US" sz="2000" dirty="0">
                <a:ea typeface="ＭＳ Ｐゴシック" pitchFamily="34" charset="-128"/>
              </a:rPr>
              <a:t>HTML </a:t>
            </a:r>
            <a:r>
              <a:rPr lang="el-GR" sz="2000" dirty="0">
                <a:ea typeface="ＭＳ Ｐゴシック" pitchFamily="34" charset="-128"/>
              </a:rPr>
              <a:t>σελίδες</a:t>
            </a:r>
            <a:r>
              <a:rPr lang="en-US" sz="2000" dirty="0">
                <a:ea typeface="ＭＳ Ｐゴシック" pitchFamily="34" charset="-128"/>
              </a:rPr>
              <a:t>)</a:t>
            </a:r>
            <a:r>
              <a:rPr lang="el-GR" sz="2000" dirty="0">
                <a:ea typeface="ＭＳ Ｐゴシック" pitchFamily="34" charset="-128"/>
              </a:rPr>
              <a:t> ίσως ένωση τους</a:t>
            </a:r>
            <a:endParaRPr lang="en-US" sz="2000" dirty="0">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10</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8" y="178605"/>
            <a:ext cx="7943389" cy="461666"/>
          </a:xfrm>
        </p:spPr>
        <p:txBody>
          <a:bodyPr>
            <a:normAutofit fontScale="90000"/>
          </a:bodyPr>
          <a:lstStyle/>
          <a:p>
            <a:pPr algn="ctr" eaLnBrk="1" hangingPunct="1"/>
            <a:r>
              <a:rPr lang="el-GR" sz="3600" dirty="0">
                <a:solidFill>
                  <a:schemeClr val="accent2">
                    <a:lumMod val="75000"/>
                  </a:schemeClr>
                </a:solidFill>
                <a:ea typeface="ＭＳ Ｐゴシック" pitchFamily="34" charset="-128"/>
              </a:rPr>
              <a:t>Μονάδα εγγράφου</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.2</a:t>
            </a:r>
            <a:endParaRPr lang="en-US" sz="1600" dirty="0">
              <a:solidFill>
                <a:schemeClr val="tx1"/>
              </a:solidFill>
            </a:endParaRPr>
          </a:p>
        </p:txBody>
      </p:sp>
      <p:sp>
        <p:nvSpPr>
          <p:cNvPr id="2" name="TextBox 1"/>
          <p:cNvSpPr txBox="1"/>
          <p:nvPr/>
        </p:nvSpPr>
        <p:spPr>
          <a:xfrm>
            <a:off x="1079611" y="1176148"/>
            <a:ext cx="6984776" cy="461665"/>
          </a:xfrm>
          <a:prstGeom prst="rect">
            <a:avLst/>
          </a:prstGeom>
          <a:noFill/>
        </p:spPr>
        <p:txBody>
          <a:bodyPr wrap="square" rtlCol="0">
            <a:spAutoFit/>
          </a:bodyPr>
          <a:lstStyle/>
          <a:p>
            <a:r>
              <a:rPr lang="el-GR" dirty="0">
                <a:solidFill>
                  <a:srgbClr val="FF0000"/>
                </a:solidFill>
                <a:latin typeface="+mn-lt"/>
              </a:rPr>
              <a:t>Αναλυτικότητα ευρετηρίασης </a:t>
            </a:r>
            <a:r>
              <a:rPr lang="en-US" dirty="0">
                <a:solidFill>
                  <a:srgbClr val="FF0000"/>
                </a:solidFill>
                <a:latin typeface="+mn-lt"/>
              </a:rPr>
              <a:t>(indexing granularity)</a:t>
            </a:r>
          </a:p>
        </p:txBody>
      </p:sp>
      <p:sp>
        <p:nvSpPr>
          <p:cNvPr id="3" name="TextBox 2"/>
          <p:cNvSpPr txBox="1"/>
          <p:nvPr/>
        </p:nvSpPr>
        <p:spPr>
          <a:xfrm>
            <a:off x="305709" y="1988840"/>
            <a:ext cx="8532581" cy="3785652"/>
          </a:xfrm>
          <a:prstGeom prst="rect">
            <a:avLst/>
          </a:prstGeom>
          <a:noFill/>
        </p:spPr>
        <p:txBody>
          <a:bodyPr wrap="square" rtlCol="0">
            <a:spAutoFit/>
          </a:bodyPr>
          <a:lstStyle/>
          <a:p>
            <a:r>
              <a:rPr lang="el-GR" sz="2000" dirty="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a:solidFill>
                  <a:schemeClr val="accent1">
                    <a:lumMod val="50000"/>
                  </a:schemeClr>
                </a:solidFill>
                <a:latin typeface="+mn-lt"/>
              </a:rPr>
              <a:t>	Ακρίβεια/ανάκληση</a:t>
            </a:r>
            <a:endParaRPr lang="en-US" sz="2000" dirty="0">
              <a:solidFill>
                <a:schemeClr val="accent1">
                  <a:lumMod val="50000"/>
                </a:schemeClr>
              </a:solidFill>
              <a:latin typeface="+mn-lt"/>
            </a:endParaRPr>
          </a:p>
          <a:p>
            <a:endParaRPr lang="en-US" sz="2000" dirty="0">
              <a:solidFill>
                <a:schemeClr val="accent1">
                  <a:lumMod val="50000"/>
                </a:schemeClr>
              </a:solidFill>
              <a:latin typeface="+mn-lt"/>
            </a:endParaRPr>
          </a:p>
          <a:p>
            <a:r>
              <a:rPr lang="el-GR" sz="2000" dirty="0">
                <a:solidFill>
                  <a:schemeClr val="accent1">
                    <a:lumMod val="50000"/>
                  </a:schemeClr>
                </a:solidFill>
                <a:latin typeface="+mn-lt"/>
              </a:rPr>
              <a:t>Προσέγγιση 1: Μονάδα = κεφάλαιο</a:t>
            </a:r>
          </a:p>
          <a:p>
            <a:r>
              <a:rPr lang="el-GR" sz="2000" dirty="0">
                <a:solidFill>
                  <a:schemeClr val="accent1">
                    <a:lumMod val="50000"/>
                  </a:schemeClr>
                </a:solidFill>
                <a:latin typeface="+mn-lt"/>
              </a:rPr>
              <a:t>Προσέγγιση 2: Μονάδα = βιβλίο</a:t>
            </a: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endParaRPr lang="el-GR" sz="2000" dirty="0">
              <a:solidFill>
                <a:schemeClr val="accent1">
                  <a:lumMod val="50000"/>
                </a:schemeClr>
              </a:solidFill>
              <a:latin typeface="+mn-lt"/>
            </a:endParaRPr>
          </a:p>
          <a:p>
            <a:r>
              <a:rPr lang="el-GR" sz="2000" dirty="0">
                <a:solidFill>
                  <a:schemeClr val="tx1"/>
                </a:solidFill>
                <a:latin typeface="+mn-lt"/>
              </a:rPr>
              <a:t>Πρόβλημα με μεγάλα έγγραφα, θα δούμε πληροφορία εγγύτητας </a:t>
            </a:r>
            <a:endParaRPr lang="en-US" sz="2000" dirty="0">
              <a:solidFill>
                <a:schemeClr val="tx1"/>
              </a:solidFill>
              <a:latin typeface="+mn-lt"/>
            </a:endParaRPr>
          </a:p>
        </p:txBody>
      </p:sp>
    </p:spTree>
    <p:extLst>
      <p:ext uri="{BB962C8B-B14F-4D97-AF65-F5344CB8AC3E}">
        <p14:creationId xmlns:p14="http://schemas.microsoft.com/office/powerpoint/2010/main" val="284129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a:solidFill>
                  <a:schemeClr val="accent2">
                    <a:lumMod val="75000"/>
                  </a:schemeClr>
                </a:solidFill>
                <a:latin typeface="+mn-lt"/>
                <a:ea typeface="ＭＳ Ｐゴシック" charset="-128"/>
                <a:cs typeface="ＭＳ Ｐゴシック" charset="-128"/>
              </a:rPr>
              <a:t>ΣΥΜΒΟΛΑ (</a:t>
            </a:r>
            <a:r>
              <a:rPr lang="en-US" sz="3600" dirty="0">
                <a:solidFill>
                  <a:schemeClr val="accent2">
                    <a:lumMod val="75000"/>
                  </a:schemeClr>
                </a:solidFill>
                <a:latin typeface="+mn-lt"/>
                <a:ea typeface="ＭＳ Ｐゴシック" charset="-128"/>
                <a:cs typeface="ＭＳ Ｐゴシック" charset="-128"/>
              </a:rPr>
              <a:t>Tokens</a:t>
            </a:r>
            <a:r>
              <a:rPr lang="el-GR" sz="3600" dirty="0">
                <a:solidFill>
                  <a:schemeClr val="accent2">
                    <a:lumMod val="75000"/>
                  </a:schemeClr>
                </a:solidFill>
                <a:latin typeface="+mn-lt"/>
                <a:ea typeface="ＭＳ Ｐゴシック" charset="-128"/>
                <a:cs typeface="ＭＳ Ｐゴシック" charset="-128"/>
              </a:rPr>
              <a:t>)</a:t>
            </a:r>
            <a:r>
              <a:rPr lang="en-US" sz="3600" dirty="0">
                <a:solidFill>
                  <a:schemeClr val="accent2">
                    <a:lumMod val="75000"/>
                  </a:schemeClr>
                </a:solidFill>
                <a:latin typeface="+mn-lt"/>
                <a:ea typeface="ＭＳ Ｐゴシック" charset="-128"/>
                <a:cs typeface="ＭＳ Ｐゴシック" charset="-128"/>
              </a:rPr>
              <a:t> </a:t>
            </a:r>
            <a:r>
              <a:rPr lang="el-GR" sz="3600" dirty="0">
                <a:solidFill>
                  <a:schemeClr val="accent2">
                    <a:lumMod val="75000"/>
                  </a:schemeClr>
                </a:solidFill>
                <a:latin typeface="+mn-lt"/>
                <a:ea typeface="ＭＳ Ｐゴシック" charset="-128"/>
                <a:cs typeface="ＭＳ Ｐゴシック" charset="-128"/>
              </a:rPr>
              <a:t>και ΟΡΟΙ (Τ</a:t>
            </a:r>
            <a:r>
              <a:rPr lang="en-US" sz="3600" dirty="0">
                <a:solidFill>
                  <a:schemeClr val="accent2">
                    <a:lumMod val="75000"/>
                  </a:schemeClr>
                </a:solidFill>
                <a:latin typeface="+mn-lt"/>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13</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413574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251520" y="1895091"/>
            <a:ext cx="8640960" cy="4104456"/>
          </a:xfrm>
        </p:spPr>
        <p:txBody>
          <a:bodyPr/>
          <a:lstStyle/>
          <a:p>
            <a:pPr eaLnBrk="1" hangingPunct="1"/>
            <a:r>
              <a:rPr lang="el-GR" sz="2000" u="sng" dirty="0">
                <a:solidFill>
                  <a:srgbClr val="A40508"/>
                </a:solidFill>
                <a:ea typeface="ＭＳ Ｐゴシック" pitchFamily="34" charset="-128"/>
              </a:rPr>
              <a:t>Είσοδος</a:t>
            </a:r>
            <a:r>
              <a:rPr lang="en-US" sz="2000" dirty="0">
                <a:ea typeface="ＭＳ Ｐゴシック" pitchFamily="34" charset="-128"/>
              </a:rPr>
              <a:t>: “</a:t>
            </a:r>
            <a:r>
              <a:rPr lang="en-US" sz="2000" b="1" i="1" dirty="0">
                <a:ea typeface="ＭＳ Ｐゴシック" pitchFamily="34" charset="-128"/>
              </a:rPr>
              <a:t>Friends, Romans, Countrymen</a:t>
            </a:r>
            <a:r>
              <a:rPr lang="en-US" sz="2000" dirty="0">
                <a:ea typeface="ＭＳ Ｐゴシック" pitchFamily="34" charset="-128"/>
              </a:rPr>
              <a:t>”</a:t>
            </a:r>
          </a:p>
          <a:p>
            <a:pPr eaLnBrk="1" hangingPunct="1"/>
            <a:r>
              <a:rPr lang="el-GR" sz="2000" u="sng" dirty="0">
                <a:solidFill>
                  <a:srgbClr val="A40508"/>
                </a:solidFill>
                <a:ea typeface="ＭＳ Ｐゴシック" pitchFamily="34" charset="-128"/>
              </a:rPr>
              <a:t>Έξοδος</a:t>
            </a:r>
            <a:r>
              <a:rPr lang="en-US" sz="2000" dirty="0">
                <a:ea typeface="ＭＳ Ｐゴシック" pitchFamily="34" charset="-128"/>
              </a:rPr>
              <a:t>: Tokens</a:t>
            </a:r>
          </a:p>
          <a:p>
            <a:pPr lvl="1" eaLnBrk="1" hangingPunct="1"/>
            <a:r>
              <a:rPr lang="en-US" sz="2000" b="1" i="1" dirty="0">
                <a:ea typeface="ＭＳ Ｐゴシック" pitchFamily="34" charset="-128"/>
              </a:rPr>
              <a:t>Friends</a:t>
            </a:r>
          </a:p>
          <a:p>
            <a:pPr lvl="1" eaLnBrk="1" hangingPunct="1"/>
            <a:r>
              <a:rPr lang="en-US" sz="2000" b="1" i="1" dirty="0">
                <a:ea typeface="ＭＳ Ｐゴシック" pitchFamily="34" charset="-128"/>
              </a:rPr>
              <a:t>Romans</a:t>
            </a:r>
          </a:p>
          <a:p>
            <a:pPr lvl="1" eaLnBrk="1" hangingPunct="1"/>
            <a:r>
              <a:rPr lang="en-US" sz="2000" b="1" i="1" dirty="0">
                <a:ea typeface="ＭＳ Ｐゴシック" pitchFamily="34" charset="-128"/>
              </a:rPr>
              <a:t>Countrymen</a:t>
            </a:r>
          </a:p>
          <a:p>
            <a:pPr eaLnBrk="1" hangingPunct="1"/>
            <a:r>
              <a:rPr lang="el-GR" sz="2400" dirty="0">
                <a:ea typeface="ＭＳ Ｐゴシック" pitchFamily="34" charset="-128"/>
              </a:rPr>
              <a:t>Ένα σύμβολο </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token</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 </a:t>
            </a:r>
            <a:r>
              <a:rPr lang="el-GR" sz="2400" dirty="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a:ea typeface="ＭＳ Ｐゴシック" pitchFamily="34" charset="-128"/>
              </a:rPr>
              <a:t>Κάθε τέτοιο </a:t>
            </a:r>
            <a:r>
              <a:rPr lang="en-US" sz="2400" dirty="0">
                <a:ea typeface="ＭＳ Ｐゴシック" pitchFamily="34" charset="-128"/>
              </a:rPr>
              <a:t>token </a:t>
            </a:r>
            <a:r>
              <a:rPr lang="el-GR" sz="2400" dirty="0">
                <a:ea typeface="ＭＳ Ｐゴシック" pitchFamily="34" charset="-128"/>
              </a:rPr>
              <a:t>είναι υποψήφιο για να εισαχθεί στο ευρετήριο μετά από περαιτέρω επεξεργασία </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14</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755576" y="1844824"/>
            <a:ext cx="7848872" cy="4104456"/>
          </a:xfrm>
        </p:spPr>
        <p:txBody>
          <a:bodyPr/>
          <a:lstStyle/>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Token</a:t>
            </a:r>
            <a:r>
              <a:rPr lang="en-US" dirty="0">
                <a:ea typeface="ＭＳ Ｐゴシック" pitchFamily="34" charset="-128"/>
              </a:rPr>
              <a:t> (</a:t>
            </a:r>
            <a:r>
              <a:rPr lang="el-GR" dirty="0">
                <a:ea typeface="ＭＳ Ｐゴシック" pitchFamily="34" charset="-128"/>
              </a:rPr>
              <a:t>λεκτική μονάδα)</a:t>
            </a:r>
            <a:endParaRPr lang="en-US"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Type</a:t>
            </a:r>
            <a:r>
              <a:rPr lang="el-GR" dirty="0">
                <a:solidFill>
                  <a:schemeClr val="accent2">
                    <a:lumMod val="75000"/>
                  </a:schemeClr>
                </a:solidFill>
                <a:ea typeface="ＭＳ Ｐゴシック" pitchFamily="34" charset="-128"/>
              </a:rPr>
              <a:t> (τύπος) </a:t>
            </a:r>
            <a:r>
              <a:rPr lang="el-GR" dirty="0">
                <a:ea typeface="ＭＳ Ｐゴシック" pitchFamily="34" charset="-128"/>
              </a:rPr>
              <a:t>μία ομάδα (κλάση) από </a:t>
            </a:r>
            <a:r>
              <a:rPr lang="en-US" dirty="0">
                <a:ea typeface="ＭＳ Ｐゴシック" pitchFamily="34" charset="-128"/>
              </a:rPr>
              <a:t>tokens </a:t>
            </a:r>
            <a:r>
              <a:rPr lang="el-GR" dirty="0">
                <a:ea typeface="ＭＳ Ｐゴシック" pitchFamily="34" charset="-128"/>
              </a:rPr>
              <a:t>που αποτελείται από </a:t>
            </a:r>
            <a:r>
              <a:rPr lang="el-GR" i="1" dirty="0">
                <a:ea typeface="ＭＳ Ｐゴシック" pitchFamily="34" charset="-128"/>
              </a:rPr>
              <a:t>την ίδια ακολουθία χαρακτήρων</a:t>
            </a:r>
            <a:endParaRPr lang="en-US" i="1" dirty="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a:solidFill>
                  <a:schemeClr val="accent2">
                    <a:lumMod val="75000"/>
                  </a:schemeClr>
                </a:solidFill>
                <a:ea typeface="ＭＳ Ｐゴシック" pitchFamily="34" charset="-128"/>
              </a:rPr>
              <a:t>Term</a:t>
            </a:r>
            <a:r>
              <a:rPr lang="el-GR" dirty="0">
                <a:solidFill>
                  <a:schemeClr val="accent2">
                    <a:lumMod val="75000"/>
                  </a:schemeClr>
                </a:solidFill>
                <a:ea typeface="ＭＳ Ｐゴシック" pitchFamily="34" charset="-128"/>
              </a:rPr>
              <a:t> (όρος) </a:t>
            </a:r>
            <a:r>
              <a:rPr lang="el-GR" dirty="0">
                <a:ea typeface="ＭＳ Ｐゴシック" pitchFamily="34" charset="-128"/>
              </a:rPr>
              <a:t>συχνά </a:t>
            </a:r>
            <a:r>
              <a:rPr lang="el-GR" dirty="0" err="1">
                <a:ea typeface="ＭＳ Ｐゴシック" pitchFamily="34" charset="-128"/>
              </a:rPr>
              <a:t>κανονικοποιημένος</a:t>
            </a:r>
            <a:r>
              <a:rPr lang="el-GR" dirty="0">
                <a:ea typeface="ＭＳ Ｐゴシック" pitchFamily="34" charset="-128"/>
              </a:rPr>
              <a:t> τύπος που εισάγεται στο ευρετήριο του συστήματος</a:t>
            </a:r>
            <a:endParaRPr lang="en-US"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971600" y="5085184"/>
            <a:ext cx="5328592" cy="338554"/>
          </a:xfrm>
          <a:prstGeom prst="rect">
            <a:avLst/>
          </a:prstGeom>
          <a:noFill/>
        </p:spPr>
        <p:txBody>
          <a:bodyPr wrap="square" rtlCol="0">
            <a:spAutoFit/>
          </a:bodyPr>
          <a:lstStyle/>
          <a:p>
            <a:r>
              <a:rPr lang="el-GR" sz="1600" i="1" dirty="0">
                <a:solidFill>
                  <a:schemeClr val="tx1"/>
                </a:solidFill>
              </a:rPr>
              <a:t>Παράδειγμα: </a:t>
            </a:r>
            <a:r>
              <a:rPr lang="en-US" sz="1600" i="1" dirty="0">
                <a:solidFill>
                  <a:schemeClr val="tx1"/>
                </a:solidFill>
              </a:rPr>
              <a:t>to sleep perchance to</a:t>
            </a:r>
            <a:r>
              <a:rPr lang="el-GR" sz="1600" i="1" dirty="0">
                <a:solidFill>
                  <a:schemeClr val="tx1"/>
                </a:solidFill>
              </a:rPr>
              <a:t> </a:t>
            </a:r>
            <a:r>
              <a:rPr lang="en-US" sz="1600" i="1" dirty="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48454" y="592154"/>
            <a:ext cx="7886700" cy="1325563"/>
          </a:xfrm>
        </p:spPr>
        <p:txBody>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 Διαίρεση σε Σύμβολα</a:t>
            </a:r>
            <a:endParaRPr lang="en-US" dirty="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323528" y="2204864"/>
            <a:ext cx="8280920" cy="1296144"/>
          </a:xfrm>
        </p:spPr>
        <p:txBody>
          <a:bodyPr>
            <a:noAutofit/>
          </a:bodyPr>
          <a:lstStyle/>
          <a:p>
            <a:pPr marL="0" indent="0" eaLnBrk="1" hangingPunct="1">
              <a:buNone/>
            </a:pPr>
            <a:r>
              <a:rPr lang="el-GR" sz="3200" i="1" dirty="0">
                <a:solidFill>
                  <a:schemeClr val="accent2">
                    <a:lumMod val="75000"/>
                  </a:schemeClr>
                </a:solidFill>
                <a:ea typeface="ＭＳ Ｐゴシック" pitchFamily="34" charset="-128"/>
              </a:rPr>
              <a:t>Αλλά ποια είναι τα κατάλληλα </a:t>
            </a:r>
            <a:r>
              <a:rPr lang="en-US" sz="3200" i="1" dirty="0">
                <a:solidFill>
                  <a:schemeClr val="accent2">
                    <a:lumMod val="75000"/>
                  </a:schemeClr>
                </a:solidFill>
                <a:ea typeface="ＭＳ Ｐゴシック" pitchFamily="34" charset="-128"/>
              </a:rPr>
              <a:t>tokens; </a:t>
            </a:r>
            <a:endParaRPr lang="el-GR" sz="3200" i="1" dirty="0">
              <a:solidFill>
                <a:schemeClr val="accent2">
                  <a:lumMod val="75000"/>
                </a:schemeClr>
              </a:solidFill>
              <a:ea typeface="ＭＳ Ｐゴシック" pitchFamily="34" charset="-128"/>
            </a:endParaRPr>
          </a:p>
          <a:p>
            <a:pPr marL="0" indent="0" eaLnBrk="1" hangingPunct="1">
              <a:buNone/>
            </a:pPr>
            <a:endParaRPr lang="el-GR" sz="1000" i="1" dirty="0">
              <a:solidFill>
                <a:schemeClr val="accent2">
                  <a:lumMod val="75000"/>
                </a:schemeClr>
              </a:solidFill>
              <a:ea typeface="ＭＳ Ｐゴシック" pitchFamily="34" charset="-128"/>
            </a:endParaRPr>
          </a:p>
          <a:p>
            <a:pPr marL="0" indent="0" eaLnBrk="1" hangingPunct="1">
              <a:buNone/>
            </a:pPr>
            <a:r>
              <a:rPr lang="el-GR" sz="2400" dirty="0">
                <a:ea typeface="ＭＳ Ｐゴシック" pitchFamily="34" charset="-128"/>
              </a:rPr>
              <a:t>Αρκεί να χωρίσουμε το κείμενο στα </a:t>
            </a:r>
            <a:r>
              <a:rPr lang="el-GR" sz="2400" u="sng" dirty="0">
                <a:ea typeface="ＭＳ Ｐゴシック" pitchFamily="34" charset="-128"/>
              </a:rPr>
              <a:t>κενά</a:t>
            </a:r>
            <a:r>
              <a:rPr lang="el-GR" sz="2400" dirty="0">
                <a:ea typeface="ＭＳ Ｐゴシック" pitchFamily="34" charset="-128"/>
              </a:rPr>
              <a:t> και στα </a:t>
            </a:r>
            <a:r>
              <a:rPr lang="el-GR" sz="2400" u="sng" dirty="0">
                <a:ea typeface="ＭＳ Ｐゴシック" pitchFamily="34" charset="-128"/>
              </a:rPr>
              <a:t>σημεία στίξης</a:t>
            </a:r>
            <a:r>
              <a:rPr lang="el-GR" sz="2400" dirty="0">
                <a:ea typeface="ＭＳ Ｐゴシック" pitchFamily="34" charset="-128"/>
              </a:rPr>
              <a:t>;</a:t>
            </a:r>
          </a:p>
          <a:p>
            <a:pPr marL="0" indent="0" eaLnBrk="1" hangingPunct="1">
              <a:buNone/>
            </a:pPr>
            <a:r>
              <a:rPr lang="el-GR" sz="2400" dirty="0">
                <a:ea typeface="ＭＳ Ｐゴシック" pitchFamily="34" charset="-128"/>
              </a:rPr>
              <a:t>Εξαρτάται από τη γλώσσα</a:t>
            </a:r>
            <a:endParaRPr lang="en-US" sz="2400"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16</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279209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395536" y="30976"/>
            <a:ext cx="7886700" cy="453576"/>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308269" y="737057"/>
            <a:ext cx="8147248" cy="963751"/>
          </a:xfrm>
        </p:spPr>
        <p:txBody>
          <a:bodyPr/>
          <a:lstStyle/>
          <a:p>
            <a:pPr lvl="1" eaLnBrk="1" hangingPunct="1"/>
            <a:r>
              <a:rPr lang="el-GR" sz="2000" dirty="0">
                <a:ea typeface="ＭＳ Ｐゴシック" pitchFamily="34" charset="-128"/>
              </a:rPr>
              <a:t>Αγγλικά: απόστροφος (σύντμηση και  γενική κτητική)</a:t>
            </a:r>
          </a:p>
          <a:p>
            <a:pPr lvl="2" eaLnBrk="1" hangingPunct="1"/>
            <a:r>
              <a:rPr lang="en-US" b="1" i="1" dirty="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17</a:t>
            </a:fld>
            <a:endParaRPr lang="en-US" dirty="0"/>
          </a:p>
        </p:txBody>
      </p:sp>
      <p:sp>
        <p:nvSpPr>
          <p:cNvPr id="27652" name="TextBox 4"/>
          <p:cNvSpPr txBox="1">
            <a:spLocks noChangeArrowheads="1"/>
          </p:cNvSpPr>
          <p:nvPr/>
        </p:nvSpPr>
        <p:spPr bwMode="auto">
          <a:xfrm>
            <a:off x="7620000" y="-33546"/>
            <a:ext cx="116878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700808"/>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0878" y="1877619"/>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21396" y="4521909"/>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a:solidFill>
                  <a:schemeClr val="tx2">
                    <a:lumMod val="75000"/>
                  </a:schemeClr>
                </a:solidFill>
                <a:latin typeface="+mn-lt"/>
                <a:ea typeface="ＭＳ Ｐゴシック" pitchFamily="34" charset="-128"/>
              </a:rPr>
              <a:t>καθορίζουν ποιες </a:t>
            </a:r>
            <a:r>
              <a:rPr lang="en-US" i="1" dirty="0">
                <a:solidFill>
                  <a:schemeClr val="tx2">
                    <a:lumMod val="75000"/>
                  </a:schemeClr>
                </a:solidFill>
                <a:latin typeface="+mn-lt"/>
                <a:ea typeface="ＭＳ Ｐゴシック" pitchFamily="34" charset="-128"/>
              </a:rPr>
              <a:t>Boolean </a:t>
            </a:r>
            <a:r>
              <a:rPr lang="el-GR" i="1" dirty="0">
                <a:solidFill>
                  <a:schemeClr val="tx2">
                    <a:lumMod val="75000"/>
                  </a:schemeClr>
                </a:solidFill>
                <a:latin typeface="+mn-lt"/>
                <a:ea typeface="ＭＳ Ｐゴシック" pitchFamily="34" charset="-128"/>
              </a:rPr>
              <a:t>ερωτήσεις θα απαντούν</a:t>
            </a:r>
          </a:p>
          <a:p>
            <a:pPr algn="ctr"/>
            <a:r>
              <a:rPr lang="el-GR" sz="1600" i="1" dirty="0">
                <a:solidFill>
                  <a:schemeClr val="tx1"/>
                </a:solidFill>
                <a:latin typeface="+mn-lt"/>
                <a:ea typeface="ＭＳ Ｐゴシック" pitchFamily="34" charset="-128"/>
              </a:rPr>
              <a:t>Πχ </a:t>
            </a:r>
            <a:r>
              <a:rPr lang="en-US" sz="1600" i="1" dirty="0" err="1">
                <a:solidFill>
                  <a:schemeClr val="tx1"/>
                </a:solidFill>
              </a:rPr>
              <a:t>neill</a:t>
            </a:r>
            <a:r>
              <a:rPr lang="el-GR" sz="1600" i="1" dirty="0">
                <a:solidFill>
                  <a:schemeClr val="tx1"/>
                </a:solidFill>
              </a:rPr>
              <a:t> </a:t>
            </a:r>
            <a:r>
              <a:rPr lang="en-US" sz="1600" i="1" dirty="0">
                <a:solidFill>
                  <a:schemeClr val="tx1"/>
                </a:solidFill>
              </a:rPr>
              <a:t>AND capital</a:t>
            </a:r>
            <a:r>
              <a:rPr lang="el-GR" sz="1600" i="1" dirty="0">
                <a:solidFill>
                  <a:schemeClr val="tx1"/>
                </a:solidFill>
              </a:rPr>
              <a:t>, </a:t>
            </a:r>
            <a:r>
              <a:rPr lang="en-US" sz="1600" i="1" dirty="0" err="1">
                <a:solidFill>
                  <a:schemeClr val="tx1"/>
                </a:solidFill>
              </a:rPr>
              <a:t>o’neill</a:t>
            </a:r>
            <a:r>
              <a:rPr lang="en-US" sz="1600" i="1" dirty="0">
                <a:solidFill>
                  <a:schemeClr val="tx1"/>
                </a:solidFill>
              </a:rPr>
              <a:t> AND capital</a:t>
            </a:r>
            <a:endParaRPr lang="el-GR" sz="1600" i="1" dirty="0">
              <a:solidFill>
                <a:schemeClr val="tx1"/>
              </a:solidFill>
              <a:latin typeface="+mn-lt"/>
              <a:ea typeface="ＭＳ Ｐゴシック" pitchFamily="34" charset="-128"/>
            </a:endParaRPr>
          </a:p>
          <a:p>
            <a:r>
              <a:rPr lang="el-GR" i="1" dirty="0">
                <a:solidFill>
                  <a:srgbClr val="FF0000"/>
                </a:solidFill>
                <a:latin typeface="+mn-lt"/>
                <a:ea typeface="ＭＳ Ｐゴシック" pitchFamily="34" charset="-128"/>
              </a:rPr>
              <a:t>Την ίδια πολιτική και στην ερώτηση και στο κείμενο</a:t>
            </a:r>
            <a:r>
              <a:rPr lang="en-US" i="1" dirty="0">
                <a:solidFill>
                  <a:srgbClr val="FF0000"/>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745287" y="119259"/>
            <a:ext cx="7886700" cy="501430"/>
          </a:xfrm>
        </p:spPr>
        <p:txBody>
          <a:bodyPr>
            <a:normAutofit fontScale="90000"/>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174443" y="815586"/>
            <a:ext cx="8147248" cy="2116832"/>
          </a:xfrm>
        </p:spPr>
        <p:txBody>
          <a:bodyPr>
            <a:noAutofit/>
          </a:bodyPr>
          <a:lstStyle/>
          <a:p>
            <a:pPr lvl="1" eaLnBrk="1" hangingPunct="1"/>
            <a:r>
              <a:rPr lang="el-GR" sz="1600" dirty="0">
                <a:solidFill>
                  <a:schemeClr val="accent2">
                    <a:lumMod val="75000"/>
                  </a:schemeClr>
                </a:solidFill>
                <a:ea typeface="ＭＳ Ｐゴシック" pitchFamily="34" charset="-128"/>
                <a:sym typeface="Symbol" pitchFamily="18" charset="2"/>
              </a:rPr>
              <a:t>Ενωτικό </a:t>
            </a:r>
            <a:r>
              <a:rPr lang="en-US" sz="1600" dirty="0">
                <a:solidFill>
                  <a:schemeClr val="accent2">
                    <a:lumMod val="75000"/>
                  </a:schemeClr>
                </a:solidFill>
                <a:ea typeface="ＭＳ Ｐゴシック" pitchFamily="34" charset="-128"/>
                <a:sym typeface="Symbol" pitchFamily="18" charset="2"/>
              </a:rPr>
              <a:t>(hyphen)</a:t>
            </a:r>
            <a:r>
              <a:rPr lang="el-GR" sz="1600" dirty="0">
                <a:solidFill>
                  <a:schemeClr val="accent2">
                    <a:lumMod val="75000"/>
                  </a:schemeClr>
                </a:solidFill>
                <a:ea typeface="ＭＳ Ｐゴシック" pitchFamily="34" charset="-128"/>
                <a:sym typeface="Symbol" pitchFamily="18" charset="2"/>
              </a:rPr>
              <a:t>: </a:t>
            </a:r>
          </a:p>
          <a:p>
            <a:pPr lvl="2" eaLnBrk="1" hangingPunct="1"/>
            <a:r>
              <a:rPr lang="el-GR" sz="1600" dirty="0">
                <a:ea typeface="ＭＳ Ｐゴシック" pitchFamily="34" charset="-128"/>
                <a:sym typeface="Symbol" pitchFamily="18" charset="2"/>
              </a:rPr>
              <a:t>(συνένωση λέξεων ως επωνυμίες) </a:t>
            </a:r>
            <a:r>
              <a:rPr lang="en-US" sz="1600" b="1" i="1" dirty="0">
                <a:ea typeface="ＭＳ Ｐゴシック" pitchFamily="34" charset="-128"/>
                <a:sym typeface="Symbol" pitchFamily="18" charset="2"/>
              </a:rPr>
              <a:t>Hewlett-Packard   Hewlett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a:ea typeface="ＭＳ Ｐゴシック" pitchFamily="34" charset="-128"/>
                <a:sym typeface="Symbol" pitchFamily="18" charset="2"/>
              </a:rPr>
              <a:t> </a:t>
            </a:r>
            <a:r>
              <a:rPr lang="el-GR" sz="1600" dirty="0">
                <a:ea typeface="ＭＳ Ｐゴシック" pitchFamily="34" charset="-128"/>
                <a:sym typeface="Symbol" pitchFamily="18" charset="2"/>
              </a:rPr>
              <a:t>ως δύο </a:t>
            </a:r>
            <a:r>
              <a:rPr lang="en-US" sz="1600" dirty="0">
                <a:ea typeface="ＭＳ Ｐゴシック" pitchFamily="34" charset="-128"/>
                <a:sym typeface="Symbol" pitchFamily="18" charset="2"/>
              </a:rPr>
              <a:t>tokens</a:t>
            </a:r>
            <a:r>
              <a:rPr lang="el-GR" sz="1600" dirty="0">
                <a:ea typeface="ＭＳ Ｐゴシック" pitchFamily="34" charset="-128"/>
                <a:sym typeface="Symbol" pitchFamily="18" charset="2"/>
              </a:rPr>
              <a:t> </a:t>
            </a:r>
            <a:r>
              <a:rPr lang="en-US" sz="1600" dirty="0">
                <a:ea typeface="ＭＳ Ｐゴシック" pitchFamily="34" charset="-128"/>
                <a:sym typeface="Symbol" pitchFamily="18" charset="2"/>
              </a:rPr>
              <a:t>?</a:t>
            </a:r>
          </a:p>
          <a:p>
            <a:pPr lvl="2" eaLnBrk="1" hangingPunct="1"/>
            <a:r>
              <a:rPr lang="el-GR" sz="1600" dirty="0">
                <a:ea typeface="ＭＳ Ｐゴシック" pitchFamily="34" charset="-128"/>
              </a:rPr>
              <a:t>(ομαδοποίηση λέξεων)  </a:t>
            </a:r>
            <a:r>
              <a:rPr lang="en-US" sz="1600" b="1" i="1" dirty="0">
                <a:ea typeface="ＭＳ Ｐゴシック" pitchFamily="34" charset="-128"/>
              </a:rPr>
              <a:t>state-of-the-art</a:t>
            </a:r>
            <a:r>
              <a:rPr lang="el-GR" sz="1600" dirty="0">
                <a:ea typeface="ＭＳ Ｐゴシック" pitchFamily="34" charset="-128"/>
              </a:rPr>
              <a:t> 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 </a:t>
            </a:r>
            <a:r>
              <a:rPr lang="en-US" sz="1600" dirty="0">
                <a:ea typeface="ＭＳ Ｐゴシック" pitchFamily="34" charset="-128"/>
              </a:rPr>
              <a:t> </a:t>
            </a: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φωνηέντων)  </a:t>
            </a:r>
            <a:r>
              <a:rPr lang="en-US" sz="1600" b="1" i="1" dirty="0">
                <a:ea typeface="ＭＳ Ｐゴシック" pitchFamily="34" charset="-128"/>
                <a:sym typeface="Symbol" pitchFamily="18" charset="2"/>
              </a:rPr>
              <a:t>co-education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ως μια λέξη;)</a:t>
            </a:r>
            <a:endParaRPr lang="en-US" sz="1600" dirty="0">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lowercase, lower-case, lower case ?</a:t>
            </a:r>
            <a:endParaRPr lang="el-GR" sz="1600" b="1" i="1" dirty="0">
              <a:ea typeface="ＭＳ Ｐゴシック" pitchFamily="34" charset="-128"/>
              <a:sym typeface="Symbol" pitchFamily="18" charset="2"/>
            </a:endParaRPr>
          </a:p>
          <a:p>
            <a:pPr marL="685800" lvl="2" indent="0" eaLnBrk="1" hangingPunct="1">
              <a:buNone/>
            </a:pPr>
            <a:r>
              <a:rPr lang="el-GR" sz="1600" i="1" dirty="0">
                <a:ea typeface="ＭＳ Ｐゴシック" pitchFamily="34" charset="-128"/>
                <a:sym typeface="Symbol" pitchFamily="18" charset="2"/>
              </a:rPr>
              <a:t>(ως πρόβλημα ταξινόμησης, απλοί </a:t>
            </a:r>
            <a:r>
              <a:rPr lang="el-GR" sz="1600" i="1" dirty="0" err="1">
                <a:ea typeface="ＭＳ Ｐゴシック" pitchFamily="34" charset="-128"/>
                <a:sym typeface="Symbol" pitchFamily="18" charset="2"/>
              </a:rPr>
              <a:t>ευριστικοί</a:t>
            </a:r>
            <a:r>
              <a:rPr lang="el-GR" sz="1600" i="1" dirty="0">
                <a:ea typeface="ＭＳ Ｐゴシック" pitchFamily="34" charset="-128"/>
                <a:sym typeface="Symbol" pitchFamily="18" charset="2"/>
              </a:rPr>
              <a:t> κανόνες, </a:t>
            </a:r>
            <a:r>
              <a:rPr lang="el-GR" sz="1600" i="1" dirty="0" err="1">
                <a:ea typeface="ＭＳ Ｐゴシック" pitchFamily="34" charset="-128"/>
                <a:sym typeface="Symbol" pitchFamily="18" charset="2"/>
              </a:rPr>
              <a:t>κλπ</a:t>
            </a:r>
            <a:r>
              <a:rPr lang="el-GR" sz="1600" i="1" dirty="0">
                <a:ea typeface="ＭＳ Ｐゴシック" pitchFamily="34" charset="-128"/>
                <a:sym typeface="Symbol" pitchFamily="18" charset="2"/>
              </a:rPr>
              <a:t>)</a:t>
            </a:r>
            <a:endParaRPr lang="en-US" sz="1600" i="1" dirty="0">
              <a:ea typeface="ＭＳ Ｐゴシック" pitchFamily="34" charset="-128"/>
              <a:sym typeface="Symbol" pitchFamily="18" charset="2"/>
            </a:endParaRPr>
          </a:p>
          <a:p>
            <a:pPr lvl="1" eaLnBrk="1" hangingPunct="1"/>
            <a:r>
              <a:rPr lang="el-GR" sz="1600" dirty="0">
                <a:solidFill>
                  <a:schemeClr val="accent2">
                    <a:lumMod val="75000"/>
                  </a:schemeClr>
                </a:solidFill>
                <a:ea typeface="ＭＳ Ｐゴシック" pitchFamily="34" charset="-128"/>
                <a:sym typeface="Symbol" pitchFamily="18" charset="2"/>
              </a:rPr>
              <a:t>Διάσπαση</a:t>
            </a:r>
            <a:r>
              <a:rPr lang="el-GR" sz="1600" b="1" i="1" dirty="0">
                <a:solidFill>
                  <a:schemeClr val="accent2">
                    <a:lumMod val="75000"/>
                  </a:schemeClr>
                </a:solidFill>
                <a:ea typeface="ＭＳ Ｐゴシック" pitchFamily="34" charset="-128"/>
                <a:sym typeface="Symbol" pitchFamily="18" charset="2"/>
              </a:rPr>
              <a:t> </a:t>
            </a:r>
            <a:r>
              <a:rPr lang="el-GR" sz="1600" dirty="0">
                <a:solidFill>
                  <a:schemeClr val="accent2">
                    <a:lumMod val="75000"/>
                  </a:schemeClr>
                </a:solidFill>
                <a:ea typeface="ＭＳ Ｐゴシック" pitchFamily="34" charset="-128"/>
                <a:sym typeface="Symbol" pitchFamily="18" charset="2"/>
              </a:rPr>
              <a:t>στο κενό σύμβολο </a:t>
            </a:r>
          </a:p>
          <a:p>
            <a:pPr lvl="2" eaLnBrk="1" hangingPunct="1"/>
            <a:r>
              <a:rPr lang="en-US" sz="1600" b="1" i="1" dirty="0">
                <a:ea typeface="ＭＳ Ｐゴシック" pitchFamily="34" charset="-128"/>
                <a:sym typeface="Symbol" pitchFamily="18" charset="2"/>
              </a:rPr>
              <a:t>San Francisco, Los Angeles </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York University </a:t>
            </a:r>
            <a:r>
              <a:rPr lang="en-US" sz="1600" b="1" i="1" dirty="0" err="1">
                <a:ea typeface="ＭＳ Ｐゴシック" pitchFamily="34" charset="-128"/>
                <a:sym typeface="Symbol" pitchFamily="18" charset="2"/>
              </a:rPr>
              <a:t>vs</a:t>
            </a:r>
            <a:r>
              <a:rPr lang="en-US" sz="1600" b="1" i="1" dirty="0">
                <a:ea typeface="ＭＳ Ｐゴシック" pitchFamily="34" charset="-128"/>
                <a:sym typeface="Symbol" pitchFamily="18" charset="2"/>
              </a:rPr>
              <a:t> New York University </a:t>
            </a:r>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διάσπαση ονομάτων) αλλά πως μπορούμε να το καταλάβουμε; </a:t>
            </a:r>
          </a:p>
          <a:p>
            <a:pPr lvl="2" eaLnBrk="1" hangingPunct="1"/>
            <a:r>
              <a:rPr lang="el-GR" sz="1600" dirty="0">
                <a:ea typeface="ＭＳ Ｐゴシック" pitchFamily="34" charset="-128"/>
                <a:sym typeface="Symbol" pitchFamily="18" charset="2"/>
              </a:rPr>
              <a:t>Συχνά και τα δύο </a:t>
            </a:r>
            <a:r>
              <a:rPr lang="en-US" sz="1600" b="1" i="1" dirty="0">
                <a:ea typeface="ＭＳ Ｐゴシック" pitchFamily="34" charset="-128"/>
                <a:sym typeface="Symbol" pitchFamily="18" charset="2"/>
              </a:rPr>
              <a:t>white space</a:t>
            </a:r>
            <a:r>
              <a:rPr lang="el-GR" sz="1600" b="1" i="1" dirty="0">
                <a:ea typeface="ＭＳ Ｐゴシック" pitchFamily="34" charset="-128"/>
                <a:sym typeface="Symbol" pitchFamily="18" charset="2"/>
              </a:rPr>
              <a:t>, </a:t>
            </a:r>
            <a:r>
              <a:rPr lang="en-US" sz="1600" b="1" i="1" dirty="0">
                <a:ea typeface="ＭＳ Ｐゴシック" pitchFamily="34" charset="-128"/>
                <a:sym typeface="Symbol" pitchFamily="18" charset="2"/>
              </a:rPr>
              <a:t>white-space </a:t>
            </a:r>
            <a:r>
              <a:rPr lang="el-GR" sz="1600" dirty="0">
                <a:ea typeface="ＭＳ Ｐゴシック" pitchFamily="34" charset="-128"/>
                <a:sym typeface="Symbol" pitchFamily="18" charset="2"/>
              </a:rPr>
              <a:t>και </a:t>
            </a:r>
            <a:r>
              <a:rPr lang="en-US" sz="1600" b="1" i="1" dirty="0">
                <a:ea typeface="ＭＳ Ｐゴシック" pitchFamily="34" charset="-128"/>
                <a:sym typeface="Symbol" pitchFamily="18" charset="2"/>
              </a:rPr>
              <a:t>whitespace</a:t>
            </a:r>
            <a:endParaRPr lang="el-GR" sz="1600" b="1" i="1" dirty="0">
              <a:ea typeface="ＭＳ Ｐゴシック" pitchFamily="34" charset="-128"/>
              <a:sym typeface="Symbol" pitchFamily="18" charset="2"/>
            </a:endParaRPr>
          </a:p>
          <a:p>
            <a:pPr lvl="2" eaLnBrk="1" hangingPunct="1"/>
            <a:r>
              <a:rPr lang="el-GR" sz="1600" dirty="0">
                <a:ea typeface="ＭＳ Ｐゴシック" pitchFamily="34" charset="-128"/>
                <a:sym typeface="Symbol" pitchFamily="18" charset="2"/>
              </a:rPr>
              <a:t>Επίσης, ημερομηνίες και αριθμοί τηλεφώνου</a:t>
            </a:r>
            <a:endParaRPr lang="en-US" sz="1600" dirty="0">
              <a:ea typeface="ＭＳ Ｐゴシック" pitchFamily="34" charset="-128"/>
              <a:sym typeface="Symbol" pitchFamily="18" charset="2"/>
            </a:endParaRPr>
          </a:p>
          <a:p>
            <a:pPr lvl="1" eaLnBrk="1" hangingPunct="1"/>
            <a:r>
              <a:rPr lang="el-GR" sz="1600" dirty="0">
                <a:solidFill>
                  <a:prstClr val="black"/>
                </a:solidFill>
                <a:ea typeface="ＭＳ Ｐゴシック" pitchFamily="34" charset="-128"/>
                <a:sym typeface="Symbol" pitchFamily="18" charset="2"/>
              </a:rPr>
              <a:t>Ή και συνδυασμός </a:t>
            </a:r>
          </a:p>
          <a:p>
            <a:pPr lvl="2" eaLnBrk="1" hangingPunct="1"/>
            <a:r>
              <a:rPr lang="en-US" sz="1600" b="1" i="1" dirty="0">
                <a:ea typeface="ＭＳ Ｐゴシック" pitchFamily="34" charset="-128"/>
                <a:sym typeface="Symbol" pitchFamily="18" charset="2"/>
              </a:rPr>
              <a:t>San Francisco-Los Angeles</a:t>
            </a:r>
            <a:endParaRPr lang="el-GR" sz="1600" b="1" i="1" dirty="0">
              <a:ea typeface="ＭＳ Ｐゴシック" pitchFamily="34" charset="-128"/>
              <a:sym typeface="Symbol" pitchFamily="18" charset="2"/>
            </a:endParaRPr>
          </a:p>
          <a:p>
            <a:pPr lvl="2" eaLnBrk="1" hangingPunct="1"/>
            <a:endParaRPr lang="el-GR" sz="1600" b="1" i="1" dirty="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18</a:t>
            </a:fld>
            <a:endParaRPr lang="en-US" dirty="0"/>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174443" y="4913287"/>
            <a:ext cx="8653133" cy="1477328"/>
          </a:xfrm>
          <a:prstGeom prst="rect">
            <a:avLst/>
          </a:prstGeom>
          <a:noFill/>
        </p:spPr>
        <p:txBody>
          <a:bodyPr wrap="square" rtlCol="0">
            <a:spAutoFit/>
          </a:bodyPr>
          <a:lstStyle/>
          <a:p>
            <a:pPr marL="342900" indent="-342900">
              <a:buFont typeface="Wingdings" pitchFamily="2" charset="2"/>
              <a:buChar char="ü"/>
            </a:pPr>
            <a:r>
              <a:rPr lang="en-US" sz="1800" dirty="0">
                <a:solidFill>
                  <a:schemeClr val="accent2">
                    <a:lumMod val="50000"/>
                  </a:schemeClr>
                </a:solidFill>
                <a:latin typeface="+mn-lt"/>
              </a:rPr>
              <a:t>lower</a:t>
            </a:r>
            <a:r>
              <a:rPr lang="el-GR" sz="1800" dirty="0">
                <a:solidFill>
                  <a:schemeClr val="accent2">
                    <a:lumMod val="50000"/>
                  </a:schemeClr>
                </a:solidFill>
                <a:latin typeface="+mn-lt"/>
              </a:rPr>
              <a:t> </a:t>
            </a:r>
            <a:r>
              <a:rPr lang="en-US" sz="1800" dirty="0">
                <a:solidFill>
                  <a:schemeClr val="accent2">
                    <a:lumMod val="50000"/>
                  </a:schemeClr>
                </a:solidFill>
                <a:latin typeface="+mn-lt"/>
              </a:rPr>
              <a:t>case, lower-case, lowercase: </a:t>
            </a:r>
            <a:r>
              <a:rPr lang="el-GR" sz="1800" dirty="0">
                <a:solidFill>
                  <a:schemeClr val="accent2">
                    <a:lumMod val="50000"/>
                  </a:schemeClr>
                </a:solidFill>
                <a:latin typeface="+mn-lt"/>
              </a:rPr>
              <a:t>αν θέλουμε να επιστρέφουν το ίδιο αποτέλεσμα</a:t>
            </a:r>
            <a:r>
              <a:rPr lang="en-US" sz="1800" dirty="0">
                <a:solidFill>
                  <a:schemeClr val="accent2">
                    <a:lumMod val="50000"/>
                  </a:schemeClr>
                </a:solidFill>
                <a:latin typeface="+mn-lt"/>
              </a:rPr>
              <a:t>? </a:t>
            </a:r>
            <a:r>
              <a:rPr lang="el-GR" sz="1800" dirty="0">
                <a:solidFill>
                  <a:schemeClr val="accent2">
                    <a:lumMod val="50000"/>
                  </a:schemeClr>
                </a:solidFill>
                <a:latin typeface="+mn-lt"/>
              </a:rPr>
              <a:t>Ως φράσεις (το 3</a:t>
            </a:r>
            <a:r>
              <a:rPr lang="el-GR" sz="1800" baseline="30000" dirty="0">
                <a:solidFill>
                  <a:schemeClr val="accent2">
                    <a:lumMod val="50000"/>
                  </a:schemeClr>
                </a:solidFill>
                <a:latin typeface="+mn-lt"/>
              </a:rPr>
              <a:t>ο</a:t>
            </a:r>
            <a:r>
              <a:rPr lang="el-GR" sz="1800" dirty="0">
                <a:solidFill>
                  <a:schemeClr val="accent2">
                    <a:lumMod val="50000"/>
                  </a:schemeClr>
                </a:solidFill>
                <a:latin typeface="+mn-lt"/>
              </a:rPr>
              <a:t> δύσκολο)</a:t>
            </a:r>
          </a:p>
          <a:p>
            <a:pPr marL="342900" indent="-342900">
              <a:buFont typeface="Wingdings" pitchFamily="2" charset="2"/>
              <a:buChar char="ü"/>
            </a:pPr>
            <a:r>
              <a:rPr lang="el-GR" sz="1800" dirty="0">
                <a:solidFill>
                  <a:schemeClr val="accent2">
                    <a:lumMod val="50000"/>
                  </a:schemeClr>
                </a:solidFill>
                <a:latin typeface="+mn-lt"/>
              </a:rPr>
              <a:t>Μερικά ειδικά συστήματα ζητούν οι χρήστες πάντα το </a:t>
            </a:r>
            <a:r>
              <a:rPr lang="en-US" sz="1800" dirty="0">
                <a:solidFill>
                  <a:schemeClr val="accent2">
                    <a:lumMod val="50000"/>
                  </a:schemeClr>
                </a:solidFill>
                <a:latin typeface="+mn-lt"/>
              </a:rPr>
              <a:t> </a:t>
            </a:r>
            <a:r>
              <a:rPr lang="el-GR" sz="1800" dirty="0">
                <a:solidFill>
                  <a:schemeClr val="accent2">
                    <a:lumMod val="50000"/>
                  </a:schemeClr>
                </a:solidFill>
                <a:latin typeface="+mn-lt"/>
              </a:rPr>
              <a:t>‘–’ στην ερώτηση όταν θέλουν να εξεταστούν όλες οι περιπτώσεις</a:t>
            </a:r>
          </a:p>
          <a:p>
            <a:pPr marL="342900" indent="-342900">
              <a:buFont typeface="Wingdings" pitchFamily="2" charset="2"/>
              <a:buChar char="ü"/>
            </a:pPr>
            <a:r>
              <a:rPr lang="el-GR" sz="1800" dirty="0">
                <a:solidFill>
                  <a:schemeClr val="accent2">
                    <a:lumMod val="50000"/>
                  </a:schemeClr>
                </a:solidFill>
                <a:latin typeface="+mn-lt"/>
              </a:rPr>
              <a:t>Την ίδια πολιτική και στην ερώτηση και στο κείμενο</a:t>
            </a:r>
            <a:r>
              <a:rPr lang="en-US" sz="1800" dirty="0">
                <a:solidFill>
                  <a:schemeClr val="accent2">
                    <a:lumMod val="50000"/>
                  </a:schemeClr>
                </a:solidFill>
                <a:latin typeface="+mn-lt"/>
              </a:rPr>
              <a:t> </a:t>
            </a:r>
          </a:p>
        </p:txBody>
      </p:sp>
    </p:spTree>
    <p:extLst>
      <p:ext uri="{BB962C8B-B14F-4D97-AF65-F5344CB8AC3E}">
        <p14:creationId xmlns:p14="http://schemas.microsoft.com/office/powerpoint/2010/main" val="3468052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28650" y="162513"/>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Αριθμοί</a:t>
            </a:r>
            <a:endParaRPr lang="en-US" dirty="0">
              <a:solidFill>
                <a:schemeClr val="accent2">
                  <a:lumMod val="75000"/>
                </a:schemeClr>
              </a:solidFill>
              <a:ea typeface="ＭＳ Ｐゴシック" pitchFamily="34" charset="-128"/>
            </a:endParaRPr>
          </a:p>
        </p:txBody>
      </p:sp>
      <p:sp>
        <p:nvSpPr>
          <p:cNvPr id="28675" name="Rectangle 3"/>
          <p:cNvSpPr>
            <a:spLocks noGrp="1" noChangeArrowheads="1"/>
          </p:cNvSpPr>
          <p:nvPr>
            <p:ph idx="1"/>
          </p:nvPr>
        </p:nvSpPr>
        <p:spPr>
          <a:xfrm>
            <a:off x="323528" y="1690689"/>
            <a:ext cx="8229600" cy="3888432"/>
          </a:xfrm>
        </p:spPr>
        <p:txBody>
          <a:bodyPr/>
          <a:lstStyle/>
          <a:p>
            <a:pPr eaLnBrk="1" hangingPunct="1"/>
            <a:r>
              <a:rPr lang="en-US" sz="2000" b="1" i="1" dirty="0">
                <a:ea typeface="ＭＳ Ｐゴシック" pitchFamily="34" charset="-128"/>
              </a:rPr>
              <a:t>3/12/91	 Mar. 12, 1991</a:t>
            </a:r>
            <a:r>
              <a:rPr lang="el-GR" sz="2000" b="1" i="1" dirty="0">
                <a:ea typeface="ＭＳ Ｐゴシック" pitchFamily="34" charset="-128"/>
              </a:rPr>
              <a:t>  </a:t>
            </a:r>
            <a:r>
              <a:rPr lang="en-US" sz="2000" b="1" i="1" dirty="0">
                <a:ea typeface="ＭＳ Ｐゴシック" pitchFamily="34" charset="-128"/>
              </a:rPr>
              <a:t>12/3/91</a:t>
            </a:r>
          </a:p>
          <a:p>
            <a:pPr eaLnBrk="1" hangingPunct="1"/>
            <a:r>
              <a:rPr lang="en-US" sz="2000" b="1" i="1" dirty="0">
                <a:ea typeface="ＭＳ Ｐゴシック" pitchFamily="34" charset="-128"/>
              </a:rPr>
              <a:t>55 B.C.</a:t>
            </a:r>
          </a:p>
          <a:p>
            <a:pPr eaLnBrk="1" hangingPunct="1"/>
            <a:r>
              <a:rPr lang="en-US" sz="2000" b="1" i="1" dirty="0">
                <a:ea typeface="ＭＳ Ｐゴシック" pitchFamily="34" charset="-128"/>
              </a:rPr>
              <a:t>B-52</a:t>
            </a:r>
          </a:p>
          <a:p>
            <a:pPr eaLnBrk="1" hangingPunct="1"/>
            <a:r>
              <a:rPr lang="en-US" sz="2000" b="1" i="1" dirty="0">
                <a:ea typeface="ＭＳ Ｐゴシック" pitchFamily="34" charset="-128"/>
              </a:rPr>
              <a:t>My PGP key is 324a3df234cb23e</a:t>
            </a:r>
          </a:p>
          <a:p>
            <a:pPr eaLnBrk="1" hangingPunct="1"/>
            <a:r>
              <a:rPr lang="en-US" sz="2000" b="1" i="1" dirty="0">
                <a:ea typeface="ＭＳ Ｐゴシック" pitchFamily="34" charset="-128"/>
              </a:rPr>
              <a:t>(800) 234-2333</a:t>
            </a:r>
          </a:p>
          <a:p>
            <a:pPr lvl="1" eaLnBrk="1" hangingPunct="1"/>
            <a:r>
              <a:rPr lang="el-GR" dirty="0">
                <a:ea typeface="ＭＳ Ｐゴシック" pitchFamily="34" charset="-128"/>
              </a:rPr>
              <a:t>Συχνά περιέχουν ενδιάμεσα κενά </a:t>
            </a:r>
          </a:p>
          <a:p>
            <a:pPr lvl="1" eaLnBrk="1" hangingPunct="1"/>
            <a:r>
              <a:rPr lang="el-GR" dirty="0">
                <a:ea typeface="ＭＳ Ｐゴシック" pitchFamily="34" charset="-128"/>
              </a:rPr>
              <a:t>Τα παλιότερα συστήματα μπορεί να μη έβαζαν στο ευρετήριο τους αριθμούς </a:t>
            </a:r>
          </a:p>
          <a:p>
            <a:pPr lvl="2" eaLnBrk="1" hangingPunct="1"/>
            <a:r>
              <a:rPr lang="el-GR" dirty="0">
                <a:ea typeface="ＭＳ Ｐゴシック" pitchFamily="34" charset="-128"/>
              </a:rPr>
              <a:t>Συχνά όμως είναι χρήσιμοι, πχ αναζήτηση για κώδικες λάθους </a:t>
            </a:r>
            <a:r>
              <a:rPr lang="en-US" dirty="0">
                <a:ea typeface="ＭＳ Ｐゴシック" pitchFamily="34" charset="-128"/>
              </a:rPr>
              <a:t>error codes/</a:t>
            </a:r>
            <a:r>
              <a:rPr lang="en-US" dirty="0" err="1">
                <a:ea typeface="ＭＳ Ｐゴシック" pitchFamily="34" charset="-128"/>
              </a:rPr>
              <a:t>stacktraces</a:t>
            </a:r>
            <a:r>
              <a:rPr lang="en-US" dirty="0">
                <a:ea typeface="ＭＳ Ｐゴシック" pitchFamily="34" charset="-128"/>
              </a:rPr>
              <a:t> </a:t>
            </a:r>
            <a:r>
              <a:rPr lang="el-GR" dirty="0">
                <a:ea typeface="ＭＳ Ｐゴシック" pitchFamily="34" charset="-128"/>
              </a:rPr>
              <a:t>στο </a:t>
            </a:r>
            <a:r>
              <a:rPr lang="en-US" dirty="0">
                <a:ea typeface="ＭＳ Ｐゴシック" pitchFamily="34" charset="-128"/>
              </a:rPr>
              <a:t>web</a:t>
            </a:r>
            <a:r>
              <a:rPr lang="el-GR" dirty="0">
                <a:ea typeface="ＭＳ Ｐゴシック" pitchFamily="34" charset="-128"/>
              </a:rPr>
              <a:t>, </a:t>
            </a:r>
            <a:r>
              <a:rPr lang="en-US" dirty="0">
                <a:ea typeface="ＭＳ Ｐゴシック" pitchFamily="34" charset="-128"/>
              </a:rPr>
              <a:t>IP </a:t>
            </a:r>
            <a:r>
              <a:rPr lang="el-GR" dirty="0">
                <a:ea typeface="ＭＳ Ｐゴシック" pitchFamily="34" charset="-128"/>
              </a:rPr>
              <a:t>διευθύνσεις, </a:t>
            </a:r>
            <a:r>
              <a:rPr lang="en-US" dirty="0">
                <a:ea typeface="ＭＳ Ｐゴシック" pitchFamily="34" charset="-128"/>
              </a:rPr>
              <a:t>package tracking numbers</a:t>
            </a:r>
          </a:p>
          <a:p>
            <a:pPr lvl="2" eaLnBrk="1" hangingPunct="1"/>
            <a:r>
              <a:rPr lang="en-US" dirty="0">
                <a:ea typeface="ＭＳ Ｐゴシック" pitchFamily="34" charset="-128"/>
              </a:rPr>
              <a:t>(</a:t>
            </a:r>
            <a:r>
              <a:rPr lang="el-GR" dirty="0">
                <a:ea typeface="ＭＳ Ｐゴシック" pitchFamily="34" charset="-128"/>
              </a:rPr>
              <a:t>Χρήση </a:t>
            </a:r>
            <a:r>
              <a:rPr lang="en-US" dirty="0">
                <a:ea typeface="ＭＳ Ｐゴシック" pitchFamily="34" charset="-128"/>
              </a:rPr>
              <a:t>n-grams)</a:t>
            </a:r>
          </a:p>
          <a:p>
            <a:pPr lvl="1" eaLnBrk="1" hangingPunct="1"/>
            <a:r>
              <a:rPr lang="el-GR" dirty="0" err="1">
                <a:ea typeface="ＭＳ Ｐゴシック" pitchFamily="34" charset="-128"/>
              </a:rPr>
              <a:t>Ευρετηριοποίηση</a:t>
            </a:r>
            <a:r>
              <a:rPr lang="el-GR" dirty="0">
                <a:ea typeface="ＭＳ Ｐゴシック" pitchFamily="34" charset="-128"/>
              </a:rPr>
              <a:t> των </a:t>
            </a:r>
            <a:r>
              <a:rPr lang="el-GR" dirty="0" err="1">
                <a:ea typeface="ＭＳ Ｐゴシック" pitchFamily="34" charset="-128"/>
              </a:rPr>
              <a:t>μεταδεδομένων</a:t>
            </a:r>
            <a:r>
              <a:rPr lang="el-GR" dirty="0">
                <a:ea typeface="ＭＳ Ｐゴシック" pitchFamily="34" charset="-128"/>
              </a:rPr>
              <a:t> ξεχωριστά </a:t>
            </a:r>
          </a:p>
          <a:p>
            <a:pPr lvl="2" eaLnBrk="1" hangingPunct="1"/>
            <a:r>
              <a:rPr lang="el-GR" dirty="0">
                <a:ea typeface="ＭＳ Ｐゴシック" pitchFamily="34" charset="-128"/>
              </a:rPr>
              <a:t>Ημερομηνία δημιουργίας, </a:t>
            </a:r>
            <a:r>
              <a:rPr lang="en-US" dirty="0">
                <a:ea typeface="ＭＳ Ｐゴシック" pitchFamily="34" charset="-128"/>
              </a:rPr>
              <a:t>format, </a:t>
            </a:r>
            <a:r>
              <a:rPr lang="el-GR" dirty="0">
                <a:ea typeface="ＭＳ Ｐゴシック" pitchFamily="34" charset="-128"/>
              </a:rPr>
              <a:t>κλπ</a:t>
            </a: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19</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lumMod val="75000"/>
                  </a:schemeClr>
                </a:solidFill>
              </a:rPr>
              <a:t>Κεφ</a:t>
            </a:r>
            <a:r>
              <a:rPr lang="en-US" sz="1600" dirty="0">
                <a:solidFill>
                  <a:schemeClr val="tx2">
                    <a:lumMod val="75000"/>
                  </a:schemeClr>
                </a:solidFill>
              </a:rPr>
              <a:t>. 2.2.1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9552" y="23664"/>
            <a:ext cx="7886700" cy="1325563"/>
          </a:xfrm>
        </p:spPr>
        <p:txBody>
          <a:bodyPr>
            <a:normAutofit/>
          </a:bodyPr>
          <a:lstStyle/>
          <a:p>
            <a:pPr algn="ctr" eaLnBrk="1" hangingPunct="1"/>
            <a:r>
              <a:rPr lang="el-GR" dirty="0">
                <a:solidFill>
                  <a:schemeClr val="accent2">
                    <a:lumMod val="75000"/>
                  </a:schemeClr>
                </a:solidFill>
                <a:ea typeface="ＭＳ Ｐゴシック" pitchFamily="-112" charset="-128"/>
              </a:rPr>
              <a:t>Βασική Ορολογία</a:t>
            </a:r>
            <a:endParaRPr lang="en-US" dirty="0">
              <a:solidFill>
                <a:schemeClr val="accent2">
                  <a:lumMod val="75000"/>
                </a:schemeClr>
              </a:solidFill>
              <a:ea typeface="ＭＳ Ｐゴシック" pitchFamily="-112" charset="-128"/>
            </a:endParaRPr>
          </a:p>
        </p:txBody>
      </p:sp>
      <p:sp>
        <p:nvSpPr>
          <p:cNvPr id="33795" name="Rectangle 3"/>
          <p:cNvSpPr>
            <a:spLocks noGrp="1" noChangeArrowheads="1"/>
          </p:cNvSpPr>
          <p:nvPr>
            <p:ph idx="1"/>
          </p:nvPr>
        </p:nvSpPr>
        <p:spPr>
          <a:xfrm>
            <a:off x="323528" y="1380719"/>
            <a:ext cx="8496944" cy="3816424"/>
          </a:xfrm>
        </p:spPr>
        <p:txBody>
          <a:bodyPr>
            <a:normAutofit/>
          </a:bodyPr>
          <a:lstStyle/>
          <a:p>
            <a:pPr eaLnBrk="1" hangingPunct="1">
              <a:buFont typeface="Wingdings" pitchFamily="2" charset="2"/>
              <a:buChar char="§"/>
            </a:pPr>
            <a:r>
              <a:rPr lang="el-GR" sz="2400" dirty="0">
                <a:solidFill>
                  <a:srgbClr val="C00000"/>
                </a:solidFill>
                <a:ea typeface="ＭＳ Ｐゴシック" pitchFamily="-112" charset="-128"/>
              </a:rPr>
              <a:t>Αντεστραμμένο ευρετήριο </a:t>
            </a:r>
            <a:r>
              <a:rPr lang="el-GR" sz="2400" dirty="0">
                <a:ea typeface="ＭＳ Ｐゴシック" pitchFamily="-112" charset="-128"/>
              </a:rPr>
              <a:t>(</a:t>
            </a:r>
            <a:r>
              <a:rPr lang="en-US" sz="2400" dirty="0">
                <a:ea typeface="ＭＳ Ｐゴシック" pitchFamily="-112" charset="-128"/>
              </a:rPr>
              <a:t>Inverted index)</a:t>
            </a: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Λίστες καταχωρήσεων </a:t>
            </a:r>
            <a:r>
              <a:rPr lang="en-US" sz="2400" dirty="0">
                <a:ea typeface="ＭＳ Ｐゴシック" pitchFamily="-112" charset="-128"/>
              </a:rPr>
              <a:t>(posting lists) </a:t>
            </a:r>
            <a:r>
              <a:rPr lang="el-GR" sz="2400" dirty="0">
                <a:ea typeface="ＭＳ Ｐゴシック" pitchFamily="-112" charset="-128"/>
              </a:rPr>
              <a:t>– μία για κάθε όρο</a:t>
            </a:r>
          </a:p>
          <a:p>
            <a:pPr lvl="1" eaLnBrk="1" hangingPunct="1">
              <a:buFont typeface="Wingdings" pitchFamily="2" charset="2"/>
              <a:buChar char="§"/>
            </a:pPr>
            <a:r>
              <a:rPr lang="el-GR" sz="2000" dirty="0">
                <a:ea typeface="ＭＳ Ｐゴシック" pitchFamily="-112" charset="-128"/>
              </a:rPr>
              <a:t>Καταχώρηση – ένα στοιχείο της λίστας</a:t>
            </a:r>
          </a:p>
          <a:p>
            <a:pPr lvl="1">
              <a:buFont typeface="Wingdings" pitchFamily="2" charset="2"/>
              <a:buChar char="ü"/>
            </a:pPr>
            <a:r>
              <a:rPr lang="el-GR" dirty="0">
                <a:ea typeface="ＭＳ Ｐゴシック" pitchFamily="-112" charset="-128"/>
              </a:rPr>
              <a:t> Κάθε λίστα είναι διατεταγμένη με το </a:t>
            </a:r>
            <a:r>
              <a:rPr lang="en-US" dirty="0" err="1">
                <a:ea typeface="ＭＳ Ｐゴシック" pitchFamily="-112" charset="-128"/>
              </a:rPr>
              <a:t>DocID</a:t>
            </a:r>
            <a:endParaRPr lang="en-US" dirty="0">
              <a:ea typeface="ＭＳ Ｐゴシック" pitchFamily="-112" charset="-128"/>
            </a:endParaRPr>
          </a:p>
          <a:p>
            <a:pPr eaLnBrk="1" hangingPunct="1">
              <a:buFont typeface="Wingdings" pitchFamily="2" charset="2"/>
              <a:buChar char="§"/>
            </a:pPr>
            <a:endParaRPr lang="el-GR" sz="11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Λεξιλόγιο</a:t>
            </a:r>
            <a:r>
              <a:rPr lang="el-GR" sz="2400" dirty="0">
                <a:ea typeface="ＭＳ Ｐゴシック" pitchFamily="-112" charset="-128"/>
              </a:rPr>
              <a:t> (</a:t>
            </a:r>
            <a:r>
              <a:rPr lang="en-US" sz="2400" dirty="0">
                <a:ea typeface="ＭＳ Ｐゴシック" pitchFamily="-112" charset="-128"/>
              </a:rPr>
              <a:t>Vocabulary): </a:t>
            </a:r>
            <a:r>
              <a:rPr lang="el-GR" sz="2400" dirty="0">
                <a:ea typeface="ＭＳ Ｐゴシック" pitchFamily="-112" charset="-128"/>
              </a:rPr>
              <a:t>το σύνολο των όρων</a:t>
            </a:r>
          </a:p>
          <a:p>
            <a:pPr eaLnBrk="1" hangingPunct="1">
              <a:buFont typeface="Wingdings" pitchFamily="2" charset="2"/>
              <a:buChar char="§"/>
            </a:pPr>
            <a:endParaRPr lang="el-GR" sz="2400" dirty="0">
              <a:ea typeface="ＭＳ Ｐゴシック" pitchFamily="-112" charset="-128"/>
            </a:endParaRPr>
          </a:p>
          <a:p>
            <a:pPr eaLnBrk="1" hangingPunct="1">
              <a:buFont typeface="Wingdings" pitchFamily="2" charset="2"/>
              <a:buChar char="§"/>
            </a:pPr>
            <a:r>
              <a:rPr lang="el-GR" sz="2400" dirty="0">
                <a:solidFill>
                  <a:srgbClr val="C00000"/>
                </a:solidFill>
                <a:ea typeface="ＭＳ Ｐゴシック" pitchFamily="-112" charset="-128"/>
              </a:rPr>
              <a:t>Λεξικό</a:t>
            </a:r>
            <a:r>
              <a:rPr lang="el-GR" sz="2400" dirty="0">
                <a:ea typeface="ＭＳ Ｐゴシック" pitchFamily="-112" charset="-128"/>
              </a:rPr>
              <a:t> (</a:t>
            </a:r>
            <a:r>
              <a:rPr lang="en-US" sz="2400" dirty="0">
                <a:ea typeface="ＭＳ Ｐゴシック" pitchFamily="-112" charset="-128"/>
              </a:rPr>
              <a:t>Dictionary) </a:t>
            </a:r>
            <a:r>
              <a:rPr lang="el-GR" sz="2400" dirty="0">
                <a:ea typeface="ＭＳ Ｐゴシック" pitchFamily="-112" charset="-128"/>
              </a:rPr>
              <a:t>δομή δεδομένων για τους όρους </a:t>
            </a:r>
            <a:endParaRPr lang="en-US" sz="2400" dirty="0">
              <a:ea typeface="ＭＳ Ｐゴシック" pitchFamily="-112" charset="-128"/>
            </a:endParaRPr>
          </a:p>
          <a:p>
            <a:pPr lvl="1">
              <a:buFont typeface="Wingdings" pitchFamily="2" charset="2"/>
              <a:buChar char="ü"/>
            </a:pPr>
            <a:r>
              <a:rPr lang="el-GR" dirty="0">
                <a:ea typeface="ＭＳ Ｐゴシック" pitchFamily="-112" charset="-128"/>
              </a:rPr>
              <a:t> Αρχικά ας θεωρήσουμε αλφαβητική διάταξη</a:t>
            </a:r>
            <a:endParaRPr lang="en-US" dirty="0">
              <a:ea typeface="ＭＳ Ｐゴシック" pitchFamily="-112" charset="-128"/>
            </a:endParaRPr>
          </a:p>
          <a:p>
            <a:pPr eaLnBrk="1" hangingPunct="1">
              <a:buNone/>
            </a:pPr>
            <a:endParaRPr lang="el-GR" sz="2400" dirty="0">
              <a:ea typeface="ＭＳ Ｐゴシック" pitchFamily="-112" charset="-128"/>
            </a:endParaRPr>
          </a:p>
        </p:txBody>
      </p:sp>
      <p:sp>
        <p:nvSpPr>
          <p:cNvPr id="33796" name="Slide Number Placeholder 5"/>
          <p:cNvSpPr>
            <a:spLocks noGrp="1"/>
          </p:cNvSpPr>
          <p:nvPr>
            <p:ph type="sldNum" sz="quarter" idx="12"/>
          </p:nvPr>
        </p:nvSpPr>
        <p:spPr bwMode="auto">
          <a:noFill/>
          <a:ln>
            <a:miter lim="800000"/>
            <a:headEnd/>
            <a:tailEnd/>
          </a:ln>
        </p:spPr>
        <p:txBody>
          <a:bodyPr/>
          <a:lstStyle/>
          <a:p>
            <a:fld id="{DDEBD800-2454-44BF-A88B-91F988C1FF9E}" type="slidenum">
              <a:rPr lang="en-US"/>
              <a:pPr/>
              <a:t>2</a:t>
            </a:fld>
            <a:endParaRPr lang="en-US"/>
          </a:p>
        </p:txBody>
      </p:sp>
      <p:sp>
        <p:nvSpPr>
          <p:cNvPr id="33809" name="TextBox 49"/>
          <p:cNvSpPr txBox="1">
            <a:spLocks noChangeArrowheads="1"/>
          </p:cNvSpPr>
          <p:nvPr/>
        </p:nvSpPr>
        <p:spPr bwMode="auto">
          <a:xfrm>
            <a:off x="7665714" y="159845"/>
            <a:ext cx="1002197" cy="338554"/>
          </a:xfrm>
          <a:prstGeom prst="rect">
            <a:avLst/>
          </a:prstGeom>
          <a:noFill/>
          <a:ln w="9525">
            <a:noFill/>
            <a:miter lim="800000"/>
            <a:headEnd/>
            <a:tailEnd/>
          </a:ln>
        </p:spPr>
        <p:txBody>
          <a:bodyPr wrap="none" anchor="ctr">
            <a:spAutoFit/>
          </a:bodyPr>
          <a:lstStyle/>
          <a:p>
            <a:pPr defTabSz="914400"/>
            <a:r>
              <a:rPr lang="el-GR" sz="1600" dirty="0" err="1">
                <a:solidFill>
                  <a:schemeClr val="tx1">
                    <a:lumMod val="95000"/>
                    <a:lumOff val="5000"/>
                  </a:schemeClr>
                </a:solidFill>
                <a:latin typeface="Lucida Sans" pitchFamily="-112" charset="0"/>
                <a:ea typeface="+mn-ea"/>
                <a:cs typeface="Arial Unicode MS" pitchFamily="-112" charset="0"/>
              </a:rPr>
              <a:t>Κεφ</a:t>
            </a:r>
            <a:r>
              <a:rPr lang="en-US" sz="1600" dirty="0">
                <a:solidFill>
                  <a:schemeClr val="tx1">
                    <a:lumMod val="95000"/>
                    <a:lumOff val="5000"/>
                  </a:schemeClr>
                </a:solidFill>
                <a:latin typeface="Lucida Sans" pitchFamily="-112" charset="0"/>
                <a:ea typeface="+mn-ea"/>
                <a:cs typeface="Arial Unicode MS" pitchFamily="-112" charset="0"/>
              </a:rPr>
              <a:t>. 1.2</a:t>
            </a:r>
          </a:p>
        </p:txBody>
      </p:sp>
      <p:sp>
        <p:nvSpPr>
          <p:cNvPr id="6" name="TextBox 5"/>
          <p:cNvSpPr txBox="1"/>
          <p:nvPr/>
        </p:nvSpPr>
        <p:spPr>
          <a:xfrm>
            <a:off x="569475" y="5315081"/>
            <a:ext cx="7272808" cy="461665"/>
          </a:xfrm>
          <a:prstGeom prst="rect">
            <a:avLst/>
          </a:prstGeom>
          <a:noFill/>
        </p:spPr>
        <p:txBody>
          <a:bodyPr wrap="square" rtlCol="0">
            <a:spAutoFit/>
          </a:bodyPr>
          <a:lstStyle/>
          <a:p>
            <a:r>
              <a:rPr lang="el-GR" i="1" dirty="0">
                <a:solidFill>
                  <a:schemeClr val="accent1">
                    <a:lumMod val="75000"/>
                  </a:schemeClr>
                </a:solidFill>
                <a:latin typeface="+mn-lt"/>
              </a:rPr>
              <a:t>Το δημιουργούμε από πριν, θα δούμε πως </a:t>
            </a:r>
          </a:p>
        </p:txBody>
      </p:sp>
    </p:spTree>
    <p:extLst>
      <p:ext uri="{BB962C8B-B14F-4D97-AF65-F5344CB8AC3E}">
        <p14:creationId xmlns:p14="http://schemas.microsoft.com/office/powerpoint/2010/main" val="400050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a:t>
            </a:r>
          </a:p>
        </p:txBody>
      </p:sp>
      <p:sp>
        <p:nvSpPr>
          <p:cNvPr id="28675" name="Rectangle 3"/>
          <p:cNvSpPr>
            <a:spLocks noGrp="1" noChangeArrowheads="1"/>
          </p:cNvSpPr>
          <p:nvPr>
            <p:ph idx="1"/>
          </p:nvPr>
        </p:nvSpPr>
        <p:spPr>
          <a:xfrm>
            <a:off x="539552" y="2060848"/>
            <a:ext cx="7848872" cy="3168352"/>
          </a:xfrm>
        </p:spPr>
        <p:txBody>
          <a:bodyPr/>
          <a:lstStyle/>
          <a:p>
            <a:pPr eaLnBrk="1" hangingPunct="1"/>
            <a:r>
              <a:rPr lang="el-GR" dirty="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a:ea typeface="ＭＳ Ｐゴシック" pitchFamily="34" charset="-128"/>
              </a:rPr>
              <a:t>M*A*S*H </a:t>
            </a:r>
          </a:p>
          <a:p>
            <a:pPr lvl="1" eaLnBrk="1" hangingPunct="1"/>
            <a:r>
              <a:rPr lang="en-US" dirty="0">
                <a:ea typeface="ＭＳ Ｐゴシック" pitchFamily="34" charset="-128"/>
              </a:rPr>
              <a:t>C++</a:t>
            </a:r>
          </a:p>
          <a:p>
            <a:pPr lvl="1" eaLnBrk="1" hangingPunct="1"/>
            <a:r>
              <a:rPr lang="en-US" dirty="0">
                <a:ea typeface="ＭＳ Ｐゴシック" pitchFamily="34" charset="-128"/>
              </a:rPr>
              <a:t>C#</a:t>
            </a:r>
            <a:endParaRPr lang="el-GR" dirty="0">
              <a:ea typeface="ＭＳ Ｐゴシック" pitchFamily="34" charset="-128"/>
            </a:endParaRPr>
          </a:p>
          <a:p>
            <a:pPr lvl="1" eaLnBrk="1" hangingPunct="1"/>
            <a:endParaRPr lang="el-GR"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Αλλά και </a:t>
            </a:r>
            <a:r>
              <a:rPr lang="en-US" sz="2800" dirty="0">
                <a:ea typeface="ＭＳ Ｐゴシック" pitchFamily="34" charset="-128"/>
                <a:cs typeface="ＭＳ Ｐゴシック" pitchFamily="-65" charset="-128"/>
              </a:rPr>
              <a:t>email</a:t>
            </a:r>
            <a:r>
              <a:rPr lang="el-GR" sz="2800" dirty="0">
                <a:ea typeface="ＭＳ Ｐゴシック" pitchFamily="34" charset="-128"/>
                <a:cs typeface="ＭＳ Ｐゴシック" pitchFamily="-65" charset="-128"/>
              </a:rPr>
              <a:t> και </a:t>
            </a:r>
            <a:r>
              <a:rPr lang="en-US" sz="2800" dirty="0">
                <a:ea typeface="ＭＳ Ｐゴシック" pitchFamily="34" charset="-128"/>
                <a:cs typeface="ＭＳ Ｐゴシック" pitchFamily="-65" charset="-128"/>
              </a:rPr>
              <a:t>web</a:t>
            </a:r>
            <a:r>
              <a:rPr lang="el-GR" sz="2800" dirty="0">
                <a:ea typeface="ＭＳ Ｐゴシック" pitchFamily="34" charset="-128"/>
                <a:cs typeface="ＭＳ Ｐゴシック" pitchFamily="-65" charset="-128"/>
              </a:rPr>
              <a:t>, </a:t>
            </a:r>
            <a:r>
              <a:rPr lang="en-US" sz="2800" dirty="0">
                <a:ea typeface="ＭＳ Ｐゴシック" pitchFamily="34" charset="-128"/>
                <a:cs typeface="ＭＳ Ｐゴシック" pitchFamily="-65" charset="-128"/>
              </a:rPr>
              <a:t>IP </a:t>
            </a:r>
            <a:r>
              <a:rPr lang="el-GR" sz="2800" dirty="0">
                <a:ea typeface="ＭＳ Ｐゴシック" pitchFamily="34" charset="-128"/>
                <a:cs typeface="ＭＳ Ｐゴシック" pitchFamily="-65" charset="-128"/>
              </a:rPr>
              <a:t>διευθύνσεις</a:t>
            </a:r>
            <a:r>
              <a:rPr lang="en-US" sz="2800" dirty="0">
                <a:ea typeface="ＭＳ Ｐゴシック" pitchFamily="34" charset="-128"/>
                <a:cs typeface="ＭＳ Ｐゴシック" pitchFamily="-65" charset="-128"/>
              </a:rPr>
              <a:t>, </a:t>
            </a:r>
            <a:r>
              <a:rPr lang="el-GR" sz="2800" dirty="0" err="1">
                <a:ea typeface="ＭＳ Ｐゴシック" pitchFamily="34" charset="-128"/>
                <a:cs typeface="ＭＳ Ｐゴシック" pitchFamily="-65" charset="-128"/>
              </a:rPr>
              <a:t>κλπ</a:t>
            </a:r>
            <a:r>
              <a:rPr lang="el-GR" sz="2800" dirty="0">
                <a:ea typeface="ＭＳ Ｐゴシック" pitchFamily="34" charset="-128"/>
                <a:cs typeface="ＭＳ Ｐゴシック" pitchFamily="-65" charset="-128"/>
              </a:rPr>
              <a:t> δε θέλουμε να τις «σπάσουμε»</a:t>
            </a:r>
          </a:p>
          <a:p>
            <a:pPr marL="457200" lvl="1" indent="0" eaLnBrk="1" hangingPunct="1">
              <a:buNone/>
            </a:pPr>
            <a:endParaRPr lang="en-US" dirty="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20</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1174250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29699" name="Rectangle 1027"/>
          <p:cNvSpPr>
            <a:spLocks noGrp="1" noChangeArrowheads="1"/>
          </p:cNvSpPr>
          <p:nvPr>
            <p:ph idx="1"/>
          </p:nvPr>
        </p:nvSpPr>
        <p:spPr/>
        <p:txBody>
          <a:bodyPr/>
          <a:lstStyle/>
          <a:p>
            <a:pPr eaLnBrk="1" hangingPunct="1"/>
            <a:r>
              <a:rPr lang="el-GR" dirty="0">
                <a:ea typeface="ＭＳ Ｐゴシック" pitchFamily="34" charset="-128"/>
              </a:rPr>
              <a:t>Γαλλικά</a:t>
            </a:r>
            <a:endParaRPr lang="en-US" dirty="0">
              <a:ea typeface="ＭＳ Ｐゴシック" pitchFamily="34" charset="-128"/>
            </a:endParaRPr>
          </a:p>
          <a:p>
            <a:pPr lvl="1" eaLnBrk="1" hangingPunct="1"/>
            <a:r>
              <a:rPr lang="en-US" b="1" i="1" dirty="0" err="1">
                <a:ea typeface="ＭＳ Ｐゴシック" pitchFamily="34" charset="-128"/>
              </a:rPr>
              <a:t>L'ensemble</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(σύντμηση άρθρου)</a:t>
            </a:r>
            <a:endParaRPr lang="en-US" dirty="0">
              <a:ea typeface="ＭＳ Ｐゴシック" pitchFamily="34" charset="-128"/>
              <a:sym typeface="Symbol" pitchFamily="18" charset="2"/>
            </a:endParaRPr>
          </a:p>
          <a:p>
            <a:pPr lvl="2" eaLnBrk="1" hangingPunct="1"/>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 </a:t>
            </a:r>
            <a:r>
              <a:rPr lang="en-US" dirty="0">
                <a:ea typeface="ＭＳ Ｐゴシック" pitchFamily="34" charset="-128"/>
                <a:sym typeface="Symbol" pitchFamily="18" charset="2"/>
              </a:rPr>
              <a:t>? </a:t>
            </a:r>
            <a:r>
              <a:rPr lang="en-US" b="1" i="1" dirty="0">
                <a:ea typeface="ＭＳ Ｐゴシック" pitchFamily="34" charset="-128"/>
                <a:sym typeface="Symbol" pitchFamily="18" charset="2"/>
              </a:rPr>
              <a:t>Le </a:t>
            </a:r>
            <a:r>
              <a:rPr lang="en-US" dirty="0">
                <a:ea typeface="ＭＳ Ｐゴシック" pitchFamily="34" charset="-128"/>
                <a:sym typeface="Symbol" pitchFamily="18" charset="2"/>
              </a:rPr>
              <a:t>?</a:t>
            </a:r>
          </a:p>
          <a:p>
            <a:pPr lvl="2" eaLnBrk="1" hangingPunct="1"/>
            <a:r>
              <a:rPr lang="el-GR" dirty="0">
                <a:ea typeface="ＭＳ Ｐゴシック" pitchFamily="34" charset="-128"/>
                <a:sym typeface="Symbol" pitchFamily="18" charset="2"/>
              </a:rPr>
              <a:t>Θα θέλαμε τα </a:t>
            </a:r>
            <a:r>
              <a:rPr lang="en-US" dirty="0">
                <a:ea typeface="ＭＳ Ｐゴシック" pitchFamily="34" charset="-128"/>
                <a:sym typeface="Symbol" pitchFamily="18" charset="2"/>
              </a:rPr>
              <a:t> </a:t>
            </a:r>
            <a:r>
              <a:rPr lang="en-US" b="1" i="1" dirty="0" err="1">
                <a:ea typeface="ＭＳ Ｐゴシック" pitchFamily="34" charset="-128"/>
                <a:sym typeface="Symbol" pitchFamily="18" charset="2"/>
              </a:rPr>
              <a:t>l’ensemble</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να ταιριάζει με το </a:t>
            </a:r>
            <a:r>
              <a:rPr lang="en-US" b="1" i="1" dirty="0">
                <a:ea typeface="ＭＳ Ｐゴシック" pitchFamily="34" charset="-128"/>
                <a:sym typeface="Symbol" pitchFamily="18" charset="2"/>
              </a:rPr>
              <a:t>un ensemble</a:t>
            </a:r>
          </a:p>
          <a:p>
            <a:pPr lvl="3" eaLnBrk="1" hangingPunct="1"/>
            <a:r>
              <a:rPr lang="el-GR" dirty="0">
                <a:ea typeface="ＭＳ Ｐゴシック" pitchFamily="34" charset="-128"/>
                <a:sym typeface="Symbol" pitchFamily="18" charset="2"/>
              </a:rPr>
              <a:t>Έως το 2003, δεν το υποστήριζε το </a:t>
            </a:r>
            <a:r>
              <a:rPr lang="en-US" dirty="0">
                <a:ea typeface="ＭＳ Ｐゴシック" pitchFamily="34" charset="-128"/>
                <a:sym typeface="Symbol" pitchFamily="18" charset="2"/>
              </a:rPr>
              <a:t>Google</a:t>
            </a:r>
            <a:endParaRPr lang="el-GR" dirty="0">
              <a:ea typeface="ＭＳ Ｐゴシック" pitchFamily="34" charset="-128"/>
              <a:sym typeface="Symbol" pitchFamily="18" charset="2"/>
            </a:endParaRPr>
          </a:p>
          <a:p>
            <a:pPr lvl="4" eaLnBrk="1" hangingPunct="1"/>
            <a:r>
              <a:rPr lang="en-US" dirty="0">
                <a:solidFill>
                  <a:srgbClr val="C0504D"/>
                </a:solidFill>
                <a:ea typeface="ＭＳ Ｐゴシック" pitchFamily="34" charset="-128"/>
                <a:sym typeface="Symbol" pitchFamily="18" charset="2"/>
              </a:rPr>
              <a:t>Internationalization!</a:t>
            </a:r>
            <a:endParaRPr lang="en-US" sz="16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insurance company employee</a:t>
            </a:r>
            <a:r>
              <a:rPr lang="el-GR" sz="2000" dirty="0">
                <a:ea typeface="ＭＳ Ｐゴシック" pitchFamily="34" charset="-128"/>
                <a:sym typeface="Symbol" pitchFamily="18" charset="2"/>
              </a:rPr>
              <a:t>)</a:t>
            </a:r>
            <a:endParaRPr lang="en-US" sz="2000"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a:ea typeface="ＭＳ Ｐゴシック" pitchFamily="34" charset="-128"/>
                <a:sym typeface="Symbol" pitchFamily="18" charset="2"/>
              </a:rPr>
              <a:t>compound splitter</a:t>
            </a:r>
            <a:r>
              <a:rPr lang="el-GR" sz="2000" b="1" dirty="0">
                <a:ea typeface="ＭＳ Ｐゴシック" pitchFamily="34" charset="-128"/>
                <a:sym typeface="Symbol" pitchFamily="18" charset="2"/>
              </a:rPr>
              <a:t> </a:t>
            </a:r>
            <a:endParaRPr lang="en-US" sz="2000" dirty="0">
              <a:ea typeface="ＭＳ Ｐゴシック" pitchFamily="34" charset="-128"/>
              <a:sym typeface="Symbol" pitchFamily="18" charset="2"/>
            </a:endParaRPr>
          </a:p>
          <a:p>
            <a:pPr lvl="3" eaLnBrk="1" hangingPunct="1"/>
            <a:r>
              <a:rPr lang="el-GR" sz="1600" dirty="0">
                <a:ea typeface="ＭＳ Ｐゴシック" pitchFamily="34" charset="-128"/>
                <a:sym typeface="Symbol" pitchFamily="18" charset="2"/>
              </a:rPr>
              <a:t>Βελτίωση της απόδοσης κατά </a:t>
            </a:r>
            <a:r>
              <a:rPr lang="en-US" sz="1600" dirty="0">
                <a:ea typeface="ＭＳ Ｐゴシック" pitchFamily="34" charset="-128"/>
                <a:sym typeface="Symbol" pitchFamily="18" charset="2"/>
              </a:rPr>
              <a:t>15%</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21</a:t>
            </a:fld>
            <a:endParaRPr lang="en-US"/>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22</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a:ea typeface="ＭＳ Ｐゴシック" pitchFamily="34" charset="-128"/>
                <a:sym typeface="Symbol" pitchFamily="18" charset="2"/>
              </a:rPr>
              <a:t>:</a:t>
            </a:r>
          </a:p>
          <a:p>
            <a:pPr lvl="1" eaLnBrk="1" hangingPunct="1"/>
            <a:r>
              <a:rPr lang="ja-JP" altLang="en-US" dirty="0">
                <a:ea typeface="ＭＳ Ｐゴシック" pitchFamily="34" charset="-128"/>
                <a:sym typeface="Symbol" pitchFamily="18" charset="2"/>
              </a:rPr>
              <a:t>莎拉波娃现在居住在美国东南部的佛罗里达。</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2">
                    <a:lumMod val="75000"/>
                  </a:schemeClr>
                </a:solidFill>
                <a:latin typeface="+mn-lt"/>
                <a:ea typeface="ＭＳ Ｐゴシック" pitchFamily="34" charset="-128"/>
                <a:cs typeface="ＭＳ Ｐゴシック" pitchFamily="-65" charset="-128"/>
              </a:rPr>
              <a:t>Χωρισμός σε λέξεις </a:t>
            </a:r>
            <a:r>
              <a:rPr lang="en-US" sz="2800" dirty="0">
                <a:solidFill>
                  <a:schemeClr val="accent2">
                    <a:lumMod val="75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ένα μοναδικό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484634" y="839475"/>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3" name="TextBox 2"/>
          <p:cNvSpPr txBox="1"/>
          <p:nvPr/>
        </p:nvSpPr>
        <p:spPr>
          <a:xfrm>
            <a:off x="899592" y="4725144"/>
            <a:ext cx="7056784" cy="707886"/>
          </a:xfrm>
          <a:prstGeom prst="rect">
            <a:avLst/>
          </a:prstGeom>
          <a:noFill/>
        </p:spPr>
        <p:txBody>
          <a:bodyPr wrap="square" rtlCol="0">
            <a:spAutoFit/>
          </a:bodyPr>
          <a:lstStyle/>
          <a:p>
            <a:r>
              <a:rPr lang="el-GR" sz="2000" dirty="0">
                <a:solidFill>
                  <a:schemeClr val="tx1"/>
                </a:solidFill>
                <a:latin typeface="+mn-lt"/>
              </a:rPr>
              <a:t>Κινέζικα: είτε ως ακολουθία δύο λέξεων </a:t>
            </a:r>
            <a:r>
              <a:rPr lang="en-US" sz="2000" dirty="0">
                <a:solidFill>
                  <a:schemeClr val="tx1"/>
                </a:solidFill>
                <a:latin typeface="+mn-lt"/>
              </a:rPr>
              <a:t>“and” </a:t>
            </a:r>
            <a:r>
              <a:rPr lang="el-GR" sz="2000" dirty="0">
                <a:solidFill>
                  <a:schemeClr val="tx1"/>
                </a:solidFill>
                <a:latin typeface="+mn-lt"/>
              </a:rPr>
              <a:t>και </a:t>
            </a:r>
            <a:r>
              <a:rPr lang="en-US" sz="2000" dirty="0">
                <a:solidFill>
                  <a:schemeClr val="tx1"/>
                </a:solidFill>
                <a:latin typeface="+mn-lt"/>
              </a:rPr>
              <a:t>“still” </a:t>
            </a:r>
            <a:r>
              <a:rPr lang="el-GR" sz="2000" dirty="0">
                <a:solidFill>
                  <a:schemeClr val="tx1"/>
                </a:solidFill>
                <a:latin typeface="+mn-lt"/>
              </a:rPr>
              <a:t>ή ως μια λέξη  </a:t>
            </a:r>
            <a:r>
              <a:rPr lang="en-US" sz="2000" dirty="0">
                <a:solidFill>
                  <a:schemeClr val="tx1"/>
                </a:solidFill>
                <a:latin typeface="+mn-lt"/>
              </a:rPr>
              <a:t>“monk” </a:t>
            </a:r>
          </a:p>
        </p:txBody>
      </p:sp>
      <p:pic>
        <p:nvPicPr>
          <p:cNvPr id="9" name="Picture 8" descr="224.png"/>
          <p:cNvPicPr>
            <a:picLocks noChangeAspect="1"/>
          </p:cNvPicPr>
          <p:nvPr/>
        </p:nvPicPr>
        <p:blipFill>
          <a:blip r:embed="rId2" cstate="print"/>
          <a:stretch>
            <a:fillRect/>
          </a:stretch>
        </p:blipFill>
        <p:spPr>
          <a:xfrm>
            <a:off x="2411760" y="2879184"/>
            <a:ext cx="2088232" cy="927329"/>
          </a:xfrm>
          <a:prstGeom prst="rect">
            <a:avLst/>
          </a:prstGeom>
        </p:spPr>
      </p:pic>
    </p:spTree>
    <p:extLst>
      <p:ext uri="{BB962C8B-B14F-4D97-AF65-F5344CB8AC3E}">
        <p14:creationId xmlns:p14="http://schemas.microsoft.com/office/powerpoint/2010/main" val="2664757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592646" y="849839"/>
            <a:ext cx="7886700" cy="1325563"/>
          </a:xfrm>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a:solidFill>
                  <a:schemeClr val="tx1"/>
                </a:solidFill>
                <a:latin typeface="+mn-lt"/>
                <a:ea typeface="ＭＳ Ｐゴシック" pitchFamily="34" charset="-128"/>
                <a:cs typeface="ＭＳ Ｐゴシック" pitchFamily="-65" charset="-128"/>
              </a:rPr>
              <a:t>Αντί για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σε επίπεδο λέξεων </a:t>
            </a:r>
            <a:r>
              <a:rPr lang="el-GR" sz="2800" dirty="0" err="1">
                <a:solidFill>
                  <a:schemeClr val="tx1"/>
                </a:solidFill>
                <a:latin typeface="+mn-lt"/>
                <a:ea typeface="ＭＳ Ｐゴシック" pitchFamily="34" charset="-128"/>
                <a:cs typeface="ＭＳ Ｐゴシック" pitchFamily="-65" charset="-128"/>
              </a:rPr>
              <a:t>ευρετηριοποίηση</a:t>
            </a:r>
            <a:r>
              <a:rPr lang="el-GR" sz="2800" dirty="0">
                <a:solidFill>
                  <a:schemeClr val="tx1"/>
                </a:solidFill>
                <a:latin typeface="+mn-lt"/>
                <a:ea typeface="ＭＳ Ｐゴシック" pitchFamily="34" charset="-128"/>
                <a:cs typeface="ＭＳ Ｐゴシック" pitchFamily="-65" charset="-128"/>
              </a:rPr>
              <a:t> όλων των </a:t>
            </a:r>
            <a:r>
              <a:rPr lang="el-GR" sz="2800" dirty="0">
                <a:solidFill>
                  <a:schemeClr val="accent6">
                    <a:lumMod val="75000"/>
                  </a:schemeClr>
                </a:solidFill>
                <a:latin typeface="+mn-lt"/>
                <a:ea typeface="ＭＳ Ｐゴシック" pitchFamily="34" charset="-128"/>
                <a:cs typeface="ＭＳ Ｐゴシック" pitchFamily="-65" charset="-128"/>
              </a:rPr>
              <a:t>ακολουθιών</a:t>
            </a:r>
            <a:r>
              <a:rPr lang="el-GR" sz="2800" i="1" dirty="0">
                <a:solidFill>
                  <a:schemeClr val="accent6">
                    <a:lumMod val="75000"/>
                  </a:schemeClr>
                </a:solidFill>
                <a:latin typeface="+mn-lt"/>
                <a:ea typeface="ＭＳ Ｐゴシック" pitchFamily="34" charset="-128"/>
                <a:cs typeface="ＭＳ Ｐゴシック" pitchFamily="-65" charset="-128"/>
              </a:rPr>
              <a:t> </a:t>
            </a:r>
            <a:r>
              <a:rPr lang="en-US" sz="2800" i="1" dirty="0">
                <a:solidFill>
                  <a:schemeClr val="accent6">
                    <a:lumMod val="75000"/>
                  </a:schemeClr>
                </a:solidFill>
                <a:latin typeface="+mn-lt"/>
                <a:ea typeface="ＭＳ Ｐゴシック" pitchFamily="34" charset="-128"/>
                <a:cs typeface="ＭＳ Ｐゴシック" pitchFamily="-65" charset="-128"/>
              </a:rPr>
              <a:t>k-</a:t>
            </a:r>
            <a:r>
              <a:rPr lang="el-GR" sz="2800" dirty="0">
                <a:solidFill>
                  <a:schemeClr val="accent6">
                    <a:lumMod val="75000"/>
                  </a:schemeClr>
                </a:solidFill>
                <a:latin typeface="+mn-lt"/>
                <a:ea typeface="ＭＳ Ｐゴシック" pitchFamily="34" charset="-128"/>
                <a:cs typeface="ＭＳ Ｐゴシック" pitchFamily="-65" charset="-128"/>
              </a:rPr>
              <a:t>χαρακτήρων </a:t>
            </a:r>
            <a:r>
              <a:rPr lang="en-US" sz="2800" dirty="0">
                <a:solidFill>
                  <a:schemeClr val="tx1"/>
                </a:solidFill>
                <a:latin typeface="+mn-lt"/>
                <a:ea typeface="ＭＳ Ｐゴシック" pitchFamily="34" charset="-128"/>
                <a:cs typeface="ＭＳ Ｐゴシック" pitchFamily="-65" charset="-128"/>
              </a:rPr>
              <a:t>(</a:t>
            </a:r>
            <a:r>
              <a:rPr lang="en-US" sz="2800" i="1" dirty="0">
                <a:solidFill>
                  <a:schemeClr val="tx1"/>
                </a:solidFill>
                <a:latin typeface="+mn-lt"/>
                <a:ea typeface="ＭＳ Ｐゴシック" pitchFamily="34" charset="-128"/>
                <a:cs typeface="ＭＳ Ｐゴシック" pitchFamily="-65" charset="-128"/>
              </a:rPr>
              <a:t>k</a:t>
            </a:r>
            <a:r>
              <a:rPr lang="en-US" sz="2800" dirty="0">
                <a:solidFill>
                  <a:schemeClr val="tx1"/>
                </a:solidFill>
                <a:latin typeface="+mn-lt"/>
                <a:ea typeface="ＭＳ Ｐゴシック" pitchFamily="34" charset="-128"/>
                <a:cs typeface="ＭＳ Ｐゴシック" pitchFamily="-65" charset="-128"/>
              </a:rPr>
              <a:t>-grams)</a:t>
            </a:r>
          </a:p>
        </p:txBody>
      </p:sp>
      <mc:AlternateContent xmlns:mc="http://schemas.openxmlformats.org/markup-compatibility/2006" xmlns:p14="http://schemas.microsoft.com/office/powerpoint/2010/main">
        <mc:Choice Requires="p14">
          <p:contentPart p14:bwMode="auto" r:id="rId3">
            <p14:nvContentPartPr>
              <p14:cNvPr id="30746" name="Ink 30745">
                <a:extLst>
                  <a:ext uri="{FF2B5EF4-FFF2-40B4-BE49-F238E27FC236}">
                    <a16:creationId xmlns:a16="http://schemas.microsoft.com/office/drawing/2014/main" id="{F68E8131-D970-4ED1-84DC-4AB15589BF88}"/>
                  </a:ext>
                </a:extLst>
              </p14:cNvPr>
              <p14:cNvContentPartPr/>
              <p14:nvPr/>
            </p14:nvContentPartPr>
            <p14:xfrm>
              <a:off x="380160" y="877406"/>
              <a:ext cx="360" cy="360"/>
            </p14:xfrm>
          </p:contentPart>
        </mc:Choice>
        <mc:Fallback xmlns="">
          <p:pic>
            <p:nvPicPr>
              <p:cNvPr id="30746" name="Ink 30745">
                <a:extLst>
                  <a:ext uri="{FF2B5EF4-FFF2-40B4-BE49-F238E27FC236}">
                    <a16:creationId xmlns:a16="http://schemas.microsoft.com/office/drawing/2014/main" id="{F68E8131-D970-4ED1-84DC-4AB15589BF88}"/>
                  </a:ext>
                </a:extLst>
              </p:cNvPr>
              <p:cNvPicPr/>
              <p:nvPr/>
            </p:nvPicPr>
            <p:blipFill>
              <a:blip r:embed="rId90"/>
              <a:stretch>
                <a:fillRect/>
              </a:stretch>
            </p:blipFill>
            <p:spPr>
              <a:xfrm>
                <a:off x="371160" y="8684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30759" name="Ink 30758">
                <a:extLst>
                  <a:ext uri="{FF2B5EF4-FFF2-40B4-BE49-F238E27FC236}">
                    <a16:creationId xmlns:a16="http://schemas.microsoft.com/office/drawing/2014/main" id="{7F21EC56-BCBD-485B-BB6F-A705F7ADE09D}"/>
                  </a:ext>
                </a:extLst>
              </p14:cNvPr>
              <p14:cNvContentPartPr/>
              <p14:nvPr/>
            </p14:nvContentPartPr>
            <p14:xfrm>
              <a:off x="577440" y="731246"/>
              <a:ext cx="360" cy="360"/>
            </p14:xfrm>
          </p:contentPart>
        </mc:Choice>
        <mc:Fallback xmlns="">
          <p:pic>
            <p:nvPicPr>
              <p:cNvPr id="30759" name="Ink 30758">
                <a:extLst>
                  <a:ext uri="{FF2B5EF4-FFF2-40B4-BE49-F238E27FC236}">
                    <a16:creationId xmlns:a16="http://schemas.microsoft.com/office/drawing/2014/main" id="{7F21EC56-BCBD-485B-BB6F-A705F7ADE09D}"/>
                  </a:ext>
                </a:extLst>
              </p:cNvPr>
              <p:cNvPicPr/>
              <p:nvPr/>
            </p:nvPicPr>
            <p:blipFill>
              <a:blip r:embed="rId110"/>
              <a:stretch>
                <a:fillRect/>
              </a:stretch>
            </p:blipFill>
            <p:spPr>
              <a:xfrm>
                <a:off x="568800" y="7226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30772" name="Ink 30771">
                <a:extLst>
                  <a:ext uri="{FF2B5EF4-FFF2-40B4-BE49-F238E27FC236}">
                    <a16:creationId xmlns:a16="http://schemas.microsoft.com/office/drawing/2014/main" id="{EE33D23D-C8DD-4B17-96B4-A7FF7D07E77A}"/>
                  </a:ext>
                </a:extLst>
              </p14:cNvPr>
              <p14:cNvContentPartPr/>
              <p14:nvPr/>
            </p14:nvContentPartPr>
            <p14:xfrm>
              <a:off x="3331440" y="6162926"/>
              <a:ext cx="43200" cy="327240"/>
            </p14:xfrm>
          </p:contentPart>
        </mc:Choice>
        <mc:Fallback xmlns="">
          <p:pic>
            <p:nvPicPr>
              <p:cNvPr id="30772" name="Ink 30771">
                <a:extLst>
                  <a:ext uri="{FF2B5EF4-FFF2-40B4-BE49-F238E27FC236}">
                    <a16:creationId xmlns:a16="http://schemas.microsoft.com/office/drawing/2014/main" id="{EE33D23D-C8DD-4B17-96B4-A7FF7D07E77A}"/>
                  </a:ext>
                </a:extLst>
              </p:cNvPr>
              <p:cNvPicPr/>
              <p:nvPr/>
            </p:nvPicPr>
            <p:blipFill>
              <a:blip r:embed="rId138"/>
              <a:stretch>
                <a:fillRect/>
              </a:stretch>
            </p:blipFill>
            <p:spPr>
              <a:xfrm>
                <a:off x="3322800" y="6153926"/>
                <a:ext cx="60840" cy="344880"/>
              </a:xfrm>
              <a:prstGeom prst="rect">
                <a:avLst/>
              </a:prstGeom>
            </p:spPr>
          </p:pic>
        </mc:Fallback>
      </mc:AlternateContent>
    </p:spTree>
    <p:extLst>
      <p:ext uri="{BB962C8B-B14F-4D97-AF65-F5344CB8AC3E}">
        <p14:creationId xmlns:p14="http://schemas.microsoft.com/office/powerpoint/2010/main" val="3201479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a:ea typeface="ＭＳ Ｐゴシック" pitchFamily="34" charset="-128"/>
                <a:sym typeface="Symbol" pitchFamily="18" charset="2"/>
              </a:rPr>
              <a:t>Ακόμα πιο δύσκολο στα Ιαπωνικά, ανάμιξη πολλαπλών αλφάβητων</a:t>
            </a:r>
            <a:endParaRPr lang="en-US" dirty="0">
              <a:ea typeface="ＭＳ Ｐゴシック" pitchFamily="34" charset="-128"/>
              <a:sym typeface="Symbol" pitchFamily="18" charset="2"/>
            </a:endParaRPr>
          </a:p>
          <a:p>
            <a:pPr lvl="1" eaLnBrk="1" hangingPunct="1"/>
            <a:r>
              <a:rPr lang="el-GR" dirty="0">
                <a:ea typeface="ＭＳ Ｐゴシック" pitchFamily="34" charset="-128"/>
                <a:sym typeface="Symbol" pitchFamily="18" charset="2"/>
              </a:rPr>
              <a:t>Ημερομηνίες</a:t>
            </a:r>
            <a:r>
              <a:rPr lang="en-US" dirty="0">
                <a:ea typeface="ＭＳ Ｐゴシック" pitchFamily="34" charset="-128"/>
                <a:sym typeface="Symbol" pitchFamily="18" charset="2"/>
              </a:rPr>
              <a:t>/</a:t>
            </a:r>
            <a:r>
              <a:rPr lang="el-GR" dirty="0">
                <a:ea typeface="ＭＳ Ｐゴシック" pitchFamily="34" charset="-128"/>
                <a:sym typeface="Symbol" pitchFamily="18" charset="2"/>
              </a:rPr>
              <a:t>ποσά</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σε πολλά </a:t>
            </a:r>
            <a:r>
              <a:rPr lang="en-US" dirty="0">
                <a:ea typeface="ＭＳ Ｐゴシック" pitchFamily="34" charset="-128"/>
                <a:sym typeface="Symbol" pitchFamily="18" charset="2"/>
              </a:rPr>
              <a:t>formats</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a:solidFill>
                  <a:schemeClr val="tx1"/>
                </a:solidFill>
                <a:latin typeface="+mn-lt"/>
              </a:rPr>
              <a:t>Ο χρήστης μπορεί να διατυπώσει την ερώτηση μόνο σε </a:t>
            </a:r>
            <a:r>
              <a:rPr lang="en-US" dirty="0">
                <a:solidFill>
                  <a:schemeClr val="tx1"/>
                </a:solidFill>
                <a:latin typeface="+mn-lt"/>
              </a:rPr>
              <a:t>hiragana!</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extLst>
      <p:ext uri="{BB962C8B-B14F-4D97-AF65-F5344CB8AC3E}">
        <p14:creationId xmlns:p14="http://schemas.microsoft.com/office/powerpoint/2010/main" val="3775026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pic>
        <p:nvPicPr>
          <p:cNvPr id="25" name="Picture 24" descr="226.png"/>
          <p:cNvPicPr>
            <a:picLocks noChangeAspect="1"/>
          </p:cNvPicPr>
          <p:nvPr/>
        </p:nvPicPr>
        <p:blipFill>
          <a:blip r:embed="rId2" cstate="print"/>
          <a:stretch>
            <a:fillRect/>
          </a:stretch>
        </p:blipFill>
        <p:spPr>
          <a:xfrm>
            <a:off x="681949" y="1556792"/>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a:solidFill>
                  <a:schemeClr val="tx1"/>
                </a:solidFill>
                <a:latin typeface="+mn-lt"/>
              </a:rPr>
              <a:t>	</a:t>
            </a:r>
            <a:r>
              <a:rPr lang="el-GR" dirty="0">
                <a:solidFill>
                  <a:schemeClr val="tx1"/>
                </a:solidFill>
                <a:latin typeface="+mn-lt"/>
              </a:rPr>
              <a:t>Γιαπωνέζικα - </a:t>
            </a:r>
            <a:r>
              <a:rPr lang="de-DE" dirty="0">
                <a:solidFill>
                  <a:schemeClr val="tx1"/>
                </a:solidFill>
                <a:latin typeface="+mn-lt"/>
              </a:rPr>
              <a:t>4 </a:t>
            </a:r>
            <a:r>
              <a:rPr lang="el-GR" dirty="0">
                <a:solidFill>
                  <a:schemeClr val="tx1"/>
                </a:solidFill>
                <a:latin typeface="+mn-lt"/>
              </a:rPr>
              <a:t>διαφορετικά</a:t>
            </a:r>
            <a:r>
              <a:rPr lang="de-DE" dirty="0">
                <a:solidFill>
                  <a:schemeClr val="tx1"/>
                </a:solidFill>
                <a:latin typeface="+mn-lt"/>
              </a:rPr>
              <a:t> “</a:t>
            </a:r>
            <a:r>
              <a:rPr lang="el-GR" dirty="0">
                <a:solidFill>
                  <a:schemeClr val="tx1"/>
                </a:solidFill>
                <a:latin typeface="+mn-lt"/>
              </a:rPr>
              <a:t>αλφάβητα</a:t>
            </a:r>
            <a:r>
              <a:rPr lang="de-DE" dirty="0">
                <a:solidFill>
                  <a:schemeClr val="tx1"/>
                </a:solidFill>
                <a:latin typeface="+mn-lt"/>
              </a:rPr>
              <a:t>”:</a:t>
            </a:r>
            <a:endParaRPr lang="el-GR" dirty="0">
              <a:solidFill>
                <a:schemeClr val="tx1"/>
              </a:solidFill>
              <a:latin typeface="+mn-lt"/>
            </a:endParaRPr>
          </a:p>
          <a:p>
            <a:pPr marL="800100" lvl="1" indent="-342900">
              <a:spcBef>
                <a:spcPts val="700"/>
              </a:spcBef>
              <a:buClr>
                <a:srgbClr val="336699"/>
              </a:buClr>
              <a:buFont typeface="Wingdings" panose="05000000000000000000" pitchFamily="2" charset="2"/>
              <a:buChar char="§"/>
            </a:pPr>
            <a:r>
              <a:rPr lang="de-DE" dirty="0">
                <a:solidFill>
                  <a:schemeClr val="tx1"/>
                </a:solidFill>
                <a:latin typeface="+mn-lt"/>
              </a:rPr>
              <a:t> </a:t>
            </a:r>
            <a:r>
              <a:rPr lang="el-GR" dirty="0">
                <a:solidFill>
                  <a:schemeClr val="tx1">
                    <a:lumMod val="50000"/>
                    <a:lumOff val="50000"/>
                  </a:schemeClr>
                </a:solidFill>
                <a:latin typeface="+mn-lt"/>
              </a:rPr>
              <a:t>	</a:t>
            </a:r>
            <a:r>
              <a:rPr lang="de-DE" sz="1800" b="1" i="1" dirty="0">
                <a:solidFill>
                  <a:schemeClr val="tx1">
                    <a:lumMod val="50000"/>
                    <a:lumOff val="50000"/>
                  </a:schemeClr>
                </a:solidFill>
                <a:latin typeface="+mn-lt"/>
              </a:rPr>
              <a:t>Chinese</a:t>
            </a:r>
            <a:r>
              <a:rPr lang="de-DE" sz="1800" i="1" dirty="0">
                <a:solidFill>
                  <a:schemeClr val="tx1">
                    <a:lumMod val="50000"/>
                    <a:lumOff val="50000"/>
                  </a:schemeClr>
                </a:solidFill>
                <a:latin typeface="+mn-lt"/>
              </a:rPr>
              <a:t> characters, </a:t>
            </a:r>
            <a:r>
              <a:rPr lang="de-DE" sz="1800" b="1" i="1" dirty="0" err="1">
                <a:solidFill>
                  <a:schemeClr val="tx1">
                    <a:lumMod val="50000"/>
                    <a:lumOff val="50000"/>
                  </a:schemeClr>
                </a:solidFill>
                <a:latin typeface="+mn-lt"/>
              </a:rPr>
              <a:t>hiragana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inflectional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endings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functional</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katakana</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syllabary</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transcription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of</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foreign</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words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other</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uses</a:t>
            </a:r>
            <a:r>
              <a:rPr lang="de-DE" sz="1800" i="1" dirty="0">
                <a:solidFill>
                  <a:schemeClr val="tx1">
                    <a:lumMod val="50000"/>
                    <a:lumOff val="50000"/>
                  </a:schemeClr>
                </a:solidFill>
                <a:latin typeface="+mn-lt"/>
              </a:rPr>
              <a:t>, </a:t>
            </a:r>
            <a:r>
              <a:rPr lang="de-DE" sz="1800" i="1" dirty="0" err="1">
                <a:solidFill>
                  <a:schemeClr val="tx1">
                    <a:lumMod val="50000"/>
                    <a:lumOff val="50000"/>
                  </a:schemeClr>
                </a:solidFill>
                <a:latin typeface="+mn-lt"/>
              </a:rPr>
              <a:t>and</a:t>
            </a:r>
            <a:r>
              <a:rPr lang="de-DE" sz="1800" i="1" dirty="0">
                <a:solidFill>
                  <a:schemeClr val="tx1">
                    <a:lumMod val="50000"/>
                    <a:lumOff val="50000"/>
                  </a:schemeClr>
                </a:solidFill>
                <a:latin typeface="+mn-lt"/>
              </a:rPr>
              <a:t> </a:t>
            </a:r>
            <a:r>
              <a:rPr lang="de-DE" sz="1800" b="1" i="1" dirty="0" err="1">
                <a:solidFill>
                  <a:schemeClr val="tx1">
                    <a:lumMod val="50000"/>
                    <a:lumOff val="50000"/>
                  </a:schemeClr>
                </a:solidFill>
                <a:latin typeface="+mn-lt"/>
              </a:rPr>
              <a:t>latin</a:t>
            </a:r>
            <a:endParaRPr lang="de-DE"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de-DE" sz="1800" i="1" dirty="0">
                <a:solidFill>
                  <a:schemeClr val="tx1">
                    <a:lumMod val="50000"/>
                    <a:lumOff val="50000"/>
                  </a:schemeClr>
                </a:solidFill>
                <a:latin typeface="+mn-lt"/>
              </a:rPr>
              <a:t>    </a:t>
            </a:r>
            <a:r>
              <a:rPr lang="el-GR" sz="1800" i="1" dirty="0">
                <a:solidFill>
                  <a:schemeClr val="tx1">
                    <a:lumMod val="50000"/>
                    <a:lumOff val="50000"/>
                  </a:schemeClr>
                </a:solidFill>
                <a:latin typeface="+mn-lt"/>
              </a:rPr>
              <a:t>δεν υπάρχουν κενά </a:t>
            </a:r>
            <a:r>
              <a:rPr lang="de-DE" sz="1800" i="1" dirty="0">
                <a:solidFill>
                  <a:schemeClr val="tx1">
                    <a:lumMod val="50000"/>
                    <a:lumOff val="50000"/>
                  </a:schemeClr>
                </a:solidFill>
                <a:latin typeface="+mn-lt"/>
              </a:rPr>
              <a:t>(</a:t>
            </a:r>
            <a:r>
              <a:rPr lang="el-GR" sz="1800" i="1" dirty="0">
                <a:solidFill>
                  <a:schemeClr val="tx1">
                    <a:lumMod val="50000"/>
                    <a:lumOff val="50000"/>
                  </a:schemeClr>
                </a:solidFill>
                <a:latin typeface="+mn-lt"/>
              </a:rPr>
              <a:t>όπως στα Κινέζικα</a:t>
            </a:r>
            <a:r>
              <a:rPr lang="de-DE" sz="1800" i="1" dirty="0">
                <a:solidFill>
                  <a:schemeClr val="tx1">
                    <a:lumMod val="50000"/>
                    <a:lumOff val="50000"/>
                  </a:schemeClr>
                </a:solidFill>
                <a:latin typeface="+mn-lt"/>
              </a:rPr>
              <a:t>). </a:t>
            </a:r>
            <a:endParaRPr lang="el-GR" sz="1800" i="1" dirty="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el-GR" sz="1800" i="1" dirty="0">
                <a:solidFill>
                  <a:schemeClr val="tx1">
                    <a:lumMod val="50000"/>
                    <a:lumOff val="50000"/>
                  </a:schemeClr>
                </a:solidFill>
                <a:latin typeface="+mn-lt"/>
              </a:rPr>
              <a:t>	Οι χρήστες μπορεί μια ερώτηση μόνο σε </a:t>
            </a:r>
            <a:r>
              <a:rPr lang="de-DE" sz="1800" i="1" dirty="0" err="1">
                <a:solidFill>
                  <a:schemeClr val="tx1">
                    <a:lumMod val="50000"/>
                    <a:lumOff val="50000"/>
                  </a:schemeClr>
                </a:solidFill>
                <a:latin typeface="+mn-lt"/>
              </a:rPr>
              <a:t>hiragana</a:t>
            </a:r>
            <a:r>
              <a:rPr lang="de-DE" i="1" dirty="0">
                <a:solidFill>
                  <a:schemeClr val="tx1">
                    <a:lumMod val="50000"/>
                    <a:lumOff val="50000"/>
                  </a:schemeClr>
                </a:solidFill>
                <a:latin typeface="+mn-lt"/>
              </a:rPr>
              <a:t> </a:t>
            </a:r>
          </a:p>
          <a:p>
            <a:pPr lvl="1">
              <a:spcBef>
                <a:spcPts val="700"/>
              </a:spcBef>
              <a:buClr>
                <a:srgbClr val="336699"/>
              </a:buClr>
            </a:pPr>
            <a:r>
              <a:rPr lang="de-DE" i="1" dirty="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eaLnBrk="1" hangingPunct="1"/>
            <a:r>
              <a:rPr lang="en-US" dirty="0">
                <a:solidFill>
                  <a:schemeClr val="accent2">
                    <a:lumMod val="75000"/>
                  </a:schemeClr>
                </a:solidFill>
                <a:ea typeface="ＭＳ Ｐゴシック" pitchFamily="34" charset="-128"/>
              </a:rPr>
              <a:t>Tokenization: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a:ea typeface="ＭＳ Ｐゴシック" pitchFamily="34" charset="-128"/>
              </a:rPr>
              <a:t>Οι λέξεις διαχωρίζονται αλλά τα γράμματα μέσα στις</a:t>
            </a:r>
          </a:p>
          <a:p>
            <a:pPr marL="0" indent="0" eaLnBrk="1" hangingPunct="1">
              <a:buNone/>
            </a:pPr>
            <a:r>
              <a:rPr lang="el-GR" sz="2400" dirty="0">
                <a:ea typeface="ＭＳ Ｐゴシック" pitchFamily="34" charset="-128"/>
              </a:rPr>
              <a:t> λέξεις περίπλοκοι χαρακτήρες</a:t>
            </a:r>
          </a:p>
          <a:p>
            <a:pPr marL="0" indent="0" eaLnBrk="1" hangingPunct="1">
              <a:buNone/>
            </a:pPr>
            <a:endParaRPr lang="en-US" dirty="0">
              <a:ea typeface="ＭＳ Ｐゴシック" pitchFamily="34" charset="-128"/>
            </a:endParaRPr>
          </a:p>
          <a:p>
            <a:pPr marL="0" indent="0" eaLnBrk="1" hangingPunct="1">
              <a:buNone/>
            </a:pPr>
            <a:r>
              <a:rPr lang="en-US" dirty="0">
                <a:ea typeface="ＭＳ Ｐゴシック" pitchFamily="34" charset="-128"/>
              </a:rPr>
              <a:t>                  		         ←  →    ← →                         ← start</a:t>
            </a:r>
          </a:p>
          <a:p>
            <a:pPr lvl="1" eaLnBrk="1" hangingPunct="1"/>
            <a:r>
              <a:rPr lang="en-US" dirty="0">
                <a:ea typeface="ＭＳ Ｐゴシック" pitchFamily="34" charset="-128"/>
              </a:rPr>
              <a:t>‘Algeria achieved its independence in 1962 after 132 years of French occupation.’</a:t>
            </a:r>
          </a:p>
          <a:p>
            <a:pPr eaLnBrk="1" hangingPunct="1"/>
            <a:r>
              <a:rPr lang="el-GR" sz="2400" dirty="0">
                <a:ea typeface="ＭＳ Ｐゴシック" pitchFamily="34" charset="-128"/>
              </a:rPr>
              <a:t>Με χρήση</a:t>
            </a:r>
            <a:r>
              <a:rPr lang="en-US" sz="2400" dirty="0">
                <a:ea typeface="ＭＳ Ｐゴシック" pitchFamily="34" charset="-128"/>
              </a:rPr>
              <a:t> Unicode, </a:t>
            </a:r>
            <a:r>
              <a:rPr lang="el-GR" sz="2400" dirty="0">
                <a:ea typeface="ＭＳ Ｐゴシック" pitchFamily="34" charset="-128"/>
              </a:rPr>
              <a:t>η αποθηκευμένη μορφή είναι απλοποιημένη</a:t>
            </a:r>
            <a:endParaRPr lang="en-US" dirty="0">
              <a:ea typeface="ＭＳ Ｐゴシック" pitchFamily="34" charset="-128"/>
            </a:endParaRP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28</a:t>
            </a:fld>
            <a:endParaRPr lang="en-US"/>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29</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3"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4"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5"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6"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7"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rgbClr val="FF0000"/>
                </a:solidFill>
                <a:latin typeface="+mn-lt"/>
              </a:rPr>
              <a:t>2. Διαιρούμε το κείμενο σε γλωσσικά σύμβολα </a:t>
            </a:r>
            <a:r>
              <a:rPr lang="en-US" sz="2000" b="1" dirty="0">
                <a:solidFill>
                  <a:srgbClr val="FF0000"/>
                </a:solidFill>
                <a:latin typeface="+mn-lt"/>
              </a:rPr>
              <a:t>(token</a:t>
            </a:r>
            <a:r>
              <a:rPr lang="en-US" sz="2000" b="1" dirty="0">
                <a:solidFill>
                  <a:schemeClr val="accent2"/>
                </a:solidFill>
                <a:latin typeface="+mn-lt"/>
              </a:rPr>
              <a:t>)</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extLst>
      <p:ext uri="{BB962C8B-B14F-4D97-AF65-F5344CB8AC3E}">
        <p14:creationId xmlns:p14="http://schemas.microsoft.com/office/powerpoint/2010/main" val="2591396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3568" y="620688"/>
            <a:ext cx="7886700" cy="1325563"/>
          </a:xfrm>
        </p:spPr>
        <p:txBody>
          <a:bodyPr>
            <a:normAutofit/>
          </a:bodyPr>
          <a:lstStyle/>
          <a:p>
            <a:pPr algn="ctr" eaLnBrk="1" hangingPunct="1"/>
            <a:r>
              <a:rPr lang="el-GR" sz="4400" i="1" dirty="0">
                <a:solidFill>
                  <a:schemeClr val="accent2">
                    <a:lumMod val="75000"/>
                  </a:schemeClr>
                </a:solidFill>
                <a:ea typeface="ＭＳ Ｐゴシック" pitchFamily="34" charset="-128"/>
              </a:rPr>
              <a:t>Τι άλλο θα δούμε σήμερα;</a:t>
            </a:r>
            <a:endParaRPr lang="en-US" sz="4400" i="1" dirty="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793678" y="2451236"/>
            <a:ext cx="7776864" cy="946223"/>
          </a:xfrm>
        </p:spPr>
        <p:txBody>
          <a:bodyPr>
            <a:noAutofit/>
          </a:bodyPr>
          <a:lstStyle/>
          <a:p>
            <a:pPr eaLnBrk="1" hangingPunct="1">
              <a:buFont typeface="Wingdings" pitchFamily="2" charset="2"/>
              <a:buNone/>
            </a:pPr>
            <a:endParaRPr lang="en-US" sz="3200" dirty="0">
              <a:ea typeface="ＭＳ Ｐゴシック" pitchFamily="34" charset="-128"/>
            </a:endParaRPr>
          </a:p>
          <a:p>
            <a:pPr marL="0" indent="0" eaLnBrk="1" hangingPunct="1">
              <a:buNone/>
            </a:pPr>
            <a:r>
              <a:rPr lang="el-GR" sz="3200" dirty="0">
                <a:ea typeface="ＭＳ Ｐゴシック" pitchFamily="34" charset="-128"/>
              </a:rPr>
              <a:t>Προ-επεξεργασία για τη δημιουργία του λεξιλογίου όρων</a:t>
            </a:r>
            <a:endParaRPr lang="en-US" sz="3200" dirty="0">
              <a:ea typeface="ＭＳ Ｐゴシック" pitchFamily="34" charset="-128"/>
            </a:endParaRPr>
          </a:p>
          <a:p>
            <a:pPr lvl="1" eaLnBrk="1" hangingPunct="1">
              <a:buNone/>
            </a:pPr>
            <a:endParaRPr lang="en-US" sz="3200" dirty="0">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24417" y="476672"/>
            <a:ext cx="7886700" cy="1325563"/>
          </a:xfrm>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395536" y="2276872"/>
            <a:ext cx="7823346" cy="3528392"/>
          </a:xfrm>
        </p:spPr>
        <p:txBody>
          <a:bodyPr/>
          <a:lstStyle/>
          <a:p>
            <a:pPr eaLnBrk="1" hangingPunct="1"/>
            <a:r>
              <a:rPr lang="el-GR" sz="2400" dirty="0">
                <a:ea typeface="ＭＳ Ｐゴシック" pitchFamily="34" charset="-128"/>
              </a:rPr>
              <a:t>Χρήση </a:t>
            </a:r>
            <a:r>
              <a:rPr lang="en-US" sz="2400" dirty="0">
                <a:solidFill>
                  <a:srgbClr val="FF0000"/>
                </a:solidFill>
                <a:ea typeface="ＭＳ Ｐゴシック" pitchFamily="34" charset="-128"/>
              </a:rPr>
              <a:t>stop list</a:t>
            </a:r>
            <a:r>
              <a:rPr lang="en-US" sz="2400" dirty="0">
                <a:ea typeface="ＭＳ Ｐゴシック" pitchFamily="34" charset="-128"/>
              </a:rPr>
              <a:t>, </a:t>
            </a:r>
            <a:r>
              <a:rPr lang="el-GR" sz="2400" dirty="0">
                <a:ea typeface="ＭＳ Ｐゴシック" pitchFamily="34" charset="-128"/>
              </a:rPr>
              <a:t>αποκλείουμε από το λεξικό  τις πιο κοινές λέξεις</a:t>
            </a:r>
            <a:r>
              <a:rPr lang="en-US" sz="2400" dirty="0">
                <a:ea typeface="ＭＳ Ｐゴシック" pitchFamily="34" charset="-128"/>
              </a:rPr>
              <a:t> (</a:t>
            </a:r>
            <a:r>
              <a:rPr lang="el-GR" sz="2400" dirty="0">
                <a:ea typeface="ＭＳ Ｐゴシック" pitchFamily="34" charset="-128"/>
              </a:rPr>
              <a:t>με βάση τη συχνότητα συλλογής (</a:t>
            </a:r>
            <a:r>
              <a:rPr lang="en-US" sz="2400" dirty="0">
                <a:ea typeface="ＭＳ Ｐゴシック" pitchFamily="34" charset="-128"/>
              </a:rPr>
              <a:t>collection frequency))</a:t>
            </a:r>
            <a:r>
              <a:rPr lang="el-GR" sz="2400" dirty="0">
                <a:ea typeface="ＭＳ Ｐゴシック" pitchFamily="34" charset="-128"/>
              </a:rPr>
              <a:t>. Γιατί;</a:t>
            </a:r>
          </a:p>
          <a:p>
            <a:pPr marL="0" indent="0" eaLnBrk="1" hangingPunct="1">
              <a:buNone/>
            </a:pPr>
            <a:r>
              <a:rPr lang="el-GR" sz="2400" dirty="0">
                <a:ea typeface="ＭＳ Ｐゴシック" pitchFamily="34" charset="-128"/>
              </a:rPr>
              <a:t> </a:t>
            </a:r>
          </a:p>
          <a:p>
            <a:pPr lvl="1" eaLnBrk="1" hangingPunct="1"/>
            <a:r>
              <a:rPr lang="el-GR" sz="1800" dirty="0">
                <a:ea typeface="ＭＳ Ｐゴシック" pitchFamily="34" charset="-128"/>
              </a:rPr>
              <a:t>Έχουν μικρό σημασιολογικό περιεχόμενο: </a:t>
            </a:r>
            <a:r>
              <a:rPr lang="en-US" sz="1800" dirty="0">
                <a:ea typeface="ＭＳ Ｐゴシック" pitchFamily="34" charset="-128"/>
              </a:rPr>
              <a:t> </a:t>
            </a:r>
            <a:r>
              <a:rPr lang="en-US" sz="1800" i="1" dirty="0">
                <a:solidFill>
                  <a:schemeClr val="accent6">
                    <a:lumMod val="75000"/>
                  </a:schemeClr>
                </a:solidFill>
              </a:rPr>
              <a:t>a, an, and, are, as, at, be, by, for, from, has, he, in, is, it, its, of, on, that, the, to, was, were, will, with</a:t>
            </a:r>
            <a:endParaRPr lang="el-GR" sz="1800" i="1" dirty="0">
              <a:solidFill>
                <a:schemeClr val="accent6">
                  <a:lumMod val="75000"/>
                </a:schemeClr>
              </a:solidFill>
            </a:endParaRPr>
          </a:p>
          <a:p>
            <a:pPr lvl="1" eaLnBrk="1" hangingPunct="1"/>
            <a:endParaRPr lang="en-US" sz="1800" i="1" dirty="0">
              <a:ea typeface="ＭＳ Ｐゴシック" pitchFamily="34" charset="-128"/>
            </a:endParaRPr>
          </a:p>
          <a:p>
            <a:pPr lvl="1" eaLnBrk="1" hangingPunct="1"/>
            <a:r>
              <a:rPr lang="el-GR" sz="1800" dirty="0">
                <a:ea typeface="ＭＳ Ｐゴシック" pitchFamily="34" charset="-128"/>
              </a:rPr>
              <a:t>Είναι πάρα πολλές:</a:t>
            </a:r>
            <a:r>
              <a:rPr lang="en-US" sz="1800" dirty="0">
                <a:ea typeface="ＭＳ Ｐゴシック" pitchFamily="34" charset="-128"/>
              </a:rPr>
              <a:t>~30%</a:t>
            </a:r>
            <a:r>
              <a:rPr lang="el-GR" sz="1800" dirty="0">
                <a:ea typeface="ＭＳ Ｐゴシック" pitchFamily="34" charset="-128"/>
              </a:rPr>
              <a:t> των καταχωρήσεων αφορούν τις πιο συχνές 30 λέξεις </a:t>
            </a:r>
            <a:r>
              <a:rPr lang="en-US" sz="1800" dirty="0">
                <a:ea typeface="ＭＳ Ｐゴシック" pitchFamily="34" charset="-128"/>
              </a:rPr>
              <a:t> </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30</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Stop words</a:t>
            </a:r>
            <a:r>
              <a:rPr lang="el-GR" dirty="0">
                <a:solidFill>
                  <a:schemeClr val="accent2">
                    <a:lumMod val="75000"/>
                  </a:schemeClr>
                </a:solidFill>
                <a:ea typeface="ＭＳ Ｐゴシック" pitchFamily="34" charset="-128"/>
              </a:rPr>
              <a:t> (Διακόπτουσες λέξεις)</a:t>
            </a:r>
            <a:endParaRPr lang="en-US" dirty="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406217" y="1844824"/>
            <a:ext cx="8134196" cy="3600400"/>
          </a:xfrm>
        </p:spPr>
        <p:txBody>
          <a:bodyPr>
            <a:noAutofit/>
          </a:bodyPr>
          <a:lstStyle/>
          <a:p>
            <a:pPr eaLnBrk="1" hangingPunct="1"/>
            <a:r>
              <a:rPr lang="el-GR" sz="2800" dirty="0">
                <a:ea typeface="ＭＳ Ｐゴシック" pitchFamily="34" charset="-128"/>
              </a:rPr>
              <a:t>Ωστόσο η τάση είναι </a:t>
            </a:r>
            <a:r>
              <a:rPr lang="el-GR" sz="2800" i="1" dirty="0">
                <a:solidFill>
                  <a:schemeClr val="accent6">
                    <a:lumMod val="75000"/>
                  </a:schemeClr>
                </a:solidFill>
                <a:ea typeface="ＭＳ Ｐゴシック" pitchFamily="34" charset="-128"/>
              </a:rPr>
              <a:t>να μη χρησιμοποιούνται </a:t>
            </a:r>
            <a:r>
              <a:rPr lang="el-GR" sz="2800" dirty="0">
                <a:ea typeface="ＭＳ Ｐゴシック" pitchFamily="34" charset="-128"/>
              </a:rPr>
              <a:t>λίστες</a:t>
            </a:r>
            <a:r>
              <a:rPr lang="en-US" sz="2800" dirty="0">
                <a:ea typeface="ＭＳ Ｐゴシック" pitchFamily="34" charset="-128"/>
              </a:rPr>
              <a:t>:</a:t>
            </a:r>
          </a:p>
          <a:p>
            <a:pPr lvl="1" eaLnBrk="1" hangingPunct="1"/>
            <a:r>
              <a:rPr lang="el-GR" sz="2400" dirty="0">
                <a:ea typeface="ＭＳ Ｐゴシック" pitchFamily="34" charset="-128"/>
              </a:rPr>
              <a:t>Καλές τεχνικές </a:t>
            </a:r>
            <a:r>
              <a:rPr lang="el-GR" sz="2400" i="1" dirty="0">
                <a:ea typeface="ＭＳ Ｐゴシック" pitchFamily="34" charset="-128"/>
              </a:rPr>
              <a:t>συμπίεσης</a:t>
            </a:r>
            <a:r>
              <a:rPr lang="el-GR" sz="2400" dirty="0">
                <a:ea typeface="ＭＳ Ｐゴシック" pitchFamily="34" charset="-128"/>
              </a:rPr>
              <a:t> οδηγούν στο να ελαχιστοποιούν το χώρο που χρειάζεται για την αποθήκευση τους</a:t>
            </a:r>
            <a:endParaRPr lang="en-US" sz="2400" dirty="0">
              <a:ea typeface="ＭＳ Ｐゴシック" pitchFamily="34" charset="-128"/>
            </a:endParaRPr>
          </a:p>
          <a:p>
            <a:pPr lvl="1" eaLnBrk="1" hangingPunct="1"/>
            <a:r>
              <a:rPr lang="el-GR" sz="2400" dirty="0">
                <a:ea typeface="ＭＳ Ｐゴシック" pitchFamily="34" charset="-128"/>
              </a:rPr>
              <a:t>Καλές τεχνικές για την </a:t>
            </a:r>
            <a:r>
              <a:rPr lang="el-GR" sz="2400" i="1" dirty="0">
                <a:ea typeface="ＭＳ Ｐゴシック" pitchFamily="34" charset="-128"/>
              </a:rPr>
              <a:t>επεξεργασία ερωτημάτων </a:t>
            </a:r>
            <a:r>
              <a:rPr lang="el-GR" sz="2400" dirty="0">
                <a:ea typeface="ＭＳ Ｐゴシック" pitchFamily="34" charset="-128"/>
              </a:rPr>
              <a:t>(στάθμιση όρων</a:t>
            </a:r>
            <a:r>
              <a:rPr lang="en-US" sz="2400" dirty="0">
                <a:ea typeface="ＭＳ Ｐゴシック" pitchFamily="34" charset="-128"/>
              </a:rPr>
              <a:t> </a:t>
            </a:r>
            <a:r>
              <a:rPr lang="el-GR" sz="2400" dirty="0">
                <a:ea typeface="ＭＳ Ｐゴシック" pitchFamily="34" charset="-128"/>
              </a:rPr>
              <a:t>και διάταξη όρων στα ευρετήρια με βάση τη σημαντικότητα) μειώνουν το κόστος στην εκτέλεσης μιας ερώτησης εξαιτίας των </a:t>
            </a:r>
            <a:r>
              <a:rPr lang="en-US" sz="2400" dirty="0">
                <a:ea typeface="ＭＳ Ｐゴシック" pitchFamily="34" charset="-128"/>
              </a:rPr>
              <a:t>stop words.</a:t>
            </a:r>
          </a:p>
          <a:p>
            <a:pPr lvl="1" eaLnBrk="1" hangingPunct="1">
              <a:buNone/>
            </a:pPr>
            <a:r>
              <a:rPr lang="el-GR" sz="2000" dirty="0">
                <a:solidFill>
                  <a:schemeClr val="accent6">
                    <a:lumMod val="75000"/>
                  </a:schemeClr>
                </a:solidFill>
                <a:ea typeface="ＭＳ Ｐゴシック" pitchFamily="34" charset="-128"/>
              </a:rPr>
              <a:t>Είναι χρήσιμα για</a:t>
            </a:r>
            <a:r>
              <a:rPr lang="en-US" sz="2000" dirty="0">
                <a:solidFill>
                  <a:schemeClr val="accent6">
                    <a:lumMod val="75000"/>
                  </a:schemeClr>
                </a:solidFill>
                <a:ea typeface="ＭＳ Ｐゴシック" pitchFamily="34" charset="-128"/>
              </a:rPr>
              <a:t>:</a:t>
            </a:r>
          </a:p>
          <a:p>
            <a:pPr lvl="2" eaLnBrk="1" hangingPunct="1"/>
            <a:r>
              <a:rPr lang="el-GR" sz="2000" dirty="0">
                <a:solidFill>
                  <a:schemeClr val="accent6">
                    <a:lumMod val="75000"/>
                  </a:schemeClr>
                </a:solidFill>
                <a:ea typeface="ＭＳ Ｐゴシック" pitchFamily="34" charset="-128"/>
              </a:rPr>
              <a:t>Φράσεις</a:t>
            </a:r>
            <a:r>
              <a:rPr lang="en-US" sz="2000" dirty="0">
                <a:solidFill>
                  <a:schemeClr val="accent6">
                    <a:lumMod val="75000"/>
                  </a:schemeClr>
                </a:solidFill>
                <a:ea typeface="ＭＳ Ｐゴシック" pitchFamily="34" charset="-128"/>
              </a:rPr>
              <a:t>: “King </a:t>
            </a:r>
            <a:r>
              <a:rPr lang="en-US" sz="2000" b="1" dirty="0">
                <a:solidFill>
                  <a:schemeClr val="accent6">
                    <a:lumMod val="75000"/>
                  </a:schemeClr>
                </a:solidFill>
                <a:ea typeface="ＭＳ Ｐゴシック" pitchFamily="34" charset="-128"/>
              </a:rPr>
              <a:t>of </a:t>
            </a:r>
            <a:r>
              <a:rPr lang="en-US" sz="2000" dirty="0">
                <a:solidFill>
                  <a:schemeClr val="accent6">
                    <a:lumMod val="75000"/>
                  </a:schemeClr>
                </a:solidFill>
                <a:ea typeface="ＭＳ Ｐゴシック" pitchFamily="34" charset="-128"/>
              </a:rPr>
              <a:t>Denmark”</a:t>
            </a:r>
            <a:r>
              <a:rPr lang="el-GR" sz="2000" dirty="0">
                <a:solidFill>
                  <a:schemeClr val="accent6">
                    <a:lumMod val="75000"/>
                  </a:schemeClr>
                </a:solidFill>
                <a:ea typeface="ＭＳ Ｐゴシック" pitchFamily="34" charset="-128"/>
              </a:rPr>
              <a:t> </a:t>
            </a:r>
            <a:endParaRPr lang="en-US" sz="2000" dirty="0">
              <a:solidFill>
                <a:schemeClr val="accent6">
                  <a:lumMod val="75000"/>
                </a:schemeClr>
              </a:solidFill>
              <a:ea typeface="ＭＳ Ｐゴシック" pitchFamily="34" charset="-128"/>
            </a:endParaRPr>
          </a:p>
          <a:p>
            <a:pPr lvl="2" eaLnBrk="1" hangingPunct="1"/>
            <a:r>
              <a:rPr lang="el-GR" sz="2000" dirty="0">
                <a:solidFill>
                  <a:schemeClr val="accent6">
                    <a:lumMod val="75000"/>
                  </a:schemeClr>
                </a:solidFill>
                <a:ea typeface="ＭＳ Ｐゴシック" pitchFamily="34" charset="-128"/>
              </a:rPr>
              <a:t>Τίτλους τραγουδιών, κλπ</a:t>
            </a:r>
            <a:r>
              <a:rPr lang="en-US" sz="2000" dirty="0">
                <a:solidFill>
                  <a:schemeClr val="accent6">
                    <a:lumMod val="75000"/>
                  </a:schemeClr>
                </a:solidFill>
                <a:ea typeface="ＭＳ Ｐゴシック" pitchFamily="34" charset="-128"/>
              </a:rPr>
              <a:t>.: “Let it be”, “To be or not to be”</a:t>
            </a:r>
          </a:p>
          <a:p>
            <a:pPr lvl="2" eaLnBrk="1" hangingPunct="1"/>
            <a:r>
              <a:rPr lang="en-US" sz="2000" dirty="0">
                <a:solidFill>
                  <a:schemeClr val="accent6">
                    <a:lumMod val="75000"/>
                  </a:schemeClr>
                </a:solidFill>
                <a:ea typeface="ＭＳ Ｐゴシック" pitchFamily="34" charset="-128"/>
              </a:rPr>
              <a:t>“</a:t>
            </a:r>
            <a:r>
              <a:rPr lang="el-GR" sz="2000" dirty="0">
                <a:solidFill>
                  <a:schemeClr val="accent6">
                    <a:lumMod val="75000"/>
                  </a:schemeClr>
                </a:solidFill>
                <a:ea typeface="ＭＳ Ｐゴシック" pitchFamily="34" charset="-128"/>
              </a:rPr>
              <a:t>Σχεσιακά</a:t>
            </a:r>
            <a:r>
              <a:rPr lang="en-US" sz="2000" dirty="0">
                <a:solidFill>
                  <a:schemeClr val="accent6">
                    <a:lumMod val="75000"/>
                  </a:schemeClr>
                </a:solidFill>
                <a:ea typeface="ＭＳ Ｐゴシック" pitchFamily="34" charset="-128"/>
              </a:rPr>
              <a:t>” </a:t>
            </a:r>
            <a:r>
              <a:rPr lang="el-GR" sz="2000" dirty="0">
                <a:solidFill>
                  <a:schemeClr val="accent6">
                    <a:lumMod val="75000"/>
                  </a:schemeClr>
                </a:solidFill>
                <a:ea typeface="ＭＳ Ｐゴシック" pitchFamily="34" charset="-128"/>
              </a:rPr>
              <a:t>ερωτήματα</a:t>
            </a:r>
            <a:r>
              <a:rPr lang="en-US" sz="2000" dirty="0">
                <a:solidFill>
                  <a:schemeClr val="accent6">
                    <a:lumMod val="75000"/>
                  </a:schemeClr>
                </a:solidFill>
                <a:ea typeface="ＭＳ Ｐゴシック" pitchFamily="34" charset="-128"/>
              </a:rPr>
              <a:t>: “flights to London”</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31</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2.2.2</a:t>
            </a:r>
          </a:p>
        </p:txBody>
      </p:sp>
    </p:spTree>
    <p:extLst>
      <p:ext uri="{BB962C8B-B14F-4D97-AF65-F5344CB8AC3E}">
        <p14:creationId xmlns:p14="http://schemas.microsoft.com/office/powerpoint/2010/main" val="1410070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Token normalization)</a:t>
            </a:r>
          </a:p>
        </p:txBody>
      </p:sp>
      <p:sp>
        <p:nvSpPr>
          <p:cNvPr id="34819" name="Rectangle 2051"/>
          <p:cNvSpPr>
            <a:spLocks noGrp="1" noChangeArrowheads="1"/>
          </p:cNvSpPr>
          <p:nvPr>
            <p:ph idx="1"/>
          </p:nvPr>
        </p:nvSpPr>
        <p:spPr>
          <a:xfrm>
            <a:off x="368102" y="1435407"/>
            <a:ext cx="8147248" cy="2404864"/>
          </a:xfrm>
        </p:spPr>
        <p:txBody>
          <a:bodyPr>
            <a:noAutofit/>
          </a:bodyPr>
          <a:lstStyle/>
          <a:p>
            <a:pPr eaLnBrk="1" hangingPunct="1"/>
            <a:r>
              <a:rPr lang="en-US" sz="2400" dirty="0">
                <a:ea typeface="ＭＳ Ｐゴシック" pitchFamily="34" charset="-128"/>
                <a:sym typeface="Symbol" pitchFamily="18" charset="2"/>
              </a:rPr>
              <a:t>Token normalization: </a:t>
            </a:r>
            <a:r>
              <a:rPr lang="el-GR" sz="2400" dirty="0" err="1">
                <a:ea typeface="ＭＳ Ｐゴシック" pitchFamily="34" charset="-128"/>
                <a:sym typeface="Symbol" pitchFamily="18" charset="2"/>
              </a:rPr>
              <a:t>κανονικοποίηση</a:t>
            </a:r>
            <a:r>
              <a:rPr lang="el-GR" sz="2400" dirty="0">
                <a:ea typeface="ＭＳ Ｐゴシック" pitchFamily="34" charset="-128"/>
                <a:sym typeface="Symbol" pitchFamily="18" charset="2"/>
              </a:rPr>
              <a:t> των </a:t>
            </a:r>
            <a:r>
              <a:rPr lang="en-US" sz="2400" dirty="0">
                <a:ea typeface="ＭＳ Ｐゴシック" pitchFamily="34" charset="-128"/>
                <a:sym typeface="Symbol" pitchFamily="18" charset="2"/>
              </a:rPr>
              <a:t>token </a:t>
            </a:r>
            <a:r>
              <a:rPr lang="el-GR" sz="2400" dirty="0">
                <a:ea typeface="ＭＳ Ｐゴシック" pitchFamily="34" charset="-128"/>
                <a:sym typeface="Symbol" pitchFamily="18" charset="2"/>
              </a:rPr>
              <a:t>ώστε να εντοπίζονται αντιστοιχίες και να ταιριάζουν </a:t>
            </a:r>
            <a:r>
              <a:rPr lang="en-US" sz="2400" dirty="0">
                <a:ea typeface="ＭＳ Ｐゴシック" pitchFamily="34" charset="-128"/>
                <a:sym typeface="Symbol" pitchFamily="18" charset="2"/>
              </a:rPr>
              <a:t>tokens </a:t>
            </a:r>
            <a:r>
              <a:rPr lang="el-GR" sz="2400" dirty="0">
                <a:ea typeface="ＭＳ Ｐゴシック" pitchFamily="34" charset="-128"/>
                <a:sym typeface="Symbol" pitchFamily="18" charset="2"/>
              </a:rPr>
              <a:t>παρά κάποιες μικρές διαφορές (πχ </a:t>
            </a:r>
            <a:r>
              <a:rPr lang="en-US" sz="2400" dirty="0">
                <a:ea typeface="ＭＳ Ｐゴシック" pitchFamily="34" charset="-128"/>
                <a:sym typeface="Symbol" pitchFamily="18" charset="2"/>
              </a:rPr>
              <a:t>U.S.A. USA)</a:t>
            </a:r>
          </a:p>
          <a:p>
            <a:pPr eaLnBrk="1" hangingPunct="1"/>
            <a:endParaRPr lang="el-GR" sz="1200"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Συχνά ορίζουμε έμμεσα </a:t>
            </a:r>
            <a:r>
              <a:rPr lang="el-GR" sz="2400" dirty="0">
                <a:solidFill>
                  <a:schemeClr val="tx2">
                    <a:lumMod val="60000"/>
                    <a:lumOff val="40000"/>
                  </a:schemeClr>
                </a:solidFill>
                <a:ea typeface="ＭＳ Ｐゴシック" pitchFamily="34" charset="-128"/>
                <a:sym typeface="Symbol" pitchFamily="18" charset="2"/>
              </a:rPr>
              <a:t>κλάσεις ισοδυναμίας (</a:t>
            </a:r>
            <a:r>
              <a:rPr lang="en-US" sz="2400" dirty="0">
                <a:solidFill>
                  <a:schemeClr val="tx2">
                    <a:lumMod val="60000"/>
                    <a:lumOff val="40000"/>
                  </a:schemeClr>
                </a:solidFill>
                <a:ea typeface="ＭＳ Ｐゴシック" pitchFamily="34" charset="-128"/>
                <a:sym typeface="Symbol" pitchFamily="18" charset="2"/>
              </a:rPr>
              <a:t>equivalence classes</a:t>
            </a:r>
            <a:r>
              <a:rPr lang="el-GR" sz="2400" dirty="0">
                <a:solidFill>
                  <a:schemeClr val="tx2">
                    <a:lumMod val="60000"/>
                    <a:lumOff val="40000"/>
                  </a:schemeClr>
                </a:solidFill>
                <a:ea typeface="ＭＳ Ｐゴシック" pitchFamily="34" charset="-128"/>
                <a:sym typeface="Symbol" pitchFamily="18" charset="2"/>
              </a:rPr>
              <a:t>) </a:t>
            </a:r>
            <a:r>
              <a:rPr lang="el-GR" sz="2400" dirty="0">
                <a:ea typeface="ＭＳ Ｐゴシック" pitchFamily="34" charset="-128"/>
                <a:sym typeface="Symbol" pitchFamily="18" charset="2"/>
              </a:rPr>
              <a:t>για τους όρους, δηλαδή, τις απεικονίζουμε στον ίδιο όρο π.χ.</a:t>
            </a:r>
            <a:r>
              <a:rPr lang="en-US" sz="2400" dirty="0">
                <a:ea typeface="ＭＳ Ｐゴシック" pitchFamily="34" charset="-128"/>
                <a:sym typeface="Symbol" pitchFamily="18" charset="2"/>
              </a:rPr>
              <a:t>, </a:t>
            </a:r>
          </a:p>
          <a:p>
            <a:pPr lvl="1" eaLnBrk="1" hangingPunct="1"/>
            <a:r>
              <a:rPr lang="el-GR" dirty="0">
                <a:ea typeface="ＭＳ Ｐゴシック" pitchFamily="34" charset="-128"/>
                <a:sym typeface="Symbol" pitchFamily="18" charset="2"/>
              </a:rPr>
              <a:t>Σβήνουμε τις τελείες από έναν όρο </a:t>
            </a:r>
            <a:endParaRPr lang="en-US" dirty="0">
              <a:ea typeface="ＭＳ Ｐゴシック" pitchFamily="34" charset="-128"/>
              <a:sym typeface="Symbol" pitchFamily="18" charset="2"/>
            </a:endParaRPr>
          </a:p>
          <a:p>
            <a:pPr lvl="2" eaLnBrk="1" hangingPunct="1"/>
            <a:r>
              <a:rPr lang="en-US" sz="1800" b="1" i="1" dirty="0">
                <a:ea typeface="ＭＳ Ｐゴシック" pitchFamily="34" charset="-128"/>
                <a:sym typeface="Symbol" pitchFamily="18" charset="2"/>
              </a:rPr>
              <a:t>U.S.A.</a:t>
            </a:r>
            <a:r>
              <a:rPr lang="en-US" sz="1800" b="1" dirty="0">
                <a:ea typeface="ＭＳ Ｐゴシック" pitchFamily="34" charset="-128"/>
                <a:sym typeface="Symbol" pitchFamily="18" charset="2"/>
              </a:rPr>
              <a:t>,</a:t>
            </a:r>
            <a:r>
              <a:rPr lang="en-US" sz="1800" dirty="0">
                <a:ea typeface="ＭＳ Ｐゴシック" pitchFamily="34" charset="-128"/>
                <a:sym typeface="Symbol" pitchFamily="18" charset="2"/>
              </a:rPr>
              <a:t> </a:t>
            </a:r>
            <a:r>
              <a:rPr lang="en-US" sz="1800" b="1" i="1" dirty="0">
                <a:ea typeface="ＭＳ Ｐゴシック" pitchFamily="34" charset="-128"/>
                <a:sym typeface="Symbol" pitchFamily="18" charset="2"/>
              </a:rPr>
              <a:t>USA  </a:t>
            </a:r>
            <a:r>
              <a:rPr lang="en-US" sz="1800" b="1" i="1" dirty="0">
                <a:latin typeface="Wingdings" pitchFamily="2" charset="2"/>
                <a:ea typeface="ＭＳ Ｐゴシック" pitchFamily="34" charset="-128"/>
                <a:sym typeface="Symbol" pitchFamily="18" charset="2"/>
              </a:rPr>
              <a:t></a:t>
            </a:r>
            <a:r>
              <a:rPr lang="en-US" sz="1800" b="1" i="1" dirty="0">
                <a:ea typeface="ＭＳ Ｐゴシック" pitchFamily="34" charset="-128"/>
                <a:sym typeface="Symbol" pitchFamily="18" charset="2"/>
              </a:rPr>
              <a:t>  USA</a:t>
            </a:r>
          </a:p>
          <a:p>
            <a:pPr lvl="1" eaLnBrk="1" hangingPunct="1"/>
            <a:r>
              <a:rPr lang="el-GR" dirty="0">
                <a:ea typeface="ＭＳ Ｐゴシック" pitchFamily="34" charset="-128"/>
                <a:sym typeface="Symbol" pitchFamily="18" charset="2"/>
              </a:rPr>
              <a:t>Σβήνουμε τα ενωτικά από έναν όρο </a:t>
            </a:r>
            <a:r>
              <a:rPr lang="en-US" sz="1800" b="1" i="1" dirty="0">
                <a:ea typeface="ＭＳ Ｐゴシック" pitchFamily="34" charset="-128"/>
                <a:sym typeface="Symbol" pitchFamily="18" charset="2"/>
              </a:rPr>
              <a:t>anti-discriminatory, </a:t>
            </a:r>
            <a:r>
              <a:rPr lang="en-US" sz="1800" b="1" i="1" dirty="0" err="1">
                <a:ea typeface="ＭＳ Ｐゴシック" pitchFamily="34" charset="-128"/>
                <a:sym typeface="Symbol" pitchFamily="18" charset="2"/>
              </a:rPr>
              <a:t>antidiscriminatory</a:t>
            </a:r>
            <a:endParaRPr lang="el-GR" sz="1800" b="1" i="1" dirty="0">
              <a:ea typeface="ＭＳ Ｐゴシック" pitchFamily="34" charset="-128"/>
              <a:sym typeface="Symbol" pitchFamily="18" charset="2"/>
            </a:endParaRPr>
          </a:p>
          <a:p>
            <a:pPr lvl="1" eaLnBrk="1" hangingPunct="1"/>
            <a:endParaRPr lang="en-US" sz="1800" b="1" i="1" dirty="0">
              <a:ea typeface="ＭＳ Ｐゴシック" pitchFamily="34" charset="-128"/>
              <a:sym typeface="Symbol" pitchFamily="18" charset="2"/>
            </a:endParaRP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32</a:t>
            </a:fld>
            <a:endParaRPr lang="en-US"/>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
        <p:nvSpPr>
          <p:cNvPr id="3" name="TextBox 2"/>
          <p:cNvSpPr txBox="1"/>
          <p:nvPr/>
        </p:nvSpPr>
        <p:spPr>
          <a:xfrm>
            <a:off x="272887" y="4797152"/>
            <a:ext cx="7945995" cy="1384995"/>
          </a:xfrm>
          <a:prstGeom prst="rect">
            <a:avLst/>
          </a:prstGeom>
          <a:noFill/>
        </p:spPr>
        <p:txBody>
          <a:bodyPr wrap="square" rtlCol="0">
            <a:spAutoFit/>
          </a:bodyPr>
          <a:lstStyle/>
          <a:p>
            <a:r>
              <a:rPr lang="el-GR" dirty="0">
                <a:solidFill>
                  <a:schemeClr val="tx1"/>
                </a:solidFill>
                <a:latin typeface="+mn-lt"/>
              </a:rPr>
              <a:t>Απλοί κανόνες αντιστοίχισης</a:t>
            </a:r>
            <a:r>
              <a:rPr lang="en-US" dirty="0">
                <a:solidFill>
                  <a:schemeClr val="tx1"/>
                </a:solidFill>
                <a:latin typeface="+mn-lt"/>
              </a:rPr>
              <a:t> </a:t>
            </a:r>
            <a:r>
              <a:rPr lang="el-GR" dirty="0">
                <a:solidFill>
                  <a:schemeClr val="tx1"/>
                </a:solidFill>
                <a:latin typeface="+mn-lt"/>
              </a:rPr>
              <a:t>(</a:t>
            </a:r>
            <a:r>
              <a:rPr lang="en-US" dirty="0">
                <a:solidFill>
                  <a:schemeClr val="tx1"/>
                </a:solidFill>
                <a:latin typeface="+mn-lt"/>
              </a:rPr>
              <a:t>mapping rules)</a:t>
            </a:r>
            <a:endParaRPr lang="el-GR" dirty="0">
              <a:solidFill>
                <a:schemeClr val="tx1"/>
              </a:solidFill>
              <a:latin typeface="+mn-lt"/>
            </a:endParaRPr>
          </a:p>
          <a:p>
            <a:pPr marL="1085850" lvl="1" indent="-342900">
              <a:buFont typeface="Wingdings" panose="05000000000000000000" pitchFamily="2" charset="2"/>
              <a:buChar char="§"/>
            </a:pPr>
            <a:r>
              <a:rPr lang="el-GR" sz="2000" dirty="0">
                <a:solidFill>
                  <a:schemeClr val="tx1"/>
                </a:solidFill>
                <a:latin typeface="+mn-lt"/>
              </a:rPr>
              <a:t>Δε χρειάζεται πλήρης προσδιορισμός</a:t>
            </a:r>
            <a:r>
              <a:rPr lang="en-US" sz="2000" dirty="0">
                <a:solidFill>
                  <a:schemeClr val="tx1"/>
                </a:solidFill>
                <a:latin typeface="+mn-lt"/>
              </a:rPr>
              <a:t> (</a:t>
            </a:r>
            <a:r>
              <a:rPr lang="el-GR" sz="2000" dirty="0">
                <a:solidFill>
                  <a:schemeClr val="tx1"/>
                </a:solidFill>
                <a:latin typeface="+mn-lt"/>
              </a:rPr>
              <a:t>πχ σβήνουμε το -)</a:t>
            </a:r>
          </a:p>
          <a:p>
            <a:pPr marL="1085850" lvl="1" indent="-342900">
              <a:buFont typeface="Wingdings" panose="05000000000000000000" pitchFamily="2" charset="2"/>
              <a:buChar char="§"/>
            </a:pPr>
            <a:r>
              <a:rPr lang="el-GR" sz="2000" dirty="0">
                <a:solidFill>
                  <a:schemeClr val="tx1"/>
                </a:solidFill>
                <a:latin typeface="+mn-lt"/>
              </a:rPr>
              <a:t>Μερικές φορές δεν είναι εύκολο να εντοπιστεί πότε χρειάζεται προσθήκη χαρακτήρων</a:t>
            </a:r>
            <a:endParaRPr lang="en-US" sz="2000" dirty="0">
              <a:solidFill>
                <a:schemeClr val="tx1"/>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539552" y="767115"/>
            <a:ext cx="7886700" cy="471586"/>
          </a:xfrm>
        </p:spPr>
        <p:txBody>
          <a:bodyPr>
            <a:normAutofit fontScale="90000"/>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310476" y="1700808"/>
            <a:ext cx="8507288" cy="2812504"/>
          </a:xfrm>
        </p:spPr>
        <p:txBody>
          <a:bodyPr/>
          <a:lstStyle/>
          <a:p>
            <a:pPr marL="0" indent="0" eaLnBrk="1" hangingPunct="1">
              <a:buNone/>
            </a:pPr>
            <a:r>
              <a:rPr lang="el-GR" sz="2400" dirty="0">
                <a:ea typeface="ＭＳ Ｐゴシック" pitchFamily="34" charset="-128"/>
                <a:sym typeface="Symbol" pitchFamily="18" charset="2"/>
              </a:rPr>
              <a:t>Μια εναλλακτική προσέγγιση στις κλάσεις ισοδυναμίας είναι να </a:t>
            </a:r>
            <a:r>
              <a:rPr lang="el-GR" sz="2400" i="1" dirty="0">
                <a:solidFill>
                  <a:schemeClr val="accent6">
                    <a:lumMod val="75000"/>
                  </a:schemeClr>
                </a:solidFill>
                <a:ea typeface="ＭＳ Ｐゴシック" pitchFamily="34" charset="-128"/>
                <a:sym typeface="Symbol" pitchFamily="18" charset="2"/>
              </a:rPr>
              <a:t>κρατάμε όλα </a:t>
            </a:r>
            <a:r>
              <a:rPr lang="el-GR" sz="2400" i="1" dirty="0">
                <a:ea typeface="ＭＳ Ｐゴシック" pitchFamily="34" charset="-128"/>
                <a:sym typeface="Symbol" pitchFamily="18" charset="2"/>
              </a:rPr>
              <a:t>τα μη </a:t>
            </a:r>
            <a:r>
              <a:rPr lang="el-GR" sz="2400" i="1" dirty="0" err="1">
                <a:ea typeface="ＭＳ Ｐゴシック" pitchFamily="34" charset="-128"/>
                <a:sym typeface="Symbol" pitchFamily="18" charset="2"/>
              </a:rPr>
              <a:t>κανονικοποιημένα</a:t>
            </a:r>
            <a:r>
              <a:rPr lang="el-GR" sz="2400" i="1" dirty="0">
                <a:ea typeface="ＭＳ Ｐゴシック" pitchFamily="34" charset="-128"/>
                <a:sym typeface="Symbol" pitchFamily="18" charset="2"/>
              </a:rPr>
              <a:t> </a:t>
            </a:r>
            <a:r>
              <a:rPr lang="en-US" sz="2400" i="1" dirty="0">
                <a:ea typeface="ＭＳ Ｐゴシック" pitchFamily="34" charset="-128"/>
                <a:sym typeface="Symbol" pitchFamily="18" charset="2"/>
              </a:rPr>
              <a:t>token </a:t>
            </a:r>
            <a:r>
              <a:rPr lang="el-GR" sz="2400" i="1" dirty="0">
                <a:ea typeface="ＭＳ Ｐゴシック" pitchFamily="34" charset="-128"/>
                <a:sym typeface="Symbol" pitchFamily="18" charset="2"/>
              </a:rPr>
              <a:t> (να ορίσουμε αντιστοιχία μεταξύ τους)</a:t>
            </a:r>
            <a:endParaRPr lang="en-US" sz="2400" i="1" dirty="0">
              <a:ea typeface="ＭＳ Ｐゴシック" pitchFamily="34" charset="-128"/>
              <a:sym typeface="Symbol" pitchFamily="18" charset="2"/>
            </a:endParaRPr>
          </a:p>
          <a:p>
            <a:pPr lvl="1" eaLnBrk="1" hangingPunct="1"/>
            <a:r>
              <a:rPr lang="el-GR" sz="1600" i="1" dirty="0">
                <a:solidFill>
                  <a:schemeClr val="accent2">
                    <a:lumMod val="50000"/>
                  </a:schemeClr>
                </a:solidFill>
                <a:ea typeface="ＭＳ Ｐゴシック" pitchFamily="34" charset="-128"/>
                <a:sym typeface="Symbol" pitchFamily="18" charset="2"/>
              </a:rPr>
              <a:t>(μπορεί να χρησιμοποιηθεί και για συνώνυμα, «χειροποίητες» λίστες συνωνύμων )</a:t>
            </a:r>
          </a:p>
          <a:p>
            <a:pPr marL="514350" indent="-514350" eaLnBrk="1" hangingPunct="1">
              <a:buFont typeface="+mj-lt"/>
              <a:buAutoNum type="arabicPeriod"/>
            </a:pPr>
            <a:r>
              <a:rPr lang="en-US" sz="2400" dirty="0">
                <a:ea typeface="ＭＳ Ｐゴシック" pitchFamily="34" charset="-128"/>
                <a:sym typeface="Symbol" pitchFamily="18" charset="2"/>
              </a:rPr>
              <a:t>(</a:t>
            </a:r>
            <a:r>
              <a:rPr lang="el-GR" sz="2400" dirty="0">
                <a:ea typeface="ＭＳ Ｐゴシック" pitchFamily="34" charset="-128"/>
                <a:sym typeface="Symbol" pitchFamily="18" charset="2"/>
              </a:rPr>
              <a:t>α</a:t>
            </a:r>
            <a:r>
              <a:rPr lang="en-US" sz="2400" dirty="0">
                <a:ea typeface="ＭＳ Ｐゴシック" pitchFamily="34" charset="-128"/>
                <a:sym typeface="Symbol" pitchFamily="18" charset="2"/>
              </a:rPr>
              <a:t>) </a:t>
            </a:r>
            <a:r>
              <a:rPr lang="el-GR" sz="2400" dirty="0" err="1">
                <a:ea typeface="ＭＳ Ｐゴシック" pitchFamily="34" charset="-128"/>
                <a:sym typeface="Symbol" pitchFamily="18" charset="2"/>
              </a:rPr>
              <a:t>Ευρετηριοποίηση</a:t>
            </a:r>
            <a:r>
              <a:rPr lang="el-GR" sz="2400" dirty="0">
                <a:ea typeface="ＭＳ Ｐゴシック" pitchFamily="34" charset="-128"/>
                <a:sym typeface="Symbol" pitchFamily="18" charset="2"/>
              </a:rPr>
              <a:t> του μη </a:t>
            </a:r>
            <a:r>
              <a:rPr lang="el-GR" sz="2400" dirty="0" err="1">
                <a:ea typeface="ＭＳ Ｐゴシック" pitchFamily="34" charset="-128"/>
                <a:sym typeface="Symbol" pitchFamily="18" charset="2"/>
              </a:rPr>
              <a:t>κανονικοποιημένου</a:t>
            </a:r>
            <a:r>
              <a:rPr lang="el-GR" sz="2400" dirty="0">
                <a:ea typeface="ＭＳ Ｐゴシック" pitchFamily="34" charset="-128"/>
                <a:sym typeface="Symbol" pitchFamily="18" charset="2"/>
              </a:rPr>
              <a:t> όρου και (β) διεύρυνση κατά την ερώτηση (διάζευξη)</a:t>
            </a:r>
          </a:p>
          <a:p>
            <a:pPr marL="457200" lvl="1" indent="0" eaLnBrk="1" hangingPunct="1">
              <a:buNone/>
            </a:pPr>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marL="457200" lvl="1" indent="0" eaLnBrk="1" hangingPunct="1">
              <a:buNone/>
            </a:pPr>
            <a:r>
              <a:rPr lang="el-GR" sz="1600" i="1" dirty="0">
                <a:solidFill>
                  <a:schemeClr val="accent2">
                    <a:lumMod val="50000"/>
                  </a:schemeClr>
                </a:solidFill>
                <a:ea typeface="ＭＳ Ｐゴシック" pitchFamily="34" charset="-128"/>
                <a:sym typeface="Symbol" pitchFamily="18" charset="2"/>
              </a:rPr>
              <a:t>(συνώνυμα) </a:t>
            </a:r>
            <a:r>
              <a:rPr lang="en-US" sz="1600" i="1" dirty="0">
                <a:solidFill>
                  <a:schemeClr val="accent2">
                    <a:lumMod val="50000"/>
                  </a:schemeClr>
                </a:solidFill>
                <a:ea typeface="ＭＳ Ｐゴシック" pitchFamily="34" charset="-128"/>
                <a:sym typeface="Symbol" pitchFamily="18" charset="2"/>
              </a:rPr>
              <a:t>Enter: car  Search: car automobile</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33</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a:xfrm>
            <a:off x="660892" y="111554"/>
            <a:ext cx="7886700" cy="653149"/>
          </a:xfrm>
        </p:spPr>
        <p:txBody>
          <a:bodyPr>
            <a:normAutofit/>
          </a:bodyPr>
          <a:lstStyle/>
          <a:p>
            <a:pPr algn="ctr" eaLnBrk="1" hangingPunct="1"/>
            <a:r>
              <a:rPr lang="el-GR" dirty="0" err="1">
                <a:solidFill>
                  <a:schemeClr val="accent2">
                    <a:lumMod val="75000"/>
                  </a:schemeClr>
                </a:solidFill>
                <a:ea typeface="ＭＳ Ｐゴシック" pitchFamily="34" charset="-128"/>
              </a:rPr>
              <a:t>Κανονικοποίηση</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395536" y="2204864"/>
            <a:ext cx="8507288" cy="1588368"/>
          </a:xfrm>
        </p:spPr>
        <p:txBody>
          <a:bodyPr>
            <a:noAutofit/>
          </a:bodyPr>
          <a:lstStyle/>
          <a:p>
            <a:pPr marL="0" indent="0" eaLnBrk="1" hangingPunct="1">
              <a:buNone/>
            </a:pPr>
            <a:r>
              <a:rPr lang="en-US" sz="2400" dirty="0">
                <a:ea typeface="ＭＳ Ｐゴシック" pitchFamily="34" charset="-128"/>
                <a:sym typeface="Symbol" pitchFamily="18" charset="2"/>
              </a:rPr>
              <a:t>2. </a:t>
            </a:r>
            <a:r>
              <a:rPr lang="el-GR" sz="2400" dirty="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a:ea typeface="ＭＳ Ｐゴシック" pitchFamily="34" charset="-128"/>
                <a:sym typeface="Symbol" pitchFamily="18" charset="2"/>
              </a:rPr>
              <a:t>car </a:t>
            </a:r>
            <a:r>
              <a:rPr lang="el-GR" sz="2400" dirty="0">
                <a:ea typeface="ＭＳ Ｐゴシック" pitchFamily="34" charset="-128"/>
                <a:sym typeface="Symbol" pitchFamily="18" charset="2"/>
              </a:rPr>
              <a:t>καταχωρείται και στο </a:t>
            </a:r>
            <a:r>
              <a:rPr lang="en-US" sz="2400" dirty="0">
                <a:ea typeface="ＭＳ Ｐゴシック" pitchFamily="34" charset="-128"/>
                <a:sym typeface="Symbol" pitchFamily="18" charset="2"/>
              </a:rPr>
              <a:t>automobile</a:t>
            </a:r>
            <a:r>
              <a:rPr lang="en-US" dirty="0">
                <a:ea typeface="ＭＳ Ｐゴシック" pitchFamily="34" charset="-128"/>
                <a:sym typeface="Symbol" pitchFamily="18" charset="2"/>
              </a:rPr>
              <a:t>)</a:t>
            </a:r>
          </a:p>
          <a:p>
            <a:pPr marL="0" indent="0" eaLnBrk="1" hangingPunct="1">
              <a:buNone/>
            </a:pPr>
            <a:endParaRPr lang="el-GR" dirty="0">
              <a:ea typeface="ＭＳ Ｐゴシック" pitchFamily="34" charset="-128"/>
              <a:sym typeface="Symbol" pitchFamily="18" charset="2"/>
            </a:endParaRPr>
          </a:p>
          <a:p>
            <a:pPr marL="0" indent="0" eaLnBrk="1" hangingPunct="1">
              <a:buNone/>
            </a:pPr>
            <a:r>
              <a:rPr lang="el-GR" dirty="0">
                <a:ea typeface="ＭＳ Ｐゴシック" pitchFamily="34" charset="-128"/>
                <a:sym typeface="Symbol" pitchFamily="18" charset="2"/>
              </a:rPr>
              <a:t>Το 1 ή το 2 είναι καλύτερο;</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34</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74584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l-GR" dirty="0">
                <a:solidFill>
                  <a:schemeClr val="accent2">
                    <a:lumMod val="75000"/>
                  </a:schemeClr>
                </a:solidFill>
                <a:ea typeface="ＭＳ Ｐゴシック" pitchFamily="34" charset="-128"/>
              </a:rPr>
              <a:t> σε όρους</a:t>
            </a:r>
            <a:endParaRPr lang="en-US" dirty="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467544" y="1862120"/>
            <a:ext cx="7886700" cy="4351338"/>
          </a:xfrm>
        </p:spPr>
        <p:txBody>
          <a:bodyPr/>
          <a:lstStyle/>
          <a:p>
            <a:pPr eaLnBrk="1" hangingPunct="1"/>
            <a:endParaRPr lang="en-US" dirty="0">
              <a:ea typeface="ＭＳ Ｐゴシック" pitchFamily="34" charset="-128"/>
              <a:sym typeface="Symbol" pitchFamily="18" charset="2"/>
            </a:endParaRPr>
          </a:p>
          <a:p>
            <a:pPr marL="0" indent="0" eaLnBrk="1" hangingPunct="1">
              <a:buNone/>
            </a:pPr>
            <a:r>
              <a:rPr lang="el-GR" dirty="0">
                <a:solidFill>
                  <a:srgbClr val="336699"/>
                </a:solidFill>
                <a:ea typeface="ＭＳ Ｐゴシック" pitchFamily="34" charset="-128"/>
                <a:sym typeface="Symbol" pitchFamily="18" charset="2"/>
              </a:rPr>
              <a:t>Μη συμμετρική διεύρυνση </a:t>
            </a:r>
            <a:endParaRPr lang="en-US" dirty="0">
              <a:solidFill>
                <a:srgbClr val="336699"/>
              </a:solidFill>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Ένα παράδειγμα όπου αυτό μπορεί να φανεί χρήσιμο </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 windows</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 windows, window</a:t>
            </a:r>
          </a:p>
          <a:p>
            <a:pPr lvl="1" eaLnBrk="1" hangingPunct="1"/>
            <a:r>
              <a:rPr lang="en-US" sz="2000" dirty="0">
                <a:ea typeface="ＭＳ Ｐゴシック" pitchFamily="34" charset="-128"/>
                <a:sym typeface="Symbol" pitchFamily="18" charset="2"/>
              </a:rPr>
              <a:t>Enter: </a:t>
            </a:r>
            <a:r>
              <a:rPr lang="en-US" sz="2000" b="1" i="1" dirty="0">
                <a:ea typeface="ＭＳ Ｐゴシック" pitchFamily="34" charset="-128"/>
                <a:sym typeface="Symbol" pitchFamily="18" charset="2"/>
              </a:rPr>
              <a:t>Windows</a:t>
            </a:r>
            <a:r>
              <a:rPr lang="en-US" sz="2000" dirty="0">
                <a:ea typeface="ＭＳ Ｐゴシック" pitchFamily="34" charset="-128"/>
                <a:sym typeface="Symbol" pitchFamily="18" charset="2"/>
              </a:rPr>
              <a:t>	Search: </a:t>
            </a:r>
            <a:r>
              <a:rPr lang="en-US" sz="2000" b="1" i="1" dirty="0">
                <a:ea typeface="ＭＳ Ｐゴシック" pitchFamily="34" charset="-128"/>
                <a:sym typeface="Symbol" pitchFamily="18" charset="2"/>
              </a:rPr>
              <a:t>Windows</a:t>
            </a:r>
            <a:endParaRPr lang="el-GR" sz="2000" b="1" i="1" dirty="0">
              <a:ea typeface="ＭＳ Ｐゴシック" pitchFamily="34" charset="-128"/>
              <a:sym typeface="Symbol" pitchFamily="18" charset="2"/>
            </a:endParaRPr>
          </a:p>
          <a:p>
            <a:pPr lvl="1" eaLnBrk="1" hangingPunct="1"/>
            <a:endParaRPr lang="en-US" sz="2000" b="1" i="1" dirty="0">
              <a:ea typeface="ＭＳ Ｐゴシック" pitchFamily="34" charset="-128"/>
              <a:sym typeface="Symbol" pitchFamily="18" charset="2"/>
            </a:endParaRPr>
          </a:p>
          <a:p>
            <a:pPr eaLnBrk="1" hangingPunct="1"/>
            <a:r>
              <a:rPr lang="el-GR" dirty="0">
                <a:ea typeface="ＭＳ Ｐゴシック" pitchFamily="34" charset="-128"/>
                <a:sym typeface="Symbol" pitchFamily="18" charset="2"/>
              </a:rPr>
              <a:t>Λίστες πιο ισχυρές από τις κλάσεις αλλά λιγότερο αποδοτικές</a:t>
            </a:r>
          </a:p>
          <a:p>
            <a:pPr eaLnBrk="1" hangingPunct="1"/>
            <a:r>
              <a:rPr lang="el-GR" dirty="0">
                <a:ea typeface="ＭＳ Ｐゴシック" pitchFamily="34" charset="-128"/>
                <a:sym typeface="Symbol" pitchFamily="18" charset="2"/>
              </a:rPr>
              <a:t>Είναι η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πάντα καλή, </a:t>
            </a:r>
            <a:r>
              <a:rPr lang="en-US" dirty="0">
                <a:ea typeface="ＭＳ Ｐゴシック" pitchFamily="34" charset="-128"/>
                <a:sym typeface="Symbol" pitchFamily="18" charset="2"/>
              </a:rPr>
              <a:t>U.S.A, C.A.T?</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35</a:t>
            </a:fld>
            <a:endParaRPr lang="en-US"/>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l-GR" sz="1600" dirty="0">
                <a:solidFill>
                  <a:schemeClr val="tx1"/>
                </a:solidFill>
              </a:rPr>
              <a:t> </a:t>
            </a:r>
            <a:r>
              <a:rPr lang="en-US" sz="1600" dirty="0">
                <a:solidFill>
                  <a:schemeClr val="tx1"/>
                </a:solidFill>
              </a:rPr>
              <a:t>2.2.3</a:t>
            </a:r>
          </a:p>
        </p:txBody>
      </p:sp>
    </p:spTree>
    <p:extLst>
      <p:ext uri="{BB962C8B-B14F-4D97-AF65-F5344CB8AC3E}">
        <p14:creationId xmlns:p14="http://schemas.microsoft.com/office/powerpoint/2010/main" val="2415139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r>
              <a:rPr lang="el-GR" sz="2400" dirty="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a:ea typeface="ＭＳ Ｐゴシック" pitchFamily="34" charset="-128"/>
              </a:rPr>
              <a:t>Accents: </a:t>
            </a:r>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 </a:t>
            </a:r>
            <a:r>
              <a:rPr lang="el-GR" sz="2000" dirty="0">
                <a:ea typeface="ＭＳ Ｐゴシック" pitchFamily="34" charset="-128"/>
              </a:rPr>
              <a:t>Γαλλικά</a:t>
            </a:r>
            <a:r>
              <a:rPr lang="en-US" sz="2000" b="1" i="1" dirty="0">
                <a:ea typeface="ＭＳ Ｐゴシック" pitchFamily="34" charset="-128"/>
              </a:rPr>
              <a:t> résumé</a:t>
            </a:r>
            <a:r>
              <a:rPr lang="en-US" sz="2000" dirty="0">
                <a:ea typeface="ＭＳ Ｐゴシック" pitchFamily="34" charset="-128"/>
              </a:rPr>
              <a:t> vs. </a:t>
            </a:r>
            <a:r>
              <a:rPr lang="en-US" sz="2000" b="1" i="1" dirty="0">
                <a:ea typeface="ＭＳ Ｐゴシック" pitchFamily="34" charset="-128"/>
              </a:rPr>
              <a:t>resume</a:t>
            </a:r>
            <a:r>
              <a:rPr lang="en-US" sz="2000" b="1" dirty="0">
                <a:ea typeface="ＭＳ Ｐゴシック" pitchFamily="34" charset="-128"/>
              </a:rPr>
              <a:t>.</a:t>
            </a:r>
          </a:p>
          <a:p>
            <a:pPr eaLnBrk="1" hangingPunct="1"/>
            <a:r>
              <a:rPr lang="en-US" sz="2000" dirty="0">
                <a:ea typeface="ＭＳ Ｐゴシック" pitchFamily="34" charset="-128"/>
                <a:sym typeface="Symbol" pitchFamily="18" charset="2"/>
              </a:rPr>
              <a:t>Umlauts: </a:t>
            </a:r>
            <a:r>
              <a:rPr lang="el-GR" sz="2000" dirty="0">
                <a:ea typeface="ＭＳ Ｐゴシック" pitchFamily="34" charset="-128"/>
                <a:sym typeface="Symbol" pitchFamily="18" charset="2"/>
              </a:rPr>
              <a:t>π</a:t>
            </a:r>
            <a:r>
              <a:rPr lang="en-US" sz="2000" dirty="0">
                <a:ea typeface="ＭＳ Ｐゴシック" pitchFamily="34" charset="-128"/>
                <a:sym typeface="Symbol" pitchFamily="18" charset="2"/>
              </a:rPr>
              <a:t>.</a:t>
            </a:r>
            <a:r>
              <a:rPr lang="el-GR" sz="2000" dirty="0">
                <a:ea typeface="ＭＳ Ｐゴシック" pitchFamily="34" charset="-128"/>
                <a:sym typeface="Symbol" pitchFamily="18" charset="2"/>
              </a:rPr>
              <a:t>χ</a:t>
            </a:r>
            <a:r>
              <a:rPr lang="en-US" sz="2000" dirty="0">
                <a:ea typeface="ＭＳ Ｐゴシック" pitchFamily="34" charset="-128"/>
                <a:sym typeface="Symbol" pitchFamily="18" charset="2"/>
              </a:rPr>
              <a:t>., </a:t>
            </a:r>
            <a:r>
              <a:rPr lang="el-GR" sz="2000" dirty="0">
                <a:ea typeface="ＭＳ Ｐゴシック" pitchFamily="34" charset="-128"/>
                <a:sym typeface="Symbol" pitchFamily="18" charset="2"/>
              </a:rPr>
              <a:t>Γερμανικά</a:t>
            </a:r>
            <a:r>
              <a:rPr lang="en-US" sz="2000" dirty="0">
                <a:ea typeface="ＭＳ Ｐゴシック" pitchFamily="34" charset="-128"/>
                <a:sym typeface="Symbol" pitchFamily="18" charset="2"/>
              </a:rPr>
              <a:t>: </a:t>
            </a:r>
            <a:r>
              <a:rPr lang="en-US" sz="2000" b="1" i="1" dirty="0" err="1">
                <a:ea typeface="ＭＳ Ｐゴシック" pitchFamily="34" charset="-128"/>
                <a:sym typeface="Symbol" pitchFamily="18" charset="2"/>
              </a:rPr>
              <a:t>Tuebingen</a:t>
            </a:r>
            <a:r>
              <a:rPr lang="en-US" sz="2000" dirty="0">
                <a:ea typeface="ＭＳ Ｐゴシック" pitchFamily="34" charset="-128"/>
                <a:sym typeface="Symbol" pitchFamily="18" charset="2"/>
              </a:rPr>
              <a:t> vs. </a:t>
            </a:r>
            <a:r>
              <a:rPr lang="en-US" sz="2000" b="1" i="1" dirty="0" err="1">
                <a:ea typeface="ＭＳ Ｐゴシック" pitchFamily="34" charset="-128"/>
                <a:sym typeface="Symbol" pitchFamily="18" charset="2"/>
              </a:rPr>
              <a:t>Tübingen</a:t>
            </a:r>
            <a:endParaRPr lang="en-US" sz="2000" b="1" i="1" dirty="0">
              <a:ea typeface="ＭＳ Ｐゴシック" pitchFamily="34" charset="-128"/>
              <a:sym typeface="Symbol" pitchFamily="18" charset="2"/>
            </a:endParaRPr>
          </a:p>
          <a:p>
            <a:pPr lvl="1" eaLnBrk="1" hangingPunct="1"/>
            <a:r>
              <a:rPr lang="el-GR" sz="2000" dirty="0">
                <a:ea typeface="ＭＳ Ｐゴシック" pitchFamily="34" charset="-128"/>
                <a:sym typeface="Symbol" pitchFamily="18" charset="2"/>
              </a:rPr>
              <a:t>Πρέπει να είναι ισοδύναμα</a:t>
            </a:r>
            <a:endParaRPr lang="en-US" sz="2000"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36</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3978274"/>
            <a:ext cx="4257675" cy="2333625"/>
          </a:xfrm>
          <a:prstGeom prst="rect">
            <a:avLst/>
          </a:prstGeom>
        </p:spPr>
      </p:pic>
      <p:sp>
        <p:nvSpPr>
          <p:cNvPr id="3" name="TextBox 2"/>
          <p:cNvSpPr txBox="1"/>
          <p:nvPr/>
        </p:nvSpPr>
        <p:spPr>
          <a:xfrm>
            <a:off x="5572225" y="5204366"/>
            <a:ext cx="2592288" cy="523220"/>
          </a:xfrm>
          <a:prstGeom prst="rect">
            <a:avLst/>
          </a:prstGeom>
          <a:noFill/>
        </p:spPr>
        <p:txBody>
          <a:bodyPr wrap="square" rtlCol="0">
            <a:spAutoFit/>
          </a:bodyPr>
          <a:lstStyle/>
          <a:p>
            <a:r>
              <a:rPr lang="el-GR" sz="1400" dirty="0">
                <a:solidFill>
                  <a:srgbClr val="336699"/>
                </a:solidFill>
                <a:latin typeface="+mn-lt"/>
              </a:rPr>
              <a:t>19 </a:t>
            </a:r>
            <a:r>
              <a:rPr lang="en-US" sz="1400" dirty="0">
                <a:solidFill>
                  <a:srgbClr val="336699"/>
                </a:solidFill>
                <a:latin typeface="+mn-lt"/>
              </a:rPr>
              <a:t>Feb</a:t>
            </a:r>
            <a:r>
              <a:rPr lang="el-GR" sz="1400" dirty="0">
                <a:solidFill>
                  <a:srgbClr val="336699"/>
                </a:solidFill>
                <a:latin typeface="+mn-lt"/>
              </a:rPr>
              <a:t> 20</a:t>
            </a:r>
            <a:r>
              <a:rPr lang="en-US" sz="1400" dirty="0">
                <a:solidFill>
                  <a:srgbClr val="336699"/>
                </a:solidFill>
                <a:latin typeface="+mn-lt"/>
              </a:rPr>
              <a:t>20</a:t>
            </a:r>
            <a:r>
              <a:rPr lang="el-GR" sz="1400" dirty="0">
                <a:solidFill>
                  <a:srgbClr val="336699"/>
                </a:solidFill>
                <a:latin typeface="+mn-lt"/>
              </a:rPr>
              <a:t>,</a:t>
            </a:r>
          </a:p>
          <a:p>
            <a:r>
              <a:rPr lang="en-US" sz="1400" dirty="0">
                <a:solidFill>
                  <a:srgbClr val="336699"/>
                </a:solidFill>
                <a:latin typeface="+mn-lt"/>
              </a:rPr>
              <a:t>Source </a:t>
            </a:r>
            <a:r>
              <a:rPr lang="en-US" sz="1400" dirty="0" err="1">
                <a:solidFill>
                  <a:srgbClr val="336699"/>
                </a:solidFill>
                <a:latin typeface="+mn-lt"/>
              </a:rPr>
              <a:t>wikipedia</a:t>
            </a:r>
            <a:endParaRPr lang="el-GR" sz="1400" dirty="0">
              <a:solidFill>
                <a:srgbClr val="336699"/>
              </a:solidFill>
              <a:latin typeface="+mn-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 τόνοι, διακριτικά</a:t>
            </a:r>
            <a:endParaRPr lang="en-US" dirty="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endParaRPr lang="en-US"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Πιο σημαντικό κριτήριο</a:t>
            </a:r>
            <a:r>
              <a:rPr lang="en-US" sz="2400" dirty="0">
                <a:ea typeface="ＭＳ Ｐゴシック" pitchFamily="34" charset="-128"/>
                <a:sym typeface="Symbol" pitchFamily="18" charset="2"/>
              </a:rPr>
              <a:t>:</a:t>
            </a:r>
          </a:p>
          <a:p>
            <a:pPr lvl="1" eaLnBrk="1" hangingPunct="1"/>
            <a:r>
              <a:rPr lang="el-GR" dirty="0">
                <a:ea typeface="ＭＳ Ｐゴシック" pitchFamily="34" charset="-128"/>
                <a:sym typeface="Symbol" pitchFamily="18" charset="2"/>
              </a:rPr>
              <a:t>Πως προτιμούν οι χρήστες να γράφουν αυτές τις λέξεις στα ερωτήματά τους</a:t>
            </a:r>
            <a:endParaRPr lang="en-US"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Ακόμα και σε γλώσσες που έχουν </a:t>
            </a:r>
            <a:r>
              <a:rPr lang="en-US" sz="2400" dirty="0">
                <a:ea typeface="ＭＳ Ｐゴシック" pitchFamily="34" charset="-128"/>
                <a:sym typeface="Symbol" pitchFamily="18" charset="2"/>
              </a:rPr>
              <a:t>accents, </a:t>
            </a:r>
            <a:r>
              <a:rPr lang="el-GR" sz="2400" dirty="0">
                <a:ea typeface="ＭＳ Ｐゴシック" pitchFamily="34" charset="-128"/>
                <a:sym typeface="Symbol" pitchFamily="18" charset="2"/>
              </a:rPr>
              <a:t>οι χρήστες δεν τα πληκτρολογούν </a:t>
            </a:r>
            <a:r>
              <a:rPr lang="en-US" sz="2400" dirty="0">
                <a:ea typeface="ＭＳ Ｐゴシック" pitchFamily="34" charset="-128"/>
                <a:sym typeface="Symbol" pitchFamily="18" charset="2"/>
              </a:rPr>
              <a:t> </a:t>
            </a:r>
            <a:r>
              <a:rPr lang="en-US" sz="2400" i="1" dirty="0">
                <a:solidFill>
                  <a:schemeClr val="accent6">
                    <a:lumMod val="75000"/>
                  </a:schemeClr>
                </a:solidFill>
                <a:ea typeface="ＭＳ Ｐゴシック" pitchFamily="34" charset="-128"/>
                <a:sym typeface="Symbol" pitchFamily="18" charset="2"/>
              </a:rPr>
              <a:t>(</a:t>
            </a:r>
            <a:r>
              <a:rPr lang="el-GR" sz="2400" i="1" dirty="0">
                <a:solidFill>
                  <a:schemeClr val="accent6">
                    <a:lumMod val="75000"/>
                  </a:schemeClr>
                </a:solidFill>
                <a:ea typeface="ＭＳ Ｐゴシック" pitchFamily="34" charset="-128"/>
                <a:sym typeface="Symbol" pitchFamily="18" charset="2"/>
              </a:rPr>
              <a:t>σκεφτείτε τους τόνους στα Ελληνικά)</a:t>
            </a:r>
          </a:p>
          <a:p>
            <a:pPr lvl="1" eaLnBrk="1" hangingPunct="1"/>
            <a:r>
              <a:rPr lang="el-GR" sz="2000" dirty="0">
                <a:ea typeface="ＭＳ Ｐゴシック" pitchFamily="34" charset="-128"/>
                <a:sym typeface="Symbol" pitchFamily="18" charset="2"/>
              </a:rPr>
              <a:t>Οπότε συχνά είναι καλύτερο να </a:t>
            </a:r>
            <a:r>
              <a:rPr lang="el-GR" sz="2000" dirty="0" err="1">
                <a:ea typeface="ＭＳ Ｐゴシック" pitchFamily="34" charset="-128"/>
                <a:sym typeface="Symbol" pitchFamily="18" charset="2"/>
              </a:rPr>
              <a:t>κανονικοποιούμε</a:t>
            </a:r>
            <a:r>
              <a:rPr lang="el-GR" sz="2000" dirty="0">
                <a:ea typeface="ＭＳ Ｐゴシック" pitchFamily="34" charset="-128"/>
                <a:sym typeface="Symbol" pitchFamily="18" charset="2"/>
              </a:rPr>
              <a:t> ή να αφαιρούμε το </a:t>
            </a:r>
            <a:r>
              <a:rPr lang="en-US" sz="2000" dirty="0">
                <a:ea typeface="ＭＳ Ｐゴシック" pitchFamily="34" charset="-128"/>
                <a:sym typeface="Symbol" pitchFamily="18" charset="2"/>
              </a:rPr>
              <a:t>accent </a:t>
            </a:r>
            <a:r>
              <a:rPr lang="el-GR" sz="2000" dirty="0">
                <a:ea typeface="ＭＳ Ｐゴシック" pitchFamily="34" charset="-128"/>
                <a:sym typeface="Symbol" pitchFamily="18" charset="2"/>
              </a:rPr>
              <a:t>από ένα όρο</a:t>
            </a:r>
            <a:endParaRPr lang="en-US" sz="2000" dirty="0">
              <a:ea typeface="ＭＳ Ｐゴシック" pitchFamily="34" charset="-128"/>
              <a:sym typeface="Symbol" pitchFamily="18" charset="2"/>
            </a:endParaRPr>
          </a:p>
          <a:p>
            <a:pPr lvl="2" eaLnBrk="1" hangingPunct="1"/>
            <a:r>
              <a:rPr lang="en-US" b="1" i="1" dirty="0" err="1">
                <a:ea typeface="ＭＳ Ｐゴシック" pitchFamily="34" charset="-128"/>
                <a:sym typeface="Symbol" pitchFamily="18" charset="2"/>
              </a:rPr>
              <a:t>Tuebingen</a:t>
            </a:r>
            <a:r>
              <a:rPr lang="en-US" b="1" i="1" dirty="0">
                <a:ea typeface="ＭＳ Ｐゴシック" pitchFamily="34" charset="-128"/>
                <a:sym typeface="Symbol" pitchFamily="18" charset="2"/>
              </a:rPr>
              <a:t>, </a:t>
            </a:r>
            <a:r>
              <a:rPr lang="en-US" b="1" i="1" dirty="0" err="1">
                <a:ea typeface="ＭＳ Ｐゴシック" pitchFamily="34" charset="-128"/>
                <a:sym typeface="Symbol" pitchFamily="18" charset="2"/>
              </a:rPr>
              <a:t>Tübingen</a:t>
            </a:r>
            <a:r>
              <a:rPr lang="en-US" b="1" i="1" dirty="0">
                <a:ea typeface="ＭＳ Ｐゴシック" pitchFamily="34" charset="-128"/>
                <a:sym typeface="Symbol" pitchFamily="18" charset="2"/>
              </a:rPr>
              <a:t>, Tubingen </a:t>
            </a:r>
            <a:r>
              <a:rPr lang="en-US" dirty="0">
                <a:latin typeface="Wingdings" pitchFamily="2" charset="2"/>
                <a:ea typeface="ＭＳ Ｐゴシック" pitchFamily="34" charset="-128"/>
                <a:sym typeface="Symbol" pitchFamily="18" charset="2"/>
              </a:rPr>
              <a:t></a:t>
            </a:r>
            <a:r>
              <a:rPr lang="en-US" b="1" i="1" dirty="0">
                <a:ea typeface="ＭＳ Ｐゴシック" pitchFamily="34" charset="-128"/>
                <a:sym typeface="Symbol" pitchFamily="18" charset="2"/>
              </a:rPr>
              <a:t> Tubingen</a:t>
            </a:r>
            <a:endParaRPr lang="en-US" dirty="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37</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2.2.3</a:t>
            </a:r>
          </a:p>
        </p:txBody>
      </p:sp>
    </p:spTree>
    <p:extLst>
      <p:ext uri="{BB962C8B-B14F-4D97-AF65-F5344CB8AC3E}">
        <p14:creationId xmlns:p14="http://schemas.microsoft.com/office/powerpoint/2010/main" val="3354338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Κανονικοποίηση</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άλλες γλώσσες</a:t>
            </a:r>
            <a:endParaRPr lang="en-US" dirty="0">
              <a:solidFill>
                <a:schemeClr val="accent2">
                  <a:lumMod val="75000"/>
                </a:schemeClr>
              </a:solidFill>
              <a:ea typeface="ＭＳ Ｐゴシック" pitchFamily="34" charset="-128"/>
            </a:endParaRPr>
          </a:p>
        </p:txBody>
      </p:sp>
      <p:sp>
        <p:nvSpPr>
          <p:cNvPr id="36867" name="Rectangle 3"/>
          <p:cNvSpPr>
            <a:spLocks noGrp="1" noChangeArrowheads="1"/>
          </p:cNvSpPr>
          <p:nvPr>
            <p:ph idx="1"/>
          </p:nvPr>
        </p:nvSpPr>
        <p:spPr>
          <a:xfrm>
            <a:off x="395536" y="1412776"/>
            <a:ext cx="8229600" cy="4953000"/>
          </a:xfrm>
        </p:spPr>
        <p:txBody>
          <a:bodyPr/>
          <a:lstStyle/>
          <a:p>
            <a:pPr eaLnBrk="1" hangingPunct="1"/>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σε περιπτώσεις όπως οι ημερομηνίες</a:t>
            </a:r>
            <a:endParaRPr lang="en-US" dirty="0">
              <a:ea typeface="ＭＳ Ｐゴシック" pitchFamily="34" charset="-128"/>
              <a:sym typeface="Symbol" pitchFamily="18" charset="2"/>
            </a:endParaRPr>
          </a:p>
          <a:p>
            <a:pPr lvl="1" eaLnBrk="1" hangingPunct="1"/>
            <a:r>
              <a:rPr lang="en-US" b="1" i="1" dirty="0">
                <a:solidFill>
                  <a:srgbClr val="A40508"/>
                </a:solidFill>
                <a:latin typeface="楷体_GB2312" charset="0"/>
                <a:ea typeface="ＭＳ Ｐゴシック" pitchFamily="34" charset="-128"/>
              </a:rPr>
              <a:t>7</a:t>
            </a:r>
            <a:r>
              <a:rPr lang="ja-JP" altLang="en-US" b="1" i="1" dirty="0">
                <a:solidFill>
                  <a:srgbClr val="A40508"/>
                </a:solidFill>
                <a:latin typeface="楷体_GB2312" charset="0"/>
                <a:ea typeface="ＭＳ Ｐゴシック" pitchFamily="34" charset="-128"/>
              </a:rPr>
              <a:t>月</a:t>
            </a:r>
            <a:r>
              <a:rPr lang="en-US" altLang="ja-JP" b="1" i="1" dirty="0">
                <a:solidFill>
                  <a:srgbClr val="A40508"/>
                </a:solidFill>
                <a:latin typeface="楷体_GB2312" charset="0"/>
                <a:ea typeface="ＭＳ Ｐゴシック" pitchFamily="34" charset="-128"/>
              </a:rPr>
              <a:t>30</a:t>
            </a:r>
            <a:r>
              <a:rPr lang="ja-JP" altLang="en-US" b="1" i="1" dirty="0">
                <a:solidFill>
                  <a:srgbClr val="A40508"/>
                </a:solidFill>
                <a:latin typeface="楷体_GB2312" charset="0"/>
                <a:ea typeface="ＭＳ Ｐゴシック" pitchFamily="34" charset="-128"/>
              </a:rPr>
              <a:t>日</a:t>
            </a:r>
            <a:r>
              <a:rPr lang="en-US" altLang="ja-JP" b="1" i="1" dirty="0">
                <a:solidFill>
                  <a:srgbClr val="A40508"/>
                </a:solidFill>
                <a:latin typeface="楷体_GB2312" charset="0"/>
                <a:ea typeface="ＭＳ Ｐゴシック" pitchFamily="34" charset="-128"/>
              </a:rPr>
              <a:t> vs. 7/30</a:t>
            </a:r>
          </a:p>
          <a:p>
            <a:pPr lvl="1" eaLnBrk="1" hangingPunct="1"/>
            <a:r>
              <a:rPr lang="en-US" b="1" i="1" dirty="0">
                <a:solidFill>
                  <a:srgbClr val="A40508"/>
                </a:solidFill>
                <a:latin typeface="楷体_GB2312" charset="0"/>
                <a:ea typeface="ＭＳ Ｐゴシック" pitchFamily="34" charset="-128"/>
                <a:sym typeface="Symbol" pitchFamily="18" charset="2"/>
              </a:rPr>
              <a:t>Japanese use of kana vs. Chinese characters</a:t>
            </a:r>
            <a:endParaRPr lang="en-US" dirty="0">
              <a:ea typeface="ＭＳ Ｐゴシック" pitchFamily="34" charset="-128"/>
              <a:sym typeface="Symbol" pitchFamily="18" charset="2"/>
            </a:endParaRPr>
          </a:p>
          <a:p>
            <a:pPr eaLnBrk="1" hangingPunct="1"/>
            <a:r>
              <a:rPr lang="en-US" dirty="0">
                <a:ea typeface="ＭＳ Ｐゴシック" pitchFamily="34" charset="-128"/>
                <a:sym typeface="Symbol" pitchFamily="18" charset="2"/>
              </a:rPr>
              <a:t>Tokenization </a:t>
            </a:r>
            <a:r>
              <a:rPr lang="el-GR" dirty="0">
                <a:ea typeface="ＭＳ Ｐゴシック" pitchFamily="34" charset="-128"/>
                <a:sym typeface="Symbol" pitchFamily="18" charset="2"/>
              </a:rPr>
              <a:t>και </a:t>
            </a:r>
            <a:r>
              <a:rPr lang="el-GR" dirty="0" err="1">
                <a:ea typeface="ＭＳ Ｐゴシック" pitchFamily="34" charset="-128"/>
                <a:sym typeface="Symbol" pitchFamily="18" charset="2"/>
              </a:rPr>
              <a:t>κανονικοποίηση</a:t>
            </a:r>
            <a:r>
              <a:rPr lang="el-GR" dirty="0">
                <a:ea typeface="ＭＳ Ｐゴシック" pitchFamily="34" charset="-128"/>
                <a:sym typeface="Symbol" pitchFamily="18" charset="2"/>
              </a:rPr>
              <a:t> μπορεί να εξαρτώνται από τη γλώσσα όποτε μαζί με αναγνώριση γλώσσας </a:t>
            </a:r>
          </a:p>
          <a:p>
            <a:pPr marL="0" indent="0" eaLnBrk="1" hangingPunct="1">
              <a:buNone/>
            </a:pPr>
            <a:endParaRPr lang="el-GR" dirty="0">
              <a:ea typeface="ＭＳ Ｐゴシック" pitchFamily="34" charset="-128"/>
              <a:sym typeface="Symbol" pitchFamily="18" charset="2"/>
            </a:endParaRPr>
          </a:p>
          <a:p>
            <a:pPr eaLnBrk="1" hangingPunct="1"/>
            <a:r>
              <a:rPr lang="el-GR" sz="2400" dirty="0">
                <a:solidFill>
                  <a:schemeClr val="tx2">
                    <a:lumMod val="75000"/>
                  </a:schemeClr>
                </a:solidFill>
                <a:ea typeface="ＭＳ Ｐゴシック" pitchFamily="34" charset="-128"/>
                <a:sym typeface="Symbol" pitchFamily="18" charset="2"/>
              </a:rPr>
              <a:t>Βασικό</a:t>
            </a:r>
            <a:r>
              <a:rPr lang="en-US" sz="2400" dirty="0">
                <a:solidFill>
                  <a:schemeClr val="tx2">
                    <a:lumMod val="75000"/>
                  </a:schemeClr>
                </a:solidFill>
                <a:ea typeface="ＭＳ Ｐゴシック" pitchFamily="34" charset="-128"/>
                <a:sym typeface="Symbol" pitchFamily="18" charset="2"/>
              </a:rPr>
              <a:t>: </a:t>
            </a:r>
            <a:r>
              <a:rPr lang="el-GR" sz="2400" dirty="0">
                <a:solidFill>
                  <a:schemeClr val="tx2">
                    <a:lumMod val="75000"/>
                  </a:schemeClr>
                </a:solidFill>
                <a:ea typeface="ＭＳ Ｐゴシック" pitchFamily="34" charset="-128"/>
                <a:sym typeface="Symbol" pitchFamily="18" charset="2"/>
              </a:rPr>
              <a:t>Πρέπει το κείμενο που θα </a:t>
            </a:r>
            <a:r>
              <a:rPr lang="el-GR" sz="2400" dirty="0" err="1">
                <a:solidFill>
                  <a:schemeClr val="tx2">
                    <a:lumMod val="75000"/>
                  </a:schemeClr>
                </a:solidFill>
                <a:ea typeface="ＭＳ Ｐゴシック" pitchFamily="34" charset="-128"/>
                <a:sym typeface="Symbol" pitchFamily="18" charset="2"/>
              </a:rPr>
              <a:t>ευρετηριοποιηθεί</a:t>
            </a:r>
            <a:r>
              <a:rPr lang="el-GR" sz="2400" dirty="0">
                <a:solidFill>
                  <a:schemeClr val="tx2">
                    <a:lumMod val="75000"/>
                  </a:schemeClr>
                </a:solidFill>
                <a:ea typeface="ＭＳ Ｐゴシック" pitchFamily="34" charset="-128"/>
                <a:sym typeface="Symbol" pitchFamily="18" charset="2"/>
              </a:rPr>
              <a:t> και οι όροι στο ερώτημα να </a:t>
            </a:r>
            <a:r>
              <a:rPr lang="el-GR" sz="2400" dirty="0" err="1">
                <a:solidFill>
                  <a:schemeClr val="tx2">
                    <a:lumMod val="75000"/>
                  </a:schemeClr>
                </a:solidFill>
                <a:ea typeface="ＭＳ Ｐゴシック" pitchFamily="34" charset="-128"/>
                <a:sym typeface="Symbol" pitchFamily="18" charset="2"/>
              </a:rPr>
              <a:t>κανονικοποιούνται</a:t>
            </a:r>
            <a:r>
              <a:rPr lang="el-GR" sz="2400" dirty="0">
                <a:solidFill>
                  <a:schemeClr val="tx2">
                    <a:lumMod val="75000"/>
                  </a:schemeClr>
                </a:solidFill>
                <a:ea typeface="ＭＳ Ｐゴシック" pitchFamily="34" charset="-128"/>
                <a:sym typeface="Symbol" pitchFamily="18" charset="2"/>
              </a:rPr>
              <a:t> με τον ίδιο τρόπο</a:t>
            </a:r>
            <a:endParaRPr lang="en-US" sz="2400" dirty="0">
              <a:solidFill>
                <a:schemeClr val="tx2">
                  <a:lumMod val="75000"/>
                </a:schemeClr>
              </a:solidFill>
              <a:ea typeface="ＭＳ Ｐゴシック" pitchFamily="34" charset="-128"/>
              <a:sym typeface="Symbol" pitchFamily="18" charset="2"/>
            </a:endParaRP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38</a:t>
            </a:fld>
            <a:endParaRPr lang="en-US"/>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F2FE5E05-41E6-42B0-B9E8-D2226B09A421}"/>
              </a:ext>
            </a:extLst>
          </p:cNvPr>
          <p:cNvSpPr>
            <a:spLocks noGrp="1"/>
          </p:cNvSpPr>
          <p:nvPr>
            <p:ph type="sldNum" sz="quarter" idx="12"/>
          </p:nvPr>
        </p:nvSpPr>
        <p:spPr/>
        <p:txBody>
          <a:bodyPr/>
          <a:lstStyle/>
          <a:p>
            <a:fld id="{1D4559FE-E4CF-4C8C-8316-3BAE54D44B16}" type="slidenum">
              <a:rPr lang="en-US" smtClean="0"/>
              <a:pPr/>
              <a:t>39</a:t>
            </a:fld>
            <a:endParaRPr lang="en-US"/>
          </a:p>
        </p:txBody>
      </p:sp>
      <p:sp>
        <p:nvSpPr>
          <p:cNvPr id="3" name="TextBox 2">
            <a:extLst>
              <a:ext uri="{FF2B5EF4-FFF2-40B4-BE49-F238E27FC236}">
                <a16:creationId xmlns:a16="http://schemas.microsoft.com/office/drawing/2014/main" id="{406C947E-F688-4836-B988-820F55FAF332}"/>
              </a:ext>
            </a:extLst>
          </p:cNvPr>
          <p:cNvSpPr txBox="1"/>
          <p:nvPr/>
        </p:nvSpPr>
        <p:spPr>
          <a:xfrm>
            <a:off x="1115616" y="2420888"/>
            <a:ext cx="6552728" cy="707886"/>
          </a:xfrm>
          <a:prstGeom prst="rect">
            <a:avLst/>
          </a:prstGeom>
          <a:noFill/>
        </p:spPr>
        <p:txBody>
          <a:bodyPr wrap="square" rtlCol="0">
            <a:spAutoFit/>
          </a:bodyPr>
          <a:lstStyle/>
          <a:p>
            <a:pPr algn="ctr"/>
            <a:r>
              <a:rPr lang="el-GR" sz="4000" dirty="0">
                <a:solidFill>
                  <a:schemeClr val="tx1"/>
                </a:solidFill>
                <a:latin typeface="+mn-lt"/>
              </a:rPr>
              <a:t>2</a:t>
            </a:r>
            <a:r>
              <a:rPr lang="el-GR" sz="4000" baseline="30000" dirty="0">
                <a:solidFill>
                  <a:schemeClr val="tx1"/>
                </a:solidFill>
                <a:latin typeface="+mn-lt"/>
              </a:rPr>
              <a:t>η</a:t>
            </a:r>
            <a:r>
              <a:rPr lang="el-GR" sz="4000" dirty="0">
                <a:solidFill>
                  <a:schemeClr val="tx1"/>
                </a:solidFill>
                <a:latin typeface="+mn-lt"/>
              </a:rPr>
              <a:t> Διάλεξη</a:t>
            </a:r>
          </a:p>
        </p:txBody>
      </p:sp>
    </p:spTree>
    <p:extLst>
      <p:ext uri="{BB962C8B-B14F-4D97-AF65-F5344CB8AC3E}">
        <p14:creationId xmlns:p14="http://schemas.microsoft.com/office/powerpoint/2010/main" val="15789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a:solidFill>
                  <a:schemeClr val="accent2">
                    <a:lumMod val="75000"/>
                  </a:schemeClr>
                </a:solidFill>
                <a:latin typeface="+mn-lt"/>
              </a:rPr>
              <a:t>Ακολουθία εγγράφων</a:t>
            </a: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a:solidFill>
                  <a:schemeClr val="tx1"/>
                </a:solidFill>
                <a:latin typeface="+mn-lt"/>
              </a:rPr>
              <a:t>Τους όρους που θα εισάγουμε στο ευρετήριο</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2F33D6C9-64AB-4707-80AB-F4B81E067FCC}"/>
              </a:ext>
            </a:extLst>
          </p:cNvPr>
          <p:cNvSpPr>
            <a:spLocks noGrp="1"/>
          </p:cNvSpPr>
          <p:nvPr>
            <p:ph type="sldNum" sz="quarter" idx="12"/>
          </p:nvPr>
        </p:nvSpPr>
        <p:spPr/>
        <p:txBody>
          <a:bodyPr/>
          <a:lstStyle/>
          <a:p>
            <a:fld id="{1D4559FE-E4CF-4C8C-8316-3BAE54D44B16}" type="slidenum">
              <a:rPr lang="en-US" smtClean="0"/>
              <a:pPr/>
              <a:t>40</a:t>
            </a:fld>
            <a:endParaRPr lang="en-US"/>
          </a:p>
        </p:txBody>
      </p:sp>
      <p:sp>
        <p:nvSpPr>
          <p:cNvPr id="3" name="Rectangle 2">
            <a:extLst>
              <a:ext uri="{FF2B5EF4-FFF2-40B4-BE49-F238E27FC236}">
                <a16:creationId xmlns:a16="http://schemas.microsoft.com/office/drawing/2014/main" id="{CC9746AC-3E54-4D63-A8B6-B1A04FCED4B3}"/>
              </a:ext>
            </a:extLst>
          </p:cNvPr>
          <p:cNvSpPr txBox="1">
            <a:spLocks noChangeArrowheads="1"/>
          </p:cNvSpPr>
          <p:nvPr/>
        </p:nvSpPr>
        <p:spPr>
          <a:xfrm>
            <a:off x="179512" y="548680"/>
            <a:ext cx="7886700" cy="743778"/>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a:ea typeface="ＭＳ Ｐゴシック" pitchFamily="34" charset="-128"/>
              </a:rPr>
              <a:t>Επανάληψη</a:t>
            </a:r>
            <a:endParaRPr lang="en-US" sz="4000" dirty="0">
              <a:ea typeface="ＭＳ Ｐゴシック" pitchFamily="34" charset="-128"/>
            </a:endParaRPr>
          </a:p>
        </p:txBody>
      </p:sp>
      <p:sp>
        <p:nvSpPr>
          <p:cNvPr id="5" name="TextBox 4">
            <a:extLst>
              <a:ext uri="{FF2B5EF4-FFF2-40B4-BE49-F238E27FC236}">
                <a16:creationId xmlns:a16="http://schemas.microsoft.com/office/drawing/2014/main" id="{C2610EDE-4EAB-4844-B408-CC12D09F505B}"/>
              </a:ext>
            </a:extLst>
          </p:cNvPr>
          <p:cNvSpPr txBox="1"/>
          <p:nvPr/>
        </p:nvSpPr>
        <p:spPr>
          <a:xfrm>
            <a:off x="467544" y="2254744"/>
            <a:ext cx="7886700" cy="3139321"/>
          </a:xfrm>
          <a:prstGeom prst="rect">
            <a:avLst/>
          </a:prstGeom>
          <a:noFill/>
        </p:spPr>
        <p:txBody>
          <a:bodyPr wrap="square" rtlCol="0">
            <a:spAutoFit/>
          </a:bodyPr>
          <a:lstStyle/>
          <a:p>
            <a:pPr lvl="0" fontAlgn="auto">
              <a:spcAft>
                <a:spcPts val="0"/>
              </a:spcAft>
              <a:buClr>
                <a:srgbClr val="357E69"/>
              </a:buClr>
            </a:pPr>
            <a:r>
              <a:rPr lang="el-GR" sz="2200" i="1" dirty="0">
                <a:solidFill>
                  <a:srgbClr val="FF0000"/>
                </a:solidFill>
                <a:latin typeface="+mn-lt"/>
                <a:ea typeface="ＭＳ Ｐゴシック" pitchFamily="-112" charset="-128"/>
              </a:rPr>
              <a:t>Ανάκτηση Πληροφορίας </a:t>
            </a:r>
            <a:r>
              <a:rPr lang="el-GR" sz="2200" dirty="0">
                <a:solidFill>
                  <a:schemeClr val="tx1"/>
                </a:solidFill>
                <a:latin typeface="+mn-lt"/>
                <a:ea typeface="ＭＳ Ｐゴシック" pitchFamily="-112" charset="-128"/>
              </a:rPr>
              <a:t>(</a:t>
            </a:r>
            <a:r>
              <a:rPr lang="en-US" sz="2200" dirty="0">
                <a:solidFill>
                  <a:schemeClr val="tx1"/>
                </a:solidFill>
                <a:latin typeface="+mn-lt"/>
                <a:ea typeface="ＭＳ Ｐゴシック" pitchFamily="-112" charset="-128"/>
              </a:rPr>
              <a:t>Information Retrieval</a:t>
            </a:r>
            <a:r>
              <a:rPr lang="el-GR" sz="2200" dirty="0">
                <a:solidFill>
                  <a:schemeClr val="tx1"/>
                </a:solidFill>
                <a:latin typeface="+mn-lt"/>
                <a:ea typeface="ＭＳ Ｐゴシック" pitchFamily="-112" charset="-128"/>
              </a:rPr>
              <a:t>) -</a:t>
            </a:r>
            <a:r>
              <a:rPr lang="en-US" sz="2200" dirty="0">
                <a:solidFill>
                  <a:schemeClr val="tx1"/>
                </a:solidFill>
                <a:latin typeface="+mn-lt"/>
                <a:ea typeface="ＭＳ Ｐゴシック" pitchFamily="-112" charset="-128"/>
              </a:rPr>
              <a:t> (IR)</a:t>
            </a:r>
            <a:endParaRPr lang="el-GR" sz="1100" dirty="0">
              <a:solidFill>
                <a:schemeClr val="tx1"/>
              </a:solidFill>
              <a:latin typeface="+mn-lt"/>
              <a:ea typeface="ＭＳ Ｐゴシック" pitchFamily="-112" charset="-128"/>
            </a:endParaRPr>
          </a:p>
          <a:p>
            <a:pPr lvl="1" fontAlgn="auto">
              <a:spcAft>
                <a:spcPts val="0"/>
              </a:spcAft>
              <a:buFont typeface="Wingdings" panose="05000000000000000000" pitchFamily="2" charset="2"/>
              <a:buChar char="§"/>
            </a:pPr>
            <a:r>
              <a:rPr lang="el-GR" sz="2200" dirty="0">
                <a:solidFill>
                  <a:schemeClr val="tx1"/>
                </a:solidFill>
                <a:latin typeface="+mn-lt"/>
                <a:ea typeface="ＭＳ Ｐゴシック" pitchFamily="-112" charset="-128"/>
              </a:rPr>
              <a:t>είναι η εύρεση αντικειμένων  κυρίως </a:t>
            </a:r>
            <a:r>
              <a:rPr lang="el-GR" sz="2200" i="1" dirty="0">
                <a:solidFill>
                  <a:srgbClr val="FF0000"/>
                </a:solidFill>
                <a:latin typeface="+mn-lt"/>
                <a:ea typeface="ＭＳ Ｐゴシック" pitchFamily="-112" charset="-128"/>
              </a:rPr>
              <a:t>εγγράφων</a:t>
            </a:r>
            <a:r>
              <a:rPr lang="el-GR" sz="2200" dirty="0">
                <a:solidFill>
                  <a:srgbClr val="FF0000"/>
                </a:solidFill>
                <a:latin typeface="+mn-lt"/>
                <a:ea typeface="ＭＳ Ｐゴシック" pitchFamily="-112" charset="-128"/>
              </a:rPr>
              <a:t> </a:t>
            </a:r>
            <a:r>
              <a:rPr lang="en-US" sz="2200" dirty="0">
                <a:solidFill>
                  <a:srgbClr val="FF0000"/>
                </a:solidFill>
                <a:latin typeface="+mn-lt"/>
                <a:ea typeface="ＭＳ Ｐゴシック" pitchFamily="-112" charset="-128"/>
              </a:rPr>
              <a:t> </a:t>
            </a:r>
            <a:r>
              <a:rPr lang="el-GR" sz="2200" i="1" dirty="0">
                <a:solidFill>
                  <a:schemeClr val="tx1"/>
                </a:solidFill>
                <a:latin typeface="+mn-lt"/>
                <a:ea typeface="ＭＳ Ｐゴシック" pitchFamily="-112" charset="-128"/>
              </a:rPr>
              <a:t>(</a:t>
            </a:r>
            <a:r>
              <a:rPr lang="en-US" sz="2200" i="1" dirty="0">
                <a:solidFill>
                  <a:schemeClr val="tx1"/>
                </a:solidFill>
                <a:latin typeface="+mn-lt"/>
                <a:ea typeface="ＭＳ Ｐゴシック" pitchFamily="-112" charset="-128"/>
              </a:rPr>
              <a:t>documents)</a:t>
            </a:r>
            <a:r>
              <a:rPr lang="el-GR" sz="2200" i="1" dirty="0">
                <a:solidFill>
                  <a:schemeClr val="tx1"/>
                </a:solidFill>
                <a:latin typeface="+mn-lt"/>
                <a:ea typeface="ＭＳ Ｐゴシック" pitchFamily="-112" charset="-128"/>
              </a:rPr>
              <a:t> </a:t>
            </a:r>
            <a:r>
              <a:rPr lang="el-GR" sz="2200" dirty="0">
                <a:solidFill>
                  <a:schemeClr val="tx1"/>
                </a:solidFill>
                <a:latin typeface="+mn-lt"/>
                <a:ea typeface="ＭＳ Ｐゴシック" pitchFamily="-112" charset="-128"/>
              </a:rPr>
              <a:t>αδόμητης φύσης(</a:t>
            </a:r>
            <a:r>
              <a:rPr lang="en-US" sz="2200" dirty="0">
                <a:solidFill>
                  <a:schemeClr val="tx1"/>
                </a:solidFill>
                <a:latin typeface="+mn-lt"/>
                <a:ea typeface="ＭＳ Ｐゴシック" pitchFamily="-112" charset="-128"/>
              </a:rPr>
              <a:t>unstructured</a:t>
            </a:r>
            <a:r>
              <a:rPr lang="el-GR" sz="2200" dirty="0">
                <a:solidFill>
                  <a:schemeClr val="tx1"/>
                </a:solidFill>
                <a:latin typeface="+mn-lt"/>
                <a:ea typeface="ＭＳ Ｐゴシック" pitchFamily="-112" charset="-128"/>
              </a:rPr>
              <a:t>) που συνήθως έχουν τη μορφή κειμένου</a:t>
            </a:r>
            <a:r>
              <a:rPr lang="en-US" sz="2200" dirty="0">
                <a:solidFill>
                  <a:schemeClr val="tx1"/>
                </a:solidFill>
                <a:latin typeface="+mn-lt"/>
                <a:ea typeface="ＭＳ Ｐゴシック" pitchFamily="-112" charset="-128"/>
              </a:rPr>
              <a:t> </a:t>
            </a:r>
            <a:r>
              <a:rPr lang="el-GR" sz="2200" dirty="0">
                <a:solidFill>
                  <a:schemeClr val="tx1"/>
                </a:solidFill>
                <a:latin typeface="+mn-lt"/>
                <a:ea typeface="ＭＳ Ｐゴシック" pitchFamily="-112" charset="-128"/>
              </a:rPr>
              <a:t>(</a:t>
            </a:r>
            <a:r>
              <a:rPr lang="en-US" sz="2200" dirty="0">
                <a:solidFill>
                  <a:schemeClr val="tx1"/>
                </a:solidFill>
                <a:latin typeface="+mn-lt"/>
                <a:ea typeface="ＭＳ Ｐゴシック" pitchFamily="-112" charset="-128"/>
              </a:rPr>
              <a:t>text)</a:t>
            </a:r>
            <a:endParaRPr lang="el-GR" sz="2200" dirty="0">
              <a:solidFill>
                <a:schemeClr val="tx1"/>
              </a:solidFill>
              <a:latin typeface="+mn-lt"/>
              <a:ea typeface="ＭＳ Ｐゴシック" pitchFamily="-112" charset="-128"/>
            </a:endParaRPr>
          </a:p>
          <a:p>
            <a:pPr lvl="1" fontAlgn="auto">
              <a:spcAft>
                <a:spcPts val="0"/>
              </a:spcAft>
              <a:buFont typeface="Wingdings" panose="05000000000000000000" pitchFamily="2" charset="2"/>
              <a:buChar char="§"/>
            </a:pPr>
            <a:r>
              <a:rPr lang="el-GR" sz="2200" dirty="0">
                <a:solidFill>
                  <a:schemeClr val="tx1"/>
                </a:solidFill>
                <a:latin typeface="+mn-lt"/>
                <a:ea typeface="ＭＳ Ｐゴシック" pitchFamily="-112" charset="-128"/>
              </a:rPr>
              <a:t>από μεγάλες </a:t>
            </a:r>
            <a:r>
              <a:rPr lang="el-GR" sz="2200" i="1" dirty="0">
                <a:solidFill>
                  <a:srgbClr val="FF0000"/>
                </a:solidFill>
                <a:latin typeface="+mn-lt"/>
                <a:ea typeface="ＭＳ Ｐゴシック" pitchFamily="-112" charset="-128"/>
              </a:rPr>
              <a:t>συλλογές</a:t>
            </a:r>
            <a:r>
              <a:rPr lang="el-GR" sz="2200" dirty="0">
                <a:solidFill>
                  <a:schemeClr val="tx1"/>
                </a:solidFill>
                <a:latin typeface="+mn-lt"/>
                <a:ea typeface="ＭＳ Ｐゴシック" pitchFamily="-112" charset="-128"/>
              </a:rPr>
              <a:t> </a:t>
            </a:r>
            <a:r>
              <a:rPr lang="en-US" sz="2200" dirty="0">
                <a:solidFill>
                  <a:schemeClr val="tx1"/>
                </a:solidFill>
                <a:latin typeface="+mn-lt"/>
                <a:ea typeface="ＭＳ Ｐゴシック" pitchFamily="-112" charset="-128"/>
              </a:rPr>
              <a:t>(collections, corpus)</a:t>
            </a:r>
            <a:endParaRPr lang="el-GR" sz="2200" dirty="0">
              <a:solidFill>
                <a:schemeClr val="tx1"/>
              </a:solidFill>
              <a:latin typeface="+mn-lt"/>
              <a:ea typeface="ＭＳ Ｐゴシック" pitchFamily="-112" charset="-128"/>
            </a:endParaRPr>
          </a:p>
          <a:p>
            <a:pPr lvl="1" fontAlgn="auto">
              <a:spcAft>
                <a:spcPts val="0"/>
              </a:spcAft>
              <a:buFont typeface="Wingdings" panose="05000000000000000000" pitchFamily="2" charset="2"/>
              <a:buChar char="§"/>
            </a:pPr>
            <a:r>
              <a:rPr lang="el-GR" sz="2200" dirty="0">
                <a:solidFill>
                  <a:schemeClr val="tx1"/>
                </a:solidFill>
                <a:latin typeface="+mn-lt"/>
                <a:ea typeface="ＭＳ Ｐゴシック" pitchFamily="-112" charset="-128"/>
              </a:rPr>
              <a:t>τα οποία ικανοποιούν μια </a:t>
            </a:r>
            <a:r>
              <a:rPr lang="el-GR" sz="2200" i="1" dirty="0">
                <a:solidFill>
                  <a:srgbClr val="FF0000"/>
                </a:solidFill>
                <a:latin typeface="+mn-lt"/>
                <a:ea typeface="ＭＳ Ｐゴシック" pitchFamily="-112" charset="-128"/>
              </a:rPr>
              <a:t>ανάγκη για πληροφόρηση </a:t>
            </a:r>
            <a:r>
              <a:rPr lang="en-US" sz="2200" i="1" dirty="0">
                <a:solidFill>
                  <a:srgbClr val="FF0000"/>
                </a:solidFill>
                <a:latin typeface="+mn-lt"/>
                <a:ea typeface="ＭＳ Ｐゴシック" pitchFamily="-112" charset="-128"/>
              </a:rPr>
              <a:t> </a:t>
            </a:r>
            <a:r>
              <a:rPr lang="el-GR" sz="2200" dirty="0">
                <a:solidFill>
                  <a:schemeClr val="tx1"/>
                </a:solidFill>
                <a:latin typeface="+mn-lt"/>
                <a:ea typeface="ＭＳ Ｐゴシック" pitchFamily="-112" charset="-128"/>
              </a:rPr>
              <a:t>(</a:t>
            </a:r>
            <a:r>
              <a:rPr lang="en-US" sz="2200" dirty="0">
                <a:solidFill>
                  <a:schemeClr val="tx1"/>
                </a:solidFill>
                <a:latin typeface="+mn-lt"/>
                <a:ea typeface="ＭＳ Ｐゴシック" pitchFamily="-112" charset="-128"/>
              </a:rPr>
              <a:t>information need</a:t>
            </a:r>
            <a:r>
              <a:rPr lang="el-GR" sz="2200" dirty="0">
                <a:solidFill>
                  <a:schemeClr val="tx1"/>
                </a:solidFill>
                <a:latin typeface="+mn-lt"/>
                <a:ea typeface="ＭＳ Ｐゴシック" pitchFamily="-112" charset="-128"/>
              </a:rPr>
              <a:t>)</a:t>
            </a:r>
            <a:r>
              <a:rPr lang="en-US" sz="2200" dirty="0">
                <a:solidFill>
                  <a:schemeClr val="tx1"/>
                </a:solidFill>
                <a:latin typeface="+mn-lt"/>
                <a:ea typeface="ＭＳ Ｐゴシック" pitchFamily="-112" charset="-128"/>
              </a:rPr>
              <a:t> </a:t>
            </a:r>
            <a:endParaRPr lang="el-GR" sz="2200" dirty="0">
              <a:solidFill>
                <a:schemeClr val="tx1"/>
              </a:solidFill>
              <a:latin typeface="+mn-lt"/>
              <a:ea typeface="ＭＳ Ｐゴシック" pitchFamily="-112" charset="-128"/>
            </a:endParaRPr>
          </a:p>
          <a:p>
            <a:pPr marL="0" lvl="1" indent="0" fontAlgn="auto">
              <a:spcAft>
                <a:spcPts val="0"/>
              </a:spcAft>
            </a:pPr>
            <a:r>
              <a:rPr lang="el-GR" sz="2200" dirty="0">
                <a:solidFill>
                  <a:schemeClr val="tx1"/>
                </a:solidFill>
                <a:latin typeface="+mn-lt"/>
                <a:ea typeface="ＭＳ Ｐゴシック" pitchFamily="-112" charset="-128"/>
              </a:rPr>
              <a:t>Εφαρμογές: </a:t>
            </a:r>
            <a:r>
              <a:rPr lang="en-US" sz="2200" dirty="0">
                <a:solidFill>
                  <a:schemeClr val="tx1"/>
                </a:solidFill>
                <a:latin typeface="+mn-lt"/>
                <a:ea typeface="ＭＳ Ｐゴシック" pitchFamily="-112" charset="-128"/>
              </a:rPr>
              <a:t>web search, email search, domain-specific search, social search, desktop search</a:t>
            </a:r>
            <a:endParaRPr lang="el-GR" sz="2200" dirty="0">
              <a:solidFill>
                <a:schemeClr val="tx1"/>
              </a:solidFill>
              <a:latin typeface="+mn-lt"/>
              <a:ea typeface="ＭＳ Ｐゴシック" pitchFamily="-112" charset="-128"/>
            </a:endParaRPr>
          </a:p>
        </p:txBody>
      </p:sp>
    </p:spTree>
    <p:extLst>
      <p:ext uri="{BB962C8B-B14F-4D97-AF65-F5344CB8AC3E}">
        <p14:creationId xmlns:p14="http://schemas.microsoft.com/office/powerpoint/2010/main" val="23672730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2F33D6C9-64AB-4707-80AB-F4B81E067FCC}"/>
              </a:ext>
            </a:extLst>
          </p:cNvPr>
          <p:cNvSpPr>
            <a:spLocks noGrp="1"/>
          </p:cNvSpPr>
          <p:nvPr>
            <p:ph type="sldNum" sz="quarter" idx="12"/>
          </p:nvPr>
        </p:nvSpPr>
        <p:spPr/>
        <p:txBody>
          <a:bodyPr/>
          <a:lstStyle/>
          <a:p>
            <a:fld id="{1D4559FE-E4CF-4C8C-8316-3BAE54D44B16}" type="slidenum">
              <a:rPr lang="en-US" smtClean="0"/>
              <a:pPr/>
              <a:t>41</a:t>
            </a:fld>
            <a:endParaRPr lang="en-US"/>
          </a:p>
        </p:txBody>
      </p:sp>
      <p:sp>
        <p:nvSpPr>
          <p:cNvPr id="3" name="Rectangle 2">
            <a:extLst>
              <a:ext uri="{FF2B5EF4-FFF2-40B4-BE49-F238E27FC236}">
                <a16:creationId xmlns:a16="http://schemas.microsoft.com/office/drawing/2014/main" id="{CC9746AC-3E54-4D63-A8B6-B1A04FCED4B3}"/>
              </a:ext>
            </a:extLst>
          </p:cNvPr>
          <p:cNvSpPr txBox="1">
            <a:spLocks noChangeArrowheads="1"/>
          </p:cNvSpPr>
          <p:nvPr/>
        </p:nvSpPr>
        <p:spPr>
          <a:xfrm>
            <a:off x="244260" y="276300"/>
            <a:ext cx="7886700" cy="471586"/>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a:ea typeface="ＭＳ Ｐゴシック" pitchFamily="34" charset="-128"/>
              </a:rPr>
              <a:t>Επανάληψη</a:t>
            </a:r>
            <a:endParaRPr lang="en-US" sz="4000" dirty="0">
              <a:ea typeface="ＭＳ Ｐゴシック" pitchFamily="34" charset="-128"/>
            </a:endParaRPr>
          </a:p>
        </p:txBody>
      </p:sp>
      <p:sp>
        <p:nvSpPr>
          <p:cNvPr id="5" name="TextBox 4">
            <a:extLst>
              <a:ext uri="{FF2B5EF4-FFF2-40B4-BE49-F238E27FC236}">
                <a16:creationId xmlns:a16="http://schemas.microsoft.com/office/drawing/2014/main" id="{C2610EDE-4EAB-4844-B408-CC12D09F505B}"/>
              </a:ext>
            </a:extLst>
          </p:cNvPr>
          <p:cNvSpPr txBox="1"/>
          <p:nvPr/>
        </p:nvSpPr>
        <p:spPr>
          <a:xfrm>
            <a:off x="251520" y="1196752"/>
            <a:ext cx="7886700" cy="3231654"/>
          </a:xfrm>
          <a:prstGeom prst="rect">
            <a:avLst/>
          </a:prstGeom>
          <a:noFill/>
          <a:ln>
            <a:solidFill>
              <a:schemeClr val="tx1"/>
            </a:solidFill>
          </a:ln>
        </p:spPr>
        <p:txBody>
          <a:bodyPr wrap="square" rtlCol="0">
            <a:spAutoFit/>
          </a:bodyPr>
          <a:lstStyle/>
          <a:p>
            <a:pPr lvl="0" algn="ctr" fontAlgn="auto">
              <a:spcAft>
                <a:spcPts val="0"/>
              </a:spcAft>
              <a:buClr>
                <a:srgbClr val="357E69"/>
              </a:buClr>
            </a:pPr>
            <a:r>
              <a:rPr lang="el-GR" sz="2200" dirty="0" err="1">
                <a:solidFill>
                  <a:srgbClr val="FF0000"/>
                </a:solidFill>
                <a:latin typeface="+mn-lt"/>
                <a:ea typeface="ＭＳ Ｐゴシック" pitchFamily="-112" charset="-128"/>
              </a:rPr>
              <a:t>Προεπεξεργασία</a:t>
            </a:r>
            <a:endParaRPr lang="el-GR" sz="2200" dirty="0">
              <a:solidFill>
                <a:srgbClr val="FF0000"/>
              </a:solidFill>
              <a:latin typeface="+mn-lt"/>
              <a:ea typeface="ＭＳ Ｐゴシック" pitchFamily="-112" charset="-128"/>
            </a:endParaRPr>
          </a:p>
          <a:p>
            <a:pPr lvl="0" fontAlgn="auto">
              <a:spcAft>
                <a:spcPts val="0"/>
              </a:spcAft>
              <a:buClr>
                <a:srgbClr val="357E69"/>
              </a:buClr>
            </a:pPr>
            <a:endParaRPr lang="el-GR" sz="2200" dirty="0">
              <a:solidFill>
                <a:schemeClr val="tx1"/>
              </a:solidFill>
              <a:latin typeface="+mn-lt"/>
              <a:ea typeface="ＭＳ Ｐゴシック" pitchFamily="-112" charset="-128"/>
            </a:endParaRPr>
          </a:p>
          <a:p>
            <a:pPr lvl="0" fontAlgn="auto">
              <a:spcAft>
                <a:spcPts val="0"/>
              </a:spcAft>
              <a:buClr>
                <a:srgbClr val="357E69"/>
              </a:buClr>
            </a:pPr>
            <a:r>
              <a:rPr lang="el-GR" sz="2000" dirty="0">
                <a:solidFill>
                  <a:schemeClr val="tx1"/>
                </a:solidFill>
                <a:latin typeface="+mn-lt"/>
                <a:ea typeface="ＭＳ Ｐゴシック" pitchFamily="-112" charset="-128"/>
              </a:rPr>
              <a:t>Δημιουργία της συλλογής εγγράφων (</a:t>
            </a:r>
            <a:r>
              <a:rPr lang="en-US" sz="2000" dirty="0">
                <a:solidFill>
                  <a:schemeClr val="tx1"/>
                </a:solidFill>
                <a:latin typeface="+mn-lt"/>
                <a:ea typeface="ＭＳ Ｐゴシック" pitchFamily="-112" charset="-128"/>
              </a:rPr>
              <a:t>crawling, scraping, </a:t>
            </a:r>
            <a:r>
              <a:rPr lang="el-GR" sz="2000" dirty="0">
                <a:solidFill>
                  <a:schemeClr val="tx1"/>
                </a:solidFill>
                <a:latin typeface="+mn-lt"/>
                <a:ea typeface="ＭＳ Ｐゴシック" pitchFamily="-112" charset="-128"/>
              </a:rPr>
              <a:t>χρήση συγκεκριμένων </a:t>
            </a:r>
            <a:r>
              <a:rPr lang="en-US" sz="2000" dirty="0">
                <a:solidFill>
                  <a:schemeClr val="tx1"/>
                </a:solidFill>
                <a:latin typeface="+mn-lt"/>
                <a:ea typeface="ＭＳ Ｐゴシック" pitchFamily="-112" charset="-128"/>
              </a:rPr>
              <a:t>APIs </a:t>
            </a:r>
            <a:r>
              <a:rPr lang="el-GR" sz="2000" dirty="0" err="1">
                <a:solidFill>
                  <a:schemeClr val="tx1"/>
                </a:solidFill>
                <a:latin typeface="+mn-lt"/>
                <a:ea typeface="ＭＳ Ｐゴシック" pitchFamily="-112" charset="-128"/>
              </a:rPr>
              <a:t>κλπ</a:t>
            </a:r>
            <a:r>
              <a:rPr lang="el-GR" sz="2000" dirty="0">
                <a:solidFill>
                  <a:schemeClr val="tx1"/>
                </a:solidFill>
                <a:latin typeface="+mn-lt"/>
                <a:ea typeface="ＭＳ Ｐゴシック" pitchFamily="-112" charset="-128"/>
              </a:rPr>
              <a:t>)</a:t>
            </a:r>
          </a:p>
          <a:p>
            <a:pPr lvl="0" fontAlgn="auto">
              <a:spcAft>
                <a:spcPts val="0"/>
              </a:spcAft>
              <a:buClr>
                <a:srgbClr val="357E69"/>
              </a:buClr>
            </a:pPr>
            <a:endParaRPr lang="en-US" sz="2000" dirty="0">
              <a:solidFill>
                <a:schemeClr val="tx1"/>
              </a:solidFill>
              <a:latin typeface="+mn-lt"/>
              <a:ea typeface="ＭＳ Ｐゴシック" pitchFamily="-112" charset="-128"/>
            </a:endParaRPr>
          </a:p>
          <a:p>
            <a:pPr lvl="0" fontAlgn="auto">
              <a:spcAft>
                <a:spcPts val="0"/>
              </a:spcAft>
              <a:buClr>
                <a:srgbClr val="357E69"/>
              </a:buClr>
            </a:pPr>
            <a:r>
              <a:rPr lang="el-GR" sz="2000" dirty="0">
                <a:solidFill>
                  <a:schemeClr val="tx1"/>
                </a:solidFill>
                <a:latin typeface="+mn-lt"/>
                <a:ea typeface="ＭＳ Ｐゴシック" pitchFamily="-112" charset="-128"/>
              </a:rPr>
              <a:t>Κατασκευή του ευρετηρίου</a:t>
            </a:r>
          </a:p>
          <a:p>
            <a:pPr lvl="0" fontAlgn="auto">
              <a:spcAft>
                <a:spcPts val="0"/>
              </a:spcAft>
              <a:buClr>
                <a:srgbClr val="357E69"/>
              </a:buClr>
            </a:pPr>
            <a:r>
              <a:rPr lang="el-GR" sz="2000" dirty="0">
                <a:solidFill>
                  <a:schemeClr val="tx1"/>
                </a:solidFill>
                <a:latin typeface="+mn-lt"/>
                <a:ea typeface="ＭＳ Ｐゴシック" pitchFamily="-112" charset="-128"/>
              </a:rPr>
              <a:t>       εύρεση των όρων </a:t>
            </a:r>
            <a:r>
              <a:rPr lang="en-US" sz="2000" dirty="0">
                <a:solidFill>
                  <a:schemeClr val="tx1"/>
                </a:solidFill>
                <a:latin typeface="+mn-lt"/>
                <a:ea typeface="ＭＳ Ｐゴシック" pitchFamily="-112" charset="-128"/>
              </a:rPr>
              <a:t>(term) tokenizer/linguistic modules</a:t>
            </a:r>
          </a:p>
          <a:p>
            <a:pPr lvl="0" fontAlgn="auto">
              <a:spcAft>
                <a:spcPts val="0"/>
              </a:spcAft>
              <a:buClr>
                <a:srgbClr val="357E69"/>
              </a:buClr>
            </a:pPr>
            <a:r>
              <a:rPr lang="en-US" sz="2000" dirty="0">
                <a:solidFill>
                  <a:schemeClr val="tx1"/>
                </a:solidFill>
                <a:latin typeface="+mn-lt"/>
                <a:ea typeface="ＭＳ Ｐゴシック" pitchFamily="-112" charset="-128"/>
              </a:rPr>
              <a:t>       Indexer</a:t>
            </a:r>
          </a:p>
          <a:p>
            <a:pPr lvl="0" fontAlgn="auto">
              <a:spcAft>
                <a:spcPts val="0"/>
              </a:spcAft>
              <a:buClr>
                <a:srgbClr val="357E69"/>
              </a:buClr>
            </a:pPr>
            <a:r>
              <a:rPr lang="en-US" sz="2000" dirty="0">
                <a:solidFill>
                  <a:schemeClr val="tx1"/>
                </a:solidFill>
                <a:latin typeface="+mn-lt"/>
                <a:ea typeface="ＭＳ Ｐゴシック" pitchFamily="-112" charset="-128"/>
              </a:rPr>
              <a:t>		</a:t>
            </a:r>
            <a:r>
              <a:rPr lang="el-GR" sz="2000" dirty="0">
                <a:solidFill>
                  <a:schemeClr val="tx1"/>
                </a:solidFill>
                <a:latin typeface="+mn-lt"/>
                <a:ea typeface="ＭＳ Ｐゴシック" pitchFamily="-112" charset="-128"/>
              </a:rPr>
              <a:t>λεξικό/λεξιλόγιο</a:t>
            </a:r>
          </a:p>
          <a:p>
            <a:pPr lvl="0" fontAlgn="auto">
              <a:spcAft>
                <a:spcPts val="0"/>
              </a:spcAft>
              <a:buClr>
                <a:srgbClr val="357E69"/>
              </a:buClr>
            </a:pPr>
            <a:r>
              <a:rPr lang="el-GR" sz="2000" dirty="0">
                <a:solidFill>
                  <a:schemeClr val="tx1"/>
                </a:solidFill>
                <a:latin typeface="+mn-lt"/>
                <a:ea typeface="ＭＳ Ｐゴシック" pitchFamily="-112" charset="-128"/>
              </a:rPr>
              <a:t>       </a:t>
            </a:r>
            <a:r>
              <a:rPr lang="en-US" sz="2000" dirty="0">
                <a:solidFill>
                  <a:schemeClr val="tx1"/>
                </a:solidFill>
                <a:latin typeface="+mn-lt"/>
                <a:ea typeface="ＭＳ Ｐゴシック" pitchFamily="-112" charset="-128"/>
              </a:rPr>
              <a:t>		</a:t>
            </a:r>
            <a:r>
              <a:rPr lang="el-GR" sz="2000" dirty="0">
                <a:solidFill>
                  <a:schemeClr val="tx1"/>
                </a:solidFill>
                <a:latin typeface="+mn-lt"/>
                <a:ea typeface="ＭＳ Ｐゴシック" pitchFamily="-112" charset="-128"/>
              </a:rPr>
              <a:t>ανεστραμμένο ευρετήριο</a:t>
            </a:r>
          </a:p>
        </p:txBody>
      </p:sp>
      <p:sp>
        <p:nvSpPr>
          <p:cNvPr id="4" name="TextBox 3">
            <a:extLst>
              <a:ext uri="{FF2B5EF4-FFF2-40B4-BE49-F238E27FC236}">
                <a16:creationId xmlns:a16="http://schemas.microsoft.com/office/drawing/2014/main" id="{96E7AF15-C018-4C79-AFC9-0FFC0612668D}"/>
              </a:ext>
            </a:extLst>
          </p:cNvPr>
          <p:cNvSpPr txBox="1"/>
          <p:nvPr/>
        </p:nvSpPr>
        <p:spPr>
          <a:xfrm>
            <a:off x="453723" y="4653136"/>
            <a:ext cx="7886700" cy="1692771"/>
          </a:xfrm>
          <a:prstGeom prst="rect">
            <a:avLst/>
          </a:prstGeom>
          <a:noFill/>
        </p:spPr>
        <p:txBody>
          <a:bodyPr wrap="square" rtlCol="0">
            <a:spAutoFit/>
          </a:bodyPr>
          <a:lstStyle/>
          <a:p>
            <a:pPr algn="ctr" fontAlgn="auto">
              <a:spcAft>
                <a:spcPts val="0"/>
              </a:spcAft>
              <a:buClr>
                <a:srgbClr val="357E69"/>
              </a:buClr>
            </a:pPr>
            <a:r>
              <a:rPr lang="el-GR" sz="2200" dirty="0">
                <a:solidFill>
                  <a:srgbClr val="FF0000"/>
                </a:solidFill>
                <a:latin typeface="+mn-lt"/>
                <a:ea typeface="ＭＳ Ｐゴシック" pitchFamily="-112" charset="-128"/>
              </a:rPr>
              <a:t>Κανονική Λειτουργία</a:t>
            </a:r>
          </a:p>
          <a:p>
            <a:pPr algn="ctr" fontAlgn="auto">
              <a:spcAft>
                <a:spcPts val="0"/>
              </a:spcAft>
              <a:buClr>
                <a:srgbClr val="357E69"/>
              </a:buClr>
            </a:pPr>
            <a:endParaRPr lang="el-GR" sz="2200" dirty="0">
              <a:solidFill>
                <a:srgbClr val="FF0000"/>
              </a:solidFill>
              <a:latin typeface="+mn-lt"/>
              <a:ea typeface="ＭＳ Ｐゴシック" pitchFamily="-112" charset="-128"/>
            </a:endParaRPr>
          </a:p>
          <a:p>
            <a:r>
              <a:rPr lang="el-GR" sz="2000" dirty="0">
                <a:solidFill>
                  <a:schemeClr val="tx1"/>
                </a:solidFill>
                <a:latin typeface="+mn-lt"/>
                <a:ea typeface="ＭＳ Ｐゴシック" pitchFamily="-112" charset="-128"/>
              </a:rPr>
              <a:t>Επεξεργασία Ερωτημάτων</a:t>
            </a:r>
          </a:p>
          <a:p>
            <a:endParaRPr lang="el-GR" sz="2000" dirty="0">
              <a:solidFill>
                <a:schemeClr val="tx1"/>
              </a:solidFill>
              <a:latin typeface="+mn-lt"/>
              <a:ea typeface="ＭＳ Ｐゴシック" pitchFamily="-112" charset="-128"/>
            </a:endParaRPr>
          </a:p>
          <a:p>
            <a:r>
              <a:rPr lang="el-GR" sz="2000" dirty="0">
                <a:solidFill>
                  <a:schemeClr val="tx1"/>
                </a:solidFill>
                <a:latin typeface="+mn-lt"/>
                <a:ea typeface="ＭＳ Ｐゴシック" pitchFamily="-112" charset="-128"/>
              </a:rPr>
              <a:t>Ενημέρωση ευρετηρίου</a:t>
            </a:r>
          </a:p>
        </p:txBody>
      </p:sp>
    </p:spTree>
    <p:extLst>
      <p:ext uri="{BB962C8B-B14F-4D97-AF65-F5344CB8AC3E}">
        <p14:creationId xmlns:p14="http://schemas.microsoft.com/office/powerpoint/2010/main" val="26326486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78756"/>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42</a:t>
            </a:fld>
            <a:endParaRPr lang="en-US"/>
          </a:p>
        </p:txBody>
      </p:sp>
      <p:grpSp>
        <p:nvGrpSpPr>
          <p:cNvPr id="2" name="Group 3"/>
          <p:cNvGrpSpPr>
            <a:grpSpLocks/>
          </p:cNvGrpSpPr>
          <p:nvPr/>
        </p:nvGrpSpPr>
        <p:grpSpPr bwMode="auto">
          <a:xfrm>
            <a:off x="2105818" y="2735214"/>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6437" y="3793332"/>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373339" y="5213178"/>
            <a:ext cx="1354138" cy="51117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17950" y="5724353"/>
            <a:ext cx="366713" cy="533400"/>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75" y="6308727"/>
            <a:ext cx="2036763" cy="39687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839493" y="5165727"/>
            <a:ext cx="879475"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834956" y="5705477"/>
            <a:ext cx="95726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78051" y="6257132"/>
            <a:ext cx="159861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477000" y="4893196"/>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477000" y="5390158"/>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474295" y="5897563"/>
            <a:ext cx="531813"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4867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1344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1551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431219" y="6225437"/>
            <a:ext cx="609600" cy="466725"/>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269419" y="6215912"/>
            <a:ext cx="577850" cy="466725"/>
          </a:xfrm>
          <a:prstGeom prst="rect">
            <a:avLst/>
          </a:prstGeom>
          <a:noFill/>
          <a:ln w="9525">
            <a:solidFill>
              <a:schemeClr val="tx1"/>
            </a:solidFill>
            <a:miter lim="800000"/>
            <a:headEnd/>
            <a:tailEnd/>
          </a:ln>
        </p:spPr>
        <p:txBody>
          <a:bodyPr wrap="none">
            <a:spAutoFit/>
          </a:bodyPr>
          <a:lstStyle/>
          <a:p>
            <a:r>
              <a:rPr lang="en-US" dirty="0">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850319" y="5382474"/>
            <a:ext cx="284163"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520244" y="5382474"/>
            <a:ext cx="304800"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5074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7870957" y="5915874"/>
            <a:ext cx="284163"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540882" y="5915874"/>
            <a:ext cx="284163"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040819" y="6449275"/>
            <a:ext cx="228600" cy="9525"/>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accent1">
                    <a:lumMod val="75000"/>
                  </a:schemeClr>
                </a:solidFill>
                <a:latin typeface="+mn-lt"/>
              </a:rPr>
              <a:t>1. 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accent1">
                    <a:lumMod val="75000"/>
                  </a:schemeClr>
                </a:solidFill>
                <a:latin typeface="+mn-lt"/>
              </a:rPr>
              <a:t>2. Διαιρούμε το κείμενο σε γλωσσικά σύμβολα </a:t>
            </a:r>
            <a:r>
              <a:rPr lang="en-US" sz="2000" b="1" dirty="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accent2">
                    <a:lumMod val="75000"/>
                  </a:schemeClr>
                </a:solidFill>
                <a:latin typeface="+mn-lt"/>
              </a:rPr>
              <a:t>3. Γλωσσολογική προ-επεξεργασία των συμβόλων</a:t>
            </a:r>
            <a:endParaRPr lang="el-GR" sz="2000" b="1" dirty="0">
              <a:solidFill>
                <a:schemeClr val="accent2">
                  <a:lumMod val="75000"/>
                </a:schemeClr>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p14="http://schemas.microsoft.com/office/powerpoint/2010/main" val="448992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539552" y="507951"/>
            <a:ext cx="5040560" cy="2319111"/>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θ΄ αρχίσει 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180528" y="96876"/>
            <a:ext cx="4680520" cy="400110"/>
          </a:xfrm>
          <a:prstGeom prst="rect">
            <a:avLst/>
          </a:prstGeom>
          <a:noFill/>
          <a:ln w="9525">
            <a:noFill/>
            <a:miter lim="800000"/>
            <a:headEnd/>
            <a:tailEnd/>
          </a:ln>
          <a:effectLst/>
        </p:spPr>
        <p:txBody>
          <a:bodyPr wrap="square">
            <a:spAutoFit/>
          </a:bodyPr>
          <a:lstStyle/>
          <a:p>
            <a:pPr algn="ctr"/>
            <a:r>
              <a:rPr lang="el-GR" sz="2000" dirty="0">
                <a:solidFill>
                  <a:schemeClr val="accent2">
                    <a:lumMod val="75000"/>
                  </a:schemeClr>
                </a:solidFill>
                <a:latin typeface="+mn-lt"/>
              </a:rPr>
              <a:t>Ακολουθία εγγράφων</a:t>
            </a:r>
          </a:p>
        </p:txBody>
      </p:sp>
      <p:sp>
        <p:nvSpPr>
          <p:cNvPr id="7" name="TextBox 6"/>
          <p:cNvSpPr txBox="1"/>
          <p:nvPr/>
        </p:nvSpPr>
        <p:spPr>
          <a:xfrm>
            <a:off x="523547" y="5082239"/>
            <a:ext cx="2880320" cy="707886"/>
          </a:xfrm>
          <a:prstGeom prst="rect">
            <a:avLst/>
          </a:prstGeom>
          <a:noFill/>
        </p:spPr>
        <p:txBody>
          <a:bodyPr wrap="square" rtlCol="0">
            <a:spAutoFit/>
          </a:bodyPr>
          <a:lstStyle/>
          <a:p>
            <a:r>
              <a:rPr lang="el-GR" sz="2000" dirty="0">
                <a:solidFill>
                  <a:schemeClr val="tx1">
                    <a:lumMod val="95000"/>
                    <a:lumOff val="5000"/>
                  </a:schemeClr>
                </a:solidFill>
                <a:latin typeface="+mn-lt"/>
                <a:ea typeface="ＭＳ Ｐゴシック" pitchFamily="-65" charset="-128"/>
                <a:cs typeface="ＭＳ Ｐゴシック" pitchFamily="-65" charset="-128"/>
              </a:rPr>
              <a:t>Όροι </a:t>
            </a:r>
            <a:r>
              <a:rPr lang="en-US" sz="2000" dirty="0">
                <a:solidFill>
                  <a:schemeClr val="tx1">
                    <a:lumMod val="95000"/>
                    <a:lumOff val="5000"/>
                  </a:schemeClr>
                </a:solidFill>
                <a:latin typeface="+mn-lt"/>
                <a:ea typeface="ＭＳ Ｐゴシック" pitchFamily="-65" charset="-128"/>
                <a:cs typeface="ＭＳ Ｐゴシック" pitchFamily="-65" charset="-128"/>
              </a:rPr>
              <a:t>(terms) </a:t>
            </a:r>
            <a:r>
              <a:rPr lang="el-GR" sz="2000" dirty="0">
                <a:solidFill>
                  <a:schemeClr val="tx1">
                    <a:lumMod val="95000"/>
                    <a:lumOff val="5000"/>
                  </a:schemeClr>
                </a:solidFill>
                <a:latin typeface="+mn-lt"/>
                <a:ea typeface="ＭＳ Ｐゴシック" pitchFamily="-65" charset="-128"/>
                <a:cs typeface="ＭＳ Ｐゴシック" pitchFamily="-65" charset="-128"/>
              </a:rPr>
              <a:t>που θα εισαχθούν στο ευρετήριο</a:t>
            </a:r>
          </a:p>
        </p:txBody>
      </p:sp>
      <p:sp>
        <p:nvSpPr>
          <p:cNvPr id="5" name="TextBox 4"/>
          <p:cNvSpPr txBox="1"/>
          <p:nvPr/>
        </p:nvSpPr>
        <p:spPr>
          <a:xfrm>
            <a:off x="522680" y="3525411"/>
            <a:ext cx="2880320" cy="400110"/>
          </a:xfrm>
          <a:prstGeom prst="rect">
            <a:avLst/>
          </a:prstGeom>
          <a:noFill/>
        </p:spPr>
        <p:txBody>
          <a:bodyPr wrap="square" rtlCol="0">
            <a:spAutoFit/>
          </a:bodyPr>
          <a:lstStyle/>
          <a:p>
            <a:r>
              <a:rPr lang="en-US" sz="2000" dirty="0">
                <a:solidFill>
                  <a:schemeClr val="tx1">
                    <a:lumMod val="95000"/>
                    <a:lumOff val="5000"/>
                  </a:schemeClr>
                </a:solidFill>
                <a:latin typeface="+mn-lt"/>
                <a:ea typeface="ＭＳ Ｐゴシック" pitchFamily="-65" charset="-128"/>
                <a:cs typeface="ＭＳ Ｐゴシック" pitchFamily="-65" charset="-128"/>
              </a:rPr>
              <a:t>Token </a:t>
            </a:r>
            <a:r>
              <a:rPr lang="el-GR" sz="2000" dirty="0">
                <a:solidFill>
                  <a:schemeClr val="tx1">
                    <a:lumMod val="95000"/>
                    <a:lumOff val="5000"/>
                  </a:schemeClr>
                </a:solidFill>
                <a:latin typeface="+mn-lt"/>
                <a:ea typeface="ＭＳ Ｐゴシック" pitchFamily="-65" charset="-128"/>
                <a:cs typeface="ＭＳ Ｐゴシック" pitchFamily="-65" charset="-128"/>
              </a:rPr>
              <a:t>(λεκτικές μονάδες)</a:t>
            </a:r>
          </a:p>
        </p:txBody>
      </p:sp>
      <p:cxnSp>
        <p:nvCxnSpPr>
          <p:cNvPr id="11" name="Straight Arrow Connector 10"/>
          <p:cNvCxnSpPr/>
          <p:nvPr/>
        </p:nvCxnSpPr>
        <p:spPr>
          <a:xfrm>
            <a:off x="1823595" y="2878179"/>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6136" y="908720"/>
            <a:ext cx="3024336" cy="307777"/>
          </a:xfrm>
          <a:prstGeom prst="rect">
            <a:avLst/>
          </a:prstGeom>
          <a:noFill/>
        </p:spPr>
        <p:txBody>
          <a:bodyPr wrap="square" rtlCol="0">
            <a:spAutoFit/>
          </a:bodyPr>
          <a:lstStyle/>
          <a:p>
            <a:r>
              <a:rPr lang="en-US" sz="1400" dirty="0">
                <a:solidFill>
                  <a:schemeClr val="accent6">
                    <a:lumMod val="50000"/>
                  </a:schemeClr>
                </a:solidFill>
                <a:latin typeface="+mn-lt"/>
                <a:ea typeface="ＭＳ Ｐゴシック" pitchFamily="-65" charset="-128"/>
                <a:cs typeface="ＭＳ Ｐゴシック" pitchFamily="-65" charset="-128"/>
              </a:rPr>
              <a:t>Granularity: </a:t>
            </a:r>
            <a:r>
              <a:rPr lang="el-GR" sz="1400" dirty="0">
                <a:solidFill>
                  <a:schemeClr val="accent6">
                    <a:lumMod val="50000"/>
                  </a:schemeClr>
                </a:solidFill>
                <a:latin typeface="+mn-lt"/>
                <a:ea typeface="ＭＳ Ｐゴシック" pitchFamily="-65" charset="-128"/>
                <a:cs typeface="ＭＳ Ｐゴシック" pitchFamily="-65" charset="-128"/>
              </a:rPr>
              <a:t>Μονάδα εγγράφου</a:t>
            </a:r>
          </a:p>
        </p:txBody>
      </p:sp>
      <p:sp>
        <p:nvSpPr>
          <p:cNvPr id="16" name="TextBox 15"/>
          <p:cNvSpPr txBox="1"/>
          <p:nvPr/>
        </p:nvSpPr>
        <p:spPr>
          <a:xfrm>
            <a:off x="3491880" y="2982755"/>
            <a:ext cx="5112568" cy="1754326"/>
          </a:xfrm>
          <a:prstGeom prst="rect">
            <a:avLst/>
          </a:prstGeom>
          <a:noFill/>
        </p:spPr>
        <p:txBody>
          <a:bodyPr wrap="square" rtlCol="0">
            <a:spAutoFit/>
          </a:bodyPr>
          <a:lstStyle/>
          <a:p>
            <a:r>
              <a:rPr lang="el-GR" sz="1200" b="1" u="sng" dirty="0">
                <a:solidFill>
                  <a:schemeClr val="accent6">
                    <a:lumMod val="50000"/>
                  </a:schemeClr>
                </a:solidFill>
                <a:latin typeface="+mn-lt"/>
              </a:rPr>
              <a:t>Θέματα</a:t>
            </a:r>
          </a:p>
          <a:p>
            <a:pPr marL="171450" indent="-171450">
              <a:buFont typeface="Wingdings" panose="05000000000000000000" pitchFamily="2" charset="2"/>
              <a:buChar char="§"/>
            </a:pPr>
            <a:r>
              <a:rPr lang="el-GR" sz="1200" dirty="0">
                <a:solidFill>
                  <a:schemeClr val="accent6">
                    <a:lumMod val="50000"/>
                  </a:schemeClr>
                </a:solidFill>
                <a:latin typeface="+mn-lt"/>
              </a:rPr>
              <a:t>Που σταματάμε: κενό/σημείο στίξης αλλά και απόστροφοι/όχι κενό/παύλα,  </a:t>
            </a:r>
            <a:r>
              <a:rPr lang="el-GR" sz="1200" dirty="0" err="1">
                <a:solidFill>
                  <a:schemeClr val="accent6">
                    <a:lumMod val="50000"/>
                  </a:schemeClr>
                </a:solidFill>
                <a:latin typeface="+mn-lt"/>
              </a:rPr>
              <a:t>κλπ</a:t>
            </a:r>
            <a:r>
              <a:rPr lang="el-GR" sz="1200" dirty="0">
                <a:solidFill>
                  <a:schemeClr val="accent6">
                    <a:lumMod val="50000"/>
                  </a:schemeClr>
                </a:solidFill>
                <a:latin typeface="+mn-lt"/>
              </a:rPr>
              <a:t> </a:t>
            </a:r>
          </a:p>
          <a:p>
            <a:pPr marL="171450" indent="-171450">
              <a:buFont typeface="Wingdings" panose="05000000000000000000" pitchFamily="2" charset="2"/>
              <a:buChar char="§"/>
            </a:pPr>
            <a:r>
              <a:rPr lang="en-US" sz="1200" dirty="0">
                <a:solidFill>
                  <a:schemeClr val="accent6">
                    <a:lumMod val="50000"/>
                  </a:schemeClr>
                </a:solidFill>
                <a:latin typeface="+mn-lt"/>
              </a:rPr>
              <a:t>Stop words </a:t>
            </a:r>
            <a:r>
              <a:rPr lang="el-GR" sz="1200" dirty="0">
                <a:solidFill>
                  <a:schemeClr val="accent6">
                    <a:lumMod val="50000"/>
                  </a:schemeClr>
                </a:solidFill>
                <a:latin typeface="+mn-lt"/>
              </a:rPr>
              <a:t>(το, και?)</a:t>
            </a:r>
          </a:p>
          <a:p>
            <a:pPr marL="171450" indent="-171450">
              <a:buFont typeface="Wingdings" panose="05000000000000000000" pitchFamily="2" charset="2"/>
              <a:buChar char="§"/>
            </a:pPr>
            <a:r>
              <a:rPr lang="el-GR" sz="1200" dirty="0" err="1">
                <a:solidFill>
                  <a:schemeClr val="accent6">
                    <a:lumMod val="50000"/>
                  </a:schemeClr>
                </a:solidFill>
                <a:latin typeface="+mn-lt"/>
              </a:rPr>
              <a:t>Κανονικοποίηση</a:t>
            </a:r>
            <a:endParaRPr lang="el-GR" sz="1200" dirty="0">
              <a:solidFill>
                <a:schemeClr val="accent6">
                  <a:lumMod val="50000"/>
                </a:schemeClr>
              </a:solidFill>
              <a:latin typeface="+mn-lt"/>
            </a:endParaRPr>
          </a:p>
          <a:p>
            <a:pPr marL="914400" lvl="1" indent="-171450">
              <a:buFont typeface="Wingdings" panose="05000000000000000000" pitchFamily="2" charset="2"/>
              <a:buChar char="§"/>
            </a:pPr>
            <a:r>
              <a:rPr lang="el-GR" sz="1200" dirty="0">
                <a:solidFill>
                  <a:schemeClr val="accent6">
                    <a:lumMod val="50000"/>
                  </a:schemeClr>
                </a:solidFill>
                <a:latin typeface="+mn-lt"/>
              </a:rPr>
              <a:t>Τόνοι</a:t>
            </a:r>
          </a:p>
          <a:p>
            <a:pPr marL="914400" lvl="1" indent="-171450">
              <a:buFont typeface="Wingdings" panose="05000000000000000000" pitchFamily="2" charset="2"/>
              <a:buChar char="§"/>
            </a:pPr>
            <a:r>
              <a:rPr lang="el-GR" sz="1200" dirty="0">
                <a:solidFill>
                  <a:schemeClr val="accent6">
                    <a:lumMod val="50000"/>
                  </a:schemeClr>
                </a:solidFill>
                <a:latin typeface="+mn-lt"/>
              </a:rPr>
              <a:t>Κανόνες </a:t>
            </a:r>
            <a:r>
              <a:rPr lang="en-US" sz="1200" dirty="0">
                <a:solidFill>
                  <a:schemeClr val="accent6">
                    <a:lumMod val="50000"/>
                  </a:schemeClr>
                </a:solidFill>
                <a:latin typeface="+mn-lt"/>
              </a:rPr>
              <a:t>vs </a:t>
            </a:r>
            <a:r>
              <a:rPr lang="el-GR" sz="1200" dirty="0">
                <a:solidFill>
                  <a:schemeClr val="accent6">
                    <a:lumMod val="50000"/>
                  </a:schemeClr>
                </a:solidFill>
                <a:latin typeface="+mn-lt"/>
              </a:rPr>
              <a:t>Λίστες ισοδυναμίας</a:t>
            </a:r>
            <a:endParaRPr lang="en-US" sz="1200" dirty="0">
              <a:solidFill>
                <a:schemeClr val="accent6">
                  <a:lumMod val="50000"/>
                </a:schemeClr>
              </a:solidFill>
              <a:latin typeface="+mn-lt"/>
            </a:endParaRPr>
          </a:p>
          <a:p>
            <a:pPr marL="914400" lvl="1" indent="-171450">
              <a:buFont typeface="Wingdings" panose="05000000000000000000" pitchFamily="2" charset="2"/>
              <a:buChar char="§"/>
            </a:pPr>
            <a:r>
              <a:rPr lang="el-GR" sz="1200" dirty="0">
                <a:solidFill>
                  <a:schemeClr val="accent6">
                    <a:lumMod val="50000"/>
                  </a:schemeClr>
                </a:solidFill>
              </a:rPr>
              <a:t>Κεφαλαία/μικρά</a:t>
            </a:r>
          </a:p>
          <a:p>
            <a:pPr lvl="1" indent="0"/>
            <a:endParaRPr lang="el-GR" sz="1200" dirty="0">
              <a:solidFill>
                <a:schemeClr val="accent6">
                  <a:lumMod val="50000"/>
                </a:schemeClr>
              </a:solidFill>
              <a:latin typeface="+mn-lt"/>
            </a:endParaRPr>
          </a:p>
        </p:txBody>
      </p:sp>
      <p:cxnSp>
        <p:nvCxnSpPr>
          <p:cNvPr id="19" name="Straight Arrow Connector 18"/>
          <p:cNvCxnSpPr/>
          <p:nvPr/>
        </p:nvCxnSpPr>
        <p:spPr>
          <a:xfrm>
            <a:off x="1823595" y="4125490"/>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79791" y="6134586"/>
            <a:ext cx="7056784" cy="338554"/>
          </a:xfrm>
          <a:prstGeom prst="rect">
            <a:avLst/>
          </a:prstGeom>
          <a:noFill/>
        </p:spPr>
        <p:txBody>
          <a:bodyPr wrap="square" rtlCol="0">
            <a:spAutoFit/>
          </a:bodyPr>
          <a:lstStyle/>
          <a:p>
            <a:pPr marL="342900" indent="-342900" algn="ctr">
              <a:buFont typeface="Wingdings" panose="05000000000000000000" pitchFamily="2" charset="2"/>
              <a:buChar char="ü"/>
            </a:pPr>
            <a:r>
              <a:rPr lang="el-GR" sz="1600" dirty="0">
                <a:solidFill>
                  <a:schemeClr val="accent1">
                    <a:lumMod val="75000"/>
                  </a:schemeClr>
                </a:solidFill>
                <a:latin typeface="+mn-lt"/>
              </a:rPr>
              <a:t>Ίδια πολιτική και στο κείμενο και στην ερώτηση</a:t>
            </a:r>
          </a:p>
        </p:txBody>
      </p:sp>
      <p:sp>
        <p:nvSpPr>
          <p:cNvPr id="2" name="TextBox 1"/>
          <p:cNvSpPr txBox="1"/>
          <p:nvPr/>
        </p:nvSpPr>
        <p:spPr>
          <a:xfrm>
            <a:off x="6852592" y="69594"/>
            <a:ext cx="1944216" cy="461665"/>
          </a:xfrm>
          <a:prstGeom prst="rect">
            <a:avLst/>
          </a:prstGeom>
          <a:noFill/>
        </p:spPr>
        <p:txBody>
          <a:bodyPr wrap="square" rtlCol="0">
            <a:spAutoFit/>
          </a:bodyPr>
          <a:lstStyle/>
          <a:p>
            <a:r>
              <a:rPr lang="el-GR" dirty="0">
                <a:solidFill>
                  <a:schemeClr val="accent2">
                    <a:lumMod val="75000"/>
                  </a:schemeClr>
                </a:solidFill>
              </a:rPr>
              <a:t>Περίληψη</a:t>
            </a:r>
          </a:p>
        </p:txBody>
      </p:sp>
    </p:spTree>
    <p:extLst>
      <p:ext uri="{BB962C8B-B14F-4D97-AF65-F5344CB8AC3E}">
        <p14:creationId xmlns:p14="http://schemas.microsoft.com/office/powerpoint/2010/main" val="2121970313"/>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95536" y="136524"/>
            <a:ext cx="7886700" cy="1325563"/>
          </a:xfrm>
        </p:spPr>
        <p:txBody>
          <a:bodyPr/>
          <a:lstStyle/>
          <a:p>
            <a:pPr algn="ctr" eaLnBrk="1" hangingPunct="1"/>
            <a:r>
              <a:rPr lang="el-GR" dirty="0">
                <a:solidFill>
                  <a:schemeClr val="accent2">
                    <a:lumMod val="75000"/>
                  </a:schemeClr>
                </a:solidFill>
                <a:ea typeface="ＭＳ Ｐゴシック" pitchFamily="34" charset="-128"/>
              </a:rPr>
              <a:t>Θησαυροί (</a:t>
            </a:r>
            <a:r>
              <a:rPr lang="en-US" dirty="0">
                <a:solidFill>
                  <a:schemeClr val="accent2">
                    <a:lumMod val="75000"/>
                  </a:schemeClr>
                </a:solidFill>
                <a:ea typeface="ＭＳ Ｐゴシック" pitchFamily="34" charset="-128"/>
              </a:rPr>
              <a:t>Thesauri</a:t>
            </a:r>
            <a:r>
              <a:rPr lang="el-GR" dirty="0">
                <a:solidFill>
                  <a:schemeClr val="accent2">
                    <a:lumMod val="75000"/>
                  </a:schemeClr>
                </a:solidFill>
                <a:ea typeface="ＭＳ Ｐゴシック" pitchFamily="34" charset="-128"/>
              </a:rPr>
              <a:t>)</a:t>
            </a:r>
            <a:r>
              <a:rPr lang="en-US" dirty="0">
                <a:solidFill>
                  <a:schemeClr val="accent2">
                    <a:lumMod val="75000"/>
                  </a:schemeClr>
                </a:solidFill>
                <a:ea typeface="ＭＳ Ｐゴシック" pitchFamily="34" charset="-128"/>
              </a:rPr>
              <a:t> </a:t>
            </a:r>
            <a:r>
              <a:rPr lang="el-GR" dirty="0">
                <a:solidFill>
                  <a:schemeClr val="accent2">
                    <a:lumMod val="75000"/>
                  </a:schemeClr>
                </a:solidFill>
                <a:ea typeface="ＭＳ Ｐゴシック" pitchFamily="34" charset="-128"/>
              </a:rPr>
              <a:t>και</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soundex</a:t>
            </a:r>
            <a:endParaRPr lang="en-US" dirty="0">
              <a:solidFill>
                <a:schemeClr val="accent2">
                  <a:lumMod val="75000"/>
                </a:schemeClr>
              </a:solidFill>
              <a:ea typeface="ＭＳ Ｐゴシック" pitchFamily="34" charset="-128"/>
            </a:endParaRPr>
          </a:p>
        </p:txBody>
      </p:sp>
      <p:sp>
        <p:nvSpPr>
          <p:cNvPr id="40963" name="Rectangle 3"/>
          <p:cNvSpPr>
            <a:spLocks noGrp="1" noChangeArrowheads="1"/>
          </p:cNvSpPr>
          <p:nvPr>
            <p:ph idx="1"/>
          </p:nvPr>
        </p:nvSpPr>
        <p:spPr/>
        <p:txBody>
          <a:bodyPr/>
          <a:lstStyle/>
          <a:p>
            <a:pPr eaLnBrk="1" hangingPunct="1">
              <a:lnSpc>
                <a:spcPct val="90000"/>
              </a:lnSpc>
            </a:pPr>
            <a:r>
              <a:rPr lang="el-GR" dirty="0">
                <a:ea typeface="ＭＳ Ｐゴシック" pitchFamily="34" charset="-128"/>
              </a:rPr>
              <a:t>Πως χειριζόμαστε τα συνώνυμα και τα ομώνυμα;</a:t>
            </a:r>
            <a:endParaRPr lang="en-US" dirty="0">
              <a:ea typeface="ＭＳ Ｐゴシック" pitchFamily="34" charset="-128"/>
            </a:endParaRPr>
          </a:p>
          <a:p>
            <a:pPr lvl="1" eaLnBrk="1" hangingPunct="1">
              <a:lnSpc>
                <a:spcPct val="90000"/>
              </a:lnSpc>
            </a:pPr>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l-GR" dirty="0">
                <a:ea typeface="ＭＳ Ｐゴシック" pitchFamily="34" charset="-128"/>
              </a:rPr>
              <a:t>κατασκευάζοντας </a:t>
            </a:r>
            <a:r>
              <a:rPr lang="el-GR" dirty="0">
                <a:solidFill>
                  <a:srgbClr val="336699"/>
                </a:solidFill>
                <a:ea typeface="ＭＳ Ｐゴシック" pitchFamily="34" charset="-128"/>
              </a:rPr>
              <a:t>λίστες ισοδυναμίας </a:t>
            </a:r>
            <a:r>
              <a:rPr lang="el-GR" dirty="0">
                <a:ea typeface="ＭＳ Ｐゴシック" pitchFamily="34" charset="-128"/>
              </a:rPr>
              <a:t>με το χέρι</a:t>
            </a:r>
          </a:p>
          <a:p>
            <a:pPr lvl="2" eaLnBrk="1" hangingPunct="1">
              <a:lnSpc>
                <a:spcPct val="90000"/>
              </a:lnSpc>
            </a:pPr>
            <a:r>
              <a:rPr lang="en-US" b="1" i="1" dirty="0">
                <a:ea typeface="ＭＳ Ｐゴシック" pitchFamily="34" charset="-128"/>
              </a:rPr>
              <a:t>car</a:t>
            </a:r>
            <a:r>
              <a:rPr lang="en-US" dirty="0">
                <a:ea typeface="ＭＳ Ｐゴシック" pitchFamily="34" charset="-128"/>
              </a:rPr>
              <a:t> = </a:t>
            </a:r>
            <a:r>
              <a:rPr lang="en-US" b="1" i="1" dirty="0">
                <a:ea typeface="ＭＳ Ｐゴシック" pitchFamily="34" charset="-128"/>
              </a:rPr>
              <a:t>automobile	 color</a:t>
            </a:r>
            <a:r>
              <a:rPr lang="en-US" dirty="0">
                <a:ea typeface="ＭＳ Ｐゴシック" pitchFamily="34" charset="-128"/>
              </a:rPr>
              <a:t> = </a:t>
            </a:r>
            <a:r>
              <a:rPr lang="en-US" b="1" i="1" dirty="0" err="1">
                <a:ea typeface="ＭＳ Ｐゴシック" pitchFamily="34" charset="-128"/>
              </a:rPr>
              <a:t>colour</a:t>
            </a:r>
            <a:endParaRPr lang="en-US" b="1" i="1" dirty="0">
              <a:ea typeface="ＭＳ Ｐゴシック" pitchFamily="34" charset="-128"/>
            </a:endParaRPr>
          </a:p>
          <a:p>
            <a:pPr lvl="1" eaLnBrk="1" hangingPunct="1">
              <a:lnSpc>
                <a:spcPct val="90000"/>
              </a:lnSpc>
            </a:pPr>
            <a:r>
              <a:rPr lang="el-GR" dirty="0">
                <a:ea typeface="ＭＳ Ｐゴシック" pitchFamily="34" charset="-128"/>
              </a:rPr>
              <a:t>Μπορούμε να το ξαναγράψουμε  (</a:t>
            </a:r>
            <a:r>
              <a:rPr lang="en-US" dirty="0">
                <a:ea typeface="ＭＳ Ｐゴシック" pitchFamily="34" charset="-128"/>
              </a:rPr>
              <a:t>rewrite</a:t>
            </a:r>
            <a:r>
              <a:rPr lang="el-GR" dirty="0">
                <a:ea typeface="ＭＳ Ｐゴシック" pitchFamily="34" charset="-128"/>
              </a:rPr>
              <a:t>) για να δημιουργήσουμε κλάσεις ισοδυναμίας όρων </a:t>
            </a:r>
            <a:r>
              <a:rPr lang="en-US" dirty="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Καταχωρούμε 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a:ea typeface="ＭＳ Ｐゴシック" pitchFamily="34" charset="-128"/>
                <a:sym typeface="Symbol" pitchFamily="18" charset="2"/>
              </a:rPr>
              <a:t>automobile</a:t>
            </a:r>
            <a:r>
              <a:rPr lang="el-GR" b="1" i="1" dirty="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a:ea typeface="ＭＳ Ｐゴシック" pitchFamily="34" charset="-128"/>
              </a:rPr>
              <a:t>Ή να διευρύνουμε το ερώτημα </a:t>
            </a:r>
          </a:p>
          <a:p>
            <a:pPr lvl="2" eaLnBrk="1" hangingPunct="1">
              <a:lnSpc>
                <a:spcPct val="90000"/>
              </a:lnSpc>
            </a:pPr>
            <a:r>
              <a:rPr lang="el-GR" dirty="0">
                <a:ea typeface="ＭＳ Ｐゴシック" pitchFamily="34" charset="-128"/>
              </a:rPr>
              <a:t>Όταν το ερώτημα περιέχει </a:t>
            </a:r>
            <a:r>
              <a:rPr lang="en-US" b="1" i="1" dirty="0">
                <a:ea typeface="ＭＳ Ｐゴシック" pitchFamily="34" charset="-128"/>
              </a:rPr>
              <a:t>automobile</a:t>
            </a:r>
            <a:r>
              <a:rPr lang="en-US" dirty="0">
                <a:ea typeface="ＭＳ Ｐゴシック" pitchFamily="34" charset="-128"/>
              </a:rPr>
              <a:t>, </a:t>
            </a:r>
            <a:r>
              <a:rPr lang="el-GR" dirty="0">
                <a:ea typeface="ＭＳ Ｐゴシック" pitchFamily="34" charset="-128"/>
              </a:rPr>
              <a:t>ψάξε και για το </a:t>
            </a:r>
            <a:r>
              <a:rPr lang="en-US" b="1" i="1" dirty="0">
                <a:ea typeface="ＭＳ Ｐゴシック" pitchFamily="34" charset="-128"/>
              </a:rPr>
              <a:t>car</a:t>
            </a:r>
            <a:endParaRPr lang="en-US" dirty="0">
              <a:ea typeface="ＭＳ Ｐゴシック" pitchFamily="34" charset="-128"/>
            </a:endParaRPr>
          </a:p>
          <a:p>
            <a:pPr eaLnBrk="1" hangingPunct="1">
              <a:lnSpc>
                <a:spcPct val="90000"/>
              </a:lnSpc>
            </a:pPr>
            <a:r>
              <a:rPr lang="el-GR" dirty="0">
                <a:ea typeface="ＭＳ Ｐゴシック" pitchFamily="34" charset="-128"/>
              </a:rPr>
              <a:t>Τι γίνεται με τα ορθογραφικά λάθη (</a:t>
            </a:r>
            <a:r>
              <a:rPr lang="en-US" dirty="0">
                <a:ea typeface="ＭＳ Ｐゴシック" pitchFamily="34" charset="-128"/>
              </a:rPr>
              <a:t>spelling mistakes</a:t>
            </a:r>
            <a:r>
              <a:rPr lang="el-GR" dirty="0">
                <a:ea typeface="ＭＳ Ｐゴシック" pitchFamily="34" charset="-128"/>
              </a:rPr>
              <a:t>)</a:t>
            </a:r>
            <a:r>
              <a:rPr lang="en-US" dirty="0">
                <a:ea typeface="ＭＳ Ｐゴシック" pitchFamily="34" charset="-128"/>
              </a:rPr>
              <a:t>?</a:t>
            </a:r>
          </a:p>
          <a:p>
            <a:pPr lvl="1" eaLnBrk="1" hangingPunct="1">
              <a:lnSpc>
                <a:spcPct val="90000"/>
              </a:lnSpc>
            </a:pPr>
            <a:r>
              <a:rPr lang="el-GR" sz="1600" dirty="0">
                <a:ea typeface="ＭＳ Ｐゴシック" pitchFamily="34" charset="-128"/>
              </a:rPr>
              <a:t>Μια προσέγγιση είναι το </a:t>
            </a:r>
            <a:r>
              <a:rPr lang="en-US" sz="1600" dirty="0" err="1">
                <a:ea typeface="ＭＳ Ｐゴシック" pitchFamily="34" charset="-128"/>
              </a:rPr>
              <a:t>soundex</a:t>
            </a:r>
            <a:r>
              <a:rPr lang="en-US" sz="1600" dirty="0">
                <a:ea typeface="ＭＳ Ｐゴシック" pitchFamily="34" charset="-128"/>
              </a:rPr>
              <a:t>, </a:t>
            </a:r>
            <a:r>
              <a:rPr lang="el-GR" sz="1600" dirty="0">
                <a:ea typeface="ＭＳ Ｐゴシック" pitchFamily="34" charset="-128"/>
              </a:rPr>
              <a:t>που σχηματίζει κλάσεις ισοδυναμίας από λέξεις βασιζόμενες σε ακουστικούς </a:t>
            </a:r>
            <a:r>
              <a:rPr lang="el-GR" sz="1600" dirty="0" err="1">
                <a:ea typeface="ＭＳ Ｐゴシック" pitchFamily="34" charset="-128"/>
              </a:rPr>
              <a:t>ευριστικούς</a:t>
            </a:r>
            <a:r>
              <a:rPr lang="el-GR" sz="1600" dirty="0">
                <a:ea typeface="ＭＳ Ｐゴシック" pitchFamily="34" charset="-128"/>
              </a:rPr>
              <a:t> κανόνες (</a:t>
            </a:r>
            <a:r>
              <a:rPr lang="en-US" sz="1600" dirty="0">
                <a:ea typeface="ＭＳ Ｐゴシック" pitchFamily="34" charset="-128"/>
              </a:rPr>
              <a:t>phonetic heuristics</a:t>
            </a:r>
            <a:r>
              <a:rPr lang="el-GR" sz="1600" dirty="0">
                <a:ea typeface="ＭＳ Ｐゴシック" pitchFamily="34" charset="-128"/>
              </a:rPr>
              <a:t>)</a:t>
            </a:r>
          </a:p>
          <a:p>
            <a:pPr lvl="1" eaLnBrk="1" hangingPunct="1">
              <a:lnSpc>
                <a:spcPct val="90000"/>
              </a:lnSpc>
            </a:pPr>
            <a:endParaRPr lang="en-US" sz="1600" dirty="0">
              <a:ea typeface="ＭＳ Ｐゴシック" pitchFamily="34" charset="-128"/>
            </a:endParaRPr>
          </a:p>
          <a:p>
            <a:pPr marL="342900" lvl="1" indent="0" eaLnBrk="1" hangingPunct="1">
              <a:lnSpc>
                <a:spcPct val="90000"/>
              </a:lnSpc>
              <a:buNone/>
            </a:pPr>
            <a:r>
              <a:rPr lang="el-GR" sz="1600" dirty="0">
                <a:ea typeface="ＭＳ Ｐゴシック" pitchFamily="34" charset="-128"/>
              </a:rPr>
              <a:t>Θα τα δούμε στη συνέχεια</a:t>
            </a:r>
            <a:endParaRPr lang="en-US" sz="1600" dirty="0">
              <a:ea typeface="ＭＳ Ｐゴシック" pitchFamily="34" charset="-128"/>
            </a:endParaRP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Μετατροπή σε κεφαλαία/μικρά</a:t>
            </a:r>
            <a:endParaRPr lang="en-US" dirty="0">
              <a:solidFill>
                <a:schemeClr val="accent2">
                  <a:lumMod val="75000"/>
                </a:schemeClr>
              </a:solidFill>
              <a:ea typeface="ＭＳ Ｐゴシック" pitchFamily="34" charset="-128"/>
            </a:endParaRPr>
          </a:p>
        </p:txBody>
      </p:sp>
      <p:sp>
        <p:nvSpPr>
          <p:cNvPr id="37891" name="Rectangle 7"/>
          <p:cNvSpPr>
            <a:spLocks noGrp="1" noChangeArrowheads="1"/>
          </p:cNvSpPr>
          <p:nvPr>
            <p:ph idx="1"/>
          </p:nvPr>
        </p:nvSpPr>
        <p:spPr>
          <a:xfrm>
            <a:off x="457200" y="1600200"/>
            <a:ext cx="6172200" cy="4953000"/>
          </a:xfrm>
        </p:spPr>
        <p:txBody>
          <a:bodyPr/>
          <a:lstStyle/>
          <a:p>
            <a:pPr eaLnBrk="1" hangingPunct="1"/>
            <a:r>
              <a:rPr lang="el-GR" dirty="0">
                <a:ea typeface="ＭＳ Ｐゴシック" pitchFamily="34" charset="-128"/>
              </a:rPr>
              <a:t>Μετατροπή όλων των γραμμάτων σε μικρά  (</a:t>
            </a:r>
            <a:r>
              <a:rPr lang="en-US" dirty="0">
                <a:ea typeface="ＭＳ Ｐゴシック" pitchFamily="34" charset="-128"/>
              </a:rPr>
              <a:t>case folding)</a:t>
            </a:r>
            <a:endParaRPr lang="el-GR" dirty="0">
              <a:ea typeface="ＭＳ Ｐゴシック" pitchFamily="34" charset="-128"/>
            </a:endParaRPr>
          </a:p>
          <a:p>
            <a:pPr lvl="1" eaLnBrk="1" hangingPunct="1"/>
            <a:r>
              <a:rPr lang="el-GR" dirty="0">
                <a:ea typeface="ＭＳ Ｐゴシック" pitchFamily="34" charset="-128"/>
              </a:rPr>
              <a:t>εξαίρεση</a:t>
            </a:r>
            <a:r>
              <a:rPr lang="en-US" dirty="0">
                <a:ea typeface="ＭＳ Ｐゴシック" pitchFamily="34" charset="-128"/>
              </a:rPr>
              <a:t>: </a:t>
            </a:r>
            <a:r>
              <a:rPr lang="el-GR" dirty="0">
                <a:ea typeface="ＭＳ Ｐゴシック" pitchFamily="34" charset="-128"/>
              </a:rPr>
              <a:t>κεφαλαία στη μέση της πρότασης;</a:t>
            </a:r>
            <a:r>
              <a:rPr lang="en-US" dirty="0">
                <a:ea typeface="ＭＳ Ｐゴシック" pitchFamily="34" charset="-128"/>
              </a:rPr>
              <a:t> (</a:t>
            </a:r>
            <a:r>
              <a:rPr lang="en-US" dirty="0" err="1">
                <a:ea typeface="ＭＳ Ｐゴシック" pitchFamily="34" charset="-128"/>
              </a:rPr>
              <a:t>truefolding</a:t>
            </a:r>
            <a:r>
              <a:rPr lang="en-US" dirty="0">
                <a:ea typeface="ＭＳ Ｐゴシック" pitchFamily="34" charset="-128"/>
              </a:rPr>
              <a:t>)</a:t>
            </a:r>
          </a:p>
          <a:p>
            <a:pPr lvl="2" eaLnBrk="1" hangingPunct="1"/>
            <a:r>
              <a:rPr lang="en-US" sz="1600" dirty="0">
                <a:ea typeface="ＭＳ Ｐゴシック" pitchFamily="34" charset="-128"/>
              </a:rPr>
              <a:t>e.g., </a:t>
            </a:r>
            <a:r>
              <a:rPr lang="en-US" sz="1600" b="1" i="1" dirty="0">
                <a:ea typeface="ＭＳ Ｐゴシック" pitchFamily="34" charset="-128"/>
              </a:rPr>
              <a:t>General Motors</a:t>
            </a:r>
          </a:p>
          <a:p>
            <a:pPr lvl="2" eaLnBrk="1" hangingPunct="1"/>
            <a:r>
              <a:rPr lang="en-US" sz="1600" b="1" i="1" dirty="0">
                <a:ea typeface="ＭＳ Ｐゴシック" pitchFamily="34" charset="-128"/>
              </a:rPr>
              <a:t>Fed</a:t>
            </a:r>
            <a:r>
              <a:rPr lang="en-US" sz="1600" dirty="0">
                <a:ea typeface="ＭＳ Ｐゴシック" pitchFamily="34" charset="-128"/>
              </a:rPr>
              <a:t> vs. </a:t>
            </a:r>
            <a:r>
              <a:rPr lang="en-US" sz="1600" b="1" i="1" dirty="0">
                <a:ea typeface="ＭＳ Ｐゴシック" pitchFamily="34" charset="-128"/>
              </a:rPr>
              <a:t>fed</a:t>
            </a:r>
          </a:p>
          <a:p>
            <a:pPr lvl="2" eaLnBrk="1" hangingPunct="1"/>
            <a:r>
              <a:rPr lang="en-US" sz="1600" b="1" i="1" dirty="0">
                <a:ea typeface="ＭＳ Ｐゴシック" pitchFamily="34" charset="-128"/>
              </a:rPr>
              <a:t>Bush </a:t>
            </a:r>
            <a:r>
              <a:rPr lang="en-US" sz="1600" dirty="0">
                <a:ea typeface="ＭＳ Ｐゴシック" pitchFamily="34" charset="-128"/>
              </a:rPr>
              <a:t>vs</a:t>
            </a:r>
            <a:r>
              <a:rPr lang="en-US" sz="1600" b="1" i="1" dirty="0">
                <a:ea typeface="ＭＳ Ｐゴシック" pitchFamily="34" charset="-128"/>
              </a:rPr>
              <a:t>. bush</a:t>
            </a:r>
          </a:p>
          <a:p>
            <a:pPr lvl="1" eaLnBrk="1" hangingPunct="1"/>
            <a:r>
              <a:rPr lang="el-GR" sz="2000" dirty="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a:t>
            </a:r>
          </a:p>
          <a:p>
            <a:pPr lvl="1" eaLnBrk="1" hangingPunct="1"/>
            <a:r>
              <a:rPr lang="el-GR" sz="2000" dirty="0">
                <a:ea typeface="ＭＳ Ｐゴシック" pitchFamily="34" charset="-128"/>
              </a:rPr>
              <a:t>Παράδειγμα από τη </a:t>
            </a:r>
            <a:r>
              <a:rPr lang="en-US" sz="2000" dirty="0">
                <a:ea typeface="ＭＳ Ｐゴシック" pitchFamily="34" charset="-128"/>
              </a:rPr>
              <a:t>Google:</a:t>
            </a:r>
            <a:endParaRPr lang="el-GR" sz="2000" dirty="0">
              <a:ea typeface="ＭＳ Ｐゴシック" pitchFamily="34" charset="-128"/>
            </a:endParaRPr>
          </a:p>
          <a:p>
            <a:pPr marL="685800" lvl="2" indent="0">
              <a:buNone/>
            </a:pPr>
            <a:r>
              <a:rPr lang="el-GR" sz="1600" dirty="0">
                <a:ea typeface="ＭＳ Ｐゴシック" pitchFamily="34" charset="-128"/>
                <a:cs typeface="ＭＳ Ｐゴシック" pitchFamily="-65" charset="-128"/>
              </a:rPr>
              <a:t>Δοκιμάστε την ερώτηση</a:t>
            </a:r>
            <a:r>
              <a:rPr lang="en-US" sz="1600" dirty="0">
                <a:ea typeface="ＭＳ Ｐゴシック" pitchFamily="34" charset="-128"/>
                <a:cs typeface="ＭＳ Ｐゴシック" pitchFamily="-65" charset="-128"/>
              </a:rPr>
              <a:t> C.A.T.  </a:t>
            </a:r>
          </a:p>
          <a:p>
            <a:pPr marL="1085850" lvl="3" indent="-342900">
              <a:buClr>
                <a:srgbClr val="437085"/>
              </a:buClr>
            </a:pPr>
            <a:r>
              <a:rPr lang="en-US" sz="1450" dirty="0">
                <a:ea typeface="ＭＳ Ｐゴシック" pitchFamily="34" charset="-128"/>
                <a:cs typeface="ＭＳ Ｐゴシック" pitchFamily="-65" charset="-128"/>
              </a:rPr>
              <a:t>#1 </a:t>
            </a:r>
            <a:r>
              <a:rPr lang="el-GR" sz="1450" dirty="0">
                <a:ea typeface="ＭＳ Ｐゴシック" pitchFamily="34" charset="-128"/>
                <a:cs typeface="ＭＳ Ｐゴシック" pitchFamily="-65" charset="-128"/>
              </a:rPr>
              <a:t>αποτέλεσμα για </a:t>
            </a:r>
            <a:r>
              <a:rPr lang="en-US" sz="1450" dirty="0">
                <a:ea typeface="ＭＳ Ｐゴシック" pitchFamily="34" charset="-128"/>
                <a:cs typeface="ＭＳ Ｐゴシック" pitchFamily="-65" charset="-128"/>
              </a:rPr>
              <a:t>“cat</a:t>
            </a:r>
            <a:r>
              <a:rPr lang="en-US" sz="1450" dirty="0">
                <a:ea typeface="ＭＳ Ｐゴシック" pitchFamily="34" charset="-128"/>
              </a:rPr>
              <a:t>”</a:t>
            </a:r>
          </a:p>
          <a:p>
            <a:pPr lvl="1" eaLnBrk="1" hangingPunct="1"/>
            <a:endParaRPr lang="el-GR" sz="2000" dirty="0">
              <a:ea typeface="ＭＳ Ｐゴシック" pitchFamily="34" charset="-128"/>
            </a:endParaRP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45</a:t>
            </a:fld>
            <a:endParaRPr lang="en-US"/>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2"/>
                </a:solidFill>
              </a:rPr>
              <a:t>Κεφ</a:t>
            </a:r>
            <a:r>
              <a:rPr lang="en-US" sz="1600" dirty="0">
                <a:solidFill>
                  <a:schemeClr val="tx2"/>
                </a:solidFill>
              </a:rPr>
              <a:t>. 2.2.3</a:t>
            </a:r>
          </a:p>
        </p:txBody>
      </p:sp>
      <p:pic>
        <p:nvPicPr>
          <p:cNvPr id="37893" name="Picture 4"/>
          <p:cNvPicPr>
            <a:picLocks noChangeAspect="1"/>
          </p:cNvPicPr>
          <p:nvPr/>
        </p:nvPicPr>
        <p:blipFill>
          <a:blip r:embed="rId2" cstate="print"/>
          <a:srcRect/>
          <a:stretch>
            <a:fillRect/>
          </a:stretch>
        </p:blipFill>
        <p:spPr bwMode="auto">
          <a:xfrm>
            <a:off x="6621463" y="3738510"/>
            <a:ext cx="1982985" cy="289882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42066" y="392816"/>
            <a:ext cx="7886700" cy="1325563"/>
          </a:xfrm>
        </p:spPr>
        <p:txBody>
          <a:bodyPr/>
          <a:lstStyle/>
          <a:p>
            <a:pPr algn="ct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και </a:t>
            </a:r>
            <a:r>
              <a:rPr lang="en-US" dirty="0">
                <a:solidFill>
                  <a:schemeClr val="accent2">
                    <a:lumMod val="75000"/>
                  </a:schemeClr>
                </a:solidFill>
                <a:ea typeface="ＭＳ Ｐゴシック" pitchFamily="34" charset="-128"/>
              </a:rPr>
              <a:t>Stemming</a:t>
            </a:r>
          </a:p>
        </p:txBody>
      </p:sp>
      <p:sp>
        <p:nvSpPr>
          <p:cNvPr id="41987" name="Rectangle 3"/>
          <p:cNvSpPr>
            <a:spLocks noGrp="1" noChangeArrowheads="1"/>
          </p:cNvSpPr>
          <p:nvPr>
            <p:ph idx="1"/>
          </p:nvPr>
        </p:nvSpPr>
        <p:spPr>
          <a:xfrm>
            <a:off x="395536" y="1988840"/>
            <a:ext cx="8229600" cy="1540768"/>
          </a:xfrm>
        </p:spPr>
        <p:txBody>
          <a:bodyPr>
            <a:noAutofit/>
          </a:bodyPr>
          <a:lstStyle/>
          <a:p>
            <a:pPr marL="0" indent="0">
              <a:buNone/>
            </a:pPr>
            <a:r>
              <a:rPr lang="el-GR" sz="2400" dirty="0">
                <a:ea typeface="ＭＳ Ｐゴシック" pitchFamily="34" charset="-128"/>
              </a:rPr>
              <a:t>Δύο διαφορετικές προσεγγίσεις: </a:t>
            </a:r>
            <a:r>
              <a:rPr lang="el-GR" sz="2400" dirty="0" err="1">
                <a:ea typeface="ＭＳ Ｐゴシック" pitchFamily="34" charset="-128"/>
              </a:rPr>
              <a:t>λημματοποίηση</a:t>
            </a:r>
            <a:r>
              <a:rPr lang="el-GR" sz="2400" dirty="0">
                <a:ea typeface="ＭＳ Ｐゴシック" pitchFamily="34" charset="-128"/>
              </a:rPr>
              <a:t> και </a:t>
            </a:r>
            <a:r>
              <a:rPr lang="en-US" sz="2400" dirty="0">
                <a:ea typeface="ＭＳ Ｐゴシック" pitchFamily="34" charset="-128"/>
              </a:rPr>
              <a:t>stemming</a:t>
            </a:r>
            <a:endParaRPr lang="el-GR" sz="2400" dirty="0">
              <a:ea typeface="ＭＳ Ｐゴシック" pitchFamily="34" charset="-128"/>
            </a:endParaRPr>
          </a:p>
          <a:p>
            <a:pPr marL="0" indent="0" eaLnBrk="1" hangingPunct="1">
              <a:buNone/>
            </a:pPr>
            <a:r>
              <a:rPr lang="el-GR" sz="2400" u="sng" dirty="0">
                <a:ea typeface="ＭＳ Ｐゴシック" pitchFamily="34" charset="-128"/>
              </a:rPr>
              <a:t>Πριν</a:t>
            </a:r>
            <a:r>
              <a:rPr lang="el-GR" sz="2400" dirty="0">
                <a:ea typeface="ＭＳ Ｐゴシック" pitchFamily="34" charset="-128"/>
              </a:rPr>
              <a:t> την εισαγωγή στο ευρετήριο</a:t>
            </a:r>
          </a:p>
          <a:p>
            <a:pPr marL="0" indent="0" eaLnBrk="1" hangingPunct="1">
              <a:buNone/>
            </a:pPr>
            <a:endParaRPr lang="en-US" sz="2400" dirty="0">
              <a:ea typeface="ＭＳ Ｐゴシック" pitchFamily="34" charset="-128"/>
            </a:endParaRPr>
          </a:p>
          <a:p>
            <a:pPr eaLnBrk="1" hangingPunct="1"/>
            <a:r>
              <a:rPr lang="el-GR" sz="2400" dirty="0">
                <a:ea typeface="ＭＳ Ｐゴシック" pitchFamily="34" charset="-128"/>
              </a:rPr>
              <a:t>Αναγωγή των όρων </a:t>
            </a:r>
            <a:r>
              <a:rPr lang="el-GR" sz="2400" i="1" dirty="0">
                <a:solidFill>
                  <a:schemeClr val="accent2">
                    <a:lumMod val="75000"/>
                  </a:schemeClr>
                </a:solidFill>
                <a:ea typeface="ＭＳ Ｐゴシック" pitchFamily="34" charset="-128"/>
              </a:rPr>
              <a:t>στις ρίζες του</a:t>
            </a:r>
            <a:r>
              <a:rPr lang="el-GR" sz="2400" dirty="0">
                <a:ea typeface="ＭＳ Ｐゴシック" pitchFamily="34" charset="-128"/>
              </a:rPr>
              <a:t> (</a:t>
            </a:r>
            <a:r>
              <a:rPr lang="el-GR" sz="2400" dirty="0" err="1">
                <a:ea typeface="ＭＳ Ｐゴシック" pitchFamily="34" charset="-128"/>
              </a:rPr>
              <a:t>λημματοποίση</a:t>
            </a:r>
            <a:r>
              <a:rPr lang="el-GR" sz="2400" dirty="0">
                <a:ea typeface="ＭＳ Ｐゴシック" pitchFamily="34" charset="-128"/>
              </a:rPr>
              <a:t>)</a:t>
            </a:r>
          </a:p>
          <a:p>
            <a:pPr eaLnBrk="1" hangingPunct="1"/>
            <a:endParaRPr lang="en-US" sz="2400" dirty="0">
              <a:ea typeface="ＭＳ Ｐゴシック" pitchFamily="34" charset="-128"/>
            </a:endParaRPr>
          </a:p>
          <a:p>
            <a:pPr eaLnBrk="1" hangingPunct="1"/>
            <a:r>
              <a:rPr lang="el-GR" sz="2400" i="1" dirty="0">
                <a:solidFill>
                  <a:schemeClr val="accent2">
                    <a:lumMod val="75000"/>
                  </a:schemeClr>
                </a:solidFill>
                <a:ea typeface="ＭＳ Ｐゴシック" pitchFamily="34" charset="-128"/>
              </a:rPr>
              <a:t>Περικοπή κλιτικών καταλήξεων </a:t>
            </a:r>
            <a:r>
              <a:rPr lang="el-GR" sz="2400" dirty="0">
                <a:ea typeface="ＭＳ Ｐゴシック" pitchFamily="34" charset="-128"/>
              </a:rPr>
              <a:t>και αναγωγή παράγωγων μορφών μιας λέξης σε κοινή βασική μορφή (</a:t>
            </a:r>
            <a:r>
              <a:rPr lang="en-US" sz="2400" dirty="0">
                <a:ea typeface="ＭＳ Ｐゴシック" pitchFamily="34" charset="-128"/>
              </a:rPr>
              <a:t>stemming)</a:t>
            </a:r>
          </a:p>
          <a:p>
            <a:pPr marL="0" indent="0" eaLnBrk="1" hangingPunct="1">
              <a:buNone/>
            </a:pPr>
            <a:endParaRPr lang="en-US"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46</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l-GR" dirty="0" err="1">
                <a:solidFill>
                  <a:schemeClr val="accent2">
                    <a:lumMod val="75000"/>
                  </a:schemeClr>
                </a:solidFill>
                <a:ea typeface="ＭＳ Ｐゴシック" pitchFamily="34" charset="-128"/>
              </a:rPr>
              <a:t>Λημματοποίηση</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Lemmatization</a:t>
            </a:r>
            <a:r>
              <a:rPr lang="el-GR" dirty="0">
                <a:solidFill>
                  <a:schemeClr val="accent2">
                    <a:lumMod val="75000"/>
                  </a:schemeClr>
                </a:solidFill>
                <a:ea typeface="ＭＳ Ｐゴシック" pitchFamily="34" charset="-128"/>
              </a:rPr>
              <a:t>)</a:t>
            </a:r>
            <a:endParaRPr lang="en-US" dirty="0">
              <a:solidFill>
                <a:schemeClr val="accent2">
                  <a:lumMod val="75000"/>
                </a:schemeClr>
              </a:solidFill>
              <a:ea typeface="ＭＳ Ｐゴシック" pitchFamily="34" charset="-128"/>
            </a:endParaRPr>
          </a:p>
        </p:txBody>
      </p:sp>
      <p:sp>
        <p:nvSpPr>
          <p:cNvPr id="41987" name="Rectangle 3"/>
          <p:cNvSpPr>
            <a:spLocks noGrp="1" noChangeArrowheads="1"/>
          </p:cNvSpPr>
          <p:nvPr>
            <p:ph idx="1"/>
          </p:nvPr>
        </p:nvSpPr>
        <p:spPr>
          <a:xfrm>
            <a:off x="467544" y="1556792"/>
            <a:ext cx="7886700" cy="4351338"/>
          </a:xfrm>
        </p:spPr>
        <p:txBody>
          <a:bodyPr/>
          <a:lstStyle/>
          <a:p>
            <a:pPr marL="0" indent="0" eaLnBrk="1" hangingPunct="1">
              <a:buNone/>
            </a:pPr>
            <a:endParaRPr lang="en-US" sz="2400" dirty="0">
              <a:ea typeface="ＭＳ Ｐゴシック" pitchFamily="34" charset="-128"/>
            </a:endParaRPr>
          </a:p>
          <a:p>
            <a:pPr eaLnBrk="1" hangingPunct="1"/>
            <a:r>
              <a:rPr lang="el-GR" sz="2000" dirty="0">
                <a:ea typeface="ＭＳ Ｐゴシック" pitchFamily="34" charset="-128"/>
              </a:rPr>
              <a:t>Π</a:t>
            </a:r>
            <a:r>
              <a:rPr lang="en-US" sz="2000" dirty="0">
                <a:ea typeface="ＭＳ Ｐゴシック" pitchFamily="34" charset="-128"/>
              </a:rPr>
              <a:t>.</a:t>
            </a:r>
            <a:r>
              <a:rPr lang="el-GR" sz="2000" dirty="0">
                <a:ea typeface="ＭＳ Ｐゴシック" pitchFamily="34" charset="-128"/>
              </a:rPr>
              <a:t>χ</a:t>
            </a:r>
            <a:r>
              <a:rPr lang="en-US" sz="2000" dirty="0">
                <a:ea typeface="ＭＳ Ｐゴシック" pitchFamily="34" charset="-128"/>
              </a:rPr>
              <a:t>.,</a:t>
            </a:r>
          </a:p>
          <a:p>
            <a:pPr lvl="1" eaLnBrk="1" hangingPunct="1">
              <a:spcBef>
                <a:spcPts val="500"/>
              </a:spcBef>
              <a:spcAft>
                <a:spcPts val="500"/>
              </a:spcAft>
            </a:pPr>
            <a:r>
              <a:rPr lang="en-US" sz="2000" i="1" dirty="0">
                <a:ea typeface="ＭＳ Ｐゴシック" pitchFamily="34" charset="-128"/>
              </a:rPr>
              <a:t>am, are,</a:t>
            </a:r>
            <a:r>
              <a:rPr lang="en-US" sz="2000" dirty="0">
                <a:ea typeface="ＭＳ Ｐゴシック" pitchFamily="34" charset="-128"/>
              </a:rPr>
              <a:t> </a:t>
            </a:r>
            <a:r>
              <a:rPr lang="en-US" sz="2000" i="1" dirty="0">
                <a:ea typeface="ＭＳ Ｐゴシック" pitchFamily="34" charset="-128"/>
              </a:rPr>
              <a:t>is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be</a:t>
            </a:r>
            <a:endParaRPr lang="en-US" sz="2000" dirty="0">
              <a:ea typeface="ＭＳ Ｐゴシック" pitchFamily="34" charset="-128"/>
            </a:endParaRPr>
          </a:p>
          <a:p>
            <a:pPr lvl="1" eaLnBrk="1" hangingPunct="1">
              <a:spcBef>
                <a:spcPts val="500"/>
              </a:spcBef>
              <a:spcAft>
                <a:spcPts val="500"/>
              </a:spcAft>
            </a:pPr>
            <a:r>
              <a:rPr lang="en-US" sz="2000" i="1" dirty="0">
                <a:ea typeface="ＭＳ Ｐゴシック" pitchFamily="34" charset="-128"/>
              </a:rPr>
              <a:t>car, cars, car's</a:t>
            </a:r>
            <a:r>
              <a:rPr lang="en-US" sz="2000" dirty="0">
                <a:ea typeface="ＭＳ Ｐゴシック" pitchFamily="34" charset="-128"/>
              </a:rPr>
              <a:t>, </a:t>
            </a:r>
            <a:r>
              <a:rPr lang="en-US" sz="2000" i="1" dirty="0">
                <a:ea typeface="ＭＳ Ｐゴシック" pitchFamily="34" charset="-128"/>
              </a:rPr>
              <a:t>cars'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car</a:t>
            </a:r>
          </a:p>
          <a:p>
            <a:pPr eaLnBrk="1" hangingPunct="1">
              <a:spcBef>
                <a:spcPts val="500"/>
              </a:spcBef>
              <a:spcAft>
                <a:spcPts val="500"/>
              </a:spcAft>
            </a:pPr>
            <a:r>
              <a:rPr lang="en-US" sz="2000" i="1" dirty="0">
                <a:ea typeface="ＭＳ Ｐゴシック" pitchFamily="34" charset="-128"/>
              </a:rPr>
              <a:t>the boy's cars are different colors</a:t>
            </a:r>
            <a:r>
              <a:rPr lang="en-US" sz="2000" dirty="0">
                <a:ea typeface="ＭＳ Ｐゴシック" pitchFamily="34" charset="-128"/>
              </a:rPr>
              <a:t> </a:t>
            </a:r>
            <a:r>
              <a:rPr lang="en-US" sz="2000" dirty="0">
                <a:ea typeface="ＭＳ Ｐゴシック" pitchFamily="34" charset="-128"/>
                <a:sym typeface="Symbol" pitchFamily="18" charset="2"/>
              </a:rPr>
              <a:t></a:t>
            </a:r>
            <a:r>
              <a:rPr lang="en-US" sz="2000" dirty="0">
                <a:ea typeface="ＭＳ Ｐゴシック" pitchFamily="34" charset="-128"/>
              </a:rPr>
              <a:t> </a:t>
            </a:r>
            <a:r>
              <a:rPr lang="en-US" sz="2000" i="1" dirty="0">
                <a:ea typeface="ＭＳ Ｐゴシック" pitchFamily="34" charset="-128"/>
              </a:rPr>
              <a:t>the boy car be different color</a:t>
            </a:r>
            <a:endParaRPr lang="en-US" sz="3200" i="1" dirty="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2">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a:t>
            </a:r>
            <a:r>
              <a:rPr lang="el-GR" i="1" dirty="0">
                <a:ea typeface="ＭＳ Ｐゴシック" pitchFamily="34" charset="-128"/>
              </a:rPr>
              <a:t>μορφολογική ανάλυση </a:t>
            </a:r>
            <a:r>
              <a:rPr lang="el-GR" dirty="0">
                <a:ea typeface="ＭＳ Ｐゴシック" pitchFamily="34" charset="-128"/>
              </a:rPr>
              <a:t>των λέξεων  και επιστρέφει τη βασική μορφή της λέξης, το λήμμα</a:t>
            </a:r>
            <a:endParaRPr lang="en-US" dirty="0">
              <a:ea typeface="ＭＳ Ｐゴシック" pitchFamily="34" charset="-128"/>
            </a:endParaRPr>
          </a:p>
          <a:p>
            <a:pPr eaLnBrk="1" hangingPunct="1">
              <a:spcBef>
                <a:spcPts val="500"/>
              </a:spcBef>
              <a:spcAft>
                <a:spcPts val="500"/>
              </a:spcAft>
            </a:pPr>
            <a:r>
              <a:rPr lang="en-US" sz="2400" dirty="0">
                <a:ea typeface="ＭＳ Ｐゴシック" pitchFamily="34" charset="-128"/>
              </a:rPr>
              <a:t>POS (part of speech)</a:t>
            </a:r>
          </a:p>
          <a:p>
            <a:pPr eaLnBrk="1" hangingPunct="1">
              <a:spcBef>
                <a:spcPts val="500"/>
              </a:spcBef>
              <a:spcAft>
                <a:spcPts val="500"/>
              </a:spcAft>
            </a:pPr>
            <a:endParaRPr lang="en-US" sz="2400" dirty="0">
              <a:ea typeface="ＭＳ Ｐゴシック" pitchFamily="34" charset="-128"/>
            </a:endParaRPr>
          </a:p>
          <a:p>
            <a:pPr marL="0" indent="0" eaLnBrk="1" hangingPunct="1">
              <a:spcBef>
                <a:spcPts val="500"/>
              </a:spcBef>
              <a:spcAft>
                <a:spcPts val="500"/>
              </a:spcAft>
              <a:buNone/>
            </a:pPr>
            <a:r>
              <a:rPr lang="en-US" sz="2400" dirty="0" err="1">
                <a:ea typeface="ＭＳ Ｐゴシック" pitchFamily="34" charset="-128"/>
              </a:rPr>
              <a:t>Lemmatizer</a:t>
            </a:r>
            <a:endParaRPr lang="el-GR" sz="2400" dirty="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47</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extLst>
      <p:ext uri="{BB962C8B-B14F-4D97-AF65-F5344CB8AC3E}">
        <p14:creationId xmlns:p14="http://schemas.microsoft.com/office/powerpoint/2010/main" val="36386429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9637" y="182925"/>
            <a:ext cx="7886700" cy="1325563"/>
          </a:xfrm>
        </p:spPr>
        <p:txBody>
          <a:bodyPr/>
          <a:lstStyle/>
          <a:p>
            <a:pPr algn="ctr" eaLnBrk="1" hangingPunct="1"/>
            <a:r>
              <a:rPr lang="en-US" dirty="0">
                <a:solidFill>
                  <a:schemeClr val="accent2">
                    <a:lumMod val="75000"/>
                  </a:schemeClr>
                </a:solidFill>
                <a:ea typeface="ＭＳ Ｐゴシック" pitchFamily="34" charset="-128"/>
              </a:rPr>
              <a:t>Stemming</a:t>
            </a:r>
            <a:r>
              <a:rPr lang="el-GR" dirty="0">
                <a:solidFill>
                  <a:schemeClr val="accent2">
                    <a:lumMod val="75000"/>
                  </a:schemeClr>
                </a:solidFill>
                <a:ea typeface="ＭＳ Ｐゴシック" pitchFamily="34" charset="-128"/>
              </a:rPr>
              <a:t> (Περιστολή)</a:t>
            </a:r>
            <a:endParaRPr lang="en-US" dirty="0">
              <a:solidFill>
                <a:schemeClr val="accent2">
                  <a:lumMod val="75000"/>
                </a:schemeClr>
              </a:solidFill>
              <a:ea typeface="ＭＳ Ｐゴシック" pitchFamily="34" charset="-128"/>
            </a:endParaRPr>
          </a:p>
        </p:txBody>
      </p:sp>
      <p:sp>
        <p:nvSpPr>
          <p:cNvPr id="43011" name="Rectangle 3"/>
          <p:cNvSpPr>
            <a:spLocks noGrp="1" noChangeArrowheads="1"/>
          </p:cNvSpPr>
          <p:nvPr>
            <p:ph idx="1"/>
          </p:nvPr>
        </p:nvSpPr>
        <p:spPr>
          <a:xfrm>
            <a:off x="417276" y="1722075"/>
            <a:ext cx="8229600" cy="1490901"/>
          </a:xfrm>
        </p:spPr>
        <p:txBody>
          <a:bodyPr/>
          <a:lstStyle/>
          <a:p>
            <a:pPr eaLnBrk="1" hangingPunct="1"/>
            <a:r>
              <a:rPr lang="en-US" dirty="0">
                <a:ea typeface="ＭＳ Ｐゴシック" pitchFamily="34" charset="-128"/>
              </a:rPr>
              <a:t>“Stemming” </a:t>
            </a:r>
            <a:r>
              <a:rPr lang="el-GR" dirty="0">
                <a:ea typeface="ＭＳ Ｐゴシック" pitchFamily="34" charset="-128"/>
              </a:rPr>
              <a:t>υπονοεί ωμό κόψιμο των καταλήξεων </a:t>
            </a:r>
            <a:endParaRPr lang="en-US" dirty="0">
              <a:ea typeface="ＭＳ Ｐゴシック" pitchFamily="34" charset="-128"/>
            </a:endParaRPr>
          </a:p>
          <a:p>
            <a:pPr lvl="1" eaLnBrk="1" hangingPunct="1"/>
            <a:r>
              <a:rPr lang="el-GR" dirty="0">
                <a:ea typeface="ＭＳ Ｐゴシック" pitchFamily="34" charset="-128"/>
              </a:rPr>
              <a:t> εξαρτάται από τη γλώσσα</a:t>
            </a:r>
            <a:endParaRPr lang="en-US" dirty="0">
              <a:ea typeface="ＭＳ Ｐゴシック" pitchFamily="34" charset="-128"/>
            </a:endParaRPr>
          </a:p>
          <a:p>
            <a:pPr lvl="1" eaLnBrk="1" hangingPunct="1"/>
            <a:r>
              <a:rPr lang="el-GR" dirty="0">
                <a:ea typeface="ＭＳ Ｐゴシック" pitchFamily="34" charset="-128"/>
              </a:rPr>
              <a:t>π</a:t>
            </a:r>
            <a:r>
              <a:rPr lang="en-US" dirty="0">
                <a:ea typeface="ＭＳ Ｐゴシック" pitchFamily="34" charset="-128"/>
              </a:rPr>
              <a:t>.</a:t>
            </a:r>
            <a:r>
              <a:rPr lang="el-GR" dirty="0">
                <a:ea typeface="ＭＳ Ｐゴシック" pitchFamily="34" charset="-128"/>
              </a:rPr>
              <a:t>χ</a:t>
            </a:r>
            <a:r>
              <a:rPr lang="en-US" dirty="0">
                <a:ea typeface="ＭＳ Ｐゴシック" pitchFamily="34" charset="-128"/>
              </a:rPr>
              <a:t>., </a:t>
            </a:r>
            <a:r>
              <a:rPr lang="en-US" b="1" i="1" dirty="0">
                <a:ea typeface="ＭＳ Ｐゴシック" pitchFamily="34" charset="-128"/>
              </a:rPr>
              <a:t>automate(s), automatic, automation</a:t>
            </a:r>
            <a:r>
              <a:rPr lang="en-US" dirty="0">
                <a:ea typeface="ＭＳ Ｐゴシック" pitchFamily="34" charset="-128"/>
              </a:rPr>
              <a:t> </a:t>
            </a:r>
            <a:r>
              <a:rPr lang="el-GR" dirty="0">
                <a:ea typeface="ＭＳ Ｐゴシック" pitchFamily="34" charset="-128"/>
              </a:rPr>
              <a:t>όλα ανάγονται στο </a:t>
            </a:r>
            <a:r>
              <a:rPr lang="en-US" b="1" i="1" dirty="0">
                <a:ea typeface="ＭＳ Ｐゴシック" pitchFamily="34" charset="-128"/>
              </a:rPr>
              <a:t>automat</a:t>
            </a:r>
            <a:r>
              <a:rPr lang="en-US" dirty="0">
                <a:ea typeface="ＭＳ Ｐゴシック" pitchFamily="34" charset="-128"/>
              </a:rPr>
              <a:t>.</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48</a:t>
            </a:fld>
            <a:endParaRPr lang="en-US"/>
          </a:p>
        </p:txBody>
      </p:sp>
      <p:sp>
        <p:nvSpPr>
          <p:cNvPr id="43013" name="Rectangle 5"/>
          <p:cNvSpPr>
            <a:spLocks noChangeArrowheads="1"/>
          </p:cNvSpPr>
          <p:nvPr/>
        </p:nvSpPr>
        <p:spPr bwMode="auto">
          <a:xfrm>
            <a:off x="251520" y="3836090"/>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81550" y="3778940"/>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dirty="0">
                <a:latin typeface="Arial" pitchFamily="34" charset="0"/>
              </a:rPr>
              <a:t>for </a:t>
            </a:r>
            <a:r>
              <a:rPr lang="en-US" dirty="0" err="1">
                <a:latin typeface="Arial" pitchFamily="34" charset="0"/>
              </a:rPr>
              <a:t>exampl</a:t>
            </a:r>
            <a:r>
              <a:rPr lang="en-US" dirty="0">
                <a:latin typeface="Arial" pitchFamily="34" charset="0"/>
              </a:rPr>
              <a:t> compress and</a:t>
            </a:r>
          </a:p>
          <a:p>
            <a:r>
              <a:rPr lang="en-US" dirty="0">
                <a:latin typeface="Arial" pitchFamily="34" charset="0"/>
              </a:rPr>
              <a:t>compress </a:t>
            </a:r>
            <a:r>
              <a:rPr lang="en-US" dirty="0" err="1">
                <a:latin typeface="Arial" pitchFamily="34" charset="0"/>
              </a:rPr>
              <a:t>ar</a:t>
            </a:r>
            <a:r>
              <a:rPr lang="en-US" dirty="0">
                <a:latin typeface="Arial" pitchFamily="34" charset="0"/>
              </a:rPr>
              <a:t> both accept</a:t>
            </a:r>
          </a:p>
          <a:p>
            <a:r>
              <a:rPr lang="en-US" dirty="0">
                <a:latin typeface="Arial" pitchFamily="34" charset="0"/>
              </a:rPr>
              <a:t>as </a:t>
            </a:r>
            <a:r>
              <a:rPr lang="en-US" dirty="0" err="1">
                <a:latin typeface="Arial" pitchFamily="34" charset="0"/>
              </a:rPr>
              <a:t>equival</a:t>
            </a:r>
            <a:r>
              <a:rPr lang="en-US" dirty="0">
                <a:latin typeface="Arial" pitchFamily="34" charset="0"/>
              </a:rPr>
              <a:t>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Ο αλγόριθμος του </a:t>
            </a:r>
            <a:r>
              <a:rPr lang="en-US" dirty="0">
                <a:solidFill>
                  <a:schemeClr val="accent2">
                    <a:lumMod val="75000"/>
                  </a:schemeClr>
                </a:solidFill>
                <a:ea typeface="ＭＳ Ｐゴシック" pitchFamily="34" charset="-128"/>
              </a:rPr>
              <a:t>Porter</a:t>
            </a:r>
          </a:p>
        </p:txBody>
      </p:sp>
      <p:sp>
        <p:nvSpPr>
          <p:cNvPr id="44035" name="Rectangle 3"/>
          <p:cNvSpPr>
            <a:spLocks noGrp="1" noChangeArrowheads="1"/>
          </p:cNvSpPr>
          <p:nvPr>
            <p:ph idx="1"/>
          </p:nvPr>
        </p:nvSpPr>
        <p:spPr/>
        <p:txBody>
          <a:bodyPr/>
          <a:lstStyle/>
          <a:p>
            <a:pPr eaLnBrk="1" hangingPunct="1"/>
            <a:r>
              <a:rPr lang="el-GR" dirty="0">
                <a:ea typeface="ＭＳ Ｐゴシック" pitchFamily="34" charset="-128"/>
              </a:rPr>
              <a:t>Ο πιο διαδεδομένος αλγόριθμος </a:t>
            </a:r>
            <a:r>
              <a:rPr lang="en-US" dirty="0">
                <a:ea typeface="ＭＳ Ｐゴシック" pitchFamily="34" charset="-128"/>
              </a:rPr>
              <a:t>stemming </a:t>
            </a:r>
            <a:r>
              <a:rPr lang="el-GR" dirty="0">
                <a:ea typeface="ＭＳ Ｐゴシック" pitchFamily="34" charset="-128"/>
              </a:rPr>
              <a:t>για τα Αγγλικά</a:t>
            </a:r>
            <a:endParaRPr lang="en-US" dirty="0">
              <a:ea typeface="ＭＳ Ｐゴシック" pitchFamily="34" charset="-128"/>
            </a:endParaRPr>
          </a:p>
          <a:p>
            <a:pPr lvl="1" eaLnBrk="1" hangingPunct="1"/>
            <a:r>
              <a:rPr lang="el-GR" dirty="0">
                <a:ea typeface="ＭＳ Ｐゴシック" pitchFamily="34" charset="-128"/>
              </a:rPr>
              <a:t>Τα αποτελέσματα δείχνουν ότι είναι τουλάχιστον τόσο καλός όσο οι άλλες επιλογές</a:t>
            </a:r>
            <a:endParaRPr lang="en-US" dirty="0">
              <a:ea typeface="ＭＳ Ｐゴシック" pitchFamily="34" charset="-128"/>
            </a:endParaRPr>
          </a:p>
          <a:p>
            <a:pPr eaLnBrk="1" hangingPunct="1"/>
            <a:r>
              <a:rPr lang="el-GR" dirty="0">
                <a:ea typeface="ＭＳ Ｐゴシック" pitchFamily="34" charset="-128"/>
              </a:rPr>
              <a:t>Συμβάσεις</a:t>
            </a:r>
            <a:r>
              <a:rPr lang="en-US" dirty="0">
                <a:ea typeface="ＭＳ Ｐゴシック" pitchFamily="34" charset="-128"/>
              </a:rPr>
              <a:t> + 5 </a:t>
            </a:r>
            <a:r>
              <a:rPr lang="el-GR" dirty="0">
                <a:ea typeface="ＭＳ Ｐゴシック" pitchFamily="34" charset="-128"/>
              </a:rPr>
              <a:t>φάσεις περικοπών </a:t>
            </a:r>
            <a:endParaRPr lang="en-US" dirty="0">
              <a:ea typeface="ＭＳ Ｐゴシック" pitchFamily="34" charset="-128"/>
            </a:endParaRPr>
          </a:p>
          <a:p>
            <a:pPr lvl="1" eaLnBrk="1" hangingPunct="1"/>
            <a:r>
              <a:rPr lang="el-GR" dirty="0">
                <a:ea typeface="ＭＳ Ｐゴシック" pitchFamily="34" charset="-128"/>
              </a:rPr>
              <a:t>Οι φάσεις εφαρμόζονται διαδοχικά</a:t>
            </a:r>
            <a:endParaRPr lang="en-US" dirty="0">
              <a:ea typeface="ＭＳ Ｐゴシック" pitchFamily="34" charset="-128"/>
            </a:endParaRPr>
          </a:p>
          <a:p>
            <a:pPr lvl="1" eaLnBrk="1" hangingPunct="1"/>
            <a:r>
              <a:rPr lang="el-GR" dirty="0">
                <a:ea typeface="ＭＳ Ｐゴシック" pitchFamily="34" charset="-128"/>
              </a:rPr>
              <a:t>Κάθε φάση αποτελείται από ένα σύνολο κανόνων </a:t>
            </a:r>
          </a:p>
          <a:p>
            <a:pPr lvl="1" eaLnBrk="1" hangingPunct="1"/>
            <a:endParaRPr lang="el-GR" sz="800" dirty="0">
              <a:ea typeface="ＭＳ Ｐゴシック" pitchFamily="34" charset="-128"/>
            </a:endParaRPr>
          </a:p>
          <a:p>
            <a:pPr lvl="1" eaLnBrk="1" hangingPunct="1"/>
            <a:r>
              <a:rPr lang="el-GR" dirty="0">
                <a:ea typeface="ＭＳ Ｐゴシック" pitchFamily="34" charset="-128"/>
              </a:rPr>
              <a:t>Παράδειγμα σύμβασης</a:t>
            </a:r>
            <a:r>
              <a:rPr lang="en-US" dirty="0">
                <a:ea typeface="ＭＳ Ｐゴシック" pitchFamily="34" charset="-128"/>
              </a:rPr>
              <a:t>:</a:t>
            </a:r>
            <a:r>
              <a:rPr lang="el-GR" dirty="0">
                <a:ea typeface="ＭＳ Ｐゴシック" pitchFamily="34" charset="-128"/>
              </a:rPr>
              <a:t> Επιλογή εκείνου του κανόνα από κάθε ομάδα που μπορεί να εφαρμοστεί στο μεγαλύτερο επίθεμα</a:t>
            </a:r>
            <a:r>
              <a:rPr lang="en-US" i="1" dirty="0">
                <a:ea typeface="ＭＳ Ｐゴシック" pitchFamily="34" charset="-128"/>
              </a:rPr>
              <a:t>.</a:t>
            </a:r>
          </a:p>
          <a:p>
            <a:pPr eaLnBrk="1" hangingPunct="1"/>
            <a:endParaRPr lang="en-US" dirty="0">
              <a:ea typeface="ＭＳ Ｐゴシック" pitchFamily="34" charset="-128"/>
            </a:endParaRP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49</a:t>
            </a:fld>
            <a:endParaRPr lang="en-US"/>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6" name="TextBox 5"/>
          <p:cNvSpPr txBox="1"/>
          <p:nvPr/>
        </p:nvSpPr>
        <p:spPr>
          <a:xfrm>
            <a:off x="539552" y="5543611"/>
            <a:ext cx="7488832" cy="461665"/>
          </a:xfrm>
          <a:prstGeom prst="rect">
            <a:avLst/>
          </a:prstGeom>
          <a:noFill/>
        </p:spPr>
        <p:txBody>
          <a:bodyPr wrap="square" rtlCol="0">
            <a:spAutoFit/>
          </a:bodyPr>
          <a:lstStyle/>
          <a:p>
            <a:r>
              <a:rPr lang="en-US" dirty="0">
                <a:solidFill>
                  <a:schemeClr val="accent6">
                    <a:lumMod val="50000"/>
                  </a:schemeClr>
                </a:solidFill>
              </a:rPr>
              <a:t>www.tartarus.org/~martin/PorterStemmer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152230"/>
            <a:ext cx="9144000" cy="1152128"/>
          </a:xfrm>
        </p:spPr>
        <p:txBody>
          <a:bodyPr>
            <a:normAutofit/>
          </a:bodyPr>
          <a:lstStyle/>
          <a:p>
            <a:pPr eaLnBrk="1" hangingPunct="1"/>
            <a:r>
              <a:rPr lang="el-GR" sz="3200" dirty="0">
                <a:solidFill>
                  <a:schemeClr val="accent2">
                    <a:lumMod val="75000"/>
                  </a:schemeClr>
                </a:solidFill>
                <a:ea typeface="ＭＳ Ｐゴシック" pitchFamily="34" charset="-128"/>
              </a:rPr>
              <a:t>Τα βασικά βήματα για την κατασκευή του ευρετηρίου</a:t>
            </a:r>
            <a:endParaRPr lang="en-US" sz="3200" dirty="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5</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r>
                <a:rPr lang="el-GR" sz="1600" dirty="0">
                  <a:solidFill>
                    <a:schemeClr val="tx2">
                      <a:lumMod val="75000"/>
                    </a:schemeClr>
                  </a:solidFill>
                </a:rPr>
                <a:t> </a:t>
              </a:r>
            </a:p>
            <a:p>
              <a:r>
                <a:rPr lang="en-US" sz="1600" dirty="0">
                  <a:solidFill>
                    <a:schemeClr val="tx2">
                      <a:lumMod val="75000"/>
                    </a:schemeClr>
                  </a:solidFill>
                </a:rPr>
                <a:t>(terms)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a:solidFill>
                  <a:schemeClr val="tx1"/>
                </a:solidFill>
                <a:latin typeface="+mn-lt"/>
              </a:rPr>
              <a:t>1. </a:t>
            </a:r>
            <a:r>
              <a:rPr lang="el-GR" sz="1600" dirty="0">
                <a:solidFill>
                  <a:schemeClr val="bg1">
                    <a:lumMod val="65000"/>
                  </a:schemeClr>
                </a:solidFill>
                <a:latin typeface="+mn-lt"/>
              </a:rPr>
              <a:t>Συλλέγουμε τα έγγραφα που θέλουμε να συμπεριλάβουμε στο ευρετήριο</a:t>
            </a: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a:solidFill>
                  <a:schemeClr val="tx1"/>
                </a:solidFill>
                <a:latin typeface="+mn-lt"/>
              </a:rPr>
              <a:t>2. Διαιρούμε το κείμενο σε γλωσσικά σύμβολα </a:t>
            </a:r>
            <a:r>
              <a:rPr lang="en-US" sz="2000" b="1" dirty="0">
                <a:solidFill>
                  <a:schemeClr val="accent2"/>
                </a:solidFill>
                <a:latin typeface="+mn-lt"/>
              </a:rPr>
              <a:t>(token)</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a:solidFill>
                  <a:schemeClr val="accent2">
                    <a:lumMod val="75000"/>
                  </a:schemeClr>
                </a:solidFill>
                <a:ea typeface="ＭＳ Ｐゴシック" pitchFamily="34" charset="-128"/>
              </a:rPr>
              <a:t>Χαρακτηριστικοί κανόνες του </a:t>
            </a:r>
            <a:r>
              <a:rPr lang="en-US" dirty="0">
                <a:solidFill>
                  <a:schemeClr val="accent2">
                    <a:lumMod val="75000"/>
                  </a:schemeClr>
                </a:solidFill>
                <a:ea typeface="ＭＳ Ｐゴシック" pitchFamily="34" charset="-128"/>
              </a:rPr>
              <a:t>Porter</a:t>
            </a:r>
          </a:p>
        </p:txBody>
      </p:sp>
      <p:sp>
        <p:nvSpPr>
          <p:cNvPr id="45059" name="Rectangle 3"/>
          <p:cNvSpPr>
            <a:spLocks noGrp="1" noChangeArrowheads="1"/>
          </p:cNvSpPr>
          <p:nvPr>
            <p:ph idx="1"/>
          </p:nvPr>
        </p:nvSpPr>
        <p:spPr>
          <a:xfrm>
            <a:off x="457200" y="1600200"/>
            <a:ext cx="8360564" cy="4349080"/>
          </a:xfrm>
        </p:spPr>
        <p:txBody>
          <a:bodyPr>
            <a:normAutofit fontScale="92500" lnSpcReduction="20000"/>
          </a:bodyPr>
          <a:lstStyle/>
          <a:p>
            <a:pPr marL="0" indent="0" eaLnBrk="1" hangingPunct="1">
              <a:buNone/>
            </a:pPr>
            <a:r>
              <a:rPr lang="el-GR" sz="2400" i="1" dirty="0">
                <a:ea typeface="ＭＳ Ｐゴシック" pitchFamily="34" charset="-128"/>
              </a:rPr>
              <a:t>Ομάδα κανόνων της πρώτης φάσης:</a:t>
            </a:r>
          </a:p>
          <a:p>
            <a:pPr eaLnBrk="1" hangingPunct="1"/>
            <a:r>
              <a:rPr lang="en-US" sz="2000" i="1" dirty="0" err="1">
                <a:ea typeface="ＭＳ Ｐゴシック" pitchFamily="34" charset="-128"/>
              </a:rPr>
              <a:t>sses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ies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i</a:t>
            </a:r>
            <a:endParaRPr lang="en-US" sz="2000" i="1" dirty="0">
              <a:ea typeface="ＭＳ Ｐゴシック" pitchFamily="34" charset="-128"/>
              <a:sym typeface="Symbol" pitchFamily="18" charset="2"/>
            </a:endParaRPr>
          </a:p>
          <a:p>
            <a:pPr eaLnBrk="1" hangingPunct="1"/>
            <a:r>
              <a:rPr lang="en-US" sz="2000" i="1" dirty="0" err="1">
                <a:ea typeface="ＭＳ Ｐゴシック" pitchFamily="34" charset="-128"/>
              </a:rPr>
              <a:t>ss</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ss</a:t>
            </a:r>
            <a:endParaRPr lang="en-US" sz="2000" i="1" dirty="0">
              <a:ea typeface="ＭＳ Ｐゴシック" pitchFamily="34" charset="-128"/>
              <a:sym typeface="Symbol" pitchFamily="18" charset="2"/>
            </a:endParaRPr>
          </a:p>
          <a:p>
            <a:pPr eaLnBrk="1" hangingPunct="1"/>
            <a:r>
              <a:rPr lang="en-US" sz="2000" i="1" dirty="0">
                <a:ea typeface="ＭＳ Ｐゴシック" pitchFamily="34" charset="-128"/>
              </a:rPr>
              <a:t>s</a:t>
            </a:r>
            <a:r>
              <a:rPr lang="en-US" sz="2000" dirty="0">
                <a:ea typeface="ＭＳ Ｐゴシック" pitchFamily="34" charset="-128"/>
              </a:rPr>
              <a:t> </a:t>
            </a:r>
            <a:r>
              <a:rPr lang="en-US" sz="2000" dirty="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a:ea typeface="ＭＳ Ｐゴシック" pitchFamily="34" charset="-128"/>
                <a:sym typeface="Symbol" pitchFamily="18" charset="2"/>
              </a:rPr>
              <a:t>Άλλοι κανόνες</a:t>
            </a:r>
            <a:endParaRPr lang="en-US" sz="2400" i="1" dirty="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a:ea typeface="ＭＳ Ｐゴシック" pitchFamily="34" charset="-128"/>
                <a:sym typeface="Symbol" pitchFamily="18" charset="2"/>
              </a:rPr>
              <a:t>tion</a:t>
            </a:r>
            <a:endParaRPr lang="el-GR" sz="2000" i="1" dirty="0">
              <a:ea typeface="ＭＳ Ｐゴシック" pitchFamily="34" charset="-128"/>
              <a:sym typeface="Symbol" pitchFamily="18" charset="2"/>
            </a:endParaRPr>
          </a:p>
          <a:p>
            <a:pPr eaLnBrk="1" hangingPunct="1"/>
            <a:endParaRPr lang="el-GR" sz="2000" dirty="0">
              <a:ea typeface="ＭＳ Ｐゴシック" pitchFamily="34" charset="-128"/>
              <a:sym typeface="Symbol" pitchFamily="18" charset="2"/>
            </a:endParaRPr>
          </a:p>
          <a:p>
            <a:pPr eaLnBrk="1" hangingPunct="1"/>
            <a:r>
              <a:rPr lang="el-GR" sz="2400" dirty="0">
                <a:ea typeface="ＭＳ Ｐゴシック" pitchFamily="34" charset="-128"/>
                <a:sym typeface="Symbol" pitchFamily="18" charset="2"/>
              </a:rPr>
              <a:t>Οι κανόνες χρησιμοποιούν ένα είδους μέτρου</a:t>
            </a:r>
            <a:r>
              <a:rPr lang="en-US" sz="2400" i="1" dirty="0">
                <a:ea typeface="ＭＳ Ｐゴシック" pitchFamily="34" charset="-128"/>
                <a:sym typeface="Symbol" pitchFamily="18" charset="2"/>
              </a:rPr>
              <a:t> </a:t>
            </a:r>
            <a:r>
              <a:rPr lang="el-GR" sz="2400" i="1" dirty="0">
                <a:ea typeface="ＭＳ Ｐゴシック" pitchFamily="34" charset="-128"/>
                <a:sym typeface="Symbol" pitchFamily="18" charset="2"/>
              </a:rPr>
              <a:t>(</a:t>
            </a:r>
            <a:r>
              <a:rPr lang="en-US" sz="2400" i="1" dirty="0">
                <a:ea typeface="ＭＳ Ｐゴシック" pitchFamily="34" charset="-128"/>
                <a:sym typeface="Symbol" pitchFamily="18" charset="2"/>
              </a:rPr>
              <a:t>measure</a:t>
            </a:r>
            <a:r>
              <a:rPr lang="el-GR" sz="2400" i="1" dirty="0">
                <a:ea typeface="ＭＳ Ｐゴシック" pitchFamily="34" charset="-128"/>
                <a:sym typeface="Symbol" pitchFamily="18" charset="2"/>
              </a:rPr>
              <a:t>)</a:t>
            </a:r>
            <a:r>
              <a:rPr lang="en-US" sz="2400" dirty="0">
                <a:ea typeface="ＭＳ Ｐゴシック" pitchFamily="34" charset="-128"/>
                <a:sym typeface="Symbol" pitchFamily="18" charset="2"/>
              </a:rPr>
              <a:t> </a:t>
            </a:r>
            <a:r>
              <a:rPr lang="el-GR" sz="2400" dirty="0">
                <a:ea typeface="ＭＳ Ｐゴシック" pitchFamily="34" charset="-128"/>
                <a:sym typeface="Symbol" pitchFamily="18" charset="2"/>
              </a:rPr>
              <a:t>που ελέγχει το πλήθος των συλλαβών</a:t>
            </a:r>
            <a:endParaRPr lang="en-US" sz="2400" b="1" i="1" dirty="0">
              <a:ea typeface="ＭＳ Ｐゴシック" pitchFamily="34" charset="-128"/>
              <a:sym typeface="Symbol" pitchFamily="18" charset="2"/>
            </a:endParaRPr>
          </a:p>
          <a:p>
            <a:pPr eaLnBrk="1" hangingPunct="1"/>
            <a:r>
              <a:rPr lang="en-US" sz="2400" dirty="0">
                <a:ea typeface="ＭＳ Ｐゴシック" pitchFamily="34" charset="-128"/>
                <a:sym typeface="Symbol" pitchFamily="18" charset="2"/>
              </a:rPr>
              <a:t> 	</a:t>
            </a:r>
            <a:r>
              <a:rPr lang="en-US" sz="2400" i="1" dirty="0">
                <a:ea typeface="ＭＳ Ｐゴシック" pitchFamily="34" charset="-128"/>
                <a:sym typeface="Symbol" pitchFamily="18" charset="2"/>
              </a:rPr>
              <a:t>(m&gt;1) EMENT </a:t>
            </a:r>
            <a:r>
              <a:rPr lang="en-US" sz="2400" dirty="0">
                <a:ea typeface="ＭＳ Ｐゴシック" pitchFamily="34" charset="-128"/>
                <a:sym typeface="Symbol" pitchFamily="18" charset="2"/>
              </a:rPr>
              <a:t>→</a:t>
            </a:r>
          </a:p>
          <a:p>
            <a:pPr lvl="2" eaLnBrk="1" hangingPunct="1"/>
            <a:r>
              <a:rPr lang="en-US" i="1" dirty="0">
                <a:ea typeface="ＭＳ Ｐゴシック" pitchFamily="34" charset="-128"/>
                <a:sym typeface="Symbol" pitchFamily="18" charset="2"/>
              </a:rPr>
              <a:t>replacement</a:t>
            </a:r>
            <a:r>
              <a:rPr lang="en-US" dirty="0">
                <a:ea typeface="ＭＳ Ｐゴシック" pitchFamily="34" charset="-128"/>
                <a:sym typeface="Symbol" pitchFamily="18" charset="2"/>
              </a:rPr>
              <a:t> → </a:t>
            </a:r>
            <a:r>
              <a:rPr lang="en-US" i="1" dirty="0" err="1">
                <a:ea typeface="ＭＳ Ｐゴシック" pitchFamily="34" charset="-128"/>
                <a:sym typeface="Symbol" pitchFamily="18" charset="2"/>
              </a:rPr>
              <a:t>replac</a:t>
            </a:r>
            <a:endParaRPr lang="en-US" i="1" dirty="0">
              <a:ea typeface="ＭＳ Ｐゴシック" pitchFamily="34" charset="-128"/>
              <a:sym typeface="Symbol" pitchFamily="18" charset="2"/>
            </a:endParaRPr>
          </a:p>
          <a:p>
            <a:pPr lvl="2" eaLnBrk="1" hangingPunct="1"/>
            <a:r>
              <a:rPr lang="en-US" i="1" dirty="0">
                <a:ea typeface="ＭＳ Ｐゴシック" pitchFamily="34" charset="-128"/>
                <a:sym typeface="Symbol" pitchFamily="18" charset="2"/>
              </a:rPr>
              <a:t>cement </a:t>
            </a:r>
            <a:r>
              <a:rPr lang="en-US" dirty="0">
                <a:ea typeface="ＭＳ Ｐゴシック" pitchFamily="34" charset="-128"/>
                <a:sym typeface="Symbol" pitchFamily="18" charset="2"/>
              </a:rPr>
              <a:t> → </a:t>
            </a:r>
            <a:r>
              <a:rPr lang="en-US" i="1" dirty="0">
                <a:ea typeface="ＭＳ Ｐゴシック" pitchFamily="34" charset="-128"/>
                <a:sym typeface="Symbol" pitchFamily="18" charset="2"/>
              </a:rPr>
              <a:t>cement</a:t>
            </a:r>
          </a:p>
          <a:p>
            <a:pPr eaLnBrk="1" hangingPunct="1"/>
            <a:endParaRPr lang="en-US" i="1" dirty="0">
              <a:ea typeface="ＭＳ Ｐゴシック" pitchFamily="34" charset="-128"/>
              <a:sym typeface="Symbol" pitchFamily="18" charset="2"/>
            </a:endParaRP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50</a:t>
            </a:fld>
            <a:endParaRPr lang="en-US"/>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4580687" y="1072688"/>
            <a:ext cx="3500462" cy="1643074"/>
          </a:xfrm>
          <a:prstGeom prst="rect">
            <a:avLst/>
          </a:prstGeom>
          <a:noFill/>
          <a:ln w="9525">
            <a:noFill/>
            <a:round/>
            <a:headEnd/>
            <a:tailEnd/>
          </a:ln>
        </p:spPr>
        <p:txBody>
          <a:bodyPr/>
          <a:lstStyle/>
          <a:p>
            <a:pPr lvl="1">
              <a:spcBef>
                <a:spcPts val="700"/>
              </a:spcBef>
              <a:buClr>
                <a:srgbClr val="336699"/>
              </a:buClr>
            </a:pPr>
            <a:endParaRPr lang="el-GR" sz="1800" b="1" dirty="0">
              <a:solidFill>
                <a:schemeClr val="tx1"/>
              </a:solidFill>
              <a:latin typeface="+mn-lt"/>
            </a:endParaRPr>
          </a:p>
          <a:p>
            <a:pPr lvl="1">
              <a:spcBef>
                <a:spcPts val="700"/>
              </a:spcBef>
              <a:buClr>
                <a:srgbClr val="336699"/>
              </a:buClr>
            </a:pPr>
            <a:r>
              <a:rPr lang="el-GR" sz="1800" b="1" dirty="0">
                <a:solidFill>
                  <a:schemeClr val="tx1"/>
                </a:solidFill>
                <a:latin typeface="+mn-lt"/>
              </a:rPr>
              <a:t>Παράδειγμα</a:t>
            </a:r>
            <a:endParaRPr lang="de-DE" sz="1800" b="1" dirty="0">
              <a:solidFill>
                <a:schemeClr val="tx1"/>
              </a:solidFill>
              <a:latin typeface="+mn-lt"/>
            </a:endParaRPr>
          </a:p>
          <a:p>
            <a:pPr lvl="1">
              <a:spcBef>
                <a:spcPts val="700"/>
              </a:spcBef>
              <a:buClr>
                <a:srgbClr val="336699"/>
              </a:buClr>
            </a:pPr>
            <a:r>
              <a:rPr lang="de-DE" sz="1800" dirty="0" err="1">
                <a:solidFill>
                  <a:schemeClr val="tx1"/>
                </a:solidFill>
                <a:latin typeface="+mn-lt"/>
              </a:rPr>
              <a:t>caresses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ponies</a:t>
            </a:r>
            <a:r>
              <a:rPr lang="de-DE" sz="1800" dirty="0">
                <a:solidFill>
                  <a:schemeClr val="tx1"/>
                </a:solidFill>
                <a:latin typeface="+mn-lt"/>
              </a:rPr>
              <a:t> → </a:t>
            </a:r>
            <a:r>
              <a:rPr lang="de-DE" sz="1800" dirty="0" err="1">
                <a:solidFill>
                  <a:schemeClr val="tx1"/>
                </a:solidFill>
                <a:latin typeface="+mn-lt"/>
              </a:rPr>
              <a:t>poni</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caress</a:t>
            </a:r>
            <a:r>
              <a:rPr lang="de-DE" sz="1800" dirty="0">
                <a:solidFill>
                  <a:schemeClr val="tx1"/>
                </a:solidFill>
                <a:latin typeface="+mn-lt"/>
              </a:rPr>
              <a:t> → </a:t>
            </a:r>
            <a:r>
              <a:rPr lang="de-DE" sz="1800" dirty="0" err="1">
                <a:solidFill>
                  <a:schemeClr val="tx1"/>
                </a:solidFill>
                <a:latin typeface="+mn-lt"/>
              </a:rPr>
              <a:t>caress</a:t>
            </a:r>
            <a:endParaRPr lang="de-DE" sz="1800" dirty="0">
              <a:solidFill>
                <a:schemeClr val="tx1"/>
              </a:solidFill>
              <a:latin typeface="+mn-lt"/>
            </a:endParaRPr>
          </a:p>
          <a:p>
            <a:pPr lvl="1">
              <a:spcBef>
                <a:spcPts val="700"/>
              </a:spcBef>
              <a:buClr>
                <a:srgbClr val="336699"/>
              </a:buClr>
            </a:pPr>
            <a:r>
              <a:rPr lang="de-DE" sz="1800" dirty="0" err="1">
                <a:solidFill>
                  <a:schemeClr val="tx1"/>
                </a:solidFill>
                <a:latin typeface="+mn-lt"/>
              </a:rPr>
              <a:t>cats</a:t>
            </a:r>
            <a:r>
              <a:rPr lang="de-DE" sz="1800" dirty="0">
                <a:solidFill>
                  <a:schemeClr val="tx1"/>
                </a:solidFill>
                <a:latin typeface="+mn-lt"/>
              </a:rPr>
              <a:t> → </a:t>
            </a:r>
            <a:r>
              <a:rPr lang="de-DE" sz="1800" dirty="0" err="1">
                <a:solidFill>
                  <a:schemeClr val="tx1"/>
                </a:solidFill>
                <a:latin typeface="+mn-lt"/>
              </a:rPr>
              <a:t>cat</a:t>
            </a:r>
            <a:endParaRPr lang="en-US" sz="1800" dirty="0">
              <a:solidFill>
                <a:schemeClr val="tx1"/>
              </a:solidFill>
              <a:latin typeface="+mn-l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p>
        </p:txBody>
      </p:sp>
      <p:sp>
        <p:nvSpPr>
          <p:cNvPr id="46083" name="Rectangle 3"/>
          <p:cNvSpPr>
            <a:spLocks noGrp="1" noChangeArrowheads="1"/>
          </p:cNvSpPr>
          <p:nvPr>
            <p:ph idx="1"/>
          </p:nvPr>
        </p:nvSpPr>
        <p:spPr>
          <a:xfrm>
            <a:off x="467544" y="1556792"/>
            <a:ext cx="7886700" cy="4351338"/>
          </a:xfrm>
        </p:spPr>
        <p:txBody>
          <a:bodyPr/>
          <a:lstStyle/>
          <a:p>
            <a:pPr eaLnBrk="1" hangingPunct="1"/>
            <a:r>
              <a:rPr lang="el-GR" dirty="0">
                <a:ea typeface="ＭＳ Ｐゴシック" pitchFamily="34" charset="-128"/>
              </a:rPr>
              <a:t>Υπάρχουν και άλλοι π.χ., </a:t>
            </a:r>
            <a:r>
              <a:rPr lang="en-US" dirty="0" err="1">
                <a:ea typeface="ＭＳ Ｐゴシック" pitchFamily="34" charset="-128"/>
              </a:rPr>
              <a:t>Lovins</a:t>
            </a:r>
            <a:r>
              <a:rPr lang="en-US" dirty="0">
                <a:ea typeface="ＭＳ Ｐゴシック" pitchFamily="34" charset="-128"/>
              </a:rPr>
              <a:t> stemmer </a:t>
            </a:r>
          </a:p>
          <a:p>
            <a:pPr lvl="1" eaLnBrk="1" hangingPunct="1"/>
            <a:r>
              <a:rPr lang="en-US" sz="1600" dirty="0">
                <a:ea typeface="ＭＳ Ｐゴシック" pitchFamily="34" charset="-128"/>
              </a:rPr>
              <a:t>http://www.comp.lancs.ac.uk/computing/research/stemming/general/lovins.htm</a:t>
            </a:r>
            <a:endParaRPr lang="en-US" sz="4400" dirty="0">
              <a:ea typeface="ＭＳ Ｐゴシック" pitchFamily="34" charset="-128"/>
            </a:endParaRPr>
          </a:p>
          <a:p>
            <a:pPr lvl="1" eaLnBrk="1" hangingPunct="1"/>
            <a:r>
              <a:rPr lang="el-GR" sz="2000" dirty="0">
                <a:ea typeface="ＭＳ Ｐゴシック" pitchFamily="34" charset="-128"/>
              </a:rPr>
              <a:t>Ένα πέρασμα, αφαίρεση της μεγαλύτερης κατάληξης </a:t>
            </a:r>
            <a:r>
              <a:rPr lang="en-US" sz="2000" dirty="0">
                <a:ea typeface="ＭＳ Ｐゴシック" pitchFamily="34" charset="-128"/>
              </a:rPr>
              <a:t>(</a:t>
            </a:r>
            <a:r>
              <a:rPr lang="el-GR" sz="2000" dirty="0">
                <a:ea typeface="ＭＳ Ｐゴシック" pitchFamily="34" charset="-128"/>
              </a:rPr>
              <a:t>περίπου</a:t>
            </a:r>
            <a:r>
              <a:rPr lang="en-US" sz="2000" dirty="0">
                <a:ea typeface="ＭＳ Ｐゴシック" pitchFamily="34" charset="-128"/>
              </a:rPr>
              <a:t> 250 </a:t>
            </a:r>
            <a:r>
              <a:rPr lang="el-GR" sz="2000" dirty="0">
                <a:ea typeface="ＭＳ Ｐゴシック" pitchFamily="34" charset="-128"/>
              </a:rPr>
              <a:t>κανόνες</a:t>
            </a:r>
            <a:r>
              <a:rPr lang="en-US" sz="2000" dirty="0">
                <a:ea typeface="ＭＳ Ｐゴシック" pitchFamily="34" charset="-128"/>
              </a:rPr>
              <a:t>)</a:t>
            </a: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Πλήρη μορφολογική ανάλυση – περιορισμένα οφέλη</a:t>
            </a:r>
            <a:endParaRPr lang="en-US" sz="2400" dirty="0">
              <a:ea typeface="ＭＳ Ｐゴシック" pitchFamily="34" charset="-128"/>
            </a:endParaRPr>
          </a:p>
          <a:p>
            <a:pPr eaLnBrk="1" hangingPunct="1"/>
            <a:endParaRPr lang="en-US" sz="1000" dirty="0">
              <a:ea typeface="ＭＳ Ｐゴシック" pitchFamily="34" charset="-128"/>
            </a:endParaRPr>
          </a:p>
          <a:p>
            <a:pPr eaLnBrk="1" hangingPunct="1">
              <a:spcBef>
                <a:spcPct val="10000"/>
              </a:spcBef>
            </a:pPr>
            <a:r>
              <a:rPr lang="el-GR" sz="2400" dirty="0">
                <a:ea typeface="ＭＳ Ｐゴシック" pitchFamily="34" charset="-128"/>
              </a:rPr>
              <a:t>Βοηθά το </a:t>
            </a:r>
            <a:r>
              <a:rPr lang="en-US" sz="2400" dirty="0">
                <a:ea typeface="ＭＳ Ｐゴシック" pitchFamily="34" charset="-128"/>
              </a:rPr>
              <a:t>stemming </a:t>
            </a:r>
            <a:r>
              <a:rPr lang="el-GR" sz="2400" dirty="0">
                <a:ea typeface="ＭＳ Ｐゴシック" pitchFamily="34" charset="-128"/>
              </a:rPr>
              <a:t>και οι άλλοι </a:t>
            </a:r>
            <a:r>
              <a:rPr lang="el-GR" sz="2400" dirty="0" err="1">
                <a:ea typeface="ＭＳ Ｐゴシック" pitchFamily="34" charset="-128"/>
              </a:rPr>
              <a:t>κανονικοποιητές</a:t>
            </a:r>
            <a:r>
              <a:rPr lang="el-GR" sz="2400" dirty="0">
                <a:ea typeface="ＭＳ Ｐゴシック" pitchFamily="34" charset="-128"/>
              </a:rPr>
              <a:t>;</a:t>
            </a:r>
          </a:p>
          <a:p>
            <a:pPr lvl="1" eaLnBrk="1" hangingPunct="1">
              <a:spcBef>
                <a:spcPct val="10000"/>
              </a:spcBef>
            </a:pPr>
            <a:r>
              <a:rPr lang="en-US" sz="1800" dirty="0">
                <a:ea typeface="ＭＳ Ｐゴシック" pitchFamily="34" charset="-128"/>
              </a:rPr>
              <a:t>English: </a:t>
            </a:r>
            <a:r>
              <a:rPr lang="el-GR" sz="1800" dirty="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a:ea typeface="ＭＳ Ｐゴシック" pitchFamily="34" charset="-128"/>
              </a:rPr>
              <a:t>operative (dentistry)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operational (research</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lvl="2" eaLnBrk="1" hangingPunct="1"/>
            <a:r>
              <a:rPr lang="en-US" dirty="0">
                <a:ea typeface="ＭＳ Ｐゴシック" pitchFamily="34" charset="-128"/>
                <a:cs typeface="Lucida Sans Unicode" pitchFamily="34" charset="0"/>
              </a:rPr>
              <a:t>operating (systems</a:t>
            </a:r>
            <a:r>
              <a:rPr lang="en-US" dirty="0">
                <a:ea typeface="ＭＳ Ｐゴシック" pitchFamily="34" charset="-128"/>
              </a:rPr>
              <a:t>) </a:t>
            </a:r>
            <a:r>
              <a:rPr lang="en-US" dirty="0">
                <a:latin typeface="Lucida Sans Unicode" pitchFamily="34" charset="0"/>
                <a:ea typeface="ＭＳ Ｐゴシック" pitchFamily="34" charset="-128"/>
                <a:cs typeface="Lucida Sans Unicode" pitchFamily="34" charset="0"/>
              </a:rPr>
              <a:t>⇒ </a:t>
            </a:r>
            <a:r>
              <a:rPr lang="en-US" dirty="0" err="1">
                <a:ea typeface="ＭＳ Ｐゴシック" pitchFamily="34" charset="-128"/>
                <a:cs typeface="Lucida Sans Unicode" pitchFamily="34" charset="0"/>
              </a:rPr>
              <a:t>oper</a:t>
            </a:r>
            <a:endParaRPr lang="en-US" dirty="0">
              <a:ea typeface="ＭＳ Ｐゴシック" pitchFamily="34" charset="-128"/>
              <a:cs typeface="Lucida Sans Unicode" pitchFamily="34" charset="0"/>
            </a:endParaRPr>
          </a:p>
          <a:p>
            <a:pPr marL="342900" lvl="1" indent="-342900" eaLnBrk="1" hangingPunct="1">
              <a:buClr>
                <a:srgbClr val="437085"/>
              </a:buClr>
            </a:pPr>
            <a:r>
              <a:rPr lang="el-GR" dirty="0">
                <a:ea typeface="ＭＳ Ｐゴシック" pitchFamily="34" charset="-128"/>
                <a:cs typeface="ＭＳ Ｐゴシック" pitchFamily="-65" charset="-128"/>
              </a:rPr>
              <a:t>Οπωσδήποτε 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a:ea typeface="ＭＳ Ｐゴシック" pitchFamily="34" charset="-128"/>
                <a:cs typeface="Lucida Sans Unicode" pitchFamily="34" charset="0"/>
              </a:rPr>
              <a:t>30% </a:t>
            </a:r>
            <a:r>
              <a:rPr lang="el-GR" sz="1800" dirty="0">
                <a:ea typeface="ＭＳ Ｐゴシック" pitchFamily="34" charset="-128"/>
                <a:cs typeface="Lucida Sans Unicode" pitchFamily="34" charset="0"/>
              </a:rPr>
              <a:t>βελτίωση για τα Φινλανδικά</a:t>
            </a:r>
            <a:endParaRPr lang="en-US" sz="1800" dirty="0">
              <a:ea typeface="ＭＳ Ｐゴシック" pitchFamily="34" charset="-128"/>
              <a:cs typeface="Lucida Sans Unicode" pitchFamily="34" charset="0"/>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51</a:t>
            </a:fld>
            <a:endParaRPr lang="en-US"/>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28650" y="93898"/>
            <a:ext cx="7886700" cy="1325563"/>
          </a:xfrm>
        </p:spPr>
        <p:txBody>
          <a:bodyPr/>
          <a:lstStyle/>
          <a:p>
            <a:pPr algn="ctr" eaLnBrk="1" hangingPunct="1"/>
            <a:r>
              <a:rPr lang="el-GR" dirty="0">
                <a:solidFill>
                  <a:schemeClr val="accent2">
                    <a:lumMod val="75000"/>
                  </a:schemeClr>
                </a:solidFill>
                <a:ea typeface="ＭＳ Ｐゴシック" pitchFamily="34" charset="-128"/>
              </a:rPr>
              <a:t>Άλλοι</a:t>
            </a:r>
            <a:r>
              <a:rPr lang="en-US" dirty="0">
                <a:solidFill>
                  <a:schemeClr val="accent2">
                    <a:lumMod val="75000"/>
                  </a:schemeClr>
                </a:solidFill>
                <a:ea typeface="ＭＳ Ｐゴシック" pitchFamily="34" charset="-128"/>
              </a:rPr>
              <a:t> stemmers</a:t>
            </a:r>
            <a:r>
              <a:rPr lang="el-GR" dirty="0">
                <a:solidFill>
                  <a:schemeClr val="accent2">
                    <a:lumMod val="75000"/>
                  </a:schemeClr>
                </a:solidFill>
                <a:ea typeface="ＭＳ Ｐゴシック" pitchFamily="34" charset="-128"/>
              </a:rPr>
              <a:t>: σύγκριση</a:t>
            </a:r>
            <a:endParaRPr lang="en-US" dirty="0">
              <a:solidFill>
                <a:schemeClr val="accent2">
                  <a:lumMod val="75000"/>
                </a:schemeClr>
              </a:solidFill>
              <a:ea typeface="ＭＳ Ｐゴシック" pitchFamily="34" charset="-128"/>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52</a:t>
            </a:fld>
            <a:endParaRPr lang="en-US"/>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
        <p:nvSpPr>
          <p:cNvPr id="7" name="Text Box 3"/>
          <p:cNvSpPr txBox="1">
            <a:spLocks noChangeArrowheads="1"/>
          </p:cNvSpPr>
          <p:nvPr/>
        </p:nvSpPr>
        <p:spPr bwMode="auto">
          <a:xfrm>
            <a:off x="265924" y="1340768"/>
            <a:ext cx="8491598" cy="4857784"/>
          </a:xfrm>
          <a:prstGeom prst="rect">
            <a:avLst/>
          </a:prstGeom>
          <a:noFill/>
          <a:ln w="9525">
            <a:noFill/>
            <a:round/>
            <a:headEnd/>
            <a:tailEnd/>
          </a:ln>
        </p:spPr>
        <p:txBody>
          <a:bodyPr/>
          <a:lstStyle/>
          <a:p>
            <a:r>
              <a:rPr lang="en-US" sz="2200" i="1" dirty="0">
                <a:solidFill>
                  <a:srgbClr val="0070C0"/>
                </a:solidFill>
                <a:latin typeface="+mj-lt"/>
              </a:rPr>
              <a:t>Sample text: 	  </a:t>
            </a:r>
            <a:r>
              <a:rPr lang="en-US" sz="2200" dirty="0">
                <a:solidFill>
                  <a:schemeClr val="tx1"/>
                </a:solidFill>
                <a:latin typeface="+mj-lt"/>
              </a:rPr>
              <a:t>Such an analysis can reveal features that are not easily</a:t>
            </a:r>
            <a:r>
              <a:rPr lang="en-US" sz="2200" i="1" dirty="0">
                <a:solidFill>
                  <a:schemeClr val="tx1"/>
                </a:solidFill>
                <a:latin typeface="+mj-lt"/>
              </a:rPr>
              <a:t>					  </a:t>
            </a:r>
            <a:r>
              <a:rPr lang="en-US" sz="2200" dirty="0">
                <a:solidFill>
                  <a:schemeClr val="tx1"/>
                </a:solidFill>
                <a:latin typeface="+mj-lt"/>
              </a:rPr>
              <a:t>visible from the variations in the individual genes and    </a:t>
            </a:r>
          </a:p>
          <a:p>
            <a:r>
              <a:rPr lang="en-US" sz="2200" dirty="0">
                <a:solidFill>
                  <a:schemeClr val="tx1"/>
                </a:solidFill>
                <a:latin typeface="+mj-lt"/>
              </a:rPr>
              <a:t>                              can lead to a picture of expression that is more  </a:t>
            </a:r>
          </a:p>
          <a:p>
            <a:r>
              <a:rPr lang="en-US" sz="2200" dirty="0">
                <a:solidFill>
                  <a:schemeClr val="tx1"/>
                </a:solidFill>
                <a:latin typeface="+mj-lt"/>
              </a:rPr>
              <a:t>                              biologically transparent and accessible to interpretation</a:t>
            </a:r>
          </a:p>
          <a:p>
            <a:r>
              <a:rPr lang="en-US" sz="2200" i="1" dirty="0">
                <a:solidFill>
                  <a:srgbClr val="0070C0"/>
                </a:solidFill>
                <a:latin typeface="+mj-lt"/>
              </a:rPr>
              <a:t>Porter stemmer: </a:t>
            </a:r>
            <a:r>
              <a:rPr lang="en-US" sz="2200" dirty="0">
                <a:solidFill>
                  <a:schemeClr val="tx1"/>
                </a:solidFill>
                <a:latin typeface="+mj-lt"/>
              </a:rPr>
              <a:t>such an </a:t>
            </a:r>
            <a:r>
              <a:rPr lang="en-US" sz="2200" dirty="0" err="1">
                <a:solidFill>
                  <a:schemeClr val="tx1"/>
                </a:solidFill>
                <a:latin typeface="+mj-lt"/>
              </a:rPr>
              <a:t>analysi</a:t>
            </a:r>
            <a:r>
              <a:rPr lang="en-US" sz="2200" dirty="0">
                <a:solidFill>
                  <a:schemeClr val="tx1"/>
                </a:solidFill>
                <a:latin typeface="+mj-lt"/>
              </a:rPr>
              <a:t> can reveal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easili</a:t>
            </a:r>
            <a:r>
              <a:rPr lang="en-US" sz="2200" dirty="0">
                <a:solidFill>
                  <a:schemeClr val="tx1"/>
                </a:solidFill>
                <a:latin typeface="+mj-lt"/>
              </a:rPr>
              <a:t> </a:t>
            </a:r>
            <a:r>
              <a:rPr lang="en-US" sz="2200" dirty="0" err="1">
                <a:solidFill>
                  <a:schemeClr val="tx1"/>
                </a:solidFill>
                <a:latin typeface="+mj-lt"/>
              </a:rPr>
              <a:t>visibl</a:t>
            </a:r>
            <a:r>
              <a:rPr lang="en-US" sz="2200" dirty="0">
                <a:solidFill>
                  <a:schemeClr val="tx1"/>
                </a:solidFill>
                <a:latin typeface="+mj-lt"/>
              </a:rPr>
              <a:t> </a:t>
            </a:r>
            <a:r>
              <a:rPr lang="en-US" sz="2200" i="1" dirty="0">
                <a:solidFill>
                  <a:schemeClr val="tx1"/>
                </a:solidFill>
                <a:latin typeface="+mj-lt"/>
              </a:rPr>
              <a:t>			         	</a:t>
            </a:r>
            <a:r>
              <a:rPr lang="en-US" sz="2200" dirty="0">
                <a:solidFill>
                  <a:schemeClr val="tx1"/>
                </a:solidFill>
                <a:latin typeface="+mj-lt"/>
              </a:rPr>
              <a:t>from the </a:t>
            </a:r>
            <a:r>
              <a:rPr lang="en-US" sz="2200" dirty="0" err="1">
                <a:solidFill>
                  <a:schemeClr val="tx1"/>
                </a:solidFill>
                <a:latin typeface="+mj-lt"/>
              </a:rPr>
              <a:t>variat</a:t>
            </a:r>
            <a:r>
              <a:rPr lang="en-US" sz="2200" dirty="0">
                <a:solidFill>
                  <a:schemeClr val="tx1"/>
                </a:solidFill>
                <a:latin typeface="+mj-lt"/>
              </a:rPr>
              <a:t> in the </a:t>
            </a:r>
            <a:r>
              <a:rPr lang="en-US" sz="2200" dirty="0" err="1">
                <a:solidFill>
                  <a:schemeClr val="tx1"/>
                </a:solidFill>
                <a:latin typeface="+mj-lt"/>
              </a:rPr>
              <a:t>individu</a:t>
            </a:r>
            <a:r>
              <a:rPr lang="en-US" sz="2200" dirty="0">
                <a:solidFill>
                  <a:schemeClr val="tx1"/>
                </a:solidFill>
                <a:latin typeface="+mj-lt"/>
              </a:rPr>
              <a:t> gene and can lead to                   </a:t>
            </a:r>
          </a:p>
          <a:p>
            <a:r>
              <a:rPr lang="en-US" sz="2200" dirty="0">
                <a:solidFill>
                  <a:schemeClr val="tx1"/>
                </a:solidFill>
                <a:latin typeface="+mj-lt"/>
              </a:rPr>
              <a:t>                              </a:t>
            </a:r>
            <a:r>
              <a:rPr lang="en-US" sz="2200" dirty="0" err="1">
                <a:solidFill>
                  <a:schemeClr val="tx1"/>
                </a:solidFill>
                <a:latin typeface="+mj-lt"/>
              </a:rPr>
              <a:t>pictur</a:t>
            </a:r>
            <a:r>
              <a:rPr lang="en-US" sz="2200" dirty="0">
                <a:solidFill>
                  <a:schemeClr val="tx1"/>
                </a:solidFill>
                <a:latin typeface="+mj-lt"/>
              </a:rPr>
              <a:t> of express that is more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p>
          <a:p>
            <a:r>
              <a:rPr lang="en-US" sz="2200" dirty="0">
                <a:solidFill>
                  <a:schemeClr val="tx1"/>
                </a:solidFill>
                <a:latin typeface="+mj-lt"/>
              </a:rPr>
              <a:t>                              access to interpret</a:t>
            </a:r>
          </a:p>
          <a:p>
            <a:r>
              <a:rPr lang="en-US" sz="2200" i="1" dirty="0" err="1">
                <a:solidFill>
                  <a:srgbClr val="0070C0"/>
                </a:solidFill>
                <a:latin typeface="+mj-lt"/>
              </a:rPr>
              <a:t>Lovins</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a:t>
            </a:r>
            <a:r>
              <a:rPr lang="en-US" sz="2200" dirty="0" err="1">
                <a:solidFill>
                  <a:schemeClr val="tx1"/>
                </a:solidFill>
                <a:latin typeface="+mj-lt"/>
              </a:rPr>
              <a:t>reve</a:t>
            </a:r>
            <a:r>
              <a:rPr lang="en-US" sz="2200" dirty="0">
                <a:solidFill>
                  <a:schemeClr val="tx1"/>
                </a:solidFill>
                <a:latin typeface="+mj-lt"/>
              </a:rPr>
              <a:t> </a:t>
            </a:r>
            <a:r>
              <a:rPr lang="en-US" sz="2200" dirty="0" err="1">
                <a:solidFill>
                  <a:schemeClr val="tx1"/>
                </a:solidFill>
                <a:latin typeface="+mj-lt"/>
              </a:rPr>
              <a:t>featur</a:t>
            </a:r>
            <a:r>
              <a:rPr lang="en-US" sz="2200" dirty="0">
                <a:solidFill>
                  <a:schemeClr val="tx1"/>
                </a:solidFill>
                <a:latin typeface="+mj-lt"/>
              </a:rPr>
              <a:t> that </a:t>
            </a:r>
            <a:r>
              <a:rPr lang="en-US" sz="2200" dirty="0" err="1">
                <a:solidFill>
                  <a:schemeClr val="tx1"/>
                </a:solidFill>
                <a:latin typeface="+mj-lt"/>
              </a:rPr>
              <a:t>ar</a:t>
            </a:r>
            <a:r>
              <a:rPr lang="en-US" sz="2200" dirty="0">
                <a:solidFill>
                  <a:schemeClr val="tx1"/>
                </a:solidFill>
                <a:latin typeface="+mj-lt"/>
              </a:rPr>
              <a:t> not </a:t>
            </a:r>
            <a:r>
              <a:rPr lang="en-US" sz="2200" dirty="0" err="1">
                <a:solidFill>
                  <a:schemeClr val="tx1"/>
                </a:solidFill>
                <a:latin typeface="+mj-lt"/>
              </a:rPr>
              <a:t>eas</a:t>
            </a:r>
            <a:r>
              <a:rPr lang="en-US" sz="2200" dirty="0">
                <a:solidFill>
                  <a:schemeClr val="tx1"/>
                </a:solidFill>
                <a:latin typeface="+mj-lt"/>
              </a:rPr>
              <a:t> </a:t>
            </a:r>
            <a:r>
              <a:rPr lang="en-US" sz="2200" dirty="0" err="1">
                <a:solidFill>
                  <a:schemeClr val="tx1"/>
                </a:solidFill>
                <a:latin typeface="+mj-lt"/>
              </a:rPr>
              <a:t>vis</a:t>
            </a:r>
            <a:r>
              <a:rPr lang="en-US" sz="2200" dirty="0">
                <a:solidFill>
                  <a:schemeClr val="tx1"/>
                </a:solidFill>
                <a:latin typeface="+mj-lt"/>
              </a:rPr>
              <a:t> from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vari</a:t>
            </a:r>
            <a:r>
              <a:rPr lang="en-US" sz="2200" dirty="0">
                <a:solidFill>
                  <a:schemeClr val="tx1"/>
                </a:solidFill>
                <a:latin typeface="+mj-lt"/>
              </a:rPr>
              <a:t> in </a:t>
            </a:r>
            <a:r>
              <a:rPr lang="en-US" sz="2200" dirty="0" err="1">
                <a:solidFill>
                  <a:schemeClr val="tx1"/>
                </a:solidFill>
                <a:latin typeface="+mj-lt"/>
              </a:rPr>
              <a:t>th</a:t>
            </a:r>
            <a:r>
              <a:rPr lang="en-US" sz="2200" dirty="0">
                <a:solidFill>
                  <a:schemeClr val="tx1"/>
                </a:solidFill>
                <a:latin typeface="+mj-lt"/>
              </a:rPr>
              <a:t> </a:t>
            </a:r>
            <a:r>
              <a:rPr lang="en-US" sz="2200" dirty="0" err="1">
                <a:solidFill>
                  <a:schemeClr val="tx1"/>
                </a:solidFill>
                <a:latin typeface="+mj-lt"/>
              </a:rPr>
              <a:t>individu</a:t>
            </a:r>
            <a:r>
              <a:rPr lang="en-US" sz="2200" dirty="0">
                <a:solidFill>
                  <a:schemeClr val="tx1"/>
                </a:solidFill>
                <a:latin typeface="+mj-lt"/>
              </a:rPr>
              <a:t> gen and can lead to a </a:t>
            </a:r>
            <a:r>
              <a:rPr lang="en-US" sz="2200" dirty="0" err="1">
                <a:solidFill>
                  <a:schemeClr val="tx1"/>
                </a:solidFill>
                <a:latin typeface="+mj-lt"/>
              </a:rPr>
              <a:t>pictur</a:t>
            </a:r>
            <a:r>
              <a:rPr lang="en-US" sz="2200" dirty="0">
                <a:solidFill>
                  <a:schemeClr val="tx1"/>
                </a:solidFill>
                <a:latin typeface="+mj-lt"/>
              </a:rPr>
              <a:t> of   </a:t>
            </a:r>
          </a:p>
          <a:p>
            <a:r>
              <a:rPr lang="en-US" sz="2200" dirty="0">
                <a:solidFill>
                  <a:schemeClr val="tx1"/>
                </a:solidFill>
                <a:latin typeface="+mj-lt"/>
              </a:rPr>
              <a:t>                              </a:t>
            </a:r>
            <a:r>
              <a:rPr lang="en-US" sz="2200" dirty="0" err="1">
                <a:solidFill>
                  <a:schemeClr val="tx1"/>
                </a:solidFill>
                <a:latin typeface="+mj-lt"/>
              </a:rPr>
              <a:t>expres</a:t>
            </a:r>
            <a:r>
              <a:rPr lang="en-US" sz="2200" dirty="0">
                <a:solidFill>
                  <a:schemeClr val="tx1"/>
                </a:solidFill>
                <a:latin typeface="+mj-lt"/>
              </a:rPr>
              <a:t>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transpar</a:t>
            </a:r>
            <a:r>
              <a:rPr lang="en-US" sz="2200" dirty="0">
                <a:solidFill>
                  <a:schemeClr val="tx1"/>
                </a:solidFill>
                <a:latin typeface="+mj-lt"/>
              </a:rPr>
              <a:t> and </a:t>
            </a:r>
            <a:r>
              <a:rPr lang="en-US" sz="2200" dirty="0" err="1">
                <a:solidFill>
                  <a:schemeClr val="tx1"/>
                </a:solidFill>
                <a:latin typeface="+mj-lt"/>
              </a:rPr>
              <a:t>acces</a:t>
            </a:r>
            <a:r>
              <a:rPr lang="en-US" sz="2200" dirty="0">
                <a:solidFill>
                  <a:schemeClr val="tx1"/>
                </a:solidFill>
                <a:latin typeface="+mj-lt"/>
              </a:rPr>
              <a:t> to   </a:t>
            </a:r>
          </a:p>
          <a:p>
            <a:r>
              <a:rPr lang="en-US" sz="2200" dirty="0">
                <a:solidFill>
                  <a:schemeClr val="tx1"/>
                </a:solidFill>
                <a:latin typeface="+mj-lt"/>
              </a:rPr>
              <a:t>                              </a:t>
            </a:r>
            <a:r>
              <a:rPr lang="en-US" sz="2200" dirty="0" err="1">
                <a:solidFill>
                  <a:schemeClr val="tx1"/>
                </a:solidFill>
                <a:latin typeface="+mj-lt"/>
              </a:rPr>
              <a:t>interpres</a:t>
            </a:r>
            <a:endParaRPr lang="en-US" sz="2200" dirty="0">
              <a:solidFill>
                <a:schemeClr val="tx1"/>
              </a:solidFill>
              <a:latin typeface="+mj-lt"/>
            </a:endParaRPr>
          </a:p>
          <a:p>
            <a:r>
              <a:rPr lang="en-US" sz="2200" i="1" dirty="0" err="1">
                <a:solidFill>
                  <a:srgbClr val="0070C0"/>
                </a:solidFill>
                <a:latin typeface="+mj-lt"/>
              </a:rPr>
              <a:t>Paice</a:t>
            </a:r>
            <a:r>
              <a:rPr lang="en-US" sz="2200" i="1" dirty="0">
                <a:solidFill>
                  <a:srgbClr val="0070C0"/>
                </a:solidFill>
                <a:latin typeface="+mj-lt"/>
              </a:rPr>
              <a:t> stemmer:  </a:t>
            </a:r>
            <a:r>
              <a:rPr lang="en-US" sz="2200" dirty="0">
                <a:solidFill>
                  <a:schemeClr val="tx1"/>
                </a:solidFill>
                <a:latin typeface="+mj-lt"/>
              </a:rPr>
              <a:t>such an </a:t>
            </a:r>
            <a:r>
              <a:rPr lang="en-US" sz="2200" dirty="0" err="1">
                <a:solidFill>
                  <a:schemeClr val="tx1"/>
                </a:solidFill>
                <a:latin typeface="+mj-lt"/>
              </a:rPr>
              <a:t>analys</a:t>
            </a:r>
            <a:r>
              <a:rPr lang="en-US" sz="2200" dirty="0">
                <a:solidFill>
                  <a:schemeClr val="tx1"/>
                </a:solidFill>
                <a:latin typeface="+mj-lt"/>
              </a:rPr>
              <a:t> can rev feat that are not easy </a:t>
            </a:r>
            <a:r>
              <a:rPr lang="en-US" sz="2200" dirty="0" err="1">
                <a:solidFill>
                  <a:schemeClr val="tx1"/>
                </a:solidFill>
                <a:latin typeface="+mj-lt"/>
              </a:rPr>
              <a:t>vis</a:t>
            </a:r>
            <a:r>
              <a:rPr lang="en-US" sz="2200" dirty="0">
                <a:solidFill>
                  <a:schemeClr val="tx1"/>
                </a:solidFill>
                <a:latin typeface="+mj-lt"/>
              </a:rPr>
              <a:t> from    </a:t>
            </a:r>
          </a:p>
          <a:p>
            <a:r>
              <a:rPr lang="en-US" sz="2200" dirty="0">
                <a:solidFill>
                  <a:schemeClr val="tx1"/>
                </a:solidFill>
                <a:latin typeface="+mj-lt"/>
              </a:rPr>
              <a:t>                              the vary in the </a:t>
            </a:r>
            <a:r>
              <a:rPr lang="en-US" sz="2200" dirty="0" err="1">
                <a:solidFill>
                  <a:schemeClr val="tx1"/>
                </a:solidFill>
                <a:latin typeface="+mj-lt"/>
              </a:rPr>
              <a:t>individ</a:t>
            </a:r>
            <a:r>
              <a:rPr lang="en-US" sz="2200" dirty="0">
                <a:solidFill>
                  <a:schemeClr val="tx1"/>
                </a:solidFill>
                <a:latin typeface="+mj-lt"/>
              </a:rPr>
              <a:t> gen and can lead to a </a:t>
            </a:r>
            <a:r>
              <a:rPr lang="en-US" sz="2200" dirty="0" err="1">
                <a:solidFill>
                  <a:schemeClr val="tx1"/>
                </a:solidFill>
                <a:latin typeface="+mj-lt"/>
              </a:rPr>
              <a:t>pict</a:t>
            </a:r>
            <a:r>
              <a:rPr lang="en-US" sz="2200" dirty="0">
                <a:solidFill>
                  <a:schemeClr val="tx1"/>
                </a:solidFill>
                <a:latin typeface="+mj-lt"/>
              </a:rPr>
              <a:t> of    </a:t>
            </a:r>
          </a:p>
          <a:p>
            <a:r>
              <a:rPr lang="en-US" sz="2200" dirty="0">
                <a:solidFill>
                  <a:schemeClr val="tx1"/>
                </a:solidFill>
                <a:latin typeface="+mj-lt"/>
              </a:rPr>
              <a:t>                             express that is </a:t>
            </a:r>
            <a:r>
              <a:rPr lang="en-US" sz="2200" dirty="0" err="1">
                <a:solidFill>
                  <a:schemeClr val="tx1"/>
                </a:solidFill>
                <a:latin typeface="+mj-lt"/>
              </a:rPr>
              <a:t>mor</a:t>
            </a:r>
            <a:r>
              <a:rPr lang="en-US" sz="2200" dirty="0">
                <a:solidFill>
                  <a:schemeClr val="tx1"/>
                </a:solidFill>
                <a:latin typeface="+mj-lt"/>
              </a:rPr>
              <a:t> </a:t>
            </a:r>
            <a:r>
              <a:rPr lang="en-US" sz="2200" dirty="0" err="1">
                <a:solidFill>
                  <a:schemeClr val="tx1"/>
                </a:solidFill>
                <a:latin typeface="+mj-lt"/>
              </a:rPr>
              <a:t>biolog</a:t>
            </a:r>
            <a:r>
              <a:rPr lang="en-US" sz="2200" dirty="0">
                <a:solidFill>
                  <a:schemeClr val="tx1"/>
                </a:solidFill>
                <a:latin typeface="+mj-lt"/>
              </a:rPr>
              <a:t> </a:t>
            </a:r>
            <a:r>
              <a:rPr lang="en-US" sz="2200" dirty="0" err="1">
                <a:solidFill>
                  <a:schemeClr val="tx1"/>
                </a:solidFill>
                <a:latin typeface="+mj-lt"/>
              </a:rPr>
              <a:t>transp</a:t>
            </a:r>
            <a:r>
              <a:rPr lang="en-US" sz="2200" dirty="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57300" y="664162"/>
            <a:ext cx="7886700" cy="1325563"/>
          </a:xfrm>
        </p:spPr>
        <p:txBody>
          <a:bodyPr/>
          <a:lstStyle/>
          <a:p>
            <a:pPr eaLnBrk="1" hangingPunct="1"/>
            <a:r>
              <a:rPr lang="el-GR" dirty="0">
                <a:solidFill>
                  <a:schemeClr val="accent2">
                    <a:lumMod val="75000"/>
                  </a:schemeClr>
                </a:solidFill>
                <a:ea typeface="ＭＳ Ｐゴシック" pitchFamily="34" charset="-128"/>
              </a:rPr>
              <a:t>Εξάρτηση από τη γλώσσα</a:t>
            </a:r>
            <a:endParaRPr lang="en-US" dirty="0">
              <a:solidFill>
                <a:schemeClr val="accent2">
                  <a:lumMod val="75000"/>
                </a:schemeClr>
              </a:solidFill>
              <a:ea typeface="ＭＳ Ｐゴシック" pitchFamily="34" charset="-128"/>
            </a:endParaRPr>
          </a:p>
        </p:txBody>
      </p:sp>
      <p:sp>
        <p:nvSpPr>
          <p:cNvPr id="47107" name="Rectangle 3"/>
          <p:cNvSpPr>
            <a:spLocks noGrp="1" noChangeArrowheads="1"/>
          </p:cNvSpPr>
          <p:nvPr>
            <p:ph idx="1"/>
          </p:nvPr>
        </p:nvSpPr>
        <p:spPr>
          <a:xfrm>
            <a:off x="428675" y="2348880"/>
            <a:ext cx="8326438" cy="3268960"/>
          </a:xfrm>
        </p:spPr>
        <p:txBody>
          <a:bodyPr/>
          <a:lstStyle/>
          <a:p>
            <a:pPr eaLnBrk="1" hangingPunct="1"/>
            <a:r>
              <a:rPr lang="el-GR" dirty="0">
                <a:ea typeface="ＭＳ Ｐゴシック" pitchFamily="34" charset="-128"/>
              </a:rPr>
              <a:t>Πολλά από τα παραπάνω περιλαμβάνουν μετασχηματισμούς που </a:t>
            </a:r>
          </a:p>
          <a:p>
            <a:pPr lvl="1" eaLnBrk="1" hangingPunct="1"/>
            <a:r>
              <a:rPr lang="el-GR" dirty="0">
                <a:ea typeface="ＭＳ Ｐゴシック" pitchFamily="34" charset="-128"/>
              </a:rPr>
              <a:t>Εξαρτώνται από τη γλώσσα και</a:t>
            </a:r>
            <a:endParaRPr lang="en-US" dirty="0">
              <a:ea typeface="ＭＳ Ｐゴシック" pitchFamily="34" charset="-128"/>
            </a:endParaRPr>
          </a:p>
          <a:p>
            <a:pPr lvl="1" eaLnBrk="1" hangingPunct="1"/>
            <a:r>
              <a:rPr lang="el-GR" dirty="0">
                <a:ea typeface="ＭＳ Ｐゴシック" pitchFamily="34" charset="-128"/>
              </a:rPr>
              <a:t>Συχνά από την εφαρμογή</a:t>
            </a:r>
            <a:endParaRPr lang="en-US" dirty="0">
              <a:ea typeface="ＭＳ Ｐゴシック" pitchFamily="34" charset="-128"/>
            </a:endParaRPr>
          </a:p>
          <a:p>
            <a:pPr eaLnBrk="1" hangingPunct="1"/>
            <a:r>
              <a:rPr lang="el-GR" dirty="0">
                <a:ea typeface="ＭＳ Ｐゴシック" pitchFamily="34" charset="-128"/>
              </a:rPr>
              <a:t>Με τη μορφή </a:t>
            </a:r>
            <a:r>
              <a:rPr lang="en-US" dirty="0">
                <a:ea typeface="ＭＳ Ｐゴシック" pitchFamily="34" charset="-128"/>
              </a:rPr>
              <a:t>“plug-in” </a:t>
            </a:r>
            <a:r>
              <a:rPr lang="el-GR" dirty="0">
                <a:ea typeface="ＭＳ Ｐゴシック" pitchFamily="34" charset="-128"/>
              </a:rPr>
              <a:t>πριν τη διαδικασία δεικτοδότησης </a:t>
            </a:r>
          </a:p>
          <a:p>
            <a:pPr eaLnBrk="1" hangingPunct="1"/>
            <a:r>
              <a:rPr lang="el-GR" dirty="0">
                <a:ea typeface="ＭＳ Ｐゴシック" pitchFamily="34" charset="-128"/>
              </a:rPr>
              <a:t>Ελεύθερου λογισμικού και εμπορικά</a:t>
            </a:r>
            <a:endParaRPr lang="en-US" dirty="0">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53</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2.2.4</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539552" y="507951"/>
            <a:ext cx="5040560" cy="2319111"/>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1</a:t>
            </a:r>
            <a:r>
              <a:rPr lang="el-GR" sz="1400" dirty="0">
                <a:solidFill>
                  <a:schemeClr val="tx1">
                    <a:lumMod val="95000"/>
                    <a:lumOff val="5000"/>
                  </a:schemeClr>
                </a:solidFill>
                <a:latin typeface="+mn-lt"/>
                <a:ea typeface="ＭＳ Ｐゴシック" pitchFamily="-65" charset="-128"/>
                <a:cs typeface="ＭＳ Ｐゴシック" pitchFamily="-65" charset="-128"/>
              </a:rPr>
              <a:t> (</a:t>
            </a:r>
            <a:r>
              <a:rPr lang="en-US" sz="1400" dirty="0">
                <a:solidFill>
                  <a:schemeClr val="tx1">
                    <a:lumMod val="95000"/>
                    <a:lumOff val="5000"/>
                  </a:schemeClr>
                </a:solidFill>
                <a:latin typeface="+mn-lt"/>
                <a:ea typeface="ＭＳ Ｐゴシック" pitchFamily="-65" charset="-128"/>
                <a:cs typeface="ＭＳ Ｐゴシック" pitchFamily="-65" charset="-128"/>
              </a:rPr>
              <a:t>d1) : </a:t>
            </a:r>
            <a:r>
              <a:rPr lang="el-GR" sz="1400" dirty="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2 (d2) : </a:t>
            </a:r>
            <a:r>
              <a:rPr lang="el-GR" sz="1400" dirty="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3 (d3) :  </a:t>
            </a:r>
            <a:r>
              <a:rPr lang="el-GR" sz="1400" dirty="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θ΄ αρχίσει την 1</a:t>
            </a:r>
            <a:r>
              <a:rPr lang="el-GR" sz="1400" baseline="30000" dirty="0">
                <a:solidFill>
                  <a:schemeClr val="tx1">
                    <a:lumMod val="95000"/>
                    <a:lumOff val="5000"/>
                  </a:schemeClr>
                </a:solidFill>
                <a:latin typeface="+mn-lt"/>
                <a:ea typeface="ＭＳ Ｐゴシック" pitchFamily="-65" charset="-128"/>
                <a:cs typeface="ＭＳ Ｐゴシック" pitchFamily="-65" charset="-128"/>
              </a:rPr>
              <a:t>η</a:t>
            </a:r>
            <a:r>
              <a:rPr lang="el-GR" sz="1400" dirty="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4 (d4) :  </a:t>
            </a:r>
            <a:r>
              <a:rPr lang="el-GR" sz="1400" dirty="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a:solidFill>
                  <a:schemeClr val="tx1">
                    <a:lumMod val="95000"/>
                    <a:lumOff val="5000"/>
                  </a:schemeClr>
                </a:solidFill>
                <a:latin typeface="+mn-lt"/>
                <a:ea typeface="ＭＳ Ｐゴシック" pitchFamily="-65" charset="-128"/>
                <a:cs typeface="ＭＳ Ｐゴシック" pitchFamily="-65" charset="-128"/>
              </a:rPr>
              <a:t>.</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a:solidFill>
                  <a:schemeClr val="tx1">
                    <a:lumMod val="95000"/>
                    <a:lumOff val="5000"/>
                  </a:schemeClr>
                </a:solidFill>
                <a:latin typeface="+mn-lt"/>
                <a:ea typeface="ＭＳ Ｐゴシック" pitchFamily="-65" charset="-128"/>
                <a:cs typeface="ＭＳ Ｐゴシック" pitchFamily="-65" charset="-128"/>
              </a:rPr>
              <a:t> 5 (d5): </a:t>
            </a:r>
            <a:r>
              <a:rPr lang="el-GR" sz="1400" dirty="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180528" y="96876"/>
            <a:ext cx="4680520" cy="400110"/>
          </a:xfrm>
          <a:prstGeom prst="rect">
            <a:avLst/>
          </a:prstGeom>
          <a:noFill/>
          <a:ln w="9525">
            <a:noFill/>
            <a:miter lim="800000"/>
            <a:headEnd/>
            <a:tailEnd/>
          </a:ln>
          <a:effectLst/>
        </p:spPr>
        <p:txBody>
          <a:bodyPr wrap="square">
            <a:spAutoFit/>
          </a:bodyPr>
          <a:lstStyle/>
          <a:p>
            <a:pPr algn="ctr"/>
            <a:r>
              <a:rPr lang="el-GR" sz="2000" dirty="0">
                <a:solidFill>
                  <a:schemeClr val="accent2">
                    <a:lumMod val="75000"/>
                  </a:schemeClr>
                </a:solidFill>
                <a:latin typeface="+mn-lt"/>
              </a:rPr>
              <a:t>Ακολουθία εγγράφων</a:t>
            </a:r>
          </a:p>
        </p:txBody>
      </p:sp>
      <p:sp>
        <p:nvSpPr>
          <p:cNvPr id="7" name="TextBox 6"/>
          <p:cNvSpPr txBox="1"/>
          <p:nvPr/>
        </p:nvSpPr>
        <p:spPr>
          <a:xfrm>
            <a:off x="523547" y="5082239"/>
            <a:ext cx="2880320" cy="707886"/>
          </a:xfrm>
          <a:prstGeom prst="rect">
            <a:avLst/>
          </a:prstGeom>
          <a:noFill/>
        </p:spPr>
        <p:txBody>
          <a:bodyPr wrap="square" rtlCol="0">
            <a:spAutoFit/>
          </a:bodyPr>
          <a:lstStyle/>
          <a:p>
            <a:r>
              <a:rPr lang="el-GR" sz="2000" dirty="0">
                <a:solidFill>
                  <a:schemeClr val="tx1">
                    <a:lumMod val="95000"/>
                    <a:lumOff val="5000"/>
                  </a:schemeClr>
                </a:solidFill>
                <a:latin typeface="+mn-lt"/>
                <a:ea typeface="ＭＳ Ｐゴシック" pitchFamily="-65" charset="-128"/>
                <a:cs typeface="ＭＳ Ｐゴシック" pitchFamily="-65" charset="-128"/>
              </a:rPr>
              <a:t>Όροι </a:t>
            </a:r>
            <a:r>
              <a:rPr lang="en-US" sz="2000" dirty="0">
                <a:solidFill>
                  <a:schemeClr val="tx1">
                    <a:lumMod val="95000"/>
                    <a:lumOff val="5000"/>
                  </a:schemeClr>
                </a:solidFill>
                <a:latin typeface="+mn-lt"/>
                <a:ea typeface="ＭＳ Ｐゴシック" pitchFamily="-65" charset="-128"/>
                <a:cs typeface="ＭＳ Ｐゴシック" pitchFamily="-65" charset="-128"/>
              </a:rPr>
              <a:t>(terms) </a:t>
            </a:r>
            <a:r>
              <a:rPr lang="el-GR" sz="2000" dirty="0">
                <a:solidFill>
                  <a:schemeClr val="tx1">
                    <a:lumMod val="95000"/>
                    <a:lumOff val="5000"/>
                  </a:schemeClr>
                </a:solidFill>
                <a:latin typeface="+mn-lt"/>
                <a:ea typeface="ＭＳ Ｐゴシック" pitchFamily="-65" charset="-128"/>
                <a:cs typeface="ＭＳ Ｐゴシック" pitchFamily="-65" charset="-128"/>
              </a:rPr>
              <a:t>που θα εισαχθούν στο ευρετήριο</a:t>
            </a:r>
          </a:p>
        </p:txBody>
      </p:sp>
      <p:sp>
        <p:nvSpPr>
          <p:cNvPr id="5" name="TextBox 4"/>
          <p:cNvSpPr txBox="1"/>
          <p:nvPr/>
        </p:nvSpPr>
        <p:spPr>
          <a:xfrm>
            <a:off x="522680" y="3525411"/>
            <a:ext cx="2880320" cy="400110"/>
          </a:xfrm>
          <a:prstGeom prst="rect">
            <a:avLst/>
          </a:prstGeom>
          <a:noFill/>
        </p:spPr>
        <p:txBody>
          <a:bodyPr wrap="square" rtlCol="0">
            <a:spAutoFit/>
          </a:bodyPr>
          <a:lstStyle/>
          <a:p>
            <a:r>
              <a:rPr lang="en-US" sz="2000" dirty="0">
                <a:solidFill>
                  <a:schemeClr val="tx1">
                    <a:lumMod val="95000"/>
                    <a:lumOff val="5000"/>
                  </a:schemeClr>
                </a:solidFill>
                <a:latin typeface="+mn-lt"/>
                <a:ea typeface="ＭＳ Ｐゴシック" pitchFamily="-65" charset="-128"/>
                <a:cs typeface="ＭＳ Ｐゴシック" pitchFamily="-65" charset="-128"/>
              </a:rPr>
              <a:t>Token </a:t>
            </a:r>
            <a:r>
              <a:rPr lang="el-GR" sz="2000" dirty="0">
                <a:solidFill>
                  <a:schemeClr val="tx1">
                    <a:lumMod val="95000"/>
                    <a:lumOff val="5000"/>
                  </a:schemeClr>
                </a:solidFill>
                <a:latin typeface="+mn-lt"/>
                <a:ea typeface="ＭＳ Ｐゴシック" pitchFamily="-65" charset="-128"/>
                <a:cs typeface="ＭＳ Ｐゴシック" pitchFamily="-65" charset="-128"/>
              </a:rPr>
              <a:t>(λεκτικές μονάδες)</a:t>
            </a:r>
          </a:p>
        </p:txBody>
      </p:sp>
      <p:cxnSp>
        <p:nvCxnSpPr>
          <p:cNvPr id="11" name="Straight Arrow Connector 10"/>
          <p:cNvCxnSpPr/>
          <p:nvPr/>
        </p:nvCxnSpPr>
        <p:spPr>
          <a:xfrm>
            <a:off x="1823595" y="2878179"/>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6136" y="908720"/>
            <a:ext cx="3024336" cy="307777"/>
          </a:xfrm>
          <a:prstGeom prst="rect">
            <a:avLst/>
          </a:prstGeom>
          <a:noFill/>
        </p:spPr>
        <p:txBody>
          <a:bodyPr wrap="square" rtlCol="0">
            <a:spAutoFit/>
          </a:bodyPr>
          <a:lstStyle/>
          <a:p>
            <a:r>
              <a:rPr lang="en-US" sz="1400" dirty="0">
                <a:solidFill>
                  <a:schemeClr val="accent6">
                    <a:lumMod val="50000"/>
                  </a:schemeClr>
                </a:solidFill>
                <a:latin typeface="+mn-lt"/>
                <a:ea typeface="ＭＳ Ｐゴシック" pitchFamily="-65" charset="-128"/>
                <a:cs typeface="ＭＳ Ｐゴシック" pitchFamily="-65" charset="-128"/>
              </a:rPr>
              <a:t>Granularity: </a:t>
            </a:r>
            <a:r>
              <a:rPr lang="el-GR" sz="1400" dirty="0">
                <a:solidFill>
                  <a:schemeClr val="accent6">
                    <a:lumMod val="50000"/>
                  </a:schemeClr>
                </a:solidFill>
                <a:latin typeface="+mn-lt"/>
                <a:ea typeface="ＭＳ Ｐゴシック" pitchFamily="-65" charset="-128"/>
                <a:cs typeface="ＭＳ Ｐゴシック" pitchFamily="-65" charset="-128"/>
              </a:rPr>
              <a:t>Μονάδα εγγράφου</a:t>
            </a:r>
          </a:p>
        </p:txBody>
      </p:sp>
      <p:sp>
        <p:nvSpPr>
          <p:cNvPr id="14" name="TextBox 13"/>
          <p:cNvSpPr txBox="1"/>
          <p:nvPr/>
        </p:nvSpPr>
        <p:spPr>
          <a:xfrm>
            <a:off x="3495081" y="5013056"/>
            <a:ext cx="5112568" cy="646331"/>
          </a:xfrm>
          <a:prstGeom prst="rect">
            <a:avLst/>
          </a:prstGeom>
          <a:noFill/>
        </p:spPr>
        <p:txBody>
          <a:bodyPr wrap="square" rtlCol="0">
            <a:spAutoFit/>
          </a:bodyPr>
          <a:lstStyle/>
          <a:p>
            <a:pPr marL="171450" indent="-171450">
              <a:buFont typeface="Wingdings" panose="05000000000000000000" pitchFamily="2" charset="2"/>
              <a:buChar char="§"/>
            </a:pPr>
            <a:r>
              <a:rPr lang="el-GR" sz="1200" b="1" dirty="0">
                <a:solidFill>
                  <a:schemeClr val="accent6">
                    <a:lumMod val="50000"/>
                  </a:schemeClr>
                </a:solidFill>
                <a:latin typeface="+mn-lt"/>
              </a:rPr>
              <a:t>Περιστολή </a:t>
            </a:r>
            <a:r>
              <a:rPr lang="en-US" sz="1200" b="1" dirty="0">
                <a:solidFill>
                  <a:schemeClr val="accent6">
                    <a:lumMod val="50000"/>
                  </a:schemeClr>
                </a:solidFill>
                <a:latin typeface="+mn-lt"/>
              </a:rPr>
              <a:t>(stemming) </a:t>
            </a:r>
            <a:r>
              <a:rPr lang="el-GR" sz="1200" dirty="0">
                <a:solidFill>
                  <a:schemeClr val="accent6">
                    <a:lumMod val="50000"/>
                  </a:schemeClr>
                </a:solidFill>
                <a:latin typeface="+mn-lt"/>
              </a:rPr>
              <a:t>περικοπή καταλήξεων</a:t>
            </a:r>
            <a:endParaRPr lang="en-US" sz="1200" dirty="0">
              <a:solidFill>
                <a:schemeClr val="accent6">
                  <a:lumMod val="50000"/>
                </a:schemeClr>
              </a:solidFill>
              <a:latin typeface="+mn-lt"/>
            </a:endParaRPr>
          </a:p>
          <a:p>
            <a:pPr marL="171450" indent="-171450">
              <a:buFont typeface="Wingdings" panose="05000000000000000000" pitchFamily="2" charset="2"/>
              <a:buChar char="§"/>
            </a:pPr>
            <a:r>
              <a:rPr lang="el-GR" sz="1200" b="1" dirty="0" err="1">
                <a:solidFill>
                  <a:schemeClr val="accent6">
                    <a:lumMod val="50000"/>
                  </a:schemeClr>
                </a:solidFill>
                <a:latin typeface="+mn-lt"/>
              </a:rPr>
              <a:t>Λημματοποίηση</a:t>
            </a:r>
            <a:r>
              <a:rPr lang="el-GR" sz="1200" b="1" dirty="0">
                <a:solidFill>
                  <a:schemeClr val="accent6">
                    <a:lumMod val="50000"/>
                  </a:schemeClr>
                </a:solidFill>
                <a:latin typeface="+mn-lt"/>
              </a:rPr>
              <a:t> (</a:t>
            </a:r>
            <a:r>
              <a:rPr lang="en-US" sz="1200" b="1" dirty="0">
                <a:solidFill>
                  <a:schemeClr val="accent6">
                    <a:lumMod val="50000"/>
                  </a:schemeClr>
                </a:solidFill>
                <a:latin typeface="+mn-lt"/>
              </a:rPr>
              <a:t>lemmatization) </a:t>
            </a:r>
            <a:r>
              <a:rPr lang="el-GR" sz="1200" dirty="0">
                <a:solidFill>
                  <a:schemeClr val="accent6">
                    <a:lumMod val="50000"/>
                  </a:schemeClr>
                </a:solidFill>
                <a:latin typeface="+mn-lt"/>
              </a:rPr>
              <a:t>γλωσσική/μορφολογική επεξεργασία και αναγωγή της λέξης  στη ρίζα της</a:t>
            </a:r>
          </a:p>
        </p:txBody>
      </p:sp>
      <p:sp>
        <p:nvSpPr>
          <p:cNvPr id="16" name="TextBox 15"/>
          <p:cNvSpPr txBox="1"/>
          <p:nvPr/>
        </p:nvSpPr>
        <p:spPr>
          <a:xfrm>
            <a:off x="3491880" y="2982755"/>
            <a:ext cx="5112568" cy="1569660"/>
          </a:xfrm>
          <a:prstGeom prst="rect">
            <a:avLst/>
          </a:prstGeom>
          <a:noFill/>
        </p:spPr>
        <p:txBody>
          <a:bodyPr wrap="square" rtlCol="0">
            <a:spAutoFit/>
          </a:bodyPr>
          <a:lstStyle/>
          <a:p>
            <a:r>
              <a:rPr lang="el-GR" sz="1200" b="1" u="sng" dirty="0">
                <a:solidFill>
                  <a:schemeClr val="accent6">
                    <a:lumMod val="50000"/>
                  </a:schemeClr>
                </a:solidFill>
                <a:latin typeface="+mn-lt"/>
              </a:rPr>
              <a:t>Θέματα</a:t>
            </a:r>
          </a:p>
          <a:p>
            <a:pPr marL="171450" indent="-171450">
              <a:buFont typeface="Wingdings" panose="05000000000000000000" pitchFamily="2" charset="2"/>
              <a:buChar char="§"/>
            </a:pPr>
            <a:r>
              <a:rPr lang="el-GR" sz="1200" dirty="0">
                <a:solidFill>
                  <a:schemeClr val="accent6">
                    <a:lumMod val="50000"/>
                  </a:schemeClr>
                </a:solidFill>
                <a:latin typeface="+mn-lt"/>
              </a:rPr>
              <a:t>Που σταματάμε: κενό/σημείο στίξης αλλά και απόστροφοι/όχι κενό/παύλα,  </a:t>
            </a:r>
            <a:r>
              <a:rPr lang="el-GR" sz="1200" dirty="0" err="1">
                <a:solidFill>
                  <a:schemeClr val="accent6">
                    <a:lumMod val="50000"/>
                  </a:schemeClr>
                </a:solidFill>
                <a:latin typeface="+mn-lt"/>
              </a:rPr>
              <a:t>κλπ</a:t>
            </a:r>
            <a:r>
              <a:rPr lang="el-GR" sz="1200" dirty="0">
                <a:solidFill>
                  <a:schemeClr val="accent6">
                    <a:lumMod val="50000"/>
                  </a:schemeClr>
                </a:solidFill>
                <a:latin typeface="+mn-lt"/>
              </a:rPr>
              <a:t> </a:t>
            </a:r>
          </a:p>
          <a:p>
            <a:pPr marL="171450" indent="-171450">
              <a:buFont typeface="Wingdings" panose="05000000000000000000" pitchFamily="2" charset="2"/>
              <a:buChar char="§"/>
            </a:pPr>
            <a:r>
              <a:rPr lang="en-US" sz="1200" dirty="0">
                <a:solidFill>
                  <a:schemeClr val="accent6">
                    <a:lumMod val="50000"/>
                  </a:schemeClr>
                </a:solidFill>
                <a:latin typeface="+mn-lt"/>
              </a:rPr>
              <a:t>Stop words </a:t>
            </a:r>
            <a:r>
              <a:rPr lang="el-GR" sz="1200" dirty="0">
                <a:solidFill>
                  <a:schemeClr val="accent6">
                    <a:lumMod val="50000"/>
                  </a:schemeClr>
                </a:solidFill>
                <a:latin typeface="+mn-lt"/>
              </a:rPr>
              <a:t>(το, και?)</a:t>
            </a:r>
          </a:p>
          <a:p>
            <a:pPr marL="171450" indent="-171450">
              <a:buFont typeface="Wingdings" panose="05000000000000000000" pitchFamily="2" charset="2"/>
              <a:buChar char="§"/>
            </a:pPr>
            <a:r>
              <a:rPr lang="el-GR" sz="1200" dirty="0" err="1">
                <a:solidFill>
                  <a:schemeClr val="accent6">
                    <a:lumMod val="50000"/>
                  </a:schemeClr>
                </a:solidFill>
                <a:latin typeface="+mn-lt"/>
              </a:rPr>
              <a:t>Κανονικοποίηση</a:t>
            </a:r>
            <a:endParaRPr lang="el-GR" sz="1200" dirty="0">
              <a:solidFill>
                <a:schemeClr val="accent6">
                  <a:lumMod val="50000"/>
                </a:schemeClr>
              </a:solidFill>
              <a:latin typeface="+mn-lt"/>
            </a:endParaRPr>
          </a:p>
          <a:p>
            <a:pPr marL="914400" lvl="1" indent="-171450">
              <a:buFont typeface="Wingdings" panose="05000000000000000000" pitchFamily="2" charset="2"/>
              <a:buChar char="§"/>
            </a:pPr>
            <a:r>
              <a:rPr lang="el-GR" sz="1200" dirty="0">
                <a:solidFill>
                  <a:schemeClr val="accent6">
                    <a:lumMod val="50000"/>
                  </a:schemeClr>
                </a:solidFill>
                <a:latin typeface="+mn-lt"/>
              </a:rPr>
              <a:t>Κεφαλαία/μικρά</a:t>
            </a:r>
          </a:p>
          <a:p>
            <a:pPr marL="914400" lvl="1" indent="-171450">
              <a:buFont typeface="Wingdings" panose="05000000000000000000" pitchFamily="2" charset="2"/>
              <a:buChar char="§"/>
            </a:pPr>
            <a:r>
              <a:rPr lang="el-GR" sz="1200" dirty="0">
                <a:solidFill>
                  <a:schemeClr val="accent6">
                    <a:lumMod val="50000"/>
                  </a:schemeClr>
                </a:solidFill>
                <a:latin typeface="+mn-lt"/>
              </a:rPr>
              <a:t>Τόνοι</a:t>
            </a:r>
          </a:p>
          <a:p>
            <a:pPr marL="914400" lvl="1" indent="-171450">
              <a:buFont typeface="Wingdings" panose="05000000000000000000" pitchFamily="2" charset="2"/>
              <a:buChar char="§"/>
            </a:pPr>
            <a:r>
              <a:rPr lang="el-GR" sz="1200" dirty="0">
                <a:solidFill>
                  <a:schemeClr val="accent6">
                    <a:lumMod val="50000"/>
                  </a:schemeClr>
                </a:solidFill>
                <a:latin typeface="+mn-lt"/>
              </a:rPr>
              <a:t>Κανόνες </a:t>
            </a:r>
            <a:r>
              <a:rPr lang="en-US" sz="1200" dirty="0">
                <a:solidFill>
                  <a:schemeClr val="accent6">
                    <a:lumMod val="50000"/>
                  </a:schemeClr>
                </a:solidFill>
                <a:latin typeface="+mn-lt"/>
              </a:rPr>
              <a:t>vs </a:t>
            </a:r>
            <a:r>
              <a:rPr lang="el-GR" sz="1200" dirty="0">
                <a:solidFill>
                  <a:schemeClr val="accent6">
                    <a:lumMod val="50000"/>
                  </a:schemeClr>
                </a:solidFill>
                <a:latin typeface="+mn-lt"/>
              </a:rPr>
              <a:t>Λίστες ισοδυναμίας</a:t>
            </a:r>
          </a:p>
        </p:txBody>
      </p:sp>
      <p:cxnSp>
        <p:nvCxnSpPr>
          <p:cNvPr id="19" name="Straight Arrow Connector 18"/>
          <p:cNvCxnSpPr/>
          <p:nvPr/>
        </p:nvCxnSpPr>
        <p:spPr>
          <a:xfrm>
            <a:off x="1823595" y="4125490"/>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79791" y="6134586"/>
            <a:ext cx="7056784" cy="338554"/>
          </a:xfrm>
          <a:prstGeom prst="rect">
            <a:avLst/>
          </a:prstGeom>
          <a:noFill/>
        </p:spPr>
        <p:txBody>
          <a:bodyPr wrap="square" rtlCol="0">
            <a:spAutoFit/>
          </a:bodyPr>
          <a:lstStyle/>
          <a:p>
            <a:pPr marL="342900" indent="-342900" algn="ctr">
              <a:buFont typeface="Wingdings" panose="05000000000000000000" pitchFamily="2" charset="2"/>
              <a:buChar char="ü"/>
            </a:pPr>
            <a:r>
              <a:rPr lang="el-GR" sz="1600" dirty="0">
                <a:solidFill>
                  <a:schemeClr val="accent1">
                    <a:lumMod val="75000"/>
                  </a:schemeClr>
                </a:solidFill>
                <a:latin typeface="+mn-lt"/>
              </a:rPr>
              <a:t>Ίδια πολιτική και στο κείμενο και στην ερώτηση</a:t>
            </a:r>
          </a:p>
        </p:txBody>
      </p:sp>
      <p:sp>
        <p:nvSpPr>
          <p:cNvPr id="2" name="TextBox 1"/>
          <p:cNvSpPr txBox="1"/>
          <p:nvPr/>
        </p:nvSpPr>
        <p:spPr>
          <a:xfrm>
            <a:off x="6852592" y="69594"/>
            <a:ext cx="1944216" cy="461665"/>
          </a:xfrm>
          <a:prstGeom prst="rect">
            <a:avLst/>
          </a:prstGeom>
          <a:noFill/>
        </p:spPr>
        <p:txBody>
          <a:bodyPr wrap="square" rtlCol="0">
            <a:spAutoFit/>
          </a:bodyPr>
          <a:lstStyle/>
          <a:p>
            <a:r>
              <a:rPr lang="el-GR" dirty="0">
                <a:solidFill>
                  <a:schemeClr val="accent2">
                    <a:lumMod val="75000"/>
                  </a:schemeClr>
                </a:solidFill>
              </a:rPr>
              <a:t>Περίληψη</a:t>
            </a:r>
          </a:p>
        </p:txBody>
      </p:sp>
    </p:spTree>
    <p:extLst>
      <p:ext uri="{BB962C8B-B14F-4D97-AF65-F5344CB8AC3E}">
        <p14:creationId xmlns:p14="http://schemas.microsoft.com/office/powerpoint/2010/main" val="1024653249"/>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55</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107504" y="1412988"/>
            <a:ext cx="8496944" cy="4339650"/>
          </a:xfrm>
          <a:prstGeom prst="rect">
            <a:avLst/>
          </a:prstGeom>
          <a:noFill/>
        </p:spPr>
        <p:txBody>
          <a:bodyPr wrap="square" rtlCol="0">
            <a:spAutoFit/>
          </a:bodyPr>
          <a:lstStyle/>
          <a:p>
            <a:r>
              <a:rPr lang="el-GR" dirty="0">
                <a:solidFill>
                  <a:schemeClr val="accent6">
                    <a:lumMod val="75000"/>
                  </a:schemeClr>
                </a:solidFill>
                <a:latin typeface="+mn-lt"/>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pPr marL="514350" indent="-514350">
              <a:buAutoNum type="arabicPeriod"/>
            </a:pPr>
            <a:r>
              <a:rPr lang="en-US" sz="2800" dirty="0">
                <a:solidFill>
                  <a:schemeClr val="tx1"/>
                </a:solidFill>
                <a:latin typeface="+mn-lt"/>
                <a:ea typeface="ＭＳ Ｐゴシック" pitchFamily="34" charset="-128"/>
                <a:cs typeface="ＭＳ Ｐゴシック" pitchFamily="-65" charset="-128"/>
              </a:rPr>
              <a:t>In a Boolean retrieval system, stemming never lowers precision.</a:t>
            </a:r>
            <a:r>
              <a:rPr lang="el-GR" sz="2800" dirty="0">
                <a:solidFill>
                  <a:schemeClr val="tx1"/>
                </a:solidFill>
                <a:latin typeface="+mn-lt"/>
                <a:ea typeface="ＭＳ Ｐゴシック" pitchFamily="34" charset="-128"/>
                <a:cs typeface="ＭＳ Ｐゴシック" pitchFamily="-65" charset="-128"/>
              </a:rPr>
              <a:t> </a:t>
            </a:r>
          </a:p>
          <a:p>
            <a:r>
              <a:rPr lang="el-GR" sz="2800" dirty="0">
                <a:solidFill>
                  <a:schemeClr val="tx1"/>
                </a:solidFill>
                <a:latin typeface="+mn-lt"/>
                <a:ea typeface="ＭＳ Ｐゴシック" pitchFamily="34" charset="-128"/>
                <a:cs typeface="ＭＳ Ｐゴシック" pitchFamily="-65" charset="-128"/>
              </a:rPr>
              <a:t>1Α Σωστό 1Β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a:t>
            </a:r>
            <a:r>
              <a:rPr lang="en-US" sz="2800" dirty="0">
                <a:solidFill>
                  <a:schemeClr val="tx1"/>
                </a:solidFill>
                <a:latin typeface="+mn-lt"/>
                <a:ea typeface="ＭＳ Ｐゴシック" pitchFamily="34" charset="-128"/>
                <a:cs typeface="ＭＳ Ｐゴシック" pitchFamily="-65" charset="-128"/>
              </a:rPr>
              <a:t>. In a Boolean retrieval system, stemming never lowers recall.</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2Α Σωστό 2Β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28650" y="365127"/>
            <a:ext cx="7886700" cy="543594"/>
          </a:xfrm>
        </p:spPr>
        <p:txBody>
          <a:bodyPr>
            <a:normAutofit fontScale="90000"/>
          </a:bodyPr>
          <a:lstStyle/>
          <a:p>
            <a:pPr algn="ctr" eaLnBrk="1" hangingPunct="1"/>
            <a:r>
              <a:rPr lang="el-GR" dirty="0">
                <a:solidFill>
                  <a:schemeClr val="accent2">
                    <a:lumMod val="75000"/>
                  </a:schemeClr>
                </a:solidFill>
                <a:ea typeface="ＭＳ Ｐゴシック" pitchFamily="34" charset="-128"/>
              </a:rPr>
              <a:t>Επανάληψη (ερωτήσεις)</a:t>
            </a:r>
            <a:endParaRPr lang="en-US" dirty="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56</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bg2">
                    <a:lumMod val="10000"/>
                  </a:schemeClr>
                </a:solidFill>
              </a:rPr>
              <a:t>Κεφ</a:t>
            </a:r>
            <a:r>
              <a:rPr lang="en-US" sz="1600" dirty="0">
                <a:solidFill>
                  <a:schemeClr val="bg2">
                    <a:lumMod val="10000"/>
                  </a:schemeClr>
                </a:solidFill>
              </a:rPr>
              <a:t>. 2.2.4</a:t>
            </a:r>
          </a:p>
        </p:txBody>
      </p:sp>
      <p:sp>
        <p:nvSpPr>
          <p:cNvPr id="3" name="TextBox 2"/>
          <p:cNvSpPr txBox="1"/>
          <p:nvPr/>
        </p:nvSpPr>
        <p:spPr>
          <a:xfrm>
            <a:off x="320820" y="1160854"/>
            <a:ext cx="8496944" cy="4339650"/>
          </a:xfrm>
          <a:prstGeom prst="rect">
            <a:avLst/>
          </a:prstGeom>
          <a:noFill/>
        </p:spPr>
        <p:txBody>
          <a:bodyPr wrap="square" rtlCol="0">
            <a:spAutoFit/>
          </a:bodyPr>
          <a:lstStyle/>
          <a:p>
            <a:r>
              <a:rPr lang="el-GR" dirty="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r>
              <a:rPr lang="el-GR" sz="2800" dirty="0">
                <a:solidFill>
                  <a:schemeClr val="tx1"/>
                </a:solidFill>
                <a:latin typeface="+mn-lt"/>
                <a:ea typeface="ＭＳ Ｐゴシック" pitchFamily="34" charset="-128"/>
                <a:cs typeface="ＭＳ Ｐゴシック" pitchFamily="-65" charset="-128"/>
              </a:rPr>
              <a:t>3</a:t>
            </a:r>
            <a:r>
              <a:rPr lang="en-US" sz="2800" dirty="0">
                <a:solidFill>
                  <a:schemeClr val="tx1"/>
                </a:solidFill>
                <a:latin typeface="+mn-lt"/>
                <a:ea typeface="ＭＳ Ｐゴシック" pitchFamily="34" charset="-128"/>
                <a:cs typeface="ＭＳ Ｐゴシック" pitchFamily="-65" charset="-128"/>
              </a:rPr>
              <a:t>. Stemming increases the size of the vocabulary</a:t>
            </a:r>
            <a:endParaRPr lang="el-GR"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3Α Σωστό 3Β Λάθος</a:t>
            </a:r>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endParaRPr lang="en-US" sz="2800" dirty="0">
              <a:solidFill>
                <a:schemeClr val="tx1"/>
              </a:solidFill>
              <a:latin typeface="+mn-lt"/>
              <a:ea typeface="ＭＳ Ｐゴシック" pitchFamily="34" charset="-128"/>
              <a:cs typeface="ＭＳ Ｐゴシック" pitchFamily="-65" charset="-128"/>
            </a:endParaRPr>
          </a:p>
          <a:p>
            <a:r>
              <a:rPr lang="el-GR" sz="2800" dirty="0">
                <a:solidFill>
                  <a:schemeClr val="tx1"/>
                </a:solidFill>
                <a:latin typeface="+mn-lt"/>
                <a:ea typeface="ＭＳ Ｐゴシック" pitchFamily="34" charset="-128"/>
                <a:cs typeface="ＭＳ Ｐゴシック" pitchFamily="-65" charset="-128"/>
              </a:rPr>
              <a:t>4</a:t>
            </a:r>
            <a:r>
              <a:rPr lang="en-US" sz="2800" dirty="0">
                <a:solidFill>
                  <a:schemeClr val="tx1"/>
                </a:solidFill>
                <a:latin typeface="+mn-lt"/>
                <a:ea typeface="ＭＳ Ｐゴシック" pitchFamily="34" charset="-128"/>
                <a:cs typeface="ＭＳ Ｐゴシック" pitchFamily="-65" charset="-128"/>
              </a:rPr>
              <a:t>. Stemming should be invoked at indexing time but not while processing a query</a:t>
            </a:r>
            <a:r>
              <a:rPr lang="el-GR" sz="2800" dirty="0">
                <a:solidFill>
                  <a:schemeClr val="tx1"/>
                </a:solidFill>
                <a:latin typeface="+mn-lt"/>
                <a:ea typeface="ＭＳ Ｐゴシック" pitchFamily="34" charset="-128"/>
                <a:cs typeface="ＭＳ Ｐゴシック" pitchFamily="-65" charset="-128"/>
              </a:rPr>
              <a:t>.</a:t>
            </a:r>
          </a:p>
          <a:p>
            <a:r>
              <a:rPr lang="el-GR" sz="2800" dirty="0">
                <a:solidFill>
                  <a:schemeClr val="tx1"/>
                </a:solidFill>
                <a:latin typeface="+mn-lt"/>
                <a:ea typeface="ＭＳ Ｐゴシック" pitchFamily="34" charset="-128"/>
                <a:cs typeface="ＭＳ Ｐゴシック" pitchFamily="-65" charset="-128"/>
              </a:rPr>
              <a:t>4Α Σωστό 4Β Λάθος</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30781314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a:solidFill>
                  <a:schemeClr val="accent2">
                    <a:lumMod val="75000"/>
                  </a:schemeClr>
                </a:solidFill>
                <a:ea typeface="ＭＳ Ｐゴシック" charset="-128"/>
                <a:cs typeface="ＭＳ Ｐゴシック" charset="-128"/>
              </a:rPr>
              <a:t>Λίστες Καταχωρήσεων: επεκτάσεις</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07231" y="-88019"/>
            <a:ext cx="7886700" cy="1325563"/>
          </a:xfrm>
        </p:spPr>
        <p:txBody>
          <a:bodyPr/>
          <a:lstStyle/>
          <a:p>
            <a:pPr algn="ctr" eaLnBrk="1" hangingPunct="1"/>
            <a:r>
              <a:rPr lang="el-GR" dirty="0">
                <a:solidFill>
                  <a:schemeClr val="accent2">
                    <a:lumMod val="75000"/>
                  </a:schemeClr>
                </a:solidFill>
                <a:ea typeface="ＭＳ Ｐゴシック" pitchFamily="-112" charset="-128"/>
              </a:rPr>
              <a:t>Αντεστραμμένο ευρετήριο</a:t>
            </a:r>
            <a:endParaRPr lang="en-US" dirty="0">
              <a:solidFill>
                <a:schemeClr val="accent2">
                  <a:lumMod val="75000"/>
                </a:schemeClr>
              </a:solidFill>
              <a:ea typeface="ＭＳ Ｐゴシック" pitchFamily="-112" charset="-128"/>
            </a:endParaRPr>
          </a:p>
        </p:txBody>
      </p:sp>
      <p:sp>
        <p:nvSpPr>
          <p:cNvPr id="34820" name="Slide Number Placeholder 5"/>
          <p:cNvSpPr>
            <a:spLocks noGrp="1"/>
          </p:cNvSpPr>
          <p:nvPr>
            <p:ph type="sldNum" sz="quarter" idx="12"/>
          </p:nvPr>
        </p:nvSpPr>
        <p:spPr bwMode="auto">
          <a:xfrm>
            <a:off x="6425105" y="4597191"/>
            <a:ext cx="2057400" cy="365125"/>
          </a:xfrm>
          <a:noFill/>
          <a:ln>
            <a:miter lim="800000"/>
            <a:headEnd/>
            <a:tailEnd/>
          </a:ln>
        </p:spPr>
        <p:txBody>
          <a:bodyPr/>
          <a:lstStyle/>
          <a:p>
            <a:fld id="{1D7E4F6F-5C1E-4875-AD04-AE8FEE0BFDFD}" type="slidenum">
              <a:rPr lang="en-US"/>
              <a:pPr/>
              <a:t>58</a:t>
            </a:fld>
            <a:endParaRPr lang="en-US"/>
          </a:p>
        </p:txBody>
      </p:sp>
      <p:grpSp>
        <p:nvGrpSpPr>
          <p:cNvPr id="2" name="Group 54"/>
          <p:cNvGrpSpPr>
            <a:grpSpLocks/>
          </p:cNvGrpSpPr>
          <p:nvPr/>
        </p:nvGrpSpPr>
        <p:grpSpPr bwMode="auto">
          <a:xfrm>
            <a:off x="317195" y="2180335"/>
            <a:ext cx="2225678" cy="2311401"/>
            <a:chOff x="192" y="2502"/>
            <a:chExt cx="1402" cy="1456"/>
          </a:xfrm>
        </p:grpSpPr>
        <p:sp>
          <p:nvSpPr>
            <p:cNvPr id="34876" name="AutoShape 46"/>
            <p:cNvSpPr>
              <a:spLocks/>
            </p:cNvSpPr>
            <p:nvPr/>
          </p:nvSpPr>
          <p:spPr bwMode="auto">
            <a:xfrm>
              <a:off x="192" y="2502"/>
              <a:ext cx="144" cy="960"/>
            </a:xfrm>
            <a:prstGeom prst="leftBrace">
              <a:avLst>
                <a:gd name="adj1" fmla="val 55556"/>
                <a:gd name="adj2" fmla="val 50000"/>
              </a:avLst>
            </a:pr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3838" name="Text Box 47"/>
            <p:cNvSpPr txBox="1">
              <a:spLocks noChangeArrowheads="1"/>
            </p:cNvSpPr>
            <p:nvPr/>
          </p:nvSpPr>
          <p:spPr bwMode="auto">
            <a:xfrm>
              <a:off x="278" y="3725"/>
              <a:ext cx="1316" cy="233"/>
            </a:xfrm>
            <a:prstGeom prst="rect">
              <a:avLst/>
            </a:prstGeom>
            <a:solidFill>
              <a:schemeClr val="accent1">
                <a:lumMod val="60000"/>
                <a:lumOff val="40000"/>
              </a:schemeClr>
            </a:solidFill>
            <a:ln w="9525">
              <a:noFill/>
              <a:miter lim="800000"/>
              <a:headEnd/>
              <a:tailEnd/>
            </a:ln>
          </p:spPr>
          <p:txBody>
            <a:bodyPr wrap="none">
              <a:spAutoFit/>
            </a:bodyPr>
            <a:lstStyle/>
            <a:p>
              <a:pPr defTabSz="914400">
                <a:defRPr/>
              </a:pPr>
              <a:r>
                <a:rPr lang="el-GR" sz="1800" i="1" dirty="0">
                  <a:solidFill>
                    <a:prstClr val="black"/>
                  </a:solidFill>
                  <a:latin typeface="+mn-lt"/>
                  <a:ea typeface="Arial Unicode MS" charset="0"/>
                  <a:cs typeface="Arial Unicode MS" charset="0"/>
                </a:rPr>
                <a:t>Λεξικό</a:t>
              </a:r>
              <a:r>
                <a:rPr lang="el-GR" sz="1800" i="1" dirty="0">
                  <a:solidFill>
                    <a:prstClr val="black"/>
                  </a:solidFill>
                  <a:latin typeface="Tahoma" charset="0"/>
                  <a:ea typeface="Arial Unicode MS" charset="0"/>
                  <a:cs typeface="Arial Unicode MS" charset="0"/>
                </a:rPr>
                <a:t> (</a:t>
              </a:r>
              <a:r>
                <a:rPr lang="en-US" sz="1800" i="1" dirty="0">
                  <a:solidFill>
                    <a:prstClr val="black"/>
                  </a:solidFill>
                  <a:latin typeface="Tahoma" charset="0"/>
                  <a:ea typeface="Arial Unicode MS" charset="0"/>
                  <a:cs typeface="Arial Unicode MS" charset="0"/>
                </a:rPr>
                <a:t>Dictionary</a:t>
              </a:r>
              <a:r>
                <a:rPr lang="el-GR" sz="1800" i="1" dirty="0">
                  <a:solidFill>
                    <a:prstClr val="black"/>
                  </a:solidFill>
                  <a:latin typeface="Tahoma" charset="0"/>
                  <a:ea typeface="Arial Unicode MS" charset="0"/>
                  <a:cs typeface="Arial Unicode MS" charset="0"/>
                </a:rPr>
                <a:t>)</a:t>
              </a:r>
              <a:endParaRPr lang="en-US" sz="1800" i="1" dirty="0">
                <a:solidFill>
                  <a:prstClr val="black"/>
                </a:solidFill>
                <a:latin typeface="Tahoma" charset="0"/>
                <a:ea typeface="Arial Unicode MS" charset="0"/>
                <a:cs typeface="Arial Unicode MS" charset="0"/>
              </a:endParaRPr>
            </a:p>
          </p:txBody>
        </p:sp>
        <p:cxnSp>
          <p:nvCxnSpPr>
            <p:cNvPr id="34878" name="AutoShape 48"/>
            <p:cNvCxnSpPr>
              <a:cxnSpLocks noChangeShapeType="1"/>
              <a:stCxn id="33838" idx="1"/>
              <a:endCxn id="34876" idx="1"/>
            </p:cNvCxnSpPr>
            <p:nvPr/>
          </p:nvCxnSpPr>
          <p:spPr bwMode="auto">
            <a:xfrm rot="10800000">
              <a:off x="192" y="2982"/>
              <a:ext cx="86" cy="859"/>
            </a:xfrm>
            <a:prstGeom prst="curvedConnector3">
              <a:avLst>
                <a:gd name="adj1" fmla="val 267442"/>
              </a:avLst>
            </a:prstGeom>
            <a:noFill/>
            <a:ln w="9525">
              <a:solidFill>
                <a:schemeClr val="tx1"/>
              </a:solidFill>
              <a:miter lim="800000"/>
              <a:headEnd/>
              <a:tailEnd type="triangle" w="med" len="med"/>
            </a:ln>
          </p:spPr>
        </p:cxnSp>
      </p:grpSp>
      <p:grpSp>
        <p:nvGrpSpPr>
          <p:cNvPr id="3" name="Group 53"/>
          <p:cNvGrpSpPr>
            <a:grpSpLocks/>
          </p:cNvGrpSpPr>
          <p:nvPr/>
        </p:nvGrpSpPr>
        <p:grpSpPr bwMode="auto">
          <a:xfrm>
            <a:off x="3624755" y="3655686"/>
            <a:ext cx="3448071" cy="752714"/>
            <a:chOff x="2352" y="3582"/>
            <a:chExt cx="2342" cy="446"/>
          </a:xfrm>
        </p:grpSpPr>
        <p:sp>
          <p:nvSpPr>
            <p:cNvPr id="34874" name="AutoShape 51"/>
            <p:cNvSpPr>
              <a:spLocks/>
            </p:cNvSpPr>
            <p:nvPr/>
          </p:nvSpPr>
          <p:spPr bwMode="auto">
            <a:xfrm rot="16200000">
              <a:off x="3026" y="2908"/>
              <a:ext cx="234" cy="1582"/>
            </a:xfrm>
            <a:prstGeom prst="leftBrace">
              <a:avLst>
                <a:gd name="adj1" fmla="val 129630"/>
                <a:gd name="adj2" fmla="val 50000"/>
              </a:avLst>
            </a:prstGeom>
            <a:noFill/>
            <a:ln w="9525">
              <a:solidFill>
                <a:schemeClr val="tx1"/>
              </a:solidFill>
              <a:miter lim="800000"/>
              <a:headEnd/>
              <a:tailEnd/>
            </a:ln>
          </p:spPr>
          <p:txBody>
            <a:bodyPr wrap="square" anchor="ctr">
              <a:spAutoFit/>
            </a:bodyPr>
            <a:lstStyle/>
            <a:p>
              <a:pPr defTabSz="914400"/>
              <a:endParaRPr lang="el-GR">
                <a:solidFill>
                  <a:prstClr val="black"/>
                </a:solidFill>
                <a:ea typeface="+mn-ea"/>
                <a:cs typeface="Arial Unicode MS" pitchFamily="-112" charset="0"/>
              </a:endParaRPr>
            </a:p>
          </p:txBody>
        </p:sp>
        <p:sp>
          <p:nvSpPr>
            <p:cNvPr id="34875" name="Text Box 52"/>
            <p:cNvSpPr txBox="1">
              <a:spLocks noChangeArrowheads="1"/>
            </p:cNvSpPr>
            <p:nvPr/>
          </p:nvSpPr>
          <p:spPr bwMode="auto">
            <a:xfrm>
              <a:off x="2372" y="3827"/>
              <a:ext cx="2322" cy="201"/>
            </a:xfrm>
            <a:prstGeom prst="rect">
              <a:avLst/>
            </a:prstGeom>
            <a:solidFill>
              <a:srgbClr val="83ADC1"/>
            </a:solidFill>
            <a:ln w="9525">
              <a:noFill/>
              <a:miter lim="800000"/>
              <a:headEnd/>
              <a:tailEnd/>
            </a:ln>
          </p:spPr>
          <p:txBody>
            <a:bodyPr wrap="none">
              <a:spAutoFit/>
            </a:bodyPr>
            <a:lstStyle/>
            <a:p>
              <a:pPr defTabSz="914400"/>
              <a:r>
                <a:rPr lang="el-GR" sz="1600" i="1" dirty="0">
                  <a:solidFill>
                    <a:prstClr val="black"/>
                  </a:solidFill>
                  <a:latin typeface="Tahoma" pitchFamily="-112" charset="0"/>
                  <a:ea typeface="+mn-ea"/>
                  <a:cs typeface="Arial Unicode MS" pitchFamily="-112" charset="0"/>
                </a:rPr>
                <a:t>Λίστα Καταχωρήσεων (</a:t>
              </a:r>
              <a:r>
                <a:rPr lang="en-US" sz="1600" i="1" dirty="0">
                  <a:solidFill>
                    <a:prstClr val="black"/>
                  </a:solidFill>
                  <a:latin typeface="Tahoma" pitchFamily="-112" charset="0"/>
                  <a:ea typeface="+mn-ea"/>
                  <a:cs typeface="Arial Unicode MS" pitchFamily="-112" charset="0"/>
                </a:rPr>
                <a:t>Postings</a:t>
              </a:r>
              <a:r>
                <a:rPr lang="el-GR" sz="1600" i="1" dirty="0">
                  <a:solidFill>
                    <a:prstClr val="black"/>
                  </a:solidFill>
                  <a:latin typeface="Tahoma" pitchFamily="-112" charset="0"/>
                  <a:ea typeface="+mn-ea"/>
                  <a:cs typeface="Arial Unicode MS" pitchFamily="-112" charset="0"/>
                </a:rPr>
                <a:t> </a:t>
              </a:r>
              <a:r>
                <a:rPr lang="en-US" sz="1600" i="1" dirty="0">
                  <a:solidFill>
                    <a:prstClr val="black"/>
                  </a:solidFill>
                  <a:latin typeface="Tahoma" pitchFamily="-112" charset="0"/>
                  <a:ea typeface="+mn-ea"/>
                  <a:cs typeface="Arial Unicode MS" pitchFamily="-112" charset="0"/>
                </a:rPr>
                <a:t>list)</a:t>
              </a:r>
            </a:p>
          </p:txBody>
        </p:sp>
      </p:grpSp>
      <p:sp>
        <p:nvSpPr>
          <p:cNvPr id="1200183" name="Text Box 55"/>
          <p:cNvSpPr txBox="1">
            <a:spLocks noChangeArrowheads="1"/>
          </p:cNvSpPr>
          <p:nvPr/>
        </p:nvSpPr>
        <p:spPr bwMode="auto">
          <a:xfrm>
            <a:off x="3631146" y="5026888"/>
            <a:ext cx="3097130" cy="369332"/>
          </a:xfrm>
          <a:prstGeom prst="rect">
            <a:avLst/>
          </a:prstGeom>
          <a:solidFill>
            <a:srgbClr val="FFFF99"/>
          </a:solidFill>
          <a:ln w="9525">
            <a:noFill/>
            <a:miter lim="800000"/>
            <a:headEnd/>
            <a:tailEnd/>
          </a:ln>
        </p:spPr>
        <p:txBody>
          <a:bodyPr wrap="none">
            <a:spAutoFit/>
          </a:bodyPr>
          <a:lstStyle/>
          <a:p>
            <a:pPr defTabSz="914400"/>
            <a:r>
              <a:rPr lang="el-GR" sz="1800" dirty="0">
                <a:solidFill>
                  <a:prstClr val="black"/>
                </a:solidFill>
                <a:latin typeface="Lucida Sans" pitchFamily="-112" charset="0"/>
                <a:ea typeface="+mn-ea"/>
                <a:cs typeface="Arial Unicode MS" pitchFamily="-112" charset="0"/>
              </a:rPr>
              <a:t>Σε διάταξη με βάση το </a:t>
            </a:r>
            <a:r>
              <a:rPr lang="en-US" sz="1800" dirty="0" err="1">
                <a:solidFill>
                  <a:prstClr val="black"/>
                </a:solidFill>
                <a:latin typeface="Lucida Sans" pitchFamily="-112" charset="0"/>
                <a:ea typeface="+mn-ea"/>
                <a:cs typeface="Arial Unicode MS" pitchFamily="-112" charset="0"/>
              </a:rPr>
              <a:t>docID</a:t>
            </a:r>
            <a:endParaRPr lang="en-US" sz="1800" dirty="0">
              <a:solidFill>
                <a:prstClr val="black"/>
              </a:solidFill>
              <a:latin typeface="Lucida Sans" pitchFamily="-112" charset="0"/>
              <a:ea typeface="+mn-ea"/>
              <a:cs typeface="Arial Unicode MS" pitchFamily="-112" charset="0"/>
            </a:endParaRPr>
          </a:p>
        </p:txBody>
      </p:sp>
      <p:sp>
        <p:nvSpPr>
          <p:cNvPr id="22568" name="Rectangle 73"/>
          <p:cNvSpPr>
            <a:spLocks noChangeArrowheads="1"/>
          </p:cNvSpPr>
          <p:nvPr/>
        </p:nvSpPr>
        <p:spPr bwMode="auto">
          <a:xfrm>
            <a:off x="7563491" y="1237792"/>
            <a:ext cx="1352872" cy="523220"/>
          </a:xfrm>
          <a:prstGeom prst="rect">
            <a:avLst/>
          </a:prstGeom>
          <a:solidFill>
            <a:schemeClr val="accent2">
              <a:lumMod val="20000"/>
              <a:lumOff val="80000"/>
            </a:schemeClr>
          </a:solidFill>
          <a:ln w="9525">
            <a:solidFill>
              <a:srgbClr val="BE4B48"/>
            </a:solidFill>
            <a:miter lim="800000"/>
            <a:headEnd/>
            <a:tailEnd/>
          </a:ln>
          <a:effectLst>
            <a:outerShdw dist="20000" dir="5400000" rotWithShape="0">
              <a:srgbClr val="808080">
                <a:alpha val="37999"/>
              </a:srgbClr>
            </a:outerShdw>
          </a:effectLst>
        </p:spPr>
        <p:txBody>
          <a:bodyPr wrap="square" anchor="ctr">
            <a:spAutoFit/>
          </a:bodyPr>
          <a:lstStyle/>
          <a:p>
            <a:pPr algn="ctr" defTabSz="914400">
              <a:defRPr/>
            </a:pPr>
            <a:r>
              <a:rPr lang="el-GR" sz="1400" i="1" dirty="0">
                <a:solidFill>
                  <a:srgbClr val="000000"/>
                </a:solidFill>
                <a:latin typeface="Calibri"/>
                <a:ea typeface="Arial Unicode MS" charset="0"/>
                <a:cs typeface="Arial Unicode MS" charset="0"/>
              </a:rPr>
              <a:t>Καταχώρηση (</a:t>
            </a:r>
            <a:r>
              <a:rPr lang="en-US" sz="1400" i="1" dirty="0">
                <a:solidFill>
                  <a:srgbClr val="000000"/>
                </a:solidFill>
                <a:latin typeface="Calibri"/>
                <a:ea typeface="Arial Unicode MS" charset="0"/>
                <a:cs typeface="Arial Unicode MS" charset="0"/>
              </a:rPr>
              <a:t>Posting</a:t>
            </a:r>
            <a:r>
              <a:rPr lang="el-GR" sz="1400" i="1" dirty="0">
                <a:solidFill>
                  <a:srgbClr val="000000"/>
                </a:solidFill>
                <a:latin typeface="Calibri"/>
                <a:ea typeface="Arial Unicode MS" charset="0"/>
                <a:cs typeface="Arial Unicode MS" charset="0"/>
              </a:rPr>
              <a:t>)</a:t>
            </a:r>
            <a:endParaRPr lang="en-US" sz="1400" i="1" dirty="0">
              <a:solidFill>
                <a:srgbClr val="000000"/>
              </a:solidFill>
              <a:latin typeface="Calibri"/>
              <a:ea typeface="Arial Unicode MS" charset="0"/>
              <a:cs typeface="Arial Unicode MS" charset="0"/>
            </a:endParaRPr>
          </a:p>
        </p:txBody>
      </p:sp>
      <p:sp>
        <p:nvSpPr>
          <p:cNvPr id="34825" name="Line 75"/>
          <p:cNvSpPr>
            <a:spLocks noChangeShapeType="1"/>
          </p:cNvSpPr>
          <p:nvPr/>
        </p:nvSpPr>
        <p:spPr bwMode="auto">
          <a:xfrm flipH="1">
            <a:off x="8040868" y="1786488"/>
            <a:ext cx="228600" cy="381000"/>
          </a:xfrm>
          <a:prstGeom prst="line">
            <a:avLst/>
          </a:prstGeom>
          <a:noFill/>
          <a:ln w="9525">
            <a:solidFill>
              <a:schemeClr val="tx1"/>
            </a:solidFill>
            <a:miter lim="800000"/>
            <a:headEnd/>
            <a:tailEnd type="triangle" w="med" len="med"/>
          </a:ln>
        </p:spPr>
        <p:txBody>
          <a:bodyPr wrap="none">
            <a:spAutoFit/>
          </a:bodyPr>
          <a:lstStyle/>
          <a:p>
            <a:pPr defTabSz="914400"/>
            <a:endParaRPr lang="el-GR">
              <a:solidFill>
                <a:prstClr val="black"/>
              </a:solidFill>
              <a:ea typeface="+mn-ea"/>
              <a:cs typeface="Arial Unicode MS" pitchFamily="-112" charset="0"/>
            </a:endParaRPr>
          </a:p>
        </p:txBody>
      </p:sp>
      <p:sp>
        <p:nvSpPr>
          <p:cNvPr id="34826" name="TextBox 52"/>
          <p:cNvSpPr txBox="1">
            <a:spLocks noChangeArrowheads="1"/>
          </p:cNvSpPr>
          <p:nvPr/>
        </p:nvSpPr>
        <p:spPr bwMode="auto">
          <a:xfrm>
            <a:off x="7645261" y="162046"/>
            <a:ext cx="1002197" cy="338554"/>
          </a:xfrm>
          <a:prstGeom prst="rect">
            <a:avLst/>
          </a:prstGeom>
          <a:noFill/>
          <a:ln w="9525">
            <a:noFill/>
            <a:miter lim="800000"/>
            <a:headEnd/>
            <a:tailEnd/>
          </a:ln>
        </p:spPr>
        <p:txBody>
          <a:bodyPr wrap="none" anchor="ctr">
            <a:spAutoFit/>
          </a:bodyPr>
          <a:lstStyle/>
          <a:p>
            <a:pPr defTabSz="914400"/>
            <a:r>
              <a:rPr lang="el-GR" sz="1600" dirty="0" err="1">
                <a:solidFill>
                  <a:schemeClr val="tx1">
                    <a:lumMod val="95000"/>
                    <a:lumOff val="5000"/>
                  </a:schemeClr>
                </a:solidFill>
                <a:latin typeface="Lucida Sans" pitchFamily="-112" charset="0"/>
                <a:ea typeface="+mn-ea"/>
                <a:cs typeface="Arial Unicode MS" pitchFamily="-112" charset="0"/>
              </a:rPr>
              <a:t>Κεφ</a:t>
            </a:r>
            <a:r>
              <a:rPr lang="en-US" sz="1600" dirty="0">
                <a:solidFill>
                  <a:schemeClr val="tx1">
                    <a:lumMod val="95000"/>
                    <a:lumOff val="5000"/>
                  </a:schemeClr>
                </a:solidFill>
                <a:latin typeface="Lucida Sans" pitchFamily="-112" charset="0"/>
                <a:ea typeface="+mn-ea"/>
                <a:cs typeface="Arial Unicode MS" pitchFamily="-112" charset="0"/>
              </a:rPr>
              <a:t>. 1.2</a:t>
            </a:r>
          </a:p>
        </p:txBody>
      </p:sp>
      <p:sp>
        <p:nvSpPr>
          <p:cNvPr id="54" name="Text Box 4"/>
          <p:cNvSpPr txBox="1">
            <a:spLocks noChangeArrowheads="1"/>
          </p:cNvSpPr>
          <p:nvPr/>
        </p:nvSpPr>
        <p:spPr bwMode="auto">
          <a:xfrm>
            <a:off x="722805" y="2127040"/>
            <a:ext cx="1092200"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Brutus</a:t>
            </a:r>
          </a:p>
        </p:txBody>
      </p:sp>
      <p:sp>
        <p:nvSpPr>
          <p:cNvPr id="55" name="Text Box 5"/>
          <p:cNvSpPr txBox="1">
            <a:spLocks noChangeArrowheads="1"/>
          </p:cNvSpPr>
          <p:nvPr/>
        </p:nvSpPr>
        <p:spPr bwMode="auto">
          <a:xfrm>
            <a:off x="722805" y="3184315"/>
            <a:ext cx="1490663"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Calpurnia</a:t>
            </a:r>
          </a:p>
        </p:txBody>
      </p:sp>
      <p:sp>
        <p:nvSpPr>
          <p:cNvPr id="56" name="Text Box 6"/>
          <p:cNvSpPr txBox="1">
            <a:spLocks noChangeArrowheads="1"/>
          </p:cNvSpPr>
          <p:nvPr/>
        </p:nvSpPr>
        <p:spPr bwMode="auto">
          <a:xfrm>
            <a:off x="722805" y="2660440"/>
            <a:ext cx="1149350" cy="466725"/>
          </a:xfrm>
          <a:prstGeom prst="rect">
            <a:avLst/>
          </a:prstGeom>
          <a:noFill/>
          <a:ln w="9525">
            <a:solidFill>
              <a:schemeClr val="tx1"/>
            </a:solidFill>
            <a:miter lim="800000"/>
            <a:headEnd/>
            <a:tailEnd/>
          </a:ln>
        </p:spPr>
        <p:txBody>
          <a:bodyPr>
            <a:spAutoFit/>
          </a:bodyPr>
          <a:lstStyle/>
          <a:p>
            <a:pPr defTabSz="914400">
              <a:defRPr/>
            </a:pPr>
            <a:r>
              <a:rPr lang="en-US" b="1" i="1" dirty="0">
                <a:solidFill>
                  <a:prstClr val="black"/>
                </a:solidFill>
                <a:latin typeface="Calibri"/>
                <a:ea typeface="Arial Unicode MS" charset="0"/>
                <a:cs typeface="Arial Unicode MS" charset="0"/>
              </a:rPr>
              <a:t>Caesar</a:t>
            </a:r>
          </a:p>
        </p:txBody>
      </p:sp>
      <p:sp>
        <p:nvSpPr>
          <p:cNvPr id="34830" name="AutoShape 7"/>
          <p:cNvSpPr>
            <a:spLocks noChangeArrowheads="1"/>
          </p:cNvSpPr>
          <p:nvPr/>
        </p:nvSpPr>
        <p:spPr bwMode="auto">
          <a:xfrm>
            <a:off x="2399205" y="22032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31" name="AutoShape 8"/>
          <p:cNvSpPr>
            <a:spLocks noChangeArrowheads="1"/>
          </p:cNvSpPr>
          <p:nvPr/>
        </p:nvSpPr>
        <p:spPr bwMode="auto">
          <a:xfrm>
            <a:off x="2399205" y="27366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73" name="Line 31"/>
          <p:cNvSpPr>
            <a:spLocks noChangeShapeType="1"/>
          </p:cNvSpPr>
          <p:nvPr/>
        </p:nvSpPr>
        <p:spPr bwMode="auto">
          <a:xfrm>
            <a:off x="6056805" y="3270040"/>
            <a:ext cx="0" cy="304800"/>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nvGrpSpPr>
          <p:cNvPr id="5" name="Group 51"/>
          <p:cNvGrpSpPr>
            <a:grpSpLocks/>
          </p:cNvGrpSpPr>
          <p:nvPr/>
        </p:nvGrpSpPr>
        <p:grpSpPr bwMode="auto">
          <a:xfrm>
            <a:off x="3618405" y="2660440"/>
            <a:ext cx="4959350" cy="461963"/>
            <a:chOff x="2064" y="2688"/>
            <a:chExt cx="3124" cy="291"/>
          </a:xfrm>
        </p:grpSpPr>
        <p:grpSp>
          <p:nvGrpSpPr>
            <p:cNvPr id="6" name="Group 20"/>
            <p:cNvGrpSpPr>
              <a:grpSpLocks/>
            </p:cNvGrpSpPr>
            <p:nvPr/>
          </p:nvGrpSpPr>
          <p:grpSpPr bwMode="auto">
            <a:xfrm>
              <a:off x="2064" y="2736"/>
              <a:ext cx="3072" cy="192"/>
              <a:chOff x="2064" y="2448"/>
              <a:chExt cx="3072" cy="192"/>
            </a:xfrm>
          </p:grpSpPr>
          <p:sp>
            <p:nvSpPr>
              <p:cNvPr id="34864" name="Rectangle 2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65" name="Rectangle 22"/>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6" name="Rectangle 23"/>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7" name="Rectangle 24"/>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68" name="Line 25"/>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56" name="Text Box 32"/>
            <p:cNvSpPr txBox="1">
              <a:spLocks noChangeArrowheads="1"/>
            </p:cNvSpPr>
            <p:nvPr/>
          </p:nvSpPr>
          <p:spPr bwMode="auto">
            <a:xfrm>
              <a:off x="2150" y="2688"/>
              <a:ext cx="223" cy="288"/>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a:t>
              </a:r>
            </a:p>
          </p:txBody>
        </p:sp>
        <p:sp>
          <p:nvSpPr>
            <p:cNvPr id="34857" name="Text Box 33"/>
            <p:cNvSpPr txBox="1">
              <a:spLocks noChangeArrowheads="1"/>
            </p:cNvSpPr>
            <p:nvPr/>
          </p:nvSpPr>
          <p:spPr bwMode="auto">
            <a:xfrm>
              <a:off x="2582" y="2688"/>
              <a:ext cx="223" cy="288"/>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58" name="Text Box 34"/>
            <p:cNvSpPr txBox="1">
              <a:spLocks noChangeArrowheads="1"/>
            </p:cNvSpPr>
            <p:nvPr/>
          </p:nvSpPr>
          <p:spPr bwMode="auto">
            <a:xfrm>
              <a:off x="2945" y="2688"/>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a:t>
              </a:r>
            </a:p>
          </p:txBody>
        </p:sp>
        <p:sp>
          <p:nvSpPr>
            <p:cNvPr id="34859" name="Text Box 35"/>
            <p:cNvSpPr txBox="1">
              <a:spLocks noChangeArrowheads="1"/>
            </p:cNvSpPr>
            <p:nvPr/>
          </p:nvSpPr>
          <p:spPr bwMode="auto">
            <a:xfrm>
              <a:off x="3312" y="2688"/>
              <a:ext cx="223" cy="288"/>
            </a:xfrm>
            <a:prstGeom prst="rect">
              <a:avLst/>
            </a:prstGeom>
            <a:noFill/>
            <a:ln w="9525">
              <a:noFill/>
              <a:miter lim="800000"/>
              <a:headEnd/>
              <a:tailEnd/>
            </a:ln>
          </p:spPr>
          <p:txBody>
            <a:bodyPr wrap="none">
              <a:spAutoFit/>
            </a:bodyPr>
            <a:lstStyle/>
            <a:p>
              <a:pPr defTabSz="914400"/>
              <a:r>
                <a:rPr lang="en-US" dirty="0">
                  <a:solidFill>
                    <a:prstClr val="black"/>
                  </a:solidFill>
                  <a:latin typeface="Lucida Sans" pitchFamily="-112" charset="0"/>
                  <a:ea typeface="+mn-ea"/>
                  <a:cs typeface="Arial Unicode MS" pitchFamily="-112" charset="0"/>
                </a:rPr>
                <a:t>5</a:t>
              </a:r>
            </a:p>
          </p:txBody>
        </p:sp>
        <p:sp>
          <p:nvSpPr>
            <p:cNvPr id="34860" name="Text Box 36"/>
            <p:cNvSpPr txBox="1">
              <a:spLocks noChangeArrowheads="1"/>
            </p:cNvSpPr>
            <p:nvPr/>
          </p:nvSpPr>
          <p:spPr bwMode="auto">
            <a:xfrm>
              <a:off x="3665" y="2688"/>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6</a:t>
              </a:r>
            </a:p>
          </p:txBody>
        </p:sp>
        <p:sp>
          <p:nvSpPr>
            <p:cNvPr id="34861" name="Text Box 37"/>
            <p:cNvSpPr txBox="1">
              <a:spLocks noChangeArrowheads="1"/>
            </p:cNvSpPr>
            <p:nvPr/>
          </p:nvSpPr>
          <p:spPr bwMode="auto">
            <a:xfrm>
              <a:off x="4049" y="2688"/>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16</a:t>
              </a:r>
            </a:p>
          </p:txBody>
        </p:sp>
        <p:sp>
          <p:nvSpPr>
            <p:cNvPr id="34862" name="Text Box 38"/>
            <p:cNvSpPr txBox="1">
              <a:spLocks noChangeArrowheads="1"/>
            </p:cNvSpPr>
            <p:nvPr/>
          </p:nvSpPr>
          <p:spPr bwMode="auto">
            <a:xfrm>
              <a:off x="4416" y="2688"/>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57</a:t>
              </a:r>
            </a:p>
          </p:txBody>
        </p:sp>
        <p:sp>
          <p:nvSpPr>
            <p:cNvPr id="34863" name="Text Box 39"/>
            <p:cNvSpPr txBox="1">
              <a:spLocks noChangeArrowheads="1"/>
            </p:cNvSpPr>
            <p:nvPr/>
          </p:nvSpPr>
          <p:spPr bwMode="auto">
            <a:xfrm>
              <a:off x="4704" y="2688"/>
              <a:ext cx="484"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132</a:t>
              </a:r>
            </a:p>
          </p:txBody>
        </p:sp>
      </p:grpSp>
      <p:grpSp>
        <p:nvGrpSpPr>
          <p:cNvPr id="7" name="Group 52"/>
          <p:cNvGrpSpPr>
            <a:grpSpLocks/>
          </p:cNvGrpSpPr>
          <p:nvPr/>
        </p:nvGrpSpPr>
        <p:grpSpPr bwMode="auto">
          <a:xfrm>
            <a:off x="3618405" y="2127040"/>
            <a:ext cx="4876800" cy="461963"/>
            <a:chOff x="2064" y="2400"/>
            <a:chExt cx="3072" cy="291"/>
          </a:xfrm>
        </p:grpSpPr>
        <p:grpSp>
          <p:nvGrpSpPr>
            <p:cNvPr id="8" name="Group 19"/>
            <p:cNvGrpSpPr>
              <a:grpSpLocks/>
            </p:cNvGrpSpPr>
            <p:nvPr/>
          </p:nvGrpSpPr>
          <p:grpSpPr bwMode="auto">
            <a:xfrm>
              <a:off x="2064" y="2448"/>
              <a:ext cx="3072" cy="192"/>
              <a:chOff x="2064" y="2448"/>
              <a:chExt cx="3072" cy="192"/>
            </a:xfrm>
          </p:grpSpPr>
          <p:sp>
            <p:nvSpPr>
              <p:cNvPr id="34850" name="Rectangle 1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51" name="Rectangle 13"/>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2" name="Rectangle 15"/>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3" name="Rectangle 16"/>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a:solidFill>
                    <a:prstClr val="black"/>
                  </a:solidFill>
                  <a:ea typeface="+mn-ea"/>
                  <a:cs typeface="Arial Unicode MS" pitchFamily="-112" charset="0"/>
                </a:endParaRPr>
              </a:p>
            </p:txBody>
          </p:sp>
          <p:sp>
            <p:nvSpPr>
              <p:cNvPr id="34854" name="Line 18"/>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42" name="Text Box 40"/>
            <p:cNvSpPr txBox="1">
              <a:spLocks noChangeArrowheads="1"/>
            </p:cNvSpPr>
            <p:nvPr/>
          </p:nvSpPr>
          <p:spPr bwMode="auto">
            <a:xfrm>
              <a:off x="2160"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a:t>
              </a:r>
            </a:p>
          </p:txBody>
        </p:sp>
        <p:sp>
          <p:nvSpPr>
            <p:cNvPr id="34843" name="Text Box 41"/>
            <p:cNvSpPr txBox="1">
              <a:spLocks noChangeArrowheads="1"/>
            </p:cNvSpPr>
            <p:nvPr/>
          </p:nvSpPr>
          <p:spPr bwMode="auto">
            <a:xfrm>
              <a:off x="2513"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44" name="Text Box 42"/>
            <p:cNvSpPr txBox="1">
              <a:spLocks noChangeArrowheads="1"/>
            </p:cNvSpPr>
            <p:nvPr/>
          </p:nvSpPr>
          <p:spPr bwMode="auto">
            <a:xfrm>
              <a:off x="2928" y="2400"/>
              <a:ext cx="239"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a:t>
              </a:r>
            </a:p>
          </p:txBody>
        </p:sp>
        <p:sp>
          <p:nvSpPr>
            <p:cNvPr id="34845" name="Text Box 43"/>
            <p:cNvSpPr txBox="1">
              <a:spLocks noChangeArrowheads="1"/>
            </p:cNvSpPr>
            <p:nvPr/>
          </p:nvSpPr>
          <p:spPr bwMode="auto">
            <a:xfrm>
              <a:off x="3264"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11</a:t>
              </a:r>
            </a:p>
          </p:txBody>
        </p:sp>
        <p:sp>
          <p:nvSpPr>
            <p:cNvPr id="34846" name="Text Box 44"/>
            <p:cNvSpPr txBox="1">
              <a:spLocks noChangeArrowheads="1"/>
            </p:cNvSpPr>
            <p:nvPr/>
          </p:nvSpPr>
          <p:spPr bwMode="auto">
            <a:xfrm>
              <a:off x="3665"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31</a:t>
              </a:r>
            </a:p>
          </p:txBody>
        </p:sp>
        <p:sp>
          <p:nvSpPr>
            <p:cNvPr id="34847" name="Text Box 45"/>
            <p:cNvSpPr txBox="1">
              <a:spLocks noChangeArrowheads="1"/>
            </p:cNvSpPr>
            <p:nvPr/>
          </p:nvSpPr>
          <p:spPr bwMode="auto">
            <a:xfrm>
              <a:off x="4049" y="2400"/>
              <a:ext cx="362"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45</a:t>
              </a:r>
            </a:p>
          </p:txBody>
        </p:sp>
        <p:sp>
          <p:nvSpPr>
            <p:cNvPr id="34848" name="Text Box 46"/>
            <p:cNvSpPr txBox="1">
              <a:spLocks noChangeArrowheads="1"/>
            </p:cNvSpPr>
            <p:nvPr/>
          </p:nvSpPr>
          <p:spPr bwMode="auto">
            <a:xfrm>
              <a:off x="4320" y="2400"/>
              <a:ext cx="484" cy="291"/>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173</a:t>
              </a:r>
            </a:p>
          </p:txBody>
        </p:sp>
        <p:sp>
          <p:nvSpPr>
            <p:cNvPr id="34849" name="Text Box 47"/>
            <p:cNvSpPr txBox="1">
              <a:spLocks noChangeArrowheads="1"/>
            </p:cNvSpPr>
            <p:nvPr/>
          </p:nvSpPr>
          <p:spPr bwMode="auto">
            <a:xfrm>
              <a:off x="4747" y="2400"/>
              <a:ext cx="116" cy="288"/>
            </a:xfrm>
            <a:prstGeom prst="rect">
              <a:avLst/>
            </a:prstGeom>
            <a:noFill/>
            <a:ln w="9525">
              <a:noFill/>
              <a:miter lim="800000"/>
              <a:headEnd/>
              <a:tailEnd/>
            </a:ln>
          </p:spPr>
          <p:txBody>
            <a:bodyPr wrap="none">
              <a:spAutoFit/>
            </a:bodyPr>
            <a:lstStyle/>
            <a:p>
              <a:pPr defTabSz="914400"/>
              <a:endParaRPr lang="el-GR">
                <a:solidFill>
                  <a:prstClr val="black"/>
                </a:solidFill>
                <a:ea typeface="+mn-ea"/>
                <a:cs typeface="Arial Unicode MS" pitchFamily="-112" charset="0"/>
              </a:endParaRPr>
            </a:p>
          </p:txBody>
        </p:sp>
      </p:grpSp>
      <p:sp>
        <p:nvSpPr>
          <p:cNvPr id="34835" name="Text Box 48"/>
          <p:cNvSpPr txBox="1">
            <a:spLocks noChangeArrowheads="1"/>
          </p:cNvSpPr>
          <p:nvPr/>
        </p:nvSpPr>
        <p:spPr bwMode="auto">
          <a:xfrm>
            <a:off x="3618405" y="3193840"/>
            <a:ext cx="379413"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2</a:t>
            </a:r>
          </a:p>
        </p:txBody>
      </p:sp>
      <p:sp>
        <p:nvSpPr>
          <p:cNvPr id="34836" name="AutoShape 49"/>
          <p:cNvSpPr>
            <a:spLocks noChangeArrowheads="1"/>
          </p:cNvSpPr>
          <p:nvPr/>
        </p:nvSpPr>
        <p:spPr bwMode="auto">
          <a:xfrm>
            <a:off x="2399205" y="32700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a:solidFill>
                <a:prstClr val="black"/>
              </a:solidFill>
              <a:ea typeface="+mn-ea"/>
              <a:cs typeface="Arial Unicode MS" pitchFamily="-112" charset="0"/>
            </a:endParaRPr>
          </a:p>
        </p:txBody>
      </p:sp>
      <p:sp>
        <p:nvSpPr>
          <p:cNvPr id="34837" name="Text Box 50"/>
          <p:cNvSpPr txBox="1">
            <a:spLocks noChangeArrowheads="1"/>
          </p:cNvSpPr>
          <p:nvPr/>
        </p:nvSpPr>
        <p:spPr bwMode="auto">
          <a:xfrm>
            <a:off x="4237530" y="3193840"/>
            <a:ext cx="573088"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31</a:t>
            </a:r>
          </a:p>
        </p:txBody>
      </p:sp>
      <p:sp>
        <p:nvSpPr>
          <p:cNvPr id="34838" name="Text Box 46"/>
          <p:cNvSpPr txBox="1">
            <a:spLocks noChangeArrowheads="1"/>
          </p:cNvSpPr>
          <p:nvPr/>
        </p:nvSpPr>
        <p:spPr bwMode="auto">
          <a:xfrm>
            <a:off x="7809405" y="2127040"/>
            <a:ext cx="768350"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174</a:t>
            </a:r>
          </a:p>
        </p:txBody>
      </p:sp>
      <p:sp>
        <p:nvSpPr>
          <p:cNvPr id="34839" name="Text Box 50"/>
          <p:cNvSpPr txBox="1">
            <a:spLocks noChangeArrowheads="1"/>
          </p:cNvSpPr>
          <p:nvPr/>
        </p:nvSpPr>
        <p:spPr bwMode="auto">
          <a:xfrm>
            <a:off x="4948730" y="3193840"/>
            <a:ext cx="574675" cy="461963"/>
          </a:xfrm>
          <a:prstGeom prst="rect">
            <a:avLst/>
          </a:prstGeom>
          <a:noFill/>
          <a:ln w="9525">
            <a:noFill/>
            <a:miter lim="800000"/>
            <a:headEnd/>
            <a:tailEnd/>
          </a:ln>
        </p:spPr>
        <p:txBody>
          <a:bodyPr wrap="none">
            <a:spAutoFit/>
          </a:bodyPr>
          <a:lstStyle/>
          <a:p>
            <a:pPr defTabSz="914400"/>
            <a:r>
              <a:rPr lang="en-US">
                <a:solidFill>
                  <a:prstClr val="black"/>
                </a:solidFill>
                <a:latin typeface="Lucida Sans" pitchFamily="-112" charset="0"/>
                <a:ea typeface="+mn-ea"/>
                <a:cs typeface="Arial Unicode MS" pitchFamily="-112" charset="0"/>
              </a:rPr>
              <a:t>54</a:t>
            </a:r>
          </a:p>
        </p:txBody>
      </p:sp>
      <p:sp>
        <p:nvSpPr>
          <p:cNvPr id="34840" name="Text Box 50"/>
          <p:cNvSpPr txBox="1">
            <a:spLocks noChangeArrowheads="1"/>
          </p:cNvSpPr>
          <p:nvPr/>
        </p:nvSpPr>
        <p:spPr bwMode="auto">
          <a:xfrm>
            <a:off x="5371005" y="3193840"/>
            <a:ext cx="788988" cy="461963"/>
          </a:xfrm>
          <a:prstGeom prst="rect">
            <a:avLst/>
          </a:prstGeom>
          <a:noFill/>
          <a:ln w="9525">
            <a:noFill/>
            <a:miter lim="800000"/>
            <a:headEnd/>
            <a:tailEnd/>
          </a:ln>
        </p:spPr>
        <p:txBody>
          <a:bodyPr wrap="square">
            <a:spAutoFit/>
          </a:bodyPr>
          <a:lstStyle/>
          <a:p>
            <a:pPr defTabSz="914400"/>
            <a:r>
              <a:rPr lang="en-US" dirty="0">
                <a:solidFill>
                  <a:prstClr val="black"/>
                </a:solidFill>
                <a:latin typeface="Lucida Sans" pitchFamily="-112" charset="0"/>
                <a:ea typeface="+mn-ea"/>
                <a:cs typeface="Arial Unicode MS" pitchFamily="-112" charset="0"/>
              </a:rPr>
              <a:t>101</a:t>
            </a:r>
          </a:p>
        </p:txBody>
      </p:sp>
      <p:sp>
        <p:nvSpPr>
          <p:cNvPr id="10" name="Rectangle 9"/>
          <p:cNvSpPr/>
          <p:nvPr/>
        </p:nvSpPr>
        <p:spPr>
          <a:xfrm>
            <a:off x="3618406" y="3270040"/>
            <a:ext cx="2438400" cy="3048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2" name="Straight Connector 11"/>
          <p:cNvCxnSpPr/>
          <p:nvPr/>
        </p:nvCxnSpPr>
        <p:spPr>
          <a:xfrm>
            <a:off x="4150218" y="327004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0"/>
          </p:cNvCxnSpPr>
          <p:nvPr/>
        </p:nvCxnSpPr>
        <p:spPr>
          <a:xfrm flipH="1">
            <a:off x="4837605" y="3270040"/>
            <a:ext cx="1" cy="30480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5462156" y="3270040"/>
            <a:ext cx="0" cy="30480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317194" y="1351045"/>
            <a:ext cx="4189210" cy="369332"/>
          </a:xfrm>
          <a:prstGeom prst="rect">
            <a:avLst/>
          </a:prstGeom>
          <a:noFill/>
        </p:spPr>
        <p:txBody>
          <a:bodyPr wrap="square" rtlCol="0">
            <a:spAutoFit/>
          </a:bodyPr>
          <a:lstStyle/>
          <a:p>
            <a:pPr defTabSz="914400">
              <a:defRPr/>
            </a:pPr>
            <a:r>
              <a:rPr lang="el-GR" sz="1800" i="1" dirty="0">
                <a:solidFill>
                  <a:prstClr val="black"/>
                </a:solidFill>
                <a:latin typeface="+mn-lt"/>
                <a:ea typeface="Arial Unicode MS" charset="0"/>
                <a:cs typeface="Arial Unicode MS" charset="0"/>
              </a:rPr>
              <a:t>Όροι </a:t>
            </a:r>
            <a:r>
              <a:rPr lang="en-US" sz="1800" i="1" dirty="0">
                <a:solidFill>
                  <a:prstClr val="black"/>
                </a:solidFill>
                <a:latin typeface="+mn-lt"/>
                <a:ea typeface="Arial Unicode MS" charset="0"/>
                <a:cs typeface="Arial Unicode MS" charset="0"/>
              </a:rPr>
              <a:t>(term) </a:t>
            </a:r>
            <a:r>
              <a:rPr lang="el-GR" sz="1800" i="1" dirty="0">
                <a:solidFill>
                  <a:prstClr val="black"/>
                </a:solidFill>
                <a:latin typeface="+mn-lt"/>
                <a:ea typeface="Arial Unicode MS" charset="0"/>
                <a:cs typeface="Arial Unicode MS" charset="0"/>
              </a:rPr>
              <a:t>-&gt; Λεξιλόγιο </a:t>
            </a:r>
            <a:r>
              <a:rPr lang="en-US" sz="1800" i="1" dirty="0">
                <a:solidFill>
                  <a:prstClr val="black"/>
                </a:solidFill>
                <a:latin typeface="+mn-lt"/>
                <a:ea typeface="Arial Unicode MS" charset="0"/>
                <a:cs typeface="Arial Unicode MS" charset="0"/>
              </a:rPr>
              <a:t>(Vocabulary)</a:t>
            </a:r>
            <a:endParaRPr lang="el-GR" sz="1800" i="1" dirty="0">
              <a:solidFill>
                <a:prstClr val="black"/>
              </a:solidFill>
              <a:latin typeface="+mn-lt"/>
              <a:ea typeface="Arial Unicode MS" charset="0"/>
              <a:cs typeface="Arial Unicode MS" charset="0"/>
            </a:endParaRPr>
          </a:p>
        </p:txBody>
      </p:sp>
    </p:spTree>
    <p:extLst>
      <p:ext uri="{BB962C8B-B14F-4D97-AF65-F5344CB8AC3E}">
        <p14:creationId xmlns:p14="http://schemas.microsoft.com/office/powerpoint/2010/main" val="42371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00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0183"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a:solidFill>
                  <a:schemeClr val="accent2">
                    <a:lumMod val="75000"/>
                  </a:schemeClr>
                </a:solidFill>
                <a:ea typeface="ＭＳ Ｐゴシック" pitchFamily="34" charset="-128"/>
              </a:rPr>
              <a:t>Τι θα δούμε σήμερα;</a:t>
            </a:r>
            <a:endParaRPr lang="en-US" sz="3600" i="1" dirty="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512118" y="1988840"/>
            <a:ext cx="8003232" cy="3773016"/>
          </a:xfrm>
        </p:spPr>
        <p:txBody>
          <a:bodyPr>
            <a:noAutofit/>
          </a:bodyPr>
          <a:lstStyle/>
          <a:p>
            <a:pPr marL="0" indent="0" eaLnBrk="1" hangingPunct="1">
              <a:buNone/>
            </a:pPr>
            <a:r>
              <a:rPr lang="el-GR" sz="2800" dirty="0">
                <a:ea typeface="ＭＳ Ｐゴシック" pitchFamily="34" charset="-128"/>
              </a:rPr>
              <a:t>Ανεστραμμένο ευρετήριο</a:t>
            </a:r>
          </a:p>
          <a:p>
            <a:pPr marL="342900" lvl="1" indent="0" eaLnBrk="1" hangingPunct="1">
              <a:buNone/>
            </a:pPr>
            <a:endParaRPr lang="el-GR" sz="2800" dirty="0">
              <a:ea typeface="ＭＳ Ｐゴシック" pitchFamily="34" charset="-128"/>
            </a:endParaRPr>
          </a:p>
          <a:p>
            <a:pPr lvl="1" eaLnBrk="1" hangingPunct="1">
              <a:buFont typeface="Wingdings" panose="05000000000000000000" pitchFamily="2" charset="2"/>
              <a:buChar char="§"/>
            </a:pPr>
            <a:r>
              <a:rPr lang="el-GR" sz="2400" dirty="0">
                <a:ea typeface="ＭＳ Ｐゴシック" pitchFamily="34" charset="-128"/>
              </a:rPr>
              <a:t>Γρηγορότερη συγχώνευση</a:t>
            </a:r>
            <a:r>
              <a:rPr lang="en-US" sz="2400" dirty="0">
                <a:ea typeface="ＭＳ Ｐゴシック" pitchFamily="34" charset="-128"/>
              </a:rPr>
              <a:t>: </a:t>
            </a:r>
            <a:r>
              <a:rPr lang="el-GR" sz="2400" i="1" dirty="0">
                <a:solidFill>
                  <a:schemeClr val="accent2">
                    <a:lumMod val="75000"/>
                  </a:schemeClr>
                </a:solidFill>
                <a:ea typeface="ＭＳ Ｐゴシック" pitchFamily="34" charset="-128"/>
              </a:rPr>
              <a:t>Λίστες Παράβλεψης </a:t>
            </a:r>
            <a:r>
              <a:rPr lang="el-GR" sz="2400" dirty="0">
                <a:solidFill>
                  <a:schemeClr val="accent2">
                    <a:lumMod val="75000"/>
                  </a:schemeClr>
                </a:solidFill>
                <a:ea typeface="ＭＳ Ｐゴシック" pitchFamily="34" charset="-128"/>
              </a:rPr>
              <a:t>(</a:t>
            </a:r>
            <a:r>
              <a:rPr lang="en-US" sz="2400" dirty="0">
                <a:solidFill>
                  <a:schemeClr val="accent2">
                    <a:lumMod val="75000"/>
                  </a:schemeClr>
                </a:solidFill>
                <a:ea typeface="ＭＳ Ｐゴシック" pitchFamily="34" charset="-128"/>
              </a:rPr>
              <a:t>skip lists</a:t>
            </a:r>
            <a:r>
              <a:rPr lang="el-GR" sz="2400" dirty="0">
                <a:solidFill>
                  <a:schemeClr val="accent2">
                    <a:lumMod val="75000"/>
                  </a:schemeClr>
                </a:solidFill>
                <a:ea typeface="ＭＳ Ｐゴシック" pitchFamily="34" charset="-128"/>
              </a:rPr>
              <a:t>)</a:t>
            </a:r>
          </a:p>
          <a:p>
            <a:pPr lvl="1" eaLnBrk="1" hangingPunct="1">
              <a:buFont typeface="Wingdings" panose="05000000000000000000" pitchFamily="2" charset="2"/>
              <a:buChar char="§"/>
            </a:pPr>
            <a:endParaRPr lang="en-US" sz="2400" dirty="0">
              <a:ea typeface="ＭＳ Ｐゴシック" pitchFamily="34" charset="-128"/>
            </a:endParaRPr>
          </a:p>
          <a:p>
            <a:pPr lvl="1" eaLnBrk="1" hangingPunct="1">
              <a:buFont typeface="Wingdings" panose="05000000000000000000" pitchFamily="2" charset="2"/>
              <a:buChar char="§"/>
            </a:pPr>
            <a:r>
              <a:rPr lang="el-GR" sz="2400" dirty="0">
                <a:ea typeface="ＭＳ Ｐゴシック" pitchFamily="34" charset="-128"/>
              </a:rPr>
              <a:t>Λίστες καταχωρήσεων </a:t>
            </a:r>
            <a:r>
              <a:rPr lang="el-GR" sz="2400" i="1" dirty="0">
                <a:ea typeface="ＭＳ Ｐゴシック" pitchFamily="34" charset="-128"/>
              </a:rPr>
              <a:t>με πληροφορίες θέσεων </a:t>
            </a:r>
            <a:r>
              <a:rPr lang="el-GR" sz="2400" dirty="0">
                <a:ea typeface="ＭＳ Ｐゴシック" pitchFamily="34" charset="-128"/>
              </a:rPr>
              <a:t>(</a:t>
            </a:r>
            <a:r>
              <a:rPr lang="en-US" sz="2400" i="1" dirty="0">
                <a:solidFill>
                  <a:schemeClr val="accent2">
                    <a:lumMod val="75000"/>
                  </a:schemeClr>
                </a:solidFill>
                <a:ea typeface="ＭＳ Ｐゴシック" pitchFamily="34" charset="-128"/>
              </a:rPr>
              <a:t>positional postings</a:t>
            </a:r>
            <a:r>
              <a:rPr lang="el-GR" sz="2400" dirty="0">
                <a:ea typeface="ＭＳ Ｐゴシック" pitchFamily="34" charset="-128"/>
              </a:rPr>
              <a:t>)</a:t>
            </a:r>
            <a:r>
              <a:rPr lang="en-US" sz="2400" dirty="0">
                <a:ea typeface="ＭＳ Ｐゴシック" pitchFamily="34" charset="-128"/>
              </a:rPr>
              <a:t> </a:t>
            </a:r>
            <a:r>
              <a:rPr lang="el-GR" sz="2400" dirty="0">
                <a:ea typeface="ＭＳ Ｐゴシック" pitchFamily="34" charset="-128"/>
              </a:rPr>
              <a:t>και ερωτήματα φράσεων (</a:t>
            </a:r>
            <a:r>
              <a:rPr lang="en-US" sz="2400" i="1" dirty="0">
                <a:solidFill>
                  <a:schemeClr val="accent2">
                    <a:lumMod val="75000"/>
                  </a:schemeClr>
                </a:solidFill>
                <a:ea typeface="ＭＳ Ｐゴシック" pitchFamily="34" charset="-128"/>
              </a:rPr>
              <a:t>phrase queries</a:t>
            </a:r>
            <a:r>
              <a:rPr lang="el-GR" sz="2400" dirty="0">
                <a:ea typeface="ＭＳ Ｐゴシック" pitchFamily="34" charset="-128"/>
              </a:rPr>
              <a:t>)</a:t>
            </a:r>
          </a:p>
          <a:p>
            <a:pPr lvl="1" eaLnBrk="1" hangingPunct="1">
              <a:buFont typeface="Wingdings" panose="05000000000000000000" pitchFamily="2" charset="2"/>
              <a:buChar char="§"/>
            </a:pPr>
            <a:endParaRPr lang="el-GR" sz="2400" dirty="0">
              <a:ea typeface="ＭＳ Ｐゴシック" pitchFamily="34" charset="-128"/>
            </a:endParaRPr>
          </a:p>
          <a:p>
            <a:pPr marL="342900" lvl="1" indent="0" eaLnBrk="1" hangingPunct="1">
              <a:buNone/>
            </a:pPr>
            <a:endParaRPr lang="en-US" sz="2800" dirty="0">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59</a:t>
            </a:fld>
            <a:endParaRPr lang="en-US"/>
          </a:p>
        </p:txBody>
      </p:sp>
    </p:spTree>
    <p:extLst>
      <p:ext uri="{BB962C8B-B14F-4D97-AF65-F5344CB8AC3E}">
        <p14:creationId xmlns:p14="http://schemas.microsoft.com/office/powerpoint/2010/main" val="2316445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algn="ctr" eaLnBrk="1" hangingPunct="1"/>
            <a:r>
              <a:rPr lang="en-US" sz="5400" dirty="0">
                <a:solidFill>
                  <a:schemeClr val="accent2">
                    <a:lumMod val="75000"/>
                  </a:schemeClr>
                </a:solidFill>
                <a:ea typeface="ＭＳ Ｐゴシック" pitchFamily="34" charset="-128"/>
              </a:rPr>
              <a:t>Parsing</a:t>
            </a:r>
            <a:r>
              <a:rPr lang="en-US" dirty="0">
                <a:ea typeface="ＭＳ Ｐゴシック" pitchFamily="34" charset="-128"/>
              </a:rPr>
              <a:t> </a:t>
            </a:r>
          </a:p>
        </p:txBody>
      </p:sp>
      <p:sp>
        <p:nvSpPr>
          <p:cNvPr id="22531" name="Rectangle 1027"/>
          <p:cNvSpPr>
            <a:spLocks noGrp="1" noChangeArrowheads="1"/>
          </p:cNvSpPr>
          <p:nvPr>
            <p:ph idx="1"/>
          </p:nvPr>
        </p:nvSpPr>
        <p:spPr>
          <a:xfrm>
            <a:off x="513479" y="1628800"/>
            <a:ext cx="8294841" cy="3556992"/>
          </a:xfrm>
        </p:spPr>
        <p:txBody>
          <a:bodyPr>
            <a:normAutofit fontScale="92500"/>
          </a:bodyPr>
          <a:lstStyle/>
          <a:p>
            <a:pPr marL="0" indent="0" eaLnBrk="1" hangingPunct="1">
              <a:buNone/>
            </a:pPr>
            <a:r>
              <a:rPr lang="el-GR" sz="2400" dirty="0">
                <a:ea typeface="ＭＳ Ｐゴシック" pitchFamily="34" charset="-128"/>
              </a:rPr>
              <a:t>Λήψη της </a:t>
            </a:r>
            <a:r>
              <a:rPr lang="el-GR" sz="2400" dirty="0">
                <a:solidFill>
                  <a:schemeClr val="accent2">
                    <a:lumMod val="75000"/>
                  </a:schemeClr>
                </a:solidFill>
                <a:ea typeface="ＭＳ Ｐゴシック" pitchFamily="34" charset="-128"/>
              </a:rPr>
              <a:t>ακολουθίας χαρακτήρων </a:t>
            </a:r>
            <a:r>
              <a:rPr lang="el-GR" sz="2400" dirty="0">
                <a:ea typeface="ＭＳ Ｐゴシック" pitchFamily="34" charset="-128"/>
              </a:rPr>
              <a:t>ενός εγγράφου</a:t>
            </a:r>
          </a:p>
          <a:p>
            <a:pPr marL="0" indent="0" eaLnBrk="1" hangingPunct="1">
              <a:buNone/>
            </a:pPr>
            <a:endParaRPr lang="en-US" sz="2400" dirty="0">
              <a:ea typeface="ＭＳ Ｐゴシック" pitchFamily="34" charset="-128"/>
            </a:endParaRPr>
          </a:p>
          <a:p>
            <a:pPr marL="0" indent="0" eaLnBrk="1" hangingPunct="1">
              <a:buNone/>
            </a:pPr>
            <a:r>
              <a:rPr lang="el-GR" sz="2600" dirty="0">
                <a:ea typeface="ＭＳ Ｐゴシック" pitchFamily="34" charset="-128"/>
              </a:rPr>
              <a:t>Ποια είναι τα θέματα; </a:t>
            </a:r>
          </a:p>
          <a:p>
            <a:pPr eaLnBrk="1" hangingPunct="1"/>
            <a:r>
              <a:rPr lang="el-GR" sz="2400" dirty="0">
                <a:ea typeface="ＭＳ Ｐゴシック" pitchFamily="34" charset="-128"/>
              </a:rPr>
              <a:t>Σε τι </a:t>
            </a:r>
            <a:r>
              <a:rPr lang="en-US" sz="2400" dirty="0">
                <a:ea typeface="ＭＳ Ｐゴシック" pitchFamily="34" charset="-128"/>
              </a:rPr>
              <a:t>format?</a:t>
            </a:r>
          </a:p>
          <a:p>
            <a:pPr lvl="1" eaLnBrk="1" hangingPunct="1"/>
            <a:r>
              <a:rPr lang="en-US" dirty="0" err="1">
                <a:ea typeface="ＭＳ Ｐゴシック" pitchFamily="34" charset="-128"/>
              </a:rPr>
              <a:t>pdf</a:t>
            </a:r>
            <a:r>
              <a:rPr lang="en-US" dirty="0">
                <a:ea typeface="ＭＳ Ｐゴシック" pitchFamily="34" charset="-128"/>
              </a:rPr>
              <a:t>/word/excel/html</a:t>
            </a:r>
            <a:r>
              <a:rPr lang="el-GR" dirty="0">
                <a:ea typeface="ＭＳ Ｐゴシック" pitchFamily="34" charset="-128"/>
              </a:rPr>
              <a:t> ή και </a:t>
            </a:r>
            <a:r>
              <a:rPr lang="en-US" dirty="0">
                <a:ea typeface="ＭＳ Ｐゴシック" pitchFamily="34" charset="-128"/>
              </a:rPr>
              <a:t>zip</a:t>
            </a:r>
            <a:endParaRPr lang="el-GR" dirty="0">
              <a:ea typeface="ＭＳ Ｐゴシック" pitchFamily="34" charset="-128"/>
            </a:endParaRPr>
          </a:p>
          <a:p>
            <a:pPr marL="457200" lvl="1" indent="0" eaLnBrk="1" hangingPunct="1">
              <a:buNone/>
            </a:pPr>
            <a:r>
              <a:rPr lang="el-GR" dirty="0">
                <a:ea typeface="ＭＳ Ｐゴシック" pitchFamily="34" charset="-128"/>
              </a:rPr>
              <a:t>Αν σε δυαδική μορφή - χρήση αποκωδικοποιητή (</a:t>
            </a:r>
            <a:r>
              <a:rPr lang="en-US" dirty="0">
                <a:ea typeface="ＭＳ Ｐゴシック" pitchFamily="34" charset="-128"/>
              </a:rPr>
              <a:t>decoder</a:t>
            </a:r>
            <a:r>
              <a:rPr lang="el-GR" dirty="0">
                <a:ea typeface="ＭＳ Ｐゴシック" pitchFamily="34" charset="-128"/>
              </a:rPr>
              <a:t>) ώστε ακολουθία χαρακτήρων</a:t>
            </a:r>
            <a:endParaRPr lang="en-US" dirty="0">
              <a:ea typeface="ＭＳ Ｐゴシック" pitchFamily="34" charset="-128"/>
            </a:endParaRPr>
          </a:p>
          <a:p>
            <a:pPr eaLnBrk="1" hangingPunct="1"/>
            <a:r>
              <a:rPr lang="el-GR" sz="2400" dirty="0">
                <a:ea typeface="ＭＳ Ｐゴシック" pitchFamily="34" charset="-128"/>
              </a:rPr>
              <a:t>Σε ποια φυσική γλώσσα</a:t>
            </a:r>
            <a:r>
              <a:rPr lang="en-US" sz="2400" dirty="0">
                <a:ea typeface="ＭＳ Ｐゴシック" pitchFamily="34" charset="-128"/>
              </a:rPr>
              <a:t>?</a:t>
            </a:r>
            <a:endParaRPr lang="el-GR" sz="2400" dirty="0">
              <a:ea typeface="ＭＳ Ｐゴシック" pitchFamily="34" charset="-128"/>
            </a:endParaRPr>
          </a:p>
          <a:p>
            <a:pPr eaLnBrk="1" hangingPunct="1"/>
            <a:r>
              <a:rPr lang="el-GR" sz="2400" dirty="0">
                <a:ea typeface="ＭＳ Ｐゴシック" pitchFamily="34" charset="-128"/>
              </a:rPr>
              <a:t>Σε διαφορετικές κωδικοποιήσεις</a:t>
            </a:r>
            <a:r>
              <a:rPr lang="en-US" sz="2400" dirty="0">
                <a:ea typeface="ＭＳ Ｐゴシック" pitchFamily="34" charset="-128"/>
              </a:rPr>
              <a:t> (</a:t>
            </a:r>
            <a:r>
              <a:rPr lang="el-GR" sz="2400" dirty="0">
                <a:ea typeface="ＭＳ Ｐゴシック" pitchFamily="34" charset="-128"/>
              </a:rPr>
              <a:t>σύνολο</a:t>
            </a:r>
            <a:r>
              <a:rPr lang="en-US" sz="2400" dirty="0">
                <a:ea typeface="ＭＳ Ｐゴシック" pitchFamily="34" charset="-128"/>
              </a:rPr>
              <a:t> </a:t>
            </a:r>
            <a:r>
              <a:rPr lang="el-GR" sz="2400" dirty="0">
                <a:ea typeface="ＭＳ Ｐゴシック" pitchFamily="34" charset="-128"/>
              </a:rPr>
              <a:t>χαρακτήρων</a:t>
            </a:r>
            <a:r>
              <a:rPr lang="en-US" sz="2400" dirty="0">
                <a:ea typeface="ＭＳ Ｐゴシック" pitchFamily="34" charset="-128"/>
              </a:rPr>
              <a:t>/character set) </a:t>
            </a:r>
          </a:p>
          <a:p>
            <a:pPr lvl="1" eaLnBrk="1" hangingPunct="1"/>
            <a:r>
              <a:rPr lang="el-GR" sz="2000" dirty="0">
                <a:ea typeface="ＭＳ Ｐゴシック" pitchFamily="34" charset="-128"/>
              </a:rPr>
              <a:t>Π.χ., </a:t>
            </a:r>
            <a:r>
              <a:rPr lang="en-US" sz="2000" dirty="0">
                <a:ea typeface="ＭＳ Ｐゴシック" pitchFamily="34" charset="-128"/>
              </a:rPr>
              <a:t>UTF-8</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6</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a:xfrm>
            <a:off x="323528" y="731837"/>
            <a:ext cx="7886700" cy="1325563"/>
          </a:xfrm>
        </p:spPr>
        <p:txBody>
          <a:bodyPr/>
          <a:lstStyle/>
          <a:p>
            <a:pPr algn="ctr" eaLnBrk="1" hangingPunct="1"/>
            <a:r>
              <a:rPr lang="el-GR" dirty="0">
                <a:solidFill>
                  <a:schemeClr val="accent2">
                    <a:lumMod val="75000"/>
                  </a:schemeClr>
                </a:solidFill>
                <a:ea typeface="ＭＳ Ｐゴシック" pitchFamily="34" charset="-128"/>
              </a:rPr>
              <a:t>Βασική συγχώνευση</a:t>
            </a:r>
            <a:endParaRPr lang="en-US" dirty="0">
              <a:solidFill>
                <a:schemeClr val="accent2">
                  <a:lumMod val="75000"/>
                </a:schemeClr>
              </a:solidFill>
              <a:ea typeface="ＭＳ Ｐゴシック" pitchFamily="34" charset="-128"/>
            </a:endParaRP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60</a:t>
            </a:fld>
            <a:endParaRPr lang="en-US"/>
          </a:p>
        </p:txBody>
      </p: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dirty="0"/>
              <a:t>Caesar</a:t>
            </a: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dirty="0"/>
              <a:t>Can we do better?</a:t>
            </a:r>
          </a:p>
          <a:p>
            <a:r>
              <a:rPr lang="en-US" dirty="0"/>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
        <p:nvSpPr>
          <p:cNvPr id="50180" name="Text Box 46"/>
          <p:cNvSpPr txBox="1">
            <a:spLocks noChangeArrowheads="1"/>
          </p:cNvSpPr>
          <p:nvPr/>
        </p:nvSpPr>
        <p:spPr bwMode="auto">
          <a:xfrm>
            <a:off x="7189590" y="2749645"/>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662665" y="3283045"/>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825552"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3204182" y="2980478"/>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596239"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974869" y="2980478"/>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4264577" y="27496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643207" y="2980478"/>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751190" y="2749645"/>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325865" y="2979833"/>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513190" y="2749645"/>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6087865" y="2980478"/>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351390" y="2749645"/>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923983" y="2980478"/>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846190"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3224820" y="3513878"/>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616877"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995507" y="3513878"/>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4264577" y="32830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643207" y="3513878"/>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771827" y="3283045"/>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5151240" y="3513233"/>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378252" y="3283045"/>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952927" y="3513233"/>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6138665" y="3283045"/>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727627" y="3513878"/>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900665" y="3283045"/>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473258" y="3513878"/>
            <a:ext cx="189407" cy="2530"/>
          </a:xfrm>
          <a:prstGeom prst="straightConnector1">
            <a:avLst/>
          </a:prstGeom>
          <a:noFill/>
          <a:ln w="9525">
            <a:solidFill>
              <a:schemeClr val="tx1"/>
            </a:solidFill>
            <a:miter lim="800000"/>
            <a:headEnd/>
            <a:tailEnd type="triangle" w="med" len="med"/>
          </a:ln>
        </p:spPr>
      </p:cxnSp>
      <p:sp>
        <p:nvSpPr>
          <p:cNvPr id="50210" name="AutoShape 90"/>
          <p:cNvSpPr>
            <a:spLocks noChangeArrowheads="1"/>
          </p:cNvSpPr>
          <p:nvPr/>
        </p:nvSpPr>
        <p:spPr bwMode="auto">
          <a:xfrm rot="10800000">
            <a:off x="1773040" y="3035395"/>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539552" y="305444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918182" y="3285278"/>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1166615" y="306397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1320982" y="4139979"/>
            <a:ext cx="5887189" cy="461665"/>
          </a:xfrm>
          <a:prstGeom prst="rect">
            <a:avLst/>
          </a:prstGeom>
          <a:noFill/>
          <a:ln w="9525">
            <a:noFill/>
            <a:miter lim="800000"/>
            <a:headEnd/>
            <a:tailEnd/>
          </a:ln>
        </p:spPr>
        <p:txBody>
          <a:bodyPr wrap="none">
            <a:spAutoFit/>
          </a:bodyPr>
          <a:lstStyle/>
          <a:p>
            <a:r>
              <a:rPr lang="el-GR" dirty="0">
                <a:solidFill>
                  <a:srgbClr val="A50021"/>
                </a:solidFill>
                <a:latin typeface="+mn-lt"/>
              </a:rPr>
              <a:t>Αν τα μήκη των λιστών είναι </a:t>
            </a:r>
            <a:r>
              <a:rPr lang="en-US" dirty="0">
                <a:solidFill>
                  <a:srgbClr val="A50021"/>
                </a:solidFill>
                <a:latin typeface="+mn-lt"/>
              </a:rPr>
              <a:t>m </a:t>
            </a:r>
            <a:r>
              <a:rPr lang="el-GR" dirty="0">
                <a:solidFill>
                  <a:srgbClr val="A50021"/>
                </a:solidFill>
                <a:latin typeface="+mn-lt"/>
              </a:rPr>
              <a:t>και </a:t>
            </a:r>
            <a:r>
              <a:rPr lang="en-US" dirty="0">
                <a:solidFill>
                  <a:srgbClr val="A50021"/>
                </a:solidFill>
                <a:latin typeface="+mn-lt"/>
              </a:rPr>
              <a:t>n,  O(</a:t>
            </a:r>
            <a:r>
              <a:rPr lang="en-US" i="1" dirty="0" err="1">
                <a:solidFill>
                  <a:srgbClr val="A50021"/>
                </a:solidFill>
                <a:latin typeface="+mn-lt"/>
              </a:rPr>
              <a:t>m+n</a:t>
            </a:r>
            <a:r>
              <a:rPr lang="en-US" dirty="0">
                <a:solidFill>
                  <a:srgbClr val="A50021"/>
                </a:solidFill>
                <a:latin typeface="+mn-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a:solidFill>
                  <a:schemeClr val="accent2">
                    <a:lumMod val="75000"/>
                  </a:schemeClr>
                </a:solidFill>
                <a:ea typeface="ＭＳ Ｐゴシック" pitchFamily="34" charset="-128"/>
              </a:rPr>
              <a:t>Επέκταση των λιστών με δείκτες παράβλεψης</a:t>
            </a:r>
            <a:r>
              <a:rPr lang="en-US" sz="3200" dirty="0">
                <a:solidFill>
                  <a:schemeClr val="accent2">
                    <a:lumMod val="75000"/>
                  </a:schemeClr>
                </a:solidFill>
                <a:ea typeface="ＭＳ Ｐゴシック" pitchFamily="34" charset="-128"/>
              </a:rPr>
              <a:t> skip pointers </a:t>
            </a:r>
            <a:r>
              <a:rPr lang="en-US" sz="2400" dirty="0">
                <a:solidFill>
                  <a:schemeClr val="accent2">
                    <a:lumMod val="75000"/>
                  </a:schemeClr>
                </a:solidFill>
                <a:ea typeface="ＭＳ Ｐゴシック" pitchFamily="34" charset="-128"/>
              </a:rPr>
              <a:t>(</a:t>
            </a:r>
            <a:r>
              <a:rPr lang="el-GR" sz="2400" dirty="0">
                <a:solidFill>
                  <a:schemeClr val="accent2">
                    <a:lumMod val="75000"/>
                  </a:schemeClr>
                </a:solidFill>
                <a:ea typeface="ＭＳ Ｐゴシック" pitchFamily="34" charset="-128"/>
              </a:rPr>
              <a:t>κατά την κατασκευή του ευρετηρίου</a:t>
            </a:r>
            <a:r>
              <a:rPr lang="en-US" sz="2400" dirty="0">
                <a:solidFill>
                  <a:schemeClr val="accent2">
                    <a:lumMod val="75000"/>
                  </a:schemeClr>
                </a:solidFill>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a:ea typeface="ＭＳ Ｐゴシック" pitchFamily="34" charset="-128"/>
              </a:rPr>
              <a:t>Γιατί</a:t>
            </a:r>
            <a:r>
              <a:rPr lang="en-US" dirty="0">
                <a:ea typeface="ＭＳ Ｐゴシック" pitchFamily="34" charset="-128"/>
              </a:rPr>
              <a:t>?</a:t>
            </a:r>
          </a:p>
          <a:p>
            <a:pPr lvl="1" eaLnBrk="1" hangingPunct="1"/>
            <a:r>
              <a:rPr lang="el-GR" i="1" dirty="0">
                <a:ea typeface="ＭＳ Ｐゴシック" pitchFamily="34" charset="-128"/>
              </a:rPr>
              <a:t>Για να αποφύγουμε (</a:t>
            </a:r>
            <a:r>
              <a:rPr lang="en-US" i="1" dirty="0">
                <a:ea typeface="ＭＳ Ｐゴシック" pitchFamily="34" charset="-128"/>
              </a:rPr>
              <a:t>skip</a:t>
            </a:r>
            <a:r>
              <a:rPr lang="el-GR" i="1" dirty="0">
                <a:ea typeface="ＭＳ Ｐゴシック" pitchFamily="34" charset="-128"/>
              </a:rPr>
              <a:t>) καταχωρήσεις που δεν θα εμφανιστούν στο αποτέλεσμα της αναζήτησης</a:t>
            </a:r>
            <a:r>
              <a:rPr lang="en-US" i="1" dirty="0">
                <a:ea typeface="ＭＳ Ｐゴシック" pitchFamily="34" charset="-128"/>
              </a:rPr>
              <a:t>.</a:t>
            </a:r>
          </a:p>
          <a:p>
            <a:pPr eaLnBrk="1" hangingPunct="1"/>
            <a:r>
              <a:rPr lang="el-GR" dirty="0">
                <a:ea typeface="ＭＳ Ｐゴシック" pitchFamily="34" charset="-128"/>
              </a:rPr>
              <a:t>Πως</a:t>
            </a:r>
            <a:r>
              <a:rPr lang="en-US" dirty="0">
                <a:ea typeface="ＭＳ Ｐゴシック" pitchFamily="34" charset="-128"/>
              </a:rPr>
              <a:t>?</a:t>
            </a:r>
          </a:p>
          <a:p>
            <a:pPr eaLnBrk="1" hangingPunct="1"/>
            <a:r>
              <a:rPr lang="el-GR" dirty="0">
                <a:ea typeface="ＭＳ Ｐゴシック" pitchFamily="34" charset="-128"/>
              </a:rPr>
              <a:t>Που να τοποθετήσουμε αυτούς τους δείκτες</a:t>
            </a:r>
            <a:r>
              <a:rPr lang="en-US" dirty="0">
                <a:ea typeface="ＭＳ Ｐゴシック" pitchFamily="34" charset="-128"/>
              </a:rPr>
              <a:t>?</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61</a:t>
            </a:fld>
            <a:endParaRPr lang="en-US"/>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43CB2997-3864-4169-A8A0-3E4C6C615C7F}"/>
                  </a:ext>
                </a:extLst>
              </p14:cNvPr>
              <p14:cNvContentPartPr/>
              <p14:nvPr/>
            </p14:nvContentPartPr>
            <p14:xfrm>
              <a:off x="6055726" y="2153089"/>
              <a:ext cx="6480" cy="3960"/>
            </p14:xfrm>
          </p:contentPart>
        </mc:Choice>
        <mc:Fallback xmlns="">
          <p:pic>
            <p:nvPicPr>
              <p:cNvPr id="18" name="Ink 17">
                <a:extLst>
                  <a:ext uri="{FF2B5EF4-FFF2-40B4-BE49-F238E27FC236}">
                    <a16:creationId xmlns:a16="http://schemas.microsoft.com/office/drawing/2014/main" id="{43CB2997-3864-4169-A8A0-3E4C6C615C7F}"/>
                  </a:ext>
                </a:extLst>
              </p:cNvPr>
              <p:cNvPicPr/>
              <p:nvPr/>
            </p:nvPicPr>
            <p:blipFill>
              <a:blip r:embed="rId3"/>
              <a:stretch>
                <a:fillRect/>
              </a:stretch>
            </p:blipFill>
            <p:spPr>
              <a:xfrm>
                <a:off x="6046726" y="2144449"/>
                <a:ext cx="24120" cy="21600"/>
              </a:xfrm>
              <a:prstGeom prst="rect">
                <a:avLst/>
              </a:prstGeom>
            </p:spPr>
          </p:pic>
        </mc:Fallback>
      </mc:AlternateContent>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62</a:t>
            </a:fld>
            <a:endParaRPr lang="en-US"/>
          </a:p>
        </p:txBody>
      </p:sp>
      <p:sp>
        <p:nvSpPr>
          <p:cNvPr id="52250" name="Text Box 60"/>
          <p:cNvSpPr txBox="1">
            <a:spLocks noChangeArrowheads="1"/>
          </p:cNvSpPr>
          <p:nvPr/>
        </p:nvSpPr>
        <p:spPr bwMode="auto">
          <a:xfrm>
            <a:off x="179512" y="4038600"/>
            <a:ext cx="8733362" cy="830997"/>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a:solidFill>
                  <a:schemeClr val="tx1"/>
                </a:solidFill>
                <a:latin typeface="+mn-lt"/>
              </a:rPr>
              <a:t>Υποθέστε ότι έχουμε διατρέξει τις λίστες και έχουμε βρει το κοινό στοιχείο </a:t>
            </a:r>
            <a:r>
              <a:rPr lang="en-US" dirty="0">
                <a:solidFill>
                  <a:schemeClr val="tx1"/>
                </a:solidFill>
                <a:latin typeface="+mn-lt"/>
              </a:rPr>
              <a:t> </a:t>
            </a:r>
            <a:r>
              <a:rPr lang="en-US" b="1" dirty="0">
                <a:solidFill>
                  <a:schemeClr val="tx1"/>
                </a:solidFill>
                <a:latin typeface="+mn-lt"/>
              </a:rPr>
              <a:t>8 </a:t>
            </a:r>
            <a:r>
              <a:rPr lang="el-GR" dirty="0">
                <a:solidFill>
                  <a:schemeClr val="tx1"/>
                </a:solidFill>
                <a:latin typeface="+mn-lt"/>
              </a:rPr>
              <a:t>σε κάθε λίστα, το ταιριάζουμε και προχωράμε</a:t>
            </a:r>
            <a:endParaRPr lang="en-US" dirty="0">
              <a:solidFill>
                <a:schemeClr val="tx1"/>
              </a:solidFill>
              <a:latin typeface="+mn-lt"/>
            </a:endParaRPr>
          </a:p>
        </p:txBody>
      </p:sp>
      <p:sp>
        <p:nvSpPr>
          <p:cNvPr id="52251" name="Text Box 63"/>
          <p:cNvSpPr txBox="1">
            <a:spLocks noChangeArrowheads="1"/>
          </p:cNvSpPr>
          <p:nvPr/>
        </p:nvSpPr>
        <p:spPr bwMode="auto">
          <a:xfrm>
            <a:off x="251520" y="5010822"/>
            <a:ext cx="5667129" cy="461665"/>
          </a:xfrm>
          <a:prstGeom prst="rect">
            <a:avLst/>
          </a:prstGeom>
          <a:noFill/>
          <a:ln w="9525">
            <a:noFill/>
            <a:miter lim="800000"/>
            <a:headEnd/>
            <a:tailEnd/>
          </a:ln>
        </p:spPr>
        <p:txBody>
          <a:bodyPr wrap="none">
            <a:spAutoFit/>
          </a:bodyPr>
          <a:lstStyle/>
          <a:p>
            <a:r>
              <a:rPr lang="el-GR" dirty="0">
                <a:solidFill>
                  <a:schemeClr val="tx1"/>
                </a:solidFill>
                <a:latin typeface="+mn-lt"/>
              </a:rPr>
              <a:t>Έχουμε </a:t>
            </a:r>
            <a:r>
              <a:rPr lang="en-US" b="1" dirty="0">
                <a:solidFill>
                  <a:schemeClr val="tx1"/>
                </a:solidFill>
                <a:latin typeface="+mn-lt"/>
              </a:rPr>
              <a:t>41</a:t>
            </a:r>
            <a:r>
              <a:rPr lang="en-US" dirty="0">
                <a:solidFill>
                  <a:schemeClr val="tx1"/>
                </a:solidFill>
                <a:latin typeface="+mn-lt"/>
              </a:rPr>
              <a:t> </a:t>
            </a:r>
            <a:r>
              <a:rPr lang="el-GR" dirty="0">
                <a:solidFill>
                  <a:schemeClr val="tx1"/>
                </a:solidFill>
                <a:latin typeface="+mn-lt"/>
              </a:rPr>
              <a:t>και</a:t>
            </a:r>
            <a:r>
              <a:rPr lang="en-US" dirty="0">
                <a:solidFill>
                  <a:schemeClr val="tx1"/>
                </a:solidFill>
                <a:latin typeface="+mn-lt"/>
              </a:rPr>
              <a:t>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Το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είναι το μικρότερο</a:t>
            </a:r>
            <a:r>
              <a:rPr lang="en-US" dirty="0">
                <a:solidFill>
                  <a:schemeClr val="tx1"/>
                </a:solidFill>
                <a:latin typeface="+mn-lt"/>
              </a:rPr>
              <a:t>.</a:t>
            </a: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376773" y="5525354"/>
            <a:ext cx="8245424" cy="830997"/>
          </a:xfrm>
          <a:prstGeom prst="rect">
            <a:avLst/>
          </a:prstGeom>
          <a:noFill/>
          <a:ln w="9525">
            <a:noFill/>
            <a:miter lim="800000"/>
            <a:headEnd/>
            <a:tailEnd/>
          </a:ln>
        </p:spPr>
        <p:txBody>
          <a:bodyPr wrap="square">
            <a:spAutoFit/>
          </a:bodyPr>
          <a:lstStyle/>
          <a:p>
            <a:r>
              <a:rPr lang="el-GR" dirty="0">
                <a:solidFill>
                  <a:schemeClr val="tx1"/>
                </a:solidFill>
                <a:latin typeface="+mn-lt"/>
              </a:rPr>
              <a:t>Ο δείκτης παράλειψης του </a:t>
            </a:r>
            <a:r>
              <a:rPr lang="en-US" b="1" dirty="0">
                <a:solidFill>
                  <a:schemeClr val="tx1"/>
                </a:solidFill>
                <a:latin typeface="+mn-lt"/>
              </a:rPr>
              <a:t>11</a:t>
            </a:r>
            <a:r>
              <a:rPr lang="en-US" dirty="0">
                <a:solidFill>
                  <a:schemeClr val="tx1"/>
                </a:solidFill>
                <a:latin typeface="+mn-lt"/>
              </a:rPr>
              <a:t> </a:t>
            </a:r>
            <a:r>
              <a:rPr lang="el-GR" dirty="0">
                <a:solidFill>
                  <a:schemeClr val="tx1"/>
                </a:solidFill>
                <a:latin typeface="+mn-lt"/>
              </a:rPr>
              <a:t>είναι το </a:t>
            </a:r>
            <a:r>
              <a:rPr lang="en-US" b="1" dirty="0">
                <a:solidFill>
                  <a:schemeClr val="tx1"/>
                </a:solidFill>
                <a:latin typeface="+mn-lt"/>
              </a:rPr>
              <a:t>31</a:t>
            </a:r>
            <a:r>
              <a:rPr lang="en-US" dirty="0">
                <a:solidFill>
                  <a:schemeClr val="tx1"/>
                </a:solidFill>
                <a:latin typeface="+mn-lt"/>
              </a:rPr>
              <a:t>, </a:t>
            </a:r>
            <a:r>
              <a:rPr lang="el-GR" dirty="0">
                <a:solidFill>
                  <a:schemeClr val="tx1"/>
                </a:solidFill>
                <a:latin typeface="+mn-lt"/>
              </a:rPr>
              <a:t>οπότε μπορούμε να παραβλέψουμε τις ενδιάμεσες καταχωρήσεις</a:t>
            </a:r>
            <a:endParaRPr lang="en-US" dirty="0">
              <a:solidFill>
                <a:schemeClr val="tx1"/>
              </a:solidFill>
              <a:latin typeface="+mn-lt"/>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p14="http://schemas.microsoft.com/office/powerpoint/2010/main">
        <mc:Choice Requires="p14">
          <p:contentPart p14:bwMode="auto" r:id="rId3">
            <p14:nvContentPartPr>
              <p14:cNvPr id="17" name="Ink 16">
                <a:extLst>
                  <a:ext uri="{FF2B5EF4-FFF2-40B4-BE49-F238E27FC236}">
                    <a16:creationId xmlns:a16="http://schemas.microsoft.com/office/drawing/2014/main" id="{85EC5807-3B8F-4FF9-B1AA-FB09668F8787}"/>
                  </a:ext>
                </a:extLst>
              </p14:cNvPr>
              <p14:cNvContentPartPr/>
              <p14:nvPr/>
            </p14:nvContentPartPr>
            <p14:xfrm>
              <a:off x="693526" y="499213"/>
              <a:ext cx="360" cy="360"/>
            </p14:xfrm>
          </p:contentPart>
        </mc:Choice>
        <mc:Fallback xmlns="">
          <p:pic>
            <p:nvPicPr>
              <p:cNvPr id="17" name="Ink 16">
                <a:extLst>
                  <a:ext uri="{FF2B5EF4-FFF2-40B4-BE49-F238E27FC236}">
                    <a16:creationId xmlns:a16="http://schemas.microsoft.com/office/drawing/2014/main" id="{85EC5807-3B8F-4FF9-B1AA-FB09668F8787}"/>
                  </a:ext>
                </a:extLst>
              </p:cNvPr>
              <p:cNvPicPr/>
              <p:nvPr/>
            </p:nvPicPr>
            <p:blipFill>
              <a:blip r:embed="rId24"/>
              <a:stretch>
                <a:fillRect/>
              </a:stretch>
            </p:blipFill>
            <p:spPr>
              <a:xfrm>
                <a:off x="684886" y="49021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52229" name="Ink 52228">
                <a:extLst>
                  <a:ext uri="{FF2B5EF4-FFF2-40B4-BE49-F238E27FC236}">
                    <a16:creationId xmlns:a16="http://schemas.microsoft.com/office/drawing/2014/main" id="{4B68E52B-224B-4717-A73A-358BA4A4F5FC}"/>
                  </a:ext>
                </a:extLst>
              </p14:cNvPr>
              <p14:cNvContentPartPr/>
              <p14:nvPr/>
            </p14:nvContentPartPr>
            <p14:xfrm>
              <a:off x="4388206" y="3745693"/>
              <a:ext cx="360" cy="360"/>
            </p14:xfrm>
          </p:contentPart>
        </mc:Choice>
        <mc:Fallback xmlns="">
          <p:pic>
            <p:nvPicPr>
              <p:cNvPr id="52229" name="Ink 52228">
                <a:extLst>
                  <a:ext uri="{FF2B5EF4-FFF2-40B4-BE49-F238E27FC236}">
                    <a16:creationId xmlns:a16="http://schemas.microsoft.com/office/drawing/2014/main" id="{4B68E52B-224B-4717-A73A-358BA4A4F5FC}"/>
                  </a:ext>
                </a:extLst>
              </p:cNvPr>
              <p:cNvPicPr/>
              <p:nvPr/>
            </p:nvPicPr>
            <p:blipFill>
              <a:blip r:embed="rId24"/>
              <a:stretch>
                <a:fillRect/>
              </a:stretch>
            </p:blipFill>
            <p:spPr>
              <a:xfrm>
                <a:off x="4379206" y="3736693"/>
                <a:ext cx="18000" cy="18000"/>
              </a:xfrm>
              <a:prstGeom prst="rect">
                <a:avLst/>
              </a:prstGeom>
            </p:spPr>
          </p:pic>
        </mc:Fallback>
      </mc:AlternateContent>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28650" y="365127"/>
            <a:ext cx="7886700" cy="615602"/>
          </a:xfrm>
        </p:spPr>
        <p:txBody>
          <a:bodyPr>
            <a:normAutofit/>
          </a:bodyPr>
          <a:lstStyle/>
          <a:p>
            <a:pPr eaLnBrk="1" hangingPunct="1"/>
            <a:r>
              <a:rPr lang="el-GR" dirty="0">
                <a:solidFill>
                  <a:schemeClr val="accent2">
                    <a:lumMod val="75000"/>
                  </a:schemeClr>
                </a:solidFill>
                <a:ea typeface="ＭＳ Ｐゴシック" pitchFamily="34" charset="-128"/>
              </a:rPr>
              <a:t>Επεξεργασία ερωτήματος με </a:t>
            </a:r>
            <a:r>
              <a:rPr lang="en-US" dirty="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63</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105" y="1484784"/>
            <a:ext cx="7344816"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828826" y="5225316"/>
            <a:ext cx="7415581" cy="830997"/>
          </a:xfrm>
          <a:prstGeom prst="rect">
            <a:avLst/>
          </a:prstGeom>
          <a:noFill/>
        </p:spPr>
        <p:txBody>
          <a:bodyPr wrap="square" rtlCol="0">
            <a:spAutoFit/>
          </a:bodyPr>
          <a:lstStyle/>
          <a:p>
            <a:pPr algn="just"/>
            <a:r>
              <a:rPr lang="el-GR" dirty="0">
                <a:solidFill>
                  <a:schemeClr val="tx1"/>
                </a:solidFill>
                <a:latin typeface="+mn-lt"/>
              </a:rPr>
              <a:t>Αριθμός συγκρίσεων </a:t>
            </a:r>
            <a:r>
              <a:rPr lang="el-GR" dirty="0">
                <a:solidFill>
                  <a:srgbClr val="FF0000"/>
                </a:solidFill>
                <a:latin typeface="+mn-lt"/>
              </a:rPr>
              <a:t>χωρίς</a:t>
            </a:r>
            <a:r>
              <a:rPr lang="el-GR" dirty="0">
                <a:solidFill>
                  <a:schemeClr val="tx1"/>
                </a:solidFill>
                <a:latin typeface="+mn-lt"/>
              </a:rPr>
              <a:t> και </a:t>
            </a:r>
            <a:r>
              <a:rPr lang="el-GR" dirty="0">
                <a:solidFill>
                  <a:srgbClr val="FF0000"/>
                </a:solidFill>
                <a:latin typeface="+mn-lt"/>
              </a:rPr>
              <a:t>με</a:t>
            </a:r>
            <a:r>
              <a:rPr lang="el-GR" dirty="0">
                <a:solidFill>
                  <a:schemeClr val="tx1"/>
                </a:solidFill>
                <a:latin typeface="+mn-lt"/>
              </a:rPr>
              <a:t>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17403558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a:solidFill>
                  <a:schemeClr val="accent2">
                    <a:lumMod val="75000"/>
                  </a:schemeClr>
                </a:solidFill>
                <a:ea typeface="ＭＳ Ｐゴシック" pitchFamily="34" charset="-128"/>
              </a:rPr>
              <a:t>Που να τοποθετήσουμε τους δείκτες</a:t>
            </a:r>
            <a:r>
              <a:rPr lang="en-US" dirty="0">
                <a:solidFill>
                  <a:schemeClr val="accent2">
                    <a:lumMod val="75000"/>
                  </a:schemeClr>
                </a:solidFill>
                <a:ea typeface="ＭＳ Ｐゴシック" pitchFamily="34" charset="-128"/>
              </a:rPr>
              <a:t>?</a:t>
            </a:r>
          </a:p>
        </p:txBody>
      </p:sp>
      <p:sp>
        <p:nvSpPr>
          <p:cNvPr id="53251" name="Rectangle 3"/>
          <p:cNvSpPr>
            <a:spLocks noGrp="1" noChangeArrowheads="1"/>
          </p:cNvSpPr>
          <p:nvPr>
            <p:ph idx="1"/>
          </p:nvPr>
        </p:nvSpPr>
        <p:spPr>
          <a:xfrm>
            <a:off x="457200" y="1600200"/>
            <a:ext cx="8003232" cy="2404864"/>
          </a:xfrm>
        </p:spPr>
        <p:txBody>
          <a:bodyPr/>
          <a:lstStyle/>
          <a:p>
            <a:pPr eaLnBrk="1" hangingPunct="1"/>
            <a:r>
              <a:rPr lang="en-US" dirty="0">
                <a:ea typeface="ＭＳ Ｐゴシック" pitchFamily="34" charset="-128"/>
              </a:rPr>
              <a:t>Tradeoff:</a:t>
            </a:r>
          </a:p>
          <a:p>
            <a:pPr lvl="1" eaLnBrk="1" hangingPunct="1"/>
            <a:r>
              <a:rPr lang="el-GR" dirty="0">
                <a:solidFill>
                  <a:srgbClr val="FF0000"/>
                </a:solidFill>
                <a:ea typeface="ＭＳ Ｐゴシック" pitchFamily="34" charset="-128"/>
              </a:rPr>
              <a:t>Πολλοί δείκτες </a:t>
            </a:r>
            <a:r>
              <a:rPr lang="el-GR" dirty="0">
                <a:ea typeface="ＭＳ Ｐゴシック" pitchFamily="34" charset="-128"/>
              </a:rPr>
              <a:t>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μικρότερα διαστήματα 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μεγαλύτερη πιθανότητα παράβλεψης</a:t>
            </a:r>
            <a:r>
              <a:rPr lang="en-US" dirty="0">
                <a:ea typeface="ＭＳ Ｐゴシック" pitchFamily="34" charset="-128"/>
              </a:rPr>
              <a:t>.  </a:t>
            </a:r>
            <a:r>
              <a:rPr lang="el-GR" dirty="0">
                <a:ea typeface="ＭＳ Ｐゴシック" pitchFamily="34" charset="-128"/>
              </a:rPr>
              <a:t>Πολλές συγκρίσεις για να παραλείψουμε δείκτες</a:t>
            </a:r>
            <a:r>
              <a:rPr lang="en-US" dirty="0">
                <a:ea typeface="ＭＳ Ｐゴシック" pitchFamily="34" charset="-128"/>
              </a:rPr>
              <a:t>.</a:t>
            </a:r>
          </a:p>
          <a:p>
            <a:pPr lvl="1" eaLnBrk="1" hangingPunct="1"/>
            <a:r>
              <a:rPr lang="el-GR" dirty="0">
                <a:solidFill>
                  <a:srgbClr val="FF0000"/>
                </a:solidFill>
                <a:ea typeface="ＭＳ Ｐゴシック" pitchFamily="34" charset="-128"/>
              </a:rPr>
              <a:t>Λιγότεροι δείκτες </a:t>
            </a:r>
            <a:r>
              <a:rPr lang="el-GR" dirty="0">
                <a:ea typeface="ＭＳ Ｐゴシック" pitchFamily="34" charset="-128"/>
              </a:rPr>
              <a:t>παράβλεψης  </a:t>
            </a:r>
            <a:r>
              <a:rPr lang="en-US" dirty="0">
                <a:ea typeface="ＭＳ Ｐゴシック" pitchFamily="34" charset="-128"/>
              </a:rPr>
              <a:t>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λιγότερες συγκρίσεις δεικτών αλλά μεγαλύτερα διαστήματα </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λίγες επιτυχημένες παραβλέψεις</a:t>
            </a:r>
            <a:r>
              <a:rPr lang="en-US" dirty="0">
                <a:ea typeface="ＭＳ Ｐゴシック" pitchFamily="34" charset="-128"/>
              </a:rPr>
              <a:t>.</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64</a:t>
            </a:fld>
            <a:endParaRPr lang="en-US"/>
          </a:p>
        </p:txBody>
      </p:sp>
      <p:grpSp>
        <p:nvGrpSpPr>
          <p:cNvPr id="53267" name="Group 53266">
            <a:extLst>
              <a:ext uri="{FF2B5EF4-FFF2-40B4-BE49-F238E27FC236}">
                <a16:creationId xmlns:a16="http://schemas.microsoft.com/office/drawing/2014/main" id="{0C926401-EFFC-45D5-AD1B-65314B6434E5}"/>
              </a:ext>
            </a:extLst>
          </p:cNvPr>
          <p:cNvGrpSpPr/>
          <p:nvPr/>
        </p:nvGrpSpPr>
        <p:grpSpPr>
          <a:xfrm>
            <a:off x="1403648" y="4149080"/>
            <a:ext cx="6477000" cy="1295400"/>
            <a:chOff x="1447800" y="4953000"/>
            <a:chExt cx="6477000" cy="1295400"/>
          </a:xfrm>
        </p:grpSpPr>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grp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Τοποθέτηση των δεικτών </a:t>
            </a:r>
            <a:endParaRPr lang="en-US" dirty="0">
              <a:solidFill>
                <a:schemeClr val="accent2">
                  <a:lumMod val="75000"/>
                </a:schemeClr>
              </a:solidFill>
              <a:ea typeface="ＭＳ Ｐゴシック" pitchFamily="34" charset="-128"/>
            </a:endParaRPr>
          </a:p>
        </p:txBody>
      </p:sp>
      <p:sp>
        <p:nvSpPr>
          <p:cNvPr id="54275" name="Rectangle 3"/>
          <p:cNvSpPr>
            <a:spLocks noGrp="1" noChangeArrowheads="1"/>
          </p:cNvSpPr>
          <p:nvPr>
            <p:ph idx="1"/>
          </p:nvPr>
        </p:nvSpPr>
        <p:spPr>
          <a:xfrm>
            <a:off x="457200" y="1768476"/>
            <a:ext cx="8229600" cy="3388716"/>
          </a:xfrm>
        </p:spPr>
        <p:txBody>
          <a:bodyPr>
            <a:noAutofit/>
          </a:bodyPr>
          <a:lstStyle/>
          <a:p>
            <a:pPr marL="0" indent="0">
              <a:buNone/>
            </a:pPr>
            <a:r>
              <a:rPr lang="el-GR" dirty="0">
                <a:ea typeface="ＭＳ Ｐゴシック" pitchFamily="34" charset="-128"/>
              </a:rPr>
              <a:t>Απλώς </a:t>
            </a:r>
            <a:r>
              <a:rPr lang="el-GR" dirty="0" err="1">
                <a:ea typeface="ＭＳ Ｐゴシック" pitchFamily="34" charset="-128"/>
              </a:rPr>
              <a:t>ευριστικός</a:t>
            </a:r>
            <a:r>
              <a:rPr lang="en-US" dirty="0">
                <a:ea typeface="ＭＳ Ｐゴシック" pitchFamily="34" charset="-128"/>
              </a:rPr>
              <a:t>: </a:t>
            </a:r>
            <a:r>
              <a:rPr lang="el-GR" dirty="0">
                <a:ea typeface="ＭＳ Ｐゴシック" pitchFamily="34" charset="-128"/>
              </a:rPr>
              <a:t>για καταχωρήσεις μήκους </a:t>
            </a:r>
            <a:r>
              <a:rPr lang="en-US" i="1" dirty="0">
                <a:solidFill>
                  <a:schemeClr val="accent1">
                    <a:lumMod val="75000"/>
                  </a:schemeClr>
                </a:solidFill>
                <a:ea typeface="ＭＳ Ｐゴシック" pitchFamily="34" charset="-128"/>
              </a:rPr>
              <a:t>L</a:t>
            </a:r>
            <a:r>
              <a:rPr lang="en-US" dirty="0">
                <a:ea typeface="ＭＳ Ｐゴシック" pitchFamily="34" charset="-128"/>
              </a:rPr>
              <a:t>, </a:t>
            </a:r>
            <a:r>
              <a:rPr lang="el-GR" dirty="0">
                <a:ea typeface="ＭＳ Ｐゴシック" pitchFamily="34" charset="-128"/>
              </a:rPr>
              <a:t>χρησιμοποίησε</a:t>
            </a:r>
            <a:r>
              <a:rPr lang="en-US" dirty="0">
                <a:ea typeface="ＭＳ Ｐゴシック" pitchFamily="34" charset="-128"/>
              </a:rPr>
              <a:t> </a:t>
            </a:r>
            <a:r>
              <a:rPr lang="en-US" dirty="0">
                <a:solidFill>
                  <a:schemeClr val="accent1">
                    <a:lumMod val="75000"/>
                  </a:schemeClr>
                </a:solidFill>
                <a:ea typeface="ＭＳ Ｐゴシック" pitchFamily="34" charset="-128"/>
                <a:sym typeface="Symbol" pitchFamily="18" charset="2"/>
              </a:rPr>
              <a:t></a:t>
            </a:r>
            <a:r>
              <a:rPr lang="en-US" i="1" dirty="0">
                <a:solidFill>
                  <a:schemeClr val="accent1">
                    <a:lumMod val="75000"/>
                  </a:schemeClr>
                </a:solidFill>
                <a:ea typeface="ＭＳ Ｐゴシック" pitchFamily="34" charset="-128"/>
              </a:rPr>
              <a:t>L</a:t>
            </a:r>
            <a:r>
              <a:rPr lang="en-US" dirty="0">
                <a:ea typeface="ＭＳ Ｐゴシック" pitchFamily="34" charset="-128"/>
              </a:rPr>
              <a:t> </a:t>
            </a:r>
            <a:r>
              <a:rPr lang="el-GR" i="1" dirty="0">
                <a:solidFill>
                  <a:schemeClr val="accent1">
                    <a:lumMod val="75000"/>
                  </a:schemeClr>
                </a:solidFill>
                <a:ea typeface="ＭＳ Ｐゴシック" pitchFamily="34" charset="-128"/>
              </a:rPr>
              <a:t>δείκτες </a:t>
            </a:r>
            <a:r>
              <a:rPr lang="el-GR" dirty="0">
                <a:ea typeface="ＭＳ Ｐゴシック" pitchFamily="34" charset="-128"/>
              </a:rPr>
              <a:t>παράβλεψης σε ίδια απόσταση μεταξύ τους </a:t>
            </a:r>
            <a:r>
              <a:rPr lang="en-US" dirty="0">
                <a:ea typeface="ＭＳ Ｐゴシック" pitchFamily="34" charset="-128"/>
              </a:rPr>
              <a:t>(evenly spaced)</a:t>
            </a:r>
            <a:r>
              <a:rPr lang="el-GR" dirty="0">
                <a:ea typeface="ＭＳ Ｐゴシック" pitchFamily="34" charset="-128"/>
              </a:rPr>
              <a:t>, δηλαδή σε </a:t>
            </a:r>
            <a:r>
              <a:rPr lang="el-GR" i="1" dirty="0">
                <a:solidFill>
                  <a:schemeClr val="accent1">
                    <a:lumMod val="75000"/>
                  </a:schemeClr>
                </a:solidFill>
                <a:ea typeface="ＭＳ Ｐゴシック" pitchFamily="34" charset="-128"/>
              </a:rPr>
              <a:t>απόσταση </a:t>
            </a:r>
            <a:r>
              <a:rPr lang="en-US" i="1" dirty="0">
                <a:solidFill>
                  <a:schemeClr val="accent1">
                    <a:lumMod val="75000"/>
                  </a:schemeClr>
                </a:solidFill>
                <a:ea typeface="ＭＳ Ｐゴシック" pitchFamily="34" charset="-128"/>
                <a:sym typeface="Symbol" pitchFamily="18" charset="2"/>
              </a:rPr>
              <a:t></a:t>
            </a:r>
            <a:r>
              <a:rPr lang="en-US" i="1" dirty="0">
                <a:solidFill>
                  <a:schemeClr val="accent1">
                    <a:lumMod val="75000"/>
                  </a:schemeClr>
                </a:solidFill>
                <a:ea typeface="ＭＳ Ｐゴシック" pitchFamily="34" charset="-128"/>
              </a:rPr>
              <a:t>L</a:t>
            </a:r>
            <a:r>
              <a:rPr lang="el-GR" i="1" dirty="0">
                <a:solidFill>
                  <a:schemeClr val="accent1">
                    <a:lumMod val="75000"/>
                  </a:schemeClr>
                </a:solidFill>
                <a:ea typeface="ＭＳ Ｐゴシック" pitchFamily="34" charset="-128"/>
              </a:rPr>
              <a:t> </a:t>
            </a:r>
            <a:endParaRPr lang="en-US" i="1" dirty="0">
              <a:solidFill>
                <a:schemeClr val="accent1">
                  <a:lumMod val="75000"/>
                </a:schemeClr>
              </a:solidFill>
              <a:ea typeface="ＭＳ Ｐゴシック" pitchFamily="34" charset="-128"/>
            </a:endParaRPr>
          </a:p>
          <a:p>
            <a:pPr eaLnBrk="1" hangingPunct="1"/>
            <a:r>
              <a:rPr lang="el-GR" dirty="0">
                <a:ea typeface="ＭＳ Ｐゴシック" pitchFamily="34" charset="-128"/>
              </a:rPr>
              <a:t>Αγνοεί την κατανομή των όρων της ερώτησης</a:t>
            </a:r>
            <a:r>
              <a:rPr lang="en-US" dirty="0">
                <a:ea typeface="ＭＳ Ｐゴシック" pitchFamily="34" charset="-128"/>
              </a:rPr>
              <a:t>.</a:t>
            </a:r>
          </a:p>
          <a:p>
            <a:pPr eaLnBrk="1" hangingPunct="1"/>
            <a:r>
              <a:rPr lang="el-GR" dirty="0">
                <a:ea typeface="ＭＳ Ｐゴシック" pitchFamily="34" charset="-128"/>
              </a:rPr>
              <a:t>Εύκολο αν το ευρετήριο είναι σχετικά στατικό.</a:t>
            </a:r>
            <a:r>
              <a:rPr lang="en-US" dirty="0">
                <a:ea typeface="ＭＳ Ｐゴシック" pitchFamily="34" charset="-128"/>
              </a:rPr>
              <a:t> </a:t>
            </a:r>
            <a:r>
              <a:rPr lang="el-GR" dirty="0">
                <a:ea typeface="ＭＳ Ｐゴシック" pitchFamily="34" charset="-128"/>
              </a:rPr>
              <a:t>Δύσκολο αν το </a:t>
            </a:r>
            <a:r>
              <a:rPr lang="en-US" i="1" dirty="0">
                <a:ea typeface="ＭＳ Ｐゴシック" pitchFamily="34" charset="-128"/>
              </a:rPr>
              <a:t>L</a:t>
            </a:r>
            <a:r>
              <a:rPr lang="en-US" dirty="0">
                <a:ea typeface="ＭＳ Ｐゴシック" pitchFamily="34" charset="-128"/>
              </a:rPr>
              <a:t> </a:t>
            </a:r>
            <a:r>
              <a:rPr lang="el-GR" dirty="0">
                <a:ea typeface="ＭＳ Ｐゴシック" pitchFamily="34" charset="-128"/>
              </a:rPr>
              <a:t>αλλάζει συνεχώς λόγω τροποποιήσεων.</a:t>
            </a:r>
            <a:endParaRPr lang="en-US" sz="2000" dirty="0">
              <a:ea typeface="ＭＳ Ｐゴシック" pitchFamily="34" charset="-128"/>
            </a:endParaRPr>
          </a:p>
          <a:p>
            <a:pPr eaLnBrk="1" hangingPunct="1"/>
            <a:r>
              <a:rPr lang="el-GR" dirty="0">
                <a:ea typeface="ＭＳ Ｐゴシック" pitchFamily="34" charset="-128"/>
              </a:rPr>
              <a:t>Βοηθούσε </a:t>
            </a:r>
            <a:r>
              <a:rPr lang="en-US" dirty="0">
                <a:ea typeface="ＭＳ Ｐゴシック" pitchFamily="34" charset="-128"/>
              </a:rPr>
              <a:t>(</a:t>
            </a:r>
            <a:r>
              <a:rPr lang="el-GR" dirty="0">
                <a:ea typeface="ＭＳ Ｐゴシック" pitchFamily="34" charset="-128"/>
              </a:rPr>
              <a:t>λόγω πιο αργής </a:t>
            </a:r>
            <a:r>
              <a:rPr lang="en-US" dirty="0">
                <a:ea typeface="ＭＳ Ｐゴシック" pitchFamily="34" charset="-128"/>
              </a:rPr>
              <a:t>CPU)</a:t>
            </a:r>
            <a:r>
              <a:rPr lang="el-GR" dirty="0">
                <a:ea typeface="ＭＳ Ｐゴシック" pitchFamily="34" charset="-128"/>
              </a:rPr>
              <a:t>.</a:t>
            </a:r>
            <a:r>
              <a:rPr lang="en-US" dirty="0">
                <a:ea typeface="ＭＳ Ｐゴシック" pitchFamily="34" charset="-128"/>
              </a:rPr>
              <a:t> </a:t>
            </a:r>
            <a:r>
              <a:rPr lang="el-GR" dirty="0">
                <a:ea typeface="ＭＳ Ｐゴシック" pitchFamily="34" charset="-128"/>
              </a:rPr>
              <a:t>Όχι τόσο με το νέο υλικό εκτός αν </a:t>
            </a:r>
            <a:r>
              <a:rPr lang="en-US" i="1" dirty="0">
                <a:ea typeface="ＭＳ Ｐゴシック" pitchFamily="34" charset="-128"/>
              </a:rPr>
              <a:t>memory-based</a:t>
            </a:r>
          </a:p>
          <a:p>
            <a:pPr lvl="1" eaLnBrk="1" hangingPunct="1"/>
            <a:r>
              <a:rPr lang="en-US" sz="2000" dirty="0">
                <a:ea typeface="ＭＳ Ｐゴシック" pitchFamily="34" charset="-128"/>
              </a:rPr>
              <a:t>T</a:t>
            </a:r>
            <a:r>
              <a:rPr lang="el-GR" sz="2000" dirty="0">
                <a:ea typeface="ＭＳ Ｐゴシック" pitchFamily="34" charset="-128"/>
              </a:rPr>
              <a:t>ο</a:t>
            </a:r>
            <a:r>
              <a:rPr lang="en-US" sz="2000" dirty="0">
                <a:ea typeface="ＭＳ Ｐゴシック" pitchFamily="34" charset="-128"/>
              </a:rPr>
              <a:t> I/O </a:t>
            </a:r>
            <a:r>
              <a:rPr lang="el-GR" sz="2000" dirty="0">
                <a:ea typeface="ＭＳ Ｐゴシック" pitchFamily="34" charset="-128"/>
              </a:rPr>
              <a:t>κόστος για να φορτωθεί μια μεγαλύτερη (λόγω </a:t>
            </a:r>
            <a:r>
              <a:rPr lang="en-US" sz="2000" dirty="0">
                <a:ea typeface="ＭＳ Ｐゴシック" pitchFamily="34" charset="-128"/>
              </a:rPr>
              <a:t>skip pointers)</a:t>
            </a:r>
            <a:r>
              <a:rPr lang="el-GR" sz="2000" dirty="0">
                <a:ea typeface="ＭＳ Ｐゴシック" pitchFamily="34" charset="-128"/>
              </a:rPr>
              <a:t> λίστα καταχωρήσεων μπορεί να υπερβαίνει το κέρδος από τη γρηγορότερη συγχώνευση</a:t>
            </a:r>
          </a:p>
          <a:p>
            <a:pPr marL="342900" lvl="1" indent="0" eaLnBrk="1" hangingPunct="1">
              <a:buNone/>
            </a:pPr>
            <a:endParaRPr lang="en-US" sz="2000" dirty="0">
              <a:ea typeface="ＭＳ Ｐゴシック" pitchFamily="34" charset="-128"/>
            </a:endParaRP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65</a:t>
            </a:fld>
            <a:endParaRPr lang="en-US"/>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2.3</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a:solidFill>
                  <a:schemeClr val="accent2">
                    <a:lumMod val="75000"/>
                  </a:schemeClr>
                </a:solidFill>
                <a:ea typeface="ＭＳ Ｐゴシック" charset="-128"/>
                <a:cs typeface="ＭＳ Ｐゴシック" charset="-128"/>
              </a:rPr>
              <a:t>Ευρετήρια φράσεων</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66</a:t>
            </a:fld>
            <a:endParaRPr lang="en-US"/>
          </a:p>
        </p:txBody>
      </p:sp>
    </p:spTree>
    <p:extLst>
      <p:ext uri="{BB962C8B-B14F-4D97-AF65-F5344CB8AC3E}">
        <p14:creationId xmlns:p14="http://schemas.microsoft.com/office/powerpoint/2010/main" val="39657705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Ερωτήματα Φράσεων (</a:t>
            </a:r>
            <a:r>
              <a:rPr lang="en-US" dirty="0">
                <a:solidFill>
                  <a:schemeClr val="accent2">
                    <a:lumMod val="75000"/>
                  </a:schemeClr>
                </a:solidFill>
                <a:ea typeface="ＭＳ Ｐゴシック" pitchFamily="34" charset="-128"/>
              </a:rPr>
              <a:t>phrase queries)</a:t>
            </a:r>
          </a:p>
        </p:txBody>
      </p:sp>
      <p:sp>
        <p:nvSpPr>
          <p:cNvPr id="56323" name="Rectangle 3"/>
          <p:cNvSpPr>
            <a:spLocks noGrp="1" noChangeArrowheads="1"/>
          </p:cNvSpPr>
          <p:nvPr>
            <p:ph idx="1"/>
          </p:nvPr>
        </p:nvSpPr>
        <p:spPr>
          <a:xfrm>
            <a:off x="539552" y="1916832"/>
            <a:ext cx="8352928" cy="4351338"/>
          </a:xfrm>
        </p:spPr>
        <p:txBody>
          <a:bodyPr/>
          <a:lstStyle/>
          <a:p>
            <a:pPr eaLnBrk="1" hangingPunct="1"/>
            <a:r>
              <a:rPr lang="el-GR" dirty="0">
                <a:ea typeface="ＭＳ Ｐゴシック" pitchFamily="34" charset="-128"/>
              </a:rPr>
              <a:t>Θέλουμε να μπορούμε να απαντάμε σε ερωτήματα όπως </a:t>
            </a:r>
            <a:r>
              <a:rPr lang="en-US" dirty="0">
                <a:ea typeface="ＭＳ Ｐゴシック" pitchFamily="34" charset="-128"/>
              </a:rPr>
              <a:t>“</a:t>
            </a:r>
            <a:r>
              <a:rPr lang="en-US" b="1" i="1" dirty="0" err="1">
                <a:ea typeface="ＭＳ Ｐゴシック" pitchFamily="34" charset="-128"/>
              </a:rPr>
              <a:t>stanford</a:t>
            </a:r>
            <a:r>
              <a:rPr lang="en-US" b="1" i="1" dirty="0">
                <a:ea typeface="ＭＳ Ｐゴシック" pitchFamily="34" charset="-128"/>
              </a:rPr>
              <a:t> university” </a:t>
            </a:r>
            <a:r>
              <a:rPr lang="en-US" dirty="0">
                <a:ea typeface="ＭＳ Ｐゴシック" pitchFamily="34" charset="-128"/>
              </a:rPr>
              <a:t>– </a:t>
            </a:r>
            <a:r>
              <a:rPr lang="el-GR" dirty="0">
                <a:ea typeface="ＭＳ Ｐゴシック" pitchFamily="34" charset="-128"/>
              </a:rPr>
              <a:t>ως φράση</a:t>
            </a:r>
            <a:endParaRPr lang="en-US" b="1" i="1" dirty="0">
              <a:ea typeface="ＭＳ Ｐゴシック" pitchFamily="34" charset="-128"/>
            </a:endParaRPr>
          </a:p>
          <a:p>
            <a:pPr eaLnBrk="1" hangingPunct="1"/>
            <a:r>
              <a:rPr lang="el-GR" dirty="0">
                <a:ea typeface="ＭＳ Ｐゴシック" pitchFamily="34" charset="-128"/>
              </a:rPr>
              <a:t>Οπότε το έγγραφο </a:t>
            </a:r>
            <a:r>
              <a:rPr lang="en-US" i="1" dirty="0">
                <a:ea typeface="ＭＳ Ｐゴシック" pitchFamily="34" charset="-128"/>
              </a:rPr>
              <a:t>“I went to university at Stanford”</a:t>
            </a:r>
            <a:r>
              <a:rPr lang="el-GR" i="1" dirty="0">
                <a:ea typeface="ＭＳ Ｐゴシック" pitchFamily="34" charset="-128"/>
              </a:rPr>
              <a:t> </a:t>
            </a:r>
            <a:r>
              <a:rPr lang="el-GR" dirty="0">
                <a:ea typeface="ＭＳ Ｐゴシック" pitchFamily="34" charset="-128"/>
              </a:rPr>
              <a:t>δεν αποτελεί ταίριασμα</a:t>
            </a:r>
            <a:r>
              <a:rPr lang="en-US" dirty="0">
                <a:ea typeface="ＭＳ Ｐゴシック" pitchFamily="34" charset="-128"/>
              </a:rPr>
              <a:t>. </a:t>
            </a:r>
          </a:p>
          <a:p>
            <a:pPr lvl="1" eaLnBrk="1" hangingPunct="1"/>
            <a:r>
              <a:rPr lang="el-GR" dirty="0">
                <a:ea typeface="ＭＳ Ｐゴシック" pitchFamily="34" charset="-128"/>
              </a:rPr>
              <a:t>Η έννοια των ερωτημάτων φράσεων έχει αποδειχθεί </a:t>
            </a:r>
            <a:r>
              <a:rPr lang="el-GR" dirty="0">
                <a:solidFill>
                  <a:srgbClr val="FF0000"/>
                </a:solidFill>
                <a:ea typeface="ＭＳ Ｐゴシック" pitchFamily="34" charset="-128"/>
              </a:rPr>
              <a:t>πολύ δημοφιλής </a:t>
            </a:r>
            <a:r>
              <a:rPr lang="el-GR" dirty="0">
                <a:ea typeface="ＭＳ Ｐゴシック" pitchFamily="34" charset="-128"/>
              </a:rPr>
              <a:t>και εύκολα κατανοητή από τους χρήστες, </a:t>
            </a:r>
          </a:p>
          <a:p>
            <a:pPr lvl="1" eaLnBrk="1" hangingPunct="1"/>
            <a:r>
              <a:rPr lang="el-GR" dirty="0">
                <a:ea typeface="ＭＳ Ｐゴシック" pitchFamily="34" charset="-128"/>
              </a:rPr>
              <a:t>Από τις λίγες μορφές αναζήτησης πέρα της βασικής που υιοθετήθηκαν  (ερωτήσεις με «» αποτελούν το </a:t>
            </a:r>
            <a:r>
              <a:rPr lang="el-GR" dirty="0">
                <a:solidFill>
                  <a:srgbClr val="FF0000"/>
                </a:solidFill>
                <a:ea typeface="ＭＳ Ｐゴシック" pitchFamily="34" charset="-128"/>
              </a:rPr>
              <a:t>10%</a:t>
            </a:r>
            <a:r>
              <a:rPr lang="el-GR" dirty="0">
                <a:ea typeface="ＭＳ Ｐゴシック" pitchFamily="34" charset="-128"/>
              </a:rPr>
              <a:t>)</a:t>
            </a:r>
            <a:endParaRPr lang="en-US" dirty="0">
              <a:ea typeface="ＭＳ Ｐゴシック" pitchFamily="34" charset="-128"/>
            </a:endParaRPr>
          </a:p>
          <a:p>
            <a:pPr lvl="1" eaLnBrk="1" hangingPunct="1"/>
            <a:r>
              <a:rPr lang="el-GR" dirty="0">
                <a:ea typeface="ＭＳ Ｐゴシック" pitchFamily="34" charset="-128"/>
              </a:rPr>
              <a:t>Ακόμα περισσότερες είναι </a:t>
            </a:r>
            <a:r>
              <a:rPr lang="el-GR" i="1" dirty="0">
                <a:ea typeface="ＭＳ Ｐゴシック" pitchFamily="34" charset="-128"/>
              </a:rPr>
              <a:t>έμμεσα </a:t>
            </a:r>
            <a:r>
              <a:rPr lang="el-GR" dirty="0">
                <a:ea typeface="ＭＳ Ｐゴシック" pitchFamily="34" charset="-128"/>
              </a:rPr>
              <a:t>ερωτήματα φράσεων</a:t>
            </a:r>
            <a:endParaRPr lang="en-US" dirty="0">
              <a:ea typeface="ＭＳ Ｐゴシック" pitchFamily="34" charset="-128"/>
            </a:endParaRPr>
          </a:p>
          <a:p>
            <a:pPr eaLnBrk="1" hangingPunct="1"/>
            <a:r>
              <a:rPr lang="el-GR" dirty="0">
                <a:ea typeface="ＭＳ Ｐゴシック" pitchFamily="34" charset="-128"/>
              </a:rPr>
              <a:t>Για να τα υποστηρίξουμε, δεν αρκούν εγγραφές της μορφής</a:t>
            </a:r>
            <a:r>
              <a:rPr lang="en-US" dirty="0">
                <a:ea typeface="ＭＳ Ｐゴシック" pitchFamily="34" charset="-128"/>
              </a:rPr>
              <a:t>  </a:t>
            </a:r>
            <a:endParaRPr lang="el-GR" dirty="0">
              <a:ea typeface="ＭＳ Ｐゴシック" pitchFamily="34" charset="-128"/>
            </a:endParaRPr>
          </a:p>
          <a:p>
            <a:pPr marL="342900" lvl="1" indent="0">
              <a:buNone/>
            </a:pPr>
            <a:r>
              <a:rPr lang="el-GR" dirty="0">
                <a:ea typeface="ＭＳ Ｐゴシック" pitchFamily="34" charset="-128"/>
              </a:rPr>
              <a:t>          </a:t>
            </a:r>
            <a:r>
              <a:rPr lang="en-US" dirty="0">
                <a:ea typeface="ＭＳ Ｐゴシック" pitchFamily="34" charset="-128"/>
              </a:rPr>
              <a:t> &lt;</a:t>
            </a:r>
            <a:r>
              <a:rPr lang="en-US" i="1" dirty="0">
                <a:ea typeface="ＭＳ Ｐゴシック" pitchFamily="34" charset="-128"/>
              </a:rPr>
              <a:t>term </a:t>
            </a:r>
            <a:r>
              <a:rPr lang="en-US" dirty="0">
                <a:ea typeface="ＭＳ Ｐゴシック" pitchFamily="34" charset="-128"/>
              </a:rPr>
              <a:t>: </a:t>
            </a:r>
            <a:r>
              <a:rPr lang="en-US" i="1" dirty="0">
                <a:ea typeface="ＭＳ Ｐゴシック" pitchFamily="34" charset="-128"/>
              </a:rPr>
              <a:t>docs</a:t>
            </a:r>
            <a:r>
              <a:rPr lang="en-US" dirty="0">
                <a:ea typeface="ＭＳ Ｐゴシック" pitchFamily="34" charset="-128"/>
              </a:rPr>
              <a:t>&gt; </a:t>
            </a:r>
          </a:p>
          <a:p>
            <a:pPr eaLnBrk="1" hangingPunct="1">
              <a:buFont typeface="Wingdings" pitchFamily="2" charset="2"/>
              <a:buNone/>
            </a:pPr>
            <a:endParaRPr lang="en-US" dirty="0">
              <a:ea typeface="ＭＳ Ｐゴシック" pitchFamily="34" charset="-128"/>
            </a:endParaRPr>
          </a:p>
          <a:p>
            <a:pPr eaLnBrk="1" hangingPunct="1"/>
            <a:endParaRPr lang="en-US" b="1" dirty="0">
              <a:ea typeface="ＭＳ Ｐゴシック" pitchFamily="34" charset="-128"/>
            </a:endParaRP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67</a:t>
            </a:fld>
            <a:endParaRPr lang="en-US"/>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28650" y="551893"/>
            <a:ext cx="7886700" cy="1325563"/>
          </a:xfrm>
        </p:spPr>
        <p:txBody>
          <a:bodyPr/>
          <a:lstStyle/>
          <a:p>
            <a:pPr eaLnBrk="1" hangingPunct="1"/>
            <a:r>
              <a:rPr lang="el-GR" sz="3600" dirty="0">
                <a:solidFill>
                  <a:schemeClr val="accent2">
                    <a:lumMod val="75000"/>
                  </a:schemeClr>
                </a:solidFill>
                <a:ea typeface="ＭＳ Ｐゴシック" pitchFamily="34" charset="-128"/>
              </a:rPr>
              <a:t>Μια πρώτη προσέγγιση</a:t>
            </a:r>
            <a:r>
              <a:rPr lang="en-US" sz="3600" dirty="0">
                <a:solidFill>
                  <a:schemeClr val="accent2">
                    <a:lumMod val="75000"/>
                  </a:schemeClr>
                </a:solidFill>
                <a:ea typeface="ＭＳ Ｐゴシック" pitchFamily="34" charset="-128"/>
              </a:rPr>
              <a:t>: </a:t>
            </a:r>
            <a:r>
              <a:rPr lang="el-GR" sz="3600" dirty="0">
                <a:solidFill>
                  <a:schemeClr val="accent2">
                    <a:lumMod val="75000"/>
                  </a:schemeClr>
                </a:solidFill>
                <a:ea typeface="ＭＳ Ｐゴシック" pitchFamily="34" charset="-128"/>
              </a:rPr>
              <a:t>Ευρετήρια ζευγών λέξεων (</a:t>
            </a:r>
            <a:r>
              <a:rPr lang="en-US" sz="3600" dirty="0" err="1">
                <a:solidFill>
                  <a:schemeClr val="accent2">
                    <a:lumMod val="75000"/>
                  </a:schemeClr>
                </a:solidFill>
                <a:ea typeface="ＭＳ Ｐゴシック" pitchFamily="34" charset="-128"/>
              </a:rPr>
              <a:t>Biword</a:t>
            </a:r>
            <a:r>
              <a:rPr lang="en-US" sz="3600" dirty="0">
                <a:solidFill>
                  <a:schemeClr val="accent2">
                    <a:lumMod val="75000"/>
                  </a:schemeClr>
                </a:solidFill>
                <a:ea typeface="ＭＳ Ｐゴシック" pitchFamily="34" charset="-128"/>
              </a:rPr>
              <a:t> indexes</a:t>
            </a:r>
            <a:r>
              <a:rPr lang="el-GR" sz="3600" dirty="0">
                <a:solidFill>
                  <a:schemeClr val="accent2">
                    <a:lumMod val="75000"/>
                  </a:schemeClr>
                </a:solidFill>
                <a:ea typeface="ＭＳ Ｐゴシック" pitchFamily="34" charset="-128"/>
              </a:rPr>
              <a:t>)</a:t>
            </a:r>
            <a:endParaRPr lang="en-US" sz="3600" dirty="0">
              <a:solidFill>
                <a:schemeClr val="accent2">
                  <a:lumMod val="75000"/>
                </a:schemeClr>
              </a:solidFill>
              <a:ea typeface="ＭＳ Ｐゴシック" pitchFamily="34" charset="-128"/>
            </a:endParaRPr>
          </a:p>
        </p:txBody>
      </p:sp>
      <p:sp>
        <p:nvSpPr>
          <p:cNvPr id="57347" name="Rectangle 3"/>
          <p:cNvSpPr>
            <a:spLocks noGrp="1" noChangeArrowheads="1"/>
          </p:cNvSpPr>
          <p:nvPr>
            <p:ph idx="1"/>
          </p:nvPr>
        </p:nvSpPr>
        <p:spPr>
          <a:xfrm>
            <a:off x="827584" y="2152062"/>
            <a:ext cx="7080448" cy="3941234"/>
          </a:xfrm>
        </p:spPr>
        <p:txBody>
          <a:bodyPr>
            <a:normAutofit/>
          </a:bodyPr>
          <a:lstStyle/>
          <a:p>
            <a:pPr eaLnBrk="1" hangingPunct="1">
              <a:buFont typeface="Wingdings" panose="05000000000000000000" pitchFamily="2" charset="2"/>
              <a:buChar char="§"/>
            </a:pPr>
            <a:r>
              <a:rPr lang="el-GR" dirty="0">
                <a:ea typeface="ＭＳ Ｐゴシック" pitchFamily="34" charset="-128"/>
              </a:rPr>
              <a:t>Εισήγαγε στο ευρετήριο </a:t>
            </a:r>
            <a:r>
              <a:rPr lang="el-GR" i="1" dirty="0">
                <a:solidFill>
                  <a:schemeClr val="accent1">
                    <a:lumMod val="75000"/>
                  </a:schemeClr>
                </a:solidFill>
                <a:ea typeface="ＭＳ Ｐゴシック" pitchFamily="34" charset="-128"/>
              </a:rPr>
              <a:t>κάθε διαδοχικό ζεύγος όρων </a:t>
            </a:r>
            <a:r>
              <a:rPr lang="el-GR" dirty="0">
                <a:ea typeface="ＭＳ Ｐゴシック" pitchFamily="34" charset="-128"/>
              </a:rPr>
              <a:t>στο κείμενο ως φράση</a:t>
            </a:r>
            <a:endParaRPr lang="en-US"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Για παράδειγμα το κείμενο </a:t>
            </a:r>
            <a:r>
              <a:rPr lang="en-US" dirty="0">
                <a:ea typeface="ＭＳ Ｐゴシック" pitchFamily="34" charset="-128"/>
              </a:rPr>
              <a:t>“Friends, Romans, Countrymen” </a:t>
            </a:r>
            <a:r>
              <a:rPr lang="el-GR" dirty="0">
                <a:ea typeface="ＭＳ Ｐゴシック" pitchFamily="34" charset="-128"/>
              </a:rPr>
              <a:t>παράγει τα </a:t>
            </a:r>
            <a:r>
              <a:rPr lang="en-US" dirty="0" err="1">
                <a:ea typeface="ＭＳ Ｐゴシック" pitchFamily="34" charset="-128"/>
              </a:rPr>
              <a:t>biwords</a:t>
            </a:r>
            <a:endParaRPr lang="en-US" dirty="0">
              <a:ea typeface="ＭＳ Ｐゴシック" pitchFamily="34" charset="-128"/>
            </a:endParaRPr>
          </a:p>
          <a:p>
            <a:pPr lvl="1" eaLnBrk="1" hangingPunct="1">
              <a:buFont typeface="Wingdings" panose="05000000000000000000" pitchFamily="2" charset="2"/>
              <a:buChar char="§"/>
            </a:pPr>
            <a:r>
              <a:rPr lang="en-US" b="1" i="1" dirty="0">
                <a:ea typeface="ＭＳ Ｐゴシック" pitchFamily="34" charset="-128"/>
              </a:rPr>
              <a:t>friends romans</a:t>
            </a:r>
          </a:p>
          <a:p>
            <a:pPr lvl="1" eaLnBrk="1" hangingPunct="1">
              <a:buFont typeface="Wingdings" panose="05000000000000000000" pitchFamily="2" charset="2"/>
              <a:buChar char="§"/>
            </a:pPr>
            <a:r>
              <a:rPr lang="en-US" b="1" i="1" dirty="0">
                <a:ea typeface="ＭＳ Ｐゴシック" pitchFamily="34" charset="-128"/>
              </a:rPr>
              <a:t>romans countrymen</a:t>
            </a:r>
          </a:p>
          <a:p>
            <a:pPr eaLnBrk="1" hangingPunct="1">
              <a:buFont typeface="Wingdings" panose="05000000000000000000" pitchFamily="2" charset="2"/>
              <a:buChar char="§"/>
            </a:pPr>
            <a:r>
              <a:rPr lang="el-GR" dirty="0">
                <a:ea typeface="ＭＳ Ｐゴシック" pitchFamily="34" charset="-128"/>
              </a:rPr>
              <a:t>Κάθε τέτοιο </a:t>
            </a:r>
            <a:r>
              <a:rPr lang="en-US" dirty="0" err="1">
                <a:ea typeface="ＭＳ Ｐゴシック" pitchFamily="34" charset="-128"/>
              </a:rPr>
              <a:t>biword</a:t>
            </a:r>
            <a:r>
              <a:rPr lang="el-GR" dirty="0">
                <a:ea typeface="ＭＳ Ｐゴシック" pitchFamily="34" charset="-128"/>
              </a:rPr>
              <a:t> είναι τώρα ένας όρος του</a:t>
            </a:r>
            <a:r>
              <a:rPr lang="en-US" dirty="0">
                <a:ea typeface="ＭＳ Ｐゴシック" pitchFamily="34" charset="-128"/>
              </a:rPr>
              <a:t> </a:t>
            </a:r>
            <a:r>
              <a:rPr lang="el-GR" dirty="0">
                <a:ea typeface="ＭＳ Ｐゴシック" pitchFamily="34" charset="-128"/>
              </a:rPr>
              <a:t>ευρετηρίου </a:t>
            </a:r>
          </a:p>
          <a:p>
            <a:pPr eaLnBrk="1" hangingPunct="1">
              <a:buFont typeface="Wingdings" panose="05000000000000000000" pitchFamily="2" charset="2"/>
              <a:buChar char="§"/>
            </a:pPr>
            <a:r>
              <a:rPr lang="el-GR" dirty="0">
                <a:ea typeface="ＭＳ Ｐゴシック" pitchFamily="34" charset="-128"/>
              </a:rPr>
              <a:t>Επιτρέπει την επεξεργασία ερωτημάτων φράσεων με δύο λέξεις</a:t>
            </a:r>
            <a:r>
              <a:rPr lang="en-US" dirty="0">
                <a:ea typeface="ＭＳ Ｐゴシック" pitchFamily="34" charset="-128"/>
              </a:rPr>
              <a:t>.</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68</a:t>
            </a:fld>
            <a:endParaRPr lang="en-US"/>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Μεγαλύτερες φράσεις</a:t>
            </a:r>
            <a:endParaRPr lang="en-US" dirty="0">
              <a:solidFill>
                <a:schemeClr val="accent2">
                  <a:lumMod val="75000"/>
                </a:schemeClr>
              </a:solidFill>
              <a:ea typeface="ＭＳ Ｐゴシック" pitchFamily="34" charset="-128"/>
            </a:endParaRPr>
          </a:p>
        </p:txBody>
      </p:sp>
      <p:sp>
        <p:nvSpPr>
          <p:cNvPr id="58371" name="Rectangle 3"/>
          <p:cNvSpPr>
            <a:spLocks noGrp="1" noChangeArrowheads="1"/>
          </p:cNvSpPr>
          <p:nvPr>
            <p:ph idx="1"/>
          </p:nvPr>
        </p:nvSpPr>
        <p:spPr>
          <a:xfrm>
            <a:off x="750943" y="1612052"/>
            <a:ext cx="7886700" cy="4351338"/>
          </a:xfrm>
        </p:spPr>
        <p:txBody>
          <a:bodyPr/>
          <a:lstStyle/>
          <a:p>
            <a:pPr eaLnBrk="1" hangingPunct="1"/>
            <a:r>
              <a:rPr lang="el-GR" dirty="0">
                <a:ea typeface="ＭＳ Ｐゴシック" pitchFamily="34" charset="-128"/>
              </a:rPr>
              <a:t>Οι μεγαλύτερες φράσεις με κατάτμηση</a:t>
            </a:r>
            <a:r>
              <a:rPr lang="en-US" dirty="0">
                <a:ea typeface="ＭＳ Ｐゴシック" pitchFamily="34" charset="-128"/>
              </a:rPr>
              <a:t>:</a:t>
            </a:r>
          </a:p>
          <a:p>
            <a:pPr marL="0" indent="0" eaLnBrk="1" hangingPunct="1">
              <a:buNone/>
            </a:pPr>
            <a:r>
              <a:rPr lang="en-US" b="1" i="1" dirty="0" err="1">
                <a:ea typeface="ＭＳ Ｐゴシック" pitchFamily="34" charset="-128"/>
              </a:rPr>
              <a:t>stanford</a:t>
            </a:r>
            <a:r>
              <a:rPr lang="en-US" b="1" i="1" dirty="0">
                <a:ea typeface="ＭＳ Ｐゴシック" pitchFamily="34" charset="-128"/>
              </a:rPr>
              <a:t> university </a:t>
            </a:r>
            <a:r>
              <a:rPr lang="en-US" b="1" i="1" dirty="0" err="1">
                <a:ea typeface="ＭＳ Ｐゴシック" pitchFamily="34" charset="-128"/>
              </a:rPr>
              <a:t>palo</a:t>
            </a:r>
            <a:r>
              <a:rPr lang="en-US" b="1" i="1" dirty="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a:ea typeface="ＭＳ Ｐゴシック" pitchFamily="34" charset="-128"/>
              </a:rPr>
              <a:t>:</a:t>
            </a:r>
          </a:p>
          <a:p>
            <a:pPr eaLnBrk="1" hangingPunct="1">
              <a:buFont typeface="Wingdings" pitchFamily="2" charset="2"/>
              <a:buNone/>
            </a:pPr>
            <a:r>
              <a:rPr lang="en-US" b="1" i="1" dirty="0" err="1">
                <a:ea typeface="ＭＳ Ｐゴシック" pitchFamily="34" charset="-128"/>
              </a:rPr>
              <a:t>stanford</a:t>
            </a:r>
            <a:r>
              <a:rPr lang="en-US" b="1" i="1" dirty="0">
                <a:ea typeface="ＭＳ Ｐゴシック" pitchFamily="34" charset="-128"/>
              </a:rPr>
              <a:t> university </a:t>
            </a:r>
            <a:r>
              <a:rPr lang="en-US" i="1" dirty="0">
                <a:ea typeface="ＭＳ Ｐゴシック" pitchFamily="34" charset="-128"/>
              </a:rPr>
              <a:t>AND</a:t>
            </a:r>
            <a:r>
              <a:rPr lang="en-US" b="1" i="1" dirty="0">
                <a:ea typeface="ＭＳ Ｐゴシック" pitchFamily="34" charset="-128"/>
              </a:rPr>
              <a:t> university </a:t>
            </a:r>
            <a:r>
              <a:rPr lang="en-US" b="1" i="1" dirty="0" err="1">
                <a:ea typeface="ＭＳ Ｐゴシック" pitchFamily="34" charset="-128"/>
              </a:rPr>
              <a:t>palo</a:t>
            </a:r>
            <a:r>
              <a:rPr lang="en-US" b="1" i="1" dirty="0">
                <a:ea typeface="ＭＳ Ｐゴシック" pitchFamily="34" charset="-128"/>
              </a:rPr>
              <a:t> </a:t>
            </a:r>
            <a:r>
              <a:rPr lang="en-US" i="1" dirty="0">
                <a:ea typeface="ＭＳ Ｐゴシック" pitchFamily="34" charset="-128"/>
              </a:rPr>
              <a:t>AND</a:t>
            </a:r>
            <a:r>
              <a:rPr lang="en-US" b="1" i="1" dirty="0">
                <a:ea typeface="ＭＳ Ｐゴシック" pitchFamily="34" charset="-128"/>
              </a:rPr>
              <a:t> </a:t>
            </a:r>
            <a:r>
              <a:rPr lang="en-US" b="1" i="1" dirty="0" err="1">
                <a:ea typeface="ＭＳ Ｐゴシック" pitchFamily="34" charset="-128"/>
              </a:rPr>
              <a:t>palo</a:t>
            </a:r>
            <a:r>
              <a:rPr lang="en-US" b="1" i="1" dirty="0">
                <a:ea typeface="ＭＳ Ｐゴシック" pitchFamily="34" charset="-128"/>
              </a:rPr>
              <a:t> alto</a:t>
            </a:r>
          </a:p>
          <a:p>
            <a:pPr eaLnBrk="1" hangingPunct="1">
              <a:buFont typeface="Wingdings" pitchFamily="2" charset="2"/>
              <a:buNone/>
            </a:pPr>
            <a:endParaRPr lang="en-US" b="1" i="1" dirty="0">
              <a:ea typeface="ＭＳ Ｐゴシック" pitchFamily="34" charset="-128"/>
            </a:endParaRPr>
          </a:p>
          <a:p>
            <a:pPr eaLnBrk="1" hangingPunct="1">
              <a:buFont typeface="Wingdings" pitchFamily="2" charset="2"/>
              <a:buNone/>
            </a:pPr>
            <a:r>
              <a:rPr lang="el-GR" dirty="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a:ea typeface="ＭＳ Ｐゴシック" pitchFamily="34" charset="-128"/>
              </a:rPr>
              <a:t>.</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69</a:t>
            </a:fld>
            <a:endParaRPr lang="en-US"/>
          </a:p>
        </p:txBody>
      </p:sp>
      <p:sp>
        <p:nvSpPr>
          <p:cNvPr id="58372" name="AutoShape 5"/>
          <p:cNvSpPr>
            <a:spLocks noChangeArrowheads="1"/>
          </p:cNvSpPr>
          <p:nvPr/>
        </p:nvSpPr>
        <p:spPr bwMode="auto">
          <a:xfrm>
            <a:off x="3491880" y="458112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a:t>false 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normAutofit/>
          </a:bodyPr>
          <a:lstStyle/>
          <a:p>
            <a:pPr algn="ctr"/>
            <a:r>
              <a:rPr lang="en-US" sz="5400" dirty="0">
                <a:solidFill>
                  <a:schemeClr val="accent2">
                    <a:lumMod val="75000"/>
                  </a:schemeClr>
                </a:solidFill>
                <a:ea typeface="ＭＳ Ｐゴシック" pitchFamily="34" charset="-128"/>
              </a:rPr>
              <a:t>Parsing </a:t>
            </a:r>
          </a:p>
        </p:txBody>
      </p:sp>
      <p:sp>
        <p:nvSpPr>
          <p:cNvPr id="22531" name="Rectangle 1027"/>
          <p:cNvSpPr>
            <a:spLocks noGrp="1" noChangeArrowheads="1"/>
          </p:cNvSpPr>
          <p:nvPr>
            <p:ph idx="1"/>
          </p:nvPr>
        </p:nvSpPr>
        <p:spPr>
          <a:xfrm>
            <a:off x="513479" y="1628800"/>
            <a:ext cx="8294841" cy="3556992"/>
          </a:xfrm>
        </p:spPr>
        <p:txBody>
          <a:bodyPr/>
          <a:lstStyle/>
          <a:p>
            <a:pPr eaLnBrk="1" hangingPunct="1"/>
            <a:r>
              <a:rPr lang="el-GR" sz="2400" dirty="0">
                <a:ea typeface="ＭＳ Ｐゴシック" pitchFamily="34" charset="-128"/>
              </a:rPr>
              <a:t>Να αγνοήσουμε τα ειδικά σύμβολα </a:t>
            </a:r>
            <a:r>
              <a:rPr lang="en-US" sz="2400" dirty="0">
                <a:ea typeface="ＭＳ Ｐゴシック" pitchFamily="34" charset="-128"/>
              </a:rPr>
              <a:t>(mark up)</a:t>
            </a:r>
          </a:p>
          <a:p>
            <a:pPr lvl="1" eaLnBrk="1" hangingPunct="1"/>
            <a:r>
              <a:rPr lang="en-US" dirty="0">
                <a:ea typeface="ＭＳ Ｐゴシック" pitchFamily="34" charset="-128"/>
              </a:rPr>
              <a:t>JSON, XML</a:t>
            </a:r>
          </a:p>
          <a:p>
            <a:pPr lvl="1" eaLnBrk="1" hangingPunct="1"/>
            <a:r>
              <a:rPr lang="el-GR" sz="2000" dirty="0">
                <a:ea typeface="ＭＳ Ｐゴシック" pitchFamily="34" charset="-128"/>
              </a:rPr>
              <a:t>&amp;</a:t>
            </a:r>
            <a:r>
              <a:rPr lang="en-US" sz="2000" dirty="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7</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r>
              <a:rPr lang="el-GR" sz="1600" dirty="0">
                <a:solidFill>
                  <a:schemeClr val="tx1"/>
                </a:solidFill>
              </a:rPr>
              <a:t>.1</a:t>
            </a:r>
            <a:endParaRPr lang="en-US" sz="1600" dirty="0">
              <a:solidFill>
                <a:schemeClr val="tx1"/>
              </a:solidFill>
            </a:endParaRPr>
          </a:p>
        </p:txBody>
      </p:sp>
    </p:spTree>
    <p:extLst>
      <p:ext uri="{BB962C8B-B14F-4D97-AF65-F5344CB8AC3E}">
        <p14:creationId xmlns:p14="http://schemas.microsoft.com/office/powerpoint/2010/main" val="27506442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Διευρυμένα</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biwords</a:t>
            </a:r>
            <a:endParaRPr lang="en-US" dirty="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p:txBody>
          <a:bodyPr/>
          <a:lstStyle/>
          <a:p>
            <a:pPr eaLnBrk="1" hangingPunct="1">
              <a:lnSpc>
                <a:spcPct val="90000"/>
              </a:lnSpc>
            </a:pPr>
            <a:r>
              <a:rPr lang="el-GR" sz="2400" dirty="0">
                <a:ea typeface="ＭＳ Ｐゴシック" pitchFamily="34" charset="-128"/>
              </a:rPr>
              <a:t>Επεξεργασία του κειμένου και εκτέλεση</a:t>
            </a:r>
            <a:r>
              <a:rPr lang="en-US" sz="2400" dirty="0">
                <a:ea typeface="ＭＳ Ｐゴシック" pitchFamily="34" charset="-128"/>
              </a:rPr>
              <a:t> part-of-speech-tagging (POST).</a:t>
            </a:r>
          </a:p>
          <a:p>
            <a:pPr eaLnBrk="1" hangingPunct="1">
              <a:lnSpc>
                <a:spcPct val="90000"/>
              </a:lnSpc>
            </a:pPr>
            <a:r>
              <a:rPr lang="el-GR" sz="2400" dirty="0">
                <a:ea typeface="ＭＳ Ｐゴシック" pitchFamily="34" charset="-128"/>
              </a:rPr>
              <a:t>Ομαδοποιούμε τους όρους </a:t>
            </a:r>
            <a:r>
              <a:rPr lang="en-US" sz="2400" dirty="0">
                <a:ea typeface="ＭＳ Ｐゴシック" pitchFamily="34" charset="-128"/>
              </a:rPr>
              <a:t>(</a:t>
            </a:r>
            <a:r>
              <a:rPr lang="el-GR" sz="2400" dirty="0">
                <a:ea typeface="ＭＳ Ｐゴシック" pitchFamily="34" charset="-128"/>
              </a:rPr>
              <a:t>έστω</a:t>
            </a:r>
            <a:r>
              <a:rPr lang="en-US" sz="2400" dirty="0">
                <a:ea typeface="ＭＳ Ｐゴシック" pitchFamily="34" charset="-128"/>
              </a:rPr>
              <a:t>) </a:t>
            </a:r>
            <a:r>
              <a:rPr lang="el-GR" sz="2400" dirty="0">
                <a:ea typeface="ＭＳ Ｐゴシック" pitchFamily="34" charset="-128"/>
              </a:rPr>
              <a:t>σε ουσιαστικά- </a:t>
            </a:r>
            <a:r>
              <a:rPr lang="en-US" sz="2400" dirty="0">
                <a:ea typeface="ＭＳ Ｐゴシック" pitchFamily="34" charset="-128"/>
              </a:rPr>
              <a:t>Nouns (N) </a:t>
            </a:r>
            <a:r>
              <a:rPr lang="el-GR" sz="2400" dirty="0">
                <a:ea typeface="ＭＳ Ｐゴシック" pitchFamily="34" charset="-128"/>
              </a:rPr>
              <a:t>και άρθρα/προθέσεις </a:t>
            </a:r>
            <a:r>
              <a:rPr lang="en-US" sz="2400" dirty="0">
                <a:ea typeface="ＭＳ Ｐゴシック" pitchFamily="34" charset="-128"/>
              </a:rPr>
              <a:t> (X).</a:t>
            </a:r>
            <a:endParaRPr lang="el-GR" sz="2400" dirty="0">
              <a:ea typeface="ＭＳ Ｐゴシック" pitchFamily="34" charset="-128"/>
            </a:endParaRPr>
          </a:p>
          <a:p>
            <a:pPr eaLnBrk="1" hangingPunct="1">
              <a:lnSpc>
                <a:spcPct val="90000"/>
              </a:lnSpc>
            </a:pPr>
            <a:endParaRPr lang="en-US" sz="2400" dirty="0">
              <a:ea typeface="ＭＳ Ｐゴシック" pitchFamily="34" charset="-128"/>
            </a:endParaRPr>
          </a:p>
          <a:p>
            <a:pPr eaLnBrk="1" hangingPunct="1">
              <a:lnSpc>
                <a:spcPct val="90000"/>
              </a:lnSpc>
            </a:pPr>
            <a:r>
              <a:rPr lang="el-GR" sz="2400" dirty="0">
                <a:solidFill>
                  <a:schemeClr val="accent6">
                    <a:lumMod val="75000"/>
                  </a:schemeClr>
                </a:solidFill>
                <a:ea typeface="ＭＳ Ｐゴシック" pitchFamily="34" charset="-128"/>
              </a:rPr>
              <a:t>Διευρυμένο </a:t>
            </a:r>
            <a:r>
              <a:rPr lang="en-US" sz="2400" dirty="0" err="1">
                <a:solidFill>
                  <a:schemeClr val="accent6">
                    <a:lumMod val="75000"/>
                  </a:schemeClr>
                </a:solidFill>
                <a:ea typeface="ＭＳ Ｐゴシック" pitchFamily="34" charset="-128"/>
              </a:rPr>
              <a:t>biword</a:t>
            </a:r>
            <a:r>
              <a:rPr lang="en-US" sz="2400" dirty="0">
                <a:ea typeface="ＭＳ Ｐゴシック" pitchFamily="34" charset="-128"/>
              </a:rPr>
              <a:t>: </a:t>
            </a:r>
            <a:r>
              <a:rPr lang="el-GR" sz="2400" dirty="0">
                <a:ea typeface="ＭＳ Ｐゴシック" pitchFamily="34" charset="-128"/>
              </a:rPr>
              <a:t> κάθε ακολουθία όρων της μορφής </a:t>
            </a:r>
            <a:r>
              <a:rPr lang="en-US" sz="2400" dirty="0">
                <a:ea typeface="ＭＳ Ｐゴシック" pitchFamily="34" charset="-128"/>
              </a:rPr>
              <a:t> NX*N </a:t>
            </a:r>
          </a:p>
          <a:p>
            <a:pPr lvl="1" eaLnBrk="1" hangingPunct="1">
              <a:lnSpc>
                <a:spcPct val="90000"/>
              </a:lnSpc>
            </a:pPr>
            <a:r>
              <a:rPr lang="el-GR" dirty="0">
                <a:ea typeface="ＭＳ Ｐゴシック" pitchFamily="34" charset="-128"/>
              </a:rPr>
              <a:t>Κάθε τέτοιο διευρυμένο </a:t>
            </a:r>
            <a:r>
              <a:rPr lang="en-US" dirty="0" err="1">
                <a:ea typeface="ＭＳ Ｐゴシック" pitchFamily="34" charset="-128"/>
              </a:rPr>
              <a:t>biword</a:t>
            </a:r>
            <a:r>
              <a:rPr lang="en-US" dirty="0">
                <a:ea typeface="ＭＳ Ｐゴシック" pitchFamily="34" charset="-128"/>
              </a:rPr>
              <a:t> </a:t>
            </a:r>
            <a:r>
              <a:rPr lang="el-GR" dirty="0">
                <a:ea typeface="ＭＳ Ｐゴシック" pitchFamily="34" charset="-128"/>
              </a:rPr>
              <a:t>είναι τώρα ένας όρος του λεξικού </a:t>
            </a:r>
            <a:endParaRPr lang="en-US" dirty="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70</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Διευρυμένα</a:t>
            </a:r>
            <a:r>
              <a:rPr lang="en-US" dirty="0">
                <a:solidFill>
                  <a:schemeClr val="accent2">
                    <a:lumMod val="75000"/>
                  </a:schemeClr>
                </a:solidFill>
                <a:ea typeface="ＭＳ Ｐゴシック" pitchFamily="34" charset="-128"/>
              </a:rPr>
              <a:t> </a:t>
            </a:r>
            <a:r>
              <a:rPr lang="en-US" dirty="0" err="1">
                <a:solidFill>
                  <a:schemeClr val="accent2">
                    <a:lumMod val="75000"/>
                  </a:schemeClr>
                </a:solidFill>
                <a:ea typeface="ＭＳ Ｐゴシック" pitchFamily="34" charset="-128"/>
              </a:rPr>
              <a:t>biwords</a:t>
            </a:r>
            <a:endParaRPr lang="en-US" dirty="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a:xfrm>
            <a:off x="395536" y="2204864"/>
            <a:ext cx="8229600" cy="3773016"/>
          </a:xfrm>
        </p:spPr>
        <p:txBody>
          <a:bodyPr/>
          <a:lstStyle/>
          <a:p>
            <a:pPr eaLnBrk="1" hangingPunct="1">
              <a:lnSpc>
                <a:spcPct val="90000"/>
              </a:lnSpc>
            </a:pPr>
            <a:r>
              <a:rPr lang="el-GR" sz="2400" dirty="0">
                <a:ea typeface="ＭＳ Ｐゴシック" pitchFamily="34" charset="-128"/>
              </a:rPr>
              <a:t>Παράδειγμα</a:t>
            </a:r>
            <a:r>
              <a:rPr lang="en-US" sz="2400" dirty="0">
                <a:ea typeface="ＭＳ Ｐゴシック" pitchFamily="34" charset="-128"/>
              </a:rPr>
              <a:t>:  </a:t>
            </a:r>
            <a:r>
              <a:rPr lang="en-US" sz="2400" b="1" i="1" dirty="0">
                <a:ea typeface="ＭＳ Ｐゴシック" pitchFamily="34" charset="-128"/>
              </a:rPr>
              <a:t>catcher in the rye</a:t>
            </a:r>
          </a:p>
          <a:p>
            <a:pPr lvl="1" eaLnBrk="1" hangingPunct="1">
              <a:lnSpc>
                <a:spcPct val="90000"/>
              </a:lnSpc>
              <a:buFont typeface="Wingdings" pitchFamily="2" charset="2"/>
              <a:buNone/>
            </a:pPr>
            <a:r>
              <a:rPr lang="en-US" b="1" i="1" dirty="0">
                <a:ea typeface="ＭＳ Ｐゴシック" pitchFamily="34" charset="-128"/>
              </a:rPr>
              <a:t>                </a:t>
            </a:r>
            <a:r>
              <a:rPr lang="en-US" b="1" dirty="0">
                <a:ea typeface="ＭＳ Ｐゴシック" pitchFamily="34" charset="-128"/>
              </a:rPr>
              <a:t>N    X   </a:t>
            </a:r>
            <a:r>
              <a:rPr lang="en-US" b="1" dirty="0" err="1">
                <a:ea typeface="ＭＳ Ｐゴシック" pitchFamily="34" charset="-128"/>
              </a:rPr>
              <a:t>X</a:t>
            </a:r>
            <a:r>
              <a:rPr lang="en-US" b="1" dirty="0">
                <a:ea typeface="ＭＳ Ｐゴシック" pitchFamily="34" charset="-128"/>
              </a:rPr>
              <a:t>    N</a:t>
            </a:r>
          </a:p>
          <a:p>
            <a:pPr eaLnBrk="1" hangingPunct="1">
              <a:lnSpc>
                <a:spcPct val="90000"/>
              </a:lnSpc>
            </a:pPr>
            <a:r>
              <a:rPr lang="el-GR" sz="2400" dirty="0">
                <a:ea typeface="ＭＳ Ｐゴシック" pitchFamily="34" charset="-128"/>
              </a:rPr>
              <a:t>Επεξεργασία ερωτήματος: χώρισε το σε </a:t>
            </a:r>
            <a:r>
              <a:rPr lang="en-US" sz="2400" dirty="0">
                <a:ea typeface="ＭＳ Ｐゴシック" pitchFamily="34" charset="-128"/>
              </a:rPr>
              <a:t>N</a:t>
            </a:r>
            <a:r>
              <a:rPr lang="el-GR" sz="2400" dirty="0">
                <a:ea typeface="ＭＳ Ｐゴシック" pitchFamily="34" charset="-128"/>
              </a:rPr>
              <a:t> και </a:t>
            </a:r>
            <a:r>
              <a:rPr lang="en-US" sz="2400" dirty="0">
                <a:ea typeface="ＭＳ Ｐゴシック" pitchFamily="34" charset="-128"/>
              </a:rPr>
              <a:t>X</a:t>
            </a:r>
          </a:p>
          <a:p>
            <a:pPr lvl="1" eaLnBrk="1" hangingPunct="1">
              <a:lnSpc>
                <a:spcPct val="90000"/>
              </a:lnSpc>
            </a:pPr>
            <a:r>
              <a:rPr lang="el-GR" dirty="0">
                <a:ea typeface="ＭＳ Ｐゴシック" pitchFamily="34" charset="-128"/>
              </a:rPr>
              <a:t>Διαίρεσε την ερώτηση σε διευρυμένα </a:t>
            </a:r>
            <a:r>
              <a:rPr lang="en-US" dirty="0" err="1">
                <a:ea typeface="ＭＳ Ｐゴシック" pitchFamily="34" charset="-128"/>
              </a:rPr>
              <a:t>biwords</a:t>
            </a:r>
            <a:endParaRPr lang="en-US" dirty="0">
              <a:ea typeface="ＭＳ Ｐゴシック" pitchFamily="34" charset="-128"/>
            </a:endParaRPr>
          </a:p>
          <a:p>
            <a:pPr lvl="1" eaLnBrk="1" hangingPunct="1">
              <a:lnSpc>
                <a:spcPct val="90000"/>
              </a:lnSpc>
            </a:pPr>
            <a:r>
              <a:rPr lang="el-GR" dirty="0">
                <a:ea typeface="ＭＳ Ｐゴシック" pitchFamily="34" charset="-128"/>
              </a:rPr>
              <a:t>Αναζήτησε στο ευρετήριο το</a:t>
            </a:r>
            <a:r>
              <a:rPr lang="en-US" dirty="0">
                <a:ea typeface="ＭＳ Ｐゴシック" pitchFamily="34" charset="-128"/>
              </a:rPr>
              <a:t>: </a:t>
            </a:r>
            <a:r>
              <a:rPr lang="en-US" b="1" i="1" dirty="0">
                <a:ea typeface="ＭＳ Ｐゴシック" pitchFamily="34" charset="-128"/>
              </a:rPr>
              <a:t>catcher rye</a:t>
            </a:r>
            <a:endParaRPr lang="el-GR" b="1" i="1" dirty="0">
              <a:ea typeface="ＭＳ Ｐゴシック" pitchFamily="34" charset="-128"/>
            </a:endParaRPr>
          </a:p>
          <a:p>
            <a:endParaRPr lang="el-GR" dirty="0"/>
          </a:p>
          <a:p>
            <a:r>
              <a:rPr lang="el-GR" sz="2400" dirty="0">
                <a:ea typeface="ＭＳ Ｐゴシック" pitchFamily="34" charset="-128"/>
                <a:cs typeface="+mn-cs"/>
              </a:rPr>
              <a:t>Παράδειγμα: </a:t>
            </a:r>
            <a:r>
              <a:rPr lang="en-US" sz="2400" b="1" i="1" dirty="0">
                <a:ea typeface="ＭＳ Ｐゴシック" pitchFamily="34" charset="-128"/>
              </a:rPr>
              <a:t>cost overruns on a power plant</a:t>
            </a:r>
            <a:endParaRPr lang="el-GR" dirty="0"/>
          </a:p>
          <a:p>
            <a:pPr lvl="1"/>
            <a:r>
              <a:rPr lang="en-US" dirty="0"/>
              <a:t>“cost overruns” “overruns power” “power plant”</a:t>
            </a:r>
            <a:endParaRPr lang="en-US" b="1" i="1" dirty="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71</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extLst>
      <p:ext uri="{BB962C8B-B14F-4D97-AF65-F5344CB8AC3E}">
        <p14:creationId xmlns:p14="http://schemas.microsoft.com/office/powerpoint/2010/main" val="3681242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189682"/>
            <a:ext cx="8229600" cy="1143000"/>
          </a:xfrm>
        </p:spPr>
        <p:txBody>
          <a:bodyPr/>
          <a:lstStyle/>
          <a:p>
            <a:pPr algn="ctr" eaLnBrk="1" hangingPunct="1"/>
            <a:r>
              <a:rPr lang="el-GR" dirty="0">
                <a:solidFill>
                  <a:schemeClr val="accent2">
                    <a:lumMod val="75000"/>
                  </a:schemeClr>
                </a:solidFill>
                <a:ea typeface="ＭＳ Ｐゴシック" pitchFamily="34" charset="-128"/>
              </a:rPr>
              <a:t>Θέματα</a:t>
            </a:r>
            <a:endParaRPr lang="en-US" dirty="0">
              <a:solidFill>
                <a:schemeClr val="accent2">
                  <a:lumMod val="75000"/>
                </a:schemeClr>
              </a:solidFill>
              <a:ea typeface="ＭＳ Ｐゴシック" pitchFamily="34" charset="-128"/>
            </a:endParaRPr>
          </a:p>
        </p:txBody>
      </p:sp>
      <p:sp>
        <p:nvSpPr>
          <p:cNvPr id="60419" name="Rectangle 3"/>
          <p:cNvSpPr>
            <a:spLocks noGrp="1" noChangeArrowheads="1"/>
          </p:cNvSpPr>
          <p:nvPr>
            <p:ph idx="1"/>
          </p:nvPr>
        </p:nvSpPr>
        <p:spPr>
          <a:xfrm>
            <a:off x="395536" y="2004676"/>
            <a:ext cx="7886700" cy="3312368"/>
          </a:xfrm>
        </p:spPr>
        <p:txBody>
          <a:bodyPr/>
          <a:lstStyle/>
          <a:p>
            <a:pPr eaLnBrk="1" hangingPunct="1">
              <a:buFont typeface="Wingdings" panose="05000000000000000000" pitchFamily="2" charset="2"/>
              <a:buChar char="§"/>
            </a:pPr>
            <a:r>
              <a:rPr lang="en-US" dirty="0">
                <a:ea typeface="ＭＳ Ｐゴシック" pitchFamily="34" charset="-128"/>
              </a:rPr>
              <a:t>False positives</a:t>
            </a:r>
            <a:endParaRPr lang="el-GR" dirty="0">
              <a:ea typeface="ＭＳ Ｐゴシック" pitchFamily="34" charset="-128"/>
            </a:endParaRPr>
          </a:p>
          <a:p>
            <a:pPr marL="0" indent="0" eaLnBrk="1" hangingPunct="1">
              <a:buNone/>
            </a:pPr>
            <a:endParaRPr lang="en-US" sz="1000"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Περισσότερους από 2 όρους -&gt; </a:t>
            </a:r>
            <a:r>
              <a:rPr lang="en-US" dirty="0">
                <a:solidFill>
                  <a:schemeClr val="accent6">
                    <a:lumMod val="75000"/>
                  </a:schemeClr>
                </a:solidFill>
                <a:ea typeface="ＭＳ Ｐゴシック" pitchFamily="34" charset="-128"/>
              </a:rPr>
              <a:t>Phrase index </a:t>
            </a:r>
            <a:r>
              <a:rPr lang="el-GR" dirty="0">
                <a:ea typeface="ＭＳ Ｐゴシック" pitchFamily="34" charset="-128"/>
              </a:rPr>
              <a:t>(ευρετήριο φράσης)</a:t>
            </a:r>
          </a:p>
          <a:p>
            <a:pPr eaLnBrk="1" hangingPunct="1">
              <a:buFont typeface="Wingdings" panose="05000000000000000000" pitchFamily="2" charset="2"/>
              <a:buChar char="§"/>
            </a:pPr>
            <a:endParaRPr lang="en-US" sz="1000"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Δημιουργούνται πολύ μεγάλα λεξικά </a:t>
            </a:r>
            <a:endParaRPr lang="en-US" dirty="0">
              <a:ea typeface="ＭＳ Ｐゴシック" pitchFamily="34" charset="-128"/>
            </a:endParaRPr>
          </a:p>
          <a:p>
            <a:pPr lvl="1" eaLnBrk="1" hangingPunct="1">
              <a:buFont typeface="Wingdings" panose="05000000000000000000" pitchFamily="2" charset="2"/>
              <a:buChar char="§"/>
            </a:pPr>
            <a:r>
              <a:rPr lang="el-GR" dirty="0">
                <a:ea typeface="ＭＳ Ｐゴシック" pitchFamily="34" charset="-128"/>
              </a:rPr>
              <a:t>Δεν είναι δυνατόν για μεγαλύτερες φράσεις από 2 λέξεις, μεγάλα ακόμα και για αυτές</a:t>
            </a:r>
          </a:p>
          <a:p>
            <a:pPr lvl="1" eaLnBrk="1" hangingPunct="1">
              <a:buFont typeface="Wingdings" panose="05000000000000000000" pitchFamily="2" charset="2"/>
              <a:buChar char="§"/>
            </a:pPr>
            <a:endParaRPr lang="en-US" sz="800" b="1" i="1" dirty="0">
              <a:ea typeface="ＭＳ Ｐゴシック" pitchFamily="34" charset="-128"/>
            </a:endParaRPr>
          </a:p>
          <a:p>
            <a:pPr eaLnBrk="1" hangingPunct="1">
              <a:buFont typeface="Wingdings" panose="05000000000000000000" pitchFamily="2" charset="2"/>
              <a:buChar char="§"/>
            </a:pPr>
            <a:r>
              <a:rPr lang="el-GR" dirty="0">
                <a:ea typeface="ＭＳ Ｐゴシック" pitchFamily="34" charset="-128"/>
              </a:rPr>
              <a:t>Τα ευρετήρια </a:t>
            </a:r>
            <a:r>
              <a:rPr lang="en-US" dirty="0" err="1">
                <a:ea typeface="ＭＳ Ｐゴシック" pitchFamily="34" charset="-128"/>
              </a:rPr>
              <a:t>biword</a:t>
            </a:r>
            <a:r>
              <a:rPr lang="en-US" dirty="0">
                <a:ea typeface="ＭＳ Ｐゴシック" pitchFamily="34" charset="-128"/>
              </a:rPr>
              <a:t> </a:t>
            </a:r>
            <a:r>
              <a:rPr lang="el-GR" dirty="0">
                <a:ea typeface="ＭＳ Ｐゴシック" pitchFamily="34" charset="-128"/>
              </a:rPr>
              <a:t>δεν είναι η συνήθης λύση (για όλα τα </a:t>
            </a:r>
            <a:r>
              <a:rPr lang="en-US" dirty="0" err="1">
                <a:ea typeface="ＭＳ Ｐゴシック" pitchFamily="34" charset="-128"/>
              </a:rPr>
              <a:t>biwords</a:t>
            </a:r>
            <a:r>
              <a:rPr lang="el-GR" dirty="0">
                <a:ea typeface="ＭＳ Ｐゴシック" pitchFamily="34" charset="-128"/>
              </a:rPr>
              <a:t>) αλλά χρησιμοποιούνται </a:t>
            </a:r>
            <a:r>
              <a:rPr lang="el-GR" i="1" dirty="0">
                <a:ea typeface="ＭＳ Ｐゴシック" pitchFamily="34" charset="-128"/>
              </a:rPr>
              <a:t>ως μέρος πιο σύνθετων λύσεων</a:t>
            </a:r>
            <a:endParaRPr lang="en-US" i="1" dirty="0">
              <a:ea typeface="ＭＳ Ｐゴシック" pitchFamily="34" charset="-128"/>
            </a:endParaRP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72</a:t>
            </a:fld>
            <a:endParaRPr lang="en-US"/>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2.4.1</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47117" y="577855"/>
            <a:ext cx="8326438" cy="1138138"/>
          </a:xfrm>
        </p:spPr>
        <p:txBody>
          <a:bodyPr>
            <a:normAutofit/>
          </a:bodyPr>
          <a:lstStyle/>
          <a:p>
            <a:pPr eaLnBrk="1" hangingPunct="1"/>
            <a:r>
              <a:rPr lang="el-GR" dirty="0">
                <a:solidFill>
                  <a:schemeClr val="accent2">
                    <a:lumMod val="75000"/>
                  </a:schemeClr>
                </a:solidFill>
                <a:ea typeface="ＭＳ Ｐゴシック" pitchFamily="34" charset="-128"/>
              </a:rPr>
              <a:t>Λύση 2</a:t>
            </a:r>
            <a:r>
              <a:rPr lang="en-US" dirty="0">
                <a:solidFill>
                  <a:schemeClr val="accent2">
                    <a:lumMod val="75000"/>
                  </a:schemeClr>
                </a:solidFill>
                <a:ea typeface="ＭＳ Ｐゴシック" pitchFamily="34" charset="-128"/>
              </a:rPr>
              <a:t>: Positional indexes</a:t>
            </a:r>
            <a:r>
              <a:rPr lang="el-GR" dirty="0">
                <a:solidFill>
                  <a:schemeClr val="accent2">
                    <a:lumMod val="75000"/>
                  </a:schemeClr>
                </a:solidFill>
                <a:ea typeface="ＭＳ Ｐゴシック" pitchFamily="34" charset="-128"/>
              </a:rPr>
              <a:t> (Ευρετήρια Θέσεων)</a:t>
            </a:r>
            <a:endParaRPr lang="en-US" dirty="0">
              <a:solidFill>
                <a:schemeClr val="accent2">
                  <a:lumMod val="75000"/>
                </a:schemeClr>
              </a:solidFill>
              <a:ea typeface="ＭＳ Ｐゴシック" pitchFamily="34" charset="-128"/>
            </a:endParaRPr>
          </a:p>
        </p:txBody>
      </p:sp>
      <p:sp>
        <p:nvSpPr>
          <p:cNvPr id="61443" name="Rectangle 3"/>
          <p:cNvSpPr>
            <a:spLocks noGrp="1" noChangeArrowheads="1"/>
          </p:cNvSpPr>
          <p:nvPr>
            <p:ph idx="1"/>
          </p:nvPr>
        </p:nvSpPr>
        <p:spPr>
          <a:xfrm>
            <a:off x="457200" y="2005851"/>
            <a:ext cx="8229600" cy="3989040"/>
          </a:xfrm>
        </p:spPr>
        <p:txBody>
          <a:bodyPr/>
          <a:lstStyle/>
          <a:p>
            <a:pPr eaLnBrk="1" hangingPunct="1"/>
            <a:r>
              <a:rPr lang="el-GR" dirty="0">
                <a:ea typeface="ＭＳ Ｐゴシック" pitchFamily="34" charset="-128"/>
              </a:rPr>
              <a:t>Στις καταχωρήσεις, με κάθε όρο, αποθηκεύουμε και τη θέση (θέσεις) όπου εμφανίζονται τα </a:t>
            </a:r>
            <a:r>
              <a:rPr lang="en-US" dirty="0">
                <a:ea typeface="ＭＳ Ｐゴシック" pitchFamily="34" charset="-128"/>
              </a:rPr>
              <a:t>tokens </a:t>
            </a:r>
            <a:r>
              <a:rPr lang="el-GR" dirty="0">
                <a:ea typeface="ＭＳ Ｐゴシック" pitchFamily="34" charset="-128"/>
              </a:rPr>
              <a:t>του</a:t>
            </a:r>
            <a:r>
              <a:rPr lang="en-US" dirty="0">
                <a:ea typeface="ＭＳ Ｐゴシック" pitchFamily="34" charset="-128"/>
              </a:rPr>
              <a:t>:</a:t>
            </a:r>
          </a:p>
          <a:p>
            <a:pPr eaLnBrk="1" hangingPunct="1"/>
            <a:endParaRPr lang="en-US" dirty="0">
              <a:ea typeface="ＭＳ Ｐゴシック" pitchFamily="34" charset="-128"/>
            </a:endParaRPr>
          </a:p>
          <a:p>
            <a:pPr lvl="1" eaLnBrk="1" hangingPunct="1">
              <a:buFont typeface="Wingdings" pitchFamily="2" charset="2"/>
              <a:buNone/>
            </a:pPr>
            <a:r>
              <a:rPr lang="en-US" dirty="0">
                <a:ea typeface="ＭＳ Ｐゴシック" pitchFamily="34" charset="-128"/>
              </a:rPr>
              <a:t>&lt;</a:t>
            </a:r>
            <a:r>
              <a:rPr lang="en-US" b="1" i="1" dirty="0">
                <a:ea typeface="ＭＳ Ｐゴシック" pitchFamily="34" charset="-128"/>
              </a:rPr>
              <a:t>term</a:t>
            </a:r>
            <a:r>
              <a:rPr lang="en-US" i="1" dirty="0">
                <a:ea typeface="ＭＳ Ｐゴシック" pitchFamily="34" charset="-128"/>
              </a:rPr>
              <a:t>, </a:t>
            </a:r>
            <a:r>
              <a:rPr lang="en-US" dirty="0">
                <a:ea typeface="ＭＳ Ｐゴシック" pitchFamily="34" charset="-128"/>
              </a:rPr>
              <a:t>number of docs containing </a:t>
            </a:r>
            <a:r>
              <a:rPr lang="en-US" b="1" i="1" dirty="0">
                <a:ea typeface="ＭＳ Ｐゴシック" pitchFamily="34" charset="-128"/>
              </a:rPr>
              <a:t>term</a:t>
            </a:r>
            <a:r>
              <a:rPr lang="en-US" dirty="0">
                <a:ea typeface="ＭＳ Ｐゴシック" pitchFamily="34" charset="-128"/>
              </a:rPr>
              <a:t>;</a:t>
            </a:r>
          </a:p>
          <a:p>
            <a:pPr lvl="1" eaLnBrk="1" hangingPunct="1">
              <a:buFont typeface="Wingdings" pitchFamily="2" charset="2"/>
              <a:buNone/>
            </a:pPr>
            <a:r>
              <a:rPr lang="en-US" i="1" dirty="0">
                <a:ea typeface="ＭＳ Ｐゴシック" pitchFamily="34" charset="-128"/>
              </a:rPr>
              <a:t>doc1</a:t>
            </a:r>
            <a:r>
              <a:rPr lang="en-US" dirty="0">
                <a:ea typeface="ＭＳ Ｐゴシック" pitchFamily="34" charset="-128"/>
              </a:rPr>
              <a:t>: position1, position2 … ;</a:t>
            </a:r>
          </a:p>
          <a:p>
            <a:pPr lvl="1" eaLnBrk="1" hangingPunct="1">
              <a:buFont typeface="Wingdings" pitchFamily="2" charset="2"/>
              <a:buNone/>
            </a:pPr>
            <a:r>
              <a:rPr lang="en-US" i="1" dirty="0">
                <a:ea typeface="ＭＳ Ｐゴシック" pitchFamily="34" charset="-128"/>
              </a:rPr>
              <a:t>doc2</a:t>
            </a:r>
            <a:r>
              <a:rPr lang="en-US" dirty="0">
                <a:ea typeface="ＭＳ Ｐゴシック" pitchFamily="34" charset="-128"/>
              </a:rPr>
              <a:t>: position1, position2 … ;</a:t>
            </a:r>
          </a:p>
          <a:p>
            <a:pPr lvl="1" eaLnBrk="1" hangingPunct="1">
              <a:buFont typeface="Wingdings" pitchFamily="2" charset="2"/>
              <a:buNone/>
            </a:pPr>
            <a:r>
              <a:rPr lang="en-US" dirty="0">
                <a:ea typeface="ＭＳ Ｐゴシック" pitchFamily="34" charset="-128"/>
              </a:rPr>
              <a:t>etc.&gt;</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73</a:t>
            </a:fld>
            <a:endParaRPr lang="en-US"/>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a:ea typeface="ＭＳ Ｐゴシック" pitchFamily="34" charset="-128"/>
              </a:rPr>
              <a:t>Παράδειγμα</a:t>
            </a:r>
            <a:endParaRPr lang="en-US" dirty="0">
              <a:ea typeface="ＭＳ Ｐゴシック" pitchFamily="34" charset="-128"/>
            </a:endParaRPr>
          </a:p>
        </p:txBody>
      </p:sp>
      <p:sp>
        <p:nvSpPr>
          <p:cNvPr id="62467" name="Rectangle 3"/>
          <p:cNvSpPr>
            <a:spLocks noGrp="1" noChangeArrowheads="1"/>
          </p:cNvSpPr>
          <p:nvPr>
            <p:ph idx="1"/>
          </p:nvPr>
        </p:nvSpPr>
        <p:spPr>
          <a:xfrm>
            <a:off x="685800" y="4419600"/>
            <a:ext cx="7772400" cy="2209800"/>
          </a:xfrm>
        </p:spPr>
        <p:txBody>
          <a:bodyPr/>
          <a:lstStyle/>
          <a:p>
            <a:pPr eaLnBrk="1" hangingPunct="1"/>
            <a:r>
              <a:rPr lang="el-GR" dirty="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a:ea typeface="ＭＳ Ｐゴシック" pitchFamily="34" charset="-128"/>
              </a:rPr>
              <a:t>Αλλά τώρα δεν αρκεί η ισότητα των </a:t>
            </a:r>
            <a:r>
              <a:rPr lang="en-US" dirty="0">
                <a:ea typeface="ＭＳ Ｐゴシック" pitchFamily="34" charset="-128"/>
              </a:rPr>
              <a:t>doc id</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74</a:t>
            </a:fld>
            <a:endParaRPr lang="en-US"/>
          </a:p>
        </p:txBody>
      </p:sp>
      <p:sp>
        <p:nvSpPr>
          <p:cNvPr id="62468" name="Text Box 4"/>
          <p:cNvSpPr txBox="1">
            <a:spLocks noChangeArrowheads="1"/>
          </p:cNvSpPr>
          <p:nvPr/>
        </p:nvSpPr>
        <p:spPr bwMode="auto">
          <a:xfrm>
            <a:off x="179512" y="1750807"/>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769979" y="2302113"/>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a:latin typeface="Times New Roman" pitchFamily="18" charset="0"/>
              </a:rPr>
              <a:t>Ποιο από τα έγγραφα</a:t>
            </a:r>
          </a:p>
          <a:p>
            <a:pPr algn="ctr" eaLnBrk="0" hangingPunct="0"/>
            <a:r>
              <a:rPr lang="en-US" sz="1600" b="1" dirty="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a:latin typeface="Times New Roman" pitchFamily="18" charset="0"/>
              </a:rPr>
              <a:t>μπορεί να περιέχει το </a:t>
            </a:r>
            <a:r>
              <a:rPr lang="en-US" sz="1600" b="1" dirty="0">
                <a:latin typeface="Times New Roman" pitchFamily="18" charset="0"/>
              </a:rPr>
              <a:t>“</a:t>
            </a:r>
            <a:r>
              <a:rPr lang="en-US" sz="1600" b="1" i="1" dirty="0">
                <a:latin typeface="Times New Roman" pitchFamily="18" charset="0"/>
              </a:rPr>
              <a:t>to 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mc:AlternateContent xmlns:mc="http://schemas.openxmlformats.org/markup-compatibility/2006" xmlns:p14="http://schemas.microsoft.com/office/powerpoint/2010/main">
        <mc:Choice Requires="p14">
          <p:contentPart p14:bwMode="auto" r:id="rId2">
            <p14:nvContentPartPr>
              <p14:cNvPr id="25" name="Ink 24">
                <a:extLst>
                  <a:ext uri="{FF2B5EF4-FFF2-40B4-BE49-F238E27FC236}">
                    <a16:creationId xmlns:a16="http://schemas.microsoft.com/office/drawing/2014/main" id="{00368A20-B496-4D29-9D11-196C0CCB2DF9}"/>
                  </a:ext>
                </a:extLst>
              </p14:cNvPr>
              <p14:cNvContentPartPr/>
              <p14:nvPr/>
            </p14:nvContentPartPr>
            <p14:xfrm>
              <a:off x="733846" y="2847493"/>
              <a:ext cx="20160" cy="12600"/>
            </p14:xfrm>
          </p:contentPart>
        </mc:Choice>
        <mc:Fallback xmlns="">
          <p:pic>
            <p:nvPicPr>
              <p:cNvPr id="25" name="Ink 24">
                <a:extLst>
                  <a:ext uri="{FF2B5EF4-FFF2-40B4-BE49-F238E27FC236}">
                    <a16:creationId xmlns:a16="http://schemas.microsoft.com/office/drawing/2014/main" id="{00368A20-B496-4D29-9D11-196C0CCB2DF9}"/>
                  </a:ext>
                </a:extLst>
              </p:cNvPr>
              <p:cNvPicPr/>
              <p:nvPr/>
            </p:nvPicPr>
            <p:blipFill>
              <a:blip r:embed="rId39"/>
              <a:stretch>
                <a:fillRect/>
              </a:stretch>
            </p:blipFill>
            <p:spPr>
              <a:xfrm>
                <a:off x="725206" y="2838853"/>
                <a:ext cx="37800" cy="30240"/>
              </a:xfrm>
              <a:prstGeom prst="rect">
                <a:avLst/>
              </a:prstGeom>
            </p:spPr>
          </p:pic>
        </mc:Fallback>
      </mc:AlternateContent>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a:t>
            </a:r>
          </a:p>
        </p:txBody>
      </p:sp>
      <p:sp>
        <p:nvSpPr>
          <p:cNvPr id="7" name="Rectangle 2"/>
          <p:cNvSpPr>
            <a:spLocks noGrp="1" noChangeArrowheads="1"/>
          </p:cNvSpPr>
          <p:nvPr>
            <p:ph type="title"/>
          </p:nvPr>
        </p:nvSpPr>
        <p:spPr>
          <a:xfrm>
            <a:off x="467544" y="264302"/>
            <a:ext cx="7886700" cy="1325563"/>
          </a:xfrm>
        </p:spPr>
        <p:txBody>
          <a:bodyPr/>
          <a:lstStyle/>
          <a:p>
            <a:pPr algn="ctr" eaLnBrk="1" hangingPunct="1"/>
            <a:r>
              <a:rPr lang="el-GR" dirty="0">
                <a:solidFill>
                  <a:schemeClr val="accent2">
                    <a:lumMod val="75000"/>
                  </a:schemeClr>
                </a:solidFill>
                <a:ea typeface="ＭＳ Ｐゴシック" pitchFamily="34" charset="-128"/>
              </a:rPr>
              <a:t>Επεξεργασία ερωτήματος φράσης</a:t>
            </a:r>
            <a:endParaRPr lang="en-US" dirty="0">
              <a:solidFill>
                <a:schemeClr val="accent2">
                  <a:lumMod val="75000"/>
                </a:schemeClr>
              </a:solidFill>
              <a:ea typeface="ＭＳ Ｐゴシック" pitchFamily="34"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75</a:t>
            </a:fld>
            <a:endParaRPr lang="en-US"/>
          </a:p>
        </p:txBody>
      </p:sp>
      <p:sp>
        <p:nvSpPr>
          <p:cNvPr id="8" name="Text Box 3"/>
          <p:cNvSpPr txBox="1">
            <a:spLocks noChangeArrowheads="1"/>
          </p:cNvSpPr>
          <p:nvPr/>
        </p:nvSpPr>
        <p:spPr bwMode="auto">
          <a:xfrm>
            <a:off x="214298" y="1340768"/>
            <a:ext cx="8715404" cy="4714908"/>
          </a:xfrm>
          <a:prstGeom prst="rect">
            <a:avLst/>
          </a:prstGeom>
          <a:noFill/>
          <a:ln w="9525">
            <a:noFill/>
            <a:round/>
            <a:headEnd/>
            <a:tailEnd/>
          </a:ln>
        </p:spPr>
        <p:txBody>
          <a:bodyPr/>
          <a:lstStyle/>
          <a:p>
            <a:pPr marL="342900" indent="-342900" eaLnBrk="1" hangingPunct="1">
              <a:lnSpc>
                <a:spcPct val="90000"/>
              </a:lnSpc>
              <a:buFont typeface="Wingdings" panose="05000000000000000000" pitchFamily="2" charset="2"/>
              <a:buChar char="§"/>
            </a:pPr>
            <a:r>
              <a:rPr lang="el-GR" dirty="0">
                <a:solidFill>
                  <a:schemeClr val="tx1"/>
                </a:solidFill>
                <a:latin typeface="+mn-lt"/>
                <a:ea typeface="ＭＳ Ｐゴシック" pitchFamily="34" charset="-128"/>
              </a:rPr>
              <a:t>Βρες τις εγγραφές του ευρετηρίου για τους όρους του ερωτήματος</a:t>
            </a:r>
          </a:p>
          <a:p>
            <a:pPr marL="342900" indent="-342900" eaLnBrk="1" hangingPunct="1">
              <a:lnSpc>
                <a:spcPct val="90000"/>
              </a:lnSpc>
              <a:buFont typeface="Wingdings" panose="05000000000000000000" pitchFamily="2" charset="2"/>
              <a:buChar char="§"/>
            </a:pPr>
            <a:r>
              <a:rPr lang="el-GR" dirty="0">
                <a:solidFill>
                  <a:schemeClr val="tx1"/>
                </a:solidFill>
                <a:latin typeface="+mn-lt"/>
                <a:ea typeface="ＭＳ Ｐゴシック" pitchFamily="34" charset="-128"/>
              </a:rPr>
              <a:t>Συγχώνευσε τις </a:t>
            </a:r>
            <a:r>
              <a:rPr lang="el-GR" dirty="0" err="1">
                <a:solidFill>
                  <a:schemeClr val="tx1"/>
                </a:solidFill>
                <a:latin typeface="+mn-lt"/>
                <a:ea typeface="ＭＳ Ｐゴシック" pitchFamily="34" charset="-128"/>
              </a:rPr>
              <a:t>doc:position</a:t>
            </a:r>
            <a:r>
              <a:rPr lang="el-GR" dirty="0">
                <a:solidFill>
                  <a:schemeClr val="tx1"/>
                </a:solidFill>
                <a:latin typeface="+mn-lt"/>
                <a:ea typeface="ＭＳ Ｐゴシック" pitchFamily="34" charset="-128"/>
              </a:rPr>
              <a:t> λίστες για απαρίθμηση όλων των πιθανών θέσεων </a:t>
            </a:r>
            <a:endParaRPr lang="en-US" dirty="0">
              <a:solidFill>
                <a:schemeClr val="tx1"/>
              </a:solidFill>
              <a:latin typeface="+mj-lt"/>
            </a:endParaRPr>
          </a:p>
          <a:p>
            <a:pPr marL="457200" lvl="1" indent="0">
              <a:buClr>
                <a:srgbClr val="336699"/>
              </a:buClr>
            </a:pPr>
            <a:r>
              <a:rPr lang="el-GR" dirty="0">
                <a:solidFill>
                  <a:schemeClr val="tx1"/>
                </a:solidFill>
                <a:latin typeface="+mj-lt"/>
              </a:rPr>
              <a:t>Παράδειγμα ερωτήματος</a:t>
            </a:r>
            <a:r>
              <a:rPr lang="de-DE" dirty="0">
                <a:solidFill>
                  <a:schemeClr val="tx1"/>
                </a:solidFill>
                <a:latin typeface="+mj-lt"/>
              </a:rPr>
              <a:t>:</a:t>
            </a:r>
            <a:r>
              <a:rPr lang="en-US" dirty="0">
                <a:solidFill>
                  <a:schemeClr val="tx1"/>
                </a:solidFill>
                <a:latin typeface="+mj-lt"/>
              </a:rPr>
              <a:t> </a:t>
            </a:r>
            <a:r>
              <a:rPr lang="en-US" i="1" dirty="0">
                <a:solidFill>
                  <a:schemeClr val="tx1"/>
                </a:solidFill>
                <a:latin typeface="+mj-lt"/>
              </a:rPr>
              <a:t>“to</a:t>
            </a:r>
            <a:r>
              <a:rPr lang="en-US" baseline="-25000" dirty="0">
                <a:solidFill>
                  <a:schemeClr val="accent6">
                    <a:lumMod val="75000"/>
                  </a:schemeClr>
                </a:solidFill>
                <a:latin typeface="+mj-lt"/>
              </a:rPr>
              <a:t>1</a:t>
            </a:r>
            <a:r>
              <a:rPr lang="en-US" i="1" dirty="0">
                <a:solidFill>
                  <a:schemeClr val="tx1"/>
                </a:solidFill>
                <a:latin typeface="+mj-lt"/>
              </a:rPr>
              <a:t> be</a:t>
            </a:r>
            <a:r>
              <a:rPr lang="en-US" baseline="-25000" dirty="0">
                <a:solidFill>
                  <a:schemeClr val="accent6">
                    <a:lumMod val="75000"/>
                  </a:schemeClr>
                </a:solidFill>
                <a:latin typeface="+mj-lt"/>
              </a:rPr>
              <a:t>2</a:t>
            </a:r>
            <a:r>
              <a:rPr lang="en-US" i="1" dirty="0">
                <a:solidFill>
                  <a:schemeClr val="tx1"/>
                </a:solidFill>
                <a:latin typeface="+mj-lt"/>
              </a:rPr>
              <a:t> or</a:t>
            </a:r>
            <a:r>
              <a:rPr lang="en-US" baseline="-25000" dirty="0">
                <a:solidFill>
                  <a:schemeClr val="tx1"/>
                </a:solidFill>
                <a:latin typeface="+mj-lt"/>
              </a:rPr>
              <a:t>3</a:t>
            </a:r>
            <a:r>
              <a:rPr lang="en-US" i="1" dirty="0">
                <a:solidFill>
                  <a:schemeClr val="tx1"/>
                </a:solidFill>
                <a:latin typeface="+mj-lt"/>
              </a:rPr>
              <a:t> not</a:t>
            </a:r>
            <a:r>
              <a:rPr lang="en-US" baseline="-25000" dirty="0">
                <a:solidFill>
                  <a:schemeClr val="tx1"/>
                </a:solidFill>
                <a:latin typeface="+mj-lt"/>
              </a:rPr>
              <a:t>4</a:t>
            </a:r>
            <a:r>
              <a:rPr lang="en-US" i="1" dirty="0">
                <a:solidFill>
                  <a:schemeClr val="tx1"/>
                </a:solidFill>
                <a:latin typeface="+mj-lt"/>
              </a:rPr>
              <a:t> to</a:t>
            </a:r>
            <a:r>
              <a:rPr lang="en-US" baseline="-25000" dirty="0">
                <a:solidFill>
                  <a:schemeClr val="accent6">
                    <a:lumMod val="75000"/>
                  </a:schemeClr>
                </a:solidFill>
                <a:latin typeface="+mj-lt"/>
              </a:rPr>
              <a:t>5</a:t>
            </a:r>
            <a:r>
              <a:rPr lang="en-US" i="1" dirty="0">
                <a:solidFill>
                  <a:schemeClr val="tx1"/>
                </a:solidFill>
                <a:latin typeface="+mj-lt"/>
              </a:rPr>
              <a:t> be</a:t>
            </a:r>
            <a:r>
              <a:rPr lang="en-US" baseline="-25000" dirty="0">
                <a:solidFill>
                  <a:schemeClr val="accent6">
                    <a:lumMod val="75000"/>
                  </a:schemeClr>
                </a:solidFill>
                <a:latin typeface="+mj-lt"/>
              </a:rPr>
              <a:t>6</a:t>
            </a:r>
            <a:r>
              <a:rPr lang="en-US" i="1" dirty="0">
                <a:solidFill>
                  <a:schemeClr val="tx1"/>
                </a:solidFill>
                <a:latin typeface="+mj-lt"/>
              </a:rPr>
              <a:t>” </a:t>
            </a:r>
            <a:endParaRPr lang="el-GR" i="1" dirty="0">
              <a:solidFill>
                <a:schemeClr val="tx1"/>
              </a:solidFill>
              <a:latin typeface="+mj-lt"/>
            </a:endParaRPr>
          </a:p>
          <a:p>
            <a:pPr marL="457200" lvl="1" indent="0">
              <a:buClr>
                <a:srgbClr val="336699"/>
              </a:buClr>
            </a:pPr>
            <a:endParaRPr lang="en-US" dirty="0">
              <a:solidFill>
                <a:schemeClr val="tx1"/>
              </a:solidFill>
              <a:latin typeface="+mj-lt"/>
            </a:endParaRPr>
          </a:p>
          <a:p>
            <a:pPr lvl="1">
              <a:spcBef>
                <a:spcPts val="0"/>
              </a:spcBef>
            </a:pPr>
            <a:r>
              <a:rPr lang="en-US" sz="2200" b="1" dirty="0">
                <a:solidFill>
                  <a:schemeClr val="tx1"/>
                </a:solidFill>
                <a:latin typeface="+mn-lt"/>
              </a:rPr>
              <a:t>TO</a:t>
            </a:r>
            <a:r>
              <a:rPr lang="en-US" sz="2200" dirty="0">
                <a:solidFill>
                  <a:schemeClr val="tx1"/>
                </a:solidFill>
                <a:latin typeface="+mj-lt"/>
              </a:rPr>
              <a:t>, 993427:</a:t>
            </a:r>
          </a:p>
          <a:p>
            <a:pPr lvl="2">
              <a:spcBef>
                <a:spcPts val="0"/>
              </a:spcBef>
            </a:pPr>
            <a:r>
              <a:rPr lang="pt-BR" sz="2200" dirty="0">
                <a:solidFill>
                  <a:schemeClr val="tx1"/>
                </a:solidFill>
                <a:latin typeface="+mj-lt"/>
                <a:cs typeface="Calibri"/>
              </a:rPr>
              <a:t>‹</a:t>
            </a:r>
            <a:r>
              <a:rPr lang="pt-BR" sz="2200" dirty="0">
                <a:solidFill>
                  <a:schemeClr val="tx1"/>
                </a:solidFill>
                <a:latin typeface="+mj-lt"/>
              </a:rPr>
              <a:t> </a:t>
            </a:r>
            <a:r>
              <a:rPr lang="pt-BR" sz="2200" b="1" dirty="0">
                <a:solidFill>
                  <a:schemeClr val="tx1"/>
                </a:solidFill>
                <a:latin typeface="+mj-lt"/>
              </a:rPr>
              <a:t>1</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chemeClr val="tx1"/>
                </a:solidFill>
                <a:latin typeface="+mj-lt"/>
              </a:rPr>
              <a:t>7, 18, 33, 72, 86, 231</a:t>
            </a:r>
            <a:r>
              <a:rPr lang="pt-BR" sz="2200" dirty="0">
                <a:solidFill>
                  <a:schemeClr val="tx1"/>
                </a:solidFill>
                <a:latin typeface="Calibri"/>
                <a:cs typeface="Calibri"/>
              </a:rPr>
              <a:t>›</a:t>
            </a:r>
            <a:r>
              <a:rPr lang="pt-BR" sz="2200" dirty="0">
                <a:solidFill>
                  <a:schemeClr val="tx1"/>
                </a:solidFill>
                <a:latin typeface="+mj-lt"/>
              </a:rPr>
              <a:t>;</a:t>
            </a:r>
            <a:r>
              <a:rPr lang="el-GR" sz="2200" dirty="0">
                <a:solidFill>
                  <a:schemeClr val="tx1"/>
                </a:solidFill>
                <a:latin typeface="+mj-lt"/>
              </a:rPr>
              <a:t> </a:t>
            </a:r>
            <a:r>
              <a:rPr lang="pt-BR" sz="2200" b="1" dirty="0">
                <a:solidFill>
                  <a:schemeClr val="tx1"/>
                </a:solidFill>
                <a:latin typeface="+mj-lt"/>
              </a:rPr>
              <a:t>2</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chemeClr val="tx1"/>
                </a:solidFill>
                <a:latin typeface="+mj-lt"/>
              </a:rPr>
              <a:t>1, 17, 74, 222, 255</a:t>
            </a:r>
            <a:r>
              <a:rPr lang="pt-BR" sz="2200" dirty="0">
                <a:solidFill>
                  <a:schemeClr val="tx1"/>
                </a:solidFill>
                <a:latin typeface="Calibri"/>
                <a:cs typeface="Calibri"/>
              </a:rPr>
              <a:t>›</a:t>
            </a:r>
            <a:r>
              <a:rPr lang="pt-BR" sz="2200" dirty="0">
                <a:solidFill>
                  <a:schemeClr val="tx1"/>
                </a:solidFill>
                <a:latin typeface="+mj-lt"/>
              </a:rPr>
              <a:t>; </a:t>
            </a:r>
            <a:r>
              <a:rPr lang="pt-BR" sz="2200" b="1" dirty="0">
                <a:solidFill>
                  <a:schemeClr val="tx1"/>
                </a:solidFill>
                <a:latin typeface="+mj-lt"/>
              </a:rPr>
              <a:t>4</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chemeClr val="tx1"/>
                </a:solidFill>
                <a:latin typeface="+mj-lt"/>
              </a:rPr>
              <a:t>8, 16, 190, 429, 433</a:t>
            </a:r>
            <a:r>
              <a:rPr lang="pt-BR" sz="2200" dirty="0">
                <a:solidFill>
                  <a:schemeClr val="tx1"/>
                </a:solidFill>
                <a:latin typeface="Calibri"/>
                <a:cs typeface="Calibri"/>
              </a:rPr>
              <a:t>›</a:t>
            </a:r>
            <a:r>
              <a:rPr lang="pt-BR" sz="2200" dirty="0">
                <a:solidFill>
                  <a:schemeClr val="tx1"/>
                </a:solidFill>
                <a:latin typeface="+mj-lt"/>
              </a:rPr>
              <a:t>;</a:t>
            </a:r>
            <a:r>
              <a:rPr lang="el-GR" sz="2200" dirty="0">
                <a:solidFill>
                  <a:schemeClr val="tx1"/>
                </a:solidFill>
                <a:latin typeface="+mj-lt"/>
              </a:rPr>
              <a:t> </a:t>
            </a:r>
            <a:r>
              <a:rPr lang="de-DE" sz="2200" dirty="0">
                <a:solidFill>
                  <a:schemeClr val="tx1"/>
                </a:solidFill>
                <a:latin typeface="+mj-lt"/>
              </a:rPr>
              <a:t> 5: </a:t>
            </a:r>
            <a:r>
              <a:rPr lang="de-DE" sz="2200" dirty="0">
                <a:solidFill>
                  <a:schemeClr val="tx1"/>
                </a:solidFill>
                <a:latin typeface="Calibri"/>
                <a:cs typeface="Calibri"/>
              </a:rPr>
              <a:t>‹</a:t>
            </a:r>
            <a:r>
              <a:rPr lang="de-DE" sz="2200" dirty="0">
                <a:solidFill>
                  <a:schemeClr val="tx1"/>
                </a:solidFill>
                <a:latin typeface="+mj-lt"/>
              </a:rPr>
              <a:t>363, 367</a:t>
            </a:r>
            <a:r>
              <a:rPr lang="de-DE" sz="2200" dirty="0">
                <a:solidFill>
                  <a:schemeClr val="tx1"/>
                </a:solidFill>
                <a:latin typeface="Calibri"/>
                <a:cs typeface="Calibri"/>
              </a:rPr>
              <a:t>›</a:t>
            </a:r>
            <a:r>
              <a:rPr lang="de-DE" sz="2200" dirty="0">
                <a:solidFill>
                  <a:schemeClr val="tx1"/>
                </a:solidFill>
                <a:latin typeface="+mj-lt"/>
              </a:rPr>
              <a:t>;</a:t>
            </a:r>
            <a:r>
              <a:rPr lang="pt-BR" sz="2200" dirty="0">
                <a:solidFill>
                  <a:schemeClr val="tx1"/>
                </a:solidFill>
                <a:latin typeface="+mj-lt"/>
              </a:rPr>
              <a:t> 7: </a:t>
            </a:r>
            <a:r>
              <a:rPr lang="pt-BR" sz="2200" dirty="0">
                <a:solidFill>
                  <a:schemeClr val="tx1"/>
                </a:solidFill>
                <a:latin typeface="Calibri"/>
                <a:cs typeface="Calibri"/>
              </a:rPr>
              <a:t>‹</a:t>
            </a:r>
            <a:r>
              <a:rPr lang="pt-BR" sz="2200" dirty="0">
                <a:solidFill>
                  <a:schemeClr val="tx1"/>
                </a:solidFill>
                <a:latin typeface="+mj-lt"/>
              </a:rPr>
              <a:t>13, 23, 191</a:t>
            </a:r>
            <a:r>
              <a:rPr lang="pt-BR" sz="2200" dirty="0">
                <a:solidFill>
                  <a:schemeClr val="tx1"/>
                </a:solidFill>
                <a:latin typeface="Calibri"/>
                <a:cs typeface="Calibri"/>
              </a:rPr>
              <a:t>›</a:t>
            </a:r>
            <a:r>
              <a:rPr lang="pt-BR" sz="2200" dirty="0">
                <a:solidFill>
                  <a:schemeClr val="tx1"/>
                </a:solidFill>
                <a:latin typeface="+mj-lt"/>
              </a:rPr>
              <a:t>; . . . </a:t>
            </a:r>
            <a:r>
              <a:rPr lang="pt-BR" sz="2200" dirty="0">
                <a:solidFill>
                  <a:schemeClr val="tx1"/>
                </a:solidFill>
                <a:latin typeface="Calibri"/>
                <a:cs typeface="Calibri"/>
              </a:rPr>
              <a:t>›</a:t>
            </a:r>
            <a:endParaRPr lang="el-GR" sz="2200" dirty="0">
              <a:solidFill>
                <a:schemeClr val="tx1"/>
              </a:solidFill>
              <a:latin typeface="Calibri"/>
              <a:cs typeface="Calibri"/>
            </a:endParaRPr>
          </a:p>
          <a:p>
            <a:pPr lvl="2">
              <a:spcBef>
                <a:spcPts val="0"/>
              </a:spcBef>
            </a:pPr>
            <a:endParaRPr lang="pt-BR" sz="2200" dirty="0">
              <a:solidFill>
                <a:schemeClr val="tx1"/>
              </a:solidFill>
              <a:latin typeface="+mj-lt"/>
            </a:endParaRPr>
          </a:p>
          <a:p>
            <a:pPr lvl="1">
              <a:spcBef>
                <a:spcPts val="0"/>
              </a:spcBef>
            </a:pPr>
            <a:r>
              <a:rPr lang="de-DE" sz="2200" b="1" dirty="0">
                <a:solidFill>
                  <a:schemeClr val="tx1"/>
                </a:solidFill>
                <a:latin typeface="+mn-lt"/>
              </a:rPr>
              <a:t>BE</a:t>
            </a:r>
            <a:r>
              <a:rPr lang="de-DE" sz="2200" dirty="0">
                <a:solidFill>
                  <a:schemeClr val="tx1"/>
                </a:solidFill>
                <a:latin typeface="+mj-lt"/>
              </a:rPr>
              <a:t>, 178239:</a:t>
            </a:r>
          </a:p>
          <a:p>
            <a:pPr lvl="2">
              <a:spcBef>
                <a:spcPts val="0"/>
              </a:spcBef>
            </a:pPr>
            <a:r>
              <a:rPr lang="de-DE" sz="2200" dirty="0">
                <a:solidFill>
                  <a:schemeClr val="tx1"/>
                </a:solidFill>
                <a:latin typeface="+mj-lt"/>
                <a:cs typeface="Calibri"/>
              </a:rPr>
              <a:t>‹</a:t>
            </a:r>
            <a:r>
              <a:rPr lang="de-DE" sz="2200" dirty="0">
                <a:solidFill>
                  <a:schemeClr val="tx1"/>
                </a:solidFill>
                <a:latin typeface="+mj-lt"/>
              </a:rPr>
              <a:t> </a:t>
            </a:r>
            <a:r>
              <a:rPr lang="de-DE" sz="2200" b="1" dirty="0">
                <a:solidFill>
                  <a:schemeClr val="tx1"/>
                </a:solidFill>
                <a:latin typeface="+mj-lt"/>
              </a:rPr>
              <a:t>1</a:t>
            </a:r>
            <a:r>
              <a:rPr lang="de-DE" sz="2200" dirty="0">
                <a:solidFill>
                  <a:schemeClr val="tx1"/>
                </a:solidFill>
                <a:latin typeface="+mj-lt"/>
              </a:rPr>
              <a:t>: </a:t>
            </a:r>
            <a:r>
              <a:rPr lang="de-DE" sz="2200" dirty="0">
                <a:solidFill>
                  <a:schemeClr val="tx1"/>
                </a:solidFill>
                <a:latin typeface="+mj-lt"/>
                <a:cs typeface="Calibri"/>
              </a:rPr>
              <a:t>‹</a:t>
            </a:r>
            <a:r>
              <a:rPr lang="de-DE" sz="2200" dirty="0">
                <a:solidFill>
                  <a:schemeClr val="tx1"/>
                </a:solidFill>
                <a:latin typeface="+mj-lt"/>
              </a:rPr>
              <a:t>17, 25</a:t>
            </a:r>
            <a:r>
              <a:rPr lang="de-DE" sz="2200" dirty="0">
                <a:solidFill>
                  <a:schemeClr val="tx1"/>
                </a:solidFill>
                <a:latin typeface="Calibri"/>
                <a:cs typeface="Calibri"/>
              </a:rPr>
              <a:t>›</a:t>
            </a:r>
            <a:r>
              <a:rPr lang="de-DE" sz="2200" dirty="0">
                <a:solidFill>
                  <a:schemeClr val="tx1"/>
                </a:solidFill>
                <a:latin typeface="+mj-lt"/>
              </a:rPr>
              <a:t>;</a:t>
            </a:r>
            <a:r>
              <a:rPr lang="pt-BR" sz="2200" dirty="0">
                <a:solidFill>
                  <a:schemeClr val="tx1"/>
                </a:solidFill>
                <a:latin typeface="+mj-lt"/>
              </a:rPr>
              <a:t> </a:t>
            </a:r>
            <a:r>
              <a:rPr lang="pt-BR" sz="2200" b="1" dirty="0">
                <a:solidFill>
                  <a:schemeClr val="tx1"/>
                </a:solidFill>
                <a:latin typeface="+mj-lt"/>
              </a:rPr>
              <a:t>4</a:t>
            </a:r>
            <a:r>
              <a:rPr lang="pt-BR" sz="2200" dirty="0">
                <a:solidFill>
                  <a:schemeClr val="tx1"/>
                </a:solidFill>
                <a:latin typeface="+mj-lt"/>
              </a:rPr>
              <a:t>: </a:t>
            </a:r>
            <a:r>
              <a:rPr lang="pt-BR" sz="2200" dirty="0">
                <a:solidFill>
                  <a:schemeClr val="tx1"/>
                </a:solidFill>
                <a:latin typeface="Calibri"/>
                <a:cs typeface="Calibri"/>
              </a:rPr>
              <a:t>‹</a:t>
            </a:r>
            <a:r>
              <a:rPr lang="pt-BR" sz="2200" dirty="0">
                <a:solidFill>
                  <a:schemeClr val="tx1"/>
                </a:solidFill>
                <a:latin typeface="+mj-lt"/>
              </a:rPr>
              <a:t>17, 191, 291, 430, 434</a:t>
            </a:r>
            <a:r>
              <a:rPr lang="pt-BR" sz="2200" dirty="0">
                <a:solidFill>
                  <a:schemeClr val="tx1"/>
                </a:solidFill>
                <a:latin typeface="Calibri"/>
                <a:cs typeface="Calibri"/>
              </a:rPr>
              <a:t>›</a:t>
            </a:r>
            <a:r>
              <a:rPr lang="pt-BR" sz="2200" dirty="0">
                <a:solidFill>
                  <a:schemeClr val="tx1"/>
                </a:solidFill>
                <a:latin typeface="+mj-lt"/>
              </a:rPr>
              <a:t>;</a:t>
            </a:r>
            <a:r>
              <a:rPr lang="de-DE" sz="2200" dirty="0">
                <a:solidFill>
                  <a:schemeClr val="tx1"/>
                </a:solidFill>
                <a:latin typeface="+mj-lt"/>
              </a:rPr>
              <a:t>  </a:t>
            </a:r>
            <a:r>
              <a:rPr lang="de-DE" sz="2200" b="1" dirty="0">
                <a:solidFill>
                  <a:schemeClr val="tx1"/>
                </a:solidFill>
                <a:latin typeface="+mj-lt"/>
              </a:rPr>
              <a:t>5</a:t>
            </a:r>
            <a:r>
              <a:rPr lang="de-DE" sz="2200" dirty="0">
                <a:solidFill>
                  <a:schemeClr val="tx1"/>
                </a:solidFill>
                <a:latin typeface="+mj-lt"/>
              </a:rPr>
              <a:t>: </a:t>
            </a:r>
            <a:r>
              <a:rPr lang="de-DE" sz="2200" dirty="0">
                <a:solidFill>
                  <a:schemeClr val="tx1"/>
                </a:solidFill>
                <a:latin typeface="Calibri"/>
                <a:cs typeface="Calibri"/>
              </a:rPr>
              <a:t>‹</a:t>
            </a:r>
            <a:r>
              <a:rPr lang="de-DE" sz="2200" dirty="0">
                <a:solidFill>
                  <a:schemeClr val="tx1"/>
                </a:solidFill>
                <a:latin typeface="+mj-lt"/>
              </a:rPr>
              <a:t>14, 19, 101</a:t>
            </a:r>
            <a:r>
              <a:rPr lang="de-DE" sz="2200" dirty="0">
                <a:solidFill>
                  <a:schemeClr val="tx1"/>
                </a:solidFill>
                <a:latin typeface="Calibri"/>
                <a:cs typeface="Calibri"/>
              </a:rPr>
              <a:t>›</a:t>
            </a:r>
            <a:r>
              <a:rPr lang="de-DE" sz="2200" dirty="0">
                <a:solidFill>
                  <a:schemeClr val="tx1"/>
                </a:solidFill>
                <a:latin typeface="+mj-lt"/>
              </a:rPr>
              <a:t>; . . . </a:t>
            </a:r>
            <a:r>
              <a:rPr lang="de-DE" sz="2200" dirty="0">
                <a:solidFill>
                  <a:schemeClr val="tx1"/>
                </a:solidFill>
                <a:latin typeface="Calibri"/>
                <a:cs typeface="Calibri"/>
              </a:rPr>
              <a:t>›</a:t>
            </a:r>
            <a:endParaRPr lang="en-US" sz="2200" dirty="0">
              <a:solidFill>
                <a:schemeClr val="tx1"/>
              </a:solidFill>
              <a:latin typeface="+mj-lt"/>
            </a:endParaRPr>
          </a:p>
        </p:txBody>
      </p:sp>
    </p:spTree>
    <p:extLst>
      <p:ext uri="{BB962C8B-B14F-4D97-AF65-F5344CB8AC3E}">
        <p14:creationId xmlns:p14="http://schemas.microsoft.com/office/powerpoint/2010/main" val="36919127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a:bodyPr>
          <a:lstStyle/>
          <a:p>
            <a:pPr eaLnBrk="1" hangingPunct="1"/>
            <a:r>
              <a:rPr lang="el-GR" dirty="0">
                <a:solidFill>
                  <a:schemeClr val="accent2">
                    <a:lumMod val="75000"/>
                  </a:schemeClr>
                </a:solidFill>
                <a:ea typeface="ＭＳ Ｐゴシック" pitchFamily="34" charset="-128"/>
              </a:rPr>
              <a:t>Ερωτήματα </a:t>
            </a:r>
            <a:r>
              <a:rPr lang="el-GR" dirty="0" err="1">
                <a:solidFill>
                  <a:schemeClr val="accent2">
                    <a:lumMod val="75000"/>
                  </a:schemeClr>
                </a:solidFill>
                <a:ea typeface="ＭＳ Ｐゴシック" pitchFamily="34" charset="-128"/>
              </a:rPr>
              <a:t>γειτονικότητας</a:t>
            </a:r>
            <a:r>
              <a:rPr lang="el-GR" dirty="0">
                <a:solidFill>
                  <a:schemeClr val="accent2">
                    <a:lumMod val="75000"/>
                  </a:schemeClr>
                </a:solidFill>
                <a:ea typeface="ＭＳ Ｐゴシック" pitchFamily="34" charset="-128"/>
              </a:rPr>
              <a:t> (</a:t>
            </a:r>
            <a:r>
              <a:rPr lang="en-US" dirty="0">
                <a:solidFill>
                  <a:schemeClr val="accent2">
                    <a:lumMod val="75000"/>
                  </a:schemeClr>
                </a:solidFill>
                <a:ea typeface="ＭＳ Ｐゴシック" pitchFamily="34" charset="-128"/>
              </a:rPr>
              <a:t>Proximity queries</a:t>
            </a:r>
            <a:r>
              <a:rPr lang="el-GR" dirty="0">
                <a:solidFill>
                  <a:schemeClr val="accent2">
                    <a:lumMod val="75000"/>
                  </a:schemeClr>
                </a:solidFill>
                <a:ea typeface="ＭＳ Ｐゴシック" pitchFamily="34" charset="-128"/>
              </a:rPr>
              <a:t>)</a:t>
            </a:r>
            <a:endParaRPr lang="en-US" dirty="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normAutofit fontScale="92500" lnSpcReduction="10000"/>
          </a:bodyPr>
          <a:lstStyle/>
          <a:p>
            <a:pPr eaLnBrk="1" hangingPunct="1"/>
            <a:r>
              <a:rPr lang="el-GR" dirty="0">
                <a:ea typeface="ＭＳ Ｐゴシック" pitchFamily="34" charset="-128"/>
              </a:rPr>
              <a:t>Η ίδια γενική μέθοδος για ερωτήματα </a:t>
            </a:r>
            <a:r>
              <a:rPr lang="el-GR" dirty="0" err="1">
                <a:ea typeface="ＭＳ Ｐゴシック" pitchFamily="34" charset="-128"/>
              </a:rPr>
              <a:t>γειτονικότητας</a:t>
            </a:r>
            <a:r>
              <a:rPr lang="el-GR" dirty="0">
                <a:ea typeface="ＭＳ Ｐゴシック" pitchFamily="34" charset="-128"/>
              </a:rPr>
              <a:t> (</a:t>
            </a:r>
            <a:r>
              <a:rPr lang="en-US" dirty="0">
                <a:ea typeface="ＭＳ Ｐゴシック" pitchFamily="34" charset="-128"/>
              </a:rPr>
              <a:t>proximity searches</a:t>
            </a:r>
            <a:r>
              <a:rPr lang="el-GR" dirty="0">
                <a:ea typeface="ＭＳ Ｐゴシック" pitchFamily="34" charset="-128"/>
              </a:rPr>
              <a:t>)</a:t>
            </a:r>
            <a:endParaRPr lang="en-US" b="1" i="1" dirty="0">
              <a:ea typeface="ＭＳ Ｐゴシック" pitchFamily="34" charset="-128"/>
            </a:endParaRPr>
          </a:p>
          <a:p>
            <a:pPr eaLnBrk="1" hangingPunct="1"/>
            <a:endParaRPr lang="el-GR" dirty="0">
              <a:solidFill>
                <a:schemeClr val="tx2"/>
              </a:solidFill>
              <a:ea typeface="ＭＳ Ｐゴシック" pitchFamily="34" charset="-128"/>
              <a:cs typeface="Arial" pitchFamily="34" charset="0"/>
            </a:endParaRPr>
          </a:p>
          <a:p>
            <a:pPr eaLnBrk="1" hangingPunct="1"/>
            <a:r>
              <a:rPr lang="en-US" dirty="0">
                <a:solidFill>
                  <a:schemeClr val="tx2"/>
                </a:solidFill>
                <a:ea typeface="ＭＳ Ｐゴシック" pitchFamily="34" charset="-128"/>
                <a:cs typeface="Arial" pitchFamily="34" charset="0"/>
              </a:rPr>
              <a:t>LIMIT! /3 STATUTE /3 FEDERAL /2 TORT </a:t>
            </a:r>
          </a:p>
          <a:p>
            <a:pPr lvl="1" eaLnBrk="1" hangingPunct="1"/>
            <a:r>
              <a:rPr lang="el-GR" dirty="0">
                <a:ea typeface="ＭＳ Ｐゴシック" pitchFamily="34" charset="-128"/>
                <a:cs typeface="Arial" pitchFamily="34" charset="0"/>
              </a:rPr>
              <a:t>Πάλι, </a:t>
            </a:r>
            <a:r>
              <a:rPr lang="en-US" dirty="0">
                <a:ea typeface="ＭＳ Ｐゴシック" pitchFamily="34" charset="-128"/>
                <a:cs typeface="Arial" pitchFamily="34" charset="0"/>
              </a:rPr>
              <a:t> /</a:t>
            </a:r>
            <a:r>
              <a:rPr lang="en-US" i="1" dirty="0">
                <a:ea typeface="ＭＳ Ｐゴシック" pitchFamily="34" charset="-128"/>
                <a:cs typeface="Arial" pitchFamily="34" charset="0"/>
              </a:rPr>
              <a:t>k</a:t>
            </a:r>
            <a:r>
              <a:rPr lang="en-US" dirty="0">
                <a:ea typeface="ＭＳ Ｐゴシック" pitchFamily="34" charset="-128"/>
                <a:cs typeface="Arial" pitchFamily="34" charset="0"/>
              </a:rPr>
              <a:t> means “within </a:t>
            </a:r>
            <a:r>
              <a:rPr lang="en-US" i="1" dirty="0">
                <a:ea typeface="ＭＳ Ｐゴシック" pitchFamily="34" charset="-128"/>
                <a:cs typeface="Arial" pitchFamily="34" charset="0"/>
              </a:rPr>
              <a:t>k</a:t>
            </a:r>
            <a:r>
              <a:rPr lang="en-US" dirty="0">
                <a:ea typeface="ＭＳ Ｐゴシック" pitchFamily="34" charset="-128"/>
                <a:cs typeface="Arial" pitchFamily="34" charset="0"/>
              </a:rPr>
              <a:t> words of”.</a:t>
            </a:r>
          </a:p>
          <a:p>
            <a:pPr eaLnBrk="1" hangingPunct="1"/>
            <a:r>
              <a:rPr lang="el-GR" dirty="0">
                <a:ea typeface="ＭＳ Ｐゴシック" pitchFamily="34" charset="-128"/>
                <a:cs typeface="Arial" pitchFamily="34" charset="0"/>
              </a:rPr>
              <a:t>Μπορούμε να χρησιμοποιήσουμε ευρετήρια θέσεων αλλά όχι ευρετήρια </a:t>
            </a:r>
            <a:r>
              <a:rPr lang="en-US" dirty="0" err="1">
                <a:ea typeface="ＭＳ Ｐゴシック" pitchFamily="34" charset="-128"/>
                <a:cs typeface="Arial" pitchFamily="34" charset="0"/>
              </a:rPr>
              <a:t>biword</a:t>
            </a:r>
            <a:r>
              <a:rPr lang="en-US" dirty="0">
                <a:ea typeface="ＭＳ Ｐゴシック" pitchFamily="34" charset="-128"/>
                <a:cs typeface="Arial" pitchFamily="34" charset="0"/>
              </a:rPr>
              <a:t>.</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76</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5192" y="620688"/>
            <a:ext cx="8229600" cy="1143000"/>
          </a:xfrm>
        </p:spPr>
        <p:txBody>
          <a:bodyPr>
            <a:normAutofit/>
          </a:bodyPr>
          <a:lstStyle/>
          <a:p>
            <a:pPr algn="ctr" eaLnBrk="1" hangingPunct="1"/>
            <a:r>
              <a:rPr lang="el-GR" dirty="0">
                <a:solidFill>
                  <a:schemeClr val="accent2">
                    <a:lumMod val="75000"/>
                  </a:schemeClr>
                </a:solidFill>
                <a:ea typeface="ＭＳ Ｐゴシック" pitchFamily="34" charset="-128"/>
              </a:rPr>
              <a:t>Πολυπλοκότητα ερώτησης</a:t>
            </a:r>
            <a:endParaRPr lang="en-US" dirty="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lstStyle/>
          <a:p>
            <a:pPr eaLnBrk="1" hangingPunct="1"/>
            <a:r>
              <a:rPr lang="el-GR" dirty="0">
                <a:ea typeface="ＭＳ Ｐゴシック" pitchFamily="34" charset="-128"/>
                <a:cs typeface="Arial" pitchFamily="34" charset="0"/>
              </a:rPr>
              <a:t>Αυξάνει την πολυπλοκότητα της ερώτησης από Ο(Τ), Τ αριθμός εγγράφων σε Ο(Ν), Ν αριθμός </a:t>
            </a:r>
            <a:r>
              <a:rPr lang="en-US" dirty="0">
                <a:ea typeface="ＭＳ Ｐゴシック" pitchFamily="34" charset="-128"/>
                <a:cs typeface="Arial" pitchFamily="34" charset="0"/>
              </a:rPr>
              <a:t>token.</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77</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extLst>
      <p:ext uri="{BB962C8B-B14F-4D97-AF65-F5344CB8AC3E}">
        <p14:creationId xmlns:p14="http://schemas.microsoft.com/office/powerpoint/2010/main" val="10202134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Μέγεθος ευρετηρίου</a:t>
            </a:r>
            <a:endParaRPr lang="en-US" dirty="0">
              <a:solidFill>
                <a:schemeClr val="accent2">
                  <a:lumMod val="75000"/>
                </a:schemeClr>
              </a:solidFill>
              <a:ea typeface="ＭＳ Ｐゴシック" pitchFamily="34" charset="-128"/>
            </a:endParaRPr>
          </a:p>
        </p:txBody>
      </p:sp>
      <p:sp>
        <p:nvSpPr>
          <p:cNvPr id="65540" name="Rectangle 4"/>
          <p:cNvSpPr>
            <a:spLocks noGrp="1" noChangeArrowheads="1"/>
          </p:cNvSpPr>
          <p:nvPr>
            <p:ph idx="1"/>
          </p:nvPr>
        </p:nvSpPr>
        <p:spPr/>
        <p:txBody>
          <a:bodyPr/>
          <a:lstStyle/>
          <a:p>
            <a:pPr eaLnBrk="1" hangingPunct="1"/>
            <a:r>
              <a:rPr lang="el-GR" dirty="0">
                <a:solidFill>
                  <a:srgbClr val="000000"/>
                </a:solidFill>
                <a:ea typeface="ＭＳ Ｐゴシック" pitchFamily="34" charset="-128"/>
                <a:cs typeface="Times New Roman" pitchFamily="18" charset="0"/>
              </a:rPr>
              <a:t>Μπορούμε να συμπιέσουμε τα </a:t>
            </a:r>
            <a:r>
              <a:rPr lang="en-US" dirty="0">
                <a:solidFill>
                  <a:srgbClr val="000000"/>
                </a:solidFill>
                <a:ea typeface="ＭＳ Ｐゴシック" pitchFamily="34" charset="-128"/>
                <a:cs typeface="Times New Roman" pitchFamily="18" charset="0"/>
              </a:rPr>
              <a:t>position values/offsets</a:t>
            </a:r>
            <a:endParaRPr lang="en-US" dirty="0">
              <a:ea typeface="ＭＳ Ｐゴシック" pitchFamily="34" charset="-128"/>
            </a:endParaRPr>
          </a:p>
          <a:p>
            <a:pPr eaLnBrk="1" hangingPunct="1"/>
            <a:r>
              <a:rPr lang="el-GR" dirty="0">
                <a:ea typeface="ＭＳ Ｐゴシック" pitchFamily="34" charset="-128"/>
              </a:rPr>
              <a:t>Παρόλα αυτά, σημαντική αύξηση του χώρου αποθήκευσης των λιστών καταχωρήσεων</a:t>
            </a:r>
            <a:endParaRPr lang="en-US" i="1" dirty="0">
              <a:ea typeface="ＭＳ Ｐゴシック" pitchFamily="34" charset="-128"/>
            </a:endParaRPr>
          </a:p>
          <a:p>
            <a:pPr eaLnBrk="1" hangingPunct="1"/>
            <a:r>
              <a:rPr lang="el-GR" dirty="0">
                <a:ea typeface="ＭＳ Ｐゴシック" pitchFamily="34" charset="-128"/>
              </a:rPr>
              <a:t>Αλλά χρησιμοποιείται ευρέως </a:t>
            </a:r>
          </a:p>
          <a:p>
            <a:pPr eaLnBrk="1" hangingPunct="1"/>
            <a:endParaRPr lang="el-GR" dirty="0">
              <a:ea typeface="ＭＳ Ｐゴシック" pitchFamily="34" charset="-128"/>
            </a:endParaRPr>
          </a:p>
          <a:p>
            <a:pPr eaLnBrk="1" hangingPunct="1"/>
            <a:r>
              <a:rPr lang="el-GR" i="1" dirty="0">
                <a:solidFill>
                  <a:schemeClr val="accent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a:solidFill>
                  <a:schemeClr val="accent2">
                    <a:lumMod val="75000"/>
                  </a:schemeClr>
                </a:solidFill>
                <a:ea typeface="ＭＳ Ｐゴシック" pitchFamily="34" charset="-128"/>
              </a:rPr>
              <a:t>.</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78</a:t>
            </a:fld>
            <a:endParaRPr lang="en-US"/>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9552" y="125311"/>
            <a:ext cx="7886700" cy="1325563"/>
          </a:xfrm>
        </p:spPr>
        <p:txBody>
          <a:bodyPr/>
          <a:lstStyle/>
          <a:p>
            <a:pPr algn="ctr" eaLnBrk="1" hangingPunct="1"/>
            <a:r>
              <a:rPr lang="el-GR" dirty="0">
                <a:solidFill>
                  <a:schemeClr val="accent2">
                    <a:lumMod val="75000"/>
                  </a:schemeClr>
                </a:solidFill>
                <a:ea typeface="ＭＳ Ｐゴシック" pitchFamily="34" charset="-128"/>
              </a:rPr>
              <a:t>Μέγεθος ευρετηρίου</a:t>
            </a:r>
            <a:endParaRPr lang="en-US" dirty="0">
              <a:solidFill>
                <a:schemeClr val="accent2">
                  <a:lumMod val="75000"/>
                </a:schemeClr>
              </a:solidFill>
              <a:ea typeface="ＭＳ Ｐゴシック" pitchFamily="34" charset="-128"/>
            </a:endParaRPr>
          </a:p>
        </p:txBody>
      </p:sp>
      <p:sp>
        <p:nvSpPr>
          <p:cNvPr id="66563" name="Rectangle 3"/>
          <p:cNvSpPr>
            <a:spLocks noGrp="1" noChangeArrowheads="1"/>
          </p:cNvSpPr>
          <p:nvPr>
            <p:ph idx="1"/>
          </p:nvPr>
        </p:nvSpPr>
        <p:spPr>
          <a:xfrm>
            <a:off x="452516" y="1412776"/>
            <a:ext cx="8583980" cy="4895162"/>
          </a:xfrm>
        </p:spPr>
        <p:txBody>
          <a:bodyPr/>
          <a:lstStyle/>
          <a:p>
            <a:pPr eaLnBrk="1" hangingPunct="1"/>
            <a:r>
              <a:rPr lang="el-GR" dirty="0">
                <a:ea typeface="ＭＳ Ｐゴシック" pitchFamily="34" charset="-128"/>
              </a:rPr>
              <a:t>Χρειάζεται μια εγγραφή για κάθε εμφάνιση στο έγγραφο αντί για μια για κάθε έγγραφο  </a:t>
            </a:r>
            <a:endParaRPr lang="en-US" dirty="0">
              <a:ea typeface="ＭＳ Ｐゴシック" pitchFamily="34" charset="-128"/>
            </a:endParaRPr>
          </a:p>
          <a:p>
            <a:pPr eaLnBrk="1" hangingPunct="1"/>
            <a:r>
              <a:rPr lang="el-GR" dirty="0">
                <a:ea typeface="ＭＳ Ｐゴシック" pitchFamily="34" charset="-128"/>
              </a:rPr>
              <a:t>Το </a:t>
            </a:r>
            <a:r>
              <a:rPr lang="el-GR" i="1" dirty="0">
                <a:ea typeface="ＭＳ Ｐゴシック" pitchFamily="34" charset="-128"/>
              </a:rPr>
              <a:t>μέγεθος του ευρετηρίου </a:t>
            </a:r>
            <a:r>
              <a:rPr lang="el-GR" dirty="0">
                <a:ea typeface="ＭＳ Ｐゴシック" pitchFamily="34" charset="-128"/>
              </a:rPr>
              <a:t>εξαρτάται από το </a:t>
            </a:r>
            <a:r>
              <a:rPr lang="el-GR" i="1" dirty="0">
                <a:ea typeface="ＭＳ Ｐゴシック" pitchFamily="34" charset="-128"/>
              </a:rPr>
              <a:t>μέσο μέγεθος του αρχείου </a:t>
            </a:r>
            <a:endParaRPr lang="en-US" i="1" dirty="0">
              <a:ea typeface="ＭＳ Ｐゴシック" pitchFamily="34" charset="-128"/>
            </a:endParaRPr>
          </a:p>
          <a:p>
            <a:pPr lvl="1" eaLnBrk="1" hangingPunct="1"/>
            <a:r>
              <a:rPr lang="el-GR" dirty="0">
                <a:ea typeface="ＭＳ Ｐゴシック" pitchFamily="34" charset="-128"/>
              </a:rPr>
              <a:t>Μέσο μέγεθος </a:t>
            </a:r>
            <a:r>
              <a:rPr lang="en-US" dirty="0">
                <a:ea typeface="ＭＳ Ｐゴシック" pitchFamily="34" charset="-128"/>
              </a:rPr>
              <a:t>web </a:t>
            </a:r>
            <a:r>
              <a:rPr lang="el-GR" dirty="0">
                <a:ea typeface="ＭＳ Ｐゴシック" pitchFamily="34" charset="-128"/>
              </a:rPr>
              <a:t>σελίδας</a:t>
            </a:r>
            <a:r>
              <a:rPr lang="en-US" dirty="0">
                <a:ea typeface="ＭＳ Ｐゴシック" pitchFamily="34" charset="-128"/>
              </a:rPr>
              <a:t> &lt;</a:t>
            </a:r>
            <a:r>
              <a:rPr lang="el-GR" dirty="0">
                <a:ea typeface="ＭＳ Ｐゴシック" pitchFamily="34" charset="-128"/>
              </a:rPr>
              <a:t> </a:t>
            </a:r>
            <a:r>
              <a:rPr lang="en-US" dirty="0">
                <a:ea typeface="ＭＳ Ｐゴシック" pitchFamily="34" charset="-128"/>
              </a:rPr>
              <a:t>1000 </a:t>
            </a:r>
            <a:r>
              <a:rPr lang="el-GR" dirty="0">
                <a:ea typeface="ＭＳ Ｐゴシック" pitchFamily="34" charset="-128"/>
              </a:rPr>
              <a:t>όροι</a:t>
            </a:r>
            <a:endParaRPr lang="en-US" dirty="0">
              <a:ea typeface="ＭＳ Ｐゴシック" pitchFamily="34" charset="-128"/>
            </a:endParaRPr>
          </a:p>
          <a:p>
            <a:pPr lvl="1" eaLnBrk="1" hangingPunct="1"/>
            <a:r>
              <a:rPr lang="en-US" dirty="0">
                <a:ea typeface="ＭＳ Ｐゴシック" pitchFamily="34" charset="-128"/>
              </a:rPr>
              <a:t>SEC filings, books, </a:t>
            </a:r>
            <a:r>
              <a:rPr lang="el-GR" dirty="0">
                <a:ea typeface="ＭＳ Ｐゴシック" pitchFamily="34" charset="-128"/>
              </a:rPr>
              <a:t>ακόμα και μερικά επικά ποιήματα </a:t>
            </a:r>
            <a:r>
              <a:rPr lang="en-US" dirty="0">
                <a:ea typeface="ＭＳ Ｐゴシック" pitchFamily="34" charset="-128"/>
              </a:rPr>
              <a:t>… </a:t>
            </a:r>
            <a:r>
              <a:rPr lang="el-GR" dirty="0">
                <a:ea typeface="ＭＳ Ｐゴシック" pitchFamily="34" charset="-128"/>
              </a:rPr>
              <a:t>πάνω από</a:t>
            </a:r>
            <a:r>
              <a:rPr lang="en-US" dirty="0">
                <a:ea typeface="ＭＳ Ｐゴシック" pitchFamily="34" charset="-128"/>
              </a:rPr>
              <a:t> 100,000 </a:t>
            </a:r>
            <a:r>
              <a:rPr lang="el-GR" dirty="0">
                <a:ea typeface="ＭＳ Ｐゴシック" pitchFamily="34" charset="-128"/>
              </a:rPr>
              <a:t>όρους</a:t>
            </a:r>
            <a:endParaRPr lang="en-US" dirty="0">
              <a:ea typeface="ＭＳ Ｐゴシック" pitchFamily="34" charset="-128"/>
            </a:endParaRPr>
          </a:p>
          <a:p>
            <a:pPr eaLnBrk="1" hangingPunct="1"/>
            <a:r>
              <a:rPr lang="el-GR" dirty="0">
                <a:ea typeface="ＭＳ Ｐゴシック" pitchFamily="34" charset="-128"/>
              </a:rPr>
              <a:t>Έστω ένας όρος με συχνότητα</a:t>
            </a:r>
            <a:r>
              <a:rPr lang="en-US" dirty="0">
                <a:ea typeface="ＭＳ Ｐゴシック" pitchFamily="34" charset="-128"/>
              </a:rPr>
              <a:t>  0.01% (1 </a:t>
            </a:r>
            <a:r>
              <a:rPr lang="el-GR" dirty="0">
                <a:ea typeface="ＭＳ Ｐゴシック" pitchFamily="34" charset="-128"/>
              </a:rPr>
              <a:t>ανά</a:t>
            </a:r>
            <a:r>
              <a:rPr lang="en-US" dirty="0">
                <a:ea typeface="ＭＳ Ｐゴシック" pitchFamily="34" charset="-128"/>
              </a:rPr>
              <a:t> 1000</a:t>
            </a:r>
            <a:r>
              <a:rPr lang="el-GR" dirty="0">
                <a:ea typeface="ＭＳ Ｐゴシック" pitchFamily="34" charset="-128"/>
              </a:rPr>
              <a:t> όρους</a:t>
            </a:r>
            <a:r>
              <a:rPr lang="en-US" dirty="0">
                <a:ea typeface="ＭＳ Ｐゴシック" pitchFamily="34" charset="-128"/>
              </a:rPr>
              <a:t>)</a:t>
            </a:r>
            <a:r>
              <a:rPr lang="el-GR" dirty="0">
                <a:ea typeface="ＭＳ Ｐゴシック" pitchFamily="34" charset="-128"/>
              </a:rPr>
              <a:t> σε </a:t>
            </a:r>
            <a:r>
              <a:rPr lang="el-GR" dirty="0">
                <a:solidFill>
                  <a:srgbClr val="FF0000"/>
                </a:solidFill>
                <a:ea typeface="ＭＳ Ｐゴシック" pitchFamily="34" charset="-128"/>
              </a:rPr>
              <a:t>ένα</a:t>
            </a:r>
            <a:r>
              <a:rPr lang="el-GR" dirty="0">
                <a:ea typeface="ＭＳ Ｐゴシック" pitchFamily="34" charset="-128"/>
              </a:rPr>
              <a:t> έγγραφο</a:t>
            </a:r>
            <a:endParaRPr lang="en-US" dirty="0">
              <a:ea typeface="ＭＳ Ｐゴシック" pitchFamily="34" charset="-128"/>
            </a:endParaRPr>
          </a:p>
        </p:txBody>
      </p:sp>
      <p:sp>
        <p:nvSpPr>
          <p:cNvPr id="66567" name="Slide Number Placeholder 25"/>
          <p:cNvSpPr>
            <a:spLocks noGrp="1"/>
          </p:cNvSpPr>
          <p:nvPr>
            <p:ph type="sldNum" sz="quarter" idx="12"/>
          </p:nvPr>
        </p:nvSpPr>
        <p:spPr bwMode="auto">
          <a:xfrm>
            <a:off x="6876256" y="6354267"/>
            <a:ext cx="2057400" cy="365125"/>
          </a:xfrm>
          <a:noFill/>
          <a:ln>
            <a:miter lim="800000"/>
            <a:headEnd/>
            <a:tailEnd/>
          </a:ln>
        </p:spPr>
        <p:txBody>
          <a:bodyPr/>
          <a:lstStyle/>
          <a:p>
            <a:fld id="{5A3EEE73-29F9-47CF-A53F-4E82EB51D904}" type="slidenum">
              <a:rPr lang="en-US"/>
              <a:pPr/>
              <a:t>79</a:t>
            </a:fld>
            <a:endParaRPr lang="en-US" dirty="0"/>
          </a:p>
        </p:txBody>
      </p:sp>
      <p:grpSp>
        <p:nvGrpSpPr>
          <p:cNvPr id="2" name="Group 5"/>
          <p:cNvGrpSpPr>
            <a:grpSpLocks/>
          </p:cNvGrpSpPr>
          <p:nvPr/>
        </p:nvGrpSpPr>
        <p:grpSpPr bwMode="auto">
          <a:xfrm>
            <a:off x="452516" y="3583609"/>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l-GR" sz="2200" dirty="0">
                    <a:solidFill>
                      <a:srgbClr val="FF0000"/>
                    </a:solidFill>
                  </a:rPr>
                  <a:t>?</a:t>
                </a:r>
                <a:endParaRPr lang="en-US" sz="2200" dirty="0">
                  <a:solidFill>
                    <a:srgbClr val="FF0000"/>
                  </a:solidFill>
                </a:endParaRP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dirty="0">
                  <a:solidFill>
                    <a:schemeClr val="tx1"/>
                  </a:solidFill>
                </a:rPr>
                <a:t>Document size</a:t>
              </a:r>
              <a:endParaRPr lang="en-US" b="1" dirty="0">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
        <p:nvSpPr>
          <p:cNvPr id="4" name="TextBox 3">
            <a:extLst>
              <a:ext uri="{FF2B5EF4-FFF2-40B4-BE49-F238E27FC236}">
                <a16:creationId xmlns:a16="http://schemas.microsoft.com/office/drawing/2014/main" id="{D6DD2F70-A85F-4D23-BC29-595F50A31067}"/>
              </a:ext>
            </a:extLst>
          </p:cNvPr>
          <p:cNvSpPr txBox="1"/>
          <p:nvPr/>
        </p:nvSpPr>
        <p:spPr>
          <a:xfrm>
            <a:off x="395536" y="5324062"/>
            <a:ext cx="4695545" cy="1200329"/>
          </a:xfrm>
          <a:prstGeom prst="rect">
            <a:avLst/>
          </a:prstGeom>
          <a:noFill/>
        </p:spPr>
        <p:txBody>
          <a:bodyPr wrap="square" rtlCol="0">
            <a:spAutoFit/>
          </a:bodyPr>
          <a:lstStyle/>
          <a:p>
            <a:r>
              <a:rPr lang="el-GR" dirty="0">
                <a:solidFill>
                  <a:srgbClr val="FF0000"/>
                </a:solidFill>
                <a:latin typeface="+mn-lt"/>
              </a:rPr>
              <a:t>? </a:t>
            </a:r>
            <a:r>
              <a:rPr lang="el-GR" dirty="0">
                <a:solidFill>
                  <a:schemeClr val="tx1"/>
                </a:solidFill>
                <a:latin typeface="+mn-lt"/>
              </a:rPr>
              <a:t>Α 1</a:t>
            </a:r>
          </a:p>
          <a:p>
            <a:r>
              <a:rPr lang="el-GR" dirty="0">
                <a:solidFill>
                  <a:schemeClr val="tx1"/>
                </a:solidFill>
                <a:latin typeface="+mn-lt"/>
              </a:rPr>
              <a:t>   Β 100</a:t>
            </a:r>
          </a:p>
          <a:p>
            <a:r>
              <a:rPr lang="el-GR" dirty="0">
                <a:solidFill>
                  <a:schemeClr val="tx1"/>
                </a:solidFill>
                <a:latin typeface="+mn-lt"/>
              </a:rPr>
              <a:t>   </a:t>
            </a:r>
            <a:r>
              <a:rPr lang="en-US" dirty="0">
                <a:solidFill>
                  <a:schemeClr val="tx1"/>
                </a:solidFill>
                <a:latin typeface="+mn-lt"/>
              </a:rPr>
              <a:t>C 1000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noAutofit/>
          </a:bodyPr>
          <a:lstStyle/>
          <a:p>
            <a:pPr algn="ctr"/>
            <a:r>
              <a:rPr lang="en-US" sz="3600" dirty="0">
                <a:solidFill>
                  <a:schemeClr val="accent2">
                    <a:lumMod val="75000"/>
                  </a:schemeClr>
                </a:solidFill>
                <a:ea typeface="ＭＳ Ｐゴシック" pitchFamily="34" charset="-128"/>
              </a:rPr>
              <a:t>Complications: Format/language</a:t>
            </a:r>
          </a:p>
        </p:txBody>
      </p:sp>
      <p:sp>
        <p:nvSpPr>
          <p:cNvPr id="23555" name="Rectangle 1027"/>
          <p:cNvSpPr>
            <a:spLocks noGrp="1" noChangeArrowheads="1"/>
          </p:cNvSpPr>
          <p:nvPr>
            <p:ph idx="1"/>
          </p:nvPr>
        </p:nvSpPr>
        <p:spPr>
          <a:xfrm>
            <a:off x="388609" y="1844824"/>
            <a:ext cx="8147248" cy="2836912"/>
          </a:xfrm>
        </p:spPr>
        <p:txBody>
          <a:bodyPr/>
          <a:lstStyle/>
          <a:p>
            <a:pPr eaLnBrk="1" hangingPunct="1">
              <a:lnSpc>
                <a:spcPct val="90000"/>
              </a:lnSpc>
            </a:pPr>
            <a:r>
              <a:rPr lang="el-GR" dirty="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a:solidFill>
                <a:schemeClr val="tx2">
                  <a:lumMod val="75000"/>
                </a:schemeClr>
              </a:solidFill>
              <a:ea typeface="ＭＳ Ｐゴシック" pitchFamily="34" charset="-128"/>
              <a:sym typeface="Symbol" pitchFamily="18" charset="2"/>
            </a:endParaRPr>
          </a:p>
          <a:p>
            <a:pPr eaLnBrk="1" hangingPunct="1">
              <a:lnSpc>
                <a:spcPct val="90000"/>
              </a:lnSpc>
            </a:pPr>
            <a:r>
              <a:rPr lang="el-GR" dirty="0">
                <a:ea typeface="ＭＳ Ｐゴシック" pitchFamily="34" charset="-128"/>
                <a:sym typeface="Symbol" pitchFamily="18" charset="2"/>
              </a:rPr>
              <a:t>Πολλαπλές γλώσσες/</a:t>
            </a:r>
            <a:r>
              <a:rPr lang="en-US" dirty="0">
                <a:ea typeface="ＭＳ Ｐゴシック" pitchFamily="34" charset="-128"/>
                <a:sym typeface="Symbol" pitchFamily="18" charset="2"/>
              </a:rPr>
              <a:t>format </a:t>
            </a:r>
            <a:r>
              <a:rPr lang="el-GR" dirty="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8</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sp>
        <p:nvSpPr>
          <p:cNvPr id="6" name="TextBox 5"/>
          <p:cNvSpPr txBox="1"/>
          <p:nvPr/>
        </p:nvSpPr>
        <p:spPr>
          <a:xfrm>
            <a:off x="215516" y="4581128"/>
            <a:ext cx="8712968" cy="923330"/>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sz="1800" dirty="0">
                <a:solidFill>
                  <a:schemeClr val="accent2">
                    <a:lumMod val="50000"/>
                  </a:schemeClr>
                </a:solidFill>
                <a:latin typeface="+mn-lt"/>
                <a:ea typeface="ＭＳ Ｐゴシック" pitchFamily="34" charset="-128"/>
              </a:rPr>
              <a:t>Πως θα το καταλάβουμε;</a:t>
            </a:r>
            <a:endParaRPr lang="en-US" sz="1800" dirty="0">
              <a:solidFill>
                <a:schemeClr val="accent2">
                  <a:lumMod val="50000"/>
                </a:schemeClr>
              </a:solidFill>
              <a:latin typeface="+mn-lt"/>
              <a:ea typeface="ＭＳ Ｐゴシック" pitchFamily="34" charset="-128"/>
            </a:endParaRPr>
          </a:p>
          <a:p>
            <a:pPr marL="0" lvl="1" indent="0"/>
            <a:r>
              <a:rPr lang="el-GR" sz="1800" dirty="0">
                <a:solidFill>
                  <a:schemeClr val="accent2">
                    <a:lumMod val="50000"/>
                  </a:schemeClr>
                </a:solidFill>
                <a:latin typeface="+mn-lt"/>
                <a:ea typeface="ＭＳ Ｐゴシック" pitchFamily="34" charset="-128"/>
              </a:rPr>
              <a:t>Πρόβλημα ταξινόμησης </a:t>
            </a:r>
            <a:r>
              <a:rPr lang="en-US" sz="1800" dirty="0">
                <a:solidFill>
                  <a:schemeClr val="accent2">
                    <a:lumMod val="50000"/>
                  </a:schemeClr>
                </a:solidFill>
                <a:latin typeface="+mn-lt"/>
                <a:ea typeface="ＭＳ Ｐゴシック" pitchFamily="34" charset="-128"/>
              </a:rPr>
              <a:t>(classification) </a:t>
            </a:r>
            <a:r>
              <a:rPr lang="el-GR" sz="1800" dirty="0">
                <a:solidFill>
                  <a:schemeClr val="accent2">
                    <a:lumMod val="50000"/>
                  </a:schemeClr>
                </a:solidFill>
                <a:latin typeface="+mn-lt"/>
                <a:ea typeface="ＭＳ Ｐゴシック" pitchFamily="34" charset="-128"/>
              </a:rPr>
              <a:t>αλλά στην πράξη συνήθως επιλογή από το χρήστη, χρήση </a:t>
            </a:r>
            <a:r>
              <a:rPr lang="el-GR" sz="1800" dirty="0" err="1">
                <a:solidFill>
                  <a:schemeClr val="accent2">
                    <a:lumMod val="50000"/>
                  </a:schemeClr>
                </a:solidFill>
                <a:latin typeface="+mn-lt"/>
                <a:ea typeface="ＭＳ Ｐゴシック" pitchFamily="34" charset="-128"/>
              </a:rPr>
              <a:t>μετα</a:t>
            </a:r>
            <a:r>
              <a:rPr lang="el-GR" sz="1800" dirty="0">
                <a:solidFill>
                  <a:schemeClr val="accent2">
                    <a:lumMod val="50000"/>
                  </a:schemeClr>
                </a:solidFill>
                <a:latin typeface="+mn-lt"/>
                <a:ea typeface="ＭＳ Ｐゴシック" pitchFamily="34" charset="-128"/>
              </a:rPr>
              <a:t>-δεδομένων αρχείου κλπ</a:t>
            </a:r>
            <a:endParaRPr lang="en-US" sz="1800" dirty="0">
              <a:solidFill>
                <a:schemeClr val="accent2">
                  <a:lumMod val="50000"/>
                </a:schemeClr>
              </a:solidFill>
              <a:latin typeface="+mn-l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en-US" dirty="0">
                <a:solidFill>
                  <a:schemeClr val="accent2">
                    <a:lumMod val="75000"/>
                  </a:schemeClr>
                </a:solidFill>
                <a:ea typeface="ＭＳ Ｐゴシック" pitchFamily="34" charset="-128"/>
              </a:rPr>
              <a:t>Rules of thumb</a:t>
            </a:r>
          </a:p>
        </p:txBody>
      </p:sp>
      <p:sp>
        <p:nvSpPr>
          <p:cNvPr id="67587" name="Rectangle 3"/>
          <p:cNvSpPr>
            <a:spLocks noGrp="1" noChangeArrowheads="1"/>
          </p:cNvSpPr>
          <p:nvPr>
            <p:ph idx="1"/>
          </p:nvPr>
        </p:nvSpPr>
        <p:spPr/>
        <p:txBody>
          <a:bodyPr/>
          <a:lstStyle/>
          <a:p>
            <a:pPr eaLnBrk="1" hangingPunct="1"/>
            <a:endParaRPr lang="en-US" dirty="0">
              <a:ea typeface="ＭＳ Ｐゴシック" pitchFamily="34" charset="-128"/>
            </a:endParaRPr>
          </a:p>
          <a:p>
            <a:pPr eaLnBrk="1" hangingPunct="1"/>
            <a:r>
              <a:rPr lang="el-GR" dirty="0">
                <a:ea typeface="ＭＳ Ｐゴシック" pitchFamily="34" charset="-128"/>
              </a:rPr>
              <a:t>Ένα ευρετήριο θέσεων είναι </a:t>
            </a:r>
            <a:r>
              <a:rPr lang="en-US" dirty="0">
                <a:solidFill>
                  <a:schemeClr val="accent1">
                    <a:lumMod val="75000"/>
                  </a:schemeClr>
                </a:solidFill>
                <a:ea typeface="ＭＳ Ｐゴシック" pitchFamily="34" charset="-128"/>
              </a:rPr>
              <a:t>2–4 </a:t>
            </a:r>
            <a:r>
              <a:rPr lang="el-GR" dirty="0">
                <a:solidFill>
                  <a:schemeClr val="accent1">
                    <a:lumMod val="75000"/>
                  </a:schemeClr>
                </a:solidFill>
                <a:ea typeface="ＭＳ Ｐゴシック" pitchFamily="34" charset="-128"/>
              </a:rPr>
              <a:t>μεγαλύτερο </a:t>
            </a:r>
            <a:r>
              <a:rPr lang="el-GR" dirty="0">
                <a:ea typeface="ＭＳ Ｐゴシック" pitchFamily="34" charset="-128"/>
              </a:rPr>
              <a:t>από ένα απλό ευρετήριο </a:t>
            </a:r>
          </a:p>
          <a:p>
            <a:pPr eaLnBrk="1" hangingPunct="1"/>
            <a:r>
              <a:rPr lang="el-GR" dirty="0">
                <a:ea typeface="ＭＳ Ｐゴシック" pitchFamily="34" charset="-128"/>
              </a:rPr>
              <a:t>Το μέγεθος του </a:t>
            </a:r>
            <a:r>
              <a:rPr lang="el-GR" i="1" dirty="0">
                <a:solidFill>
                  <a:schemeClr val="accent1">
                    <a:lumMod val="75000"/>
                  </a:schemeClr>
                </a:solidFill>
                <a:ea typeface="ＭＳ Ｐゴシック" pitchFamily="34" charset="-128"/>
              </a:rPr>
              <a:t>συμπιεσμένου</a:t>
            </a:r>
            <a:r>
              <a:rPr lang="el-GR" dirty="0">
                <a:ea typeface="ＭＳ Ｐゴシック" pitchFamily="34" charset="-128"/>
              </a:rPr>
              <a:t> ευρετηρίου είναι το </a:t>
            </a:r>
            <a:r>
              <a:rPr lang="en-US" dirty="0">
                <a:solidFill>
                  <a:schemeClr val="accent1">
                    <a:lumMod val="75000"/>
                  </a:schemeClr>
                </a:solidFill>
                <a:ea typeface="ＭＳ Ｐゴシック" pitchFamily="34" charset="-128"/>
              </a:rPr>
              <a:t>35–50% </a:t>
            </a:r>
            <a:r>
              <a:rPr lang="el-GR" dirty="0">
                <a:solidFill>
                  <a:schemeClr val="accent1">
                    <a:lumMod val="75000"/>
                  </a:schemeClr>
                </a:solidFill>
                <a:ea typeface="ＭＳ Ｐゴシック" pitchFamily="34" charset="-128"/>
              </a:rPr>
              <a:t>του όγκου του αρχικού κειμένου </a:t>
            </a:r>
          </a:p>
          <a:p>
            <a:pPr eaLnBrk="1" hangingPunct="1"/>
            <a:r>
              <a:rPr lang="el-GR" dirty="0">
                <a:ea typeface="ＭＳ Ｐゴシック" pitchFamily="34" charset="-128"/>
              </a:rPr>
              <a:t>Αυτά αφορούν την Αγγλική (και παρόμοιες) γλώσσες</a:t>
            </a:r>
            <a:endParaRPr lang="en-US" dirty="0">
              <a:ea typeface="ＭＳ Ｐゴシック" pitchFamily="34" charset="-128"/>
            </a:endParaRP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80</a:t>
            </a:fld>
            <a:endParaRPr lang="en-US"/>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2.4.2</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el-GR" dirty="0">
                <a:solidFill>
                  <a:schemeClr val="accent2">
                    <a:lumMod val="75000"/>
                  </a:schemeClr>
                </a:solidFill>
                <a:ea typeface="ＭＳ Ｐゴシック" pitchFamily="34" charset="-128"/>
              </a:rPr>
              <a:t>Συνδυαστικές μέθοδοι</a:t>
            </a:r>
            <a:endParaRPr lang="en-US" dirty="0">
              <a:solidFill>
                <a:schemeClr val="accent2">
                  <a:lumMod val="75000"/>
                </a:schemeClr>
              </a:solidFill>
              <a:ea typeface="ＭＳ Ｐゴシック" pitchFamily="34" charset="-128"/>
            </a:endParaRPr>
          </a:p>
        </p:txBody>
      </p:sp>
      <p:sp>
        <p:nvSpPr>
          <p:cNvPr id="68611" name="Rectangle 3"/>
          <p:cNvSpPr>
            <a:spLocks noGrp="1" noChangeArrowheads="1"/>
          </p:cNvSpPr>
          <p:nvPr>
            <p:ph idx="1"/>
          </p:nvPr>
        </p:nvSpPr>
        <p:spPr>
          <a:xfrm>
            <a:off x="445840" y="1787679"/>
            <a:ext cx="7846640" cy="1820416"/>
          </a:xfrm>
        </p:spPr>
        <p:txBody>
          <a:bodyPr/>
          <a:lstStyle/>
          <a:p>
            <a:pPr eaLnBrk="1" hangingPunct="1"/>
            <a:r>
              <a:rPr lang="el-GR" dirty="0">
                <a:ea typeface="ＭＳ Ｐゴシック" pitchFamily="34" charset="-128"/>
              </a:rPr>
              <a:t>Αυτές οι δυο προσεγγίσεις μπορεί να συνδυαστούν</a:t>
            </a:r>
            <a:endParaRPr lang="en-US" dirty="0">
              <a:ea typeface="ＭＳ Ｐゴシック" pitchFamily="34" charset="-128"/>
            </a:endParaRPr>
          </a:p>
          <a:p>
            <a:pPr lvl="1" eaLnBrk="1" hangingPunct="1"/>
            <a:r>
              <a:rPr lang="el-GR" dirty="0">
                <a:ea typeface="ＭＳ Ｐゴシック" pitchFamily="34" charset="-128"/>
              </a:rPr>
              <a:t>Για συγκεκριμένες φράσεις </a:t>
            </a:r>
            <a:r>
              <a:rPr lang="en-US" dirty="0">
                <a:ea typeface="ＭＳ Ｐゴシック" pitchFamily="34" charset="-128"/>
              </a:rPr>
              <a:t>(</a:t>
            </a:r>
            <a:r>
              <a:rPr lang="en-US" b="1" i="1" dirty="0">
                <a:ea typeface="ＭＳ Ｐゴシック" pitchFamily="34" charset="-128"/>
              </a:rPr>
              <a:t>“Michael Jackson”, “Britney Spears”</a:t>
            </a:r>
            <a:r>
              <a:rPr lang="en-US" dirty="0">
                <a:ea typeface="ＭＳ Ｐゴシック" pitchFamily="34" charset="-128"/>
              </a:rPr>
              <a:t>)</a:t>
            </a:r>
            <a:r>
              <a:rPr lang="el-GR" dirty="0">
                <a:ea typeface="ＭＳ Ｐゴシック" pitchFamily="34" charset="-128"/>
              </a:rPr>
              <a:t> η συνεχής συγχώνευση καταχωρήσεων ευρετηρίου θέσεων δεν είναι αποδοτική </a:t>
            </a:r>
            <a:r>
              <a:rPr lang="en-US" dirty="0">
                <a:ea typeface="ＭＳ Ｐゴシック" pitchFamily="34" charset="-128"/>
              </a:rPr>
              <a:t> </a:t>
            </a:r>
            <a:endParaRPr lang="el-GR" dirty="0">
              <a:ea typeface="ＭＳ Ｐゴシック" pitchFamily="34" charset="-128"/>
            </a:endParaRPr>
          </a:p>
          <a:p>
            <a:pPr lvl="2" eaLnBrk="1" hangingPunct="1"/>
            <a:r>
              <a:rPr lang="el-GR" dirty="0">
                <a:ea typeface="ＭＳ Ｐゴシック" pitchFamily="34" charset="-128"/>
              </a:rPr>
              <a:t>Ακόμα περισσότερο για φράσεις όπως </a:t>
            </a:r>
            <a:r>
              <a:rPr lang="en-US" dirty="0">
                <a:ea typeface="ＭＳ Ｐゴシック" pitchFamily="34" charset="-128"/>
              </a:rPr>
              <a:t> </a:t>
            </a:r>
            <a:r>
              <a:rPr lang="en-US" b="1" i="1" dirty="0">
                <a:ea typeface="ＭＳ Ｐゴシック" pitchFamily="34" charset="-128"/>
              </a:rPr>
              <a:t>“The Who”</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81</a:t>
            </a:fld>
            <a:endParaRPr lang="en-US"/>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2.4.3</a:t>
            </a:r>
          </a:p>
        </p:txBody>
      </p:sp>
      <p:sp>
        <p:nvSpPr>
          <p:cNvPr id="2" name="TextBox 1"/>
          <p:cNvSpPr txBox="1"/>
          <p:nvPr/>
        </p:nvSpPr>
        <p:spPr>
          <a:xfrm>
            <a:off x="467544" y="4005064"/>
            <a:ext cx="6936432" cy="1557349"/>
          </a:xfrm>
          <a:prstGeom prst="rect">
            <a:avLst/>
          </a:prstGeom>
          <a:noFill/>
        </p:spPr>
        <p:txBody>
          <a:bodyPr wrap="square" rtlCol="0">
            <a:spAutoFit/>
          </a:bodyPr>
          <a:lstStyle/>
          <a:p>
            <a:pPr defTabSz="457200">
              <a:spcBef>
                <a:spcPct val="20000"/>
              </a:spcBef>
              <a:buClr>
                <a:srgbClr val="437085"/>
              </a:buClr>
            </a:pPr>
            <a:r>
              <a:rPr lang="el-GR" sz="2800" dirty="0">
                <a:solidFill>
                  <a:schemeClr val="tx1"/>
                </a:solidFill>
                <a:latin typeface="+mn-lt"/>
                <a:ea typeface="ＭＳ Ｐゴシック" pitchFamily="34" charset="-128"/>
                <a:cs typeface="ＭＳ Ｐゴシック" pitchFamily="-65" charset="-128"/>
              </a:rPr>
              <a:t>Πότε </a:t>
            </a:r>
            <a:r>
              <a:rPr lang="en-US" sz="2800" dirty="0" err="1">
                <a:solidFill>
                  <a:schemeClr val="tx1"/>
                </a:solidFill>
                <a:latin typeface="+mn-lt"/>
                <a:ea typeface="ＭＳ Ｐゴシック" pitchFamily="34" charset="-128"/>
                <a:cs typeface="ＭＳ Ｐゴシック" pitchFamily="-65" charset="-128"/>
              </a:rPr>
              <a:t>biwords</a:t>
            </a:r>
            <a:r>
              <a:rPr lang="el-GR" sz="2800" dirty="0">
                <a:solidFill>
                  <a:schemeClr val="tx1"/>
                </a:solidFill>
                <a:latin typeface="+mn-lt"/>
                <a:ea typeface="ＭＳ Ｐゴシック" pitchFamily="34" charset="-128"/>
                <a:cs typeface="ＭＳ Ｐゴシック" pitchFamily="-65" charset="-128"/>
              </a:rPr>
              <a:t> αντί για </a:t>
            </a:r>
            <a:r>
              <a:rPr lang="en-US" sz="2800" dirty="0">
                <a:solidFill>
                  <a:schemeClr val="tx1"/>
                </a:solidFill>
                <a:latin typeface="+mn-lt"/>
                <a:ea typeface="ＭＳ Ｐゴシック" pitchFamily="34" charset="-128"/>
                <a:cs typeface="ＭＳ Ｐゴシック" pitchFamily="-65" charset="-128"/>
              </a:rPr>
              <a:t>positional indexes?</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Αυτά που συναντώνται συχνά</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Τις ποιο «ακριβές»</a:t>
            </a:r>
            <a:r>
              <a:rPr lang="en-US" sz="2800" dirty="0">
                <a:solidFill>
                  <a:schemeClr val="tx1"/>
                </a:solidFill>
                <a:latin typeface="+mn-lt"/>
                <a:ea typeface="ＭＳ Ｐゴシック" pitchFamily="34" charset="-128"/>
                <a:cs typeface="ＭＳ Ｐゴシック" pitchFamily="-65" charset="-128"/>
              </a:rPr>
              <a: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a:ea typeface="ＭＳ Ｐゴシック" pitchFamily="-112" charset="-128"/>
            </a:endParaRPr>
          </a:p>
          <a:p>
            <a:pPr algn="ctr" eaLnBrk="1" hangingPunct="1">
              <a:buNone/>
            </a:pPr>
            <a:r>
              <a:rPr lang="el-GR" dirty="0">
                <a:ea typeface="ＭＳ Ｐゴシック" pitchFamily="-112" charset="-128"/>
              </a:rPr>
              <a:t>ΤΕΛΟΣ 2</a:t>
            </a:r>
            <a:r>
              <a:rPr lang="el-GR" baseline="30000" dirty="0">
                <a:ea typeface="ＭＳ Ｐゴシック" pitchFamily="-112" charset="-128"/>
              </a:rPr>
              <a:t>ου</a:t>
            </a:r>
            <a:r>
              <a:rPr lang="el-GR" dirty="0">
                <a:ea typeface="ＭＳ Ｐゴシック" pitchFamily="-112" charset="-128"/>
              </a:rPr>
              <a:t> Κεφαλαίου</a:t>
            </a:r>
          </a:p>
          <a:p>
            <a:pPr algn="ctr" eaLnBrk="1" hangingPunct="1">
              <a:buNone/>
            </a:pPr>
            <a:endParaRPr lang="el-GR" dirty="0">
              <a:ea typeface="ＭＳ Ｐゴシック" pitchFamily="-112" charset="-128"/>
            </a:endParaRPr>
          </a:p>
          <a:p>
            <a:pPr algn="ctr" eaLnBrk="1" hangingPunct="1">
              <a:buNone/>
            </a:pPr>
            <a:r>
              <a:rPr lang="el-GR" dirty="0">
                <a:ea typeface="ＭＳ Ｐゴシック" pitchFamily="-112" charset="-128"/>
              </a:rPr>
              <a:t>Ερωτήσεις?</a:t>
            </a:r>
            <a:endParaRPr lang="en-US" dirty="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82</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a:solidFill>
                  <a:prstClr val="black"/>
                </a:solidFill>
                <a:latin typeface="Times New Roman" pitchFamily="-112" charset="0"/>
                <a:ea typeface="MS Mincho" pitchFamily="49" charset="-128"/>
                <a:cs typeface="Arial Unicode MS" pitchFamily="-112" charset="0"/>
              </a:rPr>
              <a:t> </a:t>
            </a:r>
            <a:endParaRPr lang="en-US">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a:solidFill>
                  <a:prstClr val="black"/>
                </a:solidFill>
                <a:latin typeface="Times New Roman" pitchFamily="-112" charset="0"/>
                <a:ea typeface="ＭＳ Ｐゴシック"/>
                <a:cs typeface="Times New Roman" pitchFamily="-112" charset="0"/>
              </a:rPr>
              <a:t> </a:t>
            </a:r>
            <a:r>
              <a:rPr lang="en-US" altLang="ja-JP" sz="1100">
                <a:solidFill>
                  <a:prstClr val="black"/>
                </a:solidFill>
                <a:latin typeface="Lucida Sans" pitchFamily="-112" charset="0"/>
                <a:ea typeface="ＭＳ Ｐゴシック"/>
                <a:cs typeface="Times New Roman" pitchFamily="-112" charset="0"/>
              </a:rPr>
              <a:t> </a:t>
            </a:r>
            <a:endParaRPr lang="en-US" altLang="ja-JP">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a:solidFill>
                  <a:prstClr val="black"/>
                </a:solidFill>
                <a:latin typeface="Times New Roman" pitchFamily="-112" charset="0"/>
                <a:ea typeface="ＭＳ Ｐゴシック"/>
                <a:cs typeface="Times New Roman" pitchFamily="-112" charset="0"/>
              </a:rPr>
              <a:t> </a:t>
            </a:r>
            <a:r>
              <a:rPr lang="en-US" altLang="ja-JP" sz="1100">
                <a:solidFill>
                  <a:prstClr val="black"/>
                </a:solidFill>
                <a:latin typeface="Lucida Sans" pitchFamily="-112" charset="0"/>
                <a:ea typeface="ＭＳ Ｐゴシック"/>
                <a:cs typeface="Times New Roman" pitchFamily="-112" charset="0"/>
              </a:rPr>
              <a:t> </a:t>
            </a:r>
            <a:endParaRPr lang="en-US" altLang="ja-JP">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a:solidFill>
                  <a:schemeClr val="accent5">
                    <a:lumMod val="75000"/>
                  </a:schemeClr>
                </a:solidFill>
                <a:latin typeface="+mn-lt"/>
                <a:ea typeface="ＭＳ Ｐゴシック" pitchFamily="-112" charset="-128"/>
              </a:rPr>
              <a:t>Χρησιμοποιήθηκε υλικό των:</a:t>
            </a:r>
          </a:p>
          <a:p>
            <a:pPr eaLnBrk="1" hangingPunct="1">
              <a:buFont typeface="Wingdings" pitchFamily="2" charset="2"/>
              <a:buChar char="ü"/>
            </a:pP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Pandu</a:t>
            </a: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Nayak</a:t>
            </a:r>
            <a:r>
              <a:rPr lang="en-US" sz="1200" i="1" dirty="0">
                <a:solidFill>
                  <a:schemeClr val="accent5">
                    <a:lumMod val="75000"/>
                  </a:schemeClr>
                </a:solidFill>
                <a:latin typeface="+mn-lt"/>
                <a:ea typeface="ＭＳ Ｐゴシック" pitchFamily="-112" charset="-128"/>
              </a:rPr>
              <a:t> and </a:t>
            </a:r>
            <a:r>
              <a:rPr lang="en-US" sz="1200" i="1" dirty="0" err="1">
                <a:solidFill>
                  <a:schemeClr val="accent5">
                    <a:lumMod val="75000"/>
                  </a:schemeClr>
                </a:solidFill>
                <a:latin typeface="+mn-lt"/>
                <a:ea typeface="ＭＳ Ｐゴシック" pitchFamily="-112" charset="-128"/>
              </a:rPr>
              <a:t>Prabhakar</a:t>
            </a:r>
            <a:r>
              <a:rPr lang="en-US" sz="1200" i="1" dirty="0">
                <a:solidFill>
                  <a:schemeClr val="accent5">
                    <a:lumMod val="75000"/>
                  </a:schemeClr>
                </a:solidFill>
                <a:latin typeface="+mn-lt"/>
                <a:ea typeface="ＭＳ Ｐゴシック" pitchFamily="-112" charset="-128"/>
              </a:rPr>
              <a:t> </a:t>
            </a:r>
            <a:r>
              <a:rPr lang="en-US" sz="1200" i="1" dirty="0" err="1">
                <a:solidFill>
                  <a:schemeClr val="accent5">
                    <a:lumMod val="75000"/>
                  </a:schemeClr>
                </a:solidFill>
                <a:latin typeface="+mn-lt"/>
                <a:ea typeface="ＭＳ Ｐゴシック" pitchFamily="-112" charset="-128"/>
              </a:rPr>
              <a:t>Raghavan</a:t>
            </a:r>
            <a:r>
              <a:rPr lang="el-GR" sz="1200" i="1" dirty="0">
                <a:solidFill>
                  <a:schemeClr val="accent5">
                    <a:lumMod val="75000"/>
                  </a:schemeClr>
                </a:solidFill>
                <a:latin typeface="+mn-lt"/>
                <a:ea typeface="ＭＳ Ｐゴシック" pitchFamily="-112" charset="-128"/>
              </a:rPr>
              <a:t>, </a:t>
            </a:r>
            <a:r>
              <a:rPr lang="en-US" sz="1200" i="1" dirty="0">
                <a:solidFill>
                  <a:schemeClr val="accent5">
                    <a:lumMod val="75000"/>
                  </a:schemeClr>
                </a:solidFill>
                <a:latin typeface="+mn-lt"/>
                <a:ea typeface="ＭＳ Ｐゴシック" pitchFamily="-112" charset="-128"/>
              </a:rPr>
              <a:t>CS276</a:t>
            </a:r>
            <a:r>
              <a:rPr lang="el-GR" sz="1200" i="1" dirty="0">
                <a:solidFill>
                  <a:schemeClr val="accent5">
                    <a:lumMod val="75000"/>
                  </a:schemeClr>
                </a:solidFill>
                <a:latin typeface="+mn-lt"/>
                <a:ea typeface="ＭＳ Ｐゴシック" pitchFamily="-112" charset="-128"/>
              </a:rPr>
              <a:t>:</a:t>
            </a:r>
            <a:r>
              <a:rPr lang="en-US" sz="1200" i="1" dirty="0">
                <a:solidFill>
                  <a:schemeClr val="accent5">
                    <a:lumMod val="75000"/>
                  </a:schemeClr>
                </a:solidFill>
                <a:latin typeface="+mn-lt"/>
                <a:ea typeface="ＭＳ Ｐゴシック" pitchFamily="-112" charset="-128"/>
              </a:rPr>
              <a:t>Information Retrieval and Web Search</a:t>
            </a:r>
            <a:r>
              <a:rPr lang="el-GR" sz="1200" i="1" dirty="0">
                <a:solidFill>
                  <a:schemeClr val="accent5">
                    <a:lumMod val="75000"/>
                  </a:schemeClr>
                </a:solidFill>
                <a:latin typeface="+mn-lt"/>
                <a:ea typeface="ＭＳ Ｐゴシック" pitchFamily="-112" charset="-128"/>
              </a:rPr>
              <a:t> (</a:t>
            </a:r>
            <a:r>
              <a:rPr lang="en-US" sz="1200" i="1" dirty="0">
                <a:solidFill>
                  <a:schemeClr val="accent5">
                    <a:lumMod val="75000"/>
                  </a:schemeClr>
                </a:solidFill>
                <a:latin typeface="+mn-lt"/>
                <a:ea typeface="ＭＳ Ｐゴシック" pitchFamily="-112" charset="-128"/>
              </a:rPr>
              <a:t>Stanford)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442780" y="391375"/>
            <a:ext cx="8630616" cy="1143000"/>
          </a:xfrm>
        </p:spPr>
        <p:txBody>
          <a:bodyPr/>
          <a:lstStyle/>
          <a:p>
            <a:pPr eaLnBrk="1" hangingPunct="1"/>
            <a:r>
              <a:rPr lang="el-GR" sz="3600" dirty="0">
                <a:solidFill>
                  <a:schemeClr val="accent2">
                    <a:lumMod val="75000"/>
                  </a:schemeClr>
                </a:solidFill>
                <a:ea typeface="ＭＳ Ｐゴシック" pitchFamily="34" charset="-128"/>
              </a:rPr>
              <a:t>Όχι πάντα γραμμική ακολουθία χαρακτήρων</a:t>
            </a:r>
            <a:endParaRPr lang="en-US" sz="3600" dirty="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9</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Κεφ</a:t>
            </a:r>
            <a:r>
              <a:rPr lang="en-US" sz="1600" dirty="0">
                <a:solidFill>
                  <a:schemeClr val="tx1"/>
                </a:solidFill>
              </a:rPr>
              <a:t>. 2.1</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3933056"/>
            <a:ext cx="8424936" cy="2677656"/>
          </a:xfrm>
          <a:prstGeom prst="rect">
            <a:avLst/>
          </a:prstGeom>
          <a:noFill/>
        </p:spPr>
        <p:txBody>
          <a:bodyPr wrap="square" rtlCol="0">
            <a:spAutoFit/>
          </a:bodyPr>
          <a:lstStyle/>
          <a:p>
            <a:r>
              <a:rPr lang="el-GR" dirty="0">
                <a:solidFill>
                  <a:schemeClr val="tx1"/>
                </a:solidFill>
                <a:latin typeface="+mn-lt"/>
              </a:rPr>
              <a:t>Αραβικά: δισδιάστατη ακολουθία χαρακτήρων και χαρακτήρες σε μεικτή σειρά (φωνήεντα διακριτικά σημεία πάνω και κάτω από τα γράμματα, μεταλλάξεις όπως συνδυάζονται)</a:t>
            </a:r>
          </a:p>
          <a:p>
            <a:r>
              <a:rPr lang="el-GR" dirty="0">
                <a:solidFill>
                  <a:schemeClr val="tx1"/>
                </a:solidFill>
                <a:latin typeface="+mn-lt"/>
              </a:rPr>
              <a:t>Από δεξιά στα αριστερά</a:t>
            </a:r>
          </a:p>
          <a:p>
            <a:r>
              <a:rPr lang="el-GR" dirty="0">
                <a:solidFill>
                  <a:schemeClr val="tx1"/>
                </a:solidFill>
              </a:rPr>
              <a:t>Η αντίστοιχη </a:t>
            </a:r>
            <a:r>
              <a:rPr lang="el-GR" i="1" dirty="0">
                <a:solidFill>
                  <a:srgbClr val="FF0000"/>
                </a:solidFill>
              </a:rPr>
              <a:t>ακουστική </a:t>
            </a:r>
            <a:r>
              <a:rPr lang="el-GR" dirty="0">
                <a:solidFill>
                  <a:schemeClr val="tx1"/>
                </a:solidFill>
              </a:rPr>
              <a:t>γραμμική ακολουθία</a:t>
            </a:r>
            <a:endParaRPr lang="el-GR" dirty="0">
              <a:solidFill>
                <a:schemeClr val="tx1"/>
              </a:solidFill>
              <a:latin typeface="+mn-lt"/>
            </a:endParaRPr>
          </a:p>
          <a:p>
            <a:r>
              <a:rPr lang="el-GR" dirty="0">
                <a:solidFill>
                  <a:schemeClr val="tx1"/>
                </a:solidFill>
                <a:latin typeface="+mn-lt"/>
              </a:rPr>
              <a:t>Πιθανή απουσία φωνηέντων (τα σύντομα απουσιάζουν ή εμφανίζονται κατά βούληση)</a:t>
            </a:r>
          </a:p>
        </p:txBody>
      </p:sp>
    </p:spTree>
    <p:extLst>
      <p:ext uri="{BB962C8B-B14F-4D97-AF65-F5344CB8AC3E}">
        <p14:creationId xmlns:p14="http://schemas.microsoft.com/office/powerpoint/2010/main" val="3023623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2690</TotalTime>
  <Words>6231</Words>
  <Application>Microsoft Office PowerPoint</Application>
  <PresentationFormat>On-screen Show (4:3)</PresentationFormat>
  <Paragraphs>968</Paragraphs>
  <Slides>82</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82</vt:i4>
      </vt:variant>
    </vt:vector>
  </HeadingPairs>
  <TitlesOfParts>
    <vt:vector size="92" baseType="lpstr">
      <vt:lpstr>Arial</vt:lpstr>
      <vt:lpstr>Calibri</vt:lpstr>
      <vt:lpstr>Calibri Light</vt:lpstr>
      <vt:lpstr>楷体_GB2312</vt:lpstr>
      <vt:lpstr>Lucida Sans</vt:lpstr>
      <vt:lpstr>Lucida Sans Unicode</vt:lpstr>
      <vt:lpstr>Tahoma</vt:lpstr>
      <vt:lpstr>Times New Roman</vt:lpstr>
      <vt:lpstr>Wingdings</vt:lpstr>
      <vt:lpstr>Office Theme</vt:lpstr>
      <vt:lpstr>PowerPoint Presentation</vt:lpstr>
      <vt:lpstr>Βασική Ορολογία</vt:lpstr>
      <vt:lpstr>Τι άλλο θα δούμε σήμερα;</vt:lpstr>
      <vt:lpstr>PowerPoint Presentation</vt:lpstr>
      <vt:lpstr>Τα βασικά βήματα για την κατασκευή του ευρετηρίου</vt:lpstr>
      <vt:lpstr>Parsing </vt:lpstr>
      <vt:lpstr>Parsing </vt:lpstr>
      <vt:lpstr>Complications: Format/language</vt:lpstr>
      <vt:lpstr>Όχι πάντα γραμμική ακολουθία χαρακτήρων</vt:lpstr>
      <vt:lpstr>Μονάδα εγγράφου</vt:lpstr>
      <vt:lpstr>Μονάδα εγγράφου</vt:lpstr>
      <vt:lpstr>ΣΥΜΒΟΛΑ (Tokens) και ΟΡΟΙ (ΤERMS)</vt:lpstr>
      <vt:lpstr>Τα βασικά βήματα για την κατασκευή του ευρετηρίου</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Τα βασικά βήματα για την κατασκευή του ευρετηρίου</vt:lpstr>
      <vt:lpstr>Stop words (Διακόπτουσες λέξεις)</vt:lpstr>
      <vt:lpstr>Stop words (Διακόπτουσες λέξεις)</vt:lpstr>
      <vt:lpstr>Κανονικοποίηση (Token normalization)</vt:lpstr>
      <vt:lpstr>Κανονικοποίηση</vt:lpstr>
      <vt:lpstr>Κανονικοποίηση</vt:lpstr>
      <vt:lpstr>Κανονικοποίηση σε όρους</vt:lpstr>
      <vt:lpstr>Κανονικοποίηση: άλλες γλώσσες, τόνοι, διακριτικά</vt:lpstr>
      <vt:lpstr>Κανονικοποίηση: άλλες γλώσσες, τόνοι, διακριτικά</vt:lpstr>
      <vt:lpstr>Κανονικοποίηση: άλλες γλώσσες</vt:lpstr>
      <vt:lpstr>PowerPoint Presentation</vt:lpstr>
      <vt:lpstr>PowerPoint Presentation</vt:lpstr>
      <vt:lpstr>PowerPoint Presentation</vt:lpstr>
      <vt:lpstr>Τα βασικά βήματα για την κατασκευή του ευρετηρίου</vt:lpstr>
      <vt:lpstr>PowerPoint Presentation</vt:lpstr>
      <vt:lpstr>Θησαυροί (Thesauri) και soundex</vt:lpstr>
      <vt:lpstr>Μετατροπή σε κεφαλαία/μικρά</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PowerPoint Presentation</vt:lpstr>
      <vt:lpstr>Επανάληψη (ερωτήσεις)</vt:lpstr>
      <vt:lpstr>Επανάληψη (ερωτήσεις)</vt:lpstr>
      <vt:lpstr>Λίστες Καταχωρήσεων: επεκτάσεις</vt:lpstr>
      <vt:lpstr>Αντεστραμμένο ευρετήριο</vt:lpstr>
      <vt:lpstr>Τι θα δούμε σήμερα;</vt:lpstr>
      <vt:lpstr>Βασική συγχώνευση</vt:lpstr>
      <vt:lpstr>Επέκταση των λιστών με δείκτες παράβλεψης skip pointers (κατά την κατασκευή του ευρετηρίου)</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Ευρετήρια φράσεων</vt:lpstr>
      <vt:lpstr>Ερωτήματα Φράσεων (phrase queries)</vt:lpstr>
      <vt:lpstr>Μια πρώτη προσέγγιση: Ευρετήρια ζευγών λέξεων (Biword indexes)</vt:lpstr>
      <vt:lpstr>Μεγαλύτερες φράσεις</vt:lpstr>
      <vt:lpstr>Διευρυμένα biwords</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Πολυπλοκότητα ερώτησης</vt:lpstr>
      <vt:lpstr>Μέγεθος ευρετηρίου</vt:lpstr>
      <vt:lpstr>Μέγεθος ευρετηρίου</vt:lpstr>
      <vt:lpstr>Rules of thumb</vt:lpstr>
      <vt:lpstr>Συνδυαστικές μέθοδοι</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Evaggelia Pitoura</cp:lastModifiedBy>
  <cp:revision>1583</cp:revision>
  <cp:lastPrinted>2009-09-22T15:48:09Z</cp:lastPrinted>
  <dcterms:created xsi:type="dcterms:W3CDTF">2009-09-21T23:46:17Z</dcterms:created>
  <dcterms:modified xsi:type="dcterms:W3CDTF">2022-03-20T12:35:37Z</dcterms:modified>
</cp:coreProperties>
</file>