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0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1.xml" ContentType="application/vnd.openxmlformats-officedocument.presentationml.notesSlide+xml"/>
  <Override PartName="/ppt/ink/ink9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  <p:sldMasterId id="2147483996" r:id="rId2"/>
  </p:sldMasterIdLst>
  <p:notesMasterIdLst>
    <p:notesMasterId r:id="rId76"/>
  </p:notesMasterIdLst>
  <p:handoutMasterIdLst>
    <p:handoutMasterId r:id="rId77"/>
  </p:handoutMasterIdLst>
  <p:sldIdLst>
    <p:sldId id="402" r:id="rId3"/>
    <p:sldId id="1675" r:id="rId4"/>
    <p:sldId id="1725" r:id="rId5"/>
    <p:sldId id="1726" r:id="rId6"/>
    <p:sldId id="1727" r:id="rId7"/>
    <p:sldId id="1750" r:id="rId8"/>
    <p:sldId id="1729" r:id="rId9"/>
    <p:sldId id="1728" r:id="rId10"/>
    <p:sldId id="1731" r:id="rId11"/>
    <p:sldId id="1864" r:id="rId12"/>
    <p:sldId id="1755" r:id="rId13"/>
    <p:sldId id="1752" r:id="rId14"/>
    <p:sldId id="1732" r:id="rId15"/>
    <p:sldId id="1756" r:id="rId16"/>
    <p:sldId id="1734" r:id="rId17"/>
    <p:sldId id="1730" r:id="rId18"/>
    <p:sldId id="1733" r:id="rId19"/>
    <p:sldId id="1736" r:id="rId20"/>
    <p:sldId id="1737" r:id="rId21"/>
    <p:sldId id="1738" r:id="rId22"/>
    <p:sldId id="1739" r:id="rId23"/>
    <p:sldId id="1740" r:id="rId24"/>
    <p:sldId id="1742" r:id="rId25"/>
    <p:sldId id="1743" r:id="rId26"/>
    <p:sldId id="1744" r:id="rId27"/>
    <p:sldId id="1745" r:id="rId28"/>
    <p:sldId id="1746" r:id="rId29"/>
    <p:sldId id="1747" r:id="rId30"/>
    <p:sldId id="1748" r:id="rId31"/>
    <p:sldId id="1749" r:id="rId32"/>
    <p:sldId id="1735" r:id="rId33"/>
    <p:sldId id="1873" r:id="rId34"/>
    <p:sldId id="1759" r:id="rId35"/>
    <p:sldId id="1760" r:id="rId36"/>
    <p:sldId id="1761" r:id="rId37"/>
    <p:sldId id="1762" r:id="rId38"/>
    <p:sldId id="1763" r:id="rId39"/>
    <p:sldId id="1765" r:id="rId40"/>
    <p:sldId id="1766" r:id="rId41"/>
    <p:sldId id="1865" r:id="rId42"/>
    <p:sldId id="1764" r:id="rId43"/>
    <p:sldId id="1767" r:id="rId44"/>
    <p:sldId id="1768" r:id="rId45"/>
    <p:sldId id="1769" r:id="rId46"/>
    <p:sldId id="1862" r:id="rId47"/>
    <p:sldId id="1814" r:id="rId48"/>
    <p:sldId id="1775" r:id="rId49"/>
    <p:sldId id="1776" r:id="rId50"/>
    <p:sldId id="1777" r:id="rId51"/>
    <p:sldId id="1778" r:id="rId52"/>
    <p:sldId id="1779" r:id="rId53"/>
    <p:sldId id="1780" r:id="rId54"/>
    <p:sldId id="1781" r:id="rId55"/>
    <p:sldId id="1878" r:id="rId56"/>
    <p:sldId id="1879" r:id="rId57"/>
    <p:sldId id="1874" r:id="rId58"/>
    <p:sldId id="1875" r:id="rId59"/>
    <p:sldId id="1877" r:id="rId60"/>
    <p:sldId id="1784" r:id="rId61"/>
    <p:sldId id="1785" r:id="rId62"/>
    <p:sldId id="1786" r:id="rId63"/>
    <p:sldId id="1787" r:id="rId64"/>
    <p:sldId id="1788" r:id="rId65"/>
    <p:sldId id="1789" r:id="rId66"/>
    <p:sldId id="1790" r:id="rId67"/>
    <p:sldId id="1869" r:id="rId68"/>
    <p:sldId id="1792" r:id="rId69"/>
    <p:sldId id="1793" r:id="rId70"/>
    <p:sldId id="1794" r:id="rId71"/>
    <p:sldId id="1808" r:id="rId72"/>
    <p:sldId id="1867" r:id="rId73"/>
    <p:sldId id="1772" r:id="rId74"/>
    <p:sldId id="1804" r:id="rId75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ΕΥΑΓΓΕΛΙΑ ΠΙΤΟΥΡΑ" initials="ΕΠ" lastIdx="1" clrIdx="0">
    <p:extLst>
      <p:ext uri="{19B8F6BF-5375-455C-9EA6-DF929625EA0E}">
        <p15:presenceInfo xmlns:p15="http://schemas.microsoft.com/office/powerpoint/2012/main" userId="ΕΥΑΓΓΕΛΙΑ ΠΙΤΟΥΡ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A40508"/>
    <a:srgbClr val="F0EEEB"/>
    <a:srgbClr val="FF9966"/>
    <a:srgbClr val="00A000"/>
    <a:srgbClr val="B2B2B2"/>
    <a:srgbClr val="F4F3E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578" autoAdjust="0"/>
    <p:restoredTop sz="96052" autoAdjust="0"/>
  </p:normalViewPr>
  <p:slideViewPr>
    <p:cSldViewPr>
      <p:cViewPr varScale="1">
        <p:scale>
          <a:sx n="84" d="100"/>
          <a:sy n="84" d="100"/>
        </p:scale>
        <p:origin x="10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106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32:07.0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306 180 1032,'0'0'1184,"0"-124"-1112,-32 104 137,-8 5-97,-6 1-104,2 7 152,4 7-152,-5 0-16,12 21-272,7-4-1281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5T10:52:42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1 800,'0'0'1136,"-9"31"-1136,20-26 0,-2 1-8,2 0-88,-3-2 88,-5-4-1152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32:08.5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1840,'0'0'6518,"9"0"-6458,5 1 35,-1 1 1,0 0-1,0 1 1,23 8-1,8 1 132,559 109 828,-345-96-447,3-22 262,-181-3-896,50 9 1354,-130-9-1370,0 0 0,0 0-1,0 0 1,1 0-1,-1 0 1,0 0-1,0 0 1,0 0 0,0-1-1,0 1 1,0 0-1,0 0 1,1 0-1,-1 0 1,0 0 0,0 0-1,0 0 1,0 0-1,0 0 1,0 0-1,0 0 1,0 0 0,0-1-1,0 1 1,0 0-1,0 0 1,0 0-1,1 0 1,-1 0 0,0 0-1,0 0 1,0 0-1,0-1 1,0 1 0,0 0-1,0 0 1,0 0-1,0 0 1,0 0-1,0 0 1,0 0 0,0-1-1,0 1 1,0 0-1,-1 0 1,1 0-1,0 0 1,0 0 0,0 0-1,-5-10-1065,-6-5-238,-12 1-941,-3-2-615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5T10:06:54.3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0 195 2881,'0'0'2954,"12"0"2889,-5 0-6024,-2-2 269,0 0 0,0 0 0,-1 0 0,1 0 0,-1-1 0,1 0 0,-1 0 0,6-5 0,30-31 215,-34 34-299,2-4 133,1-1 0,-2 1 0,0-1 0,0-1 0,0 1 0,-2-1 0,1 0 0,-1-1 0,5-19 0,-11 77-145,1-11 85,-1-27-76,-2 29 4,2-1-1,6 66 1,-5-100-16,1 0 0,-1 0 0,0 0 1,0 0-1,0 0 0,0 0 1,0 0-1,0 0 0,0 0 0,-1 0 1,1 0-1,-1 0 0,1 0 0,-1-1 1,0 1-1,0 0 0,0 0 1,0 0-1,-1 1 0,-2 0 7,1 0 0,-1 0 0,0 0 0,0-1 0,0 1-1,-9 2 1,11-4 14,-79 32-76,116-22-369,-21-8 440,21 3 63,1 0-1,36-1 1,-57-4 62,-11-1-802,-1 1 1,1-1 0,-1 0 0,1 0-1,-1-1 1,1 1 0,-1-1 0,1 1-1,5-3 1,8-8-5877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07:10.8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5T10:20:32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8466,'0'0'4401,"-8"-4"-4401,19 4-1000,8 0-1409,-3 4-824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5T10:39:02.6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1664,'2'0'9040,"13"0"-9115,85-1 320,112 3-106,-179 1-121,58 14 0,-34-5 2,65 9 77,2-6 1,157 0-1,-58-25 158,6 8-159,-118 4 61,-96-2-273,-3 0 830,-21 0-1114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5T10:39:2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 2841,'0'0'2706,"-14"-3"3005,8 15-5696,0 1 0,1 0 0,1 0 0,-5 19 0,3-7-26,-2 5-9,3 0-1,0 0 0,-1 57 0,13 92 107,-4-23-135,1 21 127,3-122-215,-1-14 158,0 45 1,-8 10 16,7 146-103,13-116 151,2 29-35,-14 93 211,3-195 220,-6-42-215,-1 0 0,0 1 0,0 11-1,-2-22-95,-13 0-2494,-3-1-1216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5T10:39:29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43 4337,'0'0'4045,"0"-8"-3136,0-20 71,0 22 130,0 24-731,-2 244-39,4 287-299,30-270 8,-18-192-65,3 134 1,-17-208 61,1 40-10,-3 0 0,-9 55 0,-3-4-8,4 1-1,5 106 1,5-129-67,0-82 314,-16-4-2673,-5-3-1251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44:37.62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6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5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17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24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57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65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75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72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5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78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Google, the web crawling (downloading of web pages) is done by several distributed crawlers. There is </a:t>
            </a:r>
            <a:r>
              <a:rPr lang="en-US" b="1" dirty="0"/>
              <a:t>a </a:t>
            </a:r>
            <a:r>
              <a:rPr lang="en-US" b="1" dirty="0" err="1"/>
              <a:t>URLserver</a:t>
            </a:r>
            <a:r>
              <a:rPr lang="en-US" b="1" dirty="0"/>
              <a:t> that sends lists of URLs to be fetched to the crawlers</a:t>
            </a:r>
            <a:r>
              <a:rPr lang="en-US" dirty="0"/>
              <a:t>. The web pages that are fetched are then sent to the store server. The store server then compresses and </a:t>
            </a:r>
            <a:r>
              <a:rPr lang="en-US" i="1" dirty="0"/>
              <a:t>stores the web pages into a repository</a:t>
            </a:r>
            <a:r>
              <a:rPr lang="en-US" dirty="0"/>
              <a:t>. Every web page has an associated ID number called a </a:t>
            </a:r>
            <a:r>
              <a:rPr lang="en-US" dirty="0" err="1"/>
              <a:t>docID</a:t>
            </a:r>
            <a:r>
              <a:rPr lang="en-US" dirty="0"/>
              <a:t> which is assigned whenever a new URL is parsed out of a web page. </a:t>
            </a:r>
          </a:p>
          <a:p>
            <a:r>
              <a:rPr lang="en-US" dirty="0"/>
              <a:t>The indexing function is performed by the indexer and the sorter. The indexer performs a number of functions. It reads the repository, </a:t>
            </a:r>
            <a:r>
              <a:rPr lang="en-US" dirty="0" err="1"/>
              <a:t>uncompresses</a:t>
            </a:r>
            <a:r>
              <a:rPr lang="en-US" dirty="0"/>
              <a:t> the documents, and parses them. Each document is converted into a set of word occurrences called hits. The hits record the word, position in document, an approximation of font size, and capitalization. The indexer distributes these hits into a set of "barrels", creating a partially sorted forward index. </a:t>
            </a:r>
          </a:p>
          <a:p>
            <a:r>
              <a:rPr lang="en-US" dirty="0"/>
              <a:t>The indexer performs another important function. It </a:t>
            </a:r>
            <a:r>
              <a:rPr lang="en-US" dirty="0">
                <a:solidFill>
                  <a:srgbClr val="FF0000"/>
                </a:solidFill>
              </a:rPr>
              <a:t>parses out all the links</a:t>
            </a:r>
            <a:r>
              <a:rPr lang="en-US" dirty="0"/>
              <a:t> in every web page and stores important information about them in an anchors file. This file contains enough information to determine where each link points fro</a:t>
            </a:r>
          </a:p>
          <a:p>
            <a:r>
              <a:rPr lang="en-US" dirty="0"/>
              <a:t>The </a:t>
            </a:r>
            <a:r>
              <a:rPr lang="en-US" dirty="0" err="1"/>
              <a:t>URLresolver</a:t>
            </a:r>
            <a:r>
              <a:rPr lang="en-US" dirty="0"/>
              <a:t> reads the anchors file and converts relative URLs into absolute URLs and in turn into </a:t>
            </a:r>
            <a:r>
              <a:rPr lang="en-US" dirty="0" err="1"/>
              <a:t>docIDs</a:t>
            </a:r>
            <a:r>
              <a:rPr lang="en-US" dirty="0"/>
              <a:t>. It puts the anchor text into the forward index, associated with the </a:t>
            </a:r>
            <a:r>
              <a:rPr lang="en-US" dirty="0" err="1"/>
              <a:t>docID</a:t>
            </a:r>
            <a:r>
              <a:rPr lang="en-US" dirty="0"/>
              <a:t> that the anchor points to. It also generates a database of links which are pairs of </a:t>
            </a:r>
            <a:r>
              <a:rPr lang="en-US" dirty="0" err="1"/>
              <a:t>docIDs</a:t>
            </a:r>
            <a:r>
              <a:rPr lang="en-US" dirty="0"/>
              <a:t>. The links database is used to compute </a:t>
            </a:r>
            <a:r>
              <a:rPr lang="en-US" dirty="0" err="1"/>
              <a:t>PageRanks</a:t>
            </a:r>
            <a:r>
              <a:rPr lang="en-US" dirty="0"/>
              <a:t> for all the documents. The sorter takes the barrels, which are sorted by </a:t>
            </a:r>
            <a:r>
              <a:rPr lang="en-US" dirty="0" err="1"/>
              <a:t>docID</a:t>
            </a:r>
            <a:r>
              <a:rPr lang="en-US" dirty="0"/>
              <a:t> (this is a simplification, see Section 4.2.5), and resorts them by </a:t>
            </a:r>
            <a:r>
              <a:rPr lang="en-US" dirty="0" err="1"/>
              <a:t>wordID</a:t>
            </a:r>
            <a:r>
              <a:rPr lang="en-US" dirty="0"/>
              <a:t> to generate the inverted index. This is done in place so that little temporary space is needed for this operation. The sorter also produces a list of </a:t>
            </a:r>
            <a:r>
              <a:rPr lang="en-US" dirty="0" err="1"/>
              <a:t>wordIDs</a:t>
            </a:r>
            <a:r>
              <a:rPr lang="en-US" dirty="0"/>
              <a:t> and offsets into the inverted index. A program called </a:t>
            </a:r>
            <a:r>
              <a:rPr lang="en-US" dirty="0" err="1"/>
              <a:t>DumpLexicon</a:t>
            </a:r>
            <a:r>
              <a:rPr lang="en-US" dirty="0"/>
              <a:t> takes this list together with the lexicon produced by the indexer and generates a new lexicon to be used by the searcher. The searcher is run by a web server and uses the lexicon built by </a:t>
            </a:r>
            <a:r>
              <a:rPr lang="en-US" dirty="0" err="1"/>
              <a:t>DumpLexicon</a:t>
            </a:r>
            <a:r>
              <a:rPr lang="en-US" dirty="0"/>
              <a:t> together with the inverted index and the </a:t>
            </a:r>
            <a:r>
              <a:rPr lang="en-US" dirty="0" err="1"/>
              <a:t>PageRanks</a:t>
            </a:r>
            <a:r>
              <a:rPr lang="en-US" dirty="0"/>
              <a:t> to answer queries. from and to, and the text of the link. </a:t>
            </a:r>
          </a:p>
        </p:txBody>
      </p:sp>
    </p:spTree>
    <p:extLst>
      <p:ext uri="{BB962C8B-B14F-4D97-AF65-F5344CB8AC3E}">
        <p14:creationId xmlns:p14="http://schemas.microsoft.com/office/powerpoint/2010/main" val="3442990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63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16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64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517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65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642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66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45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67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06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68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408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69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700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5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8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9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62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3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78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7A03A-6A5E-4081-A060-488477FCB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2ECF-953B-4245-8635-DB139CFFED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12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AB46-AAA9-4184-BEB1-32916596BE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76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7004-3BF3-4B0D-854E-505443C4DE8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34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0B70-AA71-47A3-BB84-03507777F39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13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94FC-AABD-4406-B24E-E27DBA9C65B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99DC-D5C5-45C3-91C0-1E729826E5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4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2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47F-EBB2-40F6-BFF0-7F3B8C36D3B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0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951-FEC9-416A-9CB8-A2399635A9A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3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C67F-DA4C-449B-8314-D7C4E105497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2071-7801-4C84-A4E2-ECFDCEFC17B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76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A6ED-803B-4B80-9C83-80989E6E6AF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2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76115-2B6E-45D7-9815-40F2F3878DEE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26/5/2022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30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esearch.google/pubs/pub33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widewebsiz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customXml" Target="../ink/ink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ospect.com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Relationship Id="rId19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thur_C._Clark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customXml" Target="../ink/ink7.xml"/><Relationship Id="rId4" Type="http://schemas.openxmlformats.org/officeDocument/2006/relationships/image" Target="../media/image12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ire.org/highest-paying-search-term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stream.com/articles/most-expensive-keyword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onlinechoices.com/gr/" TargetMode="External"/><Relationship Id="rId2" Type="http://schemas.openxmlformats.org/officeDocument/2006/relationships/hyperlink" Target="https://adssettings.google.com/authenticated" TargetMode="Externa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advanced_image_search" TargetMode="External"/><Relationship Id="rId2" Type="http://schemas.openxmlformats.org/officeDocument/2006/relationships/hyperlink" Target="https://www.google.com/advanced_search" TargetMode="Externa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3479B-A7B1-4E51-955B-1A9C357D33CC}"/>
              </a:ext>
            </a:extLst>
          </p:cNvPr>
          <p:cNvSpPr txBox="1"/>
          <p:nvPr/>
        </p:nvSpPr>
        <p:spPr>
          <a:xfrm>
            <a:off x="4229100" y="563880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9pPr>
          </a:lstStyle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2021-2022</a:t>
            </a:r>
            <a:endParaRPr lang="en-US" sz="2200" i="1" dirty="0">
              <a:solidFill>
                <a:schemeClr val="bg1">
                  <a:lumMod val="9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B95B6F70-ED0F-4AC8-BD28-97AF01CF4996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286000"/>
            <a:ext cx="7490792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43708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>
                <a:ea typeface="ＭＳ Ｐゴシック" pitchFamily="-112" charset="-128"/>
              </a:rPr>
              <a:t>ΜΥΕ0</a:t>
            </a:r>
            <a:r>
              <a:rPr lang="en-US" dirty="0">
                <a:ea typeface="ＭＳ Ｐゴシック" pitchFamily="-112" charset="-128"/>
              </a:rPr>
              <a:t>0</a:t>
            </a:r>
            <a:r>
              <a:rPr lang="el-GR" dirty="0">
                <a:ea typeface="ＭＳ Ｐゴシック" pitchFamily="-112" charset="-128"/>
              </a:rPr>
              <a:t>3: Ανάκτηση Πληροφορίας</a:t>
            </a:r>
            <a:endParaRPr lang="en-US" dirty="0">
              <a:ea typeface="ＭＳ Ｐゴシック" pitchFamily="-112" charset="-128"/>
            </a:endParaRPr>
          </a:p>
          <a:p>
            <a:pPr fontAlgn="auto">
              <a:spcAft>
                <a:spcPts val="0"/>
              </a:spcAft>
            </a:pPr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n-US" sz="18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fontAlgn="auto">
              <a:spcAft>
                <a:spcPts val="0"/>
              </a:spcAft>
            </a:pPr>
            <a:br>
              <a:rPr lang="en-US" dirty="0">
                <a:ea typeface="ＭＳ Ｐゴシック" pitchFamily="-112" charset="-128"/>
              </a:rPr>
            </a:br>
            <a:r>
              <a:rPr lang="el-GR" sz="2400" dirty="0">
                <a:ea typeface="ＭＳ Ｐゴシック" pitchFamily="-112" charset="-128"/>
              </a:rPr>
              <a:t>Κεφάλαια 19, 20: Web.  Μηχανές αναζήτησης.</a:t>
            </a:r>
            <a:endParaRPr lang="en-US" sz="24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689266"/>
            <a:ext cx="4419600" cy="5668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9BC1CC-E83A-47A6-A462-8BDC945890BE}"/>
              </a:ext>
            </a:extLst>
          </p:cNvPr>
          <p:cNvSpPr txBox="1"/>
          <p:nvPr/>
        </p:nvSpPr>
        <p:spPr>
          <a:xfrm>
            <a:off x="6248400" y="36576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https://dmoz-odp.org/</a:t>
            </a:r>
          </a:p>
        </p:txBody>
      </p:sp>
    </p:spTree>
    <p:extLst>
      <p:ext uri="{BB962C8B-B14F-4D97-AF65-F5344CB8AC3E}">
        <p14:creationId xmlns:p14="http://schemas.microsoft.com/office/powerpoint/2010/main" val="57389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413" y="1828800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4848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953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officially closed on December 31, 2014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252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44668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837" y="751747"/>
            <a:ext cx="6284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Δεύτερη προσπάθεια: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Μηχανές αναζήτησης </a:t>
            </a:r>
            <a:r>
              <a:rPr lang="el-GR" dirty="0">
                <a:latin typeface="+mn-lt"/>
              </a:rPr>
              <a:t>πλήρους κειμένου </a:t>
            </a:r>
            <a:r>
              <a:rPr lang="en-US" dirty="0">
                <a:latin typeface="+mn-lt"/>
              </a:rPr>
              <a:t>(full text)</a:t>
            </a:r>
            <a:endParaRPr lang="el-GR" dirty="0">
              <a:latin typeface="+mn-lt"/>
            </a:endParaRPr>
          </a:p>
          <a:p>
            <a:r>
              <a:rPr lang="el-GR" sz="1800" dirty="0">
                <a:latin typeface="+mn-lt"/>
              </a:rPr>
              <a:t>Πόσο συχνά ο όρος εμφανίζεται στο κείμενο</a:t>
            </a:r>
          </a:p>
          <a:p>
            <a:r>
              <a:rPr lang="el-GR" sz="1800" dirty="0">
                <a:latin typeface="+mn-lt"/>
              </a:rPr>
              <a:t>Αρχικά οι χρήστες τις σελίδες τους για να </a:t>
            </a:r>
            <a:r>
              <a:rPr lang="el-GR" sz="1800" dirty="0" err="1">
                <a:latin typeface="+mn-lt"/>
              </a:rPr>
              <a:t>ευρετηριοποιηθούν</a:t>
            </a:r>
            <a:endParaRPr lang="el-GR" sz="18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452" y="2590800"/>
            <a:ext cx="124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Altavista</a:t>
            </a:r>
            <a:endParaRPr lang="en-US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16" y="2359058"/>
            <a:ext cx="3900284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50" y="739390"/>
            <a:ext cx="1427669" cy="518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7" y="5249070"/>
            <a:ext cx="3812033" cy="14851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74925" y="5529957"/>
            <a:ext cx="1513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Infoseek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8600" y="6046315"/>
            <a:ext cx="914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Excite</a:t>
            </a:r>
          </a:p>
        </p:txBody>
      </p:sp>
    </p:spTree>
    <p:extLst>
      <p:ext uri="{BB962C8B-B14F-4D97-AF65-F5344CB8AC3E}">
        <p14:creationId xmlns:p14="http://schemas.microsoft.com/office/powerpoint/2010/main" val="186313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rgbClr val="FBFCFF"/>
                </a:solidFill>
              </a:rPr>
              <a:t>Κεφ</a:t>
            </a:r>
            <a:r>
              <a:rPr lang="en-US" sz="1600" dirty="0">
                <a:solidFill>
                  <a:srgbClr val="FBFCFF"/>
                </a:solidFill>
              </a:rPr>
              <a:t>. 19.</a:t>
            </a:r>
            <a:r>
              <a:rPr lang="el-GR" sz="1600" dirty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1959" y="1411526"/>
            <a:ext cx="8001000" cy="22629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l-GR" dirty="0"/>
              <a:t>Η εποχή του </a:t>
            </a:r>
            <a:r>
              <a:rPr lang="en-US" dirty="0"/>
              <a:t>Google</a:t>
            </a:r>
            <a:r>
              <a:rPr lang="el-GR" dirty="0"/>
              <a:t> (~1998)</a:t>
            </a:r>
            <a:r>
              <a:rPr lang="en-US" dirty="0"/>
              <a:t>: </a:t>
            </a:r>
            <a:r>
              <a:rPr lang="el-GR" dirty="0"/>
              <a:t>χρήση του </a:t>
            </a:r>
            <a:r>
              <a:rPr lang="en-US" dirty="0"/>
              <a:t>web </a:t>
            </a:r>
            <a:r>
              <a:rPr lang="el-GR" dirty="0"/>
              <a:t>ως γράφου</a:t>
            </a:r>
            <a:endParaRPr lang="en-US" dirty="0"/>
          </a:p>
          <a:p>
            <a:pPr lvl="1">
              <a:buClrTx/>
            </a:pPr>
            <a:r>
              <a:rPr lang="el-GR" dirty="0"/>
              <a:t>Πέρασμα από τη </a:t>
            </a:r>
            <a:r>
              <a:rPr lang="el-GR" i="1" dirty="0"/>
              <a:t>συνάφεια</a:t>
            </a:r>
            <a:r>
              <a:rPr lang="el-GR" dirty="0"/>
              <a:t> στο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κύρος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/>
              <a:t>(</a:t>
            </a:r>
            <a:r>
              <a:rPr lang="en-US" dirty="0"/>
              <a:t>authoritativeness</a:t>
            </a:r>
            <a:r>
              <a:rPr lang="el-GR" dirty="0"/>
              <a:t>)</a:t>
            </a:r>
            <a:endParaRPr lang="en-US" dirty="0"/>
          </a:p>
          <a:p>
            <a:pPr lvl="1">
              <a:buClrTx/>
            </a:pPr>
            <a:r>
              <a:rPr lang="el-GR" dirty="0"/>
              <a:t>Δεν έχει μόνο σημασία μια σελίδα να είναι συναφής πρέπει να είναι και </a:t>
            </a:r>
            <a:r>
              <a:rPr lang="el-GR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σημαντική</a:t>
            </a:r>
            <a:r>
              <a:rPr lang="el-GR" dirty="0"/>
              <a:t> στο </a:t>
            </a:r>
            <a:r>
              <a:rPr lang="en-US" dirty="0"/>
              <a:t>web</a:t>
            </a:r>
          </a:p>
          <a:p>
            <a:pPr marL="0" indent="0">
              <a:buClrTx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3127" y="401935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Larry Page, Sergey </a:t>
            </a:r>
            <a:r>
              <a:rPr lang="en-US" sz="1800" dirty="0" err="1">
                <a:latin typeface="+mn-lt"/>
              </a:rPr>
              <a:t>Brin</a:t>
            </a:r>
            <a:endParaRPr lang="el-GR" sz="1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632325"/>
            <a:ext cx="2647950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61327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01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</a:t>
            </a:r>
            <a:r>
              <a:rPr lang="el-GR" sz="1600" dirty="0"/>
              <a:t>1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06416"/>
            <a:ext cx="3174603" cy="1765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182" y="3471495"/>
            <a:ext cx="7685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από τη λέξη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googol</a:t>
            </a:r>
            <a:r>
              <a:rPr lang="en-US" dirty="0">
                <a:latin typeface="+mn-lt"/>
              </a:rPr>
              <a:t>,</a:t>
            </a:r>
            <a:r>
              <a:rPr lang="el-GR" dirty="0">
                <a:latin typeface="+mn-lt"/>
              </a:rPr>
              <a:t> ο αριθμός</a:t>
            </a:r>
            <a:r>
              <a:rPr lang="en-US" dirty="0">
                <a:latin typeface="+mn-lt"/>
              </a:rPr>
              <a:t> 1 </a:t>
            </a:r>
            <a:r>
              <a:rPr lang="el-GR" dirty="0">
                <a:latin typeface="+mn-lt"/>
              </a:rPr>
              <a:t>ακολουθούμενος από </a:t>
            </a:r>
            <a:r>
              <a:rPr lang="en-US" dirty="0">
                <a:latin typeface="+mn-lt"/>
              </a:rPr>
              <a:t>100 </a:t>
            </a:r>
            <a:r>
              <a:rPr lang="el-GR" dirty="0">
                <a:latin typeface="+mn-lt"/>
              </a:rPr>
              <a:t>μηδενικά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724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αρχικά στο </a:t>
            </a:r>
            <a:r>
              <a:rPr lang="en-US" dirty="0">
                <a:latin typeface="+mn-lt"/>
              </a:rPr>
              <a:t>website </a:t>
            </a:r>
            <a:r>
              <a:rPr lang="el-GR" dirty="0">
                <a:latin typeface="+mn-lt"/>
              </a:rPr>
              <a:t>του</a:t>
            </a:r>
            <a:r>
              <a:rPr lang="en-GB" dirty="0">
                <a:latin typeface="+mn-lt"/>
              </a:rPr>
              <a:t> Stanford University</a:t>
            </a:r>
            <a:endParaRPr lang="el-GR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4504F2-274D-49F9-BCD5-FE6CA2962855}"/>
              </a:ext>
            </a:extLst>
          </p:cNvPr>
          <p:cNvSpPr txBox="1"/>
          <p:nvPr/>
        </p:nvSpPr>
        <p:spPr>
          <a:xfrm>
            <a:off x="522441" y="560797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660099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anatomy of a large-scale hypertextual web search engine</a:t>
            </a:r>
            <a:endParaRPr lang="en-US" sz="18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3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Αναζήτηση στο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Web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βασικά σημεία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794652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7010400" y="1676400"/>
          <a:ext cx="16541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5539012" imgH="8035023" progId="Word.Document.8">
                  <p:embed/>
                </p:oleObj>
              </mc:Choice>
              <mc:Fallback>
                <p:oleObj name="Document" r:id="rId3" imgW="5539012" imgH="8035023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76400"/>
                        <a:ext cx="1654175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22578" name="Rectangle 5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9" name="Rectangle 6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0" name="Rectangle 7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1" name="Rectangle 8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2" name="Rectangle 9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3" name="Rectangle 10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4" name="Rectangle 11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5" name="Rectangle 12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6" name="Rectangle 13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7" name="Rectangle 14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8" name="Rectangle 15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9" name="Line 16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0" name="Line 17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1" name="Line 18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2" name="Line 19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3" name="Line 20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4" name="Line 21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77" name="Text Box 22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The Web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508875" y="5562600"/>
            <a:ext cx="1558925" cy="1219200"/>
            <a:chOff x="4730" y="3504"/>
            <a:chExt cx="982" cy="768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800" y="3504"/>
              <a:ext cx="768" cy="528"/>
              <a:chOff x="3264" y="2496"/>
              <a:chExt cx="768" cy="528"/>
            </a:xfrm>
          </p:grpSpPr>
          <p:sp>
            <p:nvSpPr>
              <p:cNvPr id="22574" name="Rectangle 25"/>
              <p:cNvSpPr>
                <a:spLocks noChangeArrowheads="1"/>
              </p:cNvSpPr>
              <p:nvPr/>
            </p:nvSpPr>
            <p:spPr bwMode="auto">
              <a:xfrm>
                <a:off x="3264" y="2592"/>
                <a:ext cx="768" cy="432"/>
              </a:xfrm>
              <a:prstGeom prst="rect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>
                      <a:alpha val="50000"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5" name="Oval 26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768" cy="144"/>
              </a:xfrm>
              <a:prstGeom prst="ellipse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73" name="Text Box 27"/>
            <p:cNvSpPr txBox="1">
              <a:spLocks noChangeArrowheads="1"/>
            </p:cNvSpPr>
            <p:nvPr/>
          </p:nvSpPr>
          <p:spPr bwMode="auto">
            <a:xfrm>
              <a:off x="4730" y="4022"/>
              <a:ext cx="9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Ad indexes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971802" y="2733675"/>
            <a:ext cx="2395539" cy="1290638"/>
            <a:chOff x="1872" y="1722"/>
            <a:chExt cx="1509" cy="813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899" y="1722"/>
              <a:ext cx="1482" cy="813"/>
              <a:chOff x="1899" y="2211"/>
              <a:chExt cx="1482" cy="813"/>
            </a:xfrm>
          </p:grpSpPr>
          <p:pic>
            <p:nvPicPr>
              <p:cNvPr id="22570" name="Picture 31" descr="MCj0214984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77" y="2521"/>
                <a:ext cx="507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71" name="Text Box 32"/>
              <p:cNvSpPr txBox="1">
                <a:spLocks noChangeArrowheads="1"/>
              </p:cNvSpPr>
              <p:nvPr/>
            </p:nvSpPr>
            <p:spPr bwMode="auto">
              <a:xfrm>
                <a:off x="1899" y="2211"/>
                <a:ext cx="148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800" dirty="0"/>
                  <a:t>Web spider/crawler</a:t>
                </a:r>
              </a:p>
            </p:txBody>
          </p:sp>
        </p:grpSp>
        <p:sp>
          <p:nvSpPr>
            <p:cNvPr id="22569" name="Line 33"/>
            <p:cNvSpPr>
              <a:spLocks noChangeShapeType="1"/>
            </p:cNvSpPr>
            <p:nvPr/>
          </p:nvSpPr>
          <p:spPr bwMode="auto">
            <a:xfrm flipH="1" flipV="1">
              <a:off x="1872" y="2016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2971800" y="33528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446463" y="4038600"/>
            <a:ext cx="1125537" cy="939800"/>
            <a:chOff x="2171" y="2544"/>
            <a:chExt cx="709" cy="592"/>
          </a:xfrm>
        </p:grpSpPr>
        <p:sp>
          <p:nvSpPr>
            <p:cNvPr id="22566" name="Text Box 36"/>
            <p:cNvSpPr txBox="1">
              <a:spLocks noChangeArrowheads="1"/>
            </p:cNvSpPr>
            <p:nvPr/>
          </p:nvSpPr>
          <p:spPr bwMode="auto">
            <a:xfrm>
              <a:off x="2171" y="2880"/>
              <a:ext cx="709" cy="256"/>
            </a:xfrm>
            <a:prstGeom prst="rect">
              <a:avLst/>
            </a:prstGeom>
            <a:solidFill>
              <a:schemeClr val="folHlink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Indexer</a:t>
              </a:r>
            </a:p>
          </p:txBody>
        </p:sp>
        <p:sp>
          <p:nvSpPr>
            <p:cNvPr id="22567" name="AutoShape 37"/>
            <p:cNvSpPr>
              <a:spLocks noChangeArrowheads="1"/>
            </p:cNvSpPr>
            <p:nvPr/>
          </p:nvSpPr>
          <p:spPr bwMode="auto">
            <a:xfrm>
              <a:off x="2448" y="2544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2743200" y="4978400"/>
            <a:ext cx="3962400" cy="1803400"/>
            <a:chOff x="1728" y="3136"/>
            <a:chExt cx="2496" cy="1136"/>
          </a:xfrm>
        </p:grpSpPr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1728" y="3504"/>
              <a:ext cx="2496" cy="768"/>
              <a:chOff x="1728" y="3504"/>
              <a:chExt cx="2496" cy="768"/>
            </a:xfrm>
          </p:grpSpPr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728" y="3504"/>
                <a:ext cx="768" cy="528"/>
                <a:chOff x="3264" y="2496"/>
                <a:chExt cx="768" cy="528"/>
              </a:xfrm>
            </p:grpSpPr>
            <p:sp>
              <p:nvSpPr>
                <p:cNvPr id="22564" name="Rectangle 41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5" name="Oval 42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2592" y="3504"/>
                <a:ext cx="768" cy="528"/>
                <a:chOff x="3264" y="2496"/>
                <a:chExt cx="768" cy="528"/>
              </a:xfrm>
            </p:grpSpPr>
            <p:sp>
              <p:nvSpPr>
                <p:cNvPr id="22562" name="Rectangle 44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3" name="Oval 45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" name="Group 46"/>
              <p:cNvGrpSpPr>
                <a:grpSpLocks/>
              </p:cNvGrpSpPr>
              <p:nvPr/>
            </p:nvGrpSpPr>
            <p:grpSpPr bwMode="auto">
              <a:xfrm>
                <a:off x="3456" y="3504"/>
                <a:ext cx="768" cy="528"/>
                <a:chOff x="3264" y="2496"/>
                <a:chExt cx="768" cy="528"/>
              </a:xfrm>
            </p:grpSpPr>
            <p:sp>
              <p:nvSpPr>
                <p:cNvPr id="22560" name="Rectangle 47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1" name="Oval 48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22559" name="Text Box 49"/>
              <p:cNvSpPr txBox="1">
                <a:spLocks noChangeArrowheads="1"/>
              </p:cNvSpPr>
              <p:nvPr/>
            </p:nvSpPr>
            <p:spPr bwMode="auto">
              <a:xfrm>
                <a:off x="2640" y="4022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/>
                  <a:t>Indexes</a:t>
                </a:r>
              </a:p>
            </p:txBody>
          </p:sp>
        </p:grpSp>
        <p:cxnSp>
          <p:nvCxnSpPr>
            <p:cNvPr id="22553" name="AutoShape 50"/>
            <p:cNvCxnSpPr>
              <a:cxnSpLocks noChangeShapeType="1"/>
              <a:stCxn id="22566" idx="2"/>
              <a:endCxn id="22565" idx="0"/>
            </p:cNvCxnSpPr>
            <p:nvPr/>
          </p:nvCxnSpPr>
          <p:spPr bwMode="auto">
            <a:xfrm flipH="1">
              <a:off x="2112" y="3136"/>
              <a:ext cx="4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4" name="AutoShape 51"/>
            <p:cNvCxnSpPr>
              <a:cxnSpLocks noChangeShapeType="1"/>
              <a:stCxn id="22566" idx="2"/>
              <a:endCxn id="22563" idx="0"/>
            </p:cNvCxnSpPr>
            <p:nvPr/>
          </p:nvCxnSpPr>
          <p:spPr bwMode="auto">
            <a:xfrm>
              <a:off x="2526" y="3136"/>
              <a:ext cx="450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5" name="AutoShape 52"/>
            <p:cNvCxnSpPr>
              <a:cxnSpLocks noChangeShapeType="1"/>
              <a:stCxn id="22566" idx="2"/>
              <a:endCxn id="22561" idx="0"/>
            </p:cNvCxnSpPr>
            <p:nvPr/>
          </p:nvCxnSpPr>
          <p:spPr bwMode="auto">
            <a:xfrm>
              <a:off x="2526" y="3136"/>
              <a:ext cx="13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5410200" y="4002088"/>
            <a:ext cx="3276600" cy="762000"/>
            <a:chOff x="3408" y="2521"/>
            <a:chExt cx="2064" cy="480"/>
          </a:xfrm>
        </p:grpSpPr>
        <p:sp>
          <p:nvSpPr>
            <p:cNvPr id="22549" name="Rectangle 54"/>
            <p:cNvSpPr>
              <a:spLocks noChangeArrowheads="1"/>
            </p:cNvSpPr>
            <p:nvPr/>
          </p:nvSpPr>
          <p:spPr bwMode="auto">
            <a:xfrm>
              <a:off x="3408" y="2521"/>
              <a:ext cx="2064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50" name="Rectangle 55"/>
            <p:cNvSpPr>
              <a:spLocks noChangeArrowheads="1"/>
            </p:cNvSpPr>
            <p:nvPr/>
          </p:nvSpPr>
          <p:spPr bwMode="auto">
            <a:xfrm>
              <a:off x="3503" y="2616"/>
              <a:ext cx="1393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51" name="AutoShape 56"/>
            <p:cNvSpPr>
              <a:spLocks noChangeArrowheads="1"/>
            </p:cNvSpPr>
            <p:nvPr/>
          </p:nvSpPr>
          <p:spPr bwMode="auto">
            <a:xfrm>
              <a:off x="4992" y="2617"/>
              <a:ext cx="432" cy="144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Search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553200" y="4876800"/>
            <a:ext cx="1371600" cy="609600"/>
            <a:chOff x="4128" y="3072"/>
            <a:chExt cx="864" cy="384"/>
          </a:xfrm>
        </p:grpSpPr>
        <p:sp>
          <p:nvSpPr>
            <p:cNvPr id="22547" name="AutoShape 58"/>
            <p:cNvSpPr>
              <a:spLocks noChangeArrowheads="1"/>
            </p:cNvSpPr>
            <p:nvPr/>
          </p:nvSpPr>
          <p:spPr bwMode="auto">
            <a:xfrm rot="1800000">
              <a:off x="4128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48" name="AutoShape 59"/>
            <p:cNvSpPr>
              <a:spLocks noChangeArrowheads="1"/>
            </p:cNvSpPr>
            <p:nvPr/>
          </p:nvSpPr>
          <p:spPr bwMode="auto">
            <a:xfrm rot="-1800000">
              <a:off x="4752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5562600" y="1600200"/>
            <a:ext cx="1782763" cy="2286000"/>
            <a:chOff x="3504" y="1008"/>
            <a:chExt cx="1123" cy="1440"/>
          </a:xfrm>
        </p:grpSpPr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3504" y="1008"/>
              <a:ext cx="1123" cy="691"/>
              <a:chOff x="3504" y="1008"/>
              <a:chExt cx="1123" cy="691"/>
            </a:xfrm>
          </p:grpSpPr>
          <p:pic>
            <p:nvPicPr>
              <p:cNvPr id="22545" name="Picture 62" descr="MCj0387150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04" y="1008"/>
                <a:ext cx="69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46" name="Text Box 63"/>
              <p:cNvSpPr txBox="1">
                <a:spLocks noChangeArrowheads="1"/>
              </p:cNvSpPr>
              <p:nvPr/>
            </p:nvSpPr>
            <p:spPr bwMode="auto">
              <a:xfrm>
                <a:off x="4164" y="1159"/>
                <a:ext cx="46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/>
                  <a:t>User</a:t>
                </a:r>
              </a:p>
            </p:txBody>
          </p:sp>
        </p:grpSp>
        <p:sp>
          <p:nvSpPr>
            <p:cNvPr id="22544" name="AutoShape 64"/>
            <p:cNvSpPr>
              <a:spLocks noChangeArrowheads="1"/>
            </p:cNvSpPr>
            <p:nvPr/>
          </p:nvSpPr>
          <p:spPr bwMode="auto">
            <a:xfrm>
              <a:off x="3696" y="1728"/>
              <a:ext cx="192" cy="720"/>
            </a:xfrm>
            <a:prstGeom prst="downArrow">
              <a:avLst>
                <a:gd name="adj1" fmla="val 50000"/>
                <a:gd name="adj2" fmla="val 9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254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19.4.1</a:t>
            </a:r>
          </a:p>
        </p:txBody>
      </p:sp>
    </p:spTree>
    <p:extLst>
      <p:ext uri="{BB962C8B-B14F-4D97-AF65-F5344CB8AC3E}">
        <p14:creationId xmlns:p14="http://schemas.microsoft.com/office/powerpoint/2010/main" val="39429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Δυναμικές και στατικές σελίδες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69175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4290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+mn-lt"/>
              </a:rPr>
              <a:t>URL: </a:t>
            </a:r>
            <a:r>
              <a:rPr lang="el-GR" dirty="0">
                <a:latin typeface="+mn-lt"/>
              </a:rPr>
              <a:t>συνήθως όχι κάποιο αρχείο αλλά κάποιο πρόγραμμα στον </a:t>
            </a:r>
            <a:r>
              <a:rPr lang="en-US" dirty="0">
                <a:latin typeface="+mn-lt"/>
              </a:rPr>
              <a:t>server</a:t>
            </a:r>
          </a:p>
          <a:p>
            <a:pPr algn="just"/>
            <a:r>
              <a:rPr lang="en-US" sz="1800" dirty="0">
                <a:latin typeface="+mn-lt"/>
              </a:rPr>
              <a:t>Input part of the GET, e.g., http//www.google.com/search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?</a:t>
            </a:r>
            <a:r>
              <a:rPr lang="en-US" sz="1800" dirty="0">
                <a:latin typeface="+mn-lt"/>
              </a:rPr>
              <a:t>q=obama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Στατικές: </a:t>
            </a:r>
            <a:r>
              <a:rPr lang="el-GR" dirty="0">
                <a:latin typeface="+mn-lt"/>
              </a:rPr>
              <a:t>σελίδες που το περιεχόμενο τους δεν αλλάζει από τη μία αίτηση στην άλλη</a:t>
            </a:r>
          </a:p>
          <a:p>
            <a:pPr marL="342900" indent="-342900"/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Δυναμικές</a:t>
            </a:r>
            <a:r>
              <a:rPr lang="el-GR" dirty="0">
                <a:latin typeface="+mn-lt"/>
              </a:rPr>
              <a:t> σελίδες: </a:t>
            </a:r>
            <a:r>
              <a:rPr lang="en-US" dirty="0">
                <a:latin typeface="+mn-lt"/>
              </a:rPr>
              <a:t>Hidden web –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Deep web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Παράδειγμα: προσωπική ιστοσελίδα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vs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σελίδα με την κατάσταση των πτήσεων σε ένα αεροδρόμιο</a:t>
            </a:r>
            <a:endParaRPr lang="el-GR" dirty="0">
              <a:latin typeface="+mn-lt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19.2</a:t>
            </a:r>
          </a:p>
        </p:txBody>
      </p:sp>
    </p:spTree>
    <p:extLst>
      <p:ext uri="{BB962C8B-B14F-4D97-AF65-F5344CB8AC3E}">
        <p14:creationId xmlns:p14="http://schemas.microsoft.com/office/powerpoint/2010/main" val="3307366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908"/>
            <a:ext cx="8077200" cy="9906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Η συλλογή εγγράφων του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Web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600200"/>
            <a:ext cx="57150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2" charset="-128"/>
              </a:rPr>
              <a:t>No design/co-ordination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Distributed</a:t>
            </a:r>
            <a:r>
              <a:rPr lang="en-US" sz="2400" dirty="0">
                <a:ea typeface="ＭＳ Ｐゴシック" pitchFamily="-112" charset="-128"/>
              </a:rPr>
              <a:t> content creation, linking, democratization of publishing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2" charset="-128"/>
              </a:rPr>
              <a:t>Content includes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truth, lies</a:t>
            </a:r>
            <a:r>
              <a:rPr lang="en-US" sz="2400" dirty="0">
                <a:ea typeface="ＭＳ Ｐゴシック" pitchFamily="-112" charset="-128"/>
              </a:rPr>
              <a:t>, obsolete information, contradictions …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Unstructured</a:t>
            </a:r>
            <a:r>
              <a:rPr lang="en-US" sz="2400" dirty="0">
                <a:ea typeface="ＭＳ Ｐゴシック" pitchFamily="-112" charset="-128"/>
              </a:rPr>
              <a:t> (text, html, …), semi-structured (XML, annotated photos), structured (Databases)…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Scale</a:t>
            </a:r>
            <a:r>
              <a:rPr lang="en-US" sz="2400" dirty="0">
                <a:ea typeface="ＭＳ Ｐゴシック" pitchFamily="-112" charset="-128"/>
              </a:rPr>
              <a:t> much larger than previous text collections 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Growth</a:t>
            </a:r>
            <a:r>
              <a:rPr lang="en-US" sz="2400" dirty="0">
                <a:ea typeface="ＭＳ Ｐゴシック" pitchFamily="-112" charset="-128"/>
              </a:rPr>
              <a:t> – slowed down from initial “volume doubling every few months” but still expanding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2" charset="-128"/>
              </a:rPr>
              <a:t>Content can be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dynamically generated</a:t>
            </a:r>
          </a:p>
        </p:txBody>
      </p:sp>
      <p:sp>
        <p:nvSpPr>
          <p:cNvPr id="27654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247A42-43BF-44BE-B93F-AD3C166A4AB0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27657" name="Rectangle 6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58" name="Rectangle 7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59" name="Rectangle 8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0" name="Rectangle 9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1" name="Rectangle 10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2" name="Rectangle 11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3" name="Rectangle 12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4" name="Rectangle 13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5" name="Rectangle 14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6" name="Rectangle 15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7" name="Rectangle 16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8" name="Line 17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9" name="Line 18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0" name="Line 19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1" name="Line 20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2" name="Line 21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3" name="Line 22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7656" name="Text Box 23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The Web</a:t>
              </a:r>
            </a:p>
          </p:txBody>
        </p:sp>
      </p:grp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19.2</a:t>
            </a:r>
          </a:p>
        </p:txBody>
      </p:sp>
    </p:spTree>
    <p:extLst>
      <p:ext uri="{BB962C8B-B14F-4D97-AF65-F5344CB8AC3E}">
        <p14:creationId xmlns:p14="http://schemas.microsoft.com/office/powerpoint/2010/main" val="303630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41148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Anchor text </a:t>
            </a:r>
            <a:r>
              <a:rPr lang="en-US" dirty="0">
                <a:latin typeface="+mn-lt"/>
              </a:rPr>
              <a:t>&lt;a&gt;&lt;/a&gt;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Κατευθυνόμενος,</a:t>
            </a:r>
          </a:p>
          <a:p>
            <a:r>
              <a:rPr lang="el-GR" dirty="0">
                <a:latin typeface="+mn-lt"/>
              </a:rPr>
              <a:t> (</a:t>
            </a:r>
            <a:r>
              <a:rPr lang="en-US" dirty="0">
                <a:latin typeface="+mn-lt"/>
              </a:rPr>
              <a:t>In-links/Out-links</a:t>
            </a:r>
            <a:r>
              <a:rPr lang="el-GR" dirty="0">
                <a:latin typeface="+mn-lt"/>
              </a:rPr>
              <a:t>)</a:t>
            </a:r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In-degree (8-15)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Out-degree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4" y="3098800"/>
            <a:ext cx="28670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57" y="3098800"/>
            <a:ext cx="42481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3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342900" y="1521123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Η κατανομή των εισερχόμενων ακμών </a:t>
            </a:r>
            <a:r>
              <a:rPr lang="el-GR" sz="2800" i="1" dirty="0">
                <a:latin typeface="+mn-lt"/>
              </a:rPr>
              <a:t>δεν</a:t>
            </a:r>
            <a:r>
              <a:rPr lang="el-GR" sz="2800" dirty="0">
                <a:latin typeface="+mn-lt"/>
              </a:rPr>
              <a:t> ακολουθεί την κατανομή </a:t>
            </a:r>
            <a:r>
              <a:rPr lang="en-US" sz="2800" dirty="0">
                <a:latin typeface="+mn-lt"/>
              </a:rPr>
              <a:t>Poisson (</a:t>
            </a:r>
            <a:r>
              <a:rPr lang="el-GR" sz="2800" dirty="0">
                <a:latin typeface="+mn-lt"/>
              </a:rPr>
              <a:t>την κατανομή που θα είχαμε αν κάθε σελίδα επέλεγε  ποιες σελίδες θα κάνει </a:t>
            </a:r>
            <a:r>
              <a:rPr lang="en-US" sz="2800" dirty="0">
                <a:latin typeface="+mn-lt"/>
              </a:rPr>
              <a:t>link </a:t>
            </a:r>
            <a:r>
              <a:rPr lang="el-GR" sz="2800" dirty="0">
                <a:latin typeface="+mn-lt"/>
              </a:rPr>
              <a:t>τυχαία (</a:t>
            </a:r>
            <a:r>
              <a:rPr lang="en-US" sz="2800" dirty="0">
                <a:latin typeface="+mn-lt"/>
              </a:rPr>
              <a:t>uniformly at random)</a:t>
            </a:r>
            <a:r>
              <a:rPr lang="el-GR" sz="2800" dirty="0">
                <a:latin typeface="+mn-lt"/>
              </a:rPr>
              <a:t>)</a:t>
            </a:r>
            <a:r>
              <a:rPr lang="en-US" sz="2800" dirty="0">
                <a:latin typeface="+mn-lt"/>
              </a:rPr>
              <a:t>. </a:t>
            </a:r>
          </a:p>
          <a:p>
            <a:endParaRPr lang="en-US" sz="280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Κατανομή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Power law</a:t>
            </a:r>
            <a:r>
              <a:rPr lang="en-US" sz="2800" dirty="0">
                <a:latin typeface="+mn-lt"/>
              </a:rPr>
              <a:t>, </a:t>
            </a:r>
          </a:p>
          <a:p>
            <a:r>
              <a:rPr lang="el-GR" sz="2800" dirty="0">
                <a:latin typeface="+mn-lt"/>
              </a:rPr>
              <a:t>Το πλήθος των σελίδων με </a:t>
            </a:r>
            <a:r>
              <a:rPr lang="en-US" sz="2800" dirty="0">
                <a:latin typeface="+mn-lt"/>
              </a:rPr>
              <a:t>in-degree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 είναι ανάλογο του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1/</a:t>
            </a:r>
            <a:r>
              <a:rPr lang="en-US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i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</a:t>
            </a:r>
            <a:r>
              <a:rPr lang="en-US" sz="2800" dirty="0">
                <a:latin typeface="+mn-lt"/>
              </a:rPr>
              <a:t> </a:t>
            </a:r>
          </a:p>
          <a:p>
            <a:r>
              <a:rPr lang="en-US" sz="2800" dirty="0">
                <a:latin typeface="+mn-lt"/>
              </a:rPr>
              <a:t>		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είναι συνήθως</a:t>
            </a:r>
            <a:r>
              <a:rPr lang="en-US" sz="2800" dirty="0">
                <a:latin typeface="+mn-lt"/>
              </a:rPr>
              <a:t> 2</a:t>
            </a:r>
            <a:r>
              <a:rPr lang="el-GR" sz="2800" dirty="0">
                <a:latin typeface="+mn-lt"/>
              </a:rPr>
              <a:t>,</a:t>
            </a:r>
            <a:r>
              <a:rPr lang="en-US" sz="2800" dirty="0">
                <a:latin typeface="+mn-lt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791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latin typeface="+mn-lt"/>
              </a:rPr>
              <a:t>Που αλλού είδαμε παρόμοια κατανομή</a:t>
            </a:r>
            <a:r>
              <a:rPr lang="en-US" i="1" dirty="0">
                <a:latin typeface="+mn-lt"/>
              </a:rPr>
              <a:t>;</a:t>
            </a:r>
            <a:endParaRPr lang="el-GR" i="1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905000"/>
            <a:ext cx="769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Web</a:t>
            </a:r>
            <a:r>
              <a:rPr lang="el-GR" sz="2800" dirty="0">
                <a:latin typeface="+mn-lt"/>
              </a:rPr>
              <a:t> και μηχανές αναζήτησης</a:t>
            </a:r>
            <a:endParaRPr lang="en-US" sz="2800" dirty="0">
              <a:latin typeface="+mn-lt"/>
            </a:endParaRPr>
          </a:p>
          <a:p>
            <a:pPr lvl="1"/>
            <a:r>
              <a:rPr lang="en-US" sz="2800" dirty="0">
                <a:latin typeface="+mn-lt"/>
              </a:rPr>
              <a:t>	</a:t>
            </a:r>
            <a:r>
              <a:rPr lang="el-GR" sz="2800" dirty="0">
                <a:latin typeface="+mn-lt"/>
              </a:rPr>
              <a:t>λίγη ιστορία </a:t>
            </a:r>
            <a:endParaRPr lang="en-US" sz="2800" dirty="0">
              <a:latin typeface="+mn-lt"/>
            </a:endParaRPr>
          </a:p>
          <a:p>
            <a:pPr lvl="1"/>
            <a:r>
              <a:rPr lang="en-US" sz="2800" dirty="0">
                <a:latin typeface="+mn-lt"/>
              </a:rPr>
              <a:t>	</a:t>
            </a:r>
            <a:r>
              <a:rPr lang="el-GR" sz="2800" dirty="0">
                <a:latin typeface="+mn-lt"/>
              </a:rPr>
              <a:t>ο </a:t>
            </a:r>
            <a:r>
              <a:rPr lang="el-GR" sz="2800" dirty="0" err="1">
                <a:latin typeface="+mn-lt"/>
              </a:rPr>
              <a:t>γράφος</a:t>
            </a:r>
            <a:r>
              <a:rPr lang="el-GR" sz="2800" dirty="0">
                <a:latin typeface="+mn-lt"/>
              </a:rPr>
              <a:t> του </a:t>
            </a:r>
            <a:r>
              <a:rPr lang="en-US" sz="2800" dirty="0">
                <a:latin typeface="+mn-lt"/>
              </a:rPr>
              <a:t>web </a:t>
            </a:r>
          </a:p>
          <a:p>
            <a:pPr lvl="1"/>
            <a:r>
              <a:rPr lang="en-US" sz="2800" dirty="0">
                <a:latin typeface="+mn-lt"/>
              </a:rPr>
              <a:t>      </a:t>
            </a:r>
            <a:r>
              <a:rPr lang="el-GR" sz="2800" dirty="0">
                <a:latin typeface="+mn-lt"/>
              </a:rPr>
              <a:t>σημασία της άγκυρας </a:t>
            </a:r>
            <a:r>
              <a:rPr lang="en-US" sz="2800" dirty="0">
                <a:latin typeface="+mn-lt"/>
              </a:rPr>
              <a:t>(anchor text)</a:t>
            </a:r>
            <a:endParaRPr lang="el-GR" sz="28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Χρήστες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Εξατομίκευση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Διαφημίσεις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130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0292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</a:t>
            </a:r>
            <a:r>
              <a:rPr lang="en-US" sz="2000" dirty="0">
                <a:latin typeface="+mn-lt"/>
              </a:rPr>
              <a:t>: </a:t>
            </a:r>
            <a:r>
              <a:rPr lang="el-GR" sz="2000" dirty="0">
                <a:latin typeface="+mn-lt"/>
              </a:rPr>
              <a:t>Σελίδες που οδηγούν στο </a:t>
            </a:r>
            <a:r>
              <a:rPr lang="en-US" sz="2000" dirty="0">
                <a:latin typeface="+mn-lt"/>
              </a:rPr>
              <a:t>SCC </a:t>
            </a:r>
            <a:r>
              <a:rPr lang="el-GR" sz="2000" dirty="0">
                <a:latin typeface="+mn-lt"/>
              </a:rPr>
              <a:t>αλλά όχι το ανάποδο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OUT</a:t>
            </a:r>
            <a:r>
              <a:rPr lang="en-US" sz="2000" dirty="0">
                <a:latin typeface="+mn-lt"/>
              </a:rPr>
              <a:t>: </a:t>
            </a:r>
            <a:r>
              <a:rPr lang="el-GR" sz="2000" dirty="0">
                <a:latin typeface="+mn-lt"/>
              </a:rPr>
              <a:t>Σελίδες  στις οποίες μπορούμε να φτάσουμε από το </a:t>
            </a:r>
            <a:r>
              <a:rPr lang="en-US" sz="2000" dirty="0">
                <a:latin typeface="+mn-lt"/>
              </a:rPr>
              <a:t>SCC </a:t>
            </a:r>
            <a:r>
              <a:rPr lang="el-GR" sz="2000" dirty="0">
                <a:latin typeface="+mn-lt"/>
              </a:rPr>
              <a:t>αλλά δεν οδηγούν σε αυτό</a:t>
            </a:r>
          </a:p>
          <a:p>
            <a:r>
              <a:rPr lang="en-US" sz="2000" dirty="0">
                <a:latin typeface="+mn-lt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32" y="1600200"/>
            <a:ext cx="487251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459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Bow-tie shape</a:t>
            </a:r>
          </a:p>
          <a:p>
            <a:r>
              <a:rPr lang="el-GR" dirty="0">
                <a:latin typeface="+mn-lt"/>
              </a:rPr>
              <a:t>Τρεις κατηγορίες:</a:t>
            </a:r>
            <a:r>
              <a:rPr lang="en-US" dirty="0">
                <a:latin typeface="+mn-lt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</a:t>
            </a:r>
            <a:r>
              <a:rPr lang="en-US" dirty="0">
                <a:latin typeface="+mn-lt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OUT</a:t>
            </a:r>
            <a:r>
              <a:rPr lang="en-US" dirty="0">
                <a:latin typeface="+mn-lt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SCC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508" y="2819400"/>
            <a:ext cx="4069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Περιέχει μια μεγάλη ισχυρά συνδεδεμένη συνιστώσα </a:t>
            </a:r>
            <a:r>
              <a:rPr lang="en-US" dirty="0">
                <a:latin typeface="+mn-lt"/>
              </a:rPr>
              <a:t>(Strongly Connected Component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SCC</a:t>
            </a:r>
            <a:r>
              <a:rPr lang="en-US" dirty="0">
                <a:latin typeface="+mn-lt"/>
              </a:rPr>
              <a:t>))</a:t>
            </a:r>
            <a:endParaRPr lang="el-GR" dirty="0"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329" y="22501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99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6388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From the book Networks, Crowds, and Markets: Reasoning about a Highly Connected World. By David Easley and Jon Kleinberg. Cambridge University Press, 2010. Complete preprint on-line at </a:t>
            </a:r>
            <a:r>
              <a:rPr lang="en-US" sz="11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http://www.cs.cornell.edu/home/kleinber/networks-book/</a:t>
            </a:r>
            <a:endParaRPr lang="el-GR" sz="11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946150"/>
            <a:ext cx="514378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64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595021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IN, OUT </a:t>
            </a:r>
            <a:r>
              <a:rPr lang="el-GR" dirty="0">
                <a:latin typeface="+mn-lt"/>
              </a:rPr>
              <a:t>παρόμοιο μέγεθος</a:t>
            </a:r>
            <a:r>
              <a:rPr lang="en-US" dirty="0">
                <a:latin typeface="+mn-lt"/>
              </a:rPr>
              <a:t>, SCC </a:t>
            </a:r>
            <a:r>
              <a:rPr lang="el-GR" dirty="0">
                <a:latin typeface="+mn-lt"/>
              </a:rPr>
              <a:t>μεγαλύτερο</a:t>
            </a:r>
            <a:endParaRPr lang="en-US" dirty="0">
              <a:latin typeface="+mn-lt"/>
            </a:endParaRPr>
          </a:p>
          <a:p>
            <a:r>
              <a:rPr lang="el-GR" dirty="0">
                <a:latin typeface="+mn-lt"/>
              </a:rPr>
              <a:t>Υπόλοιπες σελίδες</a:t>
            </a:r>
            <a:r>
              <a:rPr lang="en-US" dirty="0">
                <a:latin typeface="+mn-lt"/>
              </a:rPr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Tubes: </a:t>
            </a:r>
            <a:r>
              <a:rPr lang="el-GR" dirty="0">
                <a:latin typeface="+mn-lt"/>
              </a:rPr>
              <a:t>μικρά σύνολα σελίδων έξω από το </a:t>
            </a:r>
            <a:r>
              <a:rPr lang="en-US" dirty="0">
                <a:latin typeface="+mn-lt"/>
              </a:rPr>
              <a:t>SCC </a:t>
            </a:r>
            <a:r>
              <a:rPr lang="el-GR" dirty="0">
                <a:latin typeface="+mn-lt"/>
              </a:rPr>
              <a:t>που δείχνουν απευθείας από το </a:t>
            </a:r>
            <a:r>
              <a:rPr lang="en-US" dirty="0">
                <a:latin typeface="+mn-lt"/>
              </a:rPr>
              <a:t>IN </a:t>
            </a:r>
            <a:r>
              <a:rPr lang="el-GR" dirty="0">
                <a:latin typeface="+mn-lt"/>
              </a:rPr>
              <a:t>στο</a:t>
            </a:r>
            <a:r>
              <a:rPr lang="en-US" dirty="0">
                <a:latin typeface="+mn-lt"/>
              </a:rPr>
              <a:t> OUT,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Tendrils: </a:t>
            </a:r>
            <a:r>
              <a:rPr lang="el-GR" dirty="0">
                <a:latin typeface="+mn-lt"/>
              </a:rPr>
              <a:t>είτε δεν οδηγούν πουθενά από το </a:t>
            </a:r>
            <a:r>
              <a:rPr lang="en-US" dirty="0">
                <a:latin typeface="+mn-lt"/>
              </a:rPr>
              <a:t>IN </a:t>
            </a:r>
            <a:r>
              <a:rPr lang="el-GR" dirty="0">
                <a:latin typeface="+mn-lt"/>
              </a:rPr>
              <a:t>είτε δείχνουν από πουθενά στο </a:t>
            </a:r>
            <a:r>
              <a:rPr lang="en-US" dirty="0">
                <a:latin typeface="+mn-lt"/>
              </a:rPr>
              <a:t>OUT.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9909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4419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Μικρές μη συνδεδεμένες συνιστώσες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52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221" y="274956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1.1</a:t>
            </a:r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10322"/>
            <a:ext cx="5943600" cy="250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3914" y="4215027"/>
            <a:ext cx="839240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Clr>
                <a:srgbClr val="357E69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Anchor text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(κείμενο άγκυρας)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κείμενο που περιβάλει τον σύνδεσμο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</a:rPr>
              <a:t> </a:t>
            </a:r>
            <a:r>
              <a:rPr lang="el-GR" sz="2000" dirty="0">
                <a:latin typeface="Calibri" charset="0"/>
              </a:rPr>
              <a:t>Παράδειγμα</a:t>
            </a:r>
            <a:r>
              <a:rPr lang="en-US" sz="2000" dirty="0">
                <a:latin typeface="Calibri" charset="0"/>
              </a:rPr>
              <a:t>: “You can find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cheap cars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˂a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href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 =http://…˃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here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˂/a ˃</a:t>
            </a:r>
            <a:r>
              <a:rPr lang="en-US" sz="2000" dirty="0">
                <a:latin typeface="Calibri" charset="0"/>
              </a:rPr>
              <a:t>. ”</a:t>
            </a:r>
            <a:endParaRPr lang="el-GR" sz="2000" dirty="0"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sz="2000" dirty="0">
                <a:latin typeface="Calibri" charset="0"/>
              </a:rPr>
              <a:t>Παράδειγμα</a:t>
            </a:r>
            <a:r>
              <a:rPr lang="en-US" sz="2000" dirty="0">
                <a:latin typeface="Calibri" charset="0"/>
              </a:rPr>
              <a:t>: “You can find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˂a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href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 =http://…˃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cheap cars  here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˂/a ˃</a:t>
            </a:r>
            <a:r>
              <a:rPr lang="en-US" sz="2000" dirty="0">
                <a:latin typeface="Calibri" charset="0"/>
              </a:rPr>
              <a:t>. ”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latin typeface="Calibri" charset="0"/>
              </a:rPr>
              <a:t>Anchor text: “You can find cheap cars here”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A38E6-F36D-4DBE-B5A8-C2307D1923F3}"/>
              </a:ext>
            </a:extLst>
          </p:cNvPr>
          <p:cNvGrpSpPr/>
          <p:nvPr/>
        </p:nvGrpSpPr>
        <p:grpSpPr>
          <a:xfrm>
            <a:off x="5160554" y="5388891"/>
            <a:ext cx="532080" cy="161280"/>
            <a:chOff x="5160554" y="5388891"/>
            <a:chExt cx="53208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2B59902-2311-442C-A62A-87B05CEBD766}"/>
                    </a:ext>
                  </a:extLst>
                </p14:cNvPr>
                <p14:cNvContentPartPr/>
                <p14:nvPr/>
              </p14:nvContentPartPr>
              <p14:xfrm>
                <a:off x="5487434" y="5485011"/>
                <a:ext cx="110160" cy="65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2B59902-2311-442C-A62A-87B05CEBD7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8434" y="5476011"/>
                  <a:ext cx="127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C0B6863-13CE-4869-916C-5A0B70C0EA44}"/>
                    </a:ext>
                  </a:extLst>
                </p14:cNvPr>
                <p14:cNvContentPartPr/>
                <p14:nvPr/>
              </p14:nvContentPartPr>
              <p14:xfrm>
                <a:off x="5160554" y="5388891"/>
                <a:ext cx="532080" cy="68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C0B6863-13CE-4869-916C-5A0B70C0EA4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51914" y="5379891"/>
                  <a:ext cx="549720" cy="8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87853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518" y="448677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Σημασία των συνδέσεων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24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1.1</a:t>
            </a:r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172200" cy="260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0493" y="4403116"/>
            <a:ext cx="85058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1</a:t>
            </a:r>
            <a:r>
              <a:rPr lang="el-GR" baseline="30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η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Υπόθεση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A hyperlink is a quality signal.</a:t>
            </a:r>
            <a:r>
              <a:rPr lang="el-GR" dirty="0">
                <a:solidFill>
                  <a:srgbClr val="0070C0"/>
                </a:solidFill>
                <a:latin typeface="Calibri" charset="0"/>
              </a:rPr>
              <a:t> (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PageRank)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sz="2200" dirty="0">
                <a:solidFill>
                  <a:srgbClr val="000000"/>
                </a:solidFill>
                <a:latin typeface="Calibri" charset="0"/>
              </a:rPr>
              <a:t>Η σύνδεση </a:t>
            </a:r>
            <a:r>
              <a:rPr lang="en-US" sz="2000" i="1" dirty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FF0000"/>
                </a:solidFill>
                <a:latin typeface="Calibri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 → </a:t>
            </a:r>
            <a:r>
              <a:rPr lang="en-US" sz="2000" i="1" dirty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baseline="-25000" dirty="0">
                <a:solidFill>
                  <a:srgbClr val="FF0000"/>
                </a:solidFill>
                <a:latin typeface="Calibri" charset="0"/>
              </a:rPr>
              <a:t>2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υποδηλώνει ότι ο συγγραφέας του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el-GR" sz="2000" i="1" baseline="-25000" dirty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θεωρεί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το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    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καλής ποιότητας και συναφές. 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8329130" cy="497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l-GR" baseline="30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η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Υπόθεση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l-GR" dirty="0">
                <a:solidFill>
                  <a:srgbClr val="000000"/>
                </a:solidFill>
                <a:latin typeface="Calibri" charset="0"/>
              </a:rPr>
              <a:t>Το κείμενο της άγκυρας περιγράφει το περιεχόμενο του </a:t>
            </a:r>
            <a:r>
              <a:rPr lang="en-US" i="1" dirty="0">
                <a:latin typeface="Calibri" charset="0"/>
              </a:rPr>
              <a:t>d</a:t>
            </a:r>
            <a:r>
              <a:rPr lang="en-US" i="1" baseline="-25000" dirty="0">
                <a:latin typeface="Calibri" charset="0"/>
              </a:rPr>
              <a:t>2</a:t>
            </a:r>
            <a:r>
              <a:rPr lang="en-US" i="1" dirty="0">
                <a:latin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676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25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1.1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346" y="1652132"/>
            <a:ext cx="845797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>
                <a:solidFill>
                  <a:srgbClr val="000000"/>
                </a:solidFill>
                <a:latin typeface="+mn-lt"/>
              </a:rPr>
              <a:t>Χρήση μόνο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</a:t>
            </a:r>
            <a:r>
              <a:rPr lang="el-GR" dirty="0">
                <a:solidFill>
                  <a:srgbClr val="000000"/>
                </a:solidFill>
                <a:latin typeface="+mn-lt"/>
              </a:rPr>
              <a:t>ή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 + [anchor text →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2971800"/>
            <a:ext cx="7862887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>
                <a:solidFill>
                  <a:srgbClr val="000000"/>
                </a:solidFill>
                <a:latin typeface="Calibri" charset="0"/>
              </a:rPr>
              <a:t>Αναζήτηση του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[text of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] + [anchor text →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] </a:t>
            </a:r>
            <a:r>
              <a:rPr lang="el-GR" dirty="0">
                <a:solidFill>
                  <a:srgbClr val="000000"/>
                </a:solidFill>
                <a:latin typeface="Calibri" charset="0"/>
              </a:rPr>
              <a:t>συχνά πιο αποτελεσματική από την αναζήτηση μόνο του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[text of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] 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>
                <a:solidFill>
                  <a:schemeClr val="tx1"/>
                </a:solidFill>
                <a:latin typeface="Calibri" charset="0"/>
              </a:rPr>
              <a:t>Παράδειγμα</a:t>
            </a:r>
            <a:r>
              <a:rPr lang="en-US" dirty="0">
                <a:solidFill>
                  <a:schemeClr val="tx1"/>
                </a:solidFill>
                <a:latin typeface="Calibri" charset="0"/>
              </a:rPr>
              <a:t>: </a:t>
            </a:r>
            <a:r>
              <a:rPr lang="el-GR" dirty="0">
                <a:latin typeface="Calibri" charset="0"/>
              </a:rPr>
              <a:t>Ερώτημα</a:t>
            </a:r>
            <a:r>
              <a:rPr lang="en-US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Calibri" charset="0"/>
              </a:rPr>
              <a:t>IBM</a:t>
            </a:r>
            <a:endParaRPr lang="en-US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IBM’s copyright page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many spam pages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</a:rPr>
              <a:t>wikipedia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 article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i="1" dirty="0">
                <a:solidFill>
                  <a:schemeClr val="tx1"/>
                </a:solidFill>
                <a:latin typeface="Calibri" charset="0"/>
              </a:rPr>
              <a:t>May not match IBM home page!</a:t>
            </a:r>
            <a:r>
              <a:rPr lang="el-GR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if IBM home page is mostly graphics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66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836" y="50342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26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1.1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1752600"/>
            <a:ext cx="8548928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Αναζήτηση με χρήση του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[anchor text →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]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καλύτερη για το ερώτημα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IBM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1800" dirty="0">
                <a:latin typeface="Calibri" charset="0"/>
              </a:rPr>
              <a:t>Η σελίδα με τις περισσότερες εμφανίσεις του όρου </a:t>
            </a:r>
            <a:r>
              <a:rPr lang="en-US" sz="1800" i="1" dirty="0">
                <a:solidFill>
                  <a:schemeClr val="tx1"/>
                </a:solidFill>
                <a:latin typeface="Calibri" charset="0"/>
              </a:rPr>
              <a:t>IBM </a:t>
            </a:r>
            <a:r>
              <a:rPr lang="el-GR" sz="1800" i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Calibri" charset="0"/>
              </a:rPr>
              <a:t>στο </a:t>
            </a:r>
            <a:r>
              <a:rPr lang="en-US" sz="1800" dirty="0">
                <a:solidFill>
                  <a:schemeClr val="tx1"/>
                </a:solidFill>
                <a:latin typeface="Calibri" charset="0"/>
              </a:rPr>
              <a:t>anchor text </a:t>
            </a:r>
            <a:r>
              <a:rPr lang="el-GR" sz="1800" dirty="0">
                <a:solidFill>
                  <a:schemeClr val="tx1"/>
                </a:solidFill>
                <a:latin typeface="Calibri" charset="0"/>
              </a:rPr>
              <a:t>είναι η </a:t>
            </a:r>
            <a:endParaRPr lang="en-US" sz="18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1800" dirty="0">
                <a:solidFill>
                  <a:schemeClr val="tx1"/>
                </a:solidFill>
                <a:latin typeface="Calibri" charset="0"/>
              </a:rPr>
              <a:t>	www.ibm.com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0" name="Picture 6" descr="35f-ib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51956"/>
            <a:ext cx="6515099" cy="36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543975" y="2923492"/>
            <a:ext cx="31242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 million pieces of anchor text with “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ibm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” send a strong signal</a:t>
            </a:r>
          </a:p>
        </p:txBody>
      </p:sp>
    </p:spTree>
    <p:extLst>
      <p:ext uri="{BB962C8B-B14F-4D97-AF65-F5344CB8AC3E}">
        <p14:creationId xmlns:p14="http://schemas.microsoft.com/office/powerpoint/2010/main" val="978556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064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 στο Ευρετήριο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27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1.1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548205" cy="89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437085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600" dirty="0">
                <a:solidFill>
                  <a:srgbClr val="000000"/>
                </a:solidFill>
                <a:latin typeface="Calibri" charset="0"/>
              </a:rPr>
              <a:t>Άρα</a:t>
            </a: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l-GR" sz="2600" dirty="0">
                <a:solidFill>
                  <a:srgbClr val="000000"/>
                </a:solidFill>
                <a:latin typeface="Calibri" charset="0"/>
              </a:rPr>
              <a:t>Το κείμενο στην άγκυρα αποτελεί καλύτερη περιγραφή του περιεχομένου της σελίδας από ό</a:t>
            </a: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l-GR" sz="2600" dirty="0">
                <a:solidFill>
                  <a:srgbClr val="000000"/>
                </a:solidFill>
                <a:latin typeface="Calibri" charset="0"/>
              </a:rPr>
              <a:t>τι το περιεχόμενό της</a:t>
            </a:r>
            <a:endParaRPr lang="en-US" sz="26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362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C00000"/>
              </a:buClr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Όταν κατασκευάζουμε το ευρετήριο για ένα έγγραφο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συμπεριλαμβάνουμε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με κάποιο βάρος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και το κείμενο της άγκυρας των συνδέσεων που δείχνουν στο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939922" y="4789962"/>
            <a:ext cx="135518" cy="3048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046546" y="3799362"/>
            <a:ext cx="2134294" cy="571498"/>
          </a:xfrm>
          <a:prstGeom prst="flowChart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Rockwell" pitchFamily="18" charset="0"/>
              </a:rPr>
              <a:t>www.ibm.com</a:t>
            </a:r>
            <a:endParaRPr lang="en-US" sz="1400" dirty="0">
              <a:latin typeface="Rockwell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38200" y="3581400"/>
            <a:ext cx="2790825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Armonk, NY-based computer</a:t>
            </a:r>
          </a:p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giant </a:t>
            </a: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IBM</a:t>
            </a:r>
            <a:r>
              <a:rPr lang="en-US" sz="1400" dirty="0">
                <a:latin typeface="Rockwell" pitchFamily="18" charset="0"/>
              </a:rPr>
              <a:t> announced today</a:t>
            </a:r>
          </a:p>
        </p:txBody>
      </p:sp>
      <p:cxnSp>
        <p:nvCxnSpPr>
          <p:cNvPr id="11" name="AutoShape 7"/>
          <p:cNvCxnSpPr>
            <a:cxnSpLocks noChangeShapeType="1"/>
            <a:stCxn id="10" idx="2"/>
            <a:endCxn id="9" idx="1"/>
          </p:cNvCxnSpPr>
          <p:nvPr/>
        </p:nvCxnSpPr>
        <p:spPr bwMode="auto">
          <a:xfrm flipV="1">
            <a:off x="2233613" y="4085111"/>
            <a:ext cx="2812933" cy="62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33400" y="4876800"/>
            <a:ext cx="2913639" cy="1083374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Joe’s computer hardware links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Sun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HP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IBM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2438400" y="4267200"/>
            <a:ext cx="2574844" cy="571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665214" y="5035841"/>
            <a:ext cx="2706126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Big Blue</a:t>
            </a:r>
            <a:r>
              <a:rPr lang="en-US" sz="1400" dirty="0">
                <a:solidFill>
                  <a:srgbClr val="3333CC"/>
                </a:solidFill>
                <a:latin typeface="Rockwell" pitchFamily="18" charset="0"/>
              </a:rPr>
              <a:t> </a:t>
            </a:r>
            <a:r>
              <a:rPr lang="en-US" sz="1400" dirty="0">
                <a:latin typeface="Rockwell" pitchFamily="18" charset="0"/>
              </a:rPr>
              <a:t>today announced</a:t>
            </a:r>
          </a:p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record profits for the quarter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5521322" y="4370860"/>
            <a:ext cx="135518" cy="4191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59436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Χρήση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idf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 για κοινούς όρους όπως </a:t>
            </a:r>
            <a:r>
              <a:rPr lang="en-US" sz="2000" dirty="0">
                <a:latin typeface="+mn-lt"/>
              </a:rPr>
              <a:t>Click, Here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Επίσης</a:t>
            </a:r>
            <a:r>
              <a:rPr lang="en-US" sz="2000" dirty="0">
                <a:latin typeface="+mn-lt"/>
              </a:rPr>
              <a:t>, extended anchor text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5627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518" y="319424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Google Bombs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28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977" y="1371600"/>
            <a:ext cx="8420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Google bomb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μια αναζήτηση με «κακά» αποτελέσματα εξαιτίας κακόβουλης χρήσης κειμένου άγκυρας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518" y="2655889"/>
            <a:ext cx="8686800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dirty="0">
                <a:solidFill>
                  <a:srgbClr val="000000"/>
                </a:solidFill>
                <a:latin typeface="+mn-lt"/>
              </a:rPr>
              <a:t>Η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Google </a:t>
            </a:r>
            <a:r>
              <a:rPr lang="el-GR" dirty="0">
                <a:solidFill>
                  <a:srgbClr val="000000"/>
                </a:solidFill>
                <a:latin typeface="+mn-lt"/>
              </a:rPr>
              <a:t>εισήγαγε μια νέα συνάρτηση βαρών το Ιανουάριο του 2007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sz="2000" i="1" dirty="0">
                <a:solidFill>
                  <a:srgbClr val="C00000"/>
                </a:solidFill>
                <a:latin typeface="+mn-lt"/>
              </a:rPr>
              <a:t>Βάρος στο κείμενο άγκυρας ανάλογα με την εγκυρότητα/κύρος της σελίδα που το περιέχει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	</a:t>
            </a:r>
            <a:r>
              <a:rPr lang="en-US" sz="1400" dirty="0">
                <a:latin typeface="+mn-lt"/>
              </a:rPr>
              <a:t>Miserable failure (Bush 2004)</a:t>
            </a:r>
            <a:endParaRPr lang="el-GR" sz="1400" dirty="0">
              <a:latin typeface="+mn-lt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Ακόμα κάποια υπόλοιπα</a:t>
            </a:r>
            <a:r>
              <a:rPr lang="en-US" dirty="0">
                <a:latin typeface="+mn-lt"/>
              </a:rPr>
              <a:t>: [dangerous cult] </a:t>
            </a:r>
            <a:r>
              <a:rPr lang="el-GR" dirty="0">
                <a:latin typeface="+mn-lt"/>
              </a:rPr>
              <a:t>στο</a:t>
            </a:r>
            <a:r>
              <a:rPr lang="en-US" dirty="0">
                <a:latin typeface="+mn-lt"/>
              </a:rPr>
              <a:t> Google, Bing, Yahoo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>
                <a:latin typeface="+mn-lt"/>
              </a:rPr>
              <a:t>the Church of Scientology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Defused Google bombs: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[dumb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motherf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…], [who is a failure?], [evil empire] [cheerful achievement]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9893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Κείμενο Άγκυρας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3200" dirty="0"/>
              <a:t>Άλλες εφαρμογές</a:t>
            </a:r>
            <a:endParaRPr lang="en-US" sz="3200" dirty="0"/>
          </a:p>
          <a:p>
            <a:pPr lvl="1" eaLnBrk="1" hangingPunct="1"/>
            <a:r>
              <a:rPr lang="el-GR" sz="3200" dirty="0"/>
              <a:t>Απόδοση βαρών/φιλτράρισμα στο </a:t>
            </a:r>
            <a:r>
              <a:rPr lang="el-GR" sz="3200" dirty="0" err="1"/>
              <a:t>γράφο</a:t>
            </a:r>
            <a:endParaRPr lang="en-US" sz="3200" dirty="0"/>
          </a:p>
          <a:p>
            <a:pPr lvl="1" eaLnBrk="1" hangingPunct="1"/>
            <a:r>
              <a:rPr lang="el-GR" sz="3200" dirty="0"/>
              <a:t>Για δημιουργία περιλήψεων μιας σελίδας</a:t>
            </a:r>
            <a:endParaRPr lang="en-US" sz="2800" dirty="0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21.1.1</a:t>
            </a:r>
          </a:p>
        </p:txBody>
      </p:sp>
    </p:spTree>
    <p:extLst>
      <p:ext uri="{BB962C8B-B14F-4D97-AF65-F5344CB8AC3E}">
        <p14:creationId xmlns:p14="http://schemas.microsoft.com/office/powerpoint/2010/main" val="25329141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τι είναι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32420"/>
            <a:ext cx="82184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Web </a:t>
            </a:r>
            <a:r>
              <a:rPr lang="en-US" sz="2800" dirty="0">
                <a:latin typeface="+mn-lt"/>
                <a:cs typeface="+mn-cs"/>
              </a:rPr>
              <a:t>(World Wide Web, WWW, W3)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latin typeface="+mn-lt"/>
              </a:rPr>
              <a:t>μια συλλογή από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web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σελίδες </a:t>
            </a:r>
            <a:r>
              <a:rPr lang="el-GR" sz="2800" dirty="0">
                <a:latin typeface="+mn-lt"/>
              </a:rPr>
              <a:t>(ιστοσελίδες) που είναι έγγραφα κειμένου και άλλες πηγές συνδεδεμένα με </a:t>
            </a:r>
            <a:r>
              <a:rPr lang="en-US" sz="2800" i="1" dirty="0">
                <a:latin typeface="+mn-lt"/>
              </a:rPr>
              <a:t>hyperlinks</a:t>
            </a:r>
            <a:r>
              <a:rPr lang="el-GR" sz="2800" dirty="0">
                <a:latin typeface="+mn-lt"/>
              </a:rPr>
              <a:t> και</a:t>
            </a:r>
            <a:r>
              <a:rPr lang="en-US" sz="2800" dirty="0">
                <a:latin typeface="+mn-lt"/>
              </a:rPr>
              <a:t> </a:t>
            </a:r>
            <a:r>
              <a:rPr lang="en-US" sz="2800" i="1" dirty="0">
                <a:latin typeface="+mn-lt"/>
              </a:rPr>
              <a:t>URLs</a:t>
            </a:r>
            <a:endParaRPr lang="el-GR" sz="2800" i="1" dirty="0">
              <a:latin typeface="+mn-lt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latin typeface="+mn-lt"/>
                <a:cs typeface="+mn-cs"/>
              </a:rPr>
              <a:t>μια εφαρμογή που τρέχει πάνω από το </a:t>
            </a:r>
            <a:r>
              <a:rPr lang="en-US" sz="2800" dirty="0">
                <a:latin typeface="+mn-lt"/>
                <a:cs typeface="+mn-cs"/>
              </a:rPr>
              <a:t>Internet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343400"/>
            <a:ext cx="829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63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δισεκατομμύρια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sz="2800" dirty="0">
                <a:latin typeface="+mn-lt"/>
              </a:rPr>
              <a:t>ιστοσελίδες</a:t>
            </a:r>
            <a:endParaRPr lang="en-US" sz="2800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τρισεκατομμύριο </a:t>
            </a:r>
            <a:r>
              <a:rPr lang="el-GR" sz="2800" dirty="0">
                <a:latin typeface="+mn-lt"/>
              </a:rPr>
              <a:t>διαφορετικές </a:t>
            </a:r>
            <a:r>
              <a:rPr lang="en-US" sz="2800" dirty="0">
                <a:latin typeface="+mn-lt"/>
              </a:rPr>
              <a:t>web</a:t>
            </a:r>
            <a:r>
              <a:rPr lang="el-GR" sz="2800" dirty="0">
                <a:latin typeface="+mn-lt"/>
              </a:rPr>
              <a:t> διευθύνσεις</a:t>
            </a:r>
            <a:endParaRPr 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B2C77F-6FD7-4F6C-A800-C4F223E5AA9E}"/>
              </a:ext>
            </a:extLst>
          </p:cNvPr>
          <p:cNvSpPr txBox="1"/>
          <p:nvPr/>
        </p:nvSpPr>
        <p:spPr>
          <a:xfrm>
            <a:off x="1600200" y="57912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hlinkClick r:id="rId3"/>
              </a:rPr>
              <a:t>https://www.worldwidewebsize.com/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7514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Υπόθεση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2: annotation of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8F7F4-3A95-4FE3-9463-1B61255A37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5604" name="Picture 7" descr="PPT242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991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257800" y="1447800"/>
            <a:ext cx="685800" cy="30480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2590800"/>
            <a:ext cx="7858125" cy="4010025"/>
            <a:chOff x="643428" y="2895600"/>
            <a:chExt cx="7857143" cy="4009553"/>
          </a:xfrm>
        </p:grpSpPr>
        <p:pic>
          <p:nvPicPr>
            <p:cNvPr id="25607" name="Picture 8" descr="PPT242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28" y="3124200"/>
              <a:ext cx="7857143" cy="378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Down Arrow 10"/>
            <p:cNvSpPr/>
            <p:nvPr/>
          </p:nvSpPr>
          <p:spPr>
            <a:xfrm>
              <a:off x="3810094" y="2895600"/>
              <a:ext cx="1219048" cy="152382"/>
            </a:xfrm>
            <a:prstGeom prst="downArrow">
              <a:avLst/>
            </a:prstGeom>
            <a:solidFill>
              <a:srgbClr val="00A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0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305008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Search Engine Anatomy*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</a:t>
            </a:r>
            <a:r>
              <a:rPr lang="el-GR" sz="1600" dirty="0"/>
              <a:t>1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8" y="1786562"/>
            <a:ext cx="3812217" cy="4238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7283" y="6504131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* The Anatomy of a Large-Scale </a:t>
            </a:r>
            <a:r>
              <a:rPr lang="en-US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Hypertextual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Web Search Engine, Sergey </a:t>
            </a:r>
            <a:r>
              <a:rPr lang="en-US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Brin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and Lawrence Page, 1998</a:t>
            </a:r>
            <a:endParaRPr lang="en-US" sz="1200" b="1" i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940815"/>
            <a:ext cx="44086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BigFiles</a:t>
            </a:r>
            <a:r>
              <a:rPr lang="en-US" sz="1600" dirty="0">
                <a:latin typeface="+mn-lt"/>
              </a:rPr>
              <a:t>: virtual files spanning multiple file systems 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Repository:</a:t>
            </a:r>
            <a:r>
              <a:rPr lang="en-US" sz="1600" dirty="0">
                <a:latin typeface="+mn-lt"/>
              </a:rPr>
              <a:t> full HTML of every web page</a:t>
            </a:r>
          </a:p>
          <a:p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DocIndex</a:t>
            </a:r>
            <a:r>
              <a:rPr lang="en-US" sz="1600" dirty="0">
                <a:latin typeface="+mn-lt"/>
              </a:rPr>
              <a:t>: info about files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Indexer</a:t>
            </a: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Hit list: </a:t>
            </a:r>
            <a:r>
              <a:rPr lang="en-US" sz="1600" dirty="0">
                <a:latin typeface="+mn-lt"/>
              </a:rPr>
              <a:t>list of occurrences of a particular word in a particular document including position, font, and capitalization (fancy (title, anchor, </a:t>
            </a:r>
            <a:r>
              <a:rPr lang="en-US" sz="1600" dirty="0" err="1">
                <a:latin typeface="+mn-lt"/>
              </a:rPr>
              <a:t>etc</a:t>
            </a:r>
            <a:r>
              <a:rPr lang="en-US" sz="1600" dirty="0">
                <a:latin typeface="+mn-lt"/>
              </a:rPr>
              <a:t>), plain) </a:t>
            </a:r>
          </a:p>
          <a:p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 list of tokens per document</a:t>
            </a:r>
          </a:p>
          <a:p>
            <a:r>
              <a:rPr lang="en-US" sz="1600" dirty="0">
                <a:latin typeface="+mn-lt"/>
              </a:rPr>
              <a:t>Distributes the hits to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Barrels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partially sorted Forward index  (</a:t>
            </a:r>
            <a:r>
              <a:rPr lang="en-US" sz="1600" dirty="0">
                <a:latin typeface="+mn-lt"/>
              </a:rPr>
              <a:t>ranges of </a:t>
            </a:r>
            <a:r>
              <a:rPr lang="en-US" sz="1600" dirty="0" err="1">
                <a:latin typeface="+mn-lt"/>
              </a:rPr>
              <a:t>wordids</a:t>
            </a:r>
            <a:r>
              <a:rPr lang="en-US" sz="1600" dirty="0">
                <a:latin typeface="+mn-lt"/>
              </a:rPr>
              <a:t>)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Sorter</a:t>
            </a:r>
            <a:r>
              <a:rPr lang="en-US" sz="1600" dirty="0">
                <a:latin typeface="+mn-lt"/>
              </a:rPr>
              <a:t> </a:t>
            </a:r>
          </a:p>
          <a:p>
            <a:r>
              <a:rPr lang="en-US" sz="1600" dirty="0">
                <a:latin typeface="+mn-lt"/>
              </a:rPr>
              <a:t>inverted index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Anchors - </a:t>
            </a:r>
          </a:p>
        </p:txBody>
      </p:sp>
      <p:sp>
        <p:nvSpPr>
          <p:cNvPr id="3" name="Freeform 2"/>
          <p:cNvSpPr/>
          <p:nvPr/>
        </p:nvSpPr>
        <p:spPr>
          <a:xfrm>
            <a:off x="557695" y="1452605"/>
            <a:ext cx="3924766" cy="1280700"/>
          </a:xfrm>
          <a:custGeom>
            <a:avLst/>
            <a:gdLst>
              <a:gd name="connsiteX0" fmla="*/ 1461110 w 3924766"/>
              <a:gd name="connsiteY0" fmla="*/ 67437 h 1280700"/>
              <a:gd name="connsiteX1" fmla="*/ 332954 w 3924766"/>
              <a:gd name="connsiteY1" fmla="*/ 55561 h 1280700"/>
              <a:gd name="connsiteX2" fmla="*/ 445 w 3924766"/>
              <a:gd name="connsiteY2" fmla="*/ 720579 h 1280700"/>
              <a:gd name="connsiteX3" fmla="*/ 380456 w 3924766"/>
              <a:gd name="connsiteY3" fmla="*/ 1254969 h 1280700"/>
              <a:gd name="connsiteX4" fmla="*/ 1069224 w 3924766"/>
              <a:gd name="connsiteY4" fmla="*/ 1041213 h 1280700"/>
              <a:gd name="connsiteX5" fmla="*/ 2161754 w 3924766"/>
              <a:gd name="connsiteY5" fmla="*/ 1171842 h 1280700"/>
              <a:gd name="connsiteX6" fmla="*/ 2351760 w 3924766"/>
              <a:gd name="connsiteY6" fmla="*/ 1278720 h 1280700"/>
              <a:gd name="connsiteX7" fmla="*/ 3729297 w 3924766"/>
              <a:gd name="connsiteY7" fmla="*/ 1076839 h 1280700"/>
              <a:gd name="connsiteX8" fmla="*/ 3669921 w 3924766"/>
              <a:gd name="connsiteY8" fmla="*/ 316818 h 1280700"/>
              <a:gd name="connsiteX9" fmla="*/ 1461110 w 3924766"/>
              <a:gd name="connsiteY9" fmla="*/ 67437 h 128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4766" h="1280700">
                <a:moveTo>
                  <a:pt x="1461110" y="67437"/>
                </a:moveTo>
                <a:cubicBezTo>
                  <a:pt x="904949" y="23894"/>
                  <a:pt x="576398" y="-53296"/>
                  <a:pt x="332954" y="55561"/>
                </a:cubicBezTo>
                <a:cubicBezTo>
                  <a:pt x="89510" y="164418"/>
                  <a:pt x="-7472" y="520678"/>
                  <a:pt x="445" y="720579"/>
                </a:cubicBezTo>
                <a:cubicBezTo>
                  <a:pt x="8362" y="920480"/>
                  <a:pt x="202326" y="1201530"/>
                  <a:pt x="380456" y="1254969"/>
                </a:cubicBezTo>
                <a:cubicBezTo>
                  <a:pt x="558586" y="1308408"/>
                  <a:pt x="772341" y="1055067"/>
                  <a:pt x="1069224" y="1041213"/>
                </a:cubicBezTo>
                <a:cubicBezTo>
                  <a:pt x="1366107" y="1027359"/>
                  <a:pt x="1947998" y="1132258"/>
                  <a:pt x="2161754" y="1171842"/>
                </a:cubicBezTo>
                <a:cubicBezTo>
                  <a:pt x="2375510" y="1211426"/>
                  <a:pt x="2090503" y="1294554"/>
                  <a:pt x="2351760" y="1278720"/>
                </a:cubicBezTo>
                <a:cubicBezTo>
                  <a:pt x="2613017" y="1262886"/>
                  <a:pt x="3509603" y="1237156"/>
                  <a:pt x="3729297" y="1076839"/>
                </a:cubicBezTo>
                <a:cubicBezTo>
                  <a:pt x="3948991" y="916522"/>
                  <a:pt x="4049931" y="485052"/>
                  <a:pt x="3669921" y="316818"/>
                </a:cubicBezTo>
                <a:cubicBezTo>
                  <a:pt x="3289911" y="148584"/>
                  <a:pt x="2017271" y="110980"/>
                  <a:pt x="1461110" y="67437"/>
                </a:cubicBezTo>
                <a:close/>
              </a:path>
            </a:pathLst>
          </a:custGeom>
          <a:noFill/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Freeform 3"/>
          <p:cNvSpPr/>
          <p:nvPr/>
        </p:nvSpPr>
        <p:spPr>
          <a:xfrm>
            <a:off x="320930" y="4071230"/>
            <a:ext cx="1699042" cy="2131207"/>
          </a:xfrm>
          <a:custGeom>
            <a:avLst/>
            <a:gdLst>
              <a:gd name="connsiteX0" fmla="*/ 914104 w 1699042"/>
              <a:gd name="connsiteY0" fmla="*/ 287014 h 2131207"/>
              <a:gd name="connsiteX1" fmla="*/ 47205 w 1699042"/>
              <a:gd name="connsiteY1" fmla="*/ 37632 h 2131207"/>
              <a:gd name="connsiteX2" fmla="*/ 154083 w 1699042"/>
              <a:gd name="connsiteY2" fmla="*/ 999534 h 2131207"/>
              <a:gd name="connsiteX3" fmla="*/ 486592 w 1699042"/>
              <a:gd name="connsiteY3" fmla="*/ 2092064 h 2131207"/>
              <a:gd name="connsiteX4" fmla="*/ 1662249 w 1699042"/>
              <a:gd name="connsiteY4" fmla="*/ 1830806 h 2131207"/>
              <a:gd name="connsiteX5" fmla="*/ 1365366 w 1699042"/>
              <a:gd name="connsiteY5" fmla="*/ 1272666 h 2131207"/>
              <a:gd name="connsiteX6" fmla="*/ 985356 w 1699042"/>
              <a:gd name="connsiteY6" fmla="*/ 453269 h 2131207"/>
              <a:gd name="connsiteX7" fmla="*/ 747849 w 1699042"/>
              <a:gd name="connsiteY7" fmla="*/ 203887 h 213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9042" h="2131207">
                <a:moveTo>
                  <a:pt x="914104" y="287014"/>
                </a:moveTo>
                <a:cubicBezTo>
                  <a:pt x="543989" y="102946"/>
                  <a:pt x="173875" y="-81121"/>
                  <a:pt x="47205" y="37632"/>
                </a:cubicBezTo>
                <a:cubicBezTo>
                  <a:pt x="-79465" y="156385"/>
                  <a:pt x="80852" y="657129"/>
                  <a:pt x="154083" y="999534"/>
                </a:cubicBezTo>
                <a:cubicBezTo>
                  <a:pt x="227314" y="1341939"/>
                  <a:pt x="235231" y="1953519"/>
                  <a:pt x="486592" y="2092064"/>
                </a:cubicBezTo>
                <a:cubicBezTo>
                  <a:pt x="737953" y="2230609"/>
                  <a:pt x="1515787" y="1967372"/>
                  <a:pt x="1662249" y="1830806"/>
                </a:cubicBezTo>
                <a:cubicBezTo>
                  <a:pt x="1808711" y="1694240"/>
                  <a:pt x="1478181" y="1502255"/>
                  <a:pt x="1365366" y="1272666"/>
                </a:cubicBezTo>
                <a:cubicBezTo>
                  <a:pt x="1252551" y="1043077"/>
                  <a:pt x="1088276" y="631399"/>
                  <a:pt x="985356" y="453269"/>
                </a:cubicBezTo>
                <a:cubicBezTo>
                  <a:pt x="882436" y="275139"/>
                  <a:pt x="815142" y="239513"/>
                  <a:pt x="747849" y="203887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Freeform 7"/>
          <p:cNvSpPr/>
          <p:nvPr/>
        </p:nvSpPr>
        <p:spPr>
          <a:xfrm>
            <a:off x="567053" y="2456426"/>
            <a:ext cx="2035481" cy="1651259"/>
          </a:xfrm>
          <a:custGeom>
            <a:avLst/>
            <a:gdLst>
              <a:gd name="connsiteX0" fmla="*/ 1154869 w 2035481"/>
              <a:gd name="connsiteY0" fmla="*/ 96769 h 1651259"/>
              <a:gd name="connsiteX1" fmla="*/ 299846 w 2035481"/>
              <a:gd name="connsiteY1" fmla="*/ 571782 h 1651259"/>
              <a:gd name="connsiteX2" fmla="*/ 14838 w 2035481"/>
              <a:gd name="connsiteY2" fmla="*/ 1248675 h 1651259"/>
              <a:gd name="connsiteX3" fmla="*/ 691731 w 2035481"/>
              <a:gd name="connsiteY3" fmla="*/ 1640561 h 1651259"/>
              <a:gd name="connsiteX4" fmla="*/ 1392376 w 2035481"/>
              <a:gd name="connsiteY4" fmla="*/ 833039 h 1651259"/>
              <a:gd name="connsiteX5" fmla="*/ 1819887 w 2035481"/>
              <a:gd name="connsiteY5" fmla="*/ 559906 h 1651259"/>
              <a:gd name="connsiteX6" fmla="*/ 2021768 w 2035481"/>
              <a:gd name="connsiteY6" fmla="*/ 274899 h 1651259"/>
              <a:gd name="connsiteX7" fmla="*/ 1451752 w 2035481"/>
              <a:gd name="connsiteY7" fmla="*/ 13642 h 1651259"/>
              <a:gd name="connsiteX8" fmla="*/ 1154869 w 2035481"/>
              <a:gd name="connsiteY8" fmla="*/ 96769 h 165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481" h="1651259">
                <a:moveTo>
                  <a:pt x="1154869" y="96769"/>
                </a:moveTo>
                <a:cubicBezTo>
                  <a:pt x="962885" y="189792"/>
                  <a:pt x="489851" y="379798"/>
                  <a:pt x="299846" y="571782"/>
                </a:cubicBezTo>
                <a:cubicBezTo>
                  <a:pt x="109841" y="763766"/>
                  <a:pt x="-50476" y="1070545"/>
                  <a:pt x="14838" y="1248675"/>
                </a:cubicBezTo>
                <a:cubicBezTo>
                  <a:pt x="80152" y="1426805"/>
                  <a:pt x="462141" y="1709834"/>
                  <a:pt x="691731" y="1640561"/>
                </a:cubicBezTo>
                <a:cubicBezTo>
                  <a:pt x="921321" y="1571288"/>
                  <a:pt x="1204350" y="1013148"/>
                  <a:pt x="1392376" y="833039"/>
                </a:cubicBezTo>
                <a:cubicBezTo>
                  <a:pt x="1580402" y="652930"/>
                  <a:pt x="1714988" y="652929"/>
                  <a:pt x="1819887" y="559906"/>
                </a:cubicBezTo>
                <a:cubicBezTo>
                  <a:pt x="1924786" y="466883"/>
                  <a:pt x="2083124" y="365943"/>
                  <a:pt x="2021768" y="274899"/>
                </a:cubicBezTo>
                <a:cubicBezTo>
                  <a:pt x="1960412" y="183855"/>
                  <a:pt x="1600194" y="45310"/>
                  <a:pt x="1451752" y="13642"/>
                </a:cubicBezTo>
                <a:cubicBezTo>
                  <a:pt x="1303310" y="-18026"/>
                  <a:pt x="1346853" y="3746"/>
                  <a:pt x="1154869" y="96769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Freeform 10"/>
          <p:cNvSpPr/>
          <p:nvPr/>
        </p:nvSpPr>
        <p:spPr>
          <a:xfrm>
            <a:off x="287283" y="2286000"/>
            <a:ext cx="4284717" cy="4182910"/>
          </a:xfrm>
          <a:custGeom>
            <a:avLst/>
            <a:gdLst>
              <a:gd name="connsiteX0" fmla="*/ 2575912 w 4585324"/>
              <a:gd name="connsiteY0" fmla="*/ 341865 h 4316958"/>
              <a:gd name="connsiteX1" fmla="*/ 319601 w 4585324"/>
              <a:gd name="connsiteY1" fmla="*/ 128109 h 4316958"/>
              <a:gd name="connsiteX2" fmla="*/ 34593 w 4585324"/>
              <a:gd name="connsiteY2" fmla="*/ 2396296 h 4316958"/>
              <a:gd name="connsiteX3" fmla="*/ 497731 w 4585324"/>
              <a:gd name="connsiteY3" fmla="*/ 4284473 h 4316958"/>
              <a:gd name="connsiteX4" fmla="*/ 2492785 w 4585324"/>
              <a:gd name="connsiteY4" fmla="*/ 3548203 h 4316958"/>
              <a:gd name="connsiteX5" fmla="*/ 3680318 w 4585324"/>
              <a:gd name="connsiteY5" fmla="*/ 2990063 h 4316958"/>
              <a:gd name="connsiteX6" fmla="*/ 4285959 w 4585324"/>
              <a:gd name="connsiteY6" fmla="*/ 2788182 h 4316958"/>
              <a:gd name="connsiteX7" fmla="*/ 4582842 w 4585324"/>
              <a:gd name="connsiteY7" fmla="*/ 2301294 h 4316958"/>
              <a:gd name="connsiteX8" fmla="*/ 4297834 w 4585324"/>
              <a:gd name="connsiteY8" fmla="*/ 1422520 h 4316958"/>
              <a:gd name="connsiteX9" fmla="*/ 2623414 w 4585324"/>
              <a:gd name="connsiteY9" fmla="*/ 1315642 h 4316958"/>
              <a:gd name="connsiteX10" fmla="*/ 2754042 w 4585324"/>
              <a:gd name="connsiteY10" fmla="*/ 828753 h 4316958"/>
              <a:gd name="connsiteX11" fmla="*/ 2575912 w 4585324"/>
              <a:gd name="connsiteY11" fmla="*/ 341865 h 431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5324" h="4316958">
                <a:moveTo>
                  <a:pt x="2575912" y="341865"/>
                </a:moveTo>
                <a:cubicBezTo>
                  <a:pt x="2170172" y="225091"/>
                  <a:pt x="743154" y="-214296"/>
                  <a:pt x="319601" y="128109"/>
                </a:cubicBezTo>
                <a:cubicBezTo>
                  <a:pt x="-103952" y="470514"/>
                  <a:pt x="4905" y="1703569"/>
                  <a:pt x="34593" y="2396296"/>
                </a:cubicBezTo>
                <a:cubicBezTo>
                  <a:pt x="64281" y="3089023"/>
                  <a:pt x="88032" y="4092489"/>
                  <a:pt x="497731" y="4284473"/>
                </a:cubicBezTo>
                <a:cubicBezTo>
                  <a:pt x="907430" y="4476457"/>
                  <a:pt x="1962354" y="3763938"/>
                  <a:pt x="2492785" y="3548203"/>
                </a:cubicBezTo>
                <a:cubicBezTo>
                  <a:pt x="3023216" y="3332468"/>
                  <a:pt x="3381456" y="3116733"/>
                  <a:pt x="3680318" y="2990063"/>
                </a:cubicBezTo>
                <a:cubicBezTo>
                  <a:pt x="3979180" y="2863393"/>
                  <a:pt x="4135538" y="2902977"/>
                  <a:pt x="4285959" y="2788182"/>
                </a:cubicBezTo>
                <a:cubicBezTo>
                  <a:pt x="4436380" y="2673387"/>
                  <a:pt x="4580863" y="2528904"/>
                  <a:pt x="4582842" y="2301294"/>
                </a:cubicBezTo>
                <a:cubicBezTo>
                  <a:pt x="4584821" y="2073684"/>
                  <a:pt x="4624405" y="1586795"/>
                  <a:pt x="4297834" y="1422520"/>
                </a:cubicBezTo>
                <a:cubicBezTo>
                  <a:pt x="3971263" y="1258245"/>
                  <a:pt x="2880713" y="1414603"/>
                  <a:pt x="2623414" y="1315642"/>
                </a:cubicBezTo>
                <a:cubicBezTo>
                  <a:pt x="2366115" y="1216681"/>
                  <a:pt x="2756021" y="987091"/>
                  <a:pt x="2754042" y="828753"/>
                </a:cubicBezTo>
                <a:cubicBezTo>
                  <a:pt x="2752063" y="670415"/>
                  <a:pt x="2981652" y="458639"/>
                  <a:pt x="2575912" y="341865"/>
                </a:cubicBezTo>
                <a:close/>
              </a:path>
            </a:pathLst>
          </a:custGeom>
          <a:noFill/>
          <a:ln w="31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018982" y="596181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lt"/>
              </a:rPr>
              <a:t>INDEX</a:t>
            </a:r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34" y="1073414"/>
            <a:ext cx="2203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WEB CRAWLING</a:t>
            </a:r>
            <a:endParaRPr lang="el-GR" sz="1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585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905000"/>
            <a:ext cx="769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Web</a:t>
            </a:r>
            <a:r>
              <a:rPr lang="el-GR" sz="2800" dirty="0">
                <a:latin typeface="+mn-lt"/>
              </a:rPr>
              <a:t> και </a:t>
            </a:r>
            <a:r>
              <a:rPr lang="el-GR" sz="2800" dirty="0">
                <a:highlight>
                  <a:srgbClr val="FFFF00"/>
                </a:highlight>
                <a:latin typeface="+mn-lt"/>
              </a:rPr>
              <a:t>μηχανές αναζήτησης</a:t>
            </a:r>
            <a:endParaRPr lang="en-US" sz="2800" dirty="0">
              <a:highlight>
                <a:srgbClr val="FFFF00"/>
              </a:highlight>
              <a:latin typeface="+mn-lt"/>
            </a:endParaRPr>
          </a:p>
          <a:p>
            <a:pPr lvl="1"/>
            <a:r>
              <a:rPr lang="en-US" sz="2800" dirty="0">
                <a:latin typeface="+mn-lt"/>
              </a:rPr>
              <a:t>	</a:t>
            </a:r>
            <a:r>
              <a:rPr lang="el-GR" sz="2800" dirty="0">
                <a:latin typeface="+mn-lt"/>
              </a:rPr>
              <a:t>λίγη ιστορία </a:t>
            </a:r>
            <a:endParaRPr lang="en-US" sz="2800" dirty="0">
              <a:latin typeface="+mn-lt"/>
            </a:endParaRPr>
          </a:p>
          <a:p>
            <a:pPr lvl="1"/>
            <a:r>
              <a:rPr lang="en-US" sz="2800" dirty="0">
                <a:latin typeface="+mn-lt"/>
              </a:rPr>
              <a:t>	</a:t>
            </a:r>
            <a:r>
              <a:rPr lang="el-GR" sz="2800" dirty="0">
                <a:latin typeface="+mn-lt"/>
              </a:rPr>
              <a:t>ο </a:t>
            </a:r>
            <a:r>
              <a:rPr lang="el-GR" sz="2800" dirty="0" err="1">
                <a:latin typeface="+mn-lt"/>
              </a:rPr>
              <a:t>γράφος</a:t>
            </a:r>
            <a:r>
              <a:rPr lang="el-GR" sz="2800" dirty="0">
                <a:latin typeface="+mn-lt"/>
              </a:rPr>
              <a:t> του </a:t>
            </a:r>
            <a:r>
              <a:rPr lang="en-US" sz="2800" dirty="0">
                <a:latin typeface="+mn-lt"/>
              </a:rPr>
              <a:t>web </a:t>
            </a:r>
          </a:p>
          <a:p>
            <a:pPr lvl="1"/>
            <a:r>
              <a:rPr lang="en-US" sz="2800" dirty="0">
                <a:latin typeface="+mn-lt"/>
              </a:rPr>
              <a:t>      </a:t>
            </a:r>
            <a:r>
              <a:rPr lang="el-GR" sz="2800" dirty="0">
                <a:latin typeface="+mn-lt"/>
              </a:rPr>
              <a:t>σημασία της άγκυρας </a:t>
            </a:r>
            <a:r>
              <a:rPr lang="en-US" sz="2800" dirty="0">
                <a:latin typeface="+mn-lt"/>
              </a:rPr>
              <a:t>(anchor text)</a:t>
            </a:r>
            <a:endParaRPr lang="el-GR" sz="28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solidFill>
                  <a:srgbClr val="FF0000"/>
                </a:solidFill>
                <a:latin typeface="+mn-lt"/>
              </a:rPr>
              <a:t>Χρήστες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Εξατομίκευση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Διαφημίσεις</a:t>
            </a:r>
            <a:endParaRPr lang="en-US" sz="280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02AB59-A3E0-4AC1-9ECA-91C729AD0CBC}"/>
                  </a:ext>
                </a:extLst>
              </p14:cNvPr>
              <p14:cNvContentPartPr/>
              <p14:nvPr/>
            </p14:nvContentPartPr>
            <p14:xfrm>
              <a:off x="1339304" y="2934597"/>
              <a:ext cx="115560" cy="14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02AB59-A3E0-4AC1-9ECA-91C729AD0C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0304" y="2925597"/>
                <a:ext cx="1332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9A36304-C5D4-4281-BDFB-64151E0F634A}"/>
                  </a:ext>
                </a:extLst>
              </p14:cNvPr>
              <p14:cNvContentPartPr/>
              <p14:nvPr/>
            </p14:nvContentPartPr>
            <p14:xfrm>
              <a:off x="344264" y="63851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9A36304-C5D4-4281-BDFB-64151E0F63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264" y="62987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7389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>
                <a:ea typeface="ＭＳ Ｐゴシック" pitchFamily="-112" charset="-128"/>
              </a:rPr>
              <a:t>ΟΙ ΧΡΗΣΤΕΣ</a:t>
            </a:r>
            <a:br>
              <a:rPr lang="en-US" cap="none" dirty="0">
                <a:ea typeface="ＭＳ Ｐゴシック" pitchFamily="-112" charset="-128"/>
              </a:rPr>
            </a:br>
            <a:endParaRPr lang="en-US" sz="2400" cap="none" dirty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33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</a:t>
            </a:r>
          </a:p>
        </p:txBody>
      </p:sp>
    </p:spTree>
    <p:extLst>
      <p:ext uri="{BB962C8B-B14F-4D97-AF65-F5344CB8AC3E}">
        <p14:creationId xmlns:p14="http://schemas.microsoft.com/office/powerpoint/2010/main" val="3631974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21336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3200" dirty="0">
                <a:latin typeface="+mn-lt"/>
              </a:rPr>
              <a:t> Ποιοι είναι οι χρήστες;</a:t>
            </a:r>
            <a:endParaRPr lang="en-US" sz="3200" dirty="0">
              <a:latin typeface="+mn-lt"/>
            </a:endParaRPr>
          </a:p>
          <a:p>
            <a:endParaRPr lang="el-GR" sz="3200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sz="3200" dirty="0">
                <a:latin typeface="+mn-lt"/>
              </a:rPr>
              <a:t> Μέσος αριθμός λέξεων ανά αναζήτηση </a:t>
            </a:r>
            <a:r>
              <a:rPr lang="el-G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2-3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latin typeface="+mn-lt"/>
              </a:rPr>
              <a:t> </a:t>
            </a:r>
            <a:r>
              <a:rPr lang="el-GR" sz="3200" dirty="0">
                <a:latin typeface="+mn-lt"/>
              </a:rPr>
              <a:t>Σπάνια χρησιμοποιούν τελεστές</a:t>
            </a:r>
          </a:p>
        </p:txBody>
      </p:sp>
    </p:spTree>
    <p:extLst>
      <p:ext uri="{BB962C8B-B14F-4D97-AF65-F5344CB8AC3E}">
        <p14:creationId xmlns:p14="http://schemas.microsoft.com/office/powerpoint/2010/main" val="224147011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600200"/>
            <a:ext cx="8061325" cy="40386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Need [Brod02, RL04]</a:t>
            </a:r>
          </a:p>
          <a:p>
            <a:pPr lvl="1" eaLnBrk="1" hangingPunct="1"/>
            <a:r>
              <a:rPr lang="en-US" sz="2000" b="1" u="sng" dirty="0">
                <a:ea typeface="ＭＳ Ｐゴシック" pitchFamily="-112" charset="-128"/>
              </a:rPr>
              <a:t>Informational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(πληροφοριακά ερωτήματα) </a:t>
            </a:r>
            <a:r>
              <a:rPr lang="en-US" sz="2000" dirty="0">
                <a:ea typeface="ＭＳ Ｐゴシック" pitchFamily="-112" charset="-128"/>
              </a:rPr>
              <a:t>– </a:t>
            </a:r>
            <a:r>
              <a:rPr lang="el-GR" sz="2000" dirty="0">
                <a:ea typeface="ＭＳ Ｐゴシック" pitchFamily="-112" charset="-128"/>
              </a:rPr>
              <a:t>θέλουν 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να μάθουν</a:t>
            </a: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(</a:t>
            </a: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learn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)</a:t>
            </a: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για κάτι </a:t>
            </a:r>
            <a:r>
              <a:rPr lang="en-US" sz="2000" dirty="0">
                <a:ea typeface="ＭＳ Ｐゴシック" pitchFamily="-112" charset="-128"/>
              </a:rPr>
              <a:t>(~40% /</a:t>
            </a:r>
            <a:r>
              <a:rPr lang="en-US" sz="2000" dirty="0">
                <a:ea typeface="ＭＳ Ｐゴシック" pitchFamily="-112" charset="-128"/>
                <a:sym typeface="Wingdings" pitchFamily="-112" charset="2"/>
              </a:rPr>
              <a:t> 65%</a:t>
            </a:r>
            <a:r>
              <a:rPr lang="en-US" sz="2000" dirty="0">
                <a:ea typeface="ＭＳ Ｐゴシック" pitchFamily="-112" charset="-128"/>
              </a:rPr>
              <a:t>)</a:t>
            </a: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Συνήθως, όχι μια μοναδική ιστοσελίδα, συνδυασμός πληροφορίας από πολλές ιστοσελίδες</a:t>
            </a:r>
          </a:p>
          <a:p>
            <a:pPr lvl="2" eaLnBrk="1" hangingPunct="1"/>
            <a:endParaRPr lang="en-US" sz="1600" dirty="0">
              <a:ea typeface="ＭＳ Ｐゴシック" pitchFamily="-112" charset="-128"/>
            </a:endParaRPr>
          </a:p>
          <a:p>
            <a:pPr lvl="2" eaLnBrk="1" hangingPunct="1"/>
            <a:endParaRPr lang="en-US" sz="1600" dirty="0">
              <a:ea typeface="ＭＳ Ｐゴシック" pitchFamily="-112" charset="-128"/>
            </a:endParaRPr>
          </a:p>
          <a:p>
            <a:pPr lvl="1" eaLnBrk="1" hangingPunct="1"/>
            <a:r>
              <a:rPr lang="en-US" sz="2000" b="1" u="sng" dirty="0">
                <a:ea typeface="ＭＳ Ｐゴシック" pitchFamily="-112" charset="-128"/>
              </a:rPr>
              <a:t>Navigational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(ερωτήματα πλοήγησης) </a:t>
            </a:r>
            <a:r>
              <a:rPr lang="en-US" sz="2000" dirty="0">
                <a:ea typeface="ＭＳ Ｐゴシック" pitchFamily="-112" charset="-128"/>
              </a:rPr>
              <a:t>– </a:t>
            </a:r>
            <a:r>
              <a:rPr lang="el-GR" sz="2000" dirty="0">
                <a:ea typeface="ＭＳ Ｐゴシック" pitchFamily="-112" charset="-128"/>
              </a:rPr>
              <a:t>θέλουν 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να πάνε</a:t>
            </a: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(</a:t>
            </a: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go) 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σε μια συγκεκριμένη ιστοσελίδα </a:t>
            </a:r>
            <a:r>
              <a:rPr lang="en-US" sz="2000" dirty="0">
                <a:ea typeface="ＭＳ Ｐゴシック" pitchFamily="-112" charset="-128"/>
              </a:rPr>
              <a:t>(~25% </a:t>
            </a:r>
            <a:r>
              <a:rPr lang="en-US" sz="2000" dirty="0">
                <a:ea typeface="ＭＳ Ｐゴシック" pitchFamily="-112" charset="-128"/>
                <a:sym typeface="Wingdings" pitchFamily="-112" charset="2"/>
              </a:rPr>
              <a:t>/ 15%</a:t>
            </a:r>
            <a:r>
              <a:rPr lang="en-US" sz="2000" dirty="0">
                <a:ea typeface="ＭＳ Ｐゴシック" pitchFamily="-112" charset="-128"/>
              </a:rPr>
              <a:t>)</a:t>
            </a:r>
            <a:endParaRPr lang="el-GR" sz="2000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Μια μοναδική ιστοσελίδα, το καλύτερο μέτρο</a:t>
            </a:r>
            <a:r>
              <a:rPr lang="en-US" dirty="0">
                <a:ea typeface="ＭＳ Ｐゴシック" pitchFamily="-112" charset="-128"/>
              </a:rPr>
              <a:t> =</a:t>
            </a:r>
            <a:r>
              <a:rPr lang="el-GR" dirty="0">
                <a:ea typeface="ＭＳ Ｐゴシック" pitchFamily="-112" charset="-128"/>
              </a:rPr>
              <a:t> ακρίβεια στο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1 (δεν ενδιαφέρονται γενικά για ιστοσελίδες που περιέχουν τους όρους </a:t>
            </a:r>
            <a:r>
              <a:rPr lang="en-US" dirty="0">
                <a:ea typeface="ＭＳ Ｐゴシック" pitchFamily="-112" charset="-128"/>
              </a:rPr>
              <a:t>United Airlines)</a:t>
            </a:r>
          </a:p>
          <a:p>
            <a:pPr lvl="2" eaLnBrk="1" hangingPunct="1"/>
            <a:endParaRPr lang="en-US" sz="1600" dirty="0">
              <a:ea typeface="ＭＳ Ｐゴシック" pitchFamily="-112" charset="-128"/>
            </a:endParaRPr>
          </a:p>
        </p:txBody>
      </p:sp>
      <p:sp>
        <p:nvSpPr>
          <p:cNvPr id="795652" name="Text Box 4"/>
          <p:cNvSpPr txBox="1">
            <a:spLocks noChangeArrowheads="1"/>
          </p:cNvSpPr>
          <p:nvPr/>
        </p:nvSpPr>
        <p:spPr bwMode="auto">
          <a:xfrm>
            <a:off x="4891216" y="3458607"/>
            <a:ext cx="2743200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 dirty="0">
                <a:solidFill>
                  <a:schemeClr val="tx2"/>
                </a:solidFill>
                <a:latin typeface="Courier New" pitchFamily="-112" charset="0"/>
              </a:rPr>
              <a:t>Low hemoglobin</a:t>
            </a:r>
            <a:endParaRPr kumimoji="1"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795653" name="Text Box 5"/>
          <p:cNvSpPr txBox="1">
            <a:spLocks noChangeArrowheads="1"/>
          </p:cNvSpPr>
          <p:nvPr/>
        </p:nvSpPr>
        <p:spPr bwMode="auto">
          <a:xfrm>
            <a:off x="5257800" y="6070759"/>
            <a:ext cx="2743199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 dirty="0">
                <a:solidFill>
                  <a:schemeClr val="tx2"/>
                </a:solidFill>
                <a:latin typeface="Courier New" pitchFamily="-112" charset="0"/>
              </a:rPr>
              <a:t>United Airlines</a:t>
            </a:r>
            <a:endParaRPr kumimoji="1"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65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2" grpId="0" animBg="1" autoUpdateAnimBg="0"/>
      <p:bldP spid="795653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061325" cy="4953000"/>
          </a:xfrm>
        </p:spPr>
        <p:txBody>
          <a:bodyPr/>
          <a:lstStyle/>
          <a:p>
            <a:pPr lvl="1" eaLnBrk="1" hangingPunct="1">
              <a:buNone/>
            </a:pPr>
            <a:r>
              <a:rPr lang="en-US" sz="2000" b="1" u="sng" dirty="0">
                <a:ea typeface="ＭＳ Ｐゴシック" pitchFamily="-112" charset="-128"/>
              </a:rPr>
              <a:t>Transactional</a:t>
            </a:r>
            <a:r>
              <a:rPr lang="en-US" sz="2000" dirty="0">
                <a:ea typeface="ＭＳ Ｐゴシック" pitchFamily="-112" charset="-128"/>
              </a:rPr>
              <a:t> (</a:t>
            </a:r>
            <a:r>
              <a:rPr lang="el-GR" sz="2000" dirty="0">
                <a:ea typeface="ＭＳ Ｐゴシック" pitchFamily="-112" charset="-128"/>
              </a:rPr>
              <a:t>ερωτήματα συναλλαγής) </a:t>
            </a:r>
            <a:r>
              <a:rPr lang="en-US" sz="2000" dirty="0">
                <a:ea typeface="ＭＳ Ｐゴシック" pitchFamily="-112" charset="-128"/>
              </a:rPr>
              <a:t>– </a:t>
            </a:r>
            <a:r>
              <a:rPr lang="el-GR" sz="2000" dirty="0">
                <a:ea typeface="ＭＳ Ｐゴシック" pitchFamily="-112" charset="-128"/>
              </a:rPr>
              <a:t>θέλουν 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να κάνουν</a:t>
            </a: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 (do)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κάτι </a:t>
            </a:r>
            <a:r>
              <a:rPr lang="en-US" sz="2000" dirty="0">
                <a:ea typeface="ＭＳ Ｐゴシック" pitchFamily="-112" charset="-128"/>
              </a:rPr>
              <a:t>(</a:t>
            </a:r>
            <a:r>
              <a:rPr lang="el-GR" sz="2000" dirty="0">
                <a:ea typeface="ＭＳ Ｐゴシック" pitchFamily="-112" charset="-128"/>
              </a:rPr>
              <a:t>σχετιζόμενο με το </a:t>
            </a:r>
            <a:r>
              <a:rPr lang="en-US" sz="2000" dirty="0">
                <a:ea typeface="ＭＳ Ｐゴシック" pitchFamily="-112" charset="-128"/>
              </a:rPr>
              <a:t>web) (~35% </a:t>
            </a:r>
            <a:r>
              <a:rPr lang="en-US" sz="2000" dirty="0">
                <a:ea typeface="ＭＳ Ｐゴシック" pitchFamily="-112" charset="-128"/>
                <a:sym typeface="Wingdings" pitchFamily="-112" charset="2"/>
              </a:rPr>
              <a:t>/ 20%</a:t>
            </a:r>
            <a:r>
              <a:rPr lang="en-US" sz="2000" dirty="0">
                <a:ea typeface="ＭＳ Ｐゴシック" pitchFamily="-112" charset="-128"/>
              </a:rPr>
              <a:t>)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>
                <a:ea typeface="ＭＳ Ｐゴシック" pitchFamily="-112" charset="-128"/>
              </a:rPr>
              <a:t>Προσπελάσουν μια υπηρεσία (</a:t>
            </a:r>
            <a:r>
              <a:rPr lang="en-US" dirty="0">
                <a:ea typeface="ＭＳ Ｐゴシック" pitchFamily="-112" charset="-128"/>
              </a:rPr>
              <a:t>Access a  service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lnSpc>
                <a:spcPct val="130000"/>
              </a:lnSpc>
            </a:pPr>
            <a:r>
              <a:rPr lang="el-GR" dirty="0">
                <a:ea typeface="ＭＳ Ｐゴシック" pitchFamily="-112" charset="-128"/>
              </a:rPr>
              <a:t>Να κατεβάσουν ένα αρχείο (</a:t>
            </a:r>
            <a:r>
              <a:rPr lang="en-US" dirty="0">
                <a:ea typeface="ＭＳ Ｐゴシック" pitchFamily="-112" charset="-128"/>
              </a:rPr>
              <a:t>Downloads)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>
                <a:ea typeface="ＭＳ Ｐゴシック" pitchFamily="-112" charset="-128"/>
              </a:rPr>
              <a:t>Να αγοράσουν κάτι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>
                <a:ea typeface="ＭＳ Ｐゴシック" pitchFamily="-112" charset="-128"/>
              </a:rPr>
              <a:t>Να κάνουν κράτηση</a:t>
            </a:r>
          </a:p>
          <a:p>
            <a:pPr marL="914400" lvl="2" indent="0" eaLnBrk="1" hangingPunct="1">
              <a:lnSpc>
                <a:spcPct val="130000"/>
              </a:lnSpc>
              <a:buNone/>
            </a:pPr>
            <a:endParaRPr lang="en-US" sz="1600" dirty="0">
              <a:ea typeface="ＭＳ Ｐゴシック" pitchFamily="-112" charset="-128"/>
            </a:endParaRPr>
          </a:p>
          <a:p>
            <a:pPr lvl="2" eaLnBrk="1" hangingPunct="1">
              <a:lnSpc>
                <a:spcPct val="130000"/>
              </a:lnSpc>
            </a:pPr>
            <a:endParaRPr lang="en-US" sz="16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b="1" u="sng" dirty="0">
                <a:ea typeface="ＭＳ Ｐゴシック" pitchFamily="-112" charset="-128"/>
              </a:rPr>
              <a:t>Γκρι περιοχές </a:t>
            </a:r>
            <a:r>
              <a:rPr lang="el-GR" sz="2000" dirty="0">
                <a:ea typeface="ＭＳ Ｐゴシック" pitchFamily="-112" charset="-128"/>
              </a:rPr>
              <a:t>(</a:t>
            </a:r>
            <a:r>
              <a:rPr lang="en-US" sz="2000" dirty="0">
                <a:ea typeface="ＭＳ Ｐゴシック" pitchFamily="-112" charset="-128"/>
              </a:rPr>
              <a:t>Gray areas</a:t>
            </a:r>
            <a:r>
              <a:rPr lang="el-GR" sz="2000" dirty="0">
                <a:ea typeface="ＭＳ Ｐゴシック" pitchFamily="-112" charset="-128"/>
              </a:rPr>
              <a:t>)</a:t>
            </a:r>
            <a:endParaRPr lang="en-US" sz="2000" dirty="0">
              <a:ea typeface="ＭＳ Ｐゴシック" pitchFamily="-112" charset="-128"/>
            </a:endParaRPr>
          </a:p>
          <a:p>
            <a:pPr lvl="2" eaLnBrk="1" hangingPunct="1"/>
            <a:r>
              <a:rPr lang="en-US" dirty="0">
                <a:ea typeface="ＭＳ Ｐゴシック" pitchFamily="-112" charset="-128"/>
              </a:rPr>
              <a:t>Find a good hub</a:t>
            </a:r>
          </a:p>
          <a:p>
            <a:pPr lvl="2" eaLnBrk="1" hangingPunct="1"/>
            <a:r>
              <a:rPr lang="en-US" dirty="0">
                <a:ea typeface="ＭＳ Ｐゴシック" pitchFamily="-112" charset="-128"/>
              </a:rPr>
              <a:t>Exploratory search “see what’s there”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68863" y="3429000"/>
            <a:ext cx="3657600" cy="1069578"/>
            <a:chOff x="2352" y="2736"/>
            <a:chExt cx="2860" cy="539"/>
          </a:xfrm>
        </p:grpSpPr>
        <p:sp>
          <p:nvSpPr>
            <p:cNvPr id="795655" name="Text Box 7"/>
            <p:cNvSpPr txBox="1">
              <a:spLocks noChangeArrowheads="1"/>
            </p:cNvSpPr>
            <p:nvPr/>
          </p:nvSpPr>
          <p:spPr bwMode="auto">
            <a:xfrm>
              <a:off x="2352" y="2736"/>
              <a:ext cx="2380" cy="130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Seattle weather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  <p:sp>
          <p:nvSpPr>
            <p:cNvPr id="795656" name="Text Box 8"/>
            <p:cNvSpPr txBox="1">
              <a:spLocks noChangeArrowheads="1"/>
            </p:cNvSpPr>
            <p:nvPr/>
          </p:nvSpPr>
          <p:spPr bwMode="auto">
            <a:xfrm>
              <a:off x="2640" y="2928"/>
              <a:ext cx="2448" cy="130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Mars surface images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  <p:sp>
          <p:nvSpPr>
            <p:cNvPr id="795657" name="Text Box 9"/>
            <p:cNvSpPr txBox="1">
              <a:spLocks noChangeArrowheads="1"/>
            </p:cNvSpPr>
            <p:nvPr/>
          </p:nvSpPr>
          <p:spPr bwMode="auto">
            <a:xfrm>
              <a:off x="2832" y="3120"/>
              <a:ext cx="2380" cy="155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Canon S410</a:t>
              </a:r>
              <a:r>
                <a:rPr kumimoji="1" lang="en-US" sz="2000" b="1">
                  <a:solidFill>
                    <a:schemeClr val="tx2"/>
                  </a:solidFill>
                  <a:latin typeface="Courier New" pitchFamily="-112" charset="0"/>
                </a:rPr>
                <a:t> 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</p:grpSp>
      <p:sp>
        <p:nvSpPr>
          <p:cNvPr id="795658" name="Text Box 10"/>
          <p:cNvSpPr txBox="1">
            <a:spLocks noChangeArrowheads="1"/>
          </p:cNvSpPr>
          <p:nvPr/>
        </p:nvSpPr>
        <p:spPr bwMode="auto">
          <a:xfrm>
            <a:off x="5715000" y="5334000"/>
            <a:ext cx="2971800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>
                <a:solidFill>
                  <a:schemeClr val="tx2"/>
                </a:solidFill>
                <a:latin typeface="Courier New" pitchFamily="-112" charset="0"/>
              </a:rPr>
              <a:t>Car rental Brasil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45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Typing Queries</a:t>
            </a:r>
            <a:r>
              <a:rPr lang="el-GR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παραδείγματα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Calculation: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5+4</a:t>
            </a:r>
          </a:p>
          <a:p>
            <a:r>
              <a:rPr lang="en-US" sz="2800" dirty="0">
                <a:latin typeface="+mn-lt"/>
              </a:rPr>
              <a:t>Unit conversion: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kg in pounds</a:t>
            </a:r>
          </a:p>
          <a:p>
            <a:r>
              <a:rPr lang="en-US" sz="2800" dirty="0">
                <a:latin typeface="+mn-lt"/>
              </a:rPr>
              <a:t>Currency conversion: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euro in kronor</a:t>
            </a:r>
          </a:p>
          <a:p>
            <a:r>
              <a:rPr lang="en-US" sz="2800" dirty="0">
                <a:latin typeface="+mn-lt"/>
              </a:rPr>
              <a:t>Tracking number: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8167 2278 6764</a:t>
            </a:r>
          </a:p>
          <a:p>
            <a:r>
              <a:rPr lang="en-US" sz="2800" dirty="0">
                <a:latin typeface="+mn-lt"/>
              </a:rPr>
              <a:t>Flight info: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LH 454</a:t>
            </a:r>
          </a:p>
          <a:p>
            <a:r>
              <a:rPr lang="en-US" sz="2800" dirty="0">
                <a:latin typeface="+mn-lt"/>
              </a:rPr>
              <a:t>Area code: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650</a:t>
            </a:r>
          </a:p>
          <a:p>
            <a:r>
              <a:rPr lang="en-US" sz="2800" dirty="0">
                <a:latin typeface="+mn-lt"/>
              </a:rPr>
              <a:t>Map: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columbus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oh</a:t>
            </a:r>
          </a:p>
          <a:p>
            <a:r>
              <a:rPr lang="en-US" sz="2800" dirty="0">
                <a:latin typeface="+mn-lt"/>
              </a:rPr>
              <a:t>Stock price: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msft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sz="2800" dirty="0">
                <a:latin typeface="+mn-lt"/>
              </a:rPr>
              <a:t>Albums/movies etc: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coldplay</a:t>
            </a:r>
            <a:endParaRPr lang="el-GR" sz="2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70566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1981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Επηρεάζει (ανάμεσα σε άλλα)</a:t>
            </a:r>
          </a:p>
          <a:p>
            <a:endParaRPr lang="el-GR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την καταλληλότητα του ερωτήματος για την παρουσίαση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διαφημίσεων</a:t>
            </a:r>
          </a:p>
          <a:p>
            <a:pPr>
              <a:buFont typeface="Wingdings" pitchFamily="2" charset="2"/>
              <a:buChar char="§"/>
            </a:pPr>
            <a:endParaRPr lang="el-GR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τον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αλγόριθμο/αξιολόγηση</a:t>
            </a:r>
            <a:r>
              <a:rPr lang="el-GR" dirty="0">
                <a:latin typeface="+mn-lt"/>
              </a:rPr>
              <a:t>, για παράδειγμα για ερωτήματα πλοήγησης </a:t>
            </a:r>
            <a:r>
              <a:rPr lang="en-US" dirty="0">
                <a:latin typeface="+mn-lt"/>
              </a:rPr>
              <a:t>(navigational) </a:t>
            </a:r>
            <a:r>
              <a:rPr lang="el-GR" dirty="0">
                <a:latin typeface="+mn-lt"/>
              </a:rPr>
              <a:t>ένα αποτέλεσμα ίσως αρκεί, για τα άλλα (και κυρίως πληροφοριακά) ενδιαφερόμαστε  για την</a:t>
            </a:r>
            <a:r>
              <a:rPr lang="en-US" dirty="0">
                <a:latin typeface="+mn-lt"/>
              </a:rPr>
              <a:t>  </a:t>
            </a:r>
            <a:r>
              <a:rPr lang="el-GR" dirty="0">
                <a:latin typeface="+mn-lt"/>
              </a:rPr>
              <a:t>περιεκτικότητα/ανάκληση</a:t>
            </a:r>
          </a:p>
        </p:txBody>
      </p:sp>
    </p:spTree>
    <p:extLst>
      <p:ext uri="{BB962C8B-B14F-4D97-AF65-F5344CB8AC3E}">
        <p14:creationId xmlns:p14="http://schemas.microsoft.com/office/powerpoint/2010/main" val="376436149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Πόσα αποτελέσματα βλέπουν οι χρήστες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600200"/>
            <a:ext cx="88392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83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7B0099"/>
                </a:solidFill>
              </a:rPr>
              <a:t>(Source: </a:t>
            </a:r>
            <a:r>
              <a:rPr lang="en-US" sz="1600" b="1">
                <a:solidFill>
                  <a:srgbClr val="7B0099"/>
                </a:solidFill>
                <a:hlinkClick r:id="rId3"/>
              </a:rPr>
              <a:t>iprospect.com</a:t>
            </a:r>
            <a:r>
              <a:rPr lang="en-US" sz="1600" b="1">
                <a:solidFill>
                  <a:srgbClr val="7B0099"/>
                </a:solidFill>
              </a:rPr>
              <a:t> WhitePaper_2006_SearchEngineUserBehavior.pdf)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110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η δομή του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178" name="Picture 177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8667796" cy="43765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0" y="49530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Client-server model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HTTP protocol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HTML</a:t>
            </a:r>
            <a:endParaRPr lang="el-GR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URL/URI </a:t>
            </a:r>
          </a:p>
        </p:txBody>
      </p:sp>
    </p:spTree>
    <p:extLst>
      <p:ext uri="{BB962C8B-B14F-4D97-AF65-F5344CB8AC3E}">
        <p14:creationId xmlns:p14="http://schemas.microsoft.com/office/powerpoint/2010/main" val="904879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3400"/>
            <a:ext cx="5867400" cy="55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47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Τι ψάχνουν;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41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2971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32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http://www.google.com/trends/hottrends</a:t>
            </a:r>
            <a:endParaRPr lang="el-GR" sz="3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Και ανά χώρα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070" y="1846117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+mn-lt"/>
              </a:rPr>
              <a:t>Δημοφιλή ερωτήματα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Τα ερωτήματα ακολουθούν επίσης </a:t>
            </a:r>
            <a:r>
              <a:rPr lang="en-US" dirty="0">
                <a:latin typeface="+mn-lt"/>
              </a:rPr>
              <a:t>power law </a:t>
            </a:r>
            <a:r>
              <a:rPr lang="el-GR" dirty="0">
                <a:latin typeface="+mn-lt"/>
              </a:rPr>
              <a:t>κατανομή</a:t>
            </a:r>
          </a:p>
        </p:txBody>
      </p:sp>
    </p:spTree>
    <p:extLst>
      <p:ext uri="{BB962C8B-B14F-4D97-AF65-F5344CB8AC3E}">
        <p14:creationId xmlns:p14="http://schemas.microsoft.com/office/powerpoint/2010/main" val="394538241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Πως μπορούμε να καταλάβουμε τις προθέσεις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(intent) </a:t>
            </a:r>
            <a:r>
              <a:rPr lang="el-GR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του χρήστη;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2273226"/>
            <a:ext cx="7239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Guess user intent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independent of context</a:t>
            </a:r>
            <a:r>
              <a:rPr lang="en-US" sz="2800" dirty="0">
                <a:latin typeface="+mn-lt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Spell correction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Precomputed</a:t>
            </a:r>
            <a:r>
              <a:rPr lang="en-US" dirty="0">
                <a:latin typeface="+mn-lt"/>
              </a:rPr>
              <a:t> “typing” of queries</a:t>
            </a:r>
          </a:p>
          <a:p>
            <a:endParaRPr lang="el-GR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Better: Guess user intent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based on context</a:t>
            </a:r>
            <a:r>
              <a:rPr lang="en-US" sz="2800" dirty="0">
                <a:latin typeface="+mn-lt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Geographic context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Context of user in this session (e.g., previous query)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Context provided by personal profile 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8F56DE2-3209-4661-8C16-AE9C26074C0A}"/>
                  </a:ext>
                </a:extLst>
              </p14:cNvPr>
              <p14:cNvContentPartPr/>
              <p14:nvPr/>
            </p14:nvContentPartPr>
            <p14:xfrm>
              <a:off x="1842224" y="1735506"/>
              <a:ext cx="16560" cy="1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8F56DE2-3209-4661-8C16-AE9C26074C0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33224" y="1726866"/>
                <a:ext cx="34200" cy="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03356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189" y="76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Γεωγραφικό Περιεχόμενο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434535"/>
            <a:ext cx="82296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Τρεις σχετικές τοποθεσίες</a:t>
            </a:r>
            <a:endParaRPr lang="en-US" sz="28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Server (nytimes.com → New York)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latin typeface="+mn-lt"/>
              </a:rPr>
              <a:t>Ιστοσελίδα </a:t>
            </a:r>
            <a:r>
              <a:rPr lang="en-US" dirty="0">
                <a:latin typeface="+mn-lt"/>
              </a:rPr>
              <a:t>(</a:t>
            </a:r>
            <a:r>
              <a:rPr lang="el-GR" dirty="0">
                <a:latin typeface="+mn-lt"/>
              </a:rPr>
              <a:t>άρθρο των </a:t>
            </a:r>
            <a:r>
              <a:rPr lang="en-US" dirty="0">
                <a:latin typeface="+mn-lt"/>
              </a:rPr>
              <a:t>nytimes.com </a:t>
            </a:r>
            <a:r>
              <a:rPr lang="el-GR" dirty="0">
                <a:latin typeface="+mn-lt"/>
              </a:rPr>
              <a:t>σχετικά με την </a:t>
            </a:r>
            <a:r>
              <a:rPr lang="en-US" dirty="0">
                <a:latin typeface="+mn-lt"/>
              </a:rPr>
              <a:t>Albania)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latin typeface="+mn-lt"/>
              </a:rPr>
              <a:t>Χρήστης</a:t>
            </a:r>
            <a:r>
              <a:rPr lang="it-IT" dirty="0">
                <a:latin typeface="+mn-lt"/>
              </a:rPr>
              <a:t> (</a:t>
            </a:r>
            <a:r>
              <a:rPr lang="el-GR" dirty="0">
                <a:latin typeface="+mn-lt"/>
              </a:rPr>
              <a:t>βρίσκεται στο</a:t>
            </a:r>
            <a:r>
              <a:rPr lang="it-IT" dirty="0">
                <a:latin typeface="+mn-lt"/>
              </a:rPr>
              <a:t> Palo Alto)</a:t>
            </a:r>
          </a:p>
          <a:p>
            <a:pPr marL="457200" indent="-457200"/>
            <a:endParaRPr lang="it-IT" sz="900" dirty="0">
              <a:latin typeface="+mn-lt"/>
            </a:endParaRPr>
          </a:p>
          <a:p>
            <a:r>
              <a:rPr lang="el-GR" sz="2800" dirty="0">
                <a:latin typeface="+mn-lt"/>
              </a:rPr>
              <a:t>Εύρεση της τοποθεσίας του χρήστη</a:t>
            </a:r>
            <a:endParaRPr lang="en-US" sz="2800" dirty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IP address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Πληροφορία που παρέχει ο χρήστης </a:t>
            </a:r>
            <a:r>
              <a:rPr lang="en-US" dirty="0">
                <a:latin typeface="+mn-lt"/>
              </a:rPr>
              <a:t>(</a:t>
            </a:r>
            <a:r>
              <a:rPr lang="el-GR" dirty="0">
                <a:latin typeface="+mn-lt"/>
              </a:rPr>
              <a:t>πχ</a:t>
            </a:r>
            <a:r>
              <a:rPr lang="en-US" dirty="0">
                <a:latin typeface="+mn-lt"/>
              </a:rPr>
              <a:t>, </a:t>
            </a:r>
            <a:r>
              <a:rPr lang="el-GR" dirty="0">
                <a:latin typeface="+mn-lt"/>
              </a:rPr>
              <a:t>στο</a:t>
            </a:r>
            <a:r>
              <a:rPr lang="en-US" dirty="0">
                <a:latin typeface="+mn-lt"/>
              </a:rPr>
              <a:t> user profile)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Κινητό </a:t>
            </a:r>
            <a:r>
              <a:rPr lang="el-GR" dirty="0" err="1">
                <a:latin typeface="+mn-lt"/>
              </a:rPr>
              <a:t>τηλέφων</a:t>
            </a:r>
            <a:r>
              <a:rPr lang="en-US" dirty="0">
                <a:latin typeface="+mn-lt"/>
              </a:rPr>
              <a:t>o</a:t>
            </a:r>
          </a:p>
          <a:p>
            <a:endParaRPr lang="en-US" sz="800" dirty="0">
              <a:latin typeface="+mn-lt"/>
            </a:endParaRPr>
          </a:p>
          <a:p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Geo-tagging</a:t>
            </a:r>
            <a:r>
              <a:rPr lang="en-US" sz="2800" dirty="0">
                <a:latin typeface="+mn-lt"/>
              </a:rPr>
              <a:t>: </a:t>
            </a:r>
            <a:r>
              <a:rPr lang="en-US" dirty="0">
                <a:latin typeface="+mn-lt"/>
              </a:rPr>
              <a:t>Parse text and identify the coordinates of the geographic entities</a:t>
            </a:r>
          </a:p>
          <a:p>
            <a:r>
              <a:rPr lang="pt-BR" sz="2000" dirty="0">
                <a:latin typeface="+mn-lt"/>
              </a:rPr>
              <a:t>Example: East Palo Alto CA → Latitude: 37.47 N, Longitude: </a:t>
            </a:r>
            <a:r>
              <a:rPr lang="en-US" sz="2000" dirty="0">
                <a:latin typeface="+mn-lt"/>
              </a:rPr>
              <a:t>122.14 W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latin typeface="+mn-lt"/>
              </a:rPr>
              <a:t> NLP </a:t>
            </a:r>
            <a:r>
              <a:rPr lang="el-GR" dirty="0">
                <a:latin typeface="+mn-lt"/>
              </a:rPr>
              <a:t>πρόβλημα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677902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482303"/>
            <a:ext cx="822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Πως μπορούμε να χρησιμοποιήσουμε τα </a:t>
            </a:r>
            <a:r>
              <a:rPr lang="el-GR" sz="2800" dirty="0" err="1">
                <a:latin typeface="+mn-lt"/>
              </a:rPr>
              <a:t>συμφραζόμενα</a:t>
            </a:r>
            <a:r>
              <a:rPr lang="el-GR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(context) </a:t>
            </a:r>
            <a:r>
              <a:rPr lang="el-GR" sz="2800" dirty="0">
                <a:latin typeface="+mn-lt"/>
              </a:rPr>
              <a:t>για να τροποποιήσουμε τα αποτελέσματα ενός ερωτήματος; </a:t>
            </a:r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Result restriction: </a:t>
            </a:r>
            <a:r>
              <a:rPr lang="el-GR" dirty="0">
                <a:latin typeface="+mn-lt"/>
              </a:rPr>
              <a:t>Αγνοούμε τα ακατάλληλα αποτελέσματα</a:t>
            </a:r>
            <a:endParaRPr lang="en-US" dirty="0">
              <a:latin typeface="+mn-lt"/>
            </a:endParaRPr>
          </a:p>
          <a:p>
            <a:pPr lvl="2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Στο χρήστη της </a:t>
            </a:r>
            <a:r>
              <a:rPr lang="en-US" sz="2000" dirty="0">
                <a:latin typeface="+mn-lt"/>
              </a:rPr>
              <a:t>google.fr </a:t>
            </a:r>
            <a:r>
              <a:rPr lang="el-GR" sz="2000" dirty="0">
                <a:latin typeface="+mn-lt"/>
              </a:rPr>
              <a:t>δείξε μόνο </a:t>
            </a:r>
            <a:r>
              <a:rPr lang="en-US" sz="2000" dirty="0">
                <a:latin typeface="+mn-lt"/>
              </a:rPr>
              <a:t>.</a:t>
            </a:r>
            <a:r>
              <a:rPr lang="en-US" sz="2000" dirty="0" err="1">
                <a:latin typeface="+mn-lt"/>
              </a:rPr>
              <a:t>fr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αποτελέσματα</a:t>
            </a:r>
            <a:endParaRPr lang="en-US" sz="2000" dirty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Ranking modulation: </a:t>
            </a:r>
            <a:r>
              <a:rPr lang="el-GR" dirty="0">
                <a:latin typeface="+mn-lt"/>
              </a:rPr>
              <a:t>χρησιμοποίησε μια γενική διάταξη και </a:t>
            </a:r>
            <a:r>
              <a:rPr lang="el-GR" dirty="0" err="1">
                <a:latin typeface="+mn-lt"/>
              </a:rPr>
              <a:t>επανα</a:t>
            </a:r>
            <a:r>
              <a:rPr lang="el-GR" dirty="0">
                <a:latin typeface="+mn-lt"/>
              </a:rPr>
              <a:t>-διέταξε τα αποτελέσματα με βάση τα </a:t>
            </a:r>
            <a:r>
              <a:rPr lang="el-GR" dirty="0" err="1">
                <a:latin typeface="+mn-lt"/>
              </a:rPr>
              <a:t>συμφραζόμενα</a:t>
            </a:r>
            <a:endParaRPr lang="en-US" dirty="0">
              <a:latin typeface="+mn-lt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189" y="76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5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Χρήση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context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867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Personalization/contextualization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3081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άλλο θα δούμε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2362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600" dirty="0">
                <a:latin typeface="+mn-lt"/>
              </a:rPr>
              <a:t>Διαφημίσεις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578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>
                <a:ea typeface="ＭＳ Ｐゴシック" pitchFamily="-112" charset="-128"/>
              </a:rPr>
              <a:t>ΔΙΑΦΗΜΙΣΕΙΣ</a:t>
            </a:r>
            <a:br>
              <a:rPr lang="en-US" cap="none" dirty="0">
                <a:ea typeface="ＭＳ Ｐゴシック" pitchFamily="-112" charset="-128"/>
              </a:rPr>
            </a:br>
            <a:endParaRPr lang="en-US" sz="2400" cap="none" dirty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46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19.3</a:t>
            </a:r>
          </a:p>
        </p:txBody>
      </p:sp>
    </p:spTree>
    <p:extLst>
      <p:ext uri="{BB962C8B-B14F-4D97-AF65-F5344CB8AC3E}">
        <p14:creationId xmlns:p14="http://schemas.microsoft.com/office/powerpoint/2010/main" val="31406962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077200" cy="3200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i="1" dirty="0">
                <a:ea typeface="ＭＳ Ｐゴシック" pitchFamily="-112" charset="-128"/>
              </a:rPr>
              <a:t>Graphical  graph banners </a:t>
            </a:r>
            <a:r>
              <a:rPr lang="el-GR" sz="2800" dirty="0">
                <a:ea typeface="ＭＳ Ｐゴシック" pitchFamily="-112" charset="-128"/>
              </a:rPr>
              <a:t>σε δημοφιλείς ιστοσελίδες </a:t>
            </a:r>
            <a:r>
              <a:rPr lang="en-US" sz="2800" dirty="0">
                <a:ea typeface="ＭＳ Ｐゴシック" pitchFamily="-112" charset="-128"/>
              </a:rPr>
              <a:t>(branding)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cost per mil (CPM) model</a:t>
            </a:r>
            <a:r>
              <a:rPr lang="en-US" sz="2800" dirty="0">
                <a:ea typeface="ＭＳ Ｐゴシック" pitchFamily="-112" charset="-128"/>
              </a:rPr>
              <a:t>: </a:t>
            </a:r>
            <a:r>
              <a:rPr lang="el-GR" sz="2800" dirty="0">
                <a:ea typeface="ＭＳ Ｐゴシック" pitchFamily="-112" charset="-128"/>
              </a:rPr>
              <a:t>το κόστος προβολής του </a:t>
            </a:r>
            <a:r>
              <a:rPr lang="en-US" sz="2800" dirty="0">
                <a:ea typeface="ＭＳ Ｐゴシック" pitchFamily="-112" charset="-128"/>
              </a:rPr>
              <a:t>banner </a:t>
            </a:r>
            <a:r>
              <a:rPr lang="el-GR" sz="2800" dirty="0">
                <a:ea typeface="ＭＳ Ｐゴシック" pitchFamily="-112" charset="-128"/>
              </a:rPr>
              <a:t>1000 φορές </a:t>
            </a:r>
            <a:r>
              <a:rPr lang="en-US" sz="2800" dirty="0">
                <a:ea typeface="ＭＳ Ｐゴシック" pitchFamily="-112" charset="-128"/>
              </a:rPr>
              <a:t>(</a:t>
            </a:r>
            <a:r>
              <a:rPr lang="el-GR" sz="2800" dirty="0">
                <a:ea typeface="ＭＳ Ｐゴシック" pitchFamily="-112" charset="-128"/>
              </a:rPr>
              <a:t>γνωστό και ως </a:t>
            </a:r>
            <a:r>
              <a:rPr lang="en-US" sz="2800" dirty="0">
                <a:ea typeface="ＭＳ Ｐゴシック" pitchFamily="-112" charset="-128"/>
              </a:rPr>
              <a:t>impressions)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cost per click (CPC) model</a:t>
            </a:r>
            <a:r>
              <a:rPr lang="en-US" sz="2800" dirty="0">
                <a:ea typeface="ＭＳ Ｐゴシック" pitchFamily="-112" charset="-128"/>
              </a:rPr>
              <a:t>: </a:t>
            </a:r>
            <a:r>
              <a:rPr lang="el-GR" sz="2800" dirty="0">
                <a:ea typeface="ＭＳ Ｐゴシック" pitchFamily="-112" charset="-128"/>
              </a:rPr>
              <a:t>ο αριθμός των </a:t>
            </a:r>
            <a:r>
              <a:rPr lang="en-US" sz="2800" dirty="0">
                <a:ea typeface="ＭＳ Ｐゴシック" pitchFamily="-112" charset="-128"/>
              </a:rPr>
              <a:t>clicks </a:t>
            </a:r>
            <a:r>
              <a:rPr lang="el-GR" sz="2800" dirty="0">
                <a:ea typeface="ＭＳ Ｐゴシック" pitchFamily="-112" charset="-128"/>
              </a:rPr>
              <a:t>στη διαφήμιση </a:t>
            </a:r>
            <a:r>
              <a:rPr lang="en-US" sz="2800" dirty="0">
                <a:ea typeface="ＭＳ Ｐゴシック" pitchFamily="-112" charset="-128"/>
              </a:rPr>
              <a:t>(</a:t>
            </a:r>
            <a:r>
              <a:rPr lang="el-GR" sz="2800" dirty="0">
                <a:ea typeface="ＭＳ Ｐゴシック" pitchFamily="-112" charset="-128"/>
              </a:rPr>
              <a:t>που οδηγεί σε σελίδα από την οποία μπορεί να γίνει μια αγορά)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i="1" dirty="0">
                <a:ea typeface="ＭＳ Ｐゴシック" pitchFamily="-112" charset="-128"/>
              </a:rPr>
              <a:t>brand promotion </a:t>
            </a:r>
            <a:r>
              <a:rPr lang="en-US" sz="2800" dirty="0">
                <a:ea typeface="ＭＳ Ｐゴシック" pitchFamily="-112" charset="-128"/>
              </a:rPr>
              <a:t>vs </a:t>
            </a:r>
            <a:r>
              <a:rPr lang="en-US" sz="2800" i="1" dirty="0">
                <a:ea typeface="ＭＳ Ｐゴシック" pitchFamily="-112" charset="-128"/>
              </a:rPr>
              <a:t>transaction-oriented advertising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Ιστορία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Αρχικές μηχανές βασισμένες σε λέξεις κλειδιά γύρω στο </a:t>
            </a:r>
            <a:r>
              <a:rPr lang="en-US" sz="3200" dirty="0">
                <a:ea typeface="ＭＳ Ｐゴシック" pitchFamily="-112" charset="-128"/>
              </a:rPr>
              <a:t>1995-1997</a:t>
            </a:r>
          </a:p>
          <a:p>
            <a:pPr lvl="1" eaLnBrk="1" hangingPunct="1"/>
            <a:r>
              <a:rPr lang="en-US" sz="2800" dirty="0" err="1">
                <a:ea typeface="ＭＳ Ｐゴシック" pitchFamily="-112" charset="-128"/>
              </a:rPr>
              <a:t>Altavista</a:t>
            </a:r>
            <a:r>
              <a:rPr lang="en-US" sz="2800" dirty="0">
                <a:ea typeface="ＭＳ Ｐゴシック" pitchFamily="-112" charset="-128"/>
              </a:rPr>
              <a:t>, Excite, </a:t>
            </a:r>
            <a:r>
              <a:rPr lang="en-US" sz="2800" dirty="0" err="1">
                <a:ea typeface="ＭＳ Ｐゴシック" pitchFamily="-112" charset="-128"/>
              </a:rPr>
              <a:t>Infoseek</a:t>
            </a:r>
            <a:r>
              <a:rPr lang="en-US" sz="2800" dirty="0">
                <a:ea typeface="ＭＳ Ｐゴシック" pitchFamily="-112" charset="-128"/>
              </a:rPr>
              <a:t>, </a:t>
            </a:r>
            <a:r>
              <a:rPr lang="en-US" sz="2800" dirty="0" err="1">
                <a:ea typeface="ＭＳ Ｐゴシック" pitchFamily="-112" charset="-128"/>
              </a:rPr>
              <a:t>Inktomi</a:t>
            </a:r>
            <a:r>
              <a:rPr lang="en-US" sz="2800" dirty="0">
                <a:ea typeface="ＭＳ Ｐゴシック" pitchFamily="-112" charset="-128"/>
              </a:rPr>
              <a:t>, Lycos</a:t>
            </a:r>
          </a:p>
          <a:p>
            <a:pPr eaLnBrk="1" hangingPunct="1"/>
            <a:r>
              <a:rPr lang="en-US" sz="3200" u="sng" dirty="0">
                <a:ea typeface="ＭＳ Ｐゴシック" pitchFamily="-112" charset="-128"/>
              </a:rPr>
              <a:t>Paid search</a:t>
            </a:r>
            <a:r>
              <a:rPr lang="en-US" sz="3200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διάταξη</a:t>
            </a:r>
            <a:r>
              <a:rPr lang="en-US" sz="3200" dirty="0">
                <a:ea typeface="ＭＳ Ｐゴシック" pitchFamily="-112" charset="-128"/>
              </a:rPr>
              <a:t>: </a:t>
            </a:r>
            <a:r>
              <a:rPr lang="en-US" sz="3200" dirty="0" err="1">
                <a:ea typeface="ＭＳ Ｐゴシック" pitchFamily="-112" charset="-128"/>
              </a:rPr>
              <a:t>Goto</a:t>
            </a:r>
            <a:r>
              <a:rPr lang="en-US" sz="3200" dirty="0">
                <a:ea typeface="ＭＳ Ｐゴシック" pitchFamily="-112" charset="-128"/>
              </a:rPr>
              <a:t> (</a:t>
            </a:r>
            <a:r>
              <a:rPr lang="el-GR" sz="3200" dirty="0">
                <a:ea typeface="ＭＳ Ｐゴシック" pitchFamily="-112" charset="-128"/>
              </a:rPr>
              <a:t>μετεξέλιξη σε </a:t>
            </a:r>
            <a:r>
              <a:rPr lang="en-US" sz="3200" dirty="0">
                <a:ea typeface="ＭＳ Ｐゴシック" pitchFamily="-112" charset="-128"/>
              </a:rPr>
              <a:t>Overture.com </a:t>
            </a:r>
            <a:r>
              <a:rPr lang="en-US" sz="3200" dirty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3200" dirty="0">
                <a:ea typeface="ＭＳ Ｐゴシック" pitchFamily="-112" charset="-128"/>
              </a:rPr>
              <a:t> Yahoo!)</a:t>
            </a:r>
          </a:p>
          <a:p>
            <a:pPr lvl="1" eaLnBrk="1" hangingPunct="1"/>
            <a:r>
              <a:rPr lang="el-GR" sz="2800" dirty="0">
                <a:ea typeface="ＭＳ Ｐゴシック" pitchFamily="-112" charset="-128"/>
              </a:rPr>
              <a:t>Το αποτέλεσμα της αναζήτησης εξαρτάται από το πόσο πλήρωσες</a:t>
            </a:r>
            <a:endParaRPr lang="en-US" sz="28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2800" dirty="0">
                <a:ea typeface="ＭＳ Ｐゴシック" pitchFamily="-112" charset="-128"/>
              </a:rPr>
              <a:t>Δημοπρασία (</a:t>
            </a:r>
            <a:r>
              <a:rPr lang="en-US" sz="2800" dirty="0">
                <a:ea typeface="ＭＳ Ｐゴシック" pitchFamily="-112" charset="-128"/>
              </a:rPr>
              <a:t>Auction</a:t>
            </a:r>
            <a:r>
              <a:rPr lang="el-GR" sz="2800" dirty="0">
                <a:ea typeface="ＭＳ Ｐゴシック" pitchFamily="-112" charset="-128"/>
              </a:rPr>
              <a:t>) για λέξεις κλειδιά</a:t>
            </a:r>
            <a:r>
              <a:rPr lang="en-US" sz="2800" dirty="0">
                <a:ea typeface="ＭＳ Ｐゴシック" pitchFamily="-112" charset="-128"/>
              </a:rPr>
              <a:t>: </a:t>
            </a:r>
            <a:r>
              <a:rPr lang="el-GR" sz="2800" dirty="0">
                <a:ea typeface="ＭＳ Ｐゴシック" pitchFamily="-112" charset="-128"/>
              </a:rPr>
              <a:t>η λέξη </a:t>
            </a:r>
            <a:r>
              <a:rPr lang="en-US" sz="2800" b="1" i="1" u="sng" dirty="0">
                <a:ea typeface="ＭＳ Ｐゴシック" pitchFamily="-112" charset="-128"/>
              </a:rPr>
              <a:t>casino</a:t>
            </a: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ακριβή</a:t>
            </a:r>
            <a:r>
              <a:rPr lang="en-US" sz="2800" dirty="0">
                <a:ea typeface="ＭＳ Ｐゴシック" pitchFamily="-112" charset="-128"/>
              </a:rPr>
              <a:t>!</a:t>
            </a:r>
          </a:p>
          <a:p>
            <a:pPr eaLnBrk="1" hangingPunct="1"/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 στο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Goto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63378" y="1600200"/>
            <a:ext cx="8077200" cy="3200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Ως αποτέλεσμα μια ερώτησης </a:t>
            </a:r>
            <a:r>
              <a:rPr lang="en-US" sz="2800" i="1" dirty="0">
                <a:ea typeface="ＭＳ Ｐゴシック" pitchFamily="-112" charset="-128"/>
              </a:rPr>
              <a:t>q</a:t>
            </a:r>
            <a:r>
              <a:rPr lang="en-US" sz="2800" dirty="0">
                <a:ea typeface="ＭＳ Ｐゴシック" pitchFamily="-112" charset="-128"/>
              </a:rPr>
              <a:t>, </a:t>
            </a:r>
            <a:r>
              <a:rPr lang="el-GR" sz="2800" dirty="0">
                <a:ea typeface="ＭＳ Ｐゴシック" pitchFamily="-112" charset="-128"/>
              </a:rPr>
              <a:t>η </a:t>
            </a:r>
            <a:r>
              <a:rPr lang="en-US" sz="2800" dirty="0" err="1">
                <a:ea typeface="ＭＳ Ｐゴシック" pitchFamily="-112" charset="-128"/>
              </a:rPr>
              <a:t>Goto</a:t>
            </a:r>
            <a:endParaRPr lang="el-GR" sz="2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>
                <a:ea typeface="ＭＳ Ｐゴシック" pitchFamily="-112" charset="-128"/>
              </a:rPr>
              <a:t> επιστρέφει </a:t>
            </a:r>
            <a:r>
              <a:rPr lang="el-GR" sz="2800" i="1" dirty="0">
                <a:ea typeface="ＭＳ Ｐゴシック" pitchFamily="-112" charset="-128"/>
              </a:rPr>
              <a:t>τις σελίδες των διαφημιζόμενων </a:t>
            </a:r>
            <a:r>
              <a:rPr lang="el-GR" sz="2800" dirty="0">
                <a:ea typeface="ＭＳ Ｐゴシック" pitchFamily="-112" charset="-128"/>
              </a:rPr>
              <a:t>που πόνταραν </a:t>
            </a:r>
            <a:r>
              <a:rPr lang="en-US" sz="2800" dirty="0">
                <a:ea typeface="ＭＳ Ｐゴシック" pitchFamily="-112" charset="-128"/>
              </a:rPr>
              <a:t>(bid) </a:t>
            </a:r>
            <a:r>
              <a:rPr lang="el-GR" sz="2800" dirty="0">
                <a:ea typeface="ＭＳ Ｐゴシック" pitchFamily="-112" charset="-128"/>
              </a:rPr>
              <a:t>για το </a:t>
            </a:r>
            <a:r>
              <a:rPr lang="en-US" sz="2800" i="1" dirty="0">
                <a:ea typeface="ＭＳ Ｐゴシック" pitchFamily="-112" charset="-128"/>
              </a:rPr>
              <a:t>q</a:t>
            </a:r>
            <a:r>
              <a:rPr lang="en-US" sz="2800" dirty="0">
                <a:ea typeface="ＭＳ Ｐゴシック" pitchFamily="-112" charset="-128"/>
              </a:rPr>
              <a:t>, </a:t>
            </a:r>
            <a:r>
              <a:rPr lang="el-GR" sz="2800" dirty="0">
                <a:ea typeface="ＭＳ Ｐゴシック" pitchFamily="-112" charset="-128"/>
              </a:rPr>
              <a:t>σε διάταξη με βάση την προσφορά τους</a:t>
            </a:r>
            <a:r>
              <a:rPr lang="en-US" sz="2800" dirty="0">
                <a:ea typeface="ＭＳ Ｐゴシック" pitchFamily="-112" charset="-128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>
                <a:ea typeface="ＭＳ Ｐゴシック" pitchFamily="-112" charset="-128"/>
              </a:rPr>
              <a:t>Όταν ο χρήστης επέλεγε (</a:t>
            </a:r>
            <a:r>
              <a:rPr lang="en-US" sz="2800" dirty="0">
                <a:ea typeface="ＭＳ Ｐゴシック" pitchFamily="-112" charset="-128"/>
              </a:rPr>
              <a:t>clicked</a:t>
            </a:r>
            <a:r>
              <a:rPr lang="el-GR" sz="2800" dirty="0">
                <a:ea typeface="ＭＳ Ｐゴシック" pitchFamily="-112" charset="-128"/>
              </a:rPr>
              <a:t>) ένα από τα αποτελέσματα, ο αντίστοιχος διαφημιζόμενος πλήρωνε τη </a:t>
            </a:r>
            <a:r>
              <a:rPr lang="en-US" sz="2800" dirty="0" err="1">
                <a:ea typeface="ＭＳ Ｐゴシック" pitchFamily="-112" charset="-128"/>
              </a:rPr>
              <a:t>Goto</a:t>
            </a:r>
            <a:r>
              <a:rPr lang="en-US" sz="2800" dirty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sz="2400" dirty="0">
                <a:ea typeface="ＭＳ Ｐゴシック" pitchFamily="-112" charset="-128"/>
              </a:rPr>
              <a:t>Αρχικά, η πληρωμή ίση με την προσφορά </a:t>
            </a:r>
            <a:r>
              <a:rPr lang="en-US" sz="2400" dirty="0">
                <a:ea typeface="ＭＳ Ｐゴシック" pitchFamily="-112" charset="-128"/>
              </a:rPr>
              <a:t>bid </a:t>
            </a:r>
            <a:r>
              <a:rPr lang="el-GR" sz="2400" dirty="0">
                <a:ea typeface="ＭＳ Ｐゴシック" pitchFamily="-112" charset="-128"/>
              </a:rPr>
              <a:t>για το </a:t>
            </a:r>
            <a:r>
              <a:rPr lang="en-US" sz="2400" dirty="0">
                <a:ea typeface="ＭＳ Ｐゴシック" pitchFamily="-112" charset="-128"/>
              </a:rPr>
              <a:t> q</a:t>
            </a:r>
          </a:p>
          <a:p>
            <a:pPr marL="457200" lvl="1" indent="0" eaLnBrk="1" hangingPunct="1">
              <a:buNone/>
            </a:pPr>
            <a:endParaRPr lang="el-GR" sz="1900" i="1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457200" lvl="1" indent="0" eaLnBrk="1" hangingPunct="1">
              <a:buNone/>
            </a:pP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Sponsored search </a:t>
            </a:r>
            <a:r>
              <a:rPr lang="en-US" sz="3200" dirty="0">
                <a:ea typeface="ＭＳ Ｐゴシック" pitchFamily="-112" charset="-128"/>
              </a:rPr>
              <a:t>or 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advertising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Web: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04800" y="1828800"/>
            <a:ext cx="842486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  <a:cs typeface="+mn-cs"/>
              </a:rPr>
              <a:t>Στο τεύχος του </a:t>
            </a:r>
            <a:r>
              <a:rPr lang="el-GR" b="1" dirty="0">
                <a:latin typeface="+mn-lt"/>
                <a:cs typeface="+mn-cs"/>
              </a:rPr>
              <a:t>Ιουνίου 1970 </a:t>
            </a:r>
            <a:r>
              <a:rPr lang="el-GR" dirty="0">
                <a:latin typeface="+mn-lt"/>
                <a:cs typeface="+mn-cs"/>
              </a:rPr>
              <a:t>του περιοδικού </a:t>
            </a:r>
            <a:r>
              <a:rPr lang="en-US" i="1" dirty="0">
                <a:latin typeface="+mn-lt"/>
              </a:rPr>
              <a:t>Popular Science</a:t>
            </a:r>
            <a:r>
              <a:rPr lang="en-US" dirty="0">
                <a:latin typeface="+mn-lt"/>
              </a:rPr>
              <a:t> </a:t>
            </a:r>
            <a:endParaRPr lang="el-GR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  <a:hlinkClick r:id="rId3" tooltip="Arthur C. Clark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Arthur C. Clarke </a:t>
            </a:r>
            <a:endParaRPr lang="el-G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satellites would one day "bring the accumulated knowledge of the world to your fingertips" using a console that would combine the functionality of the Xerox, telephone, television and a small computer, allowing data transfer and video conferencing around the globe</a:t>
            </a:r>
            <a:r>
              <a:rPr lang="en-US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9628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88198"/>
            <a:ext cx="6629400" cy="479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 στο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Goto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5273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3200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Συνήθως παρέχονται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pure search results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γνωστά και ως αλγοριθμικά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ή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organic search </a:t>
            </a:r>
            <a:r>
              <a:rPr lang="el-GR" dirty="0">
                <a:ea typeface="ＭＳ Ｐゴシック" pitchFamily="-112" charset="-128"/>
              </a:rPr>
              <a:t>αποτελέσματα</a:t>
            </a:r>
            <a:r>
              <a:rPr lang="en-US" dirty="0">
                <a:ea typeface="ＭＳ Ｐゴシック" pitchFamily="-112" charset="-128"/>
              </a:rPr>
              <a:t>) </a:t>
            </a:r>
            <a:r>
              <a:rPr lang="el-GR" dirty="0">
                <a:ea typeface="ＭＳ Ｐゴシック" pitchFamily="-112" charset="-128"/>
              </a:rPr>
              <a:t>ως βασική απάντηση στο ερώτημα του χρήστη</a:t>
            </a:r>
            <a:r>
              <a:rPr lang="en-US" dirty="0">
                <a:ea typeface="ＭＳ Ｐゴシック" pitchFamily="-112" charset="-128"/>
              </a:rPr>
              <a:t>,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μαζί με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sponsored search results </a:t>
            </a:r>
            <a:r>
              <a:rPr lang="el-GR" dirty="0">
                <a:ea typeface="ＭＳ Ｐゴシック" pitchFamily="-112" charset="-128"/>
              </a:rPr>
              <a:t>τα οποία παρουσιάζονται ξεχωριστά και διακριτά στα δεξιά των αλγοριθμικών αποτελεσμάτων</a:t>
            </a:r>
            <a:endParaRPr lang="en-US" sz="800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51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854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59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>
              <a:ea typeface="ＭＳ Ｐゴシック" pitchFamily="-112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>
              <a:ea typeface="ＭＳ Ｐゴシック" pitchFamily="-112" charset="-128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52</a:t>
            </a:fld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65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4992688" y="5938838"/>
            <a:ext cx="3846512" cy="466725"/>
          </a:xfrm>
          <a:prstGeom prst="leftArrowCallout">
            <a:avLst>
              <a:gd name="adj1" fmla="val 25000"/>
              <a:gd name="adj2" fmla="val 25000"/>
              <a:gd name="adj3" fmla="val 137358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" pitchFamily="-112" charset="0"/>
              </a:rPr>
              <a:t>Algorithmic results.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876800" y="2827338"/>
            <a:ext cx="2357438" cy="830262"/>
          </a:xfrm>
          <a:prstGeom prst="rightArrowCallout">
            <a:avLst>
              <a:gd name="adj1" fmla="val 25000"/>
              <a:gd name="adj2" fmla="val 25000"/>
              <a:gd name="adj3" fmla="val 33310"/>
              <a:gd name="adj4" fmla="val 6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" pitchFamily="-112" charset="0"/>
              </a:rPr>
              <a:t>Paid</a:t>
            </a:r>
          </a:p>
          <a:p>
            <a:pPr algn="ctr" eaLnBrk="0" hangingPunct="0"/>
            <a:r>
              <a:rPr lang="en-US">
                <a:latin typeface="Times" pitchFamily="-112" charset="0"/>
              </a:rPr>
              <a:t>Search Ads</a:t>
            </a:r>
          </a:p>
        </p:txBody>
      </p:sp>
    </p:spTree>
    <p:extLst>
      <p:ext uri="{BB962C8B-B14F-4D97-AF65-F5344CB8AC3E}">
        <p14:creationId xmlns:p14="http://schemas.microsoft.com/office/powerpoint/2010/main" val="2930502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53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0446"/>
            <a:ext cx="5105400" cy="6218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56388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location</a:t>
            </a:r>
            <a:endParaRPr lang="el-GR" sz="1100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24600" y="5943600"/>
            <a:ext cx="0" cy="30480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19800" y="6248400"/>
            <a:ext cx="304800" cy="0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0" y="350520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9419888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48AD3C-28DB-4A7A-ABBA-F91FEB81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93268A0A-2447-460E-A736-1C9CCCA32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5981670" cy="548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B212C-F5F2-4BA0-B9CB-0E3C07749FEF}"/>
              </a:ext>
            </a:extLst>
          </p:cNvPr>
          <p:cNvSpPr txBox="1"/>
          <p:nvPr/>
        </p:nvSpPr>
        <p:spPr>
          <a:xfrm>
            <a:off x="6629400" y="1905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0552390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1AF76F-E200-49D4-AFF3-CC4919F8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EDA24A-FCE8-4896-8480-C0B11B9C34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6172200" cy="4466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B8DCAD-070C-4828-B467-95E9E5124D0F}"/>
              </a:ext>
            </a:extLst>
          </p:cNvPr>
          <p:cNvSpPr txBox="1"/>
          <p:nvPr/>
        </p:nvSpPr>
        <p:spPr>
          <a:xfrm>
            <a:off x="6629400" y="1905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70084-991F-45F3-80D7-3F9FFBDC8BB7}"/>
              </a:ext>
            </a:extLst>
          </p:cNvPr>
          <p:cNvSpPr txBox="1"/>
          <p:nvPr/>
        </p:nvSpPr>
        <p:spPr>
          <a:xfrm>
            <a:off x="256903" y="5771912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Πληροφορίες για διαχείριση θέσης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https://support.google.com/websearch/answer/179386?p=ws_settings_location&amp;hl=el&amp;visit_id=637575231184863460-3976430011&amp;rd=1</a:t>
            </a:r>
          </a:p>
        </p:txBody>
      </p:sp>
    </p:spTree>
    <p:extLst>
      <p:ext uri="{BB962C8B-B14F-4D97-AF65-F5344CB8AC3E}">
        <p14:creationId xmlns:p14="http://schemas.microsoft.com/office/powerpoint/2010/main" val="7323304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C62F75-4C5C-4FF8-8EFC-633164C0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200B4A9-A7E3-471E-A1AC-396EADA9E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08" y="0"/>
            <a:ext cx="283538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19055-434C-4EF3-A8E7-8702680F54DD}"/>
              </a:ext>
            </a:extLst>
          </p:cNvPr>
          <p:cNvSpPr txBox="1"/>
          <p:nvPr/>
        </p:nvSpPr>
        <p:spPr>
          <a:xfrm>
            <a:off x="4876800" y="2209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white shoes</a:t>
            </a:r>
          </a:p>
        </p:txBody>
      </p:sp>
    </p:spTree>
    <p:extLst>
      <p:ext uri="{BB962C8B-B14F-4D97-AF65-F5344CB8AC3E}">
        <p14:creationId xmlns:p14="http://schemas.microsoft.com/office/powerpoint/2010/main" val="35948671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2863AE-190C-40A3-B025-8AEC49D2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55C980-02D5-4CAF-B3C9-F60E338EE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8898672" cy="480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475BA8-EE66-4AE4-BB4E-0BF0E683B3A0}"/>
              </a:ext>
            </a:extLst>
          </p:cNvPr>
          <p:cNvSpPr txBox="1"/>
          <p:nvPr/>
        </p:nvSpPr>
        <p:spPr>
          <a:xfrm>
            <a:off x="6705600" y="388620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40508"/>
                </a:solidFill>
                <a:latin typeface="+mn-lt"/>
              </a:rPr>
              <a:t>Navigational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A40508"/>
                </a:solidFill>
                <a:latin typeface="+mn-lt"/>
              </a:rPr>
              <a:t>Διαφήμιση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A40508"/>
                </a:solidFill>
                <a:latin typeface="+mn-lt"/>
              </a:rPr>
              <a:t>Ελληνικό κατάστημα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A40508"/>
                </a:solidFill>
                <a:latin typeface="+mn-lt"/>
              </a:rPr>
              <a:t>Οι χρήστες αναζητούν ακόμα</a:t>
            </a:r>
            <a:endParaRPr lang="en-US" sz="1800" dirty="0">
              <a:solidFill>
                <a:srgbClr val="A40508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99BA73-21CB-46A8-8603-A5E7B1202DEF}"/>
                  </a:ext>
                </a:extLst>
              </p14:cNvPr>
              <p14:cNvContentPartPr/>
              <p14:nvPr/>
            </p14:nvContentPartPr>
            <p14:xfrm>
              <a:off x="1015304" y="3045546"/>
              <a:ext cx="586440" cy="30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99BA73-21CB-46A8-8603-A5E7B1202D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1664" y="2937546"/>
                <a:ext cx="6940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559C52F-CA0B-4D1F-AB70-C94A65F7D73B}"/>
                  </a:ext>
                </a:extLst>
              </p14:cNvPr>
              <p14:cNvContentPartPr/>
              <p14:nvPr/>
            </p14:nvContentPartPr>
            <p14:xfrm>
              <a:off x="1030064" y="3734946"/>
              <a:ext cx="35640" cy="705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559C52F-CA0B-4D1F-AB70-C94A65F7D7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1064" y="3725946"/>
                <a:ext cx="53280" cy="7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7E5056D-6A99-41F0-9B5B-74969FE6284A}"/>
                  </a:ext>
                </a:extLst>
              </p14:cNvPr>
              <p14:cNvContentPartPr/>
              <p14:nvPr/>
            </p14:nvContentPartPr>
            <p14:xfrm>
              <a:off x="4248104" y="3692466"/>
              <a:ext cx="28800" cy="772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7E5056D-6A99-41F0-9B5B-74969FE628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39104" y="3683826"/>
                <a:ext cx="46440" cy="79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2575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99EA6-C6F0-4883-BE2D-04017CC0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0021C7-313B-483D-9B04-FDF3EE251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" y="304800"/>
            <a:ext cx="2559103" cy="2025303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4268B7F-BF37-4800-ACDA-42894A237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4200"/>
            <a:ext cx="7744181" cy="243840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097642E-4107-4A24-9462-8DA690359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50" y="494211"/>
            <a:ext cx="5912250" cy="20253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0B1664-30EB-4AED-B9C5-EACDC23B9889}"/>
              </a:ext>
            </a:extLst>
          </p:cNvPr>
          <p:cNvSpPr txBox="1"/>
          <p:nvPr/>
        </p:nvSpPr>
        <p:spPr>
          <a:xfrm>
            <a:off x="389625" y="5751439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A40508"/>
                </a:solidFill>
                <a:latin typeface="+mn-lt"/>
              </a:rPr>
              <a:t>Διαφορετικό </a:t>
            </a:r>
            <a:r>
              <a:rPr lang="en-US" dirty="0">
                <a:solidFill>
                  <a:srgbClr val="A40508"/>
                </a:solidFill>
                <a:latin typeface="+mn-lt"/>
              </a:rPr>
              <a:t>layout </a:t>
            </a:r>
            <a:r>
              <a:rPr lang="el-GR" dirty="0">
                <a:solidFill>
                  <a:srgbClr val="A40508"/>
                </a:solidFill>
                <a:latin typeface="+mn-lt"/>
              </a:rPr>
              <a:t>αν η ερώτηση στα ελληνικά:</a:t>
            </a:r>
          </a:p>
          <a:p>
            <a:r>
              <a:rPr lang="el-GR" dirty="0">
                <a:solidFill>
                  <a:srgbClr val="A40508"/>
                </a:solidFill>
                <a:latin typeface="+mn-lt"/>
              </a:rPr>
              <a:t>Άσπρα παπούτσια</a:t>
            </a:r>
            <a:endParaRPr lang="en-US" dirty="0">
              <a:solidFill>
                <a:srgbClr val="A4050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55182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67497" y="1752600"/>
            <a:ext cx="8077200" cy="38862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Engine Marketing  (SEM)</a:t>
            </a:r>
          </a:p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Κλάδος της διαφήμισης</a:t>
            </a:r>
            <a:r>
              <a:rPr lang="en-US" sz="2800" dirty="0">
                <a:ea typeface="ＭＳ Ｐゴシック" pitchFamily="-112" charset="-128"/>
              </a:rPr>
              <a:t>: </a:t>
            </a:r>
            <a:r>
              <a:rPr lang="el-GR" sz="2800" dirty="0">
                <a:ea typeface="ＭＳ Ｐゴシック" pitchFamily="-112" charset="-128"/>
              </a:rPr>
              <a:t>κατανόηση του πως γίνεται η διάταξη των αποτελεσμάτων και ποιο ποσό της διαφημιστικής καμπάνιας να δοθεί σε ποιες λέξεις και σε ποιες μηχανές </a:t>
            </a:r>
          </a:p>
          <a:p>
            <a:pPr marL="0" indent="0" eaLnBrk="1" hangingPunct="1">
              <a:buNone/>
            </a:pPr>
            <a:endParaRPr lang="el-GR" sz="28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Click spam</a:t>
            </a:r>
            <a:r>
              <a:rPr lang="en-US" sz="2800" dirty="0">
                <a:ea typeface="ＭＳ Ｐゴシック" pitchFamily="-112" charset="-128"/>
              </a:rPr>
              <a:t>: clicks </a:t>
            </a:r>
            <a:r>
              <a:rPr lang="el-GR" sz="2800" dirty="0">
                <a:ea typeface="ＭＳ Ｐゴシック" pitchFamily="-112" charset="-128"/>
              </a:rPr>
              <a:t>σε</a:t>
            </a:r>
            <a:r>
              <a:rPr lang="en-US" sz="2800" dirty="0">
                <a:ea typeface="ＭＳ Ｐゴシック" pitchFamily="-112" charset="-128"/>
              </a:rPr>
              <a:t> sponsored search results </a:t>
            </a:r>
            <a:r>
              <a:rPr lang="el-GR" sz="2800" dirty="0">
                <a:ea typeface="ＭＳ Ｐゴシック" pitchFamily="-112" charset="-128"/>
              </a:rPr>
              <a:t>από μη πραγματικούς χρήστες </a:t>
            </a:r>
          </a:p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	πχ</a:t>
            </a:r>
            <a:r>
              <a:rPr lang="en-US" sz="2800" dirty="0">
                <a:ea typeface="ＭＳ Ｐゴシック" pitchFamily="-112" charset="-128"/>
              </a:rPr>
              <a:t>, </a:t>
            </a:r>
            <a:r>
              <a:rPr lang="el-GR" sz="2800" dirty="0">
                <a:ea typeface="ＭＳ Ｐゴシック" pitchFamily="-112" charset="-128"/>
              </a:rPr>
              <a:t>από έναν αντίπαλο διαφημιστή</a:t>
            </a:r>
            <a:endParaRPr lang="en-US" sz="2800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63378" y="226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Web: I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στορία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169032"/>
            <a:ext cx="80772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dirty="0">
                <a:latin typeface="+mn-lt"/>
              </a:rPr>
              <a:t>Χριστούγεννα </a:t>
            </a:r>
            <a:r>
              <a:rPr lang="en-US" sz="2000" dirty="0">
                <a:latin typeface="+mn-lt"/>
              </a:rPr>
              <a:t>1990, </a:t>
            </a:r>
            <a:r>
              <a:rPr lang="el-GR" sz="2000" dirty="0">
                <a:latin typeface="+mn-lt"/>
              </a:rPr>
              <a:t>το πρώτο λειτουργικό σύστημα</a:t>
            </a:r>
            <a:r>
              <a:rPr lang="en-US" sz="2000" dirty="0">
                <a:latin typeface="+mn-lt"/>
              </a:rPr>
              <a:t>: </a:t>
            </a:r>
          </a:p>
          <a:p>
            <a:pPr algn="just"/>
            <a:endParaRPr lang="en-US" sz="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ο πρώτος </a:t>
            </a:r>
            <a:r>
              <a:rPr lang="en-US" sz="2000" dirty="0">
                <a:latin typeface="+mn-lt"/>
              </a:rPr>
              <a:t>web browser (</a:t>
            </a:r>
            <a:r>
              <a:rPr lang="el-GR" sz="2000" dirty="0">
                <a:latin typeface="+mn-lt"/>
              </a:rPr>
              <a:t>που ήταν και </a:t>
            </a:r>
            <a:r>
              <a:rPr lang="en-US" sz="2000" dirty="0">
                <a:latin typeface="+mn-lt"/>
              </a:rPr>
              <a:t>web editor)</a:t>
            </a:r>
            <a:r>
              <a:rPr lang="el-GR" sz="2000" dirty="0">
                <a:latin typeface="+mn-lt"/>
              </a:rPr>
              <a:t>,</a:t>
            </a:r>
            <a:r>
              <a:rPr lang="en-US" sz="2000" dirty="0">
                <a:latin typeface="+mn-lt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ο πρώτος </a:t>
            </a:r>
            <a:r>
              <a:rPr lang="en-US" sz="2000" dirty="0">
                <a:latin typeface="+mn-lt"/>
              </a:rPr>
              <a:t>web server</a:t>
            </a:r>
            <a:r>
              <a:rPr lang="el-GR" sz="2000" dirty="0">
                <a:latin typeface="+mn-lt"/>
              </a:rPr>
              <a:t>,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και </a:t>
            </a:r>
            <a:endParaRPr lang="en-US" sz="20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 οι πρώτες ιστοσελίδες</a:t>
            </a:r>
            <a:r>
              <a:rPr lang="en-US" sz="2000" dirty="0">
                <a:latin typeface="+mn-lt"/>
              </a:rPr>
              <a:t>,</a:t>
            </a:r>
            <a:r>
              <a:rPr lang="el-GR" sz="2000" dirty="0">
                <a:latin typeface="+mn-lt"/>
              </a:rPr>
              <a:t> που περιέγραφαν το ίδιο το</a:t>
            </a:r>
            <a:r>
              <a:rPr lang="en-US" sz="2000" dirty="0">
                <a:latin typeface="+mn-lt"/>
              </a:rPr>
              <a:t> project. </a:t>
            </a: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l-GR" sz="2000" dirty="0">
                <a:latin typeface="+mn-lt"/>
              </a:rPr>
              <a:t>Αύγουστο </a:t>
            </a:r>
            <a:r>
              <a:rPr lang="en-US" sz="2000" dirty="0">
                <a:latin typeface="+mn-lt"/>
              </a:rPr>
              <a:t>1991, post </a:t>
            </a:r>
            <a:r>
              <a:rPr lang="el-GR" sz="2000" dirty="0">
                <a:latin typeface="+mn-lt"/>
              </a:rPr>
              <a:t>στο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alt.hypertext</a:t>
            </a:r>
            <a:r>
              <a:rPr lang="en-US" sz="2000" dirty="0">
                <a:latin typeface="+mn-lt"/>
              </a:rPr>
              <a:t> newsgroup</a:t>
            </a:r>
            <a:r>
              <a:rPr lang="el-GR" sz="2000" dirty="0">
                <a:latin typeface="+mn-lt"/>
              </a:rPr>
              <a:t> – νέο </a:t>
            </a:r>
            <a:r>
              <a:rPr lang="en-US" sz="2000" dirty="0">
                <a:latin typeface="+mn-lt"/>
              </a:rPr>
              <a:t>service </a:t>
            </a:r>
            <a:r>
              <a:rPr lang="el-GR" sz="2000" dirty="0">
                <a:latin typeface="+mn-lt"/>
              </a:rPr>
              <a:t>στο ‘</a:t>
            </a:r>
            <a:r>
              <a:rPr lang="el-GR" sz="2000" dirty="0" err="1">
                <a:latin typeface="+mn-lt"/>
              </a:rPr>
              <a:t>Ιντερνετ</a:t>
            </a:r>
            <a:endParaRPr lang="el-GR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437" y="1704875"/>
            <a:ext cx="820896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sz="2000" dirty="0">
                <a:latin typeface="+mn-lt"/>
              </a:rPr>
              <a:t>1980,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Tim Berners-Lee </a:t>
            </a:r>
            <a:r>
              <a:rPr lang="el-GR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ENQUIRE</a:t>
            </a:r>
            <a:r>
              <a:rPr lang="el-GR" sz="2000" dirty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l-GR" sz="2000" dirty="0">
                <a:latin typeface="+mn-lt"/>
              </a:rPr>
              <a:t>Νοέμβριο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1990</a:t>
            </a:r>
            <a:r>
              <a:rPr lang="en-US" sz="2000" dirty="0">
                <a:latin typeface="+mn-lt"/>
              </a:rPr>
              <a:t>,  </a:t>
            </a:r>
            <a:r>
              <a:rPr lang="el-GR" sz="2000" dirty="0">
                <a:latin typeface="+mn-lt"/>
              </a:rPr>
              <a:t>με τον</a:t>
            </a:r>
            <a:r>
              <a:rPr lang="en-US" sz="2000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Robert </a:t>
            </a:r>
            <a:r>
              <a:rPr lang="en-US" sz="2000" i="1" dirty="0" err="1">
                <a:latin typeface="+mn-lt"/>
              </a:rPr>
              <a:t>Cailliau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>
                <a:latin typeface="+mn-lt"/>
              </a:rPr>
              <a:t>πρόταση για ένα</a:t>
            </a:r>
            <a:r>
              <a:rPr lang="en-US" sz="2000" dirty="0">
                <a:latin typeface="+mn-lt"/>
              </a:rPr>
              <a:t> "Hypertext project</a:t>
            </a:r>
            <a:r>
              <a:rPr lang="el-GR" sz="2000" dirty="0">
                <a:latin typeface="+mn-lt"/>
              </a:rPr>
              <a:t> με το όνομα </a:t>
            </a:r>
            <a:r>
              <a:rPr lang="en-US" sz="2000" dirty="0">
                <a:latin typeface="+mn-lt"/>
              </a:rPr>
              <a:t>"</a:t>
            </a:r>
            <a:r>
              <a:rPr lang="en-US" sz="2000" dirty="0" err="1">
                <a:latin typeface="+mn-lt"/>
              </a:rPr>
              <a:t>WorldWideWeb</a:t>
            </a:r>
            <a:r>
              <a:rPr lang="en-US" sz="2000" dirty="0">
                <a:latin typeface="+mn-lt"/>
              </a:rPr>
              <a:t>" ("W3")</a:t>
            </a:r>
            <a:r>
              <a:rPr lang="el-GR" sz="2000" dirty="0">
                <a:latin typeface="+mn-lt"/>
              </a:rPr>
              <a:t>: </a:t>
            </a:r>
            <a:r>
              <a:rPr lang="en-US" sz="2000" i="1" dirty="0">
                <a:latin typeface="+mn-lt"/>
              </a:rPr>
              <a:t>"web" of "hypertext documents" to be viewed by "browsers" using a client–server architecture.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638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898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369673" y="1708322"/>
            <a:ext cx="8404654" cy="32004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Paid inclusion: </a:t>
            </a:r>
            <a:r>
              <a:rPr lang="el-GR" sz="2800" dirty="0">
                <a:ea typeface="ＭＳ Ｐゴシック" pitchFamily="-112" charset="-128"/>
              </a:rPr>
              <a:t>πληρωμή για να συμπεριληφθεί μια σελίδα στο ευρετήριο της μηχανής αναζήτησης </a:t>
            </a:r>
          </a:p>
          <a:p>
            <a:pPr marL="0" indent="0" algn="just" eaLnBrk="1" hangingPunct="1">
              <a:buNone/>
            </a:pPr>
            <a:endParaRPr lang="el-GR" sz="2800" dirty="0">
              <a:ea typeface="ＭＳ Ｐゴシック" pitchFamily="-112" charset="-128"/>
            </a:endParaRPr>
          </a:p>
          <a:p>
            <a:pPr marL="0" indent="0" algn="just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Διαφορετικές μηχανές ακολουθούν διαφορετικές πολιτικές σχετικά με το αν επιτρέπουν </a:t>
            </a:r>
            <a:r>
              <a:rPr lang="en-US" sz="2800" i="1" dirty="0">
                <a:ea typeface="ＭＳ Ｐゴシック" pitchFamily="-112" charset="-128"/>
              </a:rPr>
              <a:t>paid inclusion</a:t>
            </a:r>
            <a:r>
              <a:rPr lang="el-GR" sz="2800" dirty="0">
                <a:ea typeface="ＭＳ Ｐゴシック" pitchFamily="-112" charset="-128"/>
              </a:rPr>
              <a:t> και αν αυτό επηρεάζει τη διάταξη των αποτελεσμάτων </a:t>
            </a: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της αναζήτησης</a:t>
            </a:r>
            <a:r>
              <a:rPr lang="en-US" sz="2800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846" y="5410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Παρόμοια προβλήματα με τηλεόραση/εφημερίδες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4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85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Διάταξη διαφημίσεων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3200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Οι διαφημιστές κάνουν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προσφορές για λέξεις κλειδιά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800" dirty="0"/>
              <a:t>σε δημοπρασίες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Ανοικτό σύστημα</a:t>
            </a:r>
            <a:r>
              <a:rPr lang="en-US" sz="2800" dirty="0"/>
              <a:t>: </a:t>
            </a:r>
            <a:r>
              <a:rPr lang="el-GR" sz="2800" dirty="0"/>
              <a:t>Οποιοσδήποτε μπορεί να συμμετάσχει και να κάνει προσφορές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Οι διαφημιστές  χρεώνονται μόνο όταν κάποιος επιλέγει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clicks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el-GR" sz="2800" dirty="0"/>
              <a:t>στη διαφήμισή τους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Σημαντική περιοχή για τις μηχανές αναζήτησης </a:t>
            </a:r>
            <a:r>
              <a:rPr lang="en-US" sz="2800" dirty="0"/>
              <a:t>–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computational advertising.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/>
              <a:t>μια μικρή αύξηση της χρέωσης σε κάθε διαφήμιση μπορεί να οδηγήσει σε δις επιπρόσθετο κέρδος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077200" cy="32004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Πως αποφασίζεται μέσω της δημοπρασίας η θέση της διαφήμισης και η τιμή </a:t>
            </a:r>
          </a:p>
          <a:p>
            <a:pPr lvl="1"/>
            <a:r>
              <a:rPr lang="el-GR" dirty="0"/>
              <a:t>Βασίζεται στο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second price auction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62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85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Διάταξη διαφημίσεων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8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134937"/>
            <a:ext cx="892975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Google’s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second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price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auction</a:t>
            </a:r>
            <a:endParaRPr lang="de-DE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15872" y="3200400"/>
            <a:ext cx="8001000" cy="2701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bid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 maximum bid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του διαφημιστή για ένα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click </a:t>
            </a:r>
            <a:endParaRPr lang="el-GR" sz="2200" dirty="0">
              <a:solidFill>
                <a:schemeClr val="tx1"/>
              </a:solidFill>
              <a:latin typeface="+mn-lt"/>
            </a:endParaRP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latin typeface="+mn-lt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CTR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 click-through rate: </a:t>
            </a:r>
            <a:r>
              <a:rPr lang="el-GR" sz="2200" dirty="0">
                <a:latin typeface="+mn-lt"/>
              </a:rPr>
              <a:t>το ποσοστό των χρηστών που επιλέγουν </a:t>
            </a:r>
            <a:r>
              <a:rPr lang="en-US" sz="2200" dirty="0">
                <a:latin typeface="+mn-lt"/>
              </a:rPr>
              <a:t>(click on) </a:t>
            </a:r>
            <a:r>
              <a:rPr lang="el-GR" sz="2200" dirty="0">
                <a:latin typeface="+mn-lt"/>
              </a:rPr>
              <a:t>μια διαφήμιση όταν η διαφήμιση προβάλλεται</a:t>
            </a:r>
          </a:p>
          <a:p>
            <a:pPr marL="728663" lvl="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latin typeface="+mn-lt"/>
              </a:rPr>
              <a:t>   το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CTR </a:t>
            </a:r>
            <a:r>
              <a:rPr lang="el-GR" sz="2200" dirty="0">
                <a:solidFill>
                  <a:srgbClr val="0070C0"/>
                </a:solidFill>
                <a:latin typeface="+mn-lt"/>
              </a:rPr>
              <a:t>είναι μια μέτρηση της συνάφειας </a:t>
            </a:r>
            <a:endParaRPr lang="de-DE" sz="2200" dirty="0">
              <a:solidFill>
                <a:schemeClr val="tx1"/>
              </a:solidFill>
              <a:latin typeface="+mn-lt"/>
            </a:endParaRP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0070C0"/>
                </a:solidFill>
                <a:latin typeface="+mn-lt"/>
              </a:rPr>
              <a:t> ad rank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 bid × CTR: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εξισορρόπηση ανάμεσα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)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σε πόσα χρήματα είναι διατεθειμένος κάποιος διαφημιστής να πληρώσει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και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(ii)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στο πόσο σχετική είναι η διαφ</a:t>
            </a:r>
            <a:r>
              <a:rPr lang="el-GR" sz="2200" dirty="0">
                <a:latin typeface="+mn-lt"/>
              </a:rPr>
              <a:t>ήμιση</a:t>
            </a: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DE" sz="2200" dirty="0">
                <a:solidFill>
                  <a:srgbClr val="0070C0"/>
                </a:solidFill>
                <a:latin typeface="+mn-lt"/>
              </a:rPr>
              <a:t>rank</a:t>
            </a:r>
            <a:r>
              <a:rPr lang="de-DE" sz="22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θέση στη διάταξη της δημοπρασίας</a:t>
            </a:r>
            <a:endParaRPr lang="el-GR" sz="2200" dirty="0">
              <a:latin typeface="+mn-lt"/>
            </a:endParaRP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0070C0"/>
                </a:solidFill>
                <a:latin typeface="+mn-lt"/>
              </a:rPr>
              <a:t> paid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 second price auction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 =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price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που πληρώνει ο διαφημιστής</a:t>
            </a:r>
          </a:p>
          <a:p>
            <a:pPr marL="728663" lvl="2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l-GR" sz="2000" i="1" dirty="0">
                <a:latin typeface="+mn-lt"/>
              </a:rPr>
              <a:t>πως υπολογίζεται;</a:t>
            </a:r>
            <a:endParaRPr lang="en-U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9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337154"/>
            <a:ext cx="5889545" cy="14287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2D1BF5-5601-4768-8A10-E5318CC235AC}"/>
                  </a:ext>
                </a:extLst>
              </p14:cNvPr>
              <p14:cNvContentPartPr/>
              <p14:nvPr/>
            </p14:nvContentPartPr>
            <p14:xfrm>
              <a:off x="2329304" y="82002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2D1BF5-5601-4768-8A10-E5318CC235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0664" y="81138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9036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76200" y="2912227"/>
            <a:ext cx="8777350" cy="3379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0488" lvl="1">
              <a:buClr>
                <a:srgbClr val="336699"/>
              </a:buClr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Second price auction: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Ο διαφημιστής πληρώνει το μικρότερο ποσό ώστε να διατηρήσει τη θέση του στη δημοπρασία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(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συν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1 cent).</a:t>
            </a:r>
          </a:p>
          <a:p>
            <a:pPr lvl="1"/>
            <a:endParaRPr lang="en-US" sz="10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price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(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αυτό έχει ως αποτέλεσμα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rank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=rank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/>
            <a:endParaRPr lang="en-US" sz="10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de-DE" dirty="0">
                <a:solidFill>
                  <a:schemeClr val="tx1"/>
                </a:solidFill>
                <a:latin typeface="+mj-lt"/>
              </a:rPr>
              <a:t>price</a:t>
            </a:r>
            <a:r>
              <a:rPr lang="de-DE" baseline="-25000" dirty="0">
                <a:solidFill>
                  <a:schemeClr val="tx1"/>
                </a:solidFill>
                <a:latin typeface="+mj-lt"/>
              </a:rPr>
              <a:t>1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= bid</a:t>
            </a:r>
            <a:r>
              <a:rPr lang="de-DE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× CTR</a:t>
            </a:r>
            <a:r>
              <a:rPr lang="de-DE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/ CTR</a:t>
            </a:r>
            <a:r>
              <a:rPr lang="de-DE" baseline="-25000" dirty="0">
                <a:solidFill>
                  <a:schemeClr val="tx1"/>
                </a:solidFill>
                <a:latin typeface="+mj-lt"/>
              </a:rPr>
              <a:t>1</a:t>
            </a:r>
          </a:p>
          <a:p>
            <a:pPr lvl="1"/>
            <a:endParaRPr lang="de-DE" sz="1000" baseline="-250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3.00 × 0.03/0.06 = 1.50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1.00 × 0.08/0.03 = 2.67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4.00 × 0.01/0.08 = 0.50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9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340995"/>
            <a:ext cx="5889545" cy="142876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4250" y="134937"/>
            <a:ext cx="8929750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Google’s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second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price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auction</a:t>
            </a:r>
            <a:endParaRPr lang="de-DE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0959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294975"/>
            <a:ext cx="8929750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el-GR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Λέξεις κλειδιά με τα μεγαλύτερα 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bids</a:t>
            </a:r>
            <a:endParaRPr lang="de-DE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572592" cy="5143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>
                <a:latin typeface="+mj-lt"/>
              </a:rPr>
              <a:t>από το </a:t>
            </a:r>
            <a:r>
              <a:rPr lang="de-DE" dirty="0">
                <a:solidFill>
                  <a:schemeClr val="tx1"/>
                </a:solidFill>
                <a:latin typeface="+mj-lt"/>
                <a:hlinkClick r:id="rId3"/>
              </a:rPr>
              <a:t>http://www.cwire.org/highest-paying-search-terms/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(2018)</a:t>
            </a: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$69.1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mesothelioma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treatment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options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$65.9 	personal injury lawyer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michigan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$62.6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student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loans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consolidation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$61.4 	car accident attorney los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angeles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  <a:p>
            <a:r>
              <a:rPr lang="fr-FR" sz="2200" dirty="0">
                <a:solidFill>
                  <a:schemeClr val="tx1"/>
                </a:solidFill>
                <a:latin typeface="+mj-lt"/>
              </a:rPr>
              <a:t>$59.4 	online car </a:t>
            </a:r>
            <a:r>
              <a:rPr lang="fr-FR" sz="2200" dirty="0" err="1">
                <a:solidFill>
                  <a:schemeClr val="tx1"/>
                </a:solidFill>
                <a:latin typeface="+mj-lt"/>
              </a:rPr>
              <a:t>insurance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200" dirty="0" err="1">
                <a:solidFill>
                  <a:schemeClr val="tx1"/>
                </a:solidFill>
                <a:latin typeface="+mj-lt"/>
              </a:rPr>
              <a:t>quotes</a:t>
            </a:r>
            <a:endParaRPr lang="fr-FR" sz="2200" dirty="0">
              <a:solidFill>
                <a:schemeClr val="tx1"/>
              </a:solidFill>
              <a:latin typeface="+mj-lt"/>
            </a:endParaRP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$59.4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arizona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dui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lawyer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$46.4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asbestos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cancer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$40.1 	home equity line of credit</a:t>
            </a: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$39.8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life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quotes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$39.2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refinancing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$38.7 	equity line of credit</a:t>
            </a: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$38.0 	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lasik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eye surgery new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york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city</a:t>
            </a: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$37.0 	2nd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mortgage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$35.9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free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car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quote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5105400" y="3505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CPC: cost per click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1667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944F4-D598-491C-B8DF-1DDCC1850740}"/>
              </a:ext>
            </a:extLst>
          </p:cNvPr>
          <p:cNvSpPr txBox="1"/>
          <p:nvPr/>
        </p:nvSpPr>
        <p:spPr>
          <a:xfrm>
            <a:off x="914400" y="228600"/>
            <a:ext cx="6726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For 2020 check</a:t>
            </a:r>
          </a:p>
          <a:p>
            <a:r>
              <a:rPr lang="en-US" dirty="0">
                <a:latin typeface="+mn-lt"/>
                <a:hlinkClick r:id="rId3"/>
              </a:rPr>
              <a:t>https://www.wordstream.com/articles/most-expensive-keywords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633F3E-2185-4D8C-A43D-7E9252729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985901"/>
              </p:ext>
            </p:extLst>
          </p:nvPr>
        </p:nvGraphicFramePr>
        <p:xfrm>
          <a:off x="381000" y="1836260"/>
          <a:ext cx="4191000" cy="4053840"/>
        </p:xfrm>
        <a:graphic>
          <a:graphicData uri="http://schemas.openxmlformats.org/drawingml/2006/table">
            <a:tbl>
              <a:tblPr/>
              <a:tblGrid>
                <a:gridCol w="2124604">
                  <a:extLst>
                    <a:ext uri="{9D8B030D-6E8A-4147-A177-3AD203B41FA5}">
                      <a16:colId xmlns:a16="http://schemas.microsoft.com/office/drawing/2014/main" val="3610268766"/>
                    </a:ext>
                  </a:extLst>
                </a:gridCol>
                <a:gridCol w="2066396">
                  <a:extLst>
                    <a:ext uri="{9D8B030D-6E8A-4147-A177-3AD203B41FA5}">
                      <a16:colId xmlns:a16="http://schemas.microsoft.com/office/drawing/2014/main" val="1326176717"/>
                    </a:ext>
                  </a:extLst>
                </a:gridCol>
              </a:tblGrid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Keyword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A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Cost per Click (CPC)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673848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Insurance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$54.91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624318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Loans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$44.28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156248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Mortgage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$47.12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416793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Attorney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$47.07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850475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Credit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$36.06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76121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Lawyer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$42.51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64528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Donate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$42.02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690391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highlight>
                            <a:srgbClr val="FFFF00"/>
                          </a:highlight>
                        </a:rPr>
                        <a:t>Degree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$40.61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888898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Hosting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$31.91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961628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Claim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$45.51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66062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highlight>
                            <a:srgbClr val="FFFF00"/>
                          </a:highlight>
                        </a:rPr>
                        <a:t>Conference Call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$42.05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083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878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Search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ads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: A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win-win-win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286808" cy="3752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Η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μηχανή αναζήτησης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κερδίζει χρήματα κάθε φορά που κάποιος επιλέγει (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clicks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) μια διαφήμιση 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Ο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χρήστης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 επιλέγει μια διαφήμιση μόνο αν τον ενδιαφέρει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200" dirty="0">
                <a:solidFill>
                  <a:schemeClr val="tx1"/>
                </a:solidFill>
                <a:latin typeface="+mj-lt"/>
              </a:rPr>
              <a:t>Οι μηχανές τιμωρούν μη συνα</a:t>
            </a:r>
            <a:r>
              <a:rPr lang="el-GR" sz="2200" dirty="0">
                <a:latin typeface="+mj-lt"/>
              </a:rPr>
              <a:t>φές ή παραπλανητικό περιεχόμενο 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tx1"/>
                </a:solidFill>
                <a:latin typeface="+mj-lt"/>
              </a:rPr>
              <a:t> Ως αποτέλεσμα οι χρήστες συνήθως είναι ικανοποιημένοι από το τι βρίσκουν ότα</a:t>
            </a:r>
            <a:r>
              <a:rPr lang="el-GR" sz="2200" dirty="0">
                <a:latin typeface="+mj-lt"/>
              </a:rPr>
              <a:t>ν επιλέγουν μια διαφήμιση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Ο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διαφημιστής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 βρίσκει νέους πελάτε</a:t>
            </a:r>
            <a:r>
              <a:rPr lang="el-GR" dirty="0">
                <a:latin typeface="+mj-lt"/>
              </a:rPr>
              <a:t>ς με ένα αποδοτικό από άποψη κόστους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τρόπο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007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274381"/>
            <a:ext cx="8929750" cy="105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Not a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win-win-win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: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Keyword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arbitrage</a:t>
            </a:r>
            <a:endParaRPr lang="de-DE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2000240"/>
            <a:ext cx="8286808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Αγόρασε μια λέξη κλειδί στο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Google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j-lt"/>
              </a:rPr>
              <a:t> Με</a:t>
            </a:r>
            <a:r>
              <a:rPr lang="el-GR" dirty="0">
                <a:latin typeface="+mj-lt"/>
              </a:rPr>
              <a:t>τά </a:t>
            </a:r>
            <a:r>
              <a:rPr lang="el-GR" dirty="0" err="1">
                <a:latin typeface="+mj-lt"/>
              </a:rPr>
              <a:t>επανα</a:t>
            </a:r>
            <a:r>
              <a:rPr lang="el-GR" dirty="0">
                <a:latin typeface="+mj-lt"/>
              </a:rPr>
              <a:t>-προώθησε την κυκλοφορία σε κάποιον τρίτο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που πληρώνει περισσότερα (ένα φτηνό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keyword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σε ένα ακριβό)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E.g., </a:t>
            </a:r>
            <a:r>
              <a:rPr lang="el-GR" sz="2200" dirty="0">
                <a:solidFill>
                  <a:schemeClr val="tx1"/>
                </a:solidFill>
                <a:latin typeface="+mj-lt"/>
              </a:rPr>
              <a:t>μια σελίδα γεμάτη διαφημίσεις </a:t>
            </a:r>
            <a:endParaRPr lang="en-US" dirty="0"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Ad spammers keep inventing new tricks.</a:t>
            </a:r>
            <a:endParaRPr lang="el-GR" dirty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The search engines need time to catch up with them.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8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5099" y="-53933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Not a win-win-win: Violation of trademarks</a:t>
            </a:r>
            <a:endParaRPr lang="de-DE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785926"/>
            <a:ext cx="7643842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Example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geico</a:t>
            </a: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During part of 2005: The search term “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geico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” on Google was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bought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by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competitors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Geico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lost this case in the United States.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Louis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Vuitton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lost similar case in Europe (2010).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It’s potentially misleading to users to trigger an ad off of a trademark if the user can’t buy the product on the site.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364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-4264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Web: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228600" y="1752600"/>
            <a:ext cx="29527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600" dirty="0">
                <a:latin typeface="+mn-lt"/>
              </a:rPr>
              <a:t>Ο 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πρώτος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web server </a:t>
            </a:r>
            <a:r>
              <a:rPr lang="en-US" sz="1600" dirty="0">
                <a:latin typeface="+mn-lt"/>
              </a:rPr>
              <a:t>(</a:t>
            </a:r>
            <a:r>
              <a:rPr lang="el-GR" sz="1600" dirty="0">
                <a:latin typeface="+mn-lt"/>
              </a:rPr>
              <a:t>και πρώτος </a:t>
            </a:r>
            <a:r>
              <a:rPr lang="en-US" sz="1600" dirty="0">
                <a:latin typeface="+mn-lt"/>
              </a:rPr>
              <a:t>web browser): A NeXT Computer 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l-GR" sz="1600" dirty="0">
                <a:latin typeface="+mn-lt"/>
              </a:rPr>
              <a:t>Η 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πρώτη φωτογραφία </a:t>
            </a:r>
            <a:r>
              <a:rPr lang="el-GR" sz="1600" dirty="0">
                <a:latin typeface="+mn-lt"/>
              </a:rPr>
              <a:t>στο</a:t>
            </a:r>
            <a:r>
              <a:rPr lang="en-US" sz="1600" dirty="0">
                <a:latin typeface="+mn-lt"/>
              </a:rPr>
              <a:t> web </a:t>
            </a:r>
            <a:r>
              <a:rPr lang="el-GR" sz="1600" dirty="0">
                <a:latin typeface="+mn-lt"/>
              </a:rPr>
              <a:t>το </a:t>
            </a:r>
            <a:r>
              <a:rPr lang="en-US" sz="1600" dirty="0">
                <a:latin typeface="+mn-lt"/>
              </a:rPr>
              <a:t>1992</a:t>
            </a:r>
            <a:r>
              <a:rPr lang="el-GR" sz="1600" dirty="0">
                <a:latin typeface="+mn-lt"/>
              </a:rPr>
              <a:t> (</a:t>
            </a:r>
            <a:r>
              <a:rPr lang="en-US" sz="1600" dirty="0">
                <a:latin typeface="+mn-lt"/>
              </a:rPr>
              <a:t>CERN house band Les </a:t>
            </a:r>
            <a:r>
              <a:rPr lang="en-US" sz="1600" dirty="0" err="1">
                <a:latin typeface="+mn-lt"/>
              </a:rPr>
              <a:t>Horribles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Cernettes</a:t>
            </a:r>
            <a:r>
              <a:rPr lang="el-GR" sz="1600" dirty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pic>
        <p:nvPicPr>
          <p:cNvPr id="18435" name="Picture 3" descr="1280px-Tim_Berners-Lee's_computer_at_CER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341438"/>
            <a:ext cx="532923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Les_Horribles_Cernettes_in_199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71" y="3962400"/>
            <a:ext cx="3021013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200px-WWW_logo_by_Robert_Cailliau.sv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105400"/>
            <a:ext cx="1905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410200" y="5257800"/>
            <a:ext cx="2268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Gill Sans MT" pitchFamily="34" charset="0"/>
              </a:rPr>
              <a:t>logo by Robert </a:t>
            </a:r>
            <a:r>
              <a:rPr lang="en-US" sz="1400" dirty="0" err="1">
                <a:solidFill>
                  <a:srgbClr val="00B050"/>
                </a:solidFill>
                <a:latin typeface="Gill Sans MT" pitchFamily="34" charset="0"/>
              </a:rPr>
              <a:t>Cailliau</a:t>
            </a:r>
            <a:endParaRPr lang="el-GR" sz="14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Mosaic </a:t>
            </a:r>
            <a:r>
              <a:rPr lang="en-US" sz="1800" dirty="0">
                <a:latin typeface="+mn-lt"/>
              </a:rPr>
              <a:t>(1993) </a:t>
            </a:r>
            <a:r>
              <a:rPr lang="el-GR" sz="1800" dirty="0">
                <a:latin typeface="+mn-lt"/>
              </a:rPr>
              <a:t>πρώτος </a:t>
            </a:r>
            <a:r>
              <a:rPr lang="en-US" sz="1800" dirty="0">
                <a:latin typeface="+mn-lt"/>
              </a:rPr>
              <a:t>graphical browser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0676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adds options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514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2"/>
              </a:rPr>
              <a:t>https://adssettings.google.com/authenticated</a:t>
            </a:r>
            <a:endParaRPr lang="el-GR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Ρυθμίσεις διαφημίσεων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276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3"/>
              </a:rPr>
              <a:t>http://www.youronlinechoices.com/gr/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3825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search options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Settings: Advanced search</a:t>
            </a:r>
          </a:p>
          <a:p>
            <a:r>
              <a:rPr lang="en-GB" dirty="0">
                <a:latin typeface="+mn-lt"/>
                <a:hlinkClick r:id="rId2"/>
              </a:rPr>
              <a:t>https://www.google.com/advanced_search</a:t>
            </a:r>
            <a:endParaRPr lang="en-GB" dirty="0">
              <a:latin typeface="+mn-lt"/>
            </a:endParaRPr>
          </a:p>
          <a:p>
            <a:r>
              <a:rPr lang="en-GB" dirty="0">
                <a:latin typeface="+mn-lt"/>
                <a:hlinkClick r:id="rId3"/>
              </a:rPr>
              <a:t>https://www.google.com/advanced_image_search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	    Turn on safe search</a:t>
            </a:r>
          </a:p>
          <a:p>
            <a:r>
              <a:rPr lang="en-US" dirty="0">
                <a:latin typeface="+mn-lt"/>
              </a:rPr>
              <a:t>	    Hide private results</a:t>
            </a:r>
          </a:p>
          <a:p>
            <a:r>
              <a:rPr lang="en-US" dirty="0">
                <a:latin typeface="+mn-lt"/>
              </a:rPr>
              <a:t>                  History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86012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SERP Layout</a:t>
            </a:r>
            <a:endParaRPr lang="el-GR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72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95400"/>
            <a:ext cx="3820098" cy="49473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0BA307-7C17-41F1-816A-5C937ACC7064}"/>
                  </a:ext>
                </a:extLst>
              </p14:cNvPr>
              <p14:cNvContentPartPr/>
              <p14:nvPr/>
            </p14:nvContentPartPr>
            <p14:xfrm>
              <a:off x="5948744" y="1870866"/>
              <a:ext cx="15480" cy="19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0BA307-7C17-41F1-816A-5C937ACC70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9744" y="1862226"/>
                <a:ext cx="3312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97785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ΤΕΛΟΣ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μέρους) </a:t>
            </a:r>
            <a:r>
              <a:rPr lang="en-US" dirty="0">
                <a:ea typeface="ＭＳ Ｐゴシック" pitchFamily="-112" charset="-128"/>
              </a:rPr>
              <a:t>19</a:t>
            </a:r>
            <a:r>
              <a:rPr lang="el-GR" baseline="30000" dirty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, 20</a:t>
            </a:r>
            <a:r>
              <a:rPr lang="el-GR" baseline="30000" dirty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3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12938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Web: I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στορία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41910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2016 ACM Turing Award</a:t>
            </a:r>
          </a:p>
          <a:p>
            <a:r>
              <a:rPr lang="en-GB" sz="2000" dirty="0">
                <a:latin typeface="+mn-lt"/>
              </a:rPr>
              <a:t>Time’s magazine list of the 100 most influential people of the 20</a:t>
            </a:r>
            <a:r>
              <a:rPr lang="en-GB" sz="2000" baseline="30000" dirty="0">
                <a:latin typeface="+mn-lt"/>
              </a:rPr>
              <a:t>th</a:t>
            </a:r>
            <a:r>
              <a:rPr lang="en-GB" sz="2000" dirty="0">
                <a:latin typeface="+mn-lt"/>
              </a:rPr>
              <a:t> century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2933521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79" y="2438400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4848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19171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Πρώτη προσπάθεια: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Ευρετήρια (κατάλογοι) </a:t>
            </a:r>
            <a:r>
              <a:rPr lang="el-GR" dirty="0">
                <a:latin typeface="+mn-lt"/>
              </a:rPr>
              <a:t>που τα διατηρούν  άνθρωποι (μη αυτοματοποιημένα)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080514"/>
            <a:ext cx="313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DMOZ - Open Directory Project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70" y="2449846"/>
            <a:ext cx="3474720" cy="217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4800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As of Mar 17, 2017, dmoz.org is no longer available.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455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32344</TotalTime>
  <Words>3805</Words>
  <Application>Microsoft Office PowerPoint</Application>
  <PresentationFormat>Προβολή στην οθόνη (4:3)</PresentationFormat>
  <Paragraphs>574</Paragraphs>
  <Slides>73</Slides>
  <Notes>27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73</vt:i4>
      </vt:variant>
    </vt:vector>
  </HeadingPairs>
  <TitlesOfParts>
    <vt:vector size="87" baseType="lpstr">
      <vt:lpstr>Arial</vt:lpstr>
      <vt:lpstr>Calibri</vt:lpstr>
      <vt:lpstr>Comic Sans MS</vt:lpstr>
      <vt:lpstr>Courier New</vt:lpstr>
      <vt:lpstr>Gill Sans MT</vt:lpstr>
      <vt:lpstr>Lucida Sans</vt:lpstr>
      <vt:lpstr>Rockwell</vt:lpstr>
      <vt:lpstr>Tahoma</vt:lpstr>
      <vt:lpstr>Times</vt:lpstr>
      <vt:lpstr>Times New Roman</vt:lpstr>
      <vt:lpstr>Wingdings</vt:lpstr>
      <vt:lpstr>Office Theme</vt:lpstr>
      <vt:lpstr>1_Office Theme</vt:lpstr>
      <vt:lpstr>Document</vt:lpstr>
      <vt:lpstr>Παρουσίαση του PowerPoint</vt:lpstr>
      <vt:lpstr>Τι θα δούμε σήμερα</vt:lpstr>
      <vt:lpstr>Web: τι είναι</vt:lpstr>
      <vt:lpstr>Web: η δομή του</vt:lpstr>
      <vt:lpstr>Web: Ιστορία</vt:lpstr>
      <vt:lpstr>Web: Iστορία</vt:lpstr>
      <vt:lpstr>Web: Ιστορία</vt:lpstr>
      <vt:lpstr>Web: Iστορία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Εύρεση Πληροφορίας</vt:lpstr>
      <vt:lpstr>Εύρεση Πληροφορίας</vt:lpstr>
      <vt:lpstr>Αναζήτηση στο Web: βασικά σημεία</vt:lpstr>
      <vt:lpstr>Δυναμικές και στατικές σελίδες</vt:lpstr>
      <vt:lpstr>Η συλλογή εγγράφων του Web</vt:lpstr>
      <vt:lpstr>Ο γράφος του Web</vt:lpstr>
      <vt:lpstr>Ο γράφος του Web</vt:lpstr>
      <vt:lpstr>Ο γράφος του Web</vt:lpstr>
      <vt:lpstr>Ο γράφος του Web</vt:lpstr>
      <vt:lpstr>Ο γράφος του Web</vt:lpstr>
      <vt:lpstr>Κείμενο Άγκυρας</vt:lpstr>
      <vt:lpstr>Σημασία των συνδέσεων</vt:lpstr>
      <vt:lpstr>Κείμενο Άγκυρας</vt:lpstr>
      <vt:lpstr>Κείμενο Άγκυρας</vt:lpstr>
      <vt:lpstr>Κείμενο Άγκυρας στο Ευρετήριο</vt:lpstr>
      <vt:lpstr>Google Bombs</vt:lpstr>
      <vt:lpstr>Κείμενο Άγκυρας</vt:lpstr>
      <vt:lpstr>Υπόθεση  2: annotation of target</vt:lpstr>
      <vt:lpstr>Search Engine Anatomy*</vt:lpstr>
      <vt:lpstr>Τι θα δούμε σήμερα</vt:lpstr>
      <vt:lpstr>ΟΙ ΧΡΗΣΤΕΣ </vt:lpstr>
      <vt:lpstr>Ανάγκες Χρηστών</vt:lpstr>
      <vt:lpstr>Ανάγκες Χρηστών</vt:lpstr>
      <vt:lpstr>Ανάγκες Χρηστών</vt:lpstr>
      <vt:lpstr>Typing Queries: παραδείγματα</vt:lpstr>
      <vt:lpstr>Ανάγκες Χρηστών</vt:lpstr>
      <vt:lpstr>Πόσα αποτελέσματα βλέπουν οι χρήστες</vt:lpstr>
      <vt:lpstr>Παρουσίαση του PowerPoint</vt:lpstr>
      <vt:lpstr>Τι ψάχνουν;</vt:lpstr>
      <vt:lpstr>Πως μπορούμε να καταλάβουμε τις προθέσεις (intent) του χρήστη;</vt:lpstr>
      <vt:lpstr>Γεωγραφικό Περιεχόμενο</vt:lpstr>
      <vt:lpstr>Χρήση context</vt:lpstr>
      <vt:lpstr>Τι άλλο θα δούμε</vt:lpstr>
      <vt:lpstr>ΔΙΑΦΗΜΙΣΕΙΣ </vt:lpstr>
      <vt:lpstr>Διαφημίσεις</vt:lpstr>
      <vt:lpstr>Ιστορία</vt:lpstr>
      <vt:lpstr>Διαφημίσεις στο Goto</vt:lpstr>
      <vt:lpstr>Διαφημίσεις στο Goto</vt:lpstr>
      <vt:lpstr>Διαφημίσεις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Διαφημίσεις</vt:lpstr>
      <vt:lpstr>Διαφημίσεις</vt:lpstr>
      <vt:lpstr>Διάταξη διαφημίσεων</vt:lpstr>
      <vt:lpstr>Διάταξη διαφημίσεων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Google adds options</vt:lpstr>
      <vt:lpstr>Google search options</vt:lpstr>
      <vt:lpstr>SERP Layout</vt:lpstr>
      <vt:lpstr>Παρουσίαση του PowerPoint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</dc:title>
  <dc:creator>EP</dc:creator>
  <cp:lastModifiedBy>EVANGELIA PITOURA</cp:lastModifiedBy>
  <cp:revision>951</cp:revision>
  <cp:lastPrinted>2011-04-04T04:19:57Z</cp:lastPrinted>
  <dcterms:created xsi:type="dcterms:W3CDTF">2011-04-01T01:43:31Z</dcterms:created>
  <dcterms:modified xsi:type="dcterms:W3CDTF">2022-05-26T11:57:21Z</dcterms:modified>
</cp:coreProperties>
</file>