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8" r:id="rId1"/>
  </p:sldMasterIdLst>
  <p:notesMasterIdLst>
    <p:notesMasterId r:id="rId57"/>
  </p:notesMasterIdLst>
  <p:handoutMasterIdLst>
    <p:handoutMasterId r:id="rId58"/>
  </p:handoutMasterIdLst>
  <p:sldIdLst>
    <p:sldId id="1135" r:id="rId2"/>
    <p:sldId id="1307" r:id="rId3"/>
    <p:sldId id="1332" r:id="rId4"/>
    <p:sldId id="1319" r:id="rId5"/>
    <p:sldId id="1304" r:id="rId6"/>
    <p:sldId id="1206" r:id="rId7"/>
    <p:sldId id="1229" r:id="rId8"/>
    <p:sldId id="1230" r:id="rId9"/>
    <p:sldId id="1232" r:id="rId10"/>
    <p:sldId id="1233" r:id="rId11"/>
    <p:sldId id="1334" r:id="rId12"/>
    <p:sldId id="1234" r:id="rId13"/>
    <p:sldId id="1235" r:id="rId14"/>
    <p:sldId id="1246" r:id="rId15"/>
    <p:sldId id="1308" r:id="rId16"/>
    <p:sldId id="1236" r:id="rId17"/>
    <p:sldId id="1299" r:id="rId18"/>
    <p:sldId id="1237" r:id="rId19"/>
    <p:sldId id="1335" r:id="rId20"/>
    <p:sldId id="1238" r:id="rId21"/>
    <p:sldId id="1253" r:id="rId22"/>
    <p:sldId id="1315" r:id="rId23"/>
    <p:sldId id="1316" r:id="rId24"/>
    <p:sldId id="1317" r:id="rId25"/>
    <p:sldId id="1259" r:id="rId26"/>
    <p:sldId id="1300" r:id="rId27"/>
    <p:sldId id="1256" r:id="rId28"/>
    <p:sldId id="1262" r:id="rId29"/>
    <p:sldId id="1263" r:id="rId30"/>
    <p:sldId id="1264" r:id="rId31"/>
    <p:sldId id="1301" r:id="rId32"/>
    <p:sldId id="1302" r:id="rId33"/>
    <p:sldId id="1239" r:id="rId34"/>
    <p:sldId id="1277" r:id="rId35"/>
    <p:sldId id="1297" r:id="rId36"/>
    <p:sldId id="1291" r:id="rId37"/>
    <p:sldId id="1295" r:id="rId38"/>
    <p:sldId id="1303" r:id="rId39"/>
    <p:sldId id="1296" r:id="rId40"/>
    <p:sldId id="1298" r:id="rId41"/>
    <p:sldId id="1247" r:id="rId42"/>
    <p:sldId id="1305" r:id="rId43"/>
    <p:sldId id="1331" r:id="rId44"/>
    <p:sldId id="1324" r:id="rId45"/>
    <p:sldId id="1325" r:id="rId46"/>
    <p:sldId id="1336" r:id="rId47"/>
    <p:sldId id="1248" r:id="rId48"/>
    <p:sldId id="1328" r:id="rId49"/>
    <p:sldId id="1309" r:id="rId50"/>
    <p:sldId id="1310" r:id="rId51"/>
    <p:sldId id="1311" r:id="rId52"/>
    <p:sldId id="1337" r:id="rId53"/>
    <p:sldId id="1329" r:id="rId54"/>
    <p:sldId id="1330" r:id="rId55"/>
    <p:sldId id="1312" r:id="rId56"/>
  </p:sldIdLst>
  <p:sldSz cx="9144000" cy="6858000" type="screen4x3"/>
  <p:notesSz cx="7099300" cy="102235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DD3E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72051" autoAdjust="0"/>
  </p:normalViewPr>
  <p:slideViewPr>
    <p:cSldViewPr>
      <p:cViewPr varScale="1">
        <p:scale>
          <a:sx n="126" d="100"/>
          <a:sy n="126" d="100"/>
        </p:scale>
        <p:origin x="112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3067"/>
        <p:guide pos="20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32.xml"/><Relationship Id="rId3" Type="http://schemas.openxmlformats.org/officeDocument/2006/relationships/slide" Target="slides/slide8.xml"/><Relationship Id="rId7" Type="http://schemas.openxmlformats.org/officeDocument/2006/relationships/slide" Target="slides/slide12.xml"/><Relationship Id="rId12" Type="http://schemas.openxmlformats.org/officeDocument/2006/relationships/slide" Target="slides/slide31.xml"/><Relationship Id="rId2" Type="http://schemas.openxmlformats.org/officeDocument/2006/relationships/slide" Target="slides/slide7.xml"/><Relationship Id="rId1" Type="http://schemas.openxmlformats.org/officeDocument/2006/relationships/slide" Target="slides/slide6.xml"/><Relationship Id="rId6" Type="http://schemas.openxmlformats.org/officeDocument/2006/relationships/slide" Target="slides/slide11.xml"/><Relationship Id="rId11" Type="http://schemas.openxmlformats.org/officeDocument/2006/relationships/slide" Target="slides/slide17.xml"/><Relationship Id="rId5" Type="http://schemas.openxmlformats.org/officeDocument/2006/relationships/slide" Target="slides/slide10.xml"/><Relationship Id="rId10" Type="http://schemas.openxmlformats.org/officeDocument/2006/relationships/slide" Target="slides/slide16.xml"/><Relationship Id="rId4" Type="http://schemas.openxmlformats.org/officeDocument/2006/relationships/slide" Target="slides/slide9.xml"/><Relationship Id="rId9" Type="http://schemas.openxmlformats.org/officeDocument/2006/relationships/slide" Target="slides/slide15.xml"/><Relationship Id="rId14" Type="http://schemas.openxmlformats.org/officeDocument/2006/relationships/slide" Target="slides/slide4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28.03.2022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93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8T11:43:24.7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73 280,'0'0'1344,"0"-60"-1064,-1 54 144,-3 2-311,0 2-113,2 2-64,-1 0-1281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23T11:05:30.6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6535 1403 4185,'0'0'3086,"0"-7"-2045,0-61 1613,-1 64-2627,1 0-1,-1 0 0,0 0 0,0 0 0,0 0 1,-1 0-1,1 1 0,-1-1 0,0 1 0,0-1 1,0 1-1,-1 0 0,1 0 0,-4-3 0,-6-7 48,-25-20-1,30 27-30,-90-71-44,-3 4 0,-201-109 0,-250-63 168,-295-47-101,197 121-134,-15 37 164,227 95-108,-2 33-23,380 6 22,10 3 9,1 2 1,0 3 0,-57 15 0,14-3 50,-10 1-70,-99 36-1,138-35-4,2 3 0,-102 57 0,59-18 30,-151 121 0,188-128-50,2 3 1,-110 135 0,-205 344-117,344-479 154,2 0 1,3 3-1,2 0 0,-30 108 1,44-125 4,-85 326-54,83-295 125,4 0-1,-5 149 1,16-108 47,13 354 140,7 1-157,-14-251-4,-1-133 32,5-1 0,3-1 1,46 165-1,19-6-321,150 328-1,-198-509 224,116 237-15,-99-215 25,81 112-1,-84-144 32,2-1 0,3-3 0,1-2 0,3-2 0,77 53 0,-27-31 64,3-5 0,132 59 0,-140-77-97,429 189 607,-422-196-517,1-4 0,1-5 0,131 19 0,191-20 1186,-86-11-335,-110-2-329,244-15 1,-398-6-590,0-3 1,133-33-1,147-66 22,-234 67-38,251-89 122,-274 88-158,158-87 1,165-130-599,-320 193 522,-12 9-42,122-99-1,-151 98 54,-2-3 1,-3-2 0,97-136 0,104-240-148,-94 78 215,-59 123 34,-65 135-42,49-177-1,-22 55 20,-34 118-21,-5-3-1,-5 0 1,-5-1 0,-4-1 0,-5-1 0,-7-145 0,-11 153-209,-35-161-1,37 233 251,-19-78-184,-4 2-1,-5 1 1,-71-152-1,101 249 154,-107-214-151,93 195 78,-1 0 0,-1 2 0,-1 0 0,-1 1 0,-34-30 0,-70-46-225,-171-104 0,251 174 285,2-2 1,0-2-1,-57-62 0,58 55 12,-3 1 0,-2 3 0,-1 1 0,-1 3-1,-3 2 1,-84-40 0,82 47-801,-2 1-1,-107-30 1,10 16-2851,62 14 919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2225" cy="3827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5957" y="4856501"/>
            <a:ext cx="5201223" cy="4592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2630" y="9711312"/>
            <a:ext cx="3070508" cy="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3EAC6-B8A6-4729-9D15-CF6953B4D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5F79C-A3E0-437E-9228-F93ACDA809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B26C3-184D-4A6F-A3A7-0B42231C36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B632CA24-4D05-442C-BD58-55B5F17DB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26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63340-DC82-45FA-A377-A7AB4170F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DC507-14BC-4563-BC2B-526CB70EC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2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6212D-7737-4098-AF0E-481200E4A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8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F8727-6850-4BD8-A734-C0D1C5560A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0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6A624-A21F-4536-94D3-C1AEDDF981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FD112-2322-4E3C-9DD3-0E36B4B34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1E11-E012-4047-B3BD-26C8F75F4B37}" type="datetimeFigureOut">
              <a:rPr lang="el-GR" smtClean="0"/>
              <a:t>28/3/2022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FB7D08-67DA-430D-B31F-1498AA06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kapi_BM25" TargetMode="External"/><Relationship Id="rId2" Type="http://schemas.openxmlformats.org/officeDocument/2006/relationships/hyperlink" Target="http://en.wikipedia.org/wiki/Vector_Space_Mode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ning.com/books/lucene-in-action-second-edition" TargetMode="External"/><Relationship Id="rId2" Type="http://schemas.openxmlformats.org/officeDocument/2006/relationships/hyperlink" Target="http://www.lucenetutorial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lucene.apache.org/core/9_1_0/demo/index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4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olr.apach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ennlp.apache.org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lucene.apache.org/core/7_2_1/core/org/apache/lucene/search/IndexSearcher.html#search-org.apache.lucene.search.Query-int-" TargetMode="External"/><Relationship Id="rId3" Type="http://schemas.openxmlformats.org/officeDocument/2006/relationships/hyperlink" Target="https://lucene.apache.org/core/7_2_1/core/org/apache/lucene/document/Field.html" TargetMode="External"/><Relationship Id="rId7" Type="http://schemas.openxmlformats.org/officeDocument/2006/relationships/hyperlink" Target="https://lucene.apache.org/core/7_2_1/core/org/apache/lucene/search/IndexSearcher.html" TargetMode="External"/><Relationship Id="rId2" Type="http://schemas.openxmlformats.org/officeDocument/2006/relationships/hyperlink" Target="https://lucene.apache.org/core/7_2_1/core/org/apache/lucene/document/Document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cene.apache.org/core/7_2_1/queryparser/org/apache/lucene/queryparser/classic/QueryParserBase.html#parse(java.lang.String)" TargetMode="External"/><Relationship Id="rId5" Type="http://schemas.openxmlformats.org/officeDocument/2006/relationships/hyperlink" Target="https://lucene.apache.org/core/7_2_1/core/org/apache/lucene/index/IndexWriter.html#addDocument-java.lang.Iterable-" TargetMode="External"/><Relationship Id="rId4" Type="http://schemas.openxmlformats.org/officeDocument/2006/relationships/hyperlink" Target="https://lucene.apache.org/core/7_2_1/core/org/apache/lucene/index/IndexWriter.html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datasets/shivamb/netflix-shows" TargetMode="External"/><Relationship Id="rId2" Type="http://schemas.openxmlformats.org/officeDocument/2006/relationships/hyperlink" Target="https://www.kaggle.com/datasets/sankha1998/tmdb-top-10000-popular-movies-dataset" TargetMode="Externa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datasets/jrobischon/wikipedia-movie-plots" TargetMode="External"/><Relationship Id="rId2" Type="http://schemas.openxmlformats.org/officeDocument/2006/relationships/hyperlink" Target="http://www.cs.cmu.edu/~ark/personas/" TargetMode="Externa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ummy.com/software/BeautifulSoup/bs4/doc/" TargetMode="Externa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3789040"/>
            <a:ext cx="7056784" cy="151216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Περιγραφή Εργασίας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BD598-0206-46E1-9477-B9334B15D60A}"/>
              </a:ext>
            </a:extLst>
          </p:cNvPr>
          <p:cNvSpPr txBox="1"/>
          <p:nvPr/>
        </p:nvSpPr>
        <p:spPr>
          <a:xfrm>
            <a:off x="4953000" y="6358949"/>
            <a:ext cx="4104456" cy="27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</a:t>
            </a:r>
            <a:r>
              <a:rPr lang="en-US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1</a:t>
            </a:r>
            <a:r>
              <a:rPr lang="el-GR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-202</a:t>
            </a:r>
            <a:r>
              <a:rPr lang="en-US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7589" y="476672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(search)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10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640989"/>
            <a:ext cx="835292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Powerful, accurate and efficient search algorithms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ranked searching -- best results returned first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many powerful query types: phrase queries, wildcard queries, proximity queries, range queries and more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fielded searching (e.g. title, author, contents)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tx1"/>
                </a:solidFill>
                <a:latin typeface="+mn-lt"/>
              </a:rPr>
              <a:t>nearest-neighbor search for high-dimensionality vectors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sorting by any field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multiple-index searching with merged results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allows simultaneous update and searching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flexible faceting, highlighting, joins and result grouping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fast, memory-efficient and typo-tolerant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suggesters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pluggable ranking models, including the </a:t>
            </a:r>
            <a:r>
              <a:rPr lang="en-US" sz="1800" dirty="0">
                <a:solidFill>
                  <a:schemeClr val="tx1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Vector Space Model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 and </a:t>
            </a:r>
            <a:r>
              <a:rPr lang="en-US" sz="1800" dirty="0">
                <a:solidFill>
                  <a:schemeClr val="tx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Okapi BM25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configurable storage engine (codecs)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Cross-Platform Solution</a:t>
            </a:r>
          </a:p>
        </p:txBody>
      </p:sp>
    </p:spTree>
    <p:extLst>
      <p:ext uri="{BB962C8B-B14F-4D97-AF65-F5344CB8AC3E}">
        <p14:creationId xmlns:p14="http://schemas.microsoft.com/office/powerpoint/2010/main" val="231941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950" y="260648"/>
            <a:ext cx="759843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Στόχος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της παρουσίασης:</a:t>
            </a:r>
          </a:p>
          <a:p>
            <a:pPr lvl="1"/>
            <a:r>
              <a:rPr lang="el-GR" sz="2800" dirty="0">
                <a:solidFill>
                  <a:schemeClr val="tx1"/>
                </a:solidFill>
                <a:latin typeface="+mn-lt"/>
              </a:rPr>
              <a:t>Σύντομη εισαγωγή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Περισσότερες πληροφορίες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(προσοχή κάποια στοιχεία αναφέρονται σε παλιότερη  έκδοση)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http://www.lucenetutorial.com/</a:t>
            </a:r>
            <a:endParaRPr lang="en-GB" sz="1800" dirty="0">
              <a:latin typeface="+mn-lt"/>
              <a:hlinkClick r:id="rId3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GB" sz="1800" dirty="0">
              <a:latin typeface="+mn-lt"/>
              <a:hlinkClick r:id="rId3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GB" sz="1800" dirty="0">
                <a:latin typeface="+mn-lt"/>
                <a:hlinkClick r:id="rId3"/>
              </a:rPr>
              <a:t>https://www.manning.com/books/lucene-in-action-second-edition</a:t>
            </a:r>
            <a:endParaRPr lang="en-GB" sz="1800" dirty="0"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9.1.0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demo API (recommended for more up-to-date code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examples)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offers simple example code to show the features of Lucene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4"/>
              </a:rPr>
              <a:t>https://lucene.apache.org/core/9_1_0/demo/index.html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Μπορείτε να χρησιμοποιείστε παλαιότερη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version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αν θέλετε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7" descr="hatcher2_cover150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029" y="367639"/>
            <a:ext cx="1417779" cy="17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1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43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document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13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1"/>
            <a:ext cx="8332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of search and index.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Indexing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involves adding Documents to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 </a:t>
            </a:r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Searching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involves retrieving Documents from an index via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document consists of one or more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Field is a name-value pair. </a:t>
            </a:r>
          </a:p>
          <a:p>
            <a:pPr lvl="1" indent="0"/>
            <a:r>
              <a:rPr lang="en-US" sz="2800" dirty="0">
                <a:solidFill>
                  <a:schemeClr val="tx1"/>
                </a:solidFill>
                <a:latin typeface="+mn-lt"/>
              </a:rPr>
              <a:t>    example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title, body or metadata (creation time,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14:cNvPr>
              <p14:cNvContentPartPr/>
              <p14:nvPr/>
            </p14:nvContentPartPr>
            <p14:xfrm>
              <a:off x="7115444" y="268146"/>
              <a:ext cx="5760" cy="26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06804" y="259506"/>
                <a:ext cx="23400" cy="4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9995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86700" cy="101395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έννοιες: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786" y="2474893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You have to translate raw content into 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Courier"/>
              </a:rPr>
              <a:t>Field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786" y="3429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Search a field using &lt;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field-name:term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&gt;, </a:t>
            </a:r>
          </a:p>
          <a:p>
            <a:pPr marL="1028700" lvl="3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e.g.,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title:lucene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671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index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95536" y="1696786"/>
            <a:ext cx="8332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Indexing in Lucene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documents comprising of one or more Fields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Add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these Documents to an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IndexWriter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1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436" y="30521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search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2"/>
            <a:ext cx="8332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Searching requires an index to have already been built.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It involves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 Query (usually via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QueryParser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 and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Handle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this Query to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which returns a list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Hits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query language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allows the user to specify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field(s) to search on,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fields to give more weight to (boosting),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ability to perform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queries (AND, OR, NOT) and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other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1640864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17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44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15420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01424" y="1514123"/>
            <a:ext cx="5186024" cy="4953000"/>
            <a:chOff x="685800" y="1600200"/>
            <a:chExt cx="5186024" cy="4953000"/>
          </a:xfrm>
        </p:grpSpPr>
        <p:sp>
          <p:nvSpPr>
            <p:cNvPr id="4" name="Explosion 1 3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5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6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8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9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22" name="Elbow Connector 21"/>
            <p:cNvCxnSpPr>
              <a:stCxn id="9" idx="3"/>
              <a:endCxn id="20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95536" y="200696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Build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Analyze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413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77458" y="1637557"/>
            <a:ext cx="878908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supported by core Lucid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Collection depending on type may require: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Specific APIs provided by the application (e.g., Twitter,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FourSquare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imdb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Scrapping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Complex software if scattered at various location,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Complex documents (e.g., XML, JSON, relational databases,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pptx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Tika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the Apache Tika™ toolkit detects and extracts metadata and text from over a thousand different file types (such as PPT, XLS, and PDF)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http://tika.apache.org/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3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Περιεχόμενα Παρουσίασης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7584" y="2348880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Σύντομη παρουσίαση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ργασία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8354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3900" y="2132856"/>
            <a:ext cx="878908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Solr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high performance search server built using Lucene Core, with XML/HTTP and JSON/Python/Ruby APIs, hit highlighting, faceted search, caching, replication, and a web admin interface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2"/>
              </a:rPr>
              <a:t>https://solr.apache.org/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Competitor: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Elasticsearch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20ECA2-345C-466A-B2AC-FC12636A51C5}"/>
              </a:ext>
            </a:extLst>
          </p:cNvPr>
          <p:cNvSpPr txBox="1"/>
          <p:nvPr/>
        </p:nvSpPr>
        <p:spPr>
          <a:xfrm>
            <a:off x="251520" y="4077072"/>
            <a:ext cx="878908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OpenNLP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library is a machine learning based toolkit for the processing of natural language text. It supports the most common NLP tasks, such as tokenization, sentence segmentation, part-of-speech tagging, named entity extraction, chunking, parsing, and coreference resolution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4"/>
              </a:rPr>
              <a:t>https://opennlp.apache.org/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5717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437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Fields</a:t>
            </a:r>
            <a:r>
              <a:rPr lang="en-US" sz="2400" dirty="0"/>
              <a:t> may 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indexed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Indexed fields may or may not be analyzed (i.e., tokenized with an </a:t>
            </a:r>
            <a:r>
              <a:rPr lang="en-US" sz="2400" dirty="0">
                <a:latin typeface="Courier"/>
                <a:cs typeface="Courier"/>
              </a:rPr>
              <a:t>Analyzer</a:t>
            </a:r>
            <a:r>
              <a:rPr lang="en-US" sz="2400" dirty="0"/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sz="2400" dirty="0"/>
              <a:t> (useful for URLs, paths, dates, social security numbers,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stored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Useful for fields that you’d like to display to users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Optionally store term vectors and other options such as </a:t>
            </a:r>
          </a:p>
          <a:p>
            <a:pPr marL="685800" lvl="2" indent="0">
              <a:buNone/>
            </a:pPr>
            <a:r>
              <a:rPr lang="en-US" sz="2400" dirty="0"/>
              <a:t>positional indexes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292006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000" b="1" dirty="0"/>
              <a:t>Step 1</a:t>
            </a:r>
            <a:r>
              <a:rPr lang="en-US" sz="2000" dirty="0"/>
              <a:t> − Create a method to get a </a:t>
            </a:r>
            <a:r>
              <a:rPr lang="en-US" sz="2000" dirty="0" err="1"/>
              <a:t>Lucene</a:t>
            </a:r>
            <a:r>
              <a:rPr lang="en-US" sz="2000" dirty="0"/>
              <a:t> document from a text file.</a:t>
            </a:r>
          </a:p>
          <a:p>
            <a:pPr marL="0" indent="0">
              <a:buNone/>
            </a:pPr>
            <a:r>
              <a:rPr lang="en-US" sz="2000" b="1" dirty="0"/>
              <a:t>Step 2</a:t>
            </a:r>
            <a:r>
              <a:rPr lang="en-US" sz="2000" dirty="0"/>
              <a:t> − </a:t>
            </a:r>
            <a:r>
              <a:rPr lang="en-US" sz="2000" dirty="0">
                <a:solidFill>
                  <a:srgbClr val="FF0000"/>
                </a:solidFill>
              </a:rPr>
              <a:t>Create various fields </a:t>
            </a:r>
            <a:r>
              <a:rPr lang="en-US" sz="2000" dirty="0"/>
              <a:t>which are key value pairs containing keys as names and values as contents to be indexed.</a:t>
            </a:r>
          </a:p>
          <a:p>
            <a:pPr marL="0" indent="0">
              <a:buNone/>
            </a:pPr>
            <a:r>
              <a:rPr lang="en-US" sz="2000" b="1" dirty="0"/>
              <a:t>Step 3</a:t>
            </a:r>
            <a:r>
              <a:rPr lang="en-US" sz="2000" dirty="0"/>
              <a:t> − Set field to be </a:t>
            </a:r>
            <a:r>
              <a:rPr lang="en-US" sz="2000" dirty="0">
                <a:solidFill>
                  <a:srgbClr val="FF0000"/>
                </a:solidFill>
              </a:rPr>
              <a:t>analyzed or not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stored or not</a:t>
            </a:r>
          </a:p>
          <a:p>
            <a:pPr marL="0" indent="0">
              <a:buNone/>
            </a:pPr>
            <a:r>
              <a:rPr lang="en-US" sz="2000" b="1" dirty="0"/>
              <a:t>Step 4</a:t>
            </a:r>
            <a:r>
              <a:rPr lang="en-US" sz="2000" dirty="0"/>
              <a:t> − Add the newly-created fields to the document object and return it to the caller method.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7946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000" dirty="0"/>
              <a:t>private Document </a:t>
            </a:r>
            <a:r>
              <a:rPr lang="en-GB" sz="1000" dirty="0" err="1"/>
              <a:t>getDocument</a:t>
            </a:r>
            <a:r>
              <a:rPr lang="en-GB" sz="1000" dirty="0"/>
              <a:t>(File file) throws </a:t>
            </a:r>
            <a:r>
              <a:rPr lang="en-GB" sz="1000" dirty="0" err="1"/>
              <a:t>IOException</a:t>
            </a:r>
            <a:r>
              <a:rPr lang="en-GB" sz="1000" dirty="0"/>
              <a:t> {</a:t>
            </a:r>
          </a:p>
          <a:p>
            <a:pPr marL="0" indent="0">
              <a:buNone/>
            </a:pPr>
            <a:r>
              <a:rPr lang="en-GB" sz="1000" dirty="0"/>
              <a:t>Document </a:t>
            </a:r>
            <a:r>
              <a:rPr lang="en-GB" sz="1000" dirty="0" err="1"/>
              <a:t>document</a:t>
            </a:r>
            <a:r>
              <a:rPr lang="en-GB" sz="1000" dirty="0"/>
              <a:t> = new Document();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dirty="0"/>
              <a:t> //index file contents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contentField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LuceneConstants.CONTENTS</a:t>
            </a:r>
            <a:r>
              <a:rPr lang="en-GB" sz="1000" dirty="0"/>
              <a:t>, </a:t>
            </a:r>
          </a:p>
          <a:p>
            <a:pPr marL="0" indent="0">
              <a:buNone/>
            </a:pPr>
            <a:r>
              <a:rPr lang="en-GB" sz="1000" dirty="0"/>
              <a:t>new </a:t>
            </a:r>
            <a:r>
              <a:rPr lang="en-GB" sz="1000" dirty="0" err="1"/>
              <a:t>FileReader</a:t>
            </a:r>
            <a:r>
              <a:rPr lang="en-GB" sz="1000" dirty="0"/>
              <a:t>(file))</a:t>
            </a:r>
          </a:p>
          <a:p>
            <a:pPr marL="0" indent="0">
              <a:buNone/>
            </a:pPr>
            <a:r>
              <a:rPr lang="en-GB" sz="1000" dirty="0"/>
              <a:t>//index file name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fileNameField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LuceneConstants.FILE_NAME</a:t>
            </a:r>
            <a:r>
              <a:rPr lang="en-GB" sz="1000" dirty="0"/>
              <a:t>, </a:t>
            </a:r>
            <a:r>
              <a:rPr lang="en-GB" sz="1000" dirty="0" err="1"/>
              <a:t>file.getName</a:t>
            </a:r>
            <a:r>
              <a:rPr lang="en-GB" sz="1000" dirty="0"/>
              <a:t>(),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  </a:t>
            </a:r>
          </a:p>
          <a:p>
            <a:pPr marL="0" indent="0">
              <a:buNone/>
            </a:pPr>
            <a:r>
              <a:rPr lang="en-GB" sz="1000" dirty="0"/>
              <a:t>//index file path</a:t>
            </a:r>
          </a:p>
          <a:p>
            <a:pPr marL="0" indent="0">
              <a:buNone/>
            </a:pPr>
            <a:r>
              <a:rPr lang="en-GB" sz="1000" dirty="0"/>
              <a:t> Field </a:t>
            </a:r>
            <a:r>
              <a:rPr lang="en-GB" sz="1000" dirty="0" err="1"/>
              <a:t>filePathField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LuceneConstants.FILE_PATH</a:t>
            </a:r>
            <a:r>
              <a:rPr lang="en-GB" sz="1000" dirty="0"/>
              <a:t>, </a:t>
            </a:r>
            <a:r>
              <a:rPr lang="en-GB" sz="1000" dirty="0" err="1"/>
              <a:t>file.getCanonicalPath</a:t>
            </a:r>
            <a:r>
              <a:rPr lang="en-GB" sz="1000" dirty="0"/>
              <a:t>(), 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contentField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fileNameField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</a:t>
            </a: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filePathField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/>
              <a:t>return document;</a:t>
            </a:r>
          </a:p>
          <a:p>
            <a:pPr marL="0" indent="0">
              <a:buNone/>
            </a:pPr>
            <a:r>
              <a:rPr lang="en-GB" sz="1000" dirty="0"/>
              <a:t>} 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100221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3:analyze and index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32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an </a:t>
            </a:r>
            <a:r>
              <a:rPr lang="en-US" dirty="0" err="1"/>
              <a:t>IndexWriter</a:t>
            </a:r>
            <a:r>
              <a:rPr lang="en-US" dirty="0"/>
              <a:t> and add documents to it with </a:t>
            </a:r>
            <a:r>
              <a:rPr lang="en-US" dirty="0" err="1"/>
              <a:t>addDocument</a:t>
            </a:r>
            <a:r>
              <a:rPr lang="en-US" dirty="0"/>
              <a:t>();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933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21" y="18864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indexing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212" y="1700808"/>
            <a:ext cx="7886700" cy="30435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Extracts tokens from a text stream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IndexWriter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create a new index, open an existing index,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add, remove, or update documents in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Abstract class that represents the location of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0510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 </a:t>
            </a:r>
            <a:r>
              <a:rPr lang="en-GB" sz="1400" b="1" i="1" dirty="0">
                <a:solidFill>
                  <a:srgbClr val="FF0000"/>
                </a:solidFill>
                <a:latin typeface="+mj-lt"/>
              </a:rPr>
              <a:t>INDEX: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SEARCH: 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963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"/>
              </a:rPr>
              <a:t>Field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855384"/>
              </p:ext>
            </p:extLst>
          </p:nvPr>
        </p:nvGraphicFramePr>
        <p:xfrm>
          <a:off x="395536" y="1988840"/>
          <a:ext cx="8229600" cy="281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19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Identifiers, telephone</a:t>
                      </a:r>
                      <a:r>
                        <a:rPr lang="en-US" baseline="0" dirty="0"/>
                        <a:t>/SSNs, URLs, dates, ...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07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Title, abstract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9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35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  <a:r>
                        <a:rPr lang="en-US" baseline="0" dirty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 keywords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89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87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Tokenizes the input text</a:t>
            </a:r>
          </a:p>
          <a:p>
            <a:r>
              <a:rPr lang="en-US" dirty="0"/>
              <a:t>Common </a:t>
            </a:r>
            <a:r>
              <a:rPr lang="en-US" dirty="0">
                <a:cs typeface="Courier"/>
              </a:rPr>
              <a:t>Analyzer</a:t>
            </a:r>
            <a:r>
              <a:rPr lang="en-US" dirty="0"/>
              <a:t>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WhitespaceAnalyzer</a:t>
            </a:r>
            <a:br>
              <a:rPr lang="en-US" dirty="0"/>
            </a:br>
            <a:r>
              <a:rPr lang="en-US" i="1" dirty="0"/>
              <a:t>Splits tokens on whitespace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SimpleAnalyzer</a:t>
            </a:r>
            <a:br>
              <a:rPr lang="en-US" dirty="0"/>
            </a:br>
            <a:r>
              <a:rPr lang="en-US" i="1" dirty="0"/>
              <a:t>Splits tokens on non-letters, and then lowercases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StopAnalyzer</a:t>
            </a:r>
            <a:br>
              <a:rPr lang="en-US" dirty="0"/>
            </a:br>
            <a:r>
              <a:rPr lang="en-US" i="1" dirty="0"/>
              <a:t>Same as </a:t>
            </a:r>
            <a:r>
              <a:rPr lang="en-US" i="1" dirty="0" err="1"/>
              <a:t>SimpleAnalyzer</a:t>
            </a:r>
            <a:r>
              <a:rPr lang="en-US" i="1" dirty="0"/>
              <a:t>, but also removes stop words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StandardAnalyzer</a:t>
            </a:r>
            <a:br>
              <a:rPr lang="en-US" dirty="0"/>
            </a:br>
            <a:r>
              <a:rPr lang="en-US" i="1" dirty="0"/>
              <a:t>Most sophisticated analyzer that knows about certain token types, lowercases, removes stop words, ...</a:t>
            </a:r>
          </a:p>
        </p:txBody>
      </p:sp>
    </p:spTree>
    <p:extLst>
      <p:ext uri="{BB962C8B-B14F-4D97-AF65-F5344CB8AC3E}">
        <p14:creationId xmlns:p14="http://schemas.microsoft.com/office/powerpoint/2010/main" val="2527277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“The quick brown fox jumped over the lazy dog”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23528" y="692696"/>
            <a:ext cx="83529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σχετικές με ταινίες.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Δημιουργία συλλογής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από σχετικά άρθρα.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8195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More 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“XY&amp;Z Corporation – </a:t>
            </a:r>
            <a:r>
              <a:rPr lang="en-US" dirty="0" err="1"/>
              <a:t>xyz@example.com</a:t>
            </a:r>
            <a:r>
              <a:rPr lang="en-US" dirty="0"/>
              <a:t>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[XY&amp;Z] [Corporation] [-]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xy&amp;z</a:t>
            </a:r>
            <a:r>
              <a:rPr lang="en-US" dirty="0"/>
              <a:t>] [corporation]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06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651709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Group 2"/>
          <p:cNvGrpSpPr/>
          <p:nvPr/>
        </p:nvGrpSpPr>
        <p:grpSpPr>
          <a:xfrm>
            <a:off x="1712691" y="1306542"/>
            <a:ext cx="4567249" cy="4687156"/>
            <a:chOff x="4223475" y="1505739"/>
            <a:chExt cx="4567249" cy="4687156"/>
          </a:xfrm>
        </p:grpSpPr>
        <p:sp>
          <p:nvSpPr>
            <p:cNvPr id="26" name="Rectangle 25"/>
            <p:cNvSpPr/>
            <p:nvPr/>
          </p:nvSpPr>
          <p:spPr>
            <a:xfrm rot="5400000">
              <a:off x="5544108" y="4617132"/>
              <a:ext cx="1224136" cy="18722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Magnetic Disk 19"/>
            <p:cNvSpPr/>
            <p:nvPr/>
          </p:nvSpPr>
          <p:spPr>
            <a:xfrm>
              <a:off x="4223475" y="3157903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6689344" y="1505739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621067" y="2787099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381019" y="3790674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621067" y="5042216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6886269" y="3319626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7800124" y="3319626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6886269" y="4614625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7800124" y="4568974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670949" y="3886264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529152" y="2256725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047524" y="3735385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961924" y="5792785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3227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1700808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+mn-lt"/>
            </a:endParaRPr>
          </a:p>
          <a:p>
            <a:r>
              <a:rPr lang="en-US" u="sng" dirty="0">
                <a:solidFill>
                  <a:prstClr val="black"/>
                </a:solidFill>
                <a:latin typeface="Calibri"/>
              </a:rPr>
              <a:t>No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default search UI, but many useful modules</a:t>
            </a:r>
          </a:p>
          <a:p>
            <a:pPr lvl="0"/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>
                <a:latin typeface="Calibri"/>
              </a:rPr>
              <a:t>a single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Result presentation is very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highlight matches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make sort order clear,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etc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sz="800" dirty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4785" y="332656"/>
            <a:ext cx="7886700" cy="101395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Search User Interface (UI)</a:t>
            </a:r>
          </a:p>
        </p:txBody>
      </p:sp>
    </p:spTree>
    <p:extLst>
      <p:ext uri="{BB962C8B-B14F-4D97-AF65-F5344CB8AC3E}">
        <p14:creationId xmlns:p14="http://schemas.microsoft.com/office/powerpoint/2010/main" val="3800565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7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searching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12767"/>
            <a:ext cx="7416824" cy="21888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Parses a textual representation of a query into a Query instance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Constructed with an analyzer used to interpret query text in the same way as the documents are interpreted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Contains the results from the </a:t>
            </a:r>
            <a:r>
              <a:rPr lang="en-US" dirty="0" err="1">
                <a:cs typeface="Courier"/>
              </a:rPr>
              <a:t>QueryParser</a:t>
            </a:r>
            <a:r>
              <a:rPr lang="en-US" dirty="0">
                <a:cs typeface="Courier"/>
              </a:rPr>
              <a:t> which is passed to the searcher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Abstract query class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Concrete subclasses represent specific types of queries, e.g., matching terms in fields, </a:t>
            </a:r>
            <a:r>
              <a:rPr lang="en-US" dirty="0" err="1">
                <a:cs typeface="Courier"/>
              </a:rPr>
              <a:t>boolean</a:t>
            </a:r>
            <a:r>
              <a:rPr lang="en-US" dirty="0">
                <a:cs typeface="Courier"/>
              </a:rPr>
              <a:t> queries, phrase queries,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Central class that exposes several search methods on an 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Returns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TopDocs</a:t>
            </a:r>
            <a:r>
              <a:rPr lang="en-US" dirty="0">
                <a:cs typeface="Courier"/>
              </a:rPr>
              <a:t> with max n hits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3530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//INDEX: 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QUERY: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6709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5387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syntax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77930"/>
              </p:ext>
            </p:extLst>
          </p:nvPr>
        </p:nvGraphicFramePr>
        <p:xfrm>
          <a:off x="457200" y="1436340"/>
          <a:ext cx="8229600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Quer</a:t>
                      </a:r>
                      <a:r>
                        <a:rPr lang="en-US" baseline="0" dirty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 matches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if…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in the default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 </a:t>
                      </a:r>
                      <a:r>
                        <a:rPr lang="en-US" dirty="0" err="1"/>
                        <a:t>junit</a:t>
                      </a:r>
                      <a:br>
                        <a:rPr lang="en-US" dirty="0"/>
                      </a:br>
                      <a:r>
                        <a:rPr lang="en-US" dirty="0"/>
                        <a:t>java OR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or </a:t>
                      </a:r>
                      <a:r>
                        <a:rPr lang="en-US" i="1" dirty="0" err="1"/>
                        <a:t>junit</a:t>
                      </a:r>
                      <a:r>
                        <a:rPr lang="en-US" dirty="0"/>
                        <a:t> or both in the default field (</a:t>
                      </a:r>
                      <a:r>
                        <a:rPr lang="en-US" i="1" dirty="0"/>
                        <a:t>the default operator </a:t>
                      </a:r>
                      <a:r>
                        <a:rPr lang="en-US" i="1" baseline="0" dirty="0"/>
                        <a:t>can be changed to </a:t>
                      </a:r>
                      <a:r>
                        <a:rPr lang="en-US" i="0" baseline="0" dirty="0"/>
                        <a:t>AND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+java +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  <a:p>
                      <a:r>
                        <a:rPr lang="en-US" dirty="0"/>
                        <a:t>java AND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both </a:t>
                      </a:r>
                      <a:r>
                        <a:rPr lang="en-US" i="1" dirty="0"/>
                        <a:t>java</a:t>
                      </a:r>
                      <a:r>
                        <a:rPr lang="en-US" i="0" dirty="0"/>
                        <a:t> and </a:t>
                      </a:r>
                      <a:r>
                        <a:rPr lang="en-US" i="1" dirty="0" err="1"/>
                        <a:t>junit</a:t>
                      </a:r>
                      <a:r>
                        <a:rPr lang="en-US" i="0" dirty="0"/>
                        <a:t> in the default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ant</a:t>
                      </a:r>
                      <a:r>
                        <a:rPr lang="en-US" i="0" dirty="0"/>
                        <a:t> in the title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title:extreme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en-US" baseline="0" dirty="0" err="1">
                          <a:solidFill>
                            <a:srgbClr val="FF0000"/>
                          </a:solidFill>
                        </a:rPr>
                        <a:t>subject:sports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</a:t>
                      </a:r>
                      <a:r>
                        <a:rPr lang="en-US" i="1" dirty="0"/>
                        <a:t>extreme</a:t>
                      </a:r>
                      <a:r>
                        <a:rPr lang="en-US" i="0" baseline="0" dirty="0"/>
                        <a:t> in the title and not </a:t>
                      </a:r>
                      <a:r>
                        <a:rPr lang="en-US" i="1" baseline="0" dirty="0"/>
                        <a:t>sports</a:t>
                      </a:r>
                      <a:r>
                        <a:rPr lang="en-US" i="0" baseline="0" dirty="0"/>
                        <a:t> in subject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(agile OR extreme) AND 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  <a:r>
                        <a:rPr lang="en-US" baseline="0" dirty="0"/>
                        <a:t> expression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in action”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Phrase matches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action”~5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Proximity matches (within 5)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Wildcard</a:t>
                      </a:r>
                      <a:r>
                        <a:rPr lang="en-US" baseline="0" dirty="0"/>
                        <a:t>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Fuzzy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lastmodified</a:t>
                      </a:r>
                      <a:r>
                        <a:rPr lang="en-US" dirty="0"/>
                        <a:t>:[1/1/09 TO 12/31/09]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791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19399"/>
          </a:xfrm>
        </p:spPr>
        <p:txBody>
          <a:bodyPr>
            <a:noAutofit/>
          </a:bodyPr>
          <a:lstStyle/>
          <a:p>
            <a:r>
              <a:rPr lang="en-US" dirty="0"/>
              <a:t>Scoring function uses basic </a:t>
            </a:r>
            <a:r>
              <a:rPr lang="en-US" i="1" dirty="0" err="1"/>
              <a:t>tf-idf</a:t>
            </a:r>
            <a:r>
              <a:rPr lang="en-US" dirty="0"/>
              <a:t> scoring with</a:t>
            </a:r>
          </a:p>
          <a:p>
            <a:pPr lvl="1"/>
            <a:r>
              <a:rPr lang="en-US" dirty="0"/>
              <a:t>Programmable boost values for certain fields in documents</a:t>
            </a:r>
          </a:p>
          <a:p>
            <a:pPr lvl="1"/>
            <a:r>
              <a:rPr lang="en-US" dirty="0"/>
              <a:t>Length normalization</a:t>
            </a:r>
          </a:p>
          <a:p>
            <a:pPr lvl="1"/>
            <a:r>
              <a:rPr lang="en-US" dirty="0"/>
              <a:t>Boosts for documents containing more of the query terms</a:t>
            </a:r>
            <a:endParaRPr lang="el-GR" dirty="0"/>
          </a:p>
          <a:p>
            <a:pPr lvl="1"/>
            <a:endParaRPr lang="en-US" dirty="0"/>
          </a:p>
          <a:p>
            <a:r>
              <a:rPr lang="en-US" dirty="0" err="1">
                <a:cs typeface="Courier"/>
              </a:rPr>
              <a:t>IndexSearcher</a:t>
            </a:r>
            <a:r>
              <a:rPr lang="en-US" dirty="0"/>
              <a:t> provides a method that explains the scoring of a document</a:t>
            </a:r>
          </a:p>
        </p:txBody>
      </p:sp>
    </p:spTree>
    <p:extLst>
      <p:ext uri="{BB962C8B-B14F-4D97-AF65-F5344CB8AC3E}">
        <p14:creationId xmlns:p14="http://schemas.microsoft.com/office/powerpoint/2010/main" val="1761734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1639253"/>
            <a:ext cx="7565404" cy="20624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6023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To use </a:t>
            </a:r>
            <a:r>
              <a:rPr kumimoji="0" lang="en-US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Lucene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2" tooltip="class in org.apache.lucene.document"/>
              </a:rPr>
              <a:t>Document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3" tooltip="class in org.apache.lucene.document"/>
              </a:rPr>
              <a:t>Field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4" tooltip="class in org.apache.lucene.index"/>
              </a:rPr>
              <a:t>IndexWriter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documents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with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addDocument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  <a:endParaRPr kumimoji="0" lang="en-US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Call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QueryParser.parse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build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from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string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7" tooltip="class in org.apache.lucene.search"/>
              </a:rPr>
              <a:t>IndexSearcher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pass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the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search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method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836871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994461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org.apache.lucene.analysis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an abstract Analyzer API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for converting text from a Reader into a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an enumeration of token Attributes.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org.apache.lucene.document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a simple Document class.  A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Document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is simply a set of named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whose values may be strings or instances of Reader.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org.apache.lucene.index</a:t>
            </a:r>
            <a:r>
              <a:rPr lang="en-US" sz="1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two primary classes: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creates and adds documents to indices;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IndexReader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accesses the data in the index.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org.apache.lucene.store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an abstract class for storing persistent data, the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is a collection of named files written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IndexOutput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read by an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 Multiple implementations are provided, including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FSDirectory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uses a file system directory to store files,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RAMDirectory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implements files as memory-resident data structures.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548680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132441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A8B485-6DAE-4149-BA9F-847E2166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28F43-6DFC-4AF6-B1F2-C321529BC6F8}"/>
              </a:ext>
            </a:extLst>
          </p:cNvPr>
          <p:cNvSpPr txBox="1"/>
          <p:nvPr/>
        </p:nvSpPr>
        <p:spPr>
          <a:xfrm>
            <a:off x="422754" y="134092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solidFill>
                  <a:srgbClr val="C00000"/>
                </a:solidFill>
                <a:latin typeface="+mn-lt"/>
              </a:rPr>
              <a:t>Διαδικαστικά</a:t>
            </a:r>
          </a:p>
          <a:p>
            <a:pPr algn="ctr"/>
            <a:endParaRPr lang="el-GR" sz="2800" dirty="0">
              <a:solidFill>
                <a:srgbClr val="C00000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Καταληκτικές Ημερομηνίες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Παρασκευή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1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5 Απριλίου 2022, Σύντομη περιγραφή σχεδιασμού και συλλογή δεδομένων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Παρασκευή 27 Μαΐου 2022, Παράδοση εργασίας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>
                <a:solidFill>
                  <a:schemeClr val="tx1"/>
                </a:solidFill>
                <a:latin typeface="+mn-lt"/>
              </a:rPr>
              <a:t>Τελευταία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εβδομάδα του Μάϊου, Προφορική Εξέταση εργασίας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Οι καταληκτικές ημερομηνίες είναι αυστηρές,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δεν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γίνονται δεκτές αργοπορημένες παραδόσεις ασκήσεων</a:t>
            </a: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Παράδοση μέσω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ecourse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ελική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εργασία στο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github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5-10’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zoom video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μπορεί να γίνει σε ομάδες έως 2 ατόμων.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μετράει σε ποσοστό 50% στο βαθμό σας στο μάθημα.</a:t>
            </a:r>
          </a:p>
        </p:txBody>
      </p:sp>
    </p:spTree>
    <p:extLst>
      <p:ext uri="{BB962C8B-B14F-4D97-AF65-F5344CB8AC3E}">
        <p14:creationId xmlns:p14="http://schemas.microsoft.com/office/powerpoint/2010/main" val="402468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184482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org.apache.lucene.search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structures to represent queries (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TermQuery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individual words,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PhraseQuery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phrases, and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BooleanQuery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combinations of queries) and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turns queries into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TopDocs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 number of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QueryParsers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are provided for producing query structures from strings or xml.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org.apache.lucene.codecs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an abstraction over the encoding and decoding of the inverted index structure, as well as different implementations that can be chosen depending upon application needs.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org.apache.lucene.util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contains a few handy data structures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util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classes,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FixedBitSet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PriorityQueue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</a:t>
            </a:r>
            <a:endParaRPr lang="el-GR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0453" y="46411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Lucene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API packages</a:t>
            </a:r>
          </a:p>
        </p:txBody>
      </p:sp>
    </p:spTree>
    <p:extLst>
      <p:ext uri="{BB962C8B-B14F-4D97-AF65-F5344CB8AC3E}">
        <p14:creationId xmlns:p14="http://schemas.microsoft.com/office/powerpoint/2010/main" val="30720453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 Λίγα περισσότερα για την εργασία</a:t>
            </a:r>
            <a:endParaRPr lang="en-US" sz="24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9719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323528" y="692696"/>
            <a:ext cx="83529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σχετικές με ταινίες.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1: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Δημιουργία συλλογής (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από σχετικά άρθρα.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C00000"/>
                </a:solidFill>
                <a:latin typeface="+mn-lt"/>
              </a:rPr>
              <a:t>Βήμα 2: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μιας μηχανή αναζήτησης αυτών των άρθρων.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Ο χρήστης θα θέτει ερωτήματα.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σύστημα θα επιστρέφει τα συναφή με το ερώτημα άρθρα της συλλογής σας σε διάταξη με βάση τη συνάφεια τους με το ερώτημα.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36863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43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05CD578-A087-4B48-967A-43732EBDDBE9}"/>
                  </a:ext>
                </a:extLst>
              </p14:cNvPr>
              <p14:cNvContentPartPr/>
              <p14:nvPr/>
            </p14:nvContentPartPr>
            <p14:xfrm>
              <a:off x="407564" y="4049951"/>
              <a:ext cx="2826720" cy="25077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05CD578-A087-4B48-967A-43732EBDDB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564" y="4040951"/>
                <a:ext cx="2844360" cy="252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06432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383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    			</a:t>
            </a:r>
            <a:r>
              <a:rPr lang="el-GR" sz="4400" dirty="0"/>
              <a:t>Δεδομένα για ταινίες</a:t>
            </a:r>
            <a:br>
              <a:rPr lang="el-GR" sz="4400" dirty="0"/>
            </a:b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683568" y="1988840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+mn-lt"/>
              </a:rPr>
              <a:t>Έχετε πολλές επιλογές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Έτοιμες συλλογές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Επιλεγμένα άρθρα από το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web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(πχ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imdb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Από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social media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twitter, reddit)</a:t>
            </a:r>
          </a:p>
        </p:txBody>
      </p:sp>
    </p:spTree>
    <p:extLst>
      <p:ext uri="{BB962C8B-B14F-4D97-AF65-F5344CB8AC3E}">
        <p14:creationId xmlns:p14="http://schemas.microsoft.com/office/powerpoint/2010/main" val="230393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1874"/>
            <a:ext cx="885698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   </a:t>
            </a:r>
            <a:r>
              <a:rPr lang="el-GR" sz="3600" dirty="0"/>
              <a:t>Δεδομένα για ταινίες</a:t>
            </a:r>
            <a:r>
              <a:rPr lang="en-US" sz="3600" dirty="0"/>
              <a:t>: </a:t>
            </a:r>
            <a:r>
              <a:rPr lang="el-GR" sz="3600" b="1" dirty="0"/>
              <a:t>έτοιμες συλλογές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827584" y="472514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https://www.kaggle.com/datasets/sankha1998/tmdb-top-10000-popular-movies-dataset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10000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πιο δημοφιλείς ταινίες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6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πεδία για κάθε ταινία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Κρατείστε οπωσδήποτε το πεδίο </a:t>
            </a:r>
            <a:r>
              <a:rPr lang="en-US" sz="2000" u="sng" dirty="0">
                <a:solidFill>
                  <a:srgbClr val="FF0000"/>
                </a:solidFill>
                <a:latin typeface="+mn-lt"/>
              </a:rPr>
              <a:t>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9F7984-8BC1-4556-A6FE-5764F1860DD1}"/>
              </a:ext>
            </a:extLst>
          </p:cNvPr>
          <p:cNvSpPr txBox="1"/>
          <p:nvPr/>
        </p:nvSpPr>
        <p:spPr>
          <a:xfrm>
            <a:off x="683568" y="162880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n-lt"/>
              </a:rPr>
              <a:t>Η λίστα είναι ενδεικτική, υπάρχουν πάρα πολλές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πηγές, δε χρειάζεται να χρησιμοποιείστε κάποια από τις παρακάτω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9A3086-673B-47D4-A76D-CF5722EA31F9}"/>
              </a:ext>
            </a:extLst>
          </p:cNvPr>
          <p:cNvSpPr txBox="1"/>
          <p:nvPr/>
        </p:nvSpPr>
        <p:spPr>
          <a:xfrm>
            <a:off x="862360" y="2933328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  <a:hlinkClick r:id="rId3"/>
              </a:rPr>
              <a:t>https://www.kaggle.com/datasets/shivamb/netflix-shows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Δεδομένα για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shows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του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netflix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12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πεδία για κάθε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show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Κρατείστε οπωσδήποτε το πεδίο </a:t>
            </a:r>
            <a:r>
              <a:rPr lang="en-US" sz="2000" u="sng" dirty="0">
                <a:solidFill>
                  <a:srgbClr val="FF0000"/>
                </a:solidFill>
                <a:latin typeface="+mn-lt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41488114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1874"/>
            <a:ext cx="885698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   </a:t>
            </a:r>
            <a:r>
              <a:rPr lang="el-GR" sz="3600" dirty="0"/>
              <a:t>Δεδομένα για ταινίες</a:t>
            </a:r>
            <a:r>
              <a:rPr lang="en-US" sz="3600" dirty="0"/>
              <a:t>: </a:t>
            </a:r>
            <a:r>
              <a:rPr lang="el-GR" sz="3600" b="1" dirty="0"/>
              <a:t>έτοιμες συλλογές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9A3086-673B-47D4-A76D-CF5722EA31F9}"/>
              </a:ext>
            </a:extLst>
          </p:cNvPr>
          <p:cNvSpPr txBox="1"/>
          <p:nvPr/>
        </p:nvSpPr>
        <p:spPr>
          <a:xfrm>
            <a:off x="683568" y="1772816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+mn-lt"/>
                <a:hlinkClick r:id="rId2"/>
              </a:rPr>
              <a:t>http://www.cs.cmu.edu/~ark/personas/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Περίληψη της πλοκής (από τη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Wikipedia) +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μεταδεδομένα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n-US" sz="2000" dirty="0">
                <a:solidFill>
                  <a:schemeClr val="tx1"/>
                </a:solidFill>
                <a:latin typeface="+mn-lt"/>
              </a:rPr>
              <a:t>~42000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ταινίες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n-US" sz="2000" dirty="0">
                <a:solidFill>
                  <a:schemeClr val="tx1"/>
                </a:solidFill>
                <a:latin typeface="+mn-lt"/>
                <a:hlinkClick r:id="rId3"/>
              </a:rPr>
              <a:t>https://www.kaggle.com/datasets/jrobischon/wikipedia-movie-plots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Παρόμοιο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dataset, ~35000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ταινίες από τη 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Wikipedia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52758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269003-AF23-4B8C-8E46-3F8BC314F287}"/>
              </a:ext>
            </a:extLst>
          </p:cNvPr>
          <p:cNvSpPr txBox="1"/>
          <p:nvPr/>
        </p:nvSpPr>
        <p:spPr>
          <a:xfrm>
            <a:off x="355576" y="470315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linkClick r:id="rId2"/>
              </a:rPr>
              <a:t>https://www.crummy.com/software/BeautifulSoup/bs4/doc/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608F0-E3B4-4B41-AA54-C1E862DFEBC7}"/>
              </a:ext>
            </a:extLst>
          </p:cNvPr>
          <p:cNvSpPr txBox="1"/>
          <p:nvPr/>
        </p:nvSpPr>
        <p:spPr>
          <a:xfrm>
            <a:off x="355576" y="4035335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Scraping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με χρήση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Beautiful Soup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251520" y="1648169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συλλέξετε τα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δικά σας δεδομένα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A1D665-E958-4085-B8FE-2DBED37C94B5}"/>
              </a:ext>
            </a:extLst>
          </p:cNvPr>
          <p:cNvSpPr txBox="1">
            <a:spLocks/>
          </p:cNvSpPr>
          <p:nvPr/>
        </p:nvSpPr>
        <p:spPr>
          <a:xfrm>
            <a:off x="31815" y="81611"/>
            <a:ext cx="8856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   </a:t>
            </a:r>
            <a:r>
              <a:rPr lang="el-GR" sz="3600" dirty="0"/>
              <a:t>Δεδομένα για ταινίες</a:t>
            </a:r>
            <a:r>
              <a:rPr lang="en-US" sz="3600" dirty="0"/>
              <a:t>: </a:t>
            </a:r>
            <a:r>
              <a:rPr lang="el-GR" sz="3600" b="1" dirty="0"/>
              <a:t>συλλογή από </a:t>
            </a:r>
            <a:r>
              <a:rPr lang="en-US" sz="3600" b="1" dirty="0"/>
              <a:t>web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83429E-F75B-4D7C-9A3E-CFF9766E52C3}"/>
              </a:ext>
            </a:extLst>
          </p:cNvPr>
          <p:cNvSpPr txBox="1"/>
          <p:nvPr/>
        </p:nvSpPr>
        <p:spPr>
          <a:xfrm>
            <a:off x="355576" y="2407166"/>
            <a:ext cx="8015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Για παράδειγμα από 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wikipedia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χρησιμοποιείστε το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για να βρείτε τα σχετικά άρθρα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Ή από το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imdb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8028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52BAE0-9B81-47CC-9A77-1726C4DEA432}"/>
              </a:ext>
            </a:extLst>
          </p:cNvPr>
          <p:cNvSpPr txBox="1"/>
          <p:nvPr/>
        </p:nvSpPr>
        <p:spPr>
          <a:xfrm>
            <a:off x="539552" y="2090172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Παρέχουν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API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Reddit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</a:rPr>
              <a:t>π.χ.,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https://www.reddit.com/r/movies/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Twitter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A1D665-E958-4085-B8FE-2DBED37C94B5}"/>
              </a:ext>
            </a:extLst>
          </p:cNvPr>
          <p:cNvSpPr txBox="1">
            <a:spLocks/>
          </p:cNvSpPr>
          <p:nvPr/>
        </p:nvSpPr>
        <p:spPr>
          <a:xfrm>
            <a:off x="31814" y="81611"/>
            <a:ext cx="91121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/>
              <a:t>   </a:t>
            </a:r>
            <a:r>
              <a:rPr lang="el-GR" sz="3600" dirty="0"/>
              <a:t>Δεδομένα για ταινίες</a:t>
            </a:r>
            <a:r>
              <a:rPr lang="en-US" sz="3600" dirty="0"/>
              <a:t>: </a:t>
            </a:r>
            <a:r>
              <a:rPr lang="el-GR" sz="3600" b="1" dirty="0"/>
              <a:t>συλλογή από </a:t>
            </a:r>
            <a:r>
              <a:rPr lang="en-US" sz="3600" b="1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10975216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83529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1"/>
                </a:solidFill>
                <a:latin typeface="+mn-lt"/>
              </a:rPr>
              <a:t>Συλλογή εγγράφων (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corpus</a:t>
            </a:r>
            <a:r>
              <a:rPr lang="el-GR" sz="2000" b="1" dirty="0">
                <a:solidFill>
                  <a:schemeClr val="tx1"/>
                </a:solidFill>
                <a:latin typeface="+mn-lt"/>
              </a:rPr>
              <a:t>).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Αρχικά, πρέπει να συλλέξετε τα έγγραφα που θα αποτελούν τη συλλογή σας. Το έγγραφα σας  θα είναι έγγραφα σχετικά με ταινίες ή σειρές.</a:t>
            </a:r>
            <a:endParaRPr lang="el-GR" sz="2000" b="1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Μπορείτε να κατασκευάσετε τη συλλογή από τα άρθρα με όποιο τρόπο θέλετε, όπως να χρησιμοποιείστε έτοιμες συλλογές εγγράφων, ή να κατεβάσετε  ιστοσελίδες (π.χ., με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scrapping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),  ή να συλλέξετε δημοσιεύσεις από κοινωνικά δίκτυα. Τα έγγραφα θα πρέπει απαραίτητα να περιέχουν κείμενο.</a:t>
            </a: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Η συλλογή πρέπει να περιλαμβάνει </a:t>
            </a:r>
            <a:r>
              <a:rPr lang="el-GR" sz="2000" i="1" u="sng" dirty="0">
                <a:solidFill>
                  <a:schemeClr val="tx1"/>
                </a:solidFill>
                <a:latin typeface="+mn-lt"/>
              </a:rPr>
              <a:t>τουλάχιστον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 500 έγγραφα στην περίπτωση άρθρων και 2.000 έγγραφα στην περίπτωση σύντομων κειμένων από κοινωνικά δίκτυα.  </a:t>
            </a:r>
          </a:p>
        </p:txBody>
      </p:sp>
    </p:spTree>
    <p:extLst>
      <p:ext uri="{BB962C8B-B14F-4D97-AF65-F5344CB8AC3E}">
        <p14:creationId xmlns:p14="http://schemas.microsoft.com/office/powerpoint/2010/main" val="1789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033592" cy="11989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n-US" sz="2400" dirty="0">
                <a:ea typeface="ＭＳ Ｐゴシック" pitchFamily="-112" charset="-128"/>
              </a:rPr>
              <a:t>Lucene</a:t>
            </a:r>
          </a:p>
        </p:txBody>
      </p:sp>
    </p:spTree>
    <p:extLst>
      <p:ext uri="{BB962C8B-B14F-4D97-AF65-F5344CB8AC3E}">
        <p14:creationId xmlns:p14="http://schemas.microsoft.com/office/powerpoint/2010/main" val="21815922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2031" y="1196752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Ανάλυση κειμένου και κατασκευή ευρετηρίου.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H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παρέχει τη δυνατότητα για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stemming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απαλοιφή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stop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words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, επέκταση συνωνύμων, κλπ.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Επίσης, κάποιες λειτουργίες, όπως η διόρθωση τυπογραφικών λαθών, ή η επέκταση ακρωνύμων, μπορούν να γίνουν εναλλακτικά κατά τη διάρκεια της αναζήτησης (τροποποιώντας το ερώτημα).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Επιλέξτε το είδος της ανάλυσης που θεωρείτε κατάλληλο και εξηγείστε την επιλογή σας.</a:t>
            </a:r>
          </a:p>
        </p:txBody>
      </p:sp>
    </p:spTree>
    <p:extLst>
      <p:ext uri="{BB962C8B-B14F-4D97-AF65-F5344CB8AC3E}">
        <p14:creationId xmlns:p14="http://schemas.microsoft.com/office/powerpoint/2010/main" val="34194074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8277" y="1412776"/>
            <a:ext cx="86274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Αναζήτηση.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σας θα πρέπει να υποστηρίζει αναζήτηση εγγράφων με λέξεις κλειδιά. 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Επιπρόσθετα, θα πρέπει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υποστηρίζει και άλλα είδη ερωτήσεων, για παράδειγμα αναζήτηση πεδίου, δηλαδή, την εμφάνιση όρων σε συγκεκριμένα πεδία (πχ. στον τίτλο). 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Να διατηρεί  πληροφορία για την ιστορία των αναζητήσεων. Χρησιμοποιείστε αυτήν την πληροφορία για να προτείνετε εναλλακτικά ερωτήματα.</a:t>
            </a:r>
          </a:p>
        </p:txBody>
      </p:sp>
    </p:spTree>
    <p:extLst>
      <p:ext uri="{BB962C8B-B14F-4D97-AF65-F5344CB8AC3E}">
        <p14:creationId xmlns:p14="http://schemas.microsoft.com/office/powerpoint/2010/main" val="720044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035" y="1335357"/>
            <a:ext cx="86274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Παρουσίαση Αποτελεσμάτων.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σύστημα σας θα πρέπει να παρουσιάζει τα αποτελέσματα σε διάταξη με βάση τη συνάφεια τους με το ερώτημα.</a:t>
            </a:r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Επιπρόσθετα, θα πρέπει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(1) Να παρουσιάζει τα αποτελέσματα ανά 10, με δυνατότητα στο χρήστη να προχωρήσει στα επόμενα.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(2) Οι λέξεις κλειδιά να παρουσιάζονται τονισμένες στο αποτέλεσμα.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(3) Να παρέχει δυνατότητα αναδιάταξης των αποτελεσμάτων με κάποιο άλλο κριτήριο όπως η ημερομηνία, η βαθμολογία, κλπ.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94863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 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1: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Δύο στόχοι: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(1) Δημιουργία της συλλογής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(1α) Από τι θα αποτελείται η συλλογή σας 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(1β) Μάζεμα ενός ικανοποιητικού ποσοστού των εγγράφων της συλλογής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(2) Αρχικός βήματα υλοποίησης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(2α) Εγκατάσταση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(2b)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Αρχικός σχεδιασμός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E2E9D-9EEF-43B3-AEAA-04A77F52217A}"/>
              </a:ext>
            </a:extLst>
          </p:cNvPr>
          <p:cNvSpPr txBox="1"/>
          <p:nvPr/>
        </p:nvSpPr>
        <p:spPr>
          <a:xfrm>
            <a:off x="395536" y="4787321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Τι θα παραδώσετε: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link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 που θα περιέχει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συλλογής και κάποια από τα δεδομένα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Μια σύντομη (1-2 σελίδες) αρχική περιγραφή του συστήματος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03974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2: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Στόχος: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Ολοκλήρωση της εργασίας</a:t>
            </a:r>
          </a:p>
          <a:p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b="1" dirty="0">
                <a:solidFill>
                  <a:schemeClr val="tx1"/>
                </a:solidFill>
                <a:latin typeface="+mn-lt"/>
              </a:rPr>
              <a:t>Τι θα παραδώσετε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(στη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σελίδα)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εργασίας (κείμενο)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Πηγαίος κώδικας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5’-10’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video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(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demo)</a:t>
            </a:r>
          </a:p>
        </p:txBody>
      </p:sp>
    </p:spTree>
    <p:extLst>
      <p:ext uri="{BB962C8B-B14F-4D97-AF65-F5344CB8AC3E}">
        <p14:creationId xmlns:p14="http://schemas.microsoft.com/office/powerpoint/2010/main" val="12833259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79712" y="2852936"/>
            <a:ext cx="5270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234042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61648" y="1769319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Open source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software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Lucene Core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provides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Java-based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indexing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search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as well as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spellchecking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hit highlighting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advanced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analysis/tokenization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capabilities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Let you add search to your application, not a complete search system by itself  --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software library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not an application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Written by Doug Cutting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52524020-EE2E-4F63-B10B-7946AC051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27" y="1161028"/>
            <a:ext cx="3193505" cy="7132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228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Used by LinkedIn, Twitter, Netflix, Oracle,  …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and many more (see </a:t>
            </a:r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http://wiki.apache.org/lucene-java/PoweredBy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Ports/integrations to other languages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C/C++, C#, Ruby, Perl, PHP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PyLucene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a Python port of the Core project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Allows use of Lucene's text indexing and searching capabilities from Python. It is API compatible with Java Lucene version 8.11.0 as of December 15th, 2021.</a:t>
            </a:r>
          </a:p>
        </p:txBody>
      </p:sp>
    </p:spTree>
    <p:extLst>
      <p:ext uri="{BB962C8B-B14F-4D97-AF65-F5344CB8AC3E}">
        <p14:creationId xmlns:p14="http://schemas.microsoft.com/office/powerpoint/2010/main" val="237127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8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766119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http://lucene.apache.org/core/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4674" y="1673643"/>
            <a:ext cx="701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την κατεβάσετε από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49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5750" y="735285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(indexing)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9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85750" y="2420888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Scalable, high-performance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indexing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over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800GB/hour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on modern hardware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small RAM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requirements -- only 1MB heap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incremental indexing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as fast as batch indexing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index size roughly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20-30%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the size of text indexed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25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</TotalTime>
  <Words>3772</Words>
  <Application>Microsoft Office PowerPoint</Application>
  <PresentationFormat>Προβολή στην οθόνη (4:3)</PresentationFormat>
  <Paragraphs>548</Paragraphs>
  <Slides>55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Courier</vt:lpstr>
      <vt:lpstr>Lucida Sans</vt:lpstr>
      <vt:lpstr>Times New Roman</vt:lpstr>
      <vt:lpstr>Wingdings</vt:lpstr>
      <vt:lpstr>Office Theme</vt:lpstr>
      <vt:lpstr>Παρουσίαση του PowerPoint</vt:lpstr>
      <vt:lpstr>Περιεχόμενα Παρουσίασης</vt:lpstr>
      <vt:lpstr>Παρουσίαση του PowerPoint</vt:lpstr>
      <vt:lpstr>Παρουσίαση του PowerPoint</vt:lpstr>
      <vt:lpstr>Παρουσίαση του PowerPoint</vt:lpstr>
      <vt:lpstr>Εισαγωγή</vt:lpstr>
      <vt:lpstr>Εισαγωγή</vt:lpstr>
      <vt:lpstr>Παρουσίαση του PowerPoint</vt:lpstr>
      <vt:lpstr>Some features (indexing)</vt:lpstr>
      <vt:lpstr>Some features (search)</vt:lpstr>
      <vt:lpstr>Παρουσίαση του PowerPoint</vt:lpstr>
      <vt:lpstr>Βασικές έννοιες</vt:lpstr>
      <vt:lpstr>Βασικές έννοιες: document</vt:lpstr>
      <vt:lpstr>Βασικές έννοιες: Fields</vt:lpstr>
      <vt:lpstr>Βασικές έννοιες: index</vt:lpstr>
      <vt:lpstr>Βασικές έννοιες: search</vt:lpstr>
      <vt:lpstr>Παρουσίαση του PowerPoint</vt:lpstr>
      <vt:lpstr>Lucene in a search system: index</vt:lpstr>
      <vt:lpstr>Step 1: Acquire and build content</vt:lpstr>
      <vt:lpstr>Step 1: Acquire and build content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Core indexing classes</vt:lpstr>
      <vt:lpstr>Παρουσίαση του PowerPoint</vt:lpstr>
      <vt:lpstr>Using Field options</vt:lpstr>
      <vt:lpstr>Analyzers</vt:lpstr>
      <vt:lpstr>Analysis examples</vt:lpstr>
      <vt:lpstr>More analysis examples</vt:lpstr>
      <vt:lpstr>Παρουσίαση του PowerPoint</vt:lpstr>
      <vt:lpstr>Lucene in a search system: search</vt:lpstr>
      <vt:lpstr>Search User Interface (UI)</vt:lpstr>
      <vt:lpstr>Core searching classes</vt:lpstr>
      <vt:lpstr>Παρουσίαση του PowerPoint</vt:lpstr>
      <vt:lpstr>QueryParser syntax examples</vt:lpstr>
      <vt:lpstr>Scoring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Βασικές έννοιες</vt:lpstr>
      <vt:lpstr>       Δεδομένα για ταινίες </vt:lpstr>
      <vt:lpstr>   Δεδομένα για ταινίες: έτοιμες συλλογές</vt:lpstr>
      <vt:lpstr>   Δεδομένα για ταινίες: έτοιμες συλλογές</vt:lpstr>
      <vt:lpstr>Παρουσίαση του PowerPoint</vt:lpstr>
      <vt:lpstr>Παρουσίαση του PowerPoint</vt:lpstr>
      <vt:lpstr>Εργασία</vt:lpstr>
      <vt:lpstr>Εργασία</vt:lpstr>
      <vt:lpstr>Εργασία</vt:lpstr>
      <vt:lpstr>Εργασία</vt:lpstr>
      <vt:lpstr>Εργασία </vt:lpstr>
      <vt:lpstr>Εργασία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EVANGELIA PITOURA</cp:lastModifiedBy>
  <cp:revision>1453</cp:revision>
  <cp:lastPrinted>2009-09-22T15:48:09Z</cp:lastPrinted>
  <dcterms:created xsi:type="dcterms:W3CDTF">2009-09-21T23:46:17Z</dcterms:created>
  <dcterms:modified xsi:type="dcterms:W3CDTF">2022-03-28T08:30:46Z</dcterms:modified>
</cp:coreProperties>
</file>