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8" r:id="rId1"/>
  </p:sldMasterIdLst>
  <p:notesMasterIdLst>
    <p:notesMasterId r:id="rId57"/>
  </p:notesMasterIdLst>
  <p:handoutMasterIdLst>
    <p:handoutMasterId r:id="rId58"/>
  </p:handoutMasterIdLst>
  <p:sldIdLst>
    <p:sldId id="1135" r:id="rId2"/>
    <p:sldId id="1307" r:id="rId3"/>
    <p:sldId id="1332" r:id="rId4"/>
    <p:sldId id="1319" r:id="rId5"/>
    <p:sldId id="1304" r:id="rId6"/>
    <p:sldId id="1206" r:id="rId7"/>
    <p:sldId id="1229" r:id="rId8"/>
    <p:sldId id="1230" r:id="rId9"/>
    <p:sldId id="1232" r:id="rId10"/>
    <p:sldId id="1233" r:id="rId11"/>
    <p:sldId id="1334" r:id="rId12"/>
    <p:sldId id="1234" r:id="rId13"/>
    <p:sldId id="1235" r:id="rId14"/>
    <p:sldId id="1246" r:id="rId15"/>
    <p:sldId id="1308" r:id="rId16"/>
    <p:sldId id="1236" r:id="rId17"/>
    <p:sldId id="1299" r:id="rId18"/>
    <p:sldId id="1237" r:id="rId19"/>
    <p:sldId id="1335" r:id="rId20"/>
    <p:sldId id="1238" r:id="rId21"/>
    <p:sldId id="1253" r:id="rId22"/>
    <p:sldId id="1315" r:id="rId23"/>
    <p:sldId id="1316" r:id="rId24"/>
    <p:sldId id="1317" r:id="rId25"/>
    <p:sldId id="1259" r:id="rId26"/>
    <p:sldId id="1300" r:id="rId27"/>
    <p:sldId id="1256" r:id="rId28"/>
    <p:sldId id="1262" r:id="rId29"/>
    <p:sldId id="1263" r:id="rId30"/>
    <p:sldId id="1264" r:id="rId31"/>
    <p:sldId id="1301" r:id="rId32"/>
    <p:sldId id="1302" r:id="rId33"/>
    <p:sldId id="1239" r:id="rId34"/>
    <p:sldId id="1277" r:id="rId35"/>
    <p:sldId id="1297" r:id="rId36"/>
    <p:sldId id="1291" r:id="rId37"/>
    <p:sldId id="1295" r:id="rId38"/>
    <p:sldId id="1303" r:id="rId39"/>
    <p:sldId id="1296" r:id="rId40"/>
    <p:sldId id="1298" r:id="rId41"/>
    <p:sldId id="1247" r:id="rId42"/>
    <p:sldId id="1305" r:id="rId43"/>
    <p:sldId id="1331" r:id="rId44"/>
    <p:sldId id="1324" r:id="rId45"/>
    <p:sldId id="1325" r:id="rId46"/>
    <p:sldId id="1336" r:id="rId47"/>
    <p:sldId id="1248" r:id="rId48"/>
    <p:sldId id="1328" r:id="rId49"/>
    <p:sldId id="1309" r:id="rId50"/>
    <p:sldId id="1310" r:id="rId51"/>
    <p:sldId id="1311" r:id="rId52"/>
    <p:sldId id="1337" r:id="rId53"/>
    <p:sldId id="1329" r:id="rId54"/>
    <p:sldId id="1330" r:id="rId55"/>
    <p:sldId id="1312" r:id="rId56"/>
  </p:sldIdLst>
  <p:sldSz cx="9144000" cy="6858000" type="screen4x3"/>
  <p:notesSz cx="7099300" cy="102235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09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  <a:srgbClr val="2A7041"/>
    <a:srgbClr val="E6F2ED"/>
    <a:srgbClr val="DBEDE6"/>
    <a:srgbClr val="D7F1E6"/>
    <a:srgbClr val="D4F0E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5" autoAdjust="0"/>
    <p:restoredTop sz="72051" autoAdjust="0"/>
  </p:normalViewPr>
  <p:slideViewPr>
    <p:cSldViewPr>
      <p:cViewPr varScale="1">
        <p:scale>
          <a:sx n="126" d="100"/>
          <a:sy n="126" d="100"/>
        </p:scale>
        <p:origin x="1122" y="1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3067"/>
        <p:guide pos="209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32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31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6" Type="http://schemas.openxmlformats.org/officeDocument/2006/relationships/slide" Target="slides/slide11.xml"/><Relationship Id="rId11" Type="http://schemas.openxmlformats.org/officeDocument/2006/relationships/slide" Target="slides/slide17.xml"/><Relationship Id="rId5" Type="http://schemas.openxmlformats.org/officeDocument/2006/relationships/slide" Target="slides/slide10.xml"/><Relationship Id="rId10" Type="http://schemas.openxmlformats.org/officeDocument/2006/relationships/slide" Target="slides/slide16.xml"/><Relationship Id="rId4" Type="http://schemas.openxmlformats.org/officeDocument/2006/relationships/slide" Target="slides/slide9.xml"/><Relationship Id="rId9" Type="http://schemas.openxmlformats.org/officeDocument/2006/relationships/slide" Target="slides/slide15.xml"/><Relationship Id="rId14" Type="http://schemas.openxmlformats.org/officeDocument/2006/relationships/slide" Target="slides/slide4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088" y="0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28.03.2022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088" y="9711312"/>
            <a:ext cx="3076672" cy="5104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934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18T11:43:24.7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73 280,'0'0'1344,"0"-60"-1064,-1 54 144,-3 2-311,0 2-113,2 2-64,-1 0-1281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3-23T11:05:30.6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6535 1403 4185,'0'0'3086,"0"-7"-2045,0-61 1613,-1 64-2627,1 0-1,-1 0 0,0 0 0,0 0 0,0 0 1,-1 0-1,1 1 0,-1-1 0,0 1 0,0-1 1,0 1-1,-1 0 0,1 0 0,-4-3 0,-6-7 48,-25-20-1,30 27-30,-90-71-44,-3 4 0,-201-109 0,-250-63 168,-295-47-101,197 121-134,-15 37 164,227 95-108,-2 33-23,380 6 22,10 3 9,1 2 1,0 3 0,-57 15 0,14-3 50,-10 1-70,-99 36-1,138-35-4,2 3 0,-102 57 0,59-18 30,-151 121 0,188-128-50,2 3 1,-110 135 0,-205 344-117,344-479 154,2 0 1,3 3-1,2 0 0,-30 108 1,44-125 4,-85 326-54,83-295 125,4 0-1,-5 149 1,16-108 47,13 354 140,7 1-157,-14-251-4,-1-133 32,5-1 0,3-1 1,46 165-1,19-6-321,150 328-1,-198-509 224,116 237-15,-99-215 25,81 112-1,-84-144 32,2-1 0,3-3 0,1-2 0,3-2 0,77 53 0,-27-31 64,3-5 0,132 59 0,-140-77-97,429 189 607,-422-196-517,1-4 0,1-5 0,131 19 0,191-20 1186,-86-11-335,-110-2-329,244-15 1,-398-6-590,0-3 1,133-33-1,147-66 22,-234 67-38,251-89 122,-274 88-158,158-87 1,165-130-599,-320 193 522,-12 9-42,122-99-1,-151 98 54,-2-3 1,-3-2 0,97-136 0,104-240-148,-94 78 215,-59 123 34,-65 135-42,49-177-1,-22 55 20,-34 118-21,-5-3-1,-5 0 1,-5-1 0,-4-1 0,-5-1 0,-7-145 0,-11 153-209,-35-161-1,37 233 251,-19-78-184,-4 2-1,-5 1 1,-71-152-1,101 249 154,-107-214-151,93 195 78,-1 0 0,-1 2 0,-1 0 0,-1 1 0,-34-30 0,-70-46-225,-171-104 0,251 174 285,2-2 1,0-2-1,-57-62 0,58 55 12,-3 1 0,-2 3 0,-1 1 0,-1 3-1,-3 2 1,-84-40 0,82 47-801,-2 1-1,-107-30 1,10 16-2851,62 14 919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099300" cy="102235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5363" y="766763"/>
            <a:ext cx="5102225" cy="38274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45957" y="4856501"/>
            <a:ext cx="5201223" cy="4592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022630" y="9711312"/>
            <a:ext cx="3070508" cy="503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66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3EAC6-B8A6-4729-9D15-CF6953B4D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5F79C-A3E0-437E-9228-F93ACDA809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B26C3-184D-4A6F-A3A7-0B42231C36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57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B632CA24-4D05-442C-BD58-55B5F17DBC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8263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63340-DC82-45FA-A377-A7AB4170FD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DC507-14BC-4563-BC2B-526CB70ECB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2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C6212D-7737-4098-AF0E-481200E4A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8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F8727-6850-4BD8-A734-C0D1C5560A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6A624-A21F-4536-94D3-C1AEDDF981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1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FD112-2322-4E3C-9DD3-0E36B4B34A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3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F1E11-E012-4047-B3BD-26C8F75F4B37}" type="datetimeFigureOut">
              <a:rPr lang="el-GR" smtClean="0"/>
              <a:t>28/3/2022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FB7D08-67DA-430D-B31F-1498AA061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kapi_BM25" TargetMode="External"/><Relationship Id="rId2" Type="http://schemas.openxmlformats.org/officeDocument/2006/relationships/hyperlink" Target="http://en.wikipedia.org/wiki/Vector_Space_Mode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nning.com/books/lucene-in-action-second-edition" TargetMode="External"/><Relationship Id="rId2" Type="http://schemas.openxmlformats.org/officeDocument/2006/relationships/hyperlink" Target="http://www.lucenetutorial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lucene.apache.org/core/9_1_0/demo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4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olr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nlp.apache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s://lucene.apache.org/core/7_2_1/core/org/apache/lucene/search/IndexSearcher.html#search-org.apache.lucene.search.Query-int-" TargetMode="External"/><Relationship Id="rId3" Type="http://schemas.openxmlformats.org/officeDocument/2006/relationships/hyperlink" Target="https://lucene.apache.org/core/7_2_1/core/org/apache/lucene/document/Field.html" TargetMode="External"/><Relationship Id="rId7" Type="http://schemas.openxmlformats.org/officeDocument/2006/relationships/hyperlink" Target="https://lucene.apache.org/core/7_2_1/core/org/apache/lucene/search/IndexSearcher.html" TargetMode="External"/><Relationship Id="rId2" Type="http://schemas.openxmlformats.org/officeDocument/2006/relationships/hyperlink" Target="https://lucene.apache.org/core/7_2_1/core/org/apache/lucene/document/Documen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cene.apache.org/core/7_2_1/queryparser/org/apache/lucene/queryparser/classic/QueryParserBase.html#parse(java.lang.String)" TargetMode="External"/><Relationship Id="rId5" Type="http://schemas.openxmlformats.org/officeDocument/2006/relationships/hyperlink" Target="https://lucene.apache.org/core/7_2_1/core/org/apache/lucene/index/IndexWriter.html#addDocument-java.lang.Iterable-" TargetMode="External"/><Relationship Id="rId4" Type="http://schemas.openxmlformats.org/officeDocument/2006/relationships/hyperlink" Target="https://lucene.apache.org/core/7_2_1/core/org/apache/lucene/index/IndexWriter.html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shivamb/netflix-shows" TargetMode="External"/><Relationship Id="rId2" Type="http://schemas.openxmlformats.org/officeDocument/2006/relationships/hyperlink" Target="https://www.kaggle.com/datasets/sankha1998/tmdb-top-10000-popular-movies-dataset" TargetMode="Externa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jrobischon/wikipedia-movie-plots" TargetMode="External"/><Relationship Id="rId2" Type="http://schemas.openxmlformats.org/officeDocument/2006/relationships/hyperlink" Target="http://www.cs.cmu.edu/~ark/personas/" TargetMode="Externa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ummy.com/software/BeautifulSoup/bs4/doc/" TargetMode="Externa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apache.org/lucene-java/PoweredB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789040"/>
            <a:ext cx="7056784" cy="151216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Περιγραφή Εργασίας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BD598-0206-46E1-9477-B9334B15D60A}"/>
              </a:ext>
            </a:extLst>
          </p:cNvPr>
          <p:cNvSpPr txBox="1"/>
          <p:nvPr/>
        </p:nvSpPr>
        <p:spPr>
          <a:xfrm>
            <a:off x="4953000" y="6358949"/>
            <a:ext cx="4104456" cy="27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70000"/>
              </a:lnSpc>
              <a:spcBef>
                <a:spcPts val="750"/>
              </a:spcBef>
            </a:pP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Ακαδημαϊκό Έτος 202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1</a:t>
            </a:r>
            <a:r>
              <a:rPr lang="el-GR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-202</a:t>
            </a:r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+mn-lt"/>
                <a:ea typeface="ＭＳ Ｐゴシック" pitchFamily="-112" charset="-128"/>
              </a:rPr>
              <a:t>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7589" y="476672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(search)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23528" y="1640989"/>
            <a:ext cx="83529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Powerful, accurate and efficient search algorithms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ranked searching -- best results returned first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many powerful query types: phrase queries, wildcard queries, proximity queries, range queries and more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fielded searching (e.g. title, author, contents)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>
                <a:solidFill>
                  <a:schemeClr val="tx1"/>
                </a:solidFill>
                <a:latin typeface="+mn-lt"/>
              </a:rPr>
              <a:t>nearest-neighbor search for high-dimensionality vectors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sorting by any field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multiple-index searching with merged results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allows simultaneous update and searching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flexible faceting, highlighting, joins and result grouping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fast, memory-efficient and typo-tolerant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suggesters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pluggable ranking models, including the </a:t>
            </a:r>
            <a:r>
              <a:rPr lang="en-US" sz="1800" dirty="0">
                <a:solidFill>
                  <a:schemeClr val="tx1"/>
                </a:solidFill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Vector Space Model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 and </a:t>
            </a:r>
            <a:r>
              <a:rPr lang="en-US" sz="1800" dirty="0">
                <a:solidFill>
                  <a:schemeClr val="tx1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Okapi BM25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configurable storage engine (codecs)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Cross-Platform Solution</a:t>
            </a:r>
          </a:p>
        </p:txBody>
      </p:sp>
    </p:spTree>
    <p:extLst>
      <p:ext uri="{BB962C8B-B14F-4D97-AF65-F5344CB8AC3E}">
        <p14:creationId xmlns:p14="http://schemas.microsoft.com/office/powerpoint/2010/main" val="2319416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50" y="260648"/>
            <a:ext cx="759843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Στόχος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της παρουσίασης:</a:t>
            </a:r>
          </a:p>
          <a:p>
            <a:pPr lvl="1"/>
            <a:r>
              <a:rPr lang="el-GR" sz="2800" dirty="0">
                <a:solidFill>
                  <a:schemeClr val="tx1"/>
                </a:solidFill>
                <a:latin typeface="+mn-lt"/>
              </a:rPr>
              <a:t>Σύντομη εισαγωγή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Περισσότερες πληροφορίες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(προσοχή κάποια στοιχεία αναφέρονται σε παλιότερη  έκδοση)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http://www.lucenetutorial.com/</a:t>
            </a:r>
            <a:endParaRPr lang="en-GB" sz="1800" dirty="0">
              <a:latin typeface="+mn-lt"/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GB" sz="1800" dirty="0">
              <a:latin typeface="+mn-lt"/>
              <a:hlinkClick r:id="rId3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GB" sz="1800" dirty="0">
                <a:latin typeface="+mn-lt"/>
                <a:hlinkClick r:id="rId3"/>
              </a:rPr>
              <a:t>https://www.manning.com/books/lucene-in-action-second-edition</a:t>
            </a:r>
            <a:endParaRPr lang="en-GB" sz="1800" dirty="0"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9.1.0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demo API (recommended for more up-to-date code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examples)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offers simple example code to show the features of Lucene</a:t>
            </a: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https://lucene.apache.org/core/9_1_0/demo/index.html</a:t>
            </a:r>
            <a:endParaRPr lang="el-GR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1428750" lvl="2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Μπορείτε να χρησιμοποιείστε παλαιότερη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version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αν θέλετε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8" name="Picture 7" descr="hatcher2_cover150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029" y="367639"/>
            <a:ext cx="1417779" cy="17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1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4437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document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1"/>
            <a:ext cx="8332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unit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of search and index.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Indexing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involves adding Documents to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 </a:t>
            </a:r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Searching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involves retrieving Documents from an index via an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document consists of one or more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A Field is a name-value pair. </a:t>
            </a:r>
          </a:p>
          <a:p>
            <a:pPr lvl="1" indent="0"/>
            <a:r>
              <a:rPr lang="en-US" sz="2800" dirty="0">
                <a:solidFill>
                  <a:schemeClr val="tx1"/>
                </a:solidFill>
                <a:latin typeface="+mn-lt"/>
              </a:rPr>
              <a:t>    example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: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title, body or metadata (creation time,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14:cNvPr>
              <p14:cNvContentPartPr/>
              <p14:nvPr/>
            </p14:nvContentPartPr>
            <p14:xfrm>
              <a:off x="7115444" y="268146"/>
              <a:ext cx="5760" cy="262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2BD29BB-4904-4B6D-8415-A8D6E46E061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06804" y="259506"/>
                <a:ext cx="23400" cy="4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995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1013950"/>
          </a:xfrm>
        </p:spPr>
        <p:txBody>
          <a:bodyPr>
            <a:normAutofit/>
          </a:bodyPr>
          <a:lstStyle/>
          <a:p>
            <a:pPr algn="ctr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έννοιες: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786" y="2474893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You have to translate raw content into </a:t>
            </a:r>
            <a:r>
              <a:rPr lang="en-US" sz="2800" dirty="0">
                <a:solidFill>
                  <a:schemeClr val="tx1"/>
                </a:solidFill>
                <a:latin typeface="+mn-lt"/>
                <a:cs typeface="Courier"/>
              </a:rPr>
              <a:t>Field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786" y="3429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Search a field using &lt;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field-name:term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&gt;, </a:t>
            </a:r>
          </a:p>
          <a:p>
            <a:pPr marL="1028700" lvl="3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+mn-lt"/>
              </a:rPr>
              <a:t>e.g.,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title:lucene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671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5334" y="180176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index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15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95536" y="1696786"/>
            <a:ext cx="83320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Indexing in Lucene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documents comprising of one or more Fields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3600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Add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these Documents to an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IndexWriter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518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8436" y="30521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: search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7" name="TextBox 36"/>
          <p:cNvSpPr txBox="1"/>
          <p:nvPr/>
        </p:nvSpPr>
        <p:spPr>
          <a:xfrm>
            <a:off x="323528" y="1556792"/>
            <a:ext cx="83320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Searching requires an index to have already been built.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It involves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Create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 Query (usually via 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QueryParser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 and 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Handle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this Query to 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which returns a list of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Hits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Lucene query language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allows the user to specify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field(s) to search on,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which fields to give more weight to (boosting),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the ability to perform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queries (AND, OR, NOT) and 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other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4086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17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44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4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4215420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1424" y="1514123"/>
            <a:ext cx="5186024" cy="4953000"/>
            <a:chOff x="685800" y="1600200"/>
            <a:chExt cx="5186024" cy="4953000"/>
          </a:xfrm>
        </p:grpSpPr>
        <p:sp>
          <p:nvSpPr>
            <p:cNvPr id="4" name="Explosion 1 3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5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6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8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9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22" name="Elbow Connector 21"/>
            <p:cNvCxnSpPr>
              <a:stCxn id="9" idx="3"/>
              <a:endCxn id="20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95536" y="200696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Acquire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</a:rPr>
              <a:t>Build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Analyze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Index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documents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7413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77458" y="1637557"/>
            <a:ext cx="878908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  <a:latin typeface="+mn-lt"/>
              </a:rPr>
              <a:t>Not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supported by core Lucid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Collection depending on type may require: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Crawler or spiders (web)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Specific APIs provided by the application (e.g., Twitter,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FourSquare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Complex software if scattered at various location,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Complex documents (e.g., XML, JSON, relational databases,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pptx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endParaRPr lang="el-GR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Tika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 Apache Tika™ toolkit detects and extracts metadata and text from over a thousand different file types (such as PPT, XLS, and PDF)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http://tika.apache.org/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3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Περιεχόμενα Παρουσίασης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Σύντομη παρουσίαση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E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ργασία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8354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3900" y="2132856"/>
            <a:ext cx="878908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Solr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high performance search server built using Lucene Core, with XML/HTTP and JSON/Python/Ruby APIs, hit highlighting, faceted search, caching, replication, and a web admin interface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2"/>
              </a:rPr>
              <a:t>https://solr.apache.org/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Competitor: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Elasticsearch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886700" cy="101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1: Acquire and build content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95" y="623607"/>
            <a:ext cx="2805208" cy="11045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0ECA2-345C-466A-B2AC-FC12636A51C5}"/>
              </a:ext>
            </a:extLst>
          </p:cNvPr>
          <p:cNvSpPr txBox="1"/>
          <p:nvPr/>
        </p:nvSpPr>
        <p:spPr>
          <a:xfrm>
            <a:off x="251520" y="4077072"/>
            <a:ext cx="878908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OpenNLP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library is a machine learning based toolkit for the processing of natural language text. It supports the most common NLP tasks, such as tokenization, sentence segmentation, part-of-speech tagging, named entity extraction, chunking, parsing, and coreference resolution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n-lt"/>
                <a:hlinkClick r:id="rId4"/>
              </a:rPr>
              <a:t>https://opennlp.apache.org/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717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43735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Fields</a:t>
            </a:r>
            <a:r>
              <a:rPr lang="en-US" sz="2400" dirty="0"/>
              <a:t> may be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indexed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Indexed fields may or may not be analyzed (i.e., tokenized with an </a:t>
            </a:r>
            <a:r>
              <a:rPr lang="en-US" sz="2400" dirty="0">
                <a:latin typeface="Courier"/>
                <a:cs typeface="Courier"/>
              </a:rPr>
              <a:t>Analyzer</a:t>
            </a:r>
            <a:r>
              <a:rPr lang="en-US" sz="2400" dirty="0"/>
              <a:t>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Non-analyzed fields view the entire value as a single token</a:t>
            </a:r>
            <a:r>
              <a:rPr lang="en-US" sz="2400" dirty="0"/>
              <a:t> (useful for URLs, paths, dates, social security numbers, ...)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stored</a:t>
            </a:r>
            <a:r>
              <a:rPr lang="en-US" sz="2400" dirty="0"/>
              <a:t> or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Useful for fields that you’d like to display to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Optionally store term vectors and other options such as </a:t>
            </a:r>
          </a:p>
          <a:p>
            <a:pPr marL="685800" lvl="2" indent="0">
              <a:buNone/>
            </a:pPr>
            <a:r>
              <a:rPr lang="en-US" sz="2400" dirty="0"/>
              <a:t>positional indexes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292006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36" y="1412776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Create documents by adding fields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000" b="1" dirty="0"/>
              <a:t>Step 1</a:t>
            </a:r>
            <a:r>
              <a:rPr lang="en-US" sz="2000" dirty="0"/>
              <a:t> − Create a method to get a </a:t>
            </a:r>
            <a:r>
              <a:rPr lang="en-US" sz="2000" dirty="0" err="1"/>
              <a:t>Lucene</a:t>
            </a:r>
            <a:r>
              <a:rPr lang="en-US" sz="2000" dirty="0"/>
              <a:t> document from a text file.</a:t>
            </a:r>
          </a:p>
          <a:p>
            <a:pPr marL="0" indent="0">
              <a:buNone/>
            </a:pPr>
            <a:r>
              <a:rPr lang="en-US" sz="2000" b="1" dirty="0"/>
              <a:t>Step 2</a:t>
            </a:r>
            <a:r>
              <a:rPr lang="en-US" sz="2000" dirty="0"/>
              <a:t> − </a:t>
            </a:r>
            <a:r>
              <a:rPr lang="en-US" sz="2000" dirty="0">
                <a:solidFill>
                  <a:srgbClr val="FF0000"/>
                </a:solidFill>
              </a:rPr>
              <a:t>Create various fields </a:t>
            </a:r>
            <a:r>
              <a:rPr lang="en-US" sz="2000" dirty="0"/>
              <a:t>which are key value pairs containing keys as names and values as contents to be indexed.</a:t>
            </a:r>
          </a:p>
          <a:p>
            <a:pPr marL="0" indent="0">
              <a:buNone/>
            </a:pPr>
            <a:r>
              <a:rPr lang="en-US" sz="2000" b="1" dirty="0"/>
              <a:t>Step 3</a:t>
            </a:r>
            <a:r>
              <a:rPr lang="en-US" sz="2000" dirty="0"/>
              <a:t> − Set field to be </a:t>
            </a:r>
            <a:r>
              <a:rPr lang="en-US" sz="2000" dirty="0">
                <a:solidFill>
                  <a:srgbClr val="FF0000"/>
                </a:solidFill>
              </a:rPr>
              <a:t>analyzed or not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stored or not</a:t>
            </a:r>
          </a:p>
          <a:p>
            <a:pPr marL="0" indent="0">
              <a:buNone/>
            </a:pPr>
            <a:r>
              <a:rPr lang="en-US" sz="2000" b="1" dirty="0"/>
              <a:t>Step 4</a:t>
            </a:r>
            <a:r>
              <a:rPr lang="en-US" sz="2000" dirty="0"/>
              <a:t> − Add the newly-created fields to the document object and return it to the caller method.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</p:spTree>
    <p:extLst>
      <p:ext uri="{BB962C8B-B14F-4D97-AF65-F5344CB8AC3E}">
        <p14:creationId xmlns:p14="http://schemas.microsoft.com/office/powerpoint/2010/main" val="79464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2:Build Documents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41277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000" dirty="0"/>
              <a:t>private Document </a:t>
            </a:r>
            <a:r>
              <a:rPr lang="en-GB" sz="1000" dirty="0" err="1"/>
              <a:t>getDocument</a:t>
            </a:r>
            <a:r>
              <a:rPr lang="en-GB" sz="1000" dirty="0"/>
              <a:t>(File file) throws </a:t>
            </a:r>
            <a:r>
              <a:rPr lang="en-GB" sz="1000" dirty="0" err="1"/>
              <a:t>IOException</a:t>
            </a:r>
            <a:r>
              <a:rPr lang="en-GB" sz="1000" dirty="0"/>
              <a:t> {</a:t>
            </a:r>
          </a:p>
          <a:p>
            <a:pPr marL="0" indent="0">
              <a:buNone/>
            </a:pPr>
            <a:r>
              <a:rPr lang="en-GB" sz="1000" dirty="0"/>
              <a:t>Document </a:t>
            </a:r>
            <a:r>
              <a:rPr lang="en-GB" sz="1000" dirty="0" err="1"/>
              <a:t>document</a:t>
            </a:r>
            <a:r>
              <a:rPr lang="en-GB" sz="1000" dirty="0"/>
              <a:t> = new Document();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1000" dirty="0"/>
              <a:t> //index file contents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contentField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LuceneConstants.CONTENTS</a:t>
            </a:r>
            <a:r>
              <a:rPr lang="en-GB" sz="1000" dirty="0"/>
              <a:t>, </a:t>
            </a:r>
          </a:p>
          <a:p>
            <a:pPr marL="0" indent="0">
              <a:buNone/>
            </a:pPr>
            <a:r>
              <a:rPr lang="en-GB" sz="1000" dirty="0"/>
              <a:t>new </a:t>
            </a:r>
            <a:r>
              <a:rPr lang="en-GB" sz="1000" dirty="0" err="1"/>
              <a:t>FileReader</a:t>
            </a:r>
            <a:r>
              <a:rPr lang="en-GB" sz="1000" dirty="0"/>
              <a:t>(file))</a:t>
            </a:r>
          </a:p>
          <a:p>
            <a:pPr marL="0" indent="0">
              <a:buNone/>
            </a:pPr>
            <a:r>
              <a:rPr lang="en-GB" sz="1000" dirty="0"/>
              <a:t>//index file name</a:t>
            </a:r>
          </a:p>
          <a:p>
            <a:pPr marL="0" indent="0">
              <a:buNone/>
            </a:pPr>
            <a:r>
              <a:rPr lang="en-GB" sz="1000" dirty="0"/>
              <a:t>Field </a:t>
            </a:r>
            <a:r>
              <a:rPr lang="en-GB" sz="1000" dirty="0" err="1"/>
              <a:t>fileNameField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LuceneConstants.FILE_NAME</a:t>
            </a:r>
            <a:r>
              <a:rPr lang="en-GB" sz="1000" dirty="0"/>
              <a:t>, </a:t>
            </a:r>
            <a:r>
              <a:rPr lang="en-GB" sz="1000" dirty="0" err="1"/>
              <a:t>file.getName</a:t>
            </a:r>
            <a:r>
              <a:rPr lang="en-GB" sz="1000" dirty="0"/>
              <a:t>(),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  </a:t>
            </a:r>
          </a:p>
          <a:p>
            <a:pPr marL="0" indent="0">
              <a:buNone/>
            </a:pPr>
            <a:r>
              <a:rPr lang="en-GB" sz="1000" dirty="0"/>
              <a:t>//index file path</a:t>
            </a:r>
          </a:p>
          <a:p>
            <a:pPr marL="0" indent="0">
              <a:buNone/>
            </a:pPr>
            <a:r>
              <a:rPr lang="en-GB" sz="1000" dirty="0"/>
              <a:t> Field </a:t>
            </a:r>
            <a:r>
              <a:rPr lang="en-GB" sz="1000" dirty="0" err="1"/>
              <a:t>filePathField</a:t>
            </a:r>
            <a:r>
              <a:rPr lang="en-GB" sz="1000" dirty="0"/>
              <a:t> = new Field(</a:t>
            </a:r>
            <a:r>
              <a:rPr lang="en-GB" sz="1000" dirty="0" err="1"/>
              <a:t>LuceneConstants.FILE_PATH</a:t>
            </a:r>
            <a:r>
              <a:rPr lang="en-GB" sz="1000" dirty="0"/>
              <a:t>, </a:t>
            </a:r>
            <a:r>
              <a:rPr lang="en-GB" sz="1000" dirty="0" err="1"/>
              <a:t>file.getCanonicalPath</a:t>
            </a:r>
            <a:r>
              <a:rPr lang="en-GB" sz="1000" dirty="0"/>
              <a:t>(),  </a:t>
            </a:r>
            <a:r>
              <a:rPr lang="en-GB" sz="1000" dirty="0" err="1"/>
              <a:t>Field.Store.YES,Field.Index.NOT_ANALYZED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contentField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fileNameField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r>
              <a:rPr lang="en-GB" sz="1000" dirty="0"/>
              <a:t> </a:t>
            </a:r>
            <a:r>
              <a:rPr lang="en-GB" sz="1000" dirty="0" err="1"/>
              <a:t>document.add</a:t>
            </a:r>
            <a:r>
              <a:rPr lang="en-GB" sz="1000" dirty="0"/>
              <a:t>(</a:t>
            </a:r>
            <a:r>
              <a:rPr lang="en-GB" sz="1000" dirty="0" err="1"/>
              <a:t>filePathField</a:t>
            </a:r>
            <a:r>
              <a:rPr lang="en-GB" sz="1000" dirty="0"/>
              <a:t>);</a:t>
            </a:r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r>
              <a:rPr lang="en-GB" sz="1000" dirty="0"/>
              <a:t>return document;</a:t>
            </a:r>
          </a:p>
          <a:p>
            <a:pPr marL="0" indent="0">
              <a:buNone/>
            </a:pPr>
            <a:r>
              <a:rPr lang="en-GB" sz="1000" dirty="0"/>
              <a:t>} 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1002219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90786" y="332656"/>
            <a:ext cx="7886700" cy="1013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Step 3:analyze and index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32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an </a:t>
            </a:r>
            <a:r>
              <a:rPr lang="en-US" dirty="0" err="1"/>
              <a:t>IndexWriter</a:t>
            </a:r>
            <a:r>
              <a:rPr lang="en-US" dirty="0"/>
              <a:t> and add documents to it with </a:t>
            </a:r>
            <a:r>
              <a:rPr lang="en-US" dirty="0" err="1"/>
              <a:t>addDocument</a:t>
            </a:r>
            <a:r>
              <a:rPr lang="en-US" dirty="0"/>
              <a:t>();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3933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21" y="188640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indexing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212" y="1700808"/>
            <a:ext cx="7886700" cy="30435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Extracts tokens from a text stream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IndexWriter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create a new index, open an existing index, and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add, remove, or update documents in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Directory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cs typeface="Courier"/>
              </a:rPr>
              <a:t>Abstract class that represents the location of an index</a:t>
            </a:r>
            <a:br>
              <a:rPr lang="en-US" sz="2400" dirty="0">
                <a:cs typeface="Courier"/>
              </a:rPr>
            </a:br>
            <a:endParaRPr lang="en-US" sz="2400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30510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 </a:t>
            </a:r>
            <a:r>
              <a:rPr lang="en-GB" sz="1400" b="1" i="1" dirty="0">
                <a:solidFill>
                  <a:srgbClr val="FF0000"/>
                </a:solidFill>
                <a:latin typeface="+mj-lt"/>
              </a:rPr>
              <a:t>INDEX:</a:t>
            </a:r>
            <a:r>
              <a:rPr lang="en-GB" sz="1400" i="1" dirty="0">
                <a:solidFill>
                  <a:schemeClr val="tx1"/>
                </a:solidFill>
                <a:latin typeface="+mj-lt"/>
              </a:rPr>
              <a:t>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SEARCH: 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63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Using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urier"/>
              </a:rPr>
              <a:t>Field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855384"/>
              </p:ext>
            </p:extLst>
          </p:nvPr>
        </p:nvGraphicFramePr>
        <p:xfrm>
          <a:off x="395536" y="1988840"/>
          <a:ext cx="8229600" cy="281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9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2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TermVector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Example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619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Identifiers, telephone</a:t>
                      </a:r>
                      <a:r>
                        <a:rPr lang="en-US" baseline="0" dirty="0"/>
                        <a:t>/SSNs, URLs, dates, ...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07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Title, abstract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859">
                <a:tc>
                  <a:txBody>
                    <a:bodyPr/>
                    <a:lstStyle/>
                    <a:p>
                      <a:r>
                        <a:rPr lang="en-US" dirty="0"/>
                        <a:t>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WITH_POSITIONS_OFFSETS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735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</a:t>
                      </a:r>
                      <a:r>
                        <a:rPr lang="en-US" baseline="0" dirty="0"/>
                        <a:t> type, DB keys (if not used for searching)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214">
                <a:tc>
                  <a:txBody>
                    <a:bodyPr/>
                    <a:lstStyle/>
                    <a:p>
                      <a:r>
                        <a:rPr lang="en-US" dirty="0"/>
                        <a:t>NOT_ANALYZED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 keywords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896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Analyzer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87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/>
              <a:t>Tokenizes the input text</a:t>
            </a:r>
          </a:p>
          <a:p>
            <a:r>
              <a:rPr lang="en-US" dirty="0"/>
              <a:t>Common </a:t>
            </a:r>
            <a:r>
              <a:rPr lang="en-US" dirty="0">
                <a:cs typeface="Courier"/>
              </a:rPr>
              <a:t>Analyzer</a:t>
            </a:r>
            <a:r>
              <a:rPr lang="en-US" dirty="0"/>
              <a:t>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WhitespaceAnalyzer</a:t>
            </a:r>
            <a:br>
              <a:rPr lang="en-US" dirty="0"/>
            </a:br>
            <a:r>
              <a:rPr lang="en-US" i="1" dirty="0"/>
              <a:t>Splits tokens on whitespace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SimpleAnalyzer</a:t>
            </a:r>
            <a:br>
              <a:rPr lang="en-US" dirty="0"/>
            </a:br>
            <a:r>
              <a:rPr lang="en-US" i="1" dirty="0"/>
              <a:t>Splits tokens on non-letters, and then lowercases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StopAnalyzer</a:t>
            </a:r>
            <a:br>
              <a:rPr lang="en-US" dirty="0"/>
            </a:br>
            <a:r>
              <a:rPr lang="en-US" i="1" dirty="0"/>
              <a:t>Same as </a:t>
            </a:r>
            <a:r>
              <a:rPr lang="en-US" i="1" dirty="0" err="1"/>
              <a:t>SimpleAnalyzer</a:t>
            </a:r>
            <a:r>
              <a:rPr lang="en-US" i="1" dirty="0"/>
              <a:t>, but also removes stop words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  <a:cs typeface="Courier"/>
              </a:rPr>
              <a:t>StandardAnalyzer</a:t>
            </a:r>
            <a:br>
              <a:rPr lang="en-US" dirty="0"/>
            </a:br>
            <a:r>
              <a:rPr lang="en-US" i="1" dirty="0"/>
              <a:t>Most sophisticated analyzer that knows about certain token types, lowercases, removes stop words, ...</a:t>
            </a:r>
          </a:p>
        </p:txBody>
      </p:sp>
    </p:spTree>
    <p:extLst>
      <p:ext uri="{BB962C8B-B14F-4D97-AF65-F5344CB8AC3E}">
        <p14:creationId xmlns:p14="http://schemas.microsoft.com/office/powerpoint/2010/main" val="2527277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“The quick brown fox jumped over the lazy dog”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[the] [quick] [brown] [fox] [jumped] [over] [the] [lazy] [dog]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[quick] [brown] [fox] [jumped] [over] [lazy] [dog]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23528" y="69269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σχετικές με ταινίες.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8195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More analysis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“XY&amp;Z Corporation – </a:t>
            </a:r>
            <a:r>
              <a:rPr lang="en-US" dirty="0" err="1"/>
              <a:t>xyz@example.com</a:t>
            </a:r>
            <a:r>
              <a:rPr lang="en-US" dirty="0"/>
              <a:t>”</a:t>
            </a:r>
          </a:p>
          <a:p>
            <a:r>
              <a:rPr lang="en-US" dirty="0" err="1">
                <a:latin typeface="Courier"/>
                <a:cs typeface="Courier"/>
              </a:rPr>
              <a:t>WhitespaceAnalyzer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[XY&amp;Z] [Corporation] [-]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r>
              <a:rPr lang="en-US" dirty="0" err="1">
                <a:latin typeface="Courier"/>
                <a:cs typeface="Courier"/>
              </a:rPr>
              <a:t>SimpleAnalyzer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StopAnalyzer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</a:t>
            </a:r>
            <a:r>
              <a:rPr lang="en-US" dirty="0"/>
              <a:t>] [z] [corporation] [xyz] [example] [com]</a:t>
            </a:r>
          </a:p>
          <a:p>
            <a:r>
              <a:rPr lang="en-US" dirty="0" err="1">
                <a:latin typeface="Courier"/>
                <a:cs typeface="Courier"/>
              </a:rPr>
              <a:t>StandardAnalyzer</a:t>
            </a:r>
            <a:endParaRPr lang="en-US" dirty="0">
              <a:latin typeface="Courier"/>
              <a:cs typeface="Courier"/>
            </a:endParaRPr>
          </a:p>
          <a:p>
            <a:pPr lvl="1"/>
            <a:r>
              <a:rPr lang="en-US" dirty="0"/>
              <a:t>[</a:t>
            </a:r>
            <a:r>
              <a:rPr lang="en-US" dirty="0" err="1"/>
              <a:t>xy&amp;z</a:t>
            </a:r>
            <a:r>
              <a:rPr lang="en-US" dirty="0"/>
              <a:t>] [corporation] [</a:t>
            </a:r>
            <a:r>
              <a:rPr lang="en-US" dirty="0" err="1"/>
              <a:t>xyz@example.com</a:t>
            </a:r>
            <a:r>
              <a:rPr lang="en-US" dirty="0"/>
              <a:t>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6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31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594521"/>
            <a:ext cx="7019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 in a search system: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3651709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32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Group 2"/>
          <p:cNvGrpSpPr/>
          <p:nvPr/>
        </p:nvGrpSpPr>
        <p:grpSpPr>
          <a:xfrm>
            <a:off x="1712691" y="1306542"/>
            <a:ext cx="4567249" cy="4687156"/>
            <a:chOff x="4223475" y="1505739"/>
            <a:chExt cx="4567249" cy="4687156"/>
          </a:xfrm>
        </p:grpSpPr>
        <p:sp>
          <p:nvSpPr>
            <p:cNvPr id="26" name="Rectangle 25"/>
            <p:cNvSpPr/>
            <p:nvPr/>
          </p:nvSpPr>
          <p:spPr>
            <a:xfrm rot="5400000">
              <a:off x="5544108" y="4617132"/>
              <a:ext cx="1224136" cy="18722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Magnetic Disk 19"/>
            <p:cNvSpPr/>
            <p:nvPr/>
          </p:nvSpPr>
          <p:spPr>
            <a:xfrm>
              <a:off x="4223475" y="3157903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sp>
          <p:nvSpPr>
            <p:cNvPr id="19" name="Explosion 1 18"/>
            <p:cNvSpPr/>
            <p:nvPr/>
          </p:nvSpPr>
          <p:spPr>
            <a:xfrm>
              <a:off x="6689344" y="1505739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621067" y="2787099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381019" y="3790674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621067" y="5042216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6886269" y="3319626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7800124" y="3319626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6886269" y="4614625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7800124" y="4568974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670949" y="3886264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529152" y="2256725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6047524" y="3735385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961924" y="5792785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986449" y="182803"/>
            <a:ext cx="7886700" cy="1013950"/>
          </a:xfrm>
        </p:spPr>
        <p:txBody>
          <a:bodyPr/>
          <a:lstStyle/>
          <a:p>
            <a:r>
              <a:rPr lang="en-US" dirty="0"/>
              <a:t>Lucene in a search system: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3227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57200" y="1700808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+mn-lt"/>
            </a:endParaRPr>
          </a:p>
          <a:p>
            <a:r>
              <a:rPr lang="en-US" u="sng" dirty="0">
                <a:solidFill>
                  <a:prstClr val="black"/>
                </a:solidFill>
                <a:latin typeface="Calibri"/>
              </a:rPr>
              <a:t>No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default search UI, but many useful modules</a:t>
            </a:r>
          </a:p>
          <a:p>
            <a:pPr lvl="0"/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General instructions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Simple (do not present a lot of options in the first page)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dirty="0">
                <a:latin typeface="Calibri"/>
              </a:rPr>
              <a:t>a single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search box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better than 2-step process</a:t>
            </a:r>
          </a:p>
          <a:p>
            <a:pPr lvl="0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Result presentation is very important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highlight matches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prstClr val="black"/>
                </a:solidFill>
                <a:latin typeface="Calibri"/>
              </a:rPr>
              <a:t> make sort order clear,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etc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1">
              <a:buFont typeface="Wingdings" pitchFamily="2" charset="2"/>
              <a:buChar char="§"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/>
            <a:endParaRPr lang="en-US" dirty="0">
              <a:solidFill>
                <a:prstClr val="black"/>
              </a:solidFill>
              <a:latin typeface="Calibri"/>
            </a:endParaRPr>
          </a:p>
          <a:p>
            <a:endParaRPr lang="en-US" sz="800" dirty="0">
              <a:latin typeface="+mn-lt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4785" y="332656"/>
            <a:ext cx="7886700" cy="1013950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Search User Interface (UI)</a:t>
            </a:r>
          </a:p>
        </p:txBody>
      </p:sp>
    </p:spTree>
    <p:extLst>
      <p:ext uri="{BB962C8B-B14F-4D97-AF65-F5344CB8AC3E}">
        <p14:creationId xmlns:p14="http://schemas.microsoft.com/office/powerpoint/2010/main" val="38005650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73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Core searching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12767"/>
            <a:ext cx="7416824" cy="21888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Parses a textual representation of a query into a Query instance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Constructed with an analyzer used to interpret query text in the same way as the documents are interpreted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cs typeface="Courier"/>
              </a:rPr>
              <a:t>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Contains the results from the </a:t>
            </a:r>
            <a:r>
              <a:rPr lang="en-US" dirty="0" err="1">
                <a:cs typeface="Courier"/>
              </a:rPr>
              <a:t>QueryParser</a:t>
            </a:r>
            <a:r>
              <a:rPr lang="en-US" dirty="0">
                <a:cs typeface="Courier"/>
              </a:rPr>
              <a:t> which is passed to the searcher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Abstract query class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Concrete subclasses represent specific types of queries, e.g., matching terms in fields, </a:t>
            </a:r>
            <a:r>
              <a:rPr lang="en-US" dirty="0" err="1">
                <a:cs typeface="Courier"/>
              </a:rPr>
              <a:t>boolean</a:t>
            </a:r>
            <a:r>
              <a:rPr lang="en-US" dirty="0">
                <a:cs typeface="Courier"/>
              </a:rPr>
              <a:t> queries, phrase queries, 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IndexSearcher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Courier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Central class that exposes several search methods on an index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cs typeface="Courier"/>
              </a:rPr>
              <a:t>Returns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TopDocs</a:t>
            </a:r>
            <a:r>
              <a:rPr lang="en-US" dirty="0">
                <a:cs typeface="Courier"/>
              </a:rPr>
              <a:t> with max n hits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63530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476672"/>
            <a:ext cx="85689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StandardAnalyzer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endParaRPr lang="en-GB" sz="1400" dirty="0">
              <a:solidFill>
                <a:schemeClr val="tx1"/>
              </a:solidFill>
              <a:latin typeface="+mj-lt"/>
            </a:endParaRPr>
          </a:p>
          <a:p>
            <a:r>
              <a:rPr lang="en-GB" sz="1400" i="1" dirty="0">
                <a:solidFill>
                  <a:schemeClr val="tx1"/>
                </a:solidFill>
                <a:latin typeface="+mj-lt"/>
              </a:rPr>
              <a:t> //INDEX:  Store the index in memory: (</a:t>
            </a:r>
            <a:r>
              <a:rPr lang="el-GR" sz="1400" i="1" dirty="0">
                <a:solidFill>
                  <a:schemeClr val="tx1"/>
                </a:solidFill>
                <a:latin typeface="+mj-lt"/>
              </a:rPr>
              <a:t>για την εργασία θα το αποθηκεύστε στο δίσκο – θα δημιουργηθεί μια φορά στην αρχή))</a:t>
            </a:r>
            <a:endParaRPr lang="en-GB" sz="1400" i="1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RAMDirectory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To store an index on disk, use this instead: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FSDirectory.open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tmp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/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testindex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");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IndexWriter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config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doc =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String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text = "This is the text to be indexed.";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doc.add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new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Field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text,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TextField.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TYPE_STORED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iwriter.addDocument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iwriter.close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</a:t>
            </a:r>
            <a:r>
              <a:rPr lang="en-GB" sz="1400" dirty="0">
                <a:solidFill>
                  <a:srgbClr val="FF0000"/>
                </a:solidFill>
                <a:latin typeface="+mj-lt"/>
              </a:rPr>
              <a:t>QUERY: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Now search the index: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DirectoryReader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DirectoryReader.open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(directory);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IndexSearcher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// Parse a simple query that searches for "text":</a:t>
            </a:r>
          </a:p>
          <a:p>
            <a:r>
              <a:rPr lang="en-GB" sz="1400" dirty="0">
                <a:solidFill>
                  <a:srgbClr val="7030A0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parser = new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QueryParser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("fieldname",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analyzer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query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parser.parse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("text");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rgbClr val="7030A0"/>
                </a:solidFill>
                <a:latin typeface="+mj-lt"/>
              </a:rPr>
              <a:t>ScoreDoc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[] hits =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isearcher.search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(query, null, 1000).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scoreDocs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// Iterate through the results: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for (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0;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&lt;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hits.length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;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++) {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 </a:t>
            </a:r>
            <a:r>
              <a:rPr lang="en-GB" sz="1400" dirty="0">
                <a:solidFill>
                  <a:srgbClr val="7030A0"/>
                </a:solidFill>
                <a:latin typeface="+mj-lt"/>
              </a:rPr>
              <a:t>Document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hitDoc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 = isearcher.doc(hits[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].doc);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}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ireader.close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</a:p>
          <a:p>
            <a:r>
              <a:rPr lang="en-GB" sz="1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dirty="0" err="1">
                <a:solidFill>
                  <a:schemeClr val="tx1"/>
                </a:solidFill>
                <a:latin typeface="+mj-lt"/>
              </a:rPr>
              <a:t>directory.close</a:t>
            </a:r>
            <a:r>
              <a:rPr lang="en-GB" sz="1400" dirty="0">
                <a:solidFill>
                  <a:schemeClr val="tx1"/>
                </a:solidFill>
                <a:latin typeface="+mj-lt"/>
              </a:rPr>
              <a:t>();</a:t>
            </a:r>
            <a:endParaRPr lang="el-GR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6709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5387"/>
            <a:ext cx="7886700" cy="1325563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2">
                    <a:lumMod val="75000"/>
                  </a:schemeClr>
                </a:solidFill>
                <a:cs typeface="Courier"/>
              </a:rPr>
              <a:t>QueryParser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syntax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977930"/>
              </p:ext>
            </p:extLst>
          </p:nvPr>
        </p:nvGraphicFramePr>
        <p:xfrm>
          <a:off x="457200" y="1436340"/>
          <a:ext cx="8229600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00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</a:t>
                      </a:r>
                      <a:r>
                        <a:rPr lang="en-US" baseline="0" dirty="0"/>
                        <a:t>y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Document matches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if…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in the default field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 </a:t>
                      </a:r>
                      <a:r>
                        <a:rPr lang="en-US" dirty="0" err="1"/>
                        <a:t>junit</a:t>
                      </a:r>
                      <a:br>
                        <a:rPr lang="en-US" dirty="0"/>
                      </a:br>
                      <a:r>
                        <a:rPr lang="en-US" dirty="0"/>
                        <a:t>java OR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java</a:t>
                      </a:r>
                      <a:r>
                        <a:rPr lang="en-US" dirty="0"/>
                        <a:t> or </a:t>
                      </a:r>
                      <a:r>
                        <a:rPr lang="en-US" i="1" dirty="0" err="1"/>
                        <a:t>junit</a:t>
                      </a:r>
                      <a:r>
                        <a:rPr lang="en-US" dirty="0"/>
                        <a:t> or both in the default field (</a:t>
                      </a:r>
                      <a:r>
                        <a:rPr lang="en-US" i="1" dirty="0"/>
                        <a:t>the default operator </a:t>
                      </a:r>
                      <a:r>
                        <a:rPr lang="en-US" i="1" baseline="0" dirty="0"/>
                        <a:t>can be changed to </a:t>
                      </a:r>
                      <a:r>
                        <a:rPr lang="en-US" i="0" baseline="0" dirty="0"/>
                        <a:t>AND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+java +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  <a:p>
                      <a:r>
                        <a:rPr lang="en-US" dirty="0"/>
                        <a:t>java AND </a:t>
                      </a:r>
                      <a:r>
                        <a:rPr lang="en-US" dirty="0" err="1"/>
                        <a:t>junit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both </a:t>
                      </a:r>
                      <a:r>
                        <a:rPr lang="en-US" i="1" dirty="0"/>
                        <a:t>java</a:t>
                      </a:r>
                      <a:r>
                        <a:rPr lang="en-US" i="0" dirty="0"/>
                        <a:t> and </a:t>
                      </a:r>
                      <a:r>
                        <a:rPr lang="en-US" i="1" dirty="0" err="1"/>
                        <a:t>junit</a:t>
                      </a:r>
                      <a:r>
                        <a:rPr lang="en-US" i="0" dirty="0"/>
                        <a:t> in the default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title:ant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the term </a:t>
                      </a:r>
                      <a:r>
                        <a:rPr lang="en-US" i="1" dirty="0"/>
                        <a:t>ant</a:t>
                      </a:r>
                      <a:r>
                        <a:rPr lang="en-US" i="0" dirty="0"/>
                        <a:t> in the title field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title:extreme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</a:rPr>
                        <a:t> - </a:t>
                      </a:r>
                      <a:r>
                        <a:rPr lang="en-US" baseline="0" dirty="0" err="1">
                          <a:solidFill>
                            <a:srgbClr val="FF0000"/>
                          </a:solidFill>
                        </a:rPr>
                        <a:t>subject:sports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 </a:t>
                      </a:r>
                      <a:r>
                        <a:rPr lang="en-US" i="1" dirty="0"/>
                        <a:t>extreme</a:t>
                      </a:r>
                      <a:r>
                        <a:rPr lang="en-US" i="0" baseline="0" dirty="0"/>
                        <a:t> in the title and not </a:t>
                      </a:r>
                      <a:r>
                        <a:rPr lang="en-US" i="1" baseline="0" dirty="0"/>
                        <a:t>sports</a:t>
                      </a:r>
                      <a:r>
                        <a:rPr lang="en-US" i="0" baseline="0" dirty="0"/>
                        <a:t> in subject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(agile OR extreme) AND java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  <a:r>
                        <a:rPr lang="en-US" baseline="0" dirty="0"/>
                        <a:t> expression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in action”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Phrase matches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title:”</a:t>
                      </a:r>
                      <a:r>
                        <a:rPr lang="en-US" dirty="0" err="1"/>
                        <a:t>junit</a:t>
                      </a:r>
                      <a:r>
                        <a:rPr lang="en-US" dirty="0"/>
                        <a:t> action”~5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Proximity matches (within 5) in title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Wildcard</a:t>
                      </a:r>
                      <a:r>
                        <a:rPr lang="en-US" baseline="0" dirty="0"/>
                        <a:t> matches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java~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Fuzzy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lastmodified</a:t>
                      </a:r>
                      <a:r>
                        <a:rPr lang="en-US" dirty="0"/>
                        <a:t>:[1/1/09 TO 12/31/09]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 matches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791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Scoring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819399"/>
          </a:xfrm>
        </p:spPr>
        <p:txBody>
          <a:bodyPr>
            <a:noAutofit/>
          </a:bodyPr>
          <a:lstStyle/>
          <a:p>
            <a:r>
              <a:rPr lang="en-US" dirty="0"/>
              <a:t>Scoring function uses basic </a:t>
            </a:r>
            <a:r>
              <a:rPr lang="en-US" i="1" dirty="0" err="1"/>
              <a:t>tf-idf</a:t>
            </a:r>
            <a:r>
              <a:rPr lang="en-US" dirty="0"/>
              <a:t> scoring with</a:t>
            </a:r>
          </a:p>
          <a:p>
            <a:pPr lvl="1"/>
            <a:r>
              <a:rPr lang="en-US" dirty="0"/>
              <a:t>Programmable boost values for certain fields in documents</a:t>
            </a:r>
          </a:p>
          <a:p>
            <a:pPr lvl="1"/>
            <a:r>
              <a:rPr lang="en-US" dirty="0"/>
              <a:t>Length normalization</a:t>
            </a:r>
          </a:p>
          <a:p>
            <a:pPr lvl="1"/>
            <a:r>
              <a:rPr lang="en-US" dirty="0"/>
              <a:t>Boosts for documents containing more of the query terms</a:t>
            </a:r>
            <a:endParaRPr lang="el-GR" dirty="0"/>
          </a:p>
          <a:p>
            <a:pPr lvl="1"/>
            <a:endParaRPr lang="en-US" dirty="0"/>
          </a:p>
          <a:p>
            <a:r>
              <a:rPr lang="en-US" dirty="0" err="1">
                <a:cs typeface="Courier"/>
              </a:rPr>
              <a:t>IndexSearcher</a:t>
            </a:r>
            <a:r>
              <a:rPr lang="en-US" dirty="0"/>
              <a:t> provides a method that explains the scoring of a document</a:t>
            </a:r>
          </a:p>
        </p:txBody>
      </p:sp>
    </p:spTree>
    <p:extLst>
      <p:ext uri="{BB962C8B-B14F-4D97-AF65-F5344CB8AC3E}">
        <p14:creationId xmlns:p14="http://schemas.microsoft.com/office/powerpoint/2010/main" val="1761734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11560" y="1639253"/>
            <a:ext cx="7565404" cy="20624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6023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To use </a:t>
            </a:r>
            <a:r>
              <a:rPr kumimoji="0" lang="en-US" altLang="el-GR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Lucene</a:t>
            </a:r>
            <a:endParaRPr kumimoji="0" lang="el-GR" altLang="el-G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2" tooltip="class in org.apache.lucene.document"/>
              </a:rPr>
              <a:t>Document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3" tooltip="class in org.apache.lucene.document"/>
              </a:rPr>
              <a:t>Field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4" tooltip="class in org.apache.lucene.index"/>
              </a:rPr>
              <a:t>IndexWriter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add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documents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with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addDocument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5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</a:t>
            </a:r>
            <a:endParaRPr kumimoji="0" lang="en-US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l-GR" altLang="el-GR" sz="2000" b="0" i="0" u="none" strike="noStrike" cap="none" normalizeH="0" baseline="0" dirty="0">
              <a:ln>
                <a:noFill/>
              </a:ln>
              <a:solidFill>
                <a:srgbClr val="474747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Call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QueryParser.parse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6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build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from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a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string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; and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Create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an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7" tooltip="class in org.apache.lucene.search"/>
              </a:rPr>
              <a:t>IndexSearcher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and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pass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the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query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to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 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its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search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A6782"/>
                </a:solidFill>
                <a:effectLst/>
                <a:latin typeface="+mn-lt"/>
                <a:hlinkClick r:id="rId8"/>
              </a:rPr>
              <a:t>()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 </a:t>
            </a:r>
            <a:r>
              <a:rPr kumimoji="0" lang="el-GR" altLang="el-GR" sz="2000" b="0" i="0" u="none" strike="noStrike" cap="none" normalizeH="0" baseline="0" dirty="0" err="1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method</a:t>
            </a:r>
            <a:r>
              <a:rPr kumimoji="0" lang="el-GR" altLang="el-GR" sz="2000" b="0" i="0" u="none" strike="noStrike" cap="none" normalizeH="0" baseline="0" dirty="0">
                <a:ln>
                  <a:noFill/>
                </a:ln>
                <a:solidFill>
                  <a:srgbClr val="474747"/>
                </a:solidFill>
                <a:effectLst/>
                <a:latin typeface="+mn-lt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683687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994461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org.apache.lucene.analysis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</a:t>
            </a:r>
            <a:r>
              <a:rPr lang="en-US" sz="1800" i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an abstract Analyzer API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for converting text from a Reader into a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TokenStream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an enumeration of token Attributes.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org.apache.lucene.document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a simple Document class.  A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Document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is simply a set of named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Fields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whose values may be strings or instances of Reader.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org.apache.lucene.index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provides two primary classes: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IndexWriter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creates and adds documents to indices;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IndexReader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accesses the data in the index.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org.apache.lucene.store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defines an abstract class for storing persistent data, the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is a collection of named files written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IndexOutput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read by an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IndexInput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 Multiple implementations are provided, including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FSDirectory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which uses a file system directory to store files,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RAMDirectory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implements files as memory-resident data structures.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548680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132441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A8B485-6DAE-4149-BA9F-847E2166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728F43-6DFC-4AF6-B1F2-C321529BC6F8}"/>
              </a:ext>
            </a:extLst>
          </p:cNvPr>
          <p:cNvSpPr txBox="1"/>
          <p:nvPr/>
        </p:nvSpPr>
        <p:spPr>
          <a:xfrm>
            <a:off x="422754" y="134092"/>
            <a:ext cx="80648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>
                <a:solidFill>
                  <a:srgbClr val="C00000"/>
                </a:solidFill>
                <a:latin typeface="+mn-lt"/>
              </a:rPr>
              <a:t>Διαδικαστικά</a:t>
            </a:r>
          </a:p>
          <a:p>
            <a:pPr algn="ctr"/>
            <a:endParaRPr lang="el-GR" sz="2800" dirty="0">
              <a:solidFill>
                <a:srgbClr val="C00000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Καταληκτικές Ημερομηνίες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Παρασκευή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1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5 Απριλίου 2022, Σύντομη περιγραφή σχεδιασμού και συλλογή δεδομένων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 dirty="0">
                <a:solidFill>
                  <a:schemeClr val="tx1"/>
                </a:solidFill>
                <a:latin typeface="+mn-lt"/>
              </a:rPr>
              <a:t>Παρασκευή 27 Μαΐου 2022, Παράδοση εργασίας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1800">
                <a:solidFill>
                  <a:schemeClr val="tx1"/>
                </a:solidFill>
                <a:latin typeface="+mn-lt"/>
              </a:rPr>
              <a:t>Τελευταία </a:t>
            </a:r>
            <a:r>
              <a:rPr lang="el-GR" sz="1800" dirty="0">
                <a:solidFill>
                  <a:schemeClr val="tx1"/>
                </a:solidFill>
                <a:latin typeface="+mn-lt"/>
              </a:rPr>
              <a:t>εβδομάδα του Μάϊου, Προφορική Εξέταση εργασίας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l-GR" sz="1800" dirty="0">
                <a:solidFill>
                  <a:schemeClr val="tx1"/>
                </a:solidFill>
                <a:latin typeface="+mn-lt"/>
              </a:rPr>
              <a:t>Οι καταληκτικές ημερομηνίες είναι αυστηρές, </a:t>
            </a:r>
            <a:r>
              <a:rPr lang="el-GR" sz="1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δεν</a:t>
            </a:r>
            <a:r>
              <a:rPr lang="el-GR" sz="1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γίνονται δεκτές αργοπορημένες παραδόσεις ασκήσεων</a:t>
            </a: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Παράδοση μέσω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ecourse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ελική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εργασία στο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github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5-10’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zoom video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μπορεί να γίνει σε ομάδες έως 2 ατόμων.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Η εργασία μετράει σε ποσοστό 50% στο βαθμό σας στο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4024687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844824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org.apache.lucene.search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data structures to represent queries (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TermQuery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individual words,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PhraseQuery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phrases, and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BooleanQuery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for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boolean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combinations of queries) and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IndexSearcher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which turns queries into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TopDocs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1028700" lvl="1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A number of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QueryParsers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are provided for producing query structures from strings or xml.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  <a:p>
            <a:endParaRPr lang="el-GR" sz="1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org.apache.lucene.codecs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provides an abstraction over the encoding and decoding of the inverted index structure, as well as different implementations that can be chosen depending upon application needs.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i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org.apache.lucene.util</a:t>
            </a:r>
            <a:r>
              <a:rPr lang="en-US" sz="18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contains a few handy data structures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util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classes,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ie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FixedBitSet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PriorityQueue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</a:t>
            </a:r>
            <a:endParaRPr lang="el-GR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453" y="46411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Summary: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Lucene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API packages</a:t>
            </a:r>
          </a:p>
        </p:txBody>
      </p:sp>
    </p:spTree>
    <p:extLst>
      <p:ext uri="{BB962C8B-B14F-4D97-AF65-F5344CB8AC3E}">
        <p14:creationId xmlns:p14="http://schemas.microsoft.com/office/powerpoint/2010/main" val="30720453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l-GR" sz="2400" dirty="0">
                <a:ea typeface="ＭＳ Ｐゴシック" pitchFamily="-112" charset="-128"/>
              </a:rPr>
              <a:t> Λίγα περισσότερα για την εργασία</a:t>
            </a:r>
            <a:endParaRPr lang="en-US" sz="2400" dirty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29719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FF12B-9CEE-4C59-B983-5C22516ED36F}"/>
              </a:ext>
            </a:extLst>
          </p:cNvPr>
          <p:cNvSpPr txBox="1"/>
          <p:nvPr/>
        </p:nvSpPr>
        <p:spPr>
          <a:xfrm>
            <a:off x="323528" y="69269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  <a:latin typeface="+mn-lt"/>
              </a:rPr>
              <a:t>Εργασία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sz="2000" b="1" dirty="0">
                <a:solidFill>
                  <a:srgbClr val="C00000"/>
                </a:solidFill>
                <a:latin typeface="+mn-lt"/>
              </a:rPr>
              <a:t>Θέμα: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Σχεδιασμός και υλοποίηση ενός συστήματος αναζήτησης πληροφορίας σχετικές με ταινίες.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1: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Δημιουργία συλλογής (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 από σχετικά άρθρα.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rgbClr val="C00000"/>
                </a:solidFill>
                <a:latin typeface="+mn-lt"/>
              </a:rPr>
              <a:t>Βήμα 2: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Υλοποίηση μιας μηχανή αναζήτησης αυτών των άρθρων.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Συγκεκριμένα: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Ο χρήστης θα θέτει ερωτήματα.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Το σύστημα θα επιστρέφει τα συναφή με το ερώτημα άρθρα της συλλογής σας σε διάταξη με βάση τη συνάφεια τους με το ερώτημα.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Για  την   υλοποίηση,  θα  χρησιμοποιήστε   τη   βιβλιοθήκη  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Lucene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6863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23528" y="-67225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Βασικές έννοιες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43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484924" y="1449385"/>
            <a:ext cx="8305800" cy="4953000"/>
            <a:chOff x="685800" y="1600200"/>
            <a:chExt cx="8305800" cy="4953000"/>
          </a:xfrm>
        </p:grpSpPr>
        <p:sp>
          <p:nvSpPr>
            <p:cNvPr id="7" name="Explosion 1 6"/>
            <p:cNvSpPr/>
            <p:nvPr/>
          </p:nvSpPr>
          <p:spPr>
            <a:xfrm>
              <a:off x="1174368" y="5202392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Raw Content</a:t>
              </a:r>
            </a:p>
          </p:txBody>
        </p:sp>
        <p:sp>
          <p:nvSpPr>
            <p:cNvPr id="8" name="Alternate Process 4"/>
            <p:cNvSpPr/>
            <p:nvPr/>
          </p:nvSpPr>
          <p:spPr>
            <a:xfrm>
              <a:off x="1106091" y="457426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Acquire content</a:t>
              </a:r>
            </a:p>
          </p:txBody>
        </p:sp>
        <p:sp>
          <p:nvSpPr>
            <p:cNvPr id="10" name="Alternate Process 5"/>
            <p:cNvSpPr/>
            <p:nvPr/>
          </p:nvSpPr>
          <p:spPr>
            <a:xfrm>
              <a:off x="1106091" y="3675231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Build document</a:t>
              </a:r>
            </a:p>
          </p:txBody>
        </p:sp>
        <p:sp>
          <p:nvSpPr>
            <p:cNvPr id="11" name="Alternate Process 7"/>
            <p:cNvSpPr/>
            <p:nvPr/>
          </p:nvSpPr>
          <p:spPr>
            <a:xfrm>
              <a:off x="1106091" y="2776228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Analyze document</a:t>
              </a:r>
            </a:p>
          </p:txBody>
        </p:sp>
        <p:sp>
          <p:nvSpPr>
            <p:cNvPr id="12" name="Alternate Process 8"/>
            <p:cNvSpPr/>
            <p:nvPr/>
          </p:nvSpPr>
          <p:spPr>
            <a:xfrm>
              <a:off x="1106091" y="1863569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Index document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014175" y="510678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2014175" y="4207753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014175" y="3308718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14175" y="2407540"/>
              <a:ext cx="0" cy="3686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Magnetic Disk 19"/>
            <p:cNvSpPr/>
            <p:nvPr/>
          </p:nvSpPr>
          <p:spPr>
            <a:xfrm>
              <a:off x="4424351" y="3308718"/>
              <a:ext cx="1447473" cy="1456722"/>
            </a:xfrm>
            <a:prstGeom prst="flowChartMagneticDisk">
              <a:avLst/>
            </a:prstGeom>
            <a:solidFill>
              <a:schemeClr val="accent5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Index</a:t>
              </a:r>
            </a:p>
          </p:txBody>
        </p:sp>
        <p:cxnSp>
          <p:nvCxnSpPr>
            <p:cNvPr id="18" name="Elbow Connector 17"/>
            <p:cNvCxnSpPr>
              <a:stCxn id="12" idx="3"/>
              <a:endCxn id="17" idx="2"/>
            </p:cNvCxnSpPr>
            <p:nvPr/>
          </p:nvCxnSpPr>
          <p:spPr>
            <a:xfrm>
              <a:off x="2922260" y="2129833"/>
              <a:ext cx="1502091" cy="1907246"/>
            </a:xfrm>
            <a:prstGeom prst="bentConnector3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Explosion 1 18"/>
            <p:cNvSpPr/>
            <p:nvPr/>
          </p:nvSpPr>
          <p:spPr>
            <a:xfrm>
              <a:off x="6890220" y="1656554"/>
              <a:ext cx="1679615" cy="1119674"/>
            </a:xfrm>
            <a:prstGeom prst="irregularSeal1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Users</a:t>
              </a:r>
            </a:p>
          </p:txBody>
        </p:sp>
        <p:sp>
          <p:nvSpPr>
            <p:cNvPr id="20" name="Alternate Process 24"/>
            <p:cNvSpPr/>
            <p:nvPr/>
          </p:nvSpPr>
          <p:spPr>
            <a:xfrm>
              <a:off x="6821943" y="2937914"/>
              <a:ext cx="1816169" cy="532527"/>
            </a:xfrm>
            <a:prstGeom prst="flowChartAlternate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Search UI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581895" y="3941489"/>
              <a:ext cx="2296265" cy="826146"/>
              <a:chOff x="6581895" y="3941489"/>
              <a:chExt cx="2296265" cy="826146"/>
            </a:xfrm>
          </p:grpSpPr>
          <p:sp>
            <p:nvSpPr>
              <p:cNvPr id="22" name="Alternate Process 25"/>
              <p:cNvSpPr/>
              <p:nvPr/>
            </p:nvSpPr>
            <p:spPr>
              <a:xfrm>
                <a:off x="6581895" y="3941489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Build query</a:t>
                </a:r>
              </a:p>
            </p:txBody>
          </p:sp>
          <p:sp>
            <p:nvSpPr>
              <p:cNvPr id="24" name="Alternate Process 26"/>
              <p:cNvSpPr/>
              <p:nvPr/>
            </p:nvSpPr>
            <p:spPr>
              <a:xfrm>
                <a:off x="7867660" y="3943684"/>
                <a:ext cx="1010500" cy="823951"/>
              </a:xfrm>
              <a:prstGeom prst="flowChartAlternateProcess">
                <a:avLst/>
              </a:prstGeom>
              <a:solidFill>
                <a:schemeClr val="accent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/>
                  <a:t>Render results</a:t>
                </a:r>
              </a:p>
            </p:txBody>
          </p:sp>
        </p:grpSp>
        <p:sp>
          <p:nvSpPr>
            <p:cNvPr id="25" name="Alternate Process 27"/>
            <p:cNvSpPr/>
            <p:nvPr/>
          </p:nvSpPr>
          <p:spPr>
            <a:xfrm>
              <a:off x="6821943" y="5193031"/>
              <a:ext cx="1816169" cy="532527"/>
            </a:xfrm>
            <a:prstGeom prst="flowChartAlternateProcess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Run query</a:t>
              </a:r>
            </a:p>
          </p:txBody>
        </p:sp>
        <p:cxnSp>
          <p:nvCxnSpPr>
            <p:cNvPr id="27" name="Straight Arrow Connector 26"/>
            <p:cNvCxnSpPr>
              <a:endCxn id="22" idx="0"/>
            </p:cNvCxnSpPr>
            <p:nvPr/>
          </p:nvCxnSpPr>
          <p:spPr>
            <a:xfrm flipH="1">
              <a:off x="7087145" y="3470441"/>
              <a:ext cx="396016" cy="47104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4" idx="0"/>
            </p:cNvCxnSpPr>
            <p:nvPr/>
          </p:nvCxnSpPr>
          <p:spPr>
            <a:xfrm flipH="1" flipV="1">
              <a:off x="8001000" y="3470441"/>
              <a:ext cx="371910" cy="47324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>
            <a:xfrm>
              <a:off x="7087145" y="4765440"/>
              <a:ext cx="396016" cy="427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8001000" y="4719789"/>
              <a:ext cx="338355" cy="4732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5" idx="1"/>
              <a:endCxn id="17" idx="4"/>
            </p:cNvCxnSpPr>
            <p:nvPr/>
          </p:nvCxnSpPr>
          <p:spPr>
            <a:xfrm rot="10800000">
              <a:off x="5871825" y="4037079"/>
              <a:ext cx="950119" cy="1422216"/>
            </a:xfrm>
            <a:prstGeom prst="bentConnector3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20" idx="0"/>
            </p:cNvCxnSpPr>
            <p:nvPr/>
          </p:nvCxnSpPr>
          <p:spPr>
            <a:xfrm>
              <a:off x="7730028" y="2407540"/>
              <a:ext cx="0" cy="530374"/>
            </a:xfrm>
            <a:prstGeom prst="straightConnector1">
              <a:avLst/>
            </a:prstGeom>
            <a:ln>
              <a:solidFill>
                <a:srgbClr val="0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685800" y="1600200"/>
              <a:ext cx="3048000" cy="4953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248400" y="3886200"/>
              <a:ext cx="2743200" cy="1905000"/>
            </a:xfrm>
            <a:prstGeom prst="rect">
              <a:avLst/>
            </a:prstGeom>
            <a:noFill/>
            <a:ln w="28575" cmpd="sng">
              <a:solidFill>
                <a:srgbClr val="FF9966"/>
              </a:solidFill>
              <a:prstDash val="dash"/>
            </a:ln>
            <a:effectLst>
              <a:outerShdw blurRad="40000" dist="23000" sx="1000" sy="1000" rotWithShape="0">
                <a:srgbClr val="000000"/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62800" y="59436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SEARCH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86200" y="5638800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INDEX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+mn-lt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105CD578-A087-4B48-967A-43732EBDDBE9}"/>
                  </a:ext>
                </a:extLst>
              </p14:cNvPr>
              <p14:cNvContentPartPr/>
              <p14:nvPr/>
            </p14:nvContentPartPr>
            <p14:xfrm>
              <a:off x="407564" y="4049951"/>
              <a:ext cx="2826720" cy="2507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105CD578-A087-4B48-967A-43732EBDDB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564" y="4040951"/>
                <a:ext cx="2844360" cy="252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06432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383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/>
              <a:t>    			</a:t>
            </a:r>
            <a:r>
              <a:rPr lang="el-GR" sz="4400" dirty="0"/>
              <a:t>Δεδομένα για ταινίες</a:t>
            </a:r>
            <a:br>
              <a:rPr lang="el-GR" sz="4400" dirty="0"/>
            </a:b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683568" y="1988840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+mn-lt"/>
              </a:rPr>
              <a:t>Έχετε πολλές επιλογές</a:t>
            </a:r>
          </a:p>
          <a:p>
            <a:endParaRPr lang="el-GR" sz="28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Έτοιμες συλλογές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Επιλεγμένα άρθρα από το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web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(πχ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imdb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</a:rPr>
              <a:t>etc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1"/>
                </a:solidFill>
                <a:latin typeface="+mn-lt"/>
              </a:rPr>
              <a:t>Από 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social media </a:t>
            </a:r>
            <a:r>
              <a:rPr lang="el-GR" sz="2800" dirty="0">
                <a:solidFill>
                  <a:schemeClr val="tx1"/>
                </a:solidFill>
                <a:latin typeface="+mn-lt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+mn-lt"/>
              </a:rPr>
              <a:t>twitter, reddit)</a:t>
            </a:r>
          </a:p>
        </p:txBody>
      </p:sp>
    </p:spTree>
    <p:extLst>
      <p:ext uri="{BB962C8B-B14F-4D97-AF65-F5344CB8AC3E}">
        <p14:creationId xmlns:p14="http://schemas.microsoft.com/office/powerpoint/2010/main" val="23039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1874"/>
            <a:ext cx="885698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  </a:t>
            </a:r>
            <a:r>
              <a:rPr lang="el-GR" sz="3600" dirty="0"/>
              <a:t>Δεδομένα για ταινίες</a:t>
            </a:r>
            <a:r>
              <a:rPr lang="en-US" sz="3600" dirty="0"/>
              <a:t>: </a:t>
            </a:r>
            <a:r>
              <a:rPr lang="el-GR" sz="3600" b="1" dirty="0"/>
              <a:t>έτοιμες συλλογές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827584" y="472514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https://www.kaggle.com/datasets/sankha1998/tmdb-top-10000-popular-movies-dataset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10000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πιο δημοφιλείς ταινίες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6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πεδία για κάθε ταινία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Κρατείστε οπωσδήποτε το πεδίο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9F7984-8BC1-4556-A6FE-5764F1860DD1}"/>
              </a:ext>
            </a:extLst>
          </p:cNvPr>
          <p:cNvSpPr txBox="1"/>
          <p:nvPr/>
        </p:nvSpPr>
        <p:spPr>
          <a:xfrm>
            <a:off x="683568" y="162880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  <a:latin typeface="+mn-lt"/>
              </a:rPr>
              <a:t>Η λίστα είναι ενδεικτική, υπάρχουν πάρα πολλές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πηγές, δε χρειάζεται να χρησιμοποιείστε κάποια από τις παρακάτω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9A3086-673B-47D4-A76D-CF5722EA31F9}"/>
              </a:ext>
            </a:extLst>
          </p:cNvPr>
          <p:cNvSpPr txBox="1"/>
          <p:nvPr/>
        </p:nvSpPr>
        <p:spPr>
          <a:xfrm>
            <a:off x="862360" y="293332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  <a:hlinkClick r:id="rId3"/>
              </a:rPr>
              <a:t>https://www.kaggle.com/datasets/shivamb/netflix-shows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Δεδομένα για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shows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του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netflix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12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πεδία για κάθε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show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1"/>
                </a:solidFill>
                <a:latin typeface="+mn-lt"/>
              </a:rPr>
              <a:t>Κρατείστε οπωσδήποτε το πεδίο </a:t>
            </a:r>
            <a:r>
              <a:rPr lang="en-US" sz="2000" u="sng" dirty="0">
                <a:solidFill>
                  <a:srgbClr val="FF0000"/>
                </a:solidFill>
                <a:latin typeface="+mn-lt"/>
              </a:rPr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41488114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1874"/>
            <a:ext cx="885698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   </a:t>
            </a:r>
            <a:r>
              <a:rPr lang="el-GR" sz="3600" dirty="0"/>
              <a:t>Δεδομένα για ταινίες</a:t>
            </a:r>
            <a:r>
              <a:rPr lang="en-US" sz="3600" dirty="0"/>
              <a:t>: </a:t>
            </a:r>
            <a:r>
              <a:rPr lang="el-GR" sz="3600" b="1" dirty="0"/>
              <a:t>έτοιμες συλλογές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9A3086-673B-47D4-A76D-CF5722EA31F9}"/>
              </a:ext>
            </a:extLst>
          </p:cNvPr>
          <p:cNvSpPr txBox="1"/>
          <p:nvPr/>
        </p:nvSpPr>
        <p:spPr>
          <a:xfrm>
            <a:off x="683568" y="1772816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+mn-lt"/>
                <a:hlinkClick r:id="rId2"/>
              </a:rPr>
              <a:t>http://www.cs.cmu.edu/~ark/personas/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Περίληψη της πλοκής (από τη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Wikipedia) + </a:t>
            </a:r>
            <a:r>
              <a:rPr lang="el-GR" sz="2000" dirty="0" err="1">
                <a:solidFill>
                  <a:schemeClr val="tx1"/>
                </a:solidFill>
                <a:latin typeface="+mn-lt"/>
              </a:rPr>
              <a:t>μεταδεδομένα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r>
              <a:rPr lang="en-US" sz="2000" dirty="0">
                <a:solidFill>
                  <a:schemeClr val="tx1"/>
                </a:solidFill>
                <a:latin typeface="+mn-lt"/>
              </a:rPr>
              <a:t>~42000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ταινίες</a:t>
            </a: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n-US" sz="2000" dirty="0">
                <a:solidFill>
                  <a:schemeClr val="tx1"/>
                </a:solidFill>
                <a:latin typeface="+mn-lt"/>
                <a:hlinkClick r:id="rId3"/>
              </a:rPr>
              <a:t>https://www.kaggle.com/datasets/jrobischon/wikipedia-movie-plots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Παρόμοιο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dataset, ~35000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ταινίες από τη 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Wikipedia</a:t>
            </a:r>
            <a:endParaRPr lang="el-GR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52758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269003-AF23-4B8C-8E46-3F8BC314F287}"/>
              </a:ext>
            </a:extLst>
          </p:cNvPr>
          <p:cNvSpPr txBox="1"/>
          <p:nvPr/>
        </p:nvSpPr>
        <p:spPr>
          <a:xfrm>
            <a:off x="355576" y="4703153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2"/>
              </a:rPr>
              <a:t>https://www.crummy.com/software/BeautifulSoup/bs4/doc/</a:t>
            </a: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608F0-E3B4-4B41-AA54-C1E862DFEBC7}"/>
              </a:ext>
            </a:extLst>
          </p:cNvPr>
          <p:cNvSpPr txBox="1"/>
          <p:nvPr/>
        </p:nvSpPr>
        <p:spPr>
          <a:xfrm>
            <a:off x="355576" y="403533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Scraping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με χρήση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Beautiful Soup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251520" y="164816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συλλέξετε τα </a:t>
            </a:r>
            <a:r>
              <a:rPr lang="el-GR" dirty="0">
                <a:solidFill>
                  <a:srgbClr val="FF0000"/>
                </a:solidFill>
                <a:latin typeface="+mn-lt"/>
              </a:rPr>
              <a:t>δικά σας δεδομένα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A1D665-E958-4085-B8FE-2DBED37C94B5}"/>
              </a:ext>
            </a:extLst>
          </p:cNvPr>
          <p:cNvSpPr txBox="1">
            <a:spLocks/>
          </p:cNvSpPr>
          <p:nvPr/>
        </p:nvSpPr>
        <p:spPr>
          <a:xfrm>
            <a:off x="31815" y="81611"/>
            <a:ext cx="88569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   </a:t>
            </a:r>
            <a:r>
              <a:rPr lang="el-GR" sz="3600" dirty="0"/>
              <a:t>Δεδομένα για ταινίες</a:t>
            </a:r>
            <a:r>
              <a:rPr lang="en-US" sz="3600" dirty="0"/>
              <a:t>: </a:t>
            </a:r>
            <a:r>
              <a:rPr lang="el-GR" sz="3600" b="1" dirty="0"/>
              <a:t>συλλογή από </a:t>
            </a:r>
            <a:r>
              <a:rPr lang="en-US" sz="3600" b="1" dirty="0"/>
              <a:t>web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83429E-F75B-4D7C-9A3E-CFF9766E52C3}"/>
              </a:ext>
            </a:extLst>
          </p:cNvPr>
          <p:cNvSpPr txBox="1"/>
          <p:nvPr/>
        </p:nvSpPr>
        <p:spPr>
          <a:xfrm>
            <a:off x="355576" y="2407166"/>
            <a:ext cx="8015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Για παράδειγμα από 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wikipedia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–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χρησιμοποιείστε το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για να βρείτε τα σχετικά άρθρα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Ή από το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imdb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802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2BAE0-9B81-47CC-9A77-1726C4DEA432}"/>
              </a:ext>
            </a:extLst>
          </p:cNvPr>
          <p:cNvSpPr txBox="1"/>
          <p:nvPr/>
        </p:nvSpPr>
        <p:spPr>
          <a:xfrm>
            <a:off x="539552" y="2090172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Παρέχουν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API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Reddit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π.χ.,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https://www.reddit.com/r/movies/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Twitter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CA1D665-E958-4085-B8FE-2DBED37C94B5}"/>
              </a:ext>
            </a:extLst>
          </p:cNvPr>
          <p:cNvSpPr txBox="1">
            <a:spLocks/>
          </p:cNvSpPr>
          <p:nvPr/>
        </p:nvSpPr>
        <p:spPr>
          <a:xfrm>
            <a:off x="31814" y="81611"/>
            <a:ext cx="911218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000" dirty="0"/>
              <a:t>   </a:t>
            </a:r>
            <a:r>
              <a:rPr lang="el-GR" sz="3600" dirty="0"/>
              <a:t>Δεδομένα για ταινίες</a:t>
            </a:r>
            <a:r>
              <a:rPr lang="en-US" sz="3600" dirty="0"/>
              <a:t>: </a:t>
            </a:r>
            <a:r>
              <a:rPr lang="el-GR" sz="3600" b="1" dirty="0"/>
              <a:t>συλλογή από </a:t>
            </a:r>
            <a:r>
              <a:rPr lang="en-US" sz="3600" b="1" dirty="0"/>
              <a:t>social media</a:t>
            </a:r>
          </a:p>
        </p:txBody>
      </p:sp>
    </p:spTree>
    <p:extLst>
      <p:ext uri="{BB962C8B-B14F-4D97-AF65-F5344CB8AC3E}">
        <p14:creationId xmlns:p14="http://schemas.microsoft.com/office/powerpoint/2010/main" val="1097521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tx1"/>
                </a:solidFill>
                <a:latin typeface="+mn-lt"/>
              </a:rPr>
              <a:t>Συλλογή εγγράφων (</a:t>
            </a:r>
            <a:r>
              <a:rPr lang="el-GR" sz="2000" b="1" dirty="0" err="1">
                <a:solidFill>
                  <a:schemeClr val="tx1"/>
                </a:solidFill>
                <a:latin typeface="+mn-lt"/>
              </a:rPr>
              <a:t>corpus</a:t>
            </a:r>
            <a:r>
              <a:rPr lang="el-GR" sz="2000" b="1" dirty="0">
                <a:solidFill>
                  <a:schemeClr val="tx1"/>
                </a:solidFill>
                <a:latin typeface="+mn-lt"/>
              </a:rPr>
              <a:t>). 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Αρχικά, πρέπει να συλλέξετε τα έγγραφα που θα αποτελούν τη συλλογή σας. Το έγγραφα σας  θα είναι έγγραφα σχετικά με ταινίες ή σειρές.</a:t>
            </a:r>
            <a:endParaRPr lang="el-GR" sz="2000" b="1" dirty="0">
              <a:solidFill>
                <a:schemeClr val="tx1"/>
              </a:solidFill>
              <a:latin typeface="+mn-lt"/>
            </a:endParaRP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Μπορείτε να κατασκευάσετε τη συλλογή από τα άρθρα με όποιο τρόπο θέλετε, όπως να χρησιμοποιείστε έτοιμες συλλογές εγγράφων, ή να κατεβάσετε  ιστοσελίδες (π.χ., με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scrapping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),  ή να συλλέξετε δημοσιεύσεις από κοινωνικά δίκτυα. Τα έγγραφα θα πρέπει απαραίτητα να περιέχουν κείμενο.</a:t>
            </a: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sz="2000" dirty="0">
                <a:solidFill>
                  <a:schemeClr val="tx1"/>
                </a:solidFill>
                <a:latin typeface="+mn-lt"/>
              </a:rPr>
              <a:t>Η συλλογή πρέπει να περιλαμβάνει </a:t>
            </a:r>
            <a:r>
              <a:rPr lang="el-GR" sz="2000" i="1" u="sng" dirty="0">
                <a:solidFill>
                  <a:schemeClr val="tx1"/>
                </a:solidFill>
                <a:latin typeface="+mn-lt"/>
              </a:rPr>
              <a:t>τουλάχιστον</a:t>
            </a:r>
            <a:r>
              <a:rPr lang="el-GR" sz="2000" dirty="0">
                <a:solidFill>
                  <a:schemeClr val="tx1"/>
                </a:solidFill>
                <a:latin typeface="+mn-lt"/>
              </a:rPr>
              <a:t>  500 έγγραφα στην περίπτωση άρθρων και 2.000 έγγραφα στην περίπτωση σύντομων κειμένων από κοινωνικά δίκτυα.  </a:t>
            </a:r>
          </a:p>
        </p:txBody>
      </p:sp>
    </p:spTree>
    <p:extLst>
      <p:ext uri="{BB962C8B-B14F-4D97-AF65-F5344CB8AC3E}">
        <p14:creationId xmlns:p14="http://schemas.microsoft.com/office/powerpoint/2010/main" val="17898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033592" cy="1198984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200" dirty="0">
                <a:ea typeface="ＭＳ Ｐゴシック" pitchFamily="-112" charset="-128"/>
              </a:rPr>
              <a:t>MYE003</a:t>
            </a:r>
            <a:r>
              <a:rPr lang="el-GR" sz="3200" dirty="0">
                <a:ea typeface="ＭＳ Ｐゴシック" pitchFamily="-112" charset="-128"/>
              </a:rPr>
              <a:t>: Ανάκτηση Πληροφορίας</a:t>
            </a:r>
            <a:endParaRPr lang="en-US" sz="3200" dirty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br>
              <a:rPr lang="en-US" dirty="0">
                <a:ea typeface="ＭＳ Ｐゴシック" pitchFamily="-112" charset="-128"/>
              </a:rPr>
            </a:br>
            <a:r>
              <a:rPr lang="en-US" sz="2400" dirty="0">
                <a:ea typeface="ＭＳ Ｐゴシック" pitchFamily="-112" charset="-128"/>
              </a:rPr>
              <a:t>Lucene</a:t>
            </a:r>
          </a:p>
        </p:txBody>
      </p:sp>
    </p:spTree>
    <p:extLst>
      <p:ext uri="{BB962C8B-B14F-4D97-AF65-F5344CB8AC3E}">
        <p14:creationId xmlns:p14="http://schemas.microsoft.com/office/powerpoint/2010/main" val="21815922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2031" y="1196752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Ανάλυση κειμένου και κατασκευή ευρετηρίου.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H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Lucene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παρέχει τη δυνατότητα για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stemming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απαλοιφή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stop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+mn-lt"/>
              </a:rPr>
              <a:t>words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, επέκταση συνωνύμων, κλπ.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Επίσης, κάποιες λειτουργίες, όπως η διόρθωση τυπογραφικών λαθών, ή η επέκταση ακρωνύμων, μπορούν να γίνουν εναλλακτικά κατά τη διάρκεια της αναζήτησης (τροποποιώντας το ερώτημα).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Επιλέξτε το είδος της ανάλυσης που θεωρείτε κατάλληλο και εξηγείστε την επιλογή σας.</a:t>
            </a:r>
          </a:p>
        </p:txBody>
      </p:sp>
    </p:spTree>
    <p:extLst>
      <p:ext uri="{BB962C8B-B14F-4D97-AF65-F5344CB8AC3E}">
        <p14:creationId xmlns:p14="http://schemas.microsoft.com/office/powerpoint/2010/main" val="34194074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277" y="1412776"/>
            <a:ext cx="86274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Αναζήτηση.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θα πρέπει να υποστηρίζει αναζήτηση εγγράφων με λέξεις κλειδιά. 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θα πρέπει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υποστηρίζει και άλλα είδη ερωτήσεων, για παράδειγμα αναζήτηση πεδίου, δηλαδή, την εμφάνιση όρων σε συγκεκριμένα πεδία (πχ. στον τίτλο).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Να διατηρεί  πληροφορία για την ιστορία των αναζητήσεων. Χρησιμοποιείστε αυτήν την πληροφορία για να προτείνετε εναλλακτικά ερωτήματα.</a:t>
            </a:r>
          </a:p>
        </p:txBody>
      </p:sp>
    </p:spTree>
    <p:extLst>
      <p:ext uri="{BB962C8B-B14F-4D97-AF65-F5344CB8AC3E}">
        <p14:creationId xmlns:p14="http://schemas.microsoft.com/office/powerpoint/2010/main" val="720044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5035" y="1335357"/>
            <a:ext cx="86274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Παρουσίαση Αποτελεσμάτων.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Το σύστημα σας θα πρέπει να παρουσιάζει τα αποτελέσματα σε διάταξη με βάση τη συνάφεια τους με το ερώτημα.</a:t>
            </a:r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 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Επιπρόσθετα, θα πρέπει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(1) Να παρουσιάζει τα αποτελέσματα ανά 10, με δυνατότητα στο χρήστη να προχωρήσει στα επόμενα.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(2) Οι λέξεις κλειδιά να παρουσιάζονται τονισμένες στο αποτέλεσμα.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(3) Να παρέχει δυνατότητα αναδιάταξης των αποτελεσμάτων με κάποιο άλλο κριτήριο όπως η ημερομηνία, η βαθμολογία, κλπ.</a:t>
            </a:r>
          </a:p>
          <a:p>
            <a:endParaRPr lang="el-G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94863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 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1: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Δύο στόχοι: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(1) Δημιουργία της συλλογής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(1α) Από τι θα αποτελείται η συλλογή σας 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(1β) Μάζεμα ενός ικανοποιητικού ποσοστού των εγγράφων της συλλογής</a:t>
            </a:r>
          </a:p>
          <a:p>
            <a:r>
              <a:rPr lang="el-GR" b="1" i="1" dirty="0">
                <a:solidFill>
                  <a:schemeClr val="tx1"/>
                </a:solidFill>
                <a:latin typeface="+mn-lt"/>
              </a:rPr>
              <a:t>(2) Αρχικός βήματα υλοποίησης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(2α) Εγκατάσταση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Lucene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</a:rPr>
              <a:t>(2b)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Αρχικός σχεδιασμός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CE2E9D-9EEF-43B3-AEAA-04A77F52217A}"/>
              </a:ext>
            </a:extLst>
          </p:cNvPr>
          <p:cNvSpPr txBox="1"/>
          <p:nvPr/>
        </p:nvSpPr>
        <p:spPr>
          <a:xfrm>
            <a:off x="395536" y="4787321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Τι θα παραδώσετε: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link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 που θα περιέχει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συλλογής και κάποια από τα δεδομένα</a:t>
            </a:r>
          </a:p>
          <a:p>
            <a:pPr marL="457200" indent="-457200">
              <a:buAutoNum type="arabicParenBoth"/>
            </a:pPr>
            <a:r>
              <a:rPr lang="el-GR" dirty="0">
                <a:solidFill>
                  <a:schemeClr val="tx1"/>
                </a:solidFill>
                <a:latin typeface="+mn-lt"/>
              </a:rPr>
              <a:t>Μια σύντομη (1-2 σελίδες) αρχική περιγραφή του συστήματος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03974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35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chemeClr val="accent2">
                    <a:lumMod val="75000"/>
                  </a:schemeClr>
                </a:solidFill>
              </a:rPr>
              <a:t>Εργασία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268760"/>
            <a:ext cx="86274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/>
                </a:solidFill>
                <a:latin typeface="+mn-lt"/>
              </a:rPr>
              <a:t>Φάση 2: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Στόχος: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Ολοκλήρωση της εργασίας</a:t>
            </a:r>
          </a:p>
          <a:p>
            <a:endParaRPr lang="el-GR" b="1" dirty="0">
              <a:solidFill>
                <a:schemeClr val="tx1"/>
              </a:solidFill>
              <a:latin typeface="+mn-lt"/>
            </a:endParaRPr>
          </a:p>
          <a:p>
            <a:r>
              <a:rPr lang="el-GR" b="1" dirty="0">
                <a:solidFill>
                  <a:schemeClr val="tx1"/>
                </a:solidFill>
                <a:latin typeface="+mn-lt"/>
              </a:rPr>
              <a:t>Τι θα παραδώσετε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(στη 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github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σελίδα)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Περιγραφή της εργασίας (κείμενο)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Πηγαίος κώδικας</a:t>
            </a:r>
          </a:p>
          <a:p>
            <a:r>
              <a:rPr lang="el-GR" dirty="0">
                <a:solidFill>
                  <a:schemeClr val="tx1"/>
                </a:solidFill>
                <a:latin typeface="+mn-lt"/>
              </a:rPr>
              <a:t>5’-10’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video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(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demo)</a:t>
            </a:r>
          </a:p>
        </p:txBody>
      </p:sp>
    </p:spTree>
    <p:extLst>
      <p:ext uri="{BB962C8B-B14F-4D97-AF65-F5344CB8AC3E}">
        <p14:creationId xmlns:p14="http://schemas.microsoft.com/office/powerpoint/2010/main" val="12833259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F2C0F-05D6-4882-A325-BE394602789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79712" y="2852936"/>
            <a:ext cx="5270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23404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6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61648" y="1769319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Open source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search software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Lucene Core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provides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Java-based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indexing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and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search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as well as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spellchecking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hit highlighting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and advanced</a:t>
            </a:r>
            <a:r>
              <a:rPr lang="el-GR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u="sng" dirty="0">
                <a:solidFill>
                  <a:schemeClr val="tx1"/>
                </a:solidFill>
                <a:latin typeface="+mn-lt"/>
              </a:rPr>
              <a:t>analysis/tokenization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capabilities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Let you add search to your application, not a complete search system by itself  --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software library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not an application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Written by Doug Cutting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52524020-EE2E-4F63-B10B-7946AC051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27" y="1161028"/>
            <a:ext cx="3193505" cy="7132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42280"/>
            <a:ext cx="7886700" cy="1325563"/>
          </a:xfrm>
        </p:spPr>
        <p:txBody>
          <a:bodyPr/>
          <a:lstStyle/>
          <a:p>
            <a:pPr algn="ctr" eaLnBrk="1" hangingPunct="1"/>
            <a:r>
              <a:rPr lang="el-GR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Εισαγωγή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Used by LinkedIn, Twitter, Netflix, Oracle,  …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and many more (see </a:t>
            </a:r>
            <a:r>
              <a:rPr lang="en-US" dirty="0">
                <a:solidFill>
                  <a:schemeClr val="tx1"/>
                </a:solidFill>
                <a:latin typeface="+mn-lt"/>
                <a:hlinkClick r:id="rId2"/>
              </a:rPr>
              <a:t>http://wiki.apache.org/lucene-java/PoweredBy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Ports/integrations to other languages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C/C++, C#, Ruby, Perl, PHP</a:t>
            </a:r>
          </a:p>
          <a:p>
            <a:pPr marL="1085850" lvl="1" indent="-34290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PyLucene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: a Python port of the Core project</a:t>
            </a: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Allows use of Lucene's text indexing and searching capabilities from Python. It is API compatible with Java Lucene version 8.11.0 as of December 15th, 2021.</a:t>
            </a:r>
          </a:p>
        </p:txBody>
      </p:sp>
    </p:spTree>
    <p:extLst>
      <p:ext uri="{BB962C8B-B14F-4D97-AF65-F5344CB8AC3E}">
        <p14:creationId xmlns:p14="http://schemas.microsoft.com/office/powerpoint/2010/main" val="237127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8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504674" y="1700808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66119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http://lucene.apache.org/core/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674" y="1673643"/>
            <a:ext cx="701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  <a:latin typeface="+mn-lt"/>
              </a:rPr>
              <a:t>Μπορείτε να την κατεβάσετε από 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496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5750" y="735285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ea typeface="ＭＳ Ｐゴシック" pitchFamily="-112" charset="-128"/>
              </a:rPr>
              <a:t>Some features (indexing)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228506-E243-4C19-8FFA-807787CFB7A9}" type="slidenum">
              <a:rPr lang="en-US"/>
              <a:pPr/>
              <a:t>9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00192" y="4509120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5400000">
            <a:off x="5544108" y="4617132"/>
            <a:ext cx="1224136" cy="18722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385750" y="2420888"/>
            <a:ext cx="83529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+mn-lt"/>
              </a:rPr>
              <a:t>Scalable, high-performance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indexing</a:t>
            </a:r>
          </a:p>
          <a:p>
            <a:endParaRPr lang="en-US" sz="280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over 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800GB/hour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on modern hardware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small RAM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requirements -- only 1MB heap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incremental indexing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as fast as batch indexing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+mn-lt"/>
              </a:rPr>
              <a:t>index size roughly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20-30%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the size of text indexed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25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3772</Words>
  <Application>Microsoft Office PowerPoint</Application>
  <PresentationFormat>Προβολή στην οθόνη (4:3)</PresentationFormat>
  <Paragraphs>548</Paragraphs>
  <Slides>55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Courier</vt:lpstr>
      <vt:lpstr>Lucida Sans</vt:lpstr>
      <vt:lpstr>Times New Roman</vt:lpstr>
      <vt:lpstr>Wingdings</vt:lpstr>
      <vt:lpstr>Office Theme</vt:lpstr>
      <vt:lpstr>Παρουσίαση του PowerPoint</vt:lpstr>
      <vt:lpstr>Περιεχόμενα Παρουσίασης</vt:lpstr>
      <vt:lpstr>Παρουσίαση του PowerPoint</vt:lpstr>
      <vt:lpstr>Παρουσίαση του PowerPoint</vt:lpstr>
      <vt:lpstr>Παρουσίαση του PowerPoint</vt:lpstr>
      <vt:lpstr>Εισαγωγή</vt:lpstr>
      <vt:lpstr>Εισαγωγή</vt:lpstr>
      <vt:lpstr>Παρουσίαση του PowerPoint</vt:lpstr>
      <vt:lpstr>Some features (indexing)</vt:lpstr>
      <vt:lpstr>Some features (search)</vt:lpstr>
      <vt:lpstr>Παρουσίαση του PowerPoint</vt:lpstr>
      <vt:lpstr>Βασικές έννοιες</vt:lpstr>
      <vt:lpstr>Βασικές έννοιες: document</vt:lpstr>
      <vt:lpstr>Βασικές έννοιες: Fields</vt:lpstr>
      <vt:lpstr>Βασικές έννοιες: index</vt:lpstr>
      <vt:lpstr>Βασικές έννοιες: search</vt:lpstr>
      <vt:lpstr>Παρουσίαση του PowerPoint</vt:lpstr>
      <vt:lpstr>Lucene in a search system: index</vt:lpstr>
      <vt:lpstr>Step 1: Acquire and build content</vt:lpstr>
      <vt:lpstr>Step 1: Acquire and build content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Core indexing classes</vt:lpstr>
      <vt:lpstr>Παρουσίαση του PowerPoint</vt:lpstr>
      <vt:lpstr>Using Field options</vt:lpstr>
      <vt:lpstr>Analyzers</vt:lpstr>
      <vt:lpstr>Analysis examples</vt:lpstr>
      <vt:lpstr>More analysis examples</vt:lpstr>
      <vt:lpstr>Παρουσίαση του PowerPoint</vt:lpstr>
      <vt:lpstr>Lucene in a search system: search</vt:lpstr>
      <vt:lpstr>Search User Interface (UI)</vt:lpstr>
      <vt:lpstr>Core searching classes</vt:lpstr>
      <vt:lpstr>Παρουσίαση του PowerPoint</vt:lpstr>
      <vt:lpstr>QueryParser syntax examples</vt:lpstr>
      <vt:lpstr>Scoring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Βασικές έννοιες</vt:lpstr>
      <vt:lpstr>       Δεδομένα για ταινίες </vt:lpstr>
      <vt:lpstr>   Δεδομένα για ταινίες: έτοιμες συλλογές</vt:lpstr>
      <vt:lpstr>   Δεδομένα για ταινίες: έτοιμες συλλογές</vt:lpstr>
      <vt:lpstr>Παρουσίαση του PowerPoint</vt:lpstr>
      <vt:lpstr>Παρουσίαση του PowerPoint</vt:lpstr>
      <vt:lpstr>Εργασία</vt:lpstr>
      <vt:lpstr>Εργασία</vt:lpstr>
      <vt:lpstr>Εργασία</vt:lpstr>
      <vt:lpstr>Εργασία</vt:lpstr>
      <vt:lpstr>Εργασία </vt:lpstr>
      <vt:lpstr>Εργασία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EVANGELIA PITOURA</cp:lastModifiedBy>
  <cp:revision>1453</cp:revision>
  <cp:lastPrinted>2009-09-22T15:48:09Z</cp:lastPrinted>
  <dcterms:created xsi:type="dcterms:W3CDTF">2009-09-21T23:46:17Z</dcterms:created>
  <dcterms:modified xsi:type="dcterms:W3CDTF">2022-03-28T08:30:46Z</dcterms:modified>
</cp:coreProperties>
</file>