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</p:sldMasterIdLst>
  <p:notesMasterIdLst>
    <p:notesMasterId r:id="rId56"/>
  </p:notesMasterIdLst>
  <p:handoutMasterIdLst>
    <p:handoutMasterId r:id="rId57"/>
  </p:handoutMasterIdLst>
  <p:sldIdLst>
    <p:sldId id="1135" r:id="rId2"/>
    <p:sldId id="1307" r:id="rId3"/>
    <p:sldId id="1319" r:id="rId4"/>
    <p:sldId id="1304" r:id="rId5"/>
    <p:sldId id="1206" r:id="rId6"/>
    <p:sldId id="1229" r:id="rId7"/>
    <p:sldId id="1230" r:id="rId8"/>
    <p:sldId id="1232" r:id="rId9"/>
    <p:sldId id="1233" r:id="rId10"/>
    <p:sldId id="1231" r:id="rId11"/>
    <p:sldId id="1234" r:id="rId12"/>
    <p:sldId id="1235" r:id="rId13"/>
    <p:sldId id="1246" r:id="rId14"/>
    <p:sldId id="1308" r:id="rId15"/>
    <p:sldId id="1236" r:id="rId16"/>
    <p:sldId id="1299" r:id="rId17"/>
    <p:sldId id="1237" r:id="rId18"/>
    <p:sldId id="1238" r:id="rId19"/>
    <p:sldId id="1253" r:id="rId20"/>
    <p:sldId id="1315" r:id="rId21"/>
    <p:sldId id="1316" r:id="rId22"/>
    <p:sldId id="1317" r:id="rId23"/>
    <p:sldId id="1259" r:id="rId24"/>
    <p:sldId id="1300" r:id="rId25"/>
    <p:sldId id="1256" r:id="rId26"/>
    <p:sldId id="1262" r:id="rId27"/>
    <p:sldId id="1263" r:id="rId28"/>
    <p:sldId id="1264" r:id="rId29"/>
    <p:sldId id="1301" r:id="rId30"/>
    <p:sldId id="1332" r:id="rId31"/>
    <p:sldId id="1302" r:id="rId32"/>
    <p:sldId id="1239" r:id="rId33"/>
    <p:sldId id="1277" r:id="rId34"/>
    <p:sldId id="1297" r:id="rId35"/>
    <p:sldId id="1291" r:id="rId36"/>
    <p:sldId id="1295" r:id="rId37"/>
    <p:sldId id="1303" r:id="rId38"/>
    <p:sldId id="1296" r:id="rId39"/>
    <p:sldId id="1298" r:id="rId40"/>
    <p:sldId id="1247" r:id="rId41"/>
    <p:sldId id="1305" r:id="rId42"/>
    <p:sldId id="1331" r:id="rId43"/>
    <p:sldId id="1324" r:id="rId44"/>
    <p:sldId id="1325" r:id="rId45"/>
    <p:sldId id="1326" r:id="rId46"/>
    <p:sldId id="1327" r:id="rId47"/>
    <p:sldId id="1248" r:id="rId48"/>
    <p:sldId id="1328" r:id="rId49"/>
    <p:sldId id="1309" r:id="rId50"/>
    <p:sldId id="1310" r:id="rId51"/>
    <p:sldId id="1311" r:id="rId52"/>
    <p:sldId id="1329" r:id="rId53"/>
    <p:sldId id="1330" r:id="rId54"/>
    <p:sldId id="1312" r:id="rId55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02" d="100"/>
          <a:sy n="102" d="100"/>
        </p:scale>
        <p:origin x="76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348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31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29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0.xml"/><Relationship Id="rId11" Type="http://schemas.openxmlformats.org/officeDocument/2006/relationships/slide" Target="slides/slide16.xml"/><Relationship Id="rId5" Type="http://schemas.openxmlformats.org/officeDocument/2006/relationships/slide" Target="slides/slide9.xml"/><Relationship Id="rId10" Type="http://schemas.openxmlformats.org/officeDocument/2006/relationships/slide" Target="slides/slide15.xml"/><Relationship Id="rId4" Type="http://schemas.openxmlformats.org/officeDocument/2006/relationships/slide" Target="slides/slide8.xml"/><Relationship Id="rId9" Type="http://schemas.openxmlformats.org/officeDocument/2006/relationships/slide" Target="slides/slide14.xml"/><Relationship Id="rId14" Type="http://schemas.openxmlformats.org/officeDocument/2006/relationships/slide" Target="slides/slide4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25.03.2021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8T11:43:24.7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73 280,'0'0'1344,"0"-60"-1064,-1 54 144,-3 2-311,0 2-113,2 2-64,-1 0-1281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25/3/2021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ning.com/books/lucene-in-action-second-edition" TargetMode="External"/><Relationship Id="rId2" Type="http://schemas.openxmlformats.org/officeDocument/2006/relationships/hyperlink" Target="http://www.lucenetutoria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lucene.apache.org/core/8_8_1/core/overview-summary.html#overview_descrip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olr.apache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manticscholar.org/cord19" TargetMode="Externa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gpreda/covid19-tweets" TargetMode="Externa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research/coronavirus/" TargetMode="Externa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ummy.com/software/BeautifulSoup/bs4/doc/" TargetMode="Externa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789040"/>
            <a:ext cx="7056784" cy="151216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Περιγραφή Εργασίας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BD598-0206-46E1-9477-B9334B15D60A}"/>
              </a:ext>
            </a:extLst>
          </p:cNvPr>
          <p:cNvSpPr txBox="1"/>
          <p:nvPr/>
        </p:nvSpPr>
        <p:spPr>
          <a:xfrm>
            <a:off x="4953000" y="6358949"/>
            <a:ext cx="4104456" cy="27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2020-2021</a:t>
            </a:r>
            <a:endParaRPr lang="en-US" sz="16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8085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(προσοχή κάποια στοιχεία αναφέρονται σε παλιότερη  έκδοση)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http://www.lucenetutorial.com/</a:t>
            </a:r>
            <a:endParaRPr lang="en-GB" sz="1800" dirty="0"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GB" sz="1800" dirty="0">
                <a:hlinkClick r:id="rId3"/>
              </a:rPr>
              <a:t>https://www.manning.com/books/lucene-in-action-second-edition</a:t>
            </a:r>
            <a:endParaRPr lang="en-GB" sz="1800" dirty="0"/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8.8.1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demo API (recommended for more up-to-date code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examples)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offers simple example code to show the features of Lucene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http://lucene.apache.org/core/8_8_1/core/overview-summary.html#overview_description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Μπορείτε να χρησιμοποιείστε παλαιότερη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version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αν θέλετε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927043"/>
            <a:ext cx="1417779" cy="1776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97FDFF-5362-468D-BF66-480395C41666}"/>
              </a:ext>
            </a:extLst>
          </p:cNvPr>
          <p:cNvSpPr txBox="1"/>
          <p:nvPr/>
        </p:nvSpPr>
        <p:spPr>
          <a:xfrm>
            <a:off x="286398" y="5850565"/>
            <a:ext cx="414158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April 2020 update: Lucene 8.5.0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48FA2-DAF7-4D93-B375-79AF6E7BD870}"/>
              </a:ext>
            </a:extLst>
          </p:cNvPr>
          <p:cNvSpPr txBox="1"/>
          <p:nvPr/>
        </p:nvSpPr>
        <p:spPr>
          <a:xfrm>
            <a:off x="3292816" y="3198167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March 2021, Lucene 8.8.1</a:t>
            </a:r>
          </a:p>
        </p:txBody>
      </p:sp>
    </p:spTree>
    <p:extLst>
      <p:ext uri="{BB962C8B-B14F-4D97-AF65-F5344CB8AC3E}">
        <p14:creationId xmlns:p14="http://schemas.microsoft.com/office/powerpoint/2010/main" val="235531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 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Searching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document consists of one or more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Field is a name-value pair. </a:t>
            </a: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   example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title, body or metadata (creation time,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14:cNvPr>
              <p14:cNvContentPartPr/>
              <p14:nvPr/>
            </p14:nvContentPartPr>
            <p14:xfrm>
              <a:off x="7115444" y="268146"/>
              <a:ext cx="5760" cy="2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804" y="259506"/>
                <a:ext cx="23400" cy="4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&lt;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e.g.,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Indexing in Lucene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documents comprising of one or more 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Searching requires an index to have already been built.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It involves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field(s) to search on,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fields to give more weight to (boosting),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other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900" y="1970935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48662" y="980728"/>
            <a:ext cx="87890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high performance search server built using Lucene Core, with XML/HTTP and JSON/Python/Ruby APIs, hit highlighting, faceted search, caching, replication, and a web admin interface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https://solr.apache.org/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Competitor: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Elasticsearch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 Apache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Tika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™ toolkit detects and extracts metadata and text from over a thousand different file types (such as PPT, XLS, and PDF)</a:t>
            </a: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For example latest release automating image captioning 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Indexed fields may or may not be analyzed (i.e., tokenized with an </a:t>
            </a:r>
            <a:r>
              <a:rPr lang="en-US" sz="2400" dirty="0">
                <a:latin typeface="Courier"/>
                <a:cs typeface="Courier"/>
              </a:rPr>
              <a:t>Analyzer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Περιεχόμενα Παρουσίασης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Σύντομη παρουσίαση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Dataset/Collection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ργασία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not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/>
              <a:t>Step 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{</a:t>
            </a:r>
          </a:p>
          <a:p>
            <a:pPr marL="0" indent="0">
              <a:buNone/>
            </a:pPr>
            <a:r>
              <a:rPr lang="en-GB" sz="1000" dirty="0"/>
              <a:t>Document </a:t>
            </a:r>
            <a:r>
              <a:rPr lang="en-GB" sz="1000" dirty="0" err="1"/>
              <a:t>document</a:t>
            </a:r>
            <a:r>
              <a:rPr lang="en-GB" sz="1000" dirty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/>
              <a:t> //index file contents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(file))</a:t>
            </a:r>
          </a:p>
          <a:p>
            <a:pPr marL="0" indent="0">
              <a:buNone/>
            </a:pPr>
            <a:r>
              <a:rPr lang="en-GB" sz="1000" dirty="0"/>
              <a:t>//index file name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LuceneConstants.FILE_NAME</a:t>
            </a:r>
            <a:r>
              <a:rPr lang="en-GB" sz="1000" dirty="0"/>
              <a:t>, </a:t>
            </a:r>
            <a:r>
              <a:rPr lang="en-GB" sz="1000" dirty="0" err="1"/>
              <a:t>file.getName</a:t>
            </a:r>
            <a:r>
              <a:rPr lang="en-GB" sz="1000" dirty="0"/>
              <a:t>(),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/>
              <a:t>//index file path</a:t>
            </a:r>
          </a:p>
          <a:p>
            <a:pPr marL="0" indent="0">
              <a:buNone/>
            </a:pPr>
            <a:r>
              <a:rPr lang="en-GB" sz="1000" dirty="0"/>
              <a:t> Field </a:t>
            </a:r>
            <a:r>
              <a:rPr lang="en-GB" sz="1000" dirty="0" err="1"/>
              <a:t>filePathField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LuceneConstants.FILE_PATH</a:t>
            </a:r>
            <a:r>
              <a:rPr lang="en-GB" sz="1000" dirty="0"/>
              <a:t>, </a:t>
            </a:r>
            <a:r>
              <a:rPr lang="en-GB" sz="1000" dirty="0" err="1"/>
              <a:t>file.getCanonicalPath</a:t>
            </a:r>
            <a:r>
              <a:rPr lang="en-GB" sz="1000" dirty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contentField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return 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create a new index, open an existing index, and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add, remove, or update documents in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 </a:t>
            </a:r>
            <a:r>
              <a:rPr lang="en-GB" sz="1400" b="1" i="1" dirty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SEARCH: 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Identifiers, telephone</a:t>
                      </a:r>
                      <a:r>
                        <a:rPr lang="en-US" baseline="0" dirty="0"/>
                        <a:t>/SSNs, URLs, dates, 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Title, 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  <a:r>
                        <a:rPr lang="en-US" baseline="0" dirty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Tokenizes the input text</a:t>
            </a:r>
          </a:p>
          <a:p>
            <a:r>
              <a:rPr lang="en-US" dirty="0"/>
              <a:t>Common </a:t>
            </a:r>
            <a:r>
              <a:rPr lang="en-US" dirty="0">
                <a:cs typeface="Courier"/>
              </a:rPr>
              <a:t>Analyzer</a:t>
            </a:r>
            <a:r>
              <a:rPr lang="en-US" dirty="0"/>
              <a:t>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br>
              <a:rPr lang="en-US" dirty="0"/>
            </a:br>
            <a:r>
              <a:rPr lang="en-US" i="1" dirty="0"/>
              <a:t>Splits tokens on whitespace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br>
              <a:rPr lang="en-US" dirty="0"/>
            </a:br>
            <a:r>
              <a:rPr lang="en-US" i="1" dirty="0"/>
              <a:t>Splits tokens on non-letters, and then lowercases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br>
              <a:rPr lang="en-US" dirty="0"/>
            </a:br>
            <a:r>
              <a:rPr lang="en-US" i="1" dirty="0"/>
              <a:t>Same as </a:t>
            </a:r>
            <a:r>
              <a:rPr lang="en-US" i="1" dirty="0" err="1"/>
              <a:t>SimpleAnalyzer</a:t>
            </a:r>
            <a:r>
              <a:rPr lang="en-US" i="1" dirty="0"/>
              <a:t>, but also removes stop words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br>
              <a:rPr lang="en-US" dirty="0"/>
            </a:br>
            <a:r>
              <a:rPr lang="en-US" i="1" dirty="0"/>
              <a:t>Most sophisticated analyzer that knows about certain token types, lowercases, removes stop words, ...</a:t>
            </a:r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“The quick brown fox jumped over the lazy dog”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“XY&amp;Z Corporation – </a:t>
            </a:r>
            <a:r>
              <a:rPr lang="en-US" dirty="0" err="1"/>
              <a:t>xyz@example.com</a:t>
            </a:r>
            <a:r>
              <a:rPr lang="en-US" dirty="0"/>
              <a:t>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[XY&amp;Z] [Corporation] [-]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xy&amp;z</a:t>
            </a:r>
            <a:r>
              <a:rPr lang="en-US" dirty="0"/>
              <a:t>] [corporation]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8B485-6DAE-4149-BA9F-847E2166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28F43-6DFC-4AF6-B1F2-C321529BC6F8}"/>
              </a:ext>
            </a:extLst>
          </p:cNvPr>
          <p:cNvSpPr txBox="1"/>
          <p:nvPr/>
        </p:nvSpPr>
        <p:spPr>
          <a:xfrm>
            <a:off x="422754" y="13409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solidFill>
                  <a:srgbClr val="C00000"/>
                </a:solidFill>
                <a:latin typeface="+mn-lt"/>
              </a:rPr>
              <a:t>Διαδικαστικά</a:t>
            </a:r>
          </a:p>
          <a:p>
            <a:pPr algn="ctr"/>
            <a:endParaRPr lang="el-GR" sz="2800" dirty="0">
              <a:solidFill>
                <a:srgbClr val="C0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Καταληκτικές Ημερομηνίες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Δευτέρα 19 Απριλίου 2021, Σύντομη περιγραφή σχεδιασμού και συλλογή δεδομένων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Δευτέρα 24 Μαΐου 2021, Παράδοση εργασίας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(προ)-Τελευταία εβδομάδα του Μάϊου, Προφορική Εξέταση εργασίας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Οι καταληκτικές ημερομηνίες είναι αυστηρές,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δεν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γίνονται δεκτές αργοπορημένες παραδόσεις ασκήσεων</a:t>
            </a: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Παράδοση μέσω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ecourse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ελική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εργασία στο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github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5-10’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zoom video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μπορεί να γίνει σε ομάδες έως 2 ατόμων.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μετράει σε ποσοστό 50% στο βαθμό σας στο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402468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23528" y="69269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σχετικής με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covid-19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8195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+mn-lt"/>
            </a:endParaRPr>
          </a:p>
          <a:p>
            <a:r>
              <a:rPr lang="en-US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Calibri"/>
              </a:rPr>
              <a:t>a single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etc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sz="8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interpreted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Concrete subclasses represent specific types of queries, e.g., matching terms in fields, </a:t>
            </a:r>
            <a:r>
              <a:rPr lang="en-US" dirty="0" err="1">
                <a:cs typeface="Courier"/>
              </a:rPr>
              <a:t>boolean</a:t>
            </a:r>
            <a:r>
              <a:rPr lang="en-US" dirty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Central 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//INDEX: 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</a:t>
                      </a:r>
                      <a:r>
                        <a:rPr lang="en-US" baseline="0" dirty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matches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in the default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 </a:t>
                      </a:r>
                      <a:r>
                        <a:rPr lang="en-US" dirty="0" err="1"/>
                        <a:t>junit</a:t>
                      </a:r>
                      <a:br>
                        <a:rPr lang="en-US" dirty="0"/>
                      </a:br>
                      <a:r>
                        <a:rPr lang="en-US" dirty="0"/>
                        <a:t>java OR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or </a:t>
                      </a:r>
                      <a:r>
                        <a:rPr lang="en-US" i="1" dirty="0" err="1"/>
                        <a:t>junit</a:t>
                      </a:r>
                      <a:r>
                        <a:rPr lang="en-US" dirty="0"/>
                        <a:t> or both in the default field (</a:t>
                      </a:r>
                      <a:r>
                        <a:rPr lang="en-US" i="1" dirty="0"/>
                        <a:t>the default operator </a:t>
                      </a:r>
                      <a:r>
                        <a:rPr lang="en-US" i="1" baseline="0" dirty="0"/>
                        <a:t>can be changed to </a:t>
                      </a:r>
                      <a:r>
                        <a:rPr lang="en-US" i="0" baseline="0" dirty="0"/>
                        <a:t>AND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+java +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  <a:p>
                      <a:r>
                        <a:rPr lang="en-US" dirty="0"/>
                        <a:t>java AND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both </a:t>
                      </a:r>
                      <a:r>
                        <a:rPr lang="en-US" i="1" dirty="0"/>
                        <a:t>java</a:t>
                      </a:r>
                      <a:r>
                        <a:rPr lang="en-US" i="0" dirty="0"/>
                        <a:t> and </a:t>
                      </a:r>
                      <a:r>
                        <a:rPr lang="en-US" i="1" dirty="0" err="1"/>
                        <a:t>junit</a:t>
                      </a:r>
                      <a:r>
                        <a:rPr lang="en-US" i="0" dirty="0"/>
                        <a:t> in the default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ant</a:t>
                      </a:r>
                      <a:r>
                        <a:rPr lang="en-US" i="0" dirty="0"/>
                        <a:t> in the title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</a:t>
                      </a:r>
                      <a:r>
                        <a:rPr lang="en-US" i="1" dirty="0"/>
                        <a:t>extreme</a:t>
                      </a:r>
                      <a:r>
                        <a:rPr lang="en-US" i="0" baseline="0" dirty="0"/>
                        <a:t> in the title and not </a:t>
                      </a:r>
                      <a:r>
                        <a:rPr lang="en-US" i="1" baseline="0" dirty="0"/>
                        <a:t>sports</a:t>
                      </a:r>
                      <a:r>
                        <a:rPr lang="en-US" i="0" baseline="0" dirty="0"/>
                        <a:t> in subject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(agile OR extreme) AND 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  <a:r>
                        <a:rPr lang="en-US" baseline="0" dirty="0"/>
                        <a:t> expression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in action”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matches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action”~5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Proximity matches (within 5)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Wildcard</a:t>
                      </a:r>
                      <a:r>
                        <a:rPr lang="en-US" baseline="0" dirty="0"/>
                        <a:t>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Fuzzy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lastmodified</a:t>
                      </a:r>
                      <a:r>
                        <a:rPr lang="en-US" dirty="0"/>
                        <a:t>:[1/1/09 TO 12/31/09]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/>
              <a:t>Scoring function uses basic </a:t>
            </a:r>
            <a:r>
              <a:rPr lang="en-US" i="1" dirty="0" err="1"/>
              <a:t>tf-idf</a:t>
            </a:r>
            <a:r>
              <a:rPr lang="en-US" dirty="0"/>
              <a:t> scoring with</a:t>
            </a:r>
          </a:p>
          <a:p>
            <a:pPr lvl="1"/>
            <a:r>
              <a:rPr lang="en-US" dirty="0"/>
              <a:t>Programmable boost values for certain fields in documents</a:t>
            </a:r>
          </a:p>
          <a:p>
            <a:pPr lvl="1"/>
            <a:r>
              <a:rPr lang="en-US" dirty="0"/>
              <a:t>Length normalization</a:t>
            </a:r>
          </a:p>
          <a:p>
            <a:pPr lvl="1"/>
            <a:r>
              <a:rPr lang="en-US" dirty="0"/>
              <a:t>Boosts for documents containing more of the query terms</a:t>
            </a:r>
            <a:endParaRPr lang="el-GR" dirty="0"/>
          </a:p>
          <a:p>
            <a:pPr lvl="1"/>
            <a:endParaRPr lang="en-US" dirty="0"/>
          </a:p>
          <a:p>
            <a:r>
              <a:rPr lang="en-US" dirty="0" err="1">
                <a:cs typeface="Courier"/>
              </a:rPr>
              <a:t>IndexSearcher</a:t>
            </a:r>
            <a:r>
              <a:rPr lang="en-US" dirty="0"/>
              <a:t> provides a method that explains the scoring of a document</a:t>
            </a:r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994461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org.apache.lucene.analysis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an abstract Analyzer API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org.apache.lucene.document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Document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simply a set of named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org.apache.lucene.index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org.apache.lucene.store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an abstract class for storing persistent data, 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including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uses a file system directory to store files,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RAMDirectory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implements files as memory-resident data structures.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13244151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org.apache.lucene.search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number of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are provided for producing query structures from strings or xml.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org.apache.lucene.util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contains a few handy data structures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453" y="46411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307204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n-US" sz="2400" dirty="0">
                <a:ea typeface="ＭＳ Ｐゴシック" pitchFamily="-112" charset="-128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21815922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 Λίγα περισσότερα για την εργασία</a:t>
            </a:r>
            <a:endParaRPr lang="en-US" sz="24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71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23528" y="69269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σχετικής με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covid-19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6863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42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324546"/>
            <a:ext cx="9081800" cy="5077839"/>
            <a:chOff x="685800" y="1475361"/>
            <a:chExt cx="9081800" cy="5077839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19800" y="1475361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311" y="1544456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2"/>
                </a:solidFill>
                <a:latin typeface="+mn-lt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FF92360-9A96-4DE9-A179-74CABAC27B07}"/>
              </a:ext>
            </a:extLst>
          </p:cNvPr>
          <p:cNvSpPr txBox="1"/>
          <p:nvPr/>
        </p:nvSpPr>
        <p:spPr>
          <a:xfrm>
            <a:off x="3984201" y="5935268"/>
            <a:ext cx="4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2">
                    <a:lumMod val="75000"/>
                  </a:schemeClr>
                </a:solidFill>
                <a:highlight>
                  <a:srgbClr val="C0C0C0"/>
                </a:highlight>
                <a:latin typeface="+mn-lt"/>
              </a:rPr>
              <a:t>Τα μπλε τα υποστηρίζει η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highlight>
                  <a:srgbClr val="C0C0C0"/>
                </a:highlight>
                <a:latin typeface="+mn-lt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30006432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383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    			</a:t>
            </a:r>
            <a:r>
              <a:rPr lang="el-GR" sz="4400" dirty="0"/>
              <a:t>Δεδομένα </a:t>
            </a:r>
            <a:r>
              <a:rPr lang="en-US" sz="4400" dirty="0"/>
              <a:t>Covid-19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683568" y="1988840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+mn-lt"/>
              </a:rPr>
              <a:t>Έχετε πολλές επιλογές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Έτοιμες συλλογές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Επιλεγμένα άρθρα από το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web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(πχ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ειδησιογραφία πρακτορεία)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Από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social media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twitter, reddit)</a:t>
            </a:r>
          </a:p>
        </p:txBody>
      </p:sp>
    </p:spTree>
    <p:extLst>
      <p:ext uri="{BB962C8B-B14F-4D97-AF65-F5344CB8AC3E}">
        <p14:creationId xmlns:p14="http://schemas.microsoft.com/office/powerpoint/2010/main" val="230393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1874"/>
            <a:ext cx="885698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  </a:t>
            </a:r>
            <a:r>
              <a:rPr lang="el-GR" sz="3600" dirty="0"/>
              <a:t>Δεδομένα </a:t>
            </a:r>
            <a:r>
              <a:rPr lang="en-US" sz="3600" dirty="0"/>
              <a:t>Covid-19: </a:t>
            </a:r>
            <a:r>
              <a:rPr lang="el-GR" sz="3600" b="1" dirty="0"/>
              <a:t>έτοιμες συλλογές -1 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683568" y="3068960"/>
            <a:ext cx="77768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https://www.semanticscholar.org/cord19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Εκτεταμένη συλλογή από επιστημονικά άρθρα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Είναι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μέτα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-συλλογή, αναφέρει και τις πηγές, μπορείτε να πάτε απευθείας σε αυτές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Πολύ μεγάλη, θα πρέπει να επιλέξετε μικρό υποσύνολο από τα άρθρα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9F7984-8BC1-4556-A6FE-5764F1860DD1}"/>
              </a:ext>
            </a:extLst>
          </p:cNvPr>
          <p:cNvSpPr txBox="1"/>
          <p:nvPr/>
        </p:nvSpPr>
        <p:spPr>
          <a:xfrm>
            <a:off x="683568" y="162880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n-lt"/>
              </a:rPr>
              <a:t>Η λίστα είναι ενδεικτική, υπάρχουν πάρα πολλές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πηγές, δε χρειάζεται να χρησιμοποιείστε κάποια από τις παρακάτω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88114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1874"/>
            <a:ext cx="885698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  </a:t>
            </a:r>
            <a:r>
              <a:rPr lang="el-GR" sz="3600" dirty="0"/>
              <a:t>Δεδομένα </a:t>
            </a:r>
            <a:r>
              <a:rPr lang="en-US" sz="3600" dirty="0"/>
              <a:t>Covid-19: </a:t>
            </a:r>
            <a:r>
              <a:rPr lang="el-GR" sz="3600" b="1" dirty="0"/>
              <a:t>έτοιμες συλλογές -2 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62D171-BE49-4794-8630-AD0D0BD7DD85}"/>
              </a:ext>
            </a:extLst>
          </p:cNvPr>
          <p:cNvSpPr txBox="1"/>
          <p:nvPr/>
        </p:nvSpPr>
        <p:spPr>
          <a:xfrm>
            <a:off x="539552" y="1507437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+mn-lt"/>
              </a:rPr>
              <a:t>https://www.kaggle.com/datasets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B13FD-F9D4-4E62-BDFF-38DB166EF18B}"/>
              </a:ext>
            </a:extLst>
          </p:cNvPr>
          <p:cNvSpPr txBox="1"/>
          <p:nvPr/>
        </p:nvSpPr>
        <p:spPr>
          <a:xfrm>
            <a:off x="611560" y="220486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Η ερώτηση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covid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δίνει 2.502 διαφορετικά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dataset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covid text 117,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κάποια από αυτά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https://www.kaggle.com/allen-institute-for-ai/CORD-19-research-challenge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               όπως και πριν, ίσως πιο εύκολο από εδώ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https://www.kaggle.com/jannalipenkova/covid19-public-media-dataset</a:t>
            </a:r>
            <a:endParaRPr lang="el-GR" sz="1800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               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data scrapped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από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online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πηγές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https://www.kaggle.com/gpreda/covid19-tweets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     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         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συλλογή από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tweets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(περιεχόμενο αλλά και πληροφορία για τους χρήστες)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300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1874"/>
            <a:ext cx="885698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  </a:t>
            </a:r>
            <a:r>
              <a:rPr lang="el-GR" sz="3600" dirty="0"/>
              <a:t>Δεδομένα </a:t>
            </a:r>
            <a:r>
              <a:rPr lang="en-US" sz="3600" dirty="0"/>
              <a:t>Covid-19: </a:t>
            </a:r>
            <a:r>
              <a:rPr lang="el-GR" sz="3600" b="1" dirty="0"/>
              <a:t>έτοιμες συλλογές -</a:t>
            </a:r>
            <a:r>
              <a:rPr lang="en-US" sz="3600" b="1" dirty="0"/>
              <a:t>3</a:t>
            </a:r>
            <a:r>
              <a:rPr lang="el-GR" sz="3600" b="1" dirty="0"/>
              <a:t> 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62D171-BE49-4794-8630-AD0D0BD7DD85}"/>
              </a:ext>
            </a:extLst>
          </p:cNvPr>
          <p:cNvSpPr txBox="1"/>
          <p:nvPr/>
        </p:nvSpPr>
        <p:spPr>
          <a:xfrm>
            <a:off x="539552" y="1507437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+mn-lt"/>
              </a:rPr>
              <a:t>https://libguides.mit.edu/c.php?g=1017994&amp;p=7465631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B13FD-F9D4-4E62-BDFF-38DB166EF18B}"/>
              </a:ext>
            </a:extLst>
          </p:cNvPr>
          <p:cNvSpPr txBox="1"/>
          <p:nvPr/>
        </p:nvSpPr>
        <p:spPr>
          <a:xfrm>
            <a:off x="611560" y="2204864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Ακόμα μια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μέτα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-συλλογή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https://www.ncbi.nlm.nih.gov/research/coronavirus/</a:t>
            </a:r>
            <a:endParaRPr lang="el-GR" sz="1800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               συλλογή από ερευνητικά άρθρα </a:t>
            </a:r>
          </a:p>
        </p:txBody>
      </p:sp>
    </p:spTree>
    <p:extLst>
      <p:ext uri="{BB962C8B-B14F-4D97-AF65-F5344CB8AC3E}">
        <p14:creationId xmlns:p14="http://schemas.microsoft.com/office/powerpoint/2010/main" val="26491486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269003-AF23-4B8C-8E46-3F8BC314F287}"/>
              </a:ext>
            </a:extLst>
          </p:cNvPr>
          <p:cNvSpPr txBox="1"/>
          <p:nvPr/>
        </p:nvSpPr>
        <p:spPr>
          <a:xfrm>
            <a:off x="355576" y="470315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2"/>
              </a:rPr>
              <a:t>https://www.crummy.com/software/BeautifulSoup/bs4/doc/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608F0-E3B4-4B41-AA54-C1E862DFEBC7}"/>
              </a:ext>
            </a:extLst>
          </p:cNvPr>
          <p:cNvSpPr txBox="1"/>
          <p:nvPr/>
        </p:nvSpPr>
        <p:spPr>
          <a:xfrm>
            <a:off x="355576" y="403533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Scraping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με χρήση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Beautiful Soup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499592" y="160403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συλλέξετε τα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δικά σας δεδομένα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A1D665-E958-4085-B8FE-2DBED37C94B5}"/>
              </a:ext>
            </a:extLst>
          </p:cNvPr>
          <p:cNvSpPr txBox="1">
            <a:spLocks/>
          </p:cNvSpPr>
          <p:nvPr/>
        </p:nvSpPr>
        <p:spPr>
          <a:xfrm>
            <a:off x="31815" y="81611"/>
            <a:ext cx="8856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   </a:t>
            </a:r>
            <a:r>
              <a:rPr lang="el-GR" sz="3600" dirty="0"/>
              <a:t>Δεδομένα </a:t>
            </a:r>
            <a:r>
              <a:rPr lang="en-US" sz="3600" dirty="0"/>
              <a:t>Covid-19: </a:t>
            </a:r>
            <a:r>
              <a:rPr lang="el-GR" sz="3600" b="1" dirty="0"/>
              <a:t>συλλογή από </a:t>
            </a:r>
            <a:r>
              <a:rPr lang="en-US" sz="3600" b="1" dirty="0"/>
              <a:t>web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83429E-F75B-4D7C-9A3E-CFF9766E52C3}"/>
              </a:ext>
            </a:extLst>
          </p:cNvPr>
          <p:cNvSpPr txBox="1"/>
          <p:nvPr/>
        </p:nvSpPr>
        <p:spPr>
          <a:xfrm>
            <a:off x="355576" y="2407166"/>
            <a:ext cx="8015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Για παράδειγμα από 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χρησιμοποιείστε το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για να βρείτε τα σχετικά άρθρα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5802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499592" y="1604032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Παρέχουν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API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Reddit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Twitter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A1D665-E958-4085-B8FE-2DBED37C94B5}"/>
              </a:ext>
            </a:extLst>
          </p:cNvPr>
          <p:cNvSpPr txBox="1">
            <a:spLocks/>
          </p:cNvSpPr>
          <p:nvPr/>
        </p:nvSpPr>
        <p:spPr>
          <a:xfrm>
            <a:off x="31814" y="81611"/>
            <a:ext cx="91121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   </a:t>
            </a:r>
            <a:r>
              <a:rPr lang="el-GR" sz="3600" dirty="0"/>
              <a:t>Δεδομένα </a:t>
            </a:r>
            <a:r>
              <a:rPr lang="en-US" sz="3600" dirty="0"/>
              <a:t>Covid-19: </a:t>
            </a:r>
            <a:r>
              <a:rPr lang="el-GR" sz="3600" b="1" dirty="0"/>
              <a:t>συλλογή από </a:t>
            </a:r>
            <a:r>
              <a:rPr lang="en-US" sz="3600" b="1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1097521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Ανάλυση κειμένου και κατασκευή ευρετηρίου.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H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stop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words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επέκταση συνωνύμων, κλπ.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Επιλέξτε το είδος της ανάλυσης που θεωρείτε κατάλληλο και εξηγείστε την επιλογή σας.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software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advanced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Let 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42" y="5445224"/>
            <a:ext cx="3810868" cy="584333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2031" y="1196752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Αναζήτηση.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πρέπει να υποστηρίζει αναζήτηση άρθρων με λέξεις κλειδιά. 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Επίσης:</a:t>
            </a:r>
          </a:p>
          <a:p>
            <a:pPr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 Να υποστηρίζει και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άλλα είδη ερωτήσεων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ειδικά αναζήτηση πεδίου, δηλαδή, την εμφάνιση όρων σε συγκεκριμένα πεδία (πχ. στον τίτλο). </a:t>
            </a:r>
          </a:p>
          <a:p>
            <a:pPr marL="457200" indent="-457200">
              <a:buAutoNum type="arabicParenBoth"/>
            </a:pPr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Διατηρείστε πληροφορία για την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ιστορία των αναζητήσεων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. Χρησιμοποιείστε αυτήν την πληροφορία για να προτείνετε εναλλακτικά ερωτήματα.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Χρήση </a:t>
            </a:r>
            <a:r>
              <a:rPr lang="el-GR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embedding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για βελτίωση της αναζήτηση.</a:t>
            </a:r>
          </a:p>
        </p:txBody>
      </p:sp>
    </p:spTree>
    <p:extLst>
      <p:ext uri="{BB962C8B-B14F-4D97-AF65-F5344CB8AC3E}">
        <p14:creationId xmlns:p14="http://schemas.microsoft.com/office/powerpoint/2010/main" val="34194074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035" y="1335357"/>
            <a:ext cx="86274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Παρουσίαση Αποτελεσμάτων.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πρέπει να παρουσιάζει τα αποτελέσματα σε διάταξη με βάση τη συνάφεια τους με το ερώτημα.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παρουσιάζει τα αποτελέσματα ανά 10, με δυνατότητα στο χρήστη να προχωρήσει στα επόμενα.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Οι λέξεις κλειδιά να παρουσιάζονται τονισμένες στο αποτέλεσμα.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Δυνατότητα ομαδοποίησης των αποτελεσμάτων με βάση κάποιο κριτήριο (πχ, συναίσθημα (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sentiment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),  την τιμή κάποιου πεδίου (π.χ., χρόνο δημοσίευσης),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κλπ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20044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1: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Δύο στόχοι: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(1) Δημιουργία της συλλογής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(1α) Από τι θα αποτελείται η συλλογή σας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(1β) Μάζεμα ενός ικανοποιητικού ποσοστού των εγγράφων της συλλογής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(2) Αρχικός βήματα υλοποίησης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(2α) Εγκατάσταση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(2b)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Αρχικός σχεδιασμός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E2E9D-9EEF-43B3-AEAA-04A77F52217A}"/>
              </a:ext>
            </a:extLst>
          </p:cNvPr>
          <p:cNvSpPr txBox="1"/>
          <p:nvPr/>
        </p:nvSpPr>
        <p:spPr>
          <a:xfrm>
            <a:off x="395536" y="4787321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Τι θα παραδώσετε: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link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 που θα περιέχει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συλλογής και κάποια από τα δεδομένα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Μια σύντομη (1-2 σελίδες) αρχική περιγραφή του συστήματος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397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2: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Στόχος: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Ολοκλήρωση της εργασίας</a:t>
            </a:r>
          </a:p>
          <a:p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b="1" dirty="0">
                <a:solidFill>
                  <a:schemeClr val="tx1"/>
                </a:solidFill>
                <a:latin typeface="+mn-lt"/>
              </a:rPr>
              <a:t>Τι θα παραδώσετε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σελίδα)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εργασίας (κείμενο)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Πηγαίος κώδικας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5’-10’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video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demo)</a:t>
            </a:r>
          </a:p>
        </p:txBody>
      </p:sp>
    </p:spTree>
    <p:extLst>
      <p:ext uri="{BB962C8B-B14F-4D97-AF65-F5344CB8AC3E}">
        <p14:creationId xmlns:p14="http://schemas.microsoft.com/office/powerpoint/2010/main" val="1283325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Used by LinkedIn, Twitter, Netflix, Oracle,  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languages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PHP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a Python port of the Core project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6611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5750" y="73528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high-performance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150GB/hour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Powerful, accurate and 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ranked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searching -- best results returned first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many powerful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query types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phrase queries, wildcard queries, proximity queries, range queries and more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fielded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searching (e.g., title, author, contents)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sorting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by any field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allows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simultaneous update and searching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flexible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faceting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highlighting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joins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 grouping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fast, memory-efficient and typo-tolerant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suggesters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pluggable ranking models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including the Vector Space Model and Okapi BM25</a:t>
            </a: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</TotalTime>
  <Words>3649</Words>
  <Application>Microsoft Office PowerPoint</Application>
  <PresentationFormat>On-screen Show (4:3)</PresentationFormat>
  <Paragraphs>543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Calibri Light</vt:lpstr>
      <vt:lpstr>Courier</vt:lpstr>
      <vt:lpstr>Lucida Sans</vt:lpstr>
      <vt:lpstr>Times New Roman</vt:lpstr>
      <vt:lpstr>Wingdings</vt:lpstr>
      <vt:lpstr>Office Theme</vt:lpstr>
      <vt:lpstr>PowerPoint Presentation</vt:lpstr>
      <vt:lpstr>Περιεχόμενα Παρουσίασης</vt:lpstr>
      <vt:lpstr>PowerPoint Presentation</vt:lpstr>
      <vt:lpstr>PowerPoint Presentation</vt:lpstr>
      <vt:lpstr>Εισαγωγή</vt:lpstr>
      <vt:lpstr>Εισαγωγή</vt:lpstr>
      <vt:lpstr>PowerPoint Presentation</vt:lpstr>
      <vt:lpstr>Some features (indexing)</vt:lpstr>
      <vt:lpstr>Some features (search)</vt:lpstr>
      <vt:lpstr>PowerPoint Presentation</vt:lpstr>
      <vt:lpstr>Βασικές έννοιες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PowerPoint Presentation</vt:lpstr>
      <vt:lpstr>Lucene in a search system: index</vt:lpstr>
      <vt:lpstr>Step 1: Acquire and build content</vt:lpstr>
      <vt:lpstr>PowerPoint Presentation</vt:lpstr>
      <vt:lpstr>PowerPoint Presentation</vt:lpstr>
      <vt:lpstr>PowerPoint Presentation</vt:lpstr>
      <vt:lpstr>PowerPoint Presentation</vt:lpstr>
      <vt:lpstr>Core indexing classes</vt:lpstr>
      <vt:lpstr>PowerPoint Presentation</vt:lpstr>
      <vt:lpstr>Using Field options</vt:lpstr>
      <vt:lpstr>Analyzers</vt:lpstr>
      <vt:lpstr>Analysis examples</vt:lpstr>
      <vt:lpstr>More analysis examples</vt:lpstr>
      <vt:lpstr>PowerPoint Presentation</vt:lpstr>
      <vt:lpstr>PowerPoint Presentation</vt:lpstr>
      <vt:lpstr>Lucene in a search system: search</vt:lpstr>
      <vt:lpstr>Search User Interface (UI)</vt:lpstr>
      <vt:lpstr>Core searching classes</vt:lpstr>
      <vt:lpstr>PowerPoint Presentation</vt:lpstr>
      <vt:lpstr>QueryParser syntax examples</vt:lpstr>
      <vt:lpstr>Scoring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Βασικές έννοιες</vt:lpstr>
      <vt:lpstr>       Δεδομένα Covid-19</vt:lpstr>
      <vt:lpstr>   Δεδομένα Covid-19: έτοιμες συλλογές -1 </vt:lpstr>
      <vt:lpstr>   Δεδομένα Covid-19: έτοιμες συλλογές -2 </vt:lpstr>
      <vt:lpstr>   Δεδομένα Covid-19: έτοιμες συλλογές -3 </vt:lpstr>
      <vt:lpstr>PowerPoint Presentation</vt:lpstr>
      <vt:lpstr>PowerPoint Presentation</vt:lpstr>
      <vt:lpstr>Εργασία</vt:lpstr>
      <vt:lpstr>Εργασία</vt:lpstr>
      <vt:lpstr>Εργασία</vt:lpstr>
      <vt:lpstr>Εργασία</vt:lpstr>
      <vt:lpstr>Εργασία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ep</dc:creator>
  <cp:lastModifiedBy>pitoura@uoi.gr</cp:lastModifiedBy>
  <cp:revision>1441</cp:revision>
  <cp:lastPrinted>2009-09-22T15:48:09Z</cp:lastPrinted>
  <dcterms:created xsi:type="dcterms:W3CDTF">2009-09-21T23:46:17Z</dcterms:created>
  <dcterms:modified xsi:type="dcterms:W3CDTF">2021-03-25T09:30:04Z</dcterms:modified>
</cp:coreProperties>
</file>