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08" r:id="rId1"/>
  </p:sldMasterIdLst>
  <p:notesMasterIdLst>
    <p:notesMasterId r:id="rId56"/>
  </p:notesMasterIdLst>
  <p:handoutMasterIdLst>
    <p:handoutMasterId r:id="rId57"/>
  </p:handoutMasterIdLst>
  <p:sldIdLst>
    <p:sldId id="1135" r:id="rId2"/>
    <p:sldId id="1307" r:id="rId3"/>
    <p:sldId id="1319" r:id="rId4"/>
    <p:sldId id="1304" r:id="rId5"/>
    <p:sldId id="1206" r:id="rId6"/>
    <p:sldId id="1229" r:id="rId7"/>
    <p:sldId id="1230" r:id="rId8"/>
    <p:sldId id="1232" r:id="rId9"/>
    <p:sldId id="1233" r:id="rId10"/>
    <p:sldId id="1231" r:id="rId11"/>
    <p:sldId id="1234" r:id="rId12"/>
    <p:sldId id="1235" r:id="rId13"/>
    <p:sldId id="1246" r:id="rId14"/>
    <p:sldId id="1308" r:id="rId15"/>
    <p:sldId id="1236" r:id="rId16"/>
    <p:sldId id="1299" r:id="rId17"/>
    <p:sldId id="1237" r:id="rId18"/>
    <p:sldId id="1238" r:id="rId19"/>
    <p:sldId id="1253" r:id="rId20"/>
    <p:sldId id="1315" r:id="rId21"/>
    <p:sldId id="1316" r:id="rId22"/>
    <p:sldId id="1317" r:id="rId23"/>
    <p:sldId id="1259" r:id="rId24"/>
    <p:sldId id="1300" r:id="rId25"/>
    <p:sldId id="1256" r:id="rId26"/>
    <p:sldId id="1262" r:id="rId27"/>
    <p:sldId id="1263" r:id="rId28"/>
    <p:sldId id="1264" r:id="rId29"/>
    <p:sldId id="1301" r:id="rId30"/>
    <p:sldId id="1332" r:id="rId31"/>
    <p:sldId id="1302" r:id="rId32"/>
    <p:sldId id="1239" r:id="rId33"/>
    <p:sldId id="1277" r:id="rId34"/>
    <p:sldId id="1297" r:id="rId35"/>
    <p:sldId id="1291" r:id="rId36"/>
    <p:sldId id="1295" r:id="rId37"/>
    <p:sldId id="1303" r:id="rId38"/>
    <p:sldId id="1296" r:id="rId39"/>
    <p:sldId id="1298" r:id="rId40"/>
    <p:sldId id="1247" r:id="rId41"/>
    <p:sldId id="1305" r:id="rId42"/>
    <p:sldId id="1331" r:id="rId43"/>
    <p:sldId id="1324" r:id="rId44"/>
    <p:sldId id="1325" r:id="rId45"/>
    <p:sldId id="1326" r:id="rId46"/>
    <p:sldId id="1327" r:id="rId47"/>
    <p:sldId id="1248" r:id="rId48"/>
    <p:sldId id="1328" r:id="rId49"/>
    <p:sldId id="1309" r:id="rId50"/>
    <p:sldId id="1310" r:id="rId51"/>
    <p:sldId id="1311" r:id="rId52"/>
    <p:sldId id="1329" r:id="rId53"/>
    <p:sldId id="1330" r:id="rId54"/>
    <p:sldId id="1312" r:id="rId55"/>
  </p:sldIdLst>
  <p:sldSz cx="9144000" cy="6858000" type="screen4x3"/>
  <p:notesSz cx="7099300" cy="102235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7">
          <p15:clr>
            <a:srgbClr val="A4A3A4"/>
          </p15:clr>
        </p15:guide>
        <p15:guide id="2" pos="209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BDD3E9"/>
    <a:srgbClr val="2A7041"/>
    <a:srgbClr val="E6F2ED"/>
    <a:srgbClr val="DBEDE6"/>
    <a:srgbClr val="D7F1E6"/>
    <a:srgbClr val="D4F0E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5" autoAdjust="0"/>
    <p:restoredTop sz="72051" autoAdjust="0"/>
  </p:normalViewPr>
  <p:slideViewPr>
    <p:cSldViewPr>
      <p:cViewPr varScale="1">
        <p:scale>
          <a:sx n="102" d="100"/>
          <a:sy n="102" d="100"/>
        </p:scale>
        <p:origin x="76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9348"/>
    </p:cViewPr>
  </p:sorterViewPr>
  <p:notesViewPr>
    <p:cSldViewPr>
      <p:cViewPr varScale="1">
        <p:scale>
          <a:sx n="35" d="100"/>
          <a:sy n="35" d="100"/>
        </p:scale>
        <p:origin x="-1578" y="-90"/>
      </p:cViewPr>
      <p:guideLst>
        <p:guide orient="horz" pos="3067"/>
        <p:guide pos="209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13" Type="http://schemas.openxmlformats.org/officeDocument/2006/relationships/slide" Target="slides/slide31.xml"/><Relationship Id="rId3" Type="http://schemas.openxmlformats.org/officeDocument/2006/relationships/slide" Target="slides/slide7.xml"/><Relationship Id="rId7" Type="http://schemas.openxmlformats.org/officeDocument/2006/relationships/slide" Target="slides/slide11.xml"/><Relationship Id="rId12" Type="http://schemas.openxmlformats.org/officeDocument/2006/relationships/slide" Target="slides/slide29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6" Type="http://schemas.openxmlformats.org/officeDocument/2006/relationships/slide" Target="slides/slide10.xml"/><Relationship Id="rId11" Type="http://schemas.openxmlformats.org/officeDocument/2006/relationships/slide" Target="slides/slide16.xml"/><Relationship Id="rId5" Type="http://schemas.openxmlformats.org/officeDocument/2006/relationships/slide" Target="slides/slide9.xml"/><Relationship Id="rId10" Type="http://schemas.openxmlformats.org/officeDocument/2006/relationships/slide" Target="slides/slide15.xml"/><Relationship Id="rId4" Type="http://schemas.openxmlformats.org/officeDocument/2006/relationships/slide" Target="slides/slide8.xml"/><Relationship Id="rId9" Type="http://schemas.openxmlformats.org/officeDocument/2006/relationships/slide" Target="slides/slide14.xml"/><Relationship Id="rId14" Type="http://schemas.openxmlformats.org/officeDocument/2006/relationships/slide" Target="slides/slide4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088" y="0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FAC8717C-415A-44F2-932B-9470F257B40D}" type="datetimeFigureOut">
              <a:rPr lang="de-DE"/>
              <a:pPr>
                <a:defRPr/>
              </a:pPr>
              <a:t>25.03.2021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1312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088" y="9711312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436286E6-33A4-43B5-AF89-26A9B7F2651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934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8T11:43:24.7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73 280,'0'0'1344,"0"-60"-1064,-1 54 144,-3 2-311,0 2-113,2 2-64,-1 0-1281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88776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5363" y="766763"/>
            <a:ext cx="5102225" cy="382746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4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945957" y="4856501"/>
            <a:ext cx="5201223" cy="4592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022630" y="9711312"/>
            <a:ext cx="3070508" cy="503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655445CD-BE69-4A95-B1A9-CC7D8B1B0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66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25/3/2021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23EAC6-B8A6-4729-9D15-CF6953B4D4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25/3/2021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A5F79C-A3E0-437E-9228-F93ACDA809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6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25/3/2021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B26C3-184D-4A6F-A3A7-0B42231C36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57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B632CA24-4D05-442C-BD58-55B5F17DBC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8263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25/3/2021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63340-DC82-45FA-A377-A7AB4170FD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25/3/2021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DC507-14BC-4563-BC2B-526CB70ECB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2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25/3/2021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C6212D-7737-4098-AF0E-481200E4A6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8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25/3/2021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F8727-6850-4BD8-A734-C0D1C5560A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0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25/3/2021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4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25/3/2021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2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25/3/2021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36A624-A21F-4536-94D3-C1AEDDF981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1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25/3/2021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FD112-2322-4E3C-9DD3-0E36B4B34A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3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F1E11-E012-4047-B3BD-26C8F75F4B37}" type="datetimeFigureOut">
              <a:rPr lang="el-GR" smtClean="0"/>
              <a:t>25/3/2021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FB7D08-67DA-430D-B31F-1498AA061A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76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4020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nning.com/books/lucene-in-action-second-edition" TargetMode="External"/><Relationship Id="rId2" Type="http://schemas.openxmlformats.org/officeDocument/2006/relationships/hyperlink" Target="http://www.lucenetutorial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lucene.apache.org/core/8_8_1/core/overview-summary.html#overview_descriptio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4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olr.apache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s://lucene.apache.org/core/7_2_1/core/org/apache/lucene/search/IndexSearcher.html#search-org.apache.lucene.search.Query-int-" TargetMode="External"/><Relationship Id="rId3" Type="http://schemas.openxmlformats.org/officeDocument/2006/relationships/hyperlink" Target="https://lucene.apache.org/core/7_2_1/core/org/apache/lucene/document/Field.html" TargetMode="External"/><Relationship Id="rId7" Type="http://schemas.openxmlformats.org/officeDocument/2006/relationships/hyperlink" Target="https://lucene.apache.org/core/7_2_1/core/org/apache/lucene/search/IndexSearcher.html" TargetMode="External"/><Relationship Id="rId2" Type="http://schemas.openxmlformats.org/officeDocument/2006/relationships/hyperlink" Target="https://lucene.apache.org/core/7_2_1/core/org/apache/lucene/document/Document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ucene.apache.org/core/7_2_1/queryparser/org/apache/lucene/queryparser/classic/QueryParserBase.html#parse(java.lang.String)" TargetMode="External"/><Relationship Id="rId5" Type="http://schemas.openxmlformats.org/officeDocument/2006/relationships/hyperlink" Target="https://lucene.apache.org/core/7_2_1/core/org/apache/lucene/index/IndexWriter.html#addDocument-java.lang.Iterable-" TargetMode="External"/><Relationship Id="rId4" Type="http://schemas.openxmlformats.org/officeDocument/2006/relationships/hyperlink" Target="https://lucene.apache.org/core/7_2_1/core/org/apache/lucene/index/IndexWriter.html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manticscholar.org/cord19" TargetMode="Externa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ggle.com/gpreda/covid19-tweets" TargetMode="Externa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research/coronavirus/" TargetMode="Externa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ummy.com/software/BeautifulSoup/bs4/doc/" TargetMode="Externa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apache.org/lucene-java/PoweredB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3789040"/>
            <a:ext cx="7056784" cy="151216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>
                <a:ea typeface="ＭＳ Ｐゴシック" pitchFamily="-112" charset="-128"/>
              </a:rPr>
              <a:t>MYE003</a:t>
            </a:r>
            <a:r>
              <a:rPr lang="el-GR" sz="3200" dirty="0">
                <a:ea typeface="ＭＳ Ｐゴシック" pitchFamily="-112" charset="-128"/>
              </a:rPr>
              <a:t>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br>
              <a:rPr lang="en-US" dirty="0">
                <a:ea typeface="ＭＳ Ｐゴシック" pitchFamily="-112" charset="-128"/>
              </a:rPr>
            </a:br>
            <a:r>
              <a:rPr lang="el-GR" sz="2400" dirty="0">
                <a:ea typeface="ＭＳ Ｐゴシック" pitchFamily="-112" charset="-128"/>
              </a:rPr>
              <a:t>Περιγραφή Εργασίας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4BD598-0206-46E1-9477-B9334B15D60A}"/>
              </a:ext>
            </a:extLst>
          </p:cNvPr>
          <p:cNvSpPr txBox="1"/>
          <p:nvPr/>
        </p:nvSpPr>
        <p:spPr>
          <a:xfrm>
            <a:off x="4953000" y="6358949"/>
            <a:ext cx="4104456" cy="27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70000"/>
              </a:lnSpc>
              <a:spcBef>
                <a:spcPts val="750"/>
              </a:spcBef>
            </a:pPr>
            <a:r>
              <a:rPr lang="el-GR" sz="16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Ακαδημαϊκό Έτος 2020-2021</a:t>
            </a:r>
            <a:endParaRPr lang="en-US" sz="1600" i="1" dirty="0">
              <a:solidFill>
                <a:schemeClr val="bg1">
                  <a:lumMod val="9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10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950" y="260648"/>
            <a:ext cx="80854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Στόχος 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της παρουσίασης:</a:t>
            </a:r>
          </a:p>
          <a:p>
            <a:pPr lvl="1"/>
            <a:r>
              <a:rPr lang="el-GR" sz="2800" dirty="0">
                <a:solidFill>
                  <a:schemeClr val="tx1"/>
                </a:solidFill>
                <a:latin typeface="+mn-lt"/>
              </a:rPr>
              <a:t>Σύντομη εισαγωγή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Περισσότερες πληροφορίες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(προσοχή κάποια στοιχεία αναφέρονται σε παλιότερη  έκδοση)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2"/>
              </a:rPr>
              <a:t>http://www.lucenetutorial.com/</a:t>
            </a:r>
            <a:endParaRPr lang="en-GB" sz="1800" dirty="0">
              <a:hlinkClick r:id="rId3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endParaRPr lang="en-GB" sz="1800" dirty="0">
              <a:hlinkClick r:id="rId3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GB" sz="1800" dirty="0">
                <a:hlinkClick r:id="rId3"/>
              </a:rPr>
              <a:t>https://www.manning.com/books/lucene-in-action-second-edition</a:t>
            </a:r>
            <a:endParaRPr lang="en-GB" sz="1800" dirty="0"/>
          </a:p>
          <a:p>
            <a:pPr marL="1028700" lvl="1"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Lucene 8.8.1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demo API (recommended for more up-to-date code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examples)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offers simple example code to show the features of Lucene</a:t>
            </a: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4"/>
              </a:rPr>
              <a:t>http://lucene.apache.org/core/8_8_1/core/overview-summary.html#overview_description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tx1"/>
                </a:solidFill>
                <a:latin typeface="+mn-lt"/>
              </a:rPr>
              <a:t>Μπορείτε να χρησιμοποιείστε παλαιότερη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version 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αν θέλετε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8" name="Picture 7" descr="hatcher2_cover150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50" y="927043"/>
            <a:ext cx="1417779" cy="17769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197FDFF-5362-468D-BF66-480395C41666}"/>
              </a:ext>
            </a:extLst>
          </p:cNvPr>
          <p:cNvSpPr txBox="1"/>
          <p:nvPr/>
        </p:nvSpPr>
        <p:spPr>
          <a:xfrm>
            <a:off x="286398" y="5850565"/>
            <a:ext cx="4141586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April 2020 update: Lucene 8.5.0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048FA2-DAF7-4D93-B375-79AF6E7BD870}"/>
              </a:ext>
            </a:extLst>
          </p:cNvPr>
          <p:cNvSpPr txBox="1"/>
          <p:nvPr/>
        </p:nvSpPr>
        <p:spPr>
          <a:xfrm>
            <a:off x="3292816" y="3198167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March 2021, Lucene 8.8.1</a:t>
            </a:r>
          </a:p>
        </p:txBody>
      </p:sp>
    </p:spTree>
    <p:extLst>
      <p:ext uri="{BB962C8B-B14F-4D97-AF65-F5344CB8AC3E}">
        <p14:creationId xmlns:p14="http://schemas.microsoft.com/office/powerpoint/2010/main" val="2355315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3528" y="-67225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11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484924" y="1449385"/>
            <a:ext cx="8305800" cy="4953000"/>
            <a:chOff x="685800" y="1600200"/>
            <a:chExt cx="8305800" cy="4953000"/>
          </a:xfrm>
        </p:grpSpPr>
        <p:sp>
          <p:nvSpPr>
            <p:cNvPr id="7" name="Explosion 1 6"/>
            <p:cNvSpPr/>
            <p:nvPr/>
          </p:nvSpPr>
          <p:spPr>
            <a:xfrm>
              <a:off x="1174368" y="5202392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Raw Content</a:t>
              </a:r>
            </a:p>
          </p:txBody>
        </p:sp>
        <p:sp>
          <p:nvSpPr>
            <p:cNvPr id="8" name="Alternate Process 4"/>
            <p:cNvSpPr/>
            <p:nvPr/>
          </p:nvSpPr>
          <p:spPr>
            <a:xfrm>
              <a:off x="1106091" y="457426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Acquire content</a:t>
              </a:r>
            </a:p>
          </p:txBody>
        </p:sp>
        <p:sp>
          <p:nvSpPr>
            <p:cNvPr id="10" name="Alternate Process 5"/>
            <p:cNvSpPr/>
            <p:nvPr/>
          </p:nvSpPr>
          <p:spPr>
            <a:xfrm>
              <a:off x="1106091" y="367523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Build document</a:t>
              </a:r>
            </a:p>
          </p:txBody>
        </p:sp>
        <p:sp>
          <p:nvSpPr>
            <p:cNvPr id="11" name="Alternate Process 7"/>
            <p:cNvSpPr/>
            <p:nvPr/>
          </p:nvSpPr>
          <p:spPr>
            <a:xfrm>
              <a:off x="1106091" y="2776228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Analyze document</a:t>
              </a:r>
            </a:p>
          </p:txBody>
        </p:sp>
        <p:sp>
          <p:nvSpPr>
            <p:cNvPr id="12" name="Alternate Process 8"/>
            <p:cNvSpPr/>
            <p:nvPr/>
          </p:nvSpPr>
          <p:spPr>
            <a:xfrm>
              <a:off x="1106091" y="1863569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Index document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14175" y="510678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2014175" y="4207753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2014175" y="330871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014175" y="2407540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Magnetic Disk 19"/>
            <p:cNvSpPr/>
            <p:nvPr/>
          </p:nvSpPr>
          <p:spPr>
            <a:xfrm>
              <a:off x="4424351" y="3308718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cxnSp>
          <p:nvCxnSpPr>
            <p:cNvPr id="18" name="Elbow Connector 17"/>
            <p:cNvCxnSpPr>
              <a:stCxn id="12" idx="3"/>
              <a:endCxn id="17" idx="2"/>
            </p:cNvCxnSpPr>
            <p:nvPr/>
          </p:nvCxnSpPr>
          <p:spPr>
            <a:xfrm>
              <a:off x="2922260" y="2129833"/>
              <a:ext cx="1502091" cy="1907246"/>
            </a:xfrm>
            <a:prstGeom prst="bentConnector3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xplosion 1 18"/>
            <p:cNvSpPr/>
            <p:nvPr/>
          </p:nvSpPr>
          <p:spPr>
            <a:xfrm>
              <a:off x="6890220" y="1656554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Users</a:t>
              </a:r>
            </a:p>
          </p:txBody>
        </p:sp>
        <p:sp>
          <p:nvSpPr>
            <p:cNvPr id="20" name="Alternate Process 24"/>
            <p:cNvSpPr/>
            <p:nvPr/>
          </p:nvSpPr>
          <p:spPr>
            <a:xfrm>
              <a:off x="6821943" y="2937914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Search UI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581895" y="3941489"/>
              <a:ext cx="2296265" cy="826146"/>
              <a:chOff x="6581895" y="3941489"/>
              <a:chExt cx="2296265" cy="826146"/>
            </a:xfrm>
          </p:grpSpPr>
          <p:sp>
            <p:nvSpPr>
              <p:cNvPr id="22" name="Alternate Process 25"/>
              <p:cNvSpPr/>
              <p:nvPr/>
            </p:nvSpPr>
            <p:spPr>
              <a:xfrm>
                <a:off x="6581895" y="3941489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Build query</a:t>
                </a:r>
              </a:p>
            </p:txBody>
          </p:sp>
          <p:sp>
            <p:nvSpPr>
              <p:cNvPr id="24" name="Alternate Process 26"/>
              <p:cNvSpPr/>
              <p:nvPr/>
            </p:nvSpPr>
            <p:spPr>
              <a:xfrm>
                <a:off x="7867660" y="3943684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Render results</a:t>
                </a:r>
              </a:p>
            </p:txBody>
          </p:sp>
        </p:grpSp>
        <p:sp>
          <p:nvSpPr>
            <p:cNvPr id="25" name="Alternate Process 27"/>
            <p:cNvSpPr/>
            <p:nvPr/>
          </p:nvSpPr>
          <p:spPr>
            <a:xfrm>
              <a:off x="6821943" y="5193031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 query</a:t>
              </a:r>
            </a:p>
          </p:txBody>
        </p:sp>
        <p:cxnSp>
          <p:nvCxnSpPr>
            <p:cNvPr id="27" name="Straight Arrow Connector 26"/>
            <p:cNvCxnSpPr>
              <a:endCxn id="22" idx="0"/>
            </p:cNvCxnSpPr>
            <p:nvPr/>
          </p:nvCxnSpPr>
          <p:spPr>
            <a:xfrm flipH="1">
              <a:off x="7087145" y="3470441"/>
              <a:ext cx="396016" cy="47104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4" idx="0"/>
            </p:cNvCxnSpPr>
            <p:nvPr/>
          </p:nvCxnSpPr>
          <p:spPr>
            <a:xfrm flipH="1" flipV="1">
              <a:off x="8001000" y="3470441"/>
              <a:ext cx="371910" cy="47324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2" idx="2"/>
            </p:cNvCxnSpPr>
            <p:nvPr/>
          </p:nvCxnSpPr>
          <p:spPr>
            <a:xfrm>
              <a:off x="7087145" y="4765440"/>
              <a:ext cx="396016" cy="427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8001000" y="4719789"/>
              <a:ext cx="338355" cy="4732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25" idx="1"/>
              <a:endCxn id="17" idx="4"/>
            </p:cNvCxnSpPr>
            <p:nvPr/>
          </p:nvCxnSpPr>
          <p:spPr>
            <a:xfrm rot="10800000">
              <a:off x="5871825" y="4037079"/>
              <a:ext cx="950119" cy="1422216"/>
            </a:xfrm>
            <a:prstGeom prst="bentConnector3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20" idx="0"/>
            </p:cNvCxnSpPr>
            <p:nvPr/>
          </p:nvCxnSpPr>
          <p:spPr>
            <a:xfrm>
              <a:off x="7730028" y="2407540"/>
              <a:ext cx="0" cy="53037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685800" y="1600200"/>
              <a:ext cx="3048000" cy="4953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248400" y="3886200"/>
              <a:ext cx="2743200" cy="1905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162800" y="59436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SEARCH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86200" y="56388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INDEX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4437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5334" y="180176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document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12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23528" y="1556791"/>
            <a:ext cx="833206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unit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of search and index.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Indexing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involves adding Documents to an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IndexWriter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. </a:t>
            </a:r>
            <a:endParaRPr lang="el-GR" sz="2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Searching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involves retrieving Documents from an index via an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IndexSearcher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A document consists of one or more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Fields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A Field is a name-value pair. </a:t>
            </a:r>
          </a:p>
          <a:p>
            <a:pPr lvl="1" indent="0"/>
            <a:r>
              <a:rPr lang="en-US" sz="2800" dirty="0">
                <a:solidFill>
                  <a:schemeClr val="tx1"/>
                </a:solidFill>
                <a:latin typeface="+mn-lt"/>
              </a:rPr>
              <a:t>    example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: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title, body or metadata (creation time,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etc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2BD29BB-4904-4B6D-8415-A8D6E46E0619}"/>
                  </a:ext>
                </a:extLst>
              </p14:cNvPr>
              <p14:cNvContentPartPr/>
              <p14:nvPr/>
            </p14:nvContentPartPr>
            <p14:xfrm>
              <a:off x="7115444" y="268146"/>
              <a:ext cx="5760" cy="26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2BD29BB-4904-4B6D-8415-A8D6E46E061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06804" y="259506"/>
                <a:ext cx="23400" cy="4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9995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886700" cy="101395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έννοιες: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Fields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0786" y="2474893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You have to translate raw content into </a:t>
            </a:r>
            <a:r>
              <a:rPr lang="en-US" sz="2800" dirty="0">
                <a:solidFill>
                  <a:schemeClr val="tx1"/>
                </a:solidFill>
                <a:latin typeface="+mn-lt"/>
                <a:cs typeface="Courier"/>
              </a:rPr>
              <a:t>Field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s</a:t>
            </a:r>
          </a:p>
          <a:p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0786" y="34290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Search a field using &lt;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field-name:term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&gt;, </a:t>
            </a:r>
          </a:p>
          <a:p>
            <a:pPr marL="1028700" lvl="3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e.g.,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title:lucene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4671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5334" y="180176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index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14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95536" y="1696786"/>
            <a:ext cx="83320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  <a:latin typeface="+mn-lt"/>
              </a:rPr>
              <a:t>Indexing in Lucene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3600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Create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documents comprising of one or more Fields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3600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Add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 these Documents to an </a:t>
            </a:r>
            <a:r>
              <a:rPr lang="en-US" sz="3600" dirty="0" err="1">
                <a:solidFill>
                  <a:schemeClr val="tx1"/>
                </a:solidFill>
                <a:latin typeface="+mn-lt"/>
              </a:rPr>
              <a:t>IndexWriter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518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8436" y="30521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search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15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23528" y="1556792"/>
            <a:ext cx="83320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Searching requires an index to have already been built.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It involves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Create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 Query (usually via 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QueryParser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 and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Handle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this Query to an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IndexSearcher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which returns a list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Hits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Lucene query language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allows the user to specify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which field(s) to search on,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which fields to give more weight to (boosting),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ability to perform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boolean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queries (AND, OR, NOT) and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other functionality.</a:t>
            </a:r>
          </a:p>
        </p:txBody>
      </p:sp>
    </p:spTree>
    <p:extLst>
      <p:ext uri="{BB962C8B-B14F-4D97-AF65-F5344CB8AC3E}">
        <p14:creationId xmlns:p14="http://schemas.microsoft.com/office/powerpoint/2010/main" val="1640864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16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2594521"/>
            <a:ext cx="70196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n-US" sz="4400" dirty="0">
                <a:solidFill>
                  <a:schemeClr val="tx1"/>
                </a:solidFill>
                <a:latin typeface="+mn-lt"/>
              </a:rPr>
              <a:t> in a search system: 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4215420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449" y="182803"/>
            <a:ext cx="7886700" cy="1013950"/>
          </a:xfrm>
        </p:spPr>
        <p:txBody>
          <a:bodyPr/>
          <a:lstStyle/>
          <a:p>
            <a:r>
              <a:rPr lang="en-US" dirty="0"/>
              <a:t>Lucene in a search system: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index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601424" y="1514123"/>
            <a:ext cx="5186024" cy="4953000"/>
            <a:chOff x="685800" y="1600200"/>
            <a:chExt cx="5186024" cy="4953000"/>
          </a:xfrm>
        </p:grpSpPr>
        <p:sp>
          <p:nvSpPr>
            <p:cNvPr id="4" name="Explosion 1 3"/>
            <p:cNvSpPr/>
            <p:nvPr/>
          </p:nvSpPr>
          <p:spPr>
            <a:xfrm>
              <a:off x="1174368" y="5202392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Raw Content</a:t>
              </a:r>
            </a:p>
          </p:txBody>
        </p:sp>
        <p:sp>
          <p:nvSpPr>
            <p:cNvPr id="5" name="Alternate Process 4"/>
            <p:cNvSpPr/>
            <p:nvPr/>
          </p:nvSpPr>
          <p:spPr>
            <a:xfrm>
              <a:off x="1106091" y="457426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Acquire content</a:t>
              </a:r>
            </a:p>
          </p:txBody>
        </p:sp>
        <p:sp>
          <p:nvSpPr>
            <p:cNvPr id="6" name="Alternate Process 5"/>
            <p:cNvSpPr/>
            <p:nvPr/>
          </p:nvSpPr>
          <p:spPr>
            <a:xfrm>
              <a:off x="1106091" y="367523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Build document</a:t>
              </a:r>
            </a:p>
          </p:txBody>
        </p:sp>
        <p:sp>
          <p:nvSpPr>
            <p:cNvPr id="8" name="Alternate Process 7"/>
            <p:cNvSpPr/>
            <p:nvPr/>
          </p:nvSpPr>
          <p:spPr>
            <a:xfrm>
              <a:off x="1106091" y="2776228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Analyze document</a:t>
              </a:r>
            </a:p>
          </p:txBody>
        </p:sp>
        <p:sp>
          <p:nvSpPr>
            <p:cNvPr id="9" name="Alternate Process 8"/>
            <p:cNvSpPr/>
            <p:nvPr/>
          </p:nvSpPr>
          <p:spPr>
            <a:xfrm>
              <a:off x="1106091" y="1863569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Index document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14175" y="510678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2014175" y="4207753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2014175" y="330871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2014175" y="2407540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Magnetic Disk 19"/>
            <p:cNvSpPr/>
            <p:nvPr/>
          </p:nvSpPr>
          <p:spPr>
            <a:xfrm>
              <a:off x="4424351" y="3308718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cxnSp>
          <p:nvCxnSpPr>
            <p:cNvPr id="22" name="Elbow Connector 21"/>
            <p:cNvCxnSpPr>
              <a:stCxn id="9" idx="3"/>
              <a:endCxn id="20" idx="2"/>
            </p:cNvCxnSpPr>
            <p:nvPr/>
          </p:nvCxnSpPr>
          <p:spPr>
            <a:xfrm>
              <a:off x="2922260" y="2129833"/>
              <a:ext cx="1502091" cy="1907246"/>
            </a:xfrm>
            <a:prstGeom prst="bentConnector3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685800" y="1600200"/>
              <a:ext cx="3048000" cy="4953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86200" y="56388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INDEX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95900" y="1970935"/>
            <a:ext cx="2971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+mn-lt"/>
              </a:rPr>
              <a:t>Steps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Acquire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Build 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Analyze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document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Index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documents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7413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48662" y="980728"/>
            <a:ext cx="8789083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tx1"/>
                </a:solidFill>
                <a:latin typeface="+mn-lt"/>
              </a:rPr>
              <a:t>Not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supported by core Lucid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Collection depending on type may require: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Crawler or spiders (web)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Specific APIs provided by the application (e.g., Twitter,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FourSquare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imdb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Scrapping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Complex software if scattered at various location,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etc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Complex documents (e.g., XML, JSON, relational databases,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pptx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etc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</a:t>
            </a:r>
          </a:p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Solr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high performance search server built using Lucene Core, with XML/HTTP and JSON/Python/Ruby APIs, hit highlighting, faceted search, caching, replication, and a web admin interface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.</a:t>
            </a: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2"/>
              </a:rPr>
              <a:t>https://solr.apache.org/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Competitor: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Elasticsearch</a:t>
            </a:r>
          </a:p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Tika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the Apache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Tika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™ toolkit detects and extracts metadata and text from over a thousand different file types (such as PPT, XLS, and PDF)</a:t>
            </a:r>
          </a:p>
          <a:p>
            <a:r>
              <a:rPr lang="en-US" sz="1800" dirty="0">
                <a:solidFill>
                  <a:schemeClr val="tx1"/>
                </a:solidFill>
                <a:latin typeface="+mn-lt"/>
              </a:rPr>
              <a:t>For example latest release automating image captioning </a:t>
            </a: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http://tika.apache.org/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886700" cy="101395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1: Acquire and build content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395" y="623607"/>
            <a:ext cx="2805208" cy="1104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7172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36" y="1412776"/>
            <a:ext cx="8229600" cy="43735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Create documents by adding fields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Fields</a:t>
            </a:r>
            <a:r>
              <a:rPr lang="en-US" sz="2400" dirty="0"/>
              <a:t> may be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indexed</a:t>
            </a:r>
            <a:r>
              <a:rPr lang="en-US" sz="2400" dirty="0"/>
              <a:t> or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Indexed fields may or may not be analyzed (i.e., tokenized with an </a:t>
            </a:r>
            <a:r>
              <a:rPr lang="en-US" sz="2400" dirty="0">
                <a:latin typeface="Courier"/>
                <a:cs typeface="Courier"/>
              </a:rPr>
              <a:t>Analyzer</a:t>
            </a:r>
            <a:r>
              <a:rPr lang="en-US" sz="2400" dirty="0"/>
              <a:t>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</a:rPr>
              <a:t>Non-analyzed fields view the entire value as a single token</a:t>
            </a:r>
            <a:r>
              <a:rPr lang="en-US" sz="2400" dirty="0"/>
              <a:t> (useful for URLs, paths, dates, social security numbers, ...)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stored</a:t>
            </a:r>
            <a:r>
              <a:rPr lang="en-US" sz="2400" dirty="0"/>
              <a:t> or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Useful for fields that you’d like to display to users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Optionally store term vectors and other options such as </a:t>
            </a:r>
          </a:p>
          <a:p>
            <a:pPr marL="685800" lvl="2" indent="0">
              <a:buNone/>
            </a:pPr>
            <a:r>
              <a:rPr lang="en-US" sz="2400" dirty="0"/>
              <a:t>positional indexes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2:Build Documents</a:t>
            </a:r>
          </a:p>
        </p:txBody>
      </p:sp>
    </p:spTree>
    <p:extLst>
      <p:ext uri="{BB962C8B-B14F-4D97-AF65-F5344CB8AC3E}">
        <p14:creationId xmlns:p14="http://schemas.microsoft.com/office/powerpoint/2010/main" val="292006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Περιεχόμενα Παρουσίασης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27584" y="2348880"/>
            <a:ext cx="6768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Σύντομη παρουσίαση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Lucene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Dataset/Collection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E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ργασία</a:t>
            </a:r>
            <a:endParaRPr lang="el-GR" dirty="0">
              <a:solidFill>
                <a:schemeClr val="tx1"/>
              </a:solidFill>
              <a:latin typeface="+mn-lt"/>
            </a:endParaRP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8354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36" y="1412776"/>
            <a:ext cx="8229600" cy="3168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Create documents by adding fields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2000" b="1" dirty="0"/>
              <a:t>Step 1</a:t>
            </a:r>
            <a:r>
              <a:rPr lang="en-US" sz="2000" dirty="0"/>
              <a:t> − Create a method to get a </a:t>
            </a:r>
            <a:r>
              <a:rPr lang="en-US" sz="2000" dirty="0" err="1"/>
              <a:t>Lucene</a:t>
            </a:r>
            <a:r>
              <a:rPr lang="en-US" sz="2000" dirty="0"/>
              <a:t> document from a text file.</a:t>
            </a:r>
          </a:p>
          <a:p>
            <a:pPr marL="0" indent="0">
              <a:buNone/>
            </a:pPr>
            <a:r>
              <a:rPr lang="en-US" sz="2000" b="1" dirty="0"/>
              <a:t>Step 2</a:t>
            </a:r>
            <a:r>
              <a:rPr lang="en-US" sz="2000" dirty="0"/>
              <a:t> − </a:t>
            </a:r>
            <a:r>
              <a:rPr lang="en-US" sz="2000" dirty="0">
                <a:solidFill>
                  <a:srgbClr val="FF0000"/>
                </a:solidFill>
              </a:rPr>
              <a:t>Create various fields </a:t>
            </a:r>
            <a:r>
              <a:rPr lang="en-US" sz="2000" dirty="0"/>
              <a:t>which are key value pairs containing keys as names and values as contents to be indexed.</a:t>
            </a:r>
          </a:p>
          <a:p>
            <a:pPr marL="0" indent="0">
              <a:buNone/>
            </a:pPr>
            <a:r>
              <a:rPr lang="en-US" sz="2000" b="1" dirty="0"/>
              <a:t>Step 3</a:t>
            </a:r>
            <a:r>
              <a:rPr lang="en-US" sz="2000" dirty="0"/>
              <a:t> − Set field to be </a:t>
            </a:r>
            <a:r>
              <a:rPr lang="en-US" sz="2000" dirty="0">
                <a:solidFill>
                  <a:srgbClr val="FF0000"/>
                </a:solidFill>
              </a:rPr>
              <a:t>analyzed or not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0000"/>
                </a:solidFill>
              </a:rPr>
              <a:t>stored or not</a:t>
            </a:r>
          </a:p>
          <a:p>
            <a:pPr marL="0" indent="0">
              <a:buNone/>
            </a:pPr>
            <a:r>
              <a:rPr lang="en-US" sz="2000" b="1" dirty="0"/>
              <a:t>Step 4</a:t>
            </a:r>
            <a:r>
              <a:rPr lang="en-US" sz="2000" dirty="0"/>
              <a:t> − Add the newly-created fields to the document object and return it to the caller method.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2:Build Documents</a:t>
            </a:r>
          </a:p>
        </p:txBody>
      </p:sp>
    </p:spTree>
    <p:extLst>
      <p:ext uri="{BB962C8B-B14F-4D97-AF65-F5344CB8AC3E}">
        <p14:creationId xmlns:p14="http://schemas.microsoft.com/office/powerpoint/2010/main" val="79464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2:Build Documents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1412776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000" dirty="0"/>
              <a:t>private Document </a:t>
            </a:r>
            <a:r>
              <a:rPr lang="en-GB" sz="1000" dirty="0" err="1"/>
              <a:t>getDocument</a:t>
            </a:r>
            <a:r>
              <a:rPr lang="en-GB" sz="1000" dirty="0"/>
              <a:t>(File file) throws </a:t>
            </a:r>
            <a:r>
              <a:rPr lang="en-GB" sz="1000" dirty="0" err="1"/>
              <a:t>IOException</a:t>
            </a:r>
            <a:r>
              <a:rPr lang="en-GB" sz="1000" dirty="0"/>
              <a:t> {</a:t>
            </a:r>
          </a:p>
          <a:p>
            <a:pPr marL="0" indent="0">
              <a:buNone/>
            </a:pPr>
            <a:r>
              <a:rPr lang="en-GB" sz="1000" dirty="0"/>
              <a:t>Document </a:t>
            </a:r>
            <a:r>
              <a:rPr lang="en-GB" sz="1000" dirty="0" err="1"/>
              <a:t>document</a:t>
            </a:r>
            <a:r>
              <a:rPr lang="en-GB" sz="1000" dirty="0"/>
              <a:t> = new Document();</a:t>
            </a:r>
          </a:p>
          <a:p>
            <a:endParaRPr lang="en-GB" sz="1000" dirty="0"/>
          </a:p>
          <a:p>
            <a:pPr marL="0" indent="0">
              <a:buNone/>
            </a:pPr>
            <a:r>
              <a:rPr lang="en-GB" sz="1000" dirty="0"/>
              <a:t> //index file contents</a:t>
            </a:r>
          </a:p>
          <a:p>
            <a:pPr marL="0" indent="0">
              <a:buNone/>
            </a:pPr>
            <a:r>
              <a:rPr lang="en-GB" sz="1000" dirty="0"/>
              <a:t>Field </a:t>
            </a:r>
            <a:r>
              <a:rPr lang="en-GB" sz="1000" dirty="0" err="1"/>
              <a:t>contentField</a:t>
            </a:r>
            <a:r>
              <a:rPr lang="en-GB" sz="1000" dirty="0"/>
              <a:t> = new Field(</a:t>
            </a:r>
            <a:r>
              <a:rPr lang="en-GB" sz="1000" dirty="0" err="1"/>
              <a:t>LuceneConstants.CONTENTS</a:t>
            </a:r>
            <a:r>
              <a:rPr lang="en-GB" sz="1000" dirty="0"/>
              <a:t>, </a:t>
            </a:r>
          </a:p>
          <a:p>
            <a:pPr marL="0" indent="0">
              <a:buNone/>
            </a:pPr>
            <a:r>
              <a:rPr lang="en-GB" sz="1000" dirty="0"/>
              <a:t>new </a:t>
            </a:r>
            <a:r>
              <a:rPr lang="en-GB" sz="1000" dirty="0" err="1"/>
              <a:t>FileReader</a:t>
            </a:r>
            <a:r>
              <a:rPr lang="en-GB" sz="1000" dirty="0"/>
              <a:t>(file))</a:t>
            </a:r>
          </a:p>
          <a:p>
            <a:pPr marL="0" indent="0">
              <a:buNone/>
            </a:pPr>
            <a:r>
              <a:rPr lang="en-GB" sz="1000" dirty="0"/>
              <a:t>//index file name</a:t>
            </a:r>
          </a:p>
          <a:p>
            <a:pPr marL="0" indent="0">
              <a:buNone/>
            </a:pPr>
            <a:r>
              <a:rPr lang="en-GB" sz="1000" dirty="0"/>
              <a:t>Field </a:t>
            </a:r>
            <a:r>
              <a:rPr lang="en-GB" sz="1000" dirty="0" err="1"/>
              <a:t>fileNameField</a:t>
            </a:r>
            <a:r>
              <a:rPr lang="en-GB" sz="1000" dirty="0"/>
              <a:t> = new Field(</a:t>
            </a:r>
            <a:r>
              <a:rPr lang="en-GB" sz="1000" dirty="0" err="1"/>
              <a:t>LuceneConstants.FILE_NAME</a:t>
            </a:r>
            <a:r>
              <a:rPr lang="en-GB" sz="1000" dirty="0"/>
              <a:t>, </a:t>
            </a:r>
            <a:r>
              <a:rPr lang="en-GB" sz="1000" dirty="0" err="1"/>
              <a:t>file.getName</a:t>
            </a:r>
            <a:r>
              <a:rPr lang="en-GB" sz="1000" dirty="0"/>
              <a:t>(), </a:t>
            </a:r>
            <a:r>
              <a:rPr lang="en-GB" sz="1000" dirty="0" err="1"/>
              <a:t>Field.Store.YES,Field.Index.NOT_ANALYZED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r>
              <a:rPr lang="en-GB" sz="1000" dirty="0"/>
              <a:t>   </a:t>
            </a:r>
          </a:p>
          <a:p>
            <a:pPr marL="0" indent="0">
              <a:buNone/>
            </a:pPr>
            <a:r>
              <a:rPr lang="en-GB" sz="1000" dirty="0"/>
              <a:t>//index file path</a:t>
            </a:r>
          </a:p>
          <a:p>
            <a:pPr marL="0" indent="0">
              <a:buNone/>
            </a:pPr>
            <a:r>
              <a:rPr lang="en-GB" sz="1000" dirty="0"/>
              <a:t> Field </a:t>
            </a:r>
            <a:r>
              <a:rPr lang="en-GB" sz="1000" dirty="0" err="1"/>
              <a:t>filePathField</a:t>
            </a:r>
            <a:r>
              <a:rPr lang="en-GB" sz="1000" dirty="0"/>
              <a:t> = new Field(</a:t>
            </a:r>
            <a:r>
              <a:rPr lang="en-GB" sz="1000" dirty="0" err="1"/>
              <a:t>LuceneConstants.FILE_PATH</a:t>
            </a:r>
            <a:r>
              <a:rPr lang="en-GB" sz="1000" dirty="0"/>
              <a:t>, </a:t>
            </a:r>
            <a:r>
              <a:rPr lang="en-GB" sz="1000" dirty="0" err="1"/>
              <a:t>file.getCanonicalPath</a:t>
            </a:r>
            <a:r>
              <a:rPr lang="en-GB" sz="1000" dirty="0"/>
              <a:t>(),  </a:t>
            </a:r>
            <a:r>
              <a:rPr lang="en-GB" sz="1000" dirty="0" err="1"/>
              <a:t>Field.Store.YES,Field.Index.NOT_ANALYZED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1000" dirty="0" err="1"/>
              <a:t>document.add</a:t>
            </a:r>
            <a:r>
              <a:rPr lang="en-GB" sz="1000" dirty="0"/>
              <a:t>(</a:t>
            </a:r>
            <a:r>
              <a:rPr lang="en-GB" sz="1000" dirty="0" err="1"/>
              <a:t>contentField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r>
              <a:rPr lang="en-GB" sz="1000" dirty="0" err="1"/>
              <a:t>document.add</a:t>
            </a:r>
            <a:r>
              <a:rPr lang="en-GB" sz="1000" dirty="0"/>
              <a:t>(</a:t>
            </a:r>
            <a:r>
              <a:rPr lang="en-GB" sz="1000" dirty="0" err="1"/>
              <a:t>fileNameField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r>
              <a:rPr lang="en-GB" sz="1000" dirty="0"/>
              <a:t> </a:t>
            </a:r>
            <a:r>
              <a:rPr lang="en-GB" sz="1000" dirty="0" err="1"/>
              <a:t>document.add</a:t>
            </a:r>
            <a:r>
              <a:rPr lang="en-GB" sz="1000" dirty="0"/>
              <a:t>(</a:t>
            </a:r>
            <a:r>
              <a:rPr lang="en-GB" sz="1000" dirty="0" err="1"/>
              <a:t>filePathField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1000" dirty="0"/>
              <a:t>return document;</a:t>
            </a:r>
          </a:p>
          <a:p>
            <a:pPr marL="0" indent="0">
              <a:buNone/>
            </a:pPr>
            <a:r>
              <a:rPr lang="en-GB" sz="1000" dirty="0"/>
              <a:t>} </a:t>
            </a:r>
            <a:endParaRPr lang="el-GR" sz="1000" dirty="0"/>
          </a:p>
        </p:txBody>
      </p:sp>
    </p:spTree>
    <p:extLst>
      <p:ext uri="{BB962C8B-B14F-4D97-AF65-F5344CB8AC3E}">
        <p14:creationId xmlns:p14="http://schemas.microsoft.com/office/powerpoint/2010/main" val="1002219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3:analyze and index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2325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Create an </a:t>
            </a:r>
            <a:r>
              <a:rPr lang="en-US" dirty="0" err="1"/>
              <a:t>IndexWriter</a:t>
            </a:r>
            <a:r>
              <a:rPr lang="en-US" dirty="0"/>
              <a:t> and add documents to it with </a:t>
            </a:r>
            <a:r>
              <a:rPr lang="en-US" dirty="0" err="1"/>
              <a:t>addDocument</a:t>
            </a:r>
            <a:r>
              <a:rPr lang="en-US" dirty="0"/>
              <a:t>();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3933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721" y="188640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Core indexing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212" y="1700808"/>
            <a:ext cx="7886700" cy="304353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Analyzer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Extracts tokens from a text stream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IndexWriter</a:t>
            </a:r>
            <a:endParaRPr lang="en-US" sz="2400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create a new index, open an existing index, and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add, remove, or update documents in an index</a:t>
            </a:r>
            <a:br>
              <a:rPr lang="en-US" sz="2400" dirty="0">
                <a:cs typeface="Courier"/>
              </a:rPr>
            </a:br>
            <a:endParaRPr lang="en-US" sz="2400" dirty="0">
              <a:cs typeface="Courier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Directory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Abstract class that represents the location of an index</a:t>
            </a:r>
            <a:br>
              <a:rPr lang="en-US" sz="2400" dirty="0">
                <a:cs typeface="Courier"/>
              </a:rPr>
            </a:br>
            <a:endParaRPr lang="en-US" sz="2400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30510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9512" y="476672"/>
            <a:ext cx="85689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StandardAnalyzer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endParaRPr lang="en-GB" sz="1400" dirty="0">
              <a:solidFill>
                <a:schemeClr val="tx1"/>
              </a:solidFill>
              <a:latin typeface="+mj-lt"/>
            </a:endParaRPr>
          </a:p>
          <a:p>
            <a:r>
              <a:rPr lang="en-GB" sz="1400" i="1" dirty="0">
                <a:solidFill>
                  <a:schemeClr val="tx1"/>
                </a:solidFill>
                <a:latin typeface="+mj-lt"/>
              </a:rPr>
              <a:t> // </a:t>
            </a:r>
            <a:r>
              <a:rPr lang="en-GB" sz="1400" b="1" i="1" dirty="0">
                <a:solidFill>
                  <a:srgbClr val="FF0000"/>
                </a:solidFill>
                <a:latin typeface="+mj-lt"/>
              </a:rPr>
              <a:t>INDEX:</a:t>
            </a:r>
            <a:r>
              <a:rPr lang="en-GB" sz="1400" i="1" dirty="0">
                <a:solidFill>
                  <a:schemeClr val="tx1"/>
                </a:solidFill>
                <a:latin typeface="+mj-lt"/>
              </a:rPr>
              <a:t> Store the index in memory: (</a:t>
            </a:r>
            <a:r>
              <a:rPr lang="el-GR" sz="1400" i="1" dirty="0">
                <a:solidFill>
                  <a:schemeClr val="tx1"/>
                </a:solidFill>
                <a:latin typeface="+mj-lt"/>
              </a:rPr>
              <a:t>για την εργασία θα το αποθηκεύστε στο δίσκο – θα δημιουργηθεί μια φορά στην αρχή)</a:t>
            </a:r>
            <a:endParaRPr lang="en-GB" sz="1400" i="1" dirty="0">
              <a:solidFill>
                <a:schemeClr val="tx1"/>
              </a:solidFill>
              <a:latin typeface="+mj-lt"/>
            </a:endParaRP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RAMDirectory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To store an index on disk, use this instead: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FSDirectory.open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tmp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testindex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");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doc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String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text = "This is the text to be indexed.";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doc.add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Field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text,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TextField.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TYPE_STORED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iwriter.addDocument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SEARCH: Now search the index: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DirectoryReader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DirectoryReader.open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// Parse a simple query that searches for "text":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parser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parser.parse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("text");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ScoreDoc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[] hits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isearcher.search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(query, null, 1000).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scoreDocs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Iterate through the results: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for 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0;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&lt;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hits.length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++) {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isearcher.doc(hits[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].doc);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}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  <a:endParaRPr lang="el-GR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2963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Using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"/>
              </a:rPr>
              <a:t>Field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options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855384"/>
              </p:ext>
            </p:extLst>
          </p:nvPr>
        </p:nvGraphicFramePr>
        <p:xfrm>
          <a:off x="395536" y="1988840"/>
          <a:ext cx="8229600" cy="281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9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21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TermVector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Example usage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619">
                <a:tc>
                  <a:txBody>
                    <a:bodyPr/>
                    <a:lstStyle/>
                    <a:p>
                      <a:r>
                        <a:rPr lang="en-US" dirty="0"/>
                        <a:t>NOT_ANALYZED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Identifiers, telephone</a:t>
                      </a:r>
                      <a:r>
                        <a:rPr lang="en-US" baseline="0" dirty="0"/>
                        <a:t>/SSNs, URLs, dates, ...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007">
                <a:tc>
                  <a:txBody>
                    <a:bodyPr/>
                    <a:lstStyle/>
                    <a:p>
                      <a:r>
                        <a:rPr lang="en-US" dirty="0"/>
                        <a:t>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WITH_POSITIONS_OFFSETS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Title, abstract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59">
                <a:tc>
                  <a:txBody>
                    <a:bodyPr/>
                    <a:lstStyle/>
                    <a:p>
                      <a:r>
                        <a:rPr lang="en-US" dirty="0"/>
                        <a:t>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WITH_POSITIONS_OFFSETS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735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Document</a:t>
                      </a:r>
                      <a:r>
                        <a:rPr lang="en-US" baseline="0" dirty="0"/>
                        <a:t> type, DB keys (if not used for searching)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/>
                        <a:t>NOT_ANALYZED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Hidden keywords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5896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Analyzer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18755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/>
              <a:t>Tokenizes the input text</a:t>
            </a:r>
          </a:p>
          <a:p>
            <a:r>
              <a:rPr lang="en-US" dirty="0"/>
              <a:t>Common </a:t>
            </a:r>
            <a:r>
              <a:rPr lang="en-US" dirty="0">
                <a:cs typeface="Courier"/>
              </a:rPr>
              <a:t>Analyzer</a:t>
            </a:r>
            <a:r>
              <a:rPr lang="en-US" dirty="0"/>
              <a:t>s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WhitespaceAnalyzer</a:t>
            </a:r>
            <a:br>
              <a:rPr lang="en-US" dirty="0"/>
            </a:br>
            <a:r>
              <a:rPr lang="en-US" i="1" dirty="0"/>
              <a:t>Splits tokens on whitespace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SimpleAnalyzer</a:t>
            </a:r>
            <a:br>
              <a:rPr lang="en-US" dirty="0"/>
            </a:br>
            <a:r>
              <a:rPr lang="en-US" i="1" dirty="0"/>
              <a:t>Splits tokens on non-letters, and then lowercases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StopAnalyzer</a:t>
            </a:r>
            <a:br>
              <a:rPr lang="en-US" dirty="0"/>
            </a:br>
            <a:r>
              <a:rPr lang="en-US" i="1" dirty="0"/>
              <a:t>Same as </a:t>
            </a:r>
            <a:r>
              <a:rPr lang="en-US" i="1" dirty="0" err="1"/>
              <a:t>SimpleAnalyzer</a:t>
            </a:r>
            <a:r>
              <a:rPr lang="en-US" i="1" dirty="0"/>
              <a:t>, but also removes stop words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StandardAnalyzer</a:t>
            </a:r>
            <a:br>
              <a:rPr lang="en-US" dirty="0"/>
            </a:br>
            <a:r>
              <a:rPr lang="en-US" i="1" dirty="0"/>
              <a:t>Most sophisticated analyzer that knows about certain token types, lowercases, removes stop words, ...</a:t>
            </a:r>
          </a:p>
        </p:txBody>
      </p:sp>
    </p:spTree>
    <p:extLst>
      <p:ext uri="{BB962C8B-B14F-4D97-AF65-F5344CB8AC3E}">
        <p14:creationId xmlns:p14="http://schemas.microsoft.com/office/powerpoint/2010/main" val="2527277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Analysis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“The quick brown fox jumped over the lazy dog”</a:t>
            </a:r>
          </a:p>
          <a:p>
            <a:r>
              <a:rPr lang="en-US" dirty="0" err="1">
                <a:latin typeface="Courier"/>
                <a:cs typeface="Courier"/>
              </a:rPr>
              <a:t>WhitespaceAnalyzer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[The] [quick] [brown] [fox] [jumped] [over] [the] [lazy] [dog]</a:t>
            </a:r>
          </a:p>
          <a:p>
            <a:r>
              <a:rPr lang="en-US" dirty="0" err="1">
                <a:latin typeface="Courier"/>
                <a:cs typeface="Courier"/>
              </a:rPr>
              <a:t>SimpleAnalyzer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[the] [quick] [brown] [fox] [jumped] [over] [the] [lazy] [dog]</a:t>
            </a:r>
          </a:p>
          <a:p>
            <a:r>
              <a:rPr lang="en-US" dirty="0" err="1">
                <a:latin typeface="Courier"/>
                <a:cs typeface="Courier"/>
              </a:rPr>
              <a:t>StopAnalyzer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[quick] [brown] [fox] [jumped] [over] [lazy] [dog]</a:t>
            </a:r>
          </a:p>
          <a:p>
            <a:r>
              <a:rPr lang="en-US" dirty="0" err="1">
                <a:latin typeface="Courier"/>
                <a:cs typeface="Courier"/>
              </a:rPr>
              <a:t>StandardAnalyzer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[quick] [brown] [fox] [jumped] [over] [lazy] [dog]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418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More analysis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“XY&amp;Z Corporation – </a:t>
            </a:r>
            <a:r>
              <a:rPr lang="en-US" dirty="0" err="1"/>
              <a:t>xyz@example.com</a:t>
            </a:r>
            <a:r>
              <a:rPr lang="en-US" dirty="0"/>
              <a:t>”</a:t>
            </a:r>
          </a:p>
          <a:p>
            <a:r>
              <a:rPr lang="en-US" dirty="0" err="1">
                <a:latin typeface="Courier"/>
                <a:cs typeface="Courier"/>
              </a:rPr>
              <a:t>WhitespaceAnalyzer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[XY&amp;Z] [Corporation] [-] [</a:t>
            </a:r>
            <a:r>
              <a:rPr lang="en-US" dirty="0" err="1"/>
              <a:t>xyz@example.com</a:t>
            </a:r>
            <a:r>
              <a:rPr lang="en-US" dirty="0"/>
              <a:t>]</a:t>
            </a:r>
          </a:p>
          <a:p>
            <a:r>
              <a:rPr lang="en-US" dirty="0" err="1">
                <a:latin typeface="Courier"/>
                <a:cs typeface="Courier"/>
              </a:rPr>
              <a:t>SimpleAnalyzer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</a:t>
            </a:r>
            <a:r>
              <a:rPr lang="en-US" dirty="0" err="1"/>
              <a:t>xy</a:t>
            </a:r>
            <a:r>
              <a:rPr lang="en-US" dirty="0"/>
              <a:t>] [z] [corporation] [xyz] [example] [com]</a:t>
            </a:r>
          </a:p>
          <a:p>
            <a:r>
              <a:rPr lang="en-US" dirty="0" err="1">
                <a:latin typeface="Courier"/>
                <a:cs typeface="Courier"/>
              </a:rPr>
              <a:t>StopAnalyzer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</a:t>
            </a:r>
            <a:r>
              <a:rPr lang="en-US" dirty="0" err="1"/>
              <a:t>xy</a:t>
            </a:r>
            <a:r>
              <a:rPr lang="en-US" dirty="0"/>
              <a:t>] [z] [corporation] [xyz] [example] [com]</a:t>
            </a:r>
          </a:p>
          <a:p>
            <a:r>
              <a:rPr lang="en-US" dirty="0" err="1">
                <a:latin typeface="Courier"/>
                <a:cs typeface="Courier"/>
              </a:rPr>
              <a:t>StandardAnalyzer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</a:t>
            </a:r>
            <a:r>
              <a:rPr lang="en-US" dirty="0" err="1"/>
              <a:t>xy&amp;z</a:t>
            </a:r>
            <a:r>
              <a:rPr lang="en-US" dirty="0"/>
              <a:t>] [corporation] [</a:t>
            </a:r>
            <a:r>
              <a:rPr lang="en-US" dirty="0" err="1"/>
              <a:t>xyz@example.com</a:t>
            </a:r>
            <a:r>
              <a:rPr lang="en-US" dirty="0"/>
              <a:t>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9065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29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2594521"/>
            <a:ext cx="7019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in a search system: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3651709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A8B485-6DAE-4149-BA9F-847E2166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728F43-6DFC-4AF6-B1F2-C321529BC6F8}"/>
              </a:ext>
            </a:extLst>
          </p:cNvPr>
          <p:cNvSpPr txBox="1"/>
          <p:nvPr/>
        </p:nvSpPr>
        <p:spPr>
          <a:xfrm>
            <a:off x="422754" y="134092"/>
            <a:ext cx="80648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>
                <a:solidFill>
                  <a:srgbClr val="C00000"/>
                </a:solidFill>
                <a:latin typeface="+mn-lt"/>
              </a:rPr>
              <a:t>Διαδικαστικά</a:t>
            </a:r>
          </a:p>
          <a:p>
            <a:pPr algn="ctr"/>
            <a:endParaRPr lang="el-GR" sz="2800" dirty="0">
              <a:solidFill>
                <a:srgbClr val="C00000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Καταληκτικές Ημερομηνίες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tx1"/>
                </a:solidFill>
                <a:latin typeface="+mn-lt"/>
              </a:rPr>
              <a:t>Δευτέρα 19 Απριλίου 2021, Σύντομη περιγραφή σχεδιασμού και συλλογή δεδομένων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tx1"/>
                </a:solidFill>
                <a:latin typeface="+mn-lt"/>
              </a:rPr>
              <a:t>Δευτέρα 24 Μαΐου 2021, Παράδοση εργασίας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tx1"/>
                </a:solidFill>
                <a:latin typeface="+mn-lt"/>
              </a:rPr>
              <a:t>(προ)-Τελευταία εβδομάδα του Μάϊου, Προφορική Εξέταση εργασίας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r>
              <a:rPr lang="el-GR" sz="1800" dirty="0">
                <a:solidFill>
                  <a:schemeClr val="tx1"/>
                </a:solidFill>
                <a:latin typeface="+mn-lt"/>
              </a:rPr>
              <a:t>Οι καταληκτικές ημερομηνίες είναι αυστηρές,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δεν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γίνονται δεκτές αργοπορημένες παραδόσεις ασκήσεων</a:t>
            </a:r>
          </a:p>
          <a:p>
            <a:endParaRPr lang="el-GR" sz="1800" dirty="0">
              <a:solidFill>
                <a:schemeClr val="tx1"/>
              </a:solidFill>
              <a:latin typeface="+mn-lt"/>
            </a:endParaRP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Παράδοση μέσω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ecourse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ελική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εργασία στο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github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5-10’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zoom video</a:t>
            </a:r>
            <a:endParaRPr lang="el-GR" sz="2000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Η εργασία μπορεί να γίνει σε ομάδες έως 2 ατόμων.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Η εργασία μετράει σε ποσοστό 50% στο βαθμό σας στο μάθημα.</a:t>
            </a:r>
          </a:p>
        </p:txBody>
      </p:sp>
    </p:spTree>
    <p:extLst>
      <p:ext uri="{BB962C8B-B14F-4D97-AF65-F5344CB8AC3E}">
        <p14:creationId xmlns:p14="http://schemas.microsoft.com/office/powerpoint/2010/main" val="4024687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7FF12B-9CEE-4C59-B983-5C22516ED36F}"/>
              </a:ext>
            </a:extLst>
          </p:cNvPr>
          <p:cNvSpPr txBox="1"/>
          <p:nvPr/>
        </p:nvSpPr>
        <p:spPr>
          <a:xfrm>
            <a:off x="323528" y="692696"/>
            <a:ext cx="835292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+mn-lt"/>
              </a:rPr>
              <a:t>Εργασία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sz="2000" b="1" dirty="0">
                <a:solidFill>
                  <a:srgbClr val="C00000"/>
                </a:solidFill>
                <a:latin typeface="+mn-lt"/>
              </a:rPr>
              <a:t>Θέμα: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Σχεδιασμός και υλοποίηση ενός συστήματος αναζήτησης πληροφορίας σχετικής με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covid-19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rgbClr val="C00000"/>
                </a:solidFill>
                <a:latin typeface="+mn-lt"/>
              </a:rPr>
              <a:t>Βήμα 1: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Δημιουργία συλλογής (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corpus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) από σχετικά άρθρα.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rgbClr val="C00000"/>
                </a:solidFill>
                <a:latin typeface="+mn-lt"/>
              </a:rPr>
              <a:t>Βήμα 2: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Υλοποίηση μιας μηχανή αναζήτησης αυτών των άρθρων.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Συγκεκριμένα: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Ο χρήστης θα θέτει ερωτήματα.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Το σύστημα θα επιστρέφει τα συναφή με το ερώτημα άρθρα της συλλογής σας σε διάταξη με βάση τη συνάφεια τους με το ερώτημα.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Για  την   υλοποίηση,  θα  χρησιμοποιήστε   τη   βιβλιοθήκη  </a:t>
            </a:r>
            <a:r>
              <a:rPr lang="el-GR" sz="2000" b="1" dirty="0" err="1">
                <a:solidFill>
                  <a:schemeClr val="tx1"/>
                </a:solidFill>
                <a:latin typeface="+mn-lt"/>
              </a:rPr>
              <a:t>Lucene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81957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31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" name="Group 2"/>
          <p:cNvGrpSpPr/>
          <p:nvPr/>
        </p:nvGrpSpPr>
        <p:grpSpPr>
          <a:xfrm>
            <a:off x="1712691" y="1306542"/>
            <a:ext cx="4567249" cy="4687156"/>
            <a:chOff x="4223475" y="1505739"/>
            <a:chExt cx="4567249" cy="4687156"/>
          </a:xfrm>
        </p:grpSpPr>
        <p:sp>
          <p:nvSpPr>
            <p:cNvPr id="26" name="Rectangle 25"/>
            <p:cNvSpPr/>
            <p:nvPr/>
          </p:nvSpPr>
          <p:spPr>
            <a:xfrm rot="5400000">
              <a:off x="5544108" y="4617132"/>
              <a:ext cx="1224136" cy="18722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Magnetic Disk 19"/>
            <p:cNvSpPr/>
            <p:nvPr/>
          </p:nvSpPr>
          <p:spPr>
            <a:xfrm>
              <a:off x="4223475" y="3157903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sp>
          <p:nvSpPr>
            <p:cNvPr id="19" name="Explosion 1 18"/>
            <p:cNvSpPr/>
            <p:nvPr/>
          </p:nvSpPr>
          <p:spPr>
            <a:xfrm>
              <a:off x="6689344" y="1505739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Users</a:t>
              </a:r>
            </a:p>
          </p:txBody>
        </p:sp>
        <p:sp>
          <p:nvSpPr>
            <p:cNvPr id="20" name="Alternate Process 24"/>
            <p:cNvSpPr/>
            <p:nvPr/>
          </p:nvSpPr>
          <p:spPr>
            <a:xfrm>
              <a:off x="6621067" y="2787099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Search UI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381019" y="3790674"/>
              <a:ext cx="2296265" cy="826146"/>
              <a:chOff x="6581895" y="3941489"/>
              <a:chExt cx="2296265" cy="826146"/>
            </a:xfrm>
          </p:grpSpPr>
          <p:sp>
            <p:nvSpPr>
              <p:cNvPr id="22" name="Alternate Process 25"/>
              <p:cNvSpPr/>
              <p:nvPr/>
            </p:nvSpPr>
            <p:spPr>
              <a:xfrm>
                <a:off x="6581895" y="3941489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Build query</a:t>
                </a:r>
              </a:p>
            </p:txBody>
          </p:sp>
          <p:sp>
            <p:nvSpPr>
              <p:cNvPr id="24" name="Alternate Process 26"/>
              <p:cNvSpPr/>
              <p:nvPr/>
            </p:nvSpPr>
            <p:spPr>
              <a:xfrm>
                <a:off x="7867660" y="3943684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Render results</a:t>
                </a:r>
              </a:p>
            </p:txBody>
          </p:sp>
        </p:grpSp>
        <p:sp>
          <p:nvSpPr>
            <p:cNvPr id="25" name="Alternate Process 27"/>
            <p:cNvSpPr/>
            <p:nvPr/>
          </p:nvSpPr>
          <p:spPr>
            <a:xfrm>
              <a:off x="6621067" y="5042216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 query</a:t>
              </a:r>
            </a:p>
          </p:txBody>
        </p:sp>
        <p:cxnSp>
          <p:nvCxnSpPr>
            <p:cNvPr id="27" name="Straight Arrow Connector 26"/>
            <p:cNvCxnSpPr>
              <a:endCxn id="22" idx="0"/>
            </p:cNvCxnSpPr>
            <p:nvPr/>
          </p:nvCxnSpPr>
          <p:spPr>
            <a:xfrm flipH="1">
              <a:off x="6886269" y="3319626"/>
              <a:ext cx="396016" cy="47104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4" idx="0"/>
            </p:cNvCxnSpPr>
            <p:nvPr/>
          </p:nvCxnSpPr>
          <p:spPr>
            <a:xfrm flipH="1" flipV="1">
              <a:off x="7800124" y="3319626"/>
              <a:ext cx="371910" cy="47324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2" idx="2"/>
            </p:cNvCxnSpPr>
            <p:nvPr/>
          </p:nvCxnSpPr>
          <p:spPr>
            <a:xfrm>
              <a:off x="6886269" y="4614625"/>
              <a:ext cx="396016" cy="427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7800124" y="4568974"/>
              <a:ext cx="338355" cy="4732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25" idx="1"/>
              <a:endCxn id="17" idx="4"/>
            </p:cNvCxnSpPr>
            <p:nvPr/>
          </p:nvCxnSpPr>
          <p:spPr>
            <a:xfrm rot="10800000">
              <a:off x="5670949" y="3886264"/>
              <a:ext cx="950119" cy="1422216"/>
            </a:xfrm>
            <a:prstGeom prst="bentConnector3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20" idx="0"/>
            </p:cNvCxnSpPr>
            <p:nvPr/>
          </p:nvCxnSpPr>
          <p:spPr>
            <a:xfrm>
              <a:off x="7529152" y="2256725"/>
              <a:ext cx="0" cy="53037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6047524" y="3735385"/>
              <a:ext cx="2743200" cy="1905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961924" y="5792785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SEARCH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986449" y="182803"/>
            <a:ext cx="7886700" cy="1013950"/>
          </a:xfrm>
        </p:spPr>
        <p:txBody>
          <a:bodyPr/>
          <a:lstStyle/>
          <a:p>
            <a:r>
              <a:rPr lang="en-US" dirty="0"/>
              <a:t>Lucene in a search system: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232273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457200" y="1700808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dirty="0">
              <a:latin typeface="+mn-lt"/>
            </a:endParaRPr>
          </a:p>
          <a:p>
            <a:r>
              <a:rPr lang="en-US" u="sng" dirty="0">
                <a:solidFill>
                  <a:prstClr val="black"/>
                </a:solidFill>
                <a:latin typeface="Calibri"/>
              </a:rPr>
              <a:t>No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default search UI, but many useful modules</a:t>
            </a:r>
          </a:p>
          <a:p>
            <a:pPr lvl="0"/>
            <a:endParaRPr lang="en-US" sz="800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Calibri"/>
              </a:rPr>
              <a:t>General instructions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Simple (do not present a lot of options in the first page)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>
                <a:latin typeface="Calibri"/>
              </a:rPr>
              <a:t>a single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search box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better than 2-step process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Result presentation is very important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highlight matches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make sort order clear,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etc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lvl="0"/>
            <a:endParaRPr lang="en-US" dirty="0">
              <a:solidFill>
                <a:prstClr val="black"/>
              </a:solidFill>
              <a:latin typeface="Calibri"/>
            </a:endParaRPr>
          </a:p>
          <a:p>
            <a:endParaRPr lang="en-US" sz="800" dirty="0">
              <a:latin typeface="+mn-lt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4785" y="332656"/>
            <a:ext cx="7886700" cy="1013950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Search User Interface (UI)</a:t>
            </a:r>
          </a:p>
        </p:txBody>
      </p:sp>
    </p:spTree>
    <p:extLst>
      <p:ext uri="{BB962C8B-B14F-4D97-AF65-F5344CB8AC3E}">
        <p14:creationId xmlns:p14="http://schemas.microsoft.com/office/powerpoint/2010/main" val="38005650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77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Core searching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12767"/>
            <a:ext cx="7416824" cy="21888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QueryParser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Parses a textual representation of a query into a Query instance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Constructed with an analyzer used to interpret query text in the same way as the documents are interpreted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Query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Contains the results from the </a:t>
            </a:r>
            <a:r>
              <a:rPr lang="en-US" dirty="0" err="1">
                <a:cs typeface="Courier"/>
              </a:rPr>
              <a:t>QueryParser</a:t>
            </a:r>
            <a:r>
              <a:rPr lang="en-US" dirty="0">
                <a:cs typeface="Courier"/>
              </a:rPr>
              <a:t> which is passed to the searcher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Abstract query class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Concrete subclasses represent specific types of queries, e.g., matching terms in fields, </a:t>
            </a:r>
            <a:r>
              <a:rPr lang="en-US" dirty="0" err="1">
                <a:cs typeface="Courier"/>
              </a:rPr>
              <a:t>boolean</a:t>
            </a:r>
            <a:r>
              <a:rPr lang="en-US" dirty="0">
                <a:cs typeface="Courier"/>
              </a:rPr>
              <a:t> queries, phrase queries, 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IndexSearcher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Central class that exposes several search methods on an index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Returns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TopDocs</a:t>
            </a:r>
            <a:r>
              <a:rPr lang="en-US" dirty="0">
                <a:cs typeface="Courier"/>
              </a:rPr>
              <a:t> with max n hits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635305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9512" y="476672"/>
            <a:ext cx="85689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StandardAnalyzer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endParaRPr lang="en-GB" sz="1400" dirty="0">
              <a:solidFill>
                <a:schemeClr val="tx1"/>
              </a:solidFill>
              <a:latin typeface="+mj-lt"/>
            </a:endParaRPr>
          </a:p>
          <a:p>
            <a:r>
              <a:rPr lang="en-GB" sz="1400" i="1" dirty="0">
                <a:solidFill>
                  <a:schemeClr val="tx1"/>
                </a:solidFill>
                <a:latin typeface="+mj-lt"/>
              </a:rPr>
              <a:t> //INDEX:  Store the index in memory: (</a:t>
            </a:r>
            <a:r>
              <a:rPr lang="el-GR" sz="1400" i="1" dirty="0">
                <a:solidFill>
                  <a:schemeClr val="tx1"/>
                </a:solidFill>
                <a:latin typeface="+mj-lt"/>
              </a:rPr>
              <a:t>για την εργασία θα το αποθηκεύστε στο δίσκο – θα δημιουργηθεί μια φορά στην αρχή))</a:t>
            </a:r>
            <a:endParaRPr lang="en-GB" sz="1400" i="1" dirty="0">
              <a:solidFill>
                <a:schemeClr val="tx1"/>
              </a:solidFill>
              <a:latin typeface="+mj-lt"/>
            </a:endParaRP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RAMDirectory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To store an index on disk, use this instead: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FSDirectory.open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tmp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testindex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");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doc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String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text = "This is the text to be indexed.";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doc.add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Field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text,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TextField.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TYPE_STORED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iwriter.addDocument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</a:t>
            </a:r>
            <a:r>
              <a:rPr lang="en-GB" sz="1400" dirty="0">
                <a:solidFill>
                  <a:srgbClr val="FF0000"/>
                </a:solidFill>
                <a:latin typeface="+mj-lt"/>
              </a:rPr>
              <a:t>QUERY: 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Now search the index: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DirectoryReader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DirectoryReader.open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// Parse a simple query that searches for "text":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parser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parser.parse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("text");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ScoreDoc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[] hits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isearcher.search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(query, null, 1000).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scoreDocs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Iterate through the results: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for 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0;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&lt;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hits.length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++) {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isearcher.doc(hits[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].doc);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}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  <a:endParaRPr lang="el-GR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67095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5387"/>
            <a:ext cx="7886700" cy="1325563"/>
          </a:xfrm>
        </p:spPr>
        <p:txBody>
          <a:bodyPr/>
          <a:lstStyle/>
          <a:p>
            <a:pPr algn="ctr"/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QueryParser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syntax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977930"/>
              </p:ext>
            </p:extLst>
          </p:nvPr>
        </p:nvGraphicFramePr>
        <p:xfrm>
          <a:off x="457200" y="1436340"/>
          <a:ext cx="8229600" cy="471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Quer</a:t>
                      </a:r>
                      <a:r>
                        <a:rPr lang="en-US" baseline="0" dirty="0"/>
                        <a:t>y 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Document matches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if…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the term </a:t>
                      </a:r>
                      <a:r>
                        <a:rPr lang="en-US" i="1" dirty="0"/>
                        <a:t>java</a:t>
                      </a:r>
                      <a:r>
                        <a:rPr lang="en-US" dirty="0"/>
                        <a:t> in the default 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 </a:t>
                      </a:r>
                      <a:r>
                        <a:rPr lang="en-US" dirty="0" err="1"/>
                        <a:t>junit</a:t>
                      </a:r>
                      <a:br>
                        <a:rPr lang="en-US" dirty="0"/>
                      </a:br>
                      <a:r>
                        <a:rPr lang="en-US" dirty="0"/>
                        <a:t>java OR </a:t>
                      </a:r>
                      <a:r>
                        <a:rPr lang="en-US" dirty="0" err="1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the term </a:t>
                      </a:r>
                      <a:r>
                        <a:rPr lang="en-US" i="1" dirty="0"/>
                        <a:t>java</a:t>
                      </a:r>
                      <a:r>
                        <a:rPr lang="en-US" dirty="0"/>
                        <a:t> or </a:t>
                      </a:r>
                      <a:r>
                        <a:rPr lang="en-US" i="1" dirty="0" err="1"/>
                        <a:t>junit</a:t>
                      </a:r>
                      <a:r>
                        <a:rPr lang="en-US" dirty="0"/>
                        <a:t> or both in the default field (</a:t>
                      </a:r>
                      <a:r>
                        <a:rPr lang="en-US" i="1" dirty="0"/>
                        <a:t>the default operator </a:t>
                      </a:r>
                      <a:r>
                        <a:rPr lang="en-US" i="1" baseline="0" dirty="0"/>
                        <a:t>can be changed to </a:t>
                      </a:r>
                      <a:r>
                        <a:rPr lang="en-US" i="0" baseline="0" dirty="0"/>
                        <a:t>AND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+java +</a:t>
                      </a:r>
                      <a:r>
                        <a:rPr lang="en-US" dirty="0" err="1"/>
                        <a:t>junit</a:t>
                      </a:r>
                      <a:endParaRPr lang="en-US" dirty="0"/>
                    </a:p>
                    <a:p>
                      <a:r>
                        <a:rPr lang="en-US" dirty="0"/>
                        <a:t>java AND </a:t>
                      </a:r>
                      <a:r>
                        <a:rPr lang="en-US" dirty="0" err="1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both </a:t>
                      </a:r>
                      <a:r>
                        <a:rPr lang="en-US" i="1" dirty="0"/>
                        <a:t>java</a:t>
                      </a:r>
                      <a:r>
                        <a:rPr lang="en-US" i="0" dirty="0"/>
                        <a:t> and </a:t>
                      </a:r>
                      <a:r>
                        <a:rPr lang="en-US" i="1" dirty="0" err="1"/>
                        <a:t>junit</a:t>
                      </a:r>
                      <a:r>
                        <a:rPr lang="en-US" i="0" dirty="0"/>
                        <a:t> in the default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title:ant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the term </a:t>
                      </a:r>
                      <a:r>
                        <a:rPr lang="en-US" i="1" dirty="0"/>
                        <a:t>ant</a:t>
                      </a:r>
                      <a:r>
                        <a:rPr lang="en-US" i="0" dirty="0"/>
                        <a:t> in the title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title:extreme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 - </a:t>
                      </a:r>
                      <a:r>
                        <a:rPr lang="en-US" baseline="0" dirty="0" err="1">
                          <a:solidFill>
                            <a:srgbClr val="FF0000"/>
                          </a:solidFill>
                        </a:rPr>
                        <a:t>subject:sports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</a:t>
                      </a:r>
                      <a:r>
                        <a:rPr lang="en-US" i="1" dirty="0"/>
                        <a:t>extreme</a:t>
                      </a:r>
                      <a:r>
                        <a:rPr lang="en-US" i="0" baseline="0" dirty="0"/>
                        <a:t> in the title and not </a:t>
                      </a:r>
                      <a:r>
                        <a:rPr lang="en-US" i="1" baseline="0" dirty="0"/>
                        <a:t>sports</a:t>
                      </a:r>
                      <a:r>
                        <a:rPr lang="en-US" i="0" baseline="0" dirty="0"/>
                        <a:t> in subject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(agile OR extreme) AND java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Boolean</a:t>
                      </a:r>
                      <a:r>
                        <a:rPr lang="en-US" baseline="0" dirty="0"/>
                        <a:t> expression matches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title:”</a:t>
                      </a:r>
                      <a:r>
                        <a:rPr lang="en-US" dirty="0" err="1"/>
                        <a:t>junit</a:t>
                      </a:r>
                      <a:r>
                        <a:rPr lang="en-US" dirty="0"/>
                        <a:t> in action”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Phrase matches in 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title:”</a:t>
                      </a:r>
                      <a:r>
                        <a:rPr lang="en-US" dirty="0" err="1"/>
                        <a:t>junit</a:t>
                      </a:r>
                      <a:r>
                        <a:rPr lang="en-US" dirty="0"/>
                        <a:t> action”~5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Proximity matches (within 5) in 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Wildcard</a:t>
                      </a:r>
                      <a:r>
                        <a:rPr lang="en-US" baseline="0" dirty="0"/>
                        <a:t> matches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java~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Fuzzy matches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lastmodified</a:t>
                      </a:r>
                      <a:r>
                        <a:rPr lang="en-US" dirty="0"/>
                        <a:t>:[1/1/09 TO 12/31/09]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Range matches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7917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Scoring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819399"/>
          </a:xfrm>
        </p:spPr>
        <p:txBody>
          <a:bodyPr>
            <a:noAutofit/>
          </a:bodyPr>
          <a:lstStyle/>
          <a:p>
            <a:r>
              <a:rPr lang="en-US" dirty="0"/>
              <a:t>Scoring function uses basic </a:t>
            </a:r>
            <a:r>
              <a:rPr lang="en-US" i="1" dirty="0" err="1"/>
              <a:t>tf-idf</a:t>
            </a:r>
            <a:r>
              <a:rPr lang="en-US" dirty="0"/>
              <a:t> scoring with</a:t>
            </a:r>
          </a:p>
          <a:p>
            <a:pPr lvl="1"/>
            <a:r>
              <a:rPr lang="en-US" dirty="0"/>
              <a:t>Programmable boost values for certain fields in documents</a:t>
            </a:r>
          </a:p>
          <a:p>
            <a:pPr lvl="1"/>
            <a:r>
              <a:rPr lang="en-US" dirty="0"/>
              <a:t>Length normalization</a:t>
            </a:r>
          </a:p>
          <a:p>
            <a:pPr lvl="1"/>
            <a:r>
              <a:rPr lang="en-US" dirty="0"/>
              <a:t>Boosts for documents containing more of the query terms</a:t>
            </a:r>
            <a:endParaRPr lang="el-GR" dirty="0"/>
          </a:p>
          <a:p>
            <a:pPr lvl="1"/>
            <a:endParaRPr lang="en-US" dirty="0"/>
          </a:p>
          <a:p>
            <a:r>
              <a:rPr lang="en-US" dirty="0" err="1">
                <a:cs typeface="Courier"/>
              </a:rPr>
              <a:t>IndexSearcher</a:t>
            </a:r>
            <a:r>
              <a:rPr lang="en-US" dirty="0"/>
              <a:t> provides a method that explains the scoring of a document</a:t>
            </a:r>
          </a:p>
        </p:txBody>
      </p:sp>
    </p:spTree>
    <p:extLst>
      <p:ext uri="{BB962C8B-B14F-4D97-AF65-F5344CB8AC3E}">
        <p14:creationId xmlns:p14="http://schemas.microsoft.com/office/powerpoint/2010/main" val="17617341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1639253"/>
            <a:ext cx="7565404" cy="20624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6023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To use </a:t>
            </a:r>
            <a:r>
              <a:rPr kumimoji="0" lang="en-US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Lucene</a:t>
            </a: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Create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2" tooltip="class in org.apache.lucene.document"/>
              </a:rPr>
              <a:t>Document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by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adding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3" tooltip="class in org.apache.lucene.document"/>
              </a:rPr>
              <a:t>Field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Create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an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4" tooltip="class in org.apache.lucene.index"/>
              </a:rPr>
              <a:t>IndexWriter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and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add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documents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to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it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with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5"/>
              </a:rPr>
              <a:t>addDocument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5"/>
              </a:rPr>
              <a:t>()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;</a:t>
            </a:r>
            <a:endParaRPr kumimoji="0" lang="en-US" altLang="el-GR" sz="2000" b="0" i="0" u="none" strike="noStrike" cap="none" normalizeH="0" baseline="0" dirty="0">
              <a:ln>
                <a:noFill/>
              </a:ln>
              <a:solidFill>
                <a:srgbClr val="474747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el-GR" altLang="el-GR" sz="2000" b="0" i="0" u="none" strike="noStrike" cap="none" normalizeH="0" baseline="0" dirty="0">
              <a:ln>
                <a:noFill/>
              </a:ln>
              <a:solidFill>
                <a:srgbClr val="474747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Call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6"/>
              </a:rPr>
              <a:t>QueryParser.parse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6"/>
              </a:rPr>
              <a:t>()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to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build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a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query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from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a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string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; and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Create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an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7" tooltip="class in org.apache.lucene.search"/>
              </a:rPr>
              <a:t>IndexSearcher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and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pass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the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query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to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its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8"/>
              </a:rPr>
              <a:t>search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8"/>
              </a:rPr>
              <a:t>()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method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6836871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5536" y="1994461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org.apache.lucene.analysis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defines </a:t>
            </a:r>
            <a:r>
              <a:rPr lang="en-US" sz="1800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an abstract Analyzer API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for converting text from a Reader into a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TokenStream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an enumeration of token Attributes.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org.apache.lucene.document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provides a simple Document class.  A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Document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is simply a set of named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Fields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whose values may be strings or instances of Reader.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org.apache.lucene.index</a:t>
            </a:r>
            <a:r>
              <a:rPr lang="en-US" sz="18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provides two primary classes: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IndexWriter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creates and adds documents to indices; and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IndexReader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accesses the data in the index.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org.apache.lucene.store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defines an abstract class for storing persistent data, the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Directory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is a collection of named files written by an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IndexOutput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and read by an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IndexInput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.  Multiple implementations are provided, including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FSDirectory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uses a file system directory to store files, and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RAMDirectory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which implements files as memory-resident data structures.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548680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Summary: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Lucene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API packages</a:t>
            </a:r>
          </a:p>
        </p:txBody>
      </p:sp>
    </p:spTree>
    <p:extLst>
      <p:ext uri="{BB962C8B-B14F-4D97-AF65-F5344CB8AC3E}">
        <p14:creationId xmlns:p14="http://schemas.microsoft.com/office/powerpoint/2010/main" val="13244151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5536" y="1844824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org.apache.lucene.search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provides 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data structures to represent queries (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ie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TermQuery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for individual words,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PhraseQuery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for phrases, and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BooleanQuery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for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boolean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combinations of queries) and 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IndexSearcher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which turns queries into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TopDocs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. 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A number of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QueryParsers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are provided for producing query structures from strings or xml.</a:t>
            </a:r>
            <a:endParaRPr lang="el-GR" sz="1800" dirty="0">
              <a:solidFill>
                <a:schemeClr val="tx1"/>
              </a:solidFill>
              <a:latin typeface="+mn-lt"/>
            </a:endParaRPr>
          </a:p>
          <a:p>
            <a:endParaRPr lang="el-GR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bg1">
                    <a:lumMod val="65000"/>
                  </a:schemeClr>
                </a:solidFill>
                <a:latin typeface="+mn-lt"/>
              </a:rPr>
              <a:t>org.apache.lucene.codecs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provides an abstraction over the encoding and decoding of the inverted index structure, as well as different implementations that can be chosen depending upon application needs.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bg1">
                    <a:lumMod val="65000"/>
                  </a:schemeClr>
                </a:solidFill>
                <a:latin typeface="+mn-lt"/>
              </a:rPr>
              <a:t>org.apache.lucene.util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contains a few handy data structures and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util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classes,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ie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FixedBitSet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PriorityQueue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.</a:t>
            </a:r>
            <a:endParaRPr lang="el-GR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0453" y="46411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Summary: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Lucene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API packages</a:t>
            </a:r>
          </a:p>
        </p:txBody>
      </p:sp>
    </p:spTree>
    <p:extLst>
      <p:ext uri="{BB962C8B-B14F-4D97-AF65-F5344CB8AC3E}">
        <p14:creationId xmlns:p14="http://schemas.microsoft.com/office/powerpoint/2010/main" val="307204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033592" cy="11989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200" dirty="0">
                <a:ea typeface="ＭＳ Ｐゴシック" pitchFamily="-112" charset="-128"/>
              </a:rPr>
              <a:t>MYE003</a:t>
            </a:r>
            <a:r>
              <a:rPr lang="el-GR" sz="3200" dirty="0">
                <a:ea typeface="ＭＳ Ｐゴシック" pitchFamily="-112" charset="-128"/>
              </a:rPr>
              <a:t>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br>
              <a:rPr lang="en-US" dirty="0">
                <a:ea typeface="ＭＳ Ｐゴシック" pitchFamily="-112" charset="-128"/>
              </a:rPr>
            </a:br>
            <a:r>
              <a:rPr lang="en-US" sz="2400" dirty="0">
                <a:ea typeface="ＭＳ Ｐゴシック" pitchFamily="-112" charset="-128"/>
              </a:rPr>
              <a:t>Lucene</a:t>
            </a:r>
          </a:p>
        </p:txBody>
      </p:sp>
    </p:spTree>
    <p:extLst>
      <p:ext uri="{BB962C8B-B14F-4D97-AF65-F5344CB8AC3E}">
        <p14:creationId xmlns:p14="http://schemas.microsoft.com/office/powerpoint/2010/main" val="21815922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033592" cy="11989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200" dirty="0">
                <a:ea typeface="ＭＳ Ｐゴシック" pitchFamily="-112" charset="-128"/>
              </a:rPr>
              <a:t>MYE003</a:t>
            </a:r>
            <a:r>
              <a:rPr lang="el-GR" sz="3200" dirty="0">
                <a:ea typeface="ＭＳ Ｐゴシック" pitchFamily="-112" charset="-128"/>
              </a:rPr>
              <a:t>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br>
              <a:rPr lang="en-US" dirty="0">
                <a:ea typeface="ＭＳ Ｐゴシック" pitchFamily="-112" charset="-128"/>
              </a:rPr>
            </a:br>
            <a:r>
              <a:rPr lang="el-GR" sz="2400" dirty="0">
                <a:ea typeface="ＭＳ Ｐゴシック" pitchFamily="-112" charset="-128"/>
              </a:rPr>
              <a:t> Λίγα περισσότερα για την εργασία</a:t>
            </a:r>
            <a:endParaRPr lang="en-US" sz="2400" dirty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29719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7FF12B-9CEE-4C59-B983-5C22516ED36F}"/>
              </a:ext>
            </a:extLst>
          </p:cNvPr>
          <p:cNvSpPr txBox="1"/>
          <p:nvPr/>
        </p:nvSpPr>
        <p:spPr>
          <a:xfrm>
            <a:off x="323528" y="692696"/>
            <a:ext cx="835292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+mn-lt"/>
              </a:rPr>
              <a:t>Εργασία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sz="2000" b="1" dirty="0">
                <a:solidFill>
                  <a:srgbClr val="C00000"/>
                </a:solidFill>
                <a:latin typeface="+mn-lt"/>
              </a:rPr>
              <a:t>Θέμα: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Σχεδιασμός και υλοποίηση ενός συστήματος αναζήτησης πληροφορίας σχετικής με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covid-19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rgbClr val="C00000"/>
                </a:solidFill>
                <a:latin typeface="+mn-lt"/>
              </a:rPr>
              <a:t>Βήμα 1: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Δημιουργία συλλογής (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corpus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) από σχετικά άρθρα.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rgbClr val="C00000"/>
                </a:solidFill>
                <a:latin typeface="+mn-lt"/>
              </a:rPr>
              <a:t>Βήμα 2: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Υλοποίηση μιας μηχανή αναζήτησης αυτών των άρθρων.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Συγκεκριμένα: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Ο χρήστης θα θέτει ερωτήματα.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Το σύστημα θα επιστρέφει τα συναφή με το ερώτημα άρθρα της συλλογής σας σε διάταξη με βάση τη συνάφεια τους με το ερώτημα.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Για  την   υλοποίηση,  θα  χρησιμοποιήστε   τη   βιβλιοθήκη  </a:t>
            </a:r>
            <a:r>
              <a:rPr lang="el-GR" sz="2000" b="1" dirty="0" err="1">
                <a:solidFill>
                  <a:schemeClr val="tx1"/>
                </a:solidFill>
                <a:latin typeface="+mn-lt"/>
              </a:rPr>
              <a:t>Lucene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36863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3528" y="-67225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42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484924" y="1324546"/>
            <a:ext cx="9081800" cy="5077839"/>
            <a:chOff x="685800" y="1475361"/>
            <a:chExt cx="9081800" cy="5077839"/>
          </a:xfrm>
        </p:grpSpPr>
        <p:sp>
          <p:nvSpPr>
            <p:cNvPr id="7" name="Explosion 1 6"/>
            <p:cNvSpPr/>
            <p:nvPr/>
          </p:nvSpPr>
          <p:spPr>
            <a:xfrm>
              <a:off x="1174368" y="5202392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Raw Content</a:t>
              </a:r>
            </a:p>
          </p:txBody>
        </p:sp>
        <p:sp>
          <p:nvSpPr>
            <p:cNvPr id="8" name="Alternate Process 4"/>
            <p:cNvSpPr/>
            <p:nvPr/>
          </p:nvSpPr>
          <p:spPr>
            <a:xfrm>
              <a:off x="1106091" y="457426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Acquire content</a:t>
              </a:r>
            </a:p>
          </p:txBody>
        </p:sp>
        <p:sp>
          <p:nvSpPr>
            <p:cNvPr id="10" name="Alternate Process 5"/>
            <p:cNvSpPr/>
            <p:nvPr/>
          </p:nvSpPr>
          <p:spPr>
            <a:xfrm>
              <a:off x="1106091" y="367523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Build document</a:t>
              </a:r>
            </a:p>
          </p:txBody>
        </p:sp>
        <p:sp>
          <p:nvSpPr>
            <p:cNvPr id="11" name="Alternate Process 7"/>
            <p:cNvSpPr/>
            <p:nvPr/>
          </p:nvSpPr>
          <p:spPr>
            <a:xfrm>
              <a:off x="1106091" y="2776228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Analyze document</a:t>
              </a:r>
            </a:p>
          </p:txBody>
        </p:sp>
        <p:sp>
          <p:nvSpPr>
            <p:cNvPr id="12" name="Alternate Process 8"/>
            <p:cNvSpPr/>
            <p:nvPr/>
          </p:nvSpPr>
          <p:spPr>
            <a:xfrm>
              <a:off x="1106091" y="1863569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Index document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14175" y="510678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2014175" y="4207753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2014175" y="330871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014175" y="2407540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Magnetic Disk 19"/>
            <p:cNvSpPr/>
            <p:nvPr/>
          </p:nvSpPr>
          <p:spPr>
            <a:xfrm>
              <a:off x="4424351" y="3308718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cxnSp>
          <p:nvCxnSpPr>
            <p:cNvPr id="18" name="Elbow Connector 17"/>
            <p:cNvCxnSpPr>
              <a:stCxn id="12" idx="3"/>
              <a:endCxn id="17" idx="2"/>
            </p:cNvCxnSpPr>
            <p:nvPr/>
          </p:nvCxnSpPr>
          <p:spPr>
            <a:xfrm>
              <a:off x="2922260" y="2129833"/>
              <a:ext cx="1502091" cy="1907246"/>
            </a:xfrm>
            <a:prstGeom prst="bentConnector3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xplosion 1 18"/>
            <p:cNvSpPr/>
            <p:nvPr/>
          </p:nvSpPr>
          <p:spPr>
            <a:xfrm>
              <a:off x="6890220" y="1656554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Users</a:t>
              </a:r>
            </a:p>
          </p:txBody>
        </p:sp>
        <p:sp>
          <p:nvSpPr>
            <p:cNvPr id="20" name="Alternate Process 24"/>
            <p:cNvSpPr/>
            <p:nvPr/>
          </p:nvSpPr>
          <p:spPr>
            <a:xfrm>
              <a:off x="6821943" y="2937914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Search UI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581895" y="3941489"/>
              <a:ext cx="2296265" cy="826146"/>
              <a:chOff x="6581895" y="3941489"/>
              <a:chExt cx="2296265" cy="826146"/>
            </a:xfrm>
          </p:grpSpPr>
          <p:sp>
            <p:nvSpPr>
              <p:cNvPr id="22" name="Alternate Process 25"/>
              <p:cNvSpPr/>
              <p:nvPr/>
            </p:nvSpPr>
            <p:spPr>
              <a:xfrm>
                <a:off x="6581895" y="3941489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Build query</a:t>
                </a:r>
              </a:p>
            </p:txBody>
          </p:sp>
          <p:sp>
            <p:nvSpPr>
              <p:cNvPr id="24" name="Alternate Process 26"/>
              <p:cNvSpPr/>
              <p:nvPr/>
            </p:nvSpPr>
            <p:spPr>
              <a:xfrm>
                <a:off x="7867660" y="3943684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Render results</a:t>
                </a:r>
              </a:p>
            </p:txBody>
          </p:sp>
        </p:grpSp>
        <p:sp>
          <p:nvSpPr>
            <p:cNvPr id="25" name="Alternate Process 27"/>
            <p:cNvSpPr/>
            <p:nvPr/>
          </p:nvSpPr>
          <p:spPr>
            <a:xfrm>
              <a:off x="6821943" y="5193031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 query</a:t>
              </a:r>
            </a:p>
          </p:txBody>
        </p:sp>
        <p:cxnSp>
          <p:nvCxnSpPr>
            <p:cNvPr id="27" name="Straight Arrow Connector 26"/>
            <p:cNvCxnSpPr>
              <a:endCxn id="22" idx="0"/>
            </p:cNvCxnSpPr>
            <p:nvPr/>
          </p:nvCxnSpPr>
          <p:spPr>
            <a:xfrm flipH="1">
              <a:off x="7087145" y="3470441"/>
              <a:ext cx="396016" cy="47104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4" idx="0"/>
            </p:cNvCxnSpPr>
            <p:nvPr/>
          </p:nvCxnSpPr>
          <p:spPr>
            <a:xfrm flipH="1" flipV="1">
              <a:off x="8001000" y="3470441"/>
              <a:ext cx="371910" cy="47324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2" idx="2"/>
            </p:cNvCxnSpPr>
            <p:nvPr/>
          </p:nvCxnSpPr>
          <p:spPr>
            <a:xfrm>
              <a:off x="7087145" y="4765440"/>
              <a:ext cx="396016" cy="427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8001000" y="4719789"/>
              <a:ext cx="338355" cy="4732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25" idx="1"/>
              <a:endCxn id="17" idx="4"/>
            </p:cNvCxnSpPr>
            <p:nvPr/>
          </p:nvCxnSpPr>
          <p:spPr>
            <a:xfrm rot="10800000">
              <a:off x="5871825" y="4037079"/>
              <a:ext cx="950119" cy="1422216"/>
            </a:xfrm>
            <a:prstGeom prst="bentConnector3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20" idx="0"/>
            </p:cNvCxnSpPr>
            <p:nvPr/>
          </p:nvCxnSpPr>
          <p:spPr>
            <a:xfrm>
              <a:off x="7730028" y="2407540"/>
              <a:ext cx="0" cy="53037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685800" y="1600200"/>
              <a:ext cx="3048000" cy="4953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248400" y="3886200"/>
              <a:ext cx="2743200" cy="1905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319800" y="1475361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2"/>
                  </a:solidFill>
                  <a:latin typeface="+mn-lt"/>
                </a:rPr>
                <a:t>SEARCH</a:t>
              </a:r>
              <a:endParaRPr lang="el-GR" sz="2000" b="1" dirty="0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10311" y="1544456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2"/>
                  </a:solidFill>
                  <a:latin typeface="+mn-lt"/>
                </a:rPr>
                <a:t>INDEX</a:t>
              </a:r>
              <a:endParaRPr lang="el-GR" sz="2000" b="1" dirty="0">
                <a:solidFill>
                  <a:schemeClr val="accent2"/>
                </a:solidFill>
                <a:latin typeface="+mn-lt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FF92360-9A96-4DE9-A179-74CABAC27B07}"/>
              </a:ext>
            </a:extLst>
          </p:cNvPr>
          <p:cNvSpPr txBox="1"/>
          <p:nvPr/>
        </p:nvSpPr>
        <p:spPr>
          <a:xfrm>
            <a:off x="3984201" y="5935268"/>
            <a:ext cx="4343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2">
                    <a:lumMod val="75000"/>
                  </a:schemeClr>
                </a:solidFill>
                <a:highlight>
                  <a:srgbClr val="C0C0C0"/>
                </a:highlight>
                <a:latin typeface="+mn-lt"/>
              </a:rPr>
              <a:t>Τα μπλε τα υποστηρίζει η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highlight>
                  <a:srgbClr val="C0C0C0"/>
                </a:highlight>
                <a:latin typeface="+mn-lt"/>
              </a:rPr>
              <a:t>Lucene</a:t>
            </a:r>
          </a:p>
        </p:txBody>
      </p:sp>
    </p:spTree>
    <p:extLst>
      <p:ext uri="{BB962C8B-B14F-4D97-AF65-F5344CB8AC3E}">
        <p14:creationId xmlns:p14="http://schemas.microsoft.com/office/powerpoint/2010/main" val="30006432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383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    			</a:t>
            </a:r>
            <a:r>
              <a:rPr lang="el-GR" sz="4400" dirty="0"/>
              <a:t>Δεδομένα </a:t>
            </a:r>
            <a:r>
              <a:rPr lang="en-US" sz="4400" dirty="0"/>
              <a:t>Covid-19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52BAE0-9B81-47CC-9A77-1726C4DEA432}"/>
              </a:ext>
            </a:extLst>
          </p:cNvPr>
          <p:cNvSpPr txBox="1"/>
          <p:nvPr/>
        </p:nvSpPr>
        <p:spPr>
          <a:xfrm>
            <a:off x="683568" y="1988840"/>
            <a:ext cx="7776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tx1"/>
                </a:solidFill>
                <a:latin typeface="+mn-lt"/>
              </a:rPr>
              <a:t>Έχετε πολλές επιλογές</a:t>
            </a:r>
          </a:p>
          <a:p>
            <a:endParaRPr lang="el-GR" sz="28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Έτοιμες συλλογές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Επιλεγμένα άρθρα από το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web 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(πχ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wikipedia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ειδησιογραφία πρακτορεία)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Από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social media 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(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twitter, reddit)</a:t>
            </a:r>
          </a:p>
        </p:txBody>
      </p:sp>
    </p:spTree>
    <p:extLst>
      <p:ext uri="{BB962C8B-B14F-4D97-AF65-F5344CB8AC3E}">
        <p14:creationId xmlns:p14="http://schemas.microsoft.com/office/powerpoint/2010/main" val="230393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1874"/>
            <a:ext cx="8856984" cy="1325563"/>
          </a:xfrm>
        </p:spPr>
        <p:txBody>
          <a:bodyPr>
            <a:normAutofit/>
          </a:bodyPr>
          <a:lstStyle/>
          <a:p>
            <a:r>
              <a:rPr lang="en-US" sz="4000" dirty="0"/>
              <a:t>   </a:t>
            </a:r>
            <a:r>
              <a:rPr lang="el-GR" sz="3600" dirty="0"/>
              <a:t>Δεδομένα </a:t>
            </a:r>
            <a:r>
              <a:rPr lang="en-US" sz="3600" dirty="0"/>
              <a:t>Covid-19: </a:t>
            </a:r>
            <a:r>
              <a:rPr lang="el-GR" sz="3600" b="1" dirty="0"/>
              <a:t>έτοιμες συλλογές -1 </a:t>
            </a:r>
            <a:endParaRPr lang="en-US" sz="3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52BAE0-9B81-47CC-9A77-1726C4DEA432}"/>
              </a:ext>
            </a:extLst>
          </p:cNvPr>
          <p:cNvSpPr txBox="1"/>
          <p:nvPr/>
        </p:nvSpPr>
        <p:spPr>
          <a:xfrm>
            <a:off x="683568" y="3068960"/>
            <a:ext cx="777686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  <a:hlinkClick r:id="rId2"/>
              </a:rPr>
              <a:t>https://www.semanticscholar.org/cord19</a:t>
            </a:r>
            <a:endParaRPr lang="el-GR" dirty="0">
              <a:solidFill>
                <a:schemeClr val="tx1"/>
              </a:solidFill>
              <a:latin typeface="+mn-lt"/>
            </a:endParaRP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Εκτεταμένη συλλογή από επιστημονικά άρθρα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Είναι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μέτα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-συλλογή, αναφέρει και τις πηγές, μπορείτε να πάτε απευθείας σε αυτές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Πολύ μεγάλη, θα πρέπει να επιλέξετε μικρό υποσύνολο από τα άρθρα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9F7984-8BC1-4556-A6FE-5764F1860DD1}"/>
              </a:ext>
            </a:extLst>
          </p:cNvPr>
          <p:cNvSpPr txBox="1"/>
          <p:nvPr/>
        </p:nvSpPr>
        <p:spPr>
          <a:xfrm>
            <a:off x="683568" y="1628800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latin typeface="+mn-lt"/>
              </a:rPr>
              <a:t>Η λίστα είναι ενδεικτική, υπάρχουν πάρα πολλές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l-GR" dirty="0">
                <a:solidFill>
                  <a:srgbClr val="FF0000"/>
                </a:solidFill>
                <a:latin typeface="+mn-lt"/>
              </a:rPr>
              <a:t>πηγές, δε χρειάζεται να χρησιμοποιείστε κάποια από τις παρακάτω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88114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1874"/>
            <a:ext cx="8856984" cy="1325563"/>
          </a:xfrm>
        </p:spPr>
        <p:txBody>
          <a:bodyPr>
            <a:normAutofit/>
          </a:bodyPr>
          <a:lstStyle/>
          <a:p>
            <a:r>
              <a:rPr lang="en-US" sz="4000" dirty="0"/>
              <a:t>   </a:t>
            </a:r>
            <a:r>
              <a:rPr lang="el-GR" sz="3600" dirty="0"/>
              <a:t>Δεδομένα </a:t>
            </a:r>
            <a:r>
              <a:rPr lang="en-US" sz="3600" dirty="0"/>
              <a:t>Covid-19: </a:t>
            </a:r>
            <a:r>
              <a:rPr lang="el-GR" sz="3600" b="1" dirty="0"/>
              <a:t>έτοιμες συλλογές -2 </a:t>
            </a:r>
            <a:endParaRPr lang="en-US" sz="3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62D171-BE49-4794-8630-AD0D0BD7DD85}"/>
              </a:ext>
            </a:extLst>
          </p:cNvPr>
          <p:cNvSpPr txBox="1"/>
          <p:nvPr/>
        </p:nvSpPr>
        <p:spPr>
          <a:xfrm>
            <a:off x="539552" y="1507437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+mn-lt"/>
              </a:rPr>
              <a:t>https://www.kaggle.com/datasets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4B13FD-F9D4-4E62-BDFF-38DB166EF18B}"/>
              </a:ext>
            </a:extLst>
          </p:cNvPr>
          <p:cNvSpPr txBox="1"/>
          <p:nvPr/>
        </p:nvSpPr>
        <p:spPr>
          <a:xfrm>
            <a:off x="611560" y="2204864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Η ερώτηση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covid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δίνει 2.502 διαφορετικά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dataset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covid text 117,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κάποια από αυτά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https://www.kaggle.com/allen-institute-for-ai/CORD-19-research-challenge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endParaRPr lang="el-GR" sz="1800" dirty="0">
              <a:solidFill>
                <a:schemeClr val="tx1"/>
              </a:solidFill>
              <a:latin typeface="+mn-lt"/>
            </a:endParaRPr>
          </a:p>
          <a:p>
            <a:r>
              <a:rPr lang="el-GR" sz="1800" dirty="0">
                <a:solidFill>
                  <a:schemeClr val="tx1"/>
                </a:solidFill>
                <a:latin typeface="+mn-lt"/>
              </a:rPr>
              <a:t>               όπως και πριν, ίσως πιο εύκολο από εδώ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https://www.kaggle.com/jannalipenkova/covid19-public-media-dataset</a:t>
            </a:r>
            <a:endParaRPr lang="el-GR" sz="1800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el-GR" sz="1800" dirty="0">
                <a:solidFill>
                  <a:schemeClr val="tx1"/>
                </a:solidFill>
                <a:latin typeface="+mn-lt"/>
              </a:rPr>
              <a:t>               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data scrapped 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από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online 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πηγές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https://www.kaggle.com/gpreda/covid19-tweets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el-GR" sz="1800" dirty="0">
                <a:solidFill>
                  <a:schemeClr val="tx1"/>
                </a:solidFill>
                <a:latin typeface="+mn-lt"/>
              </a:rPr>
              <a:t>     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          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συλλογή από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tweets 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(περιεχόμενο αλλά και πληροφορία για τους χρήστες)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73008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1874"/>
            <a:ext cx="8856984" cy="1325563"/>
          </a:xfrm>
        </p:spPr>
        <p:txBody>
          <a:bodyPr>
            <a:normAutofit/>
          </a:bodyPr>
          <a:lstStyle/>
          <a:p>
            <a:r>
              <a:rPr lang="en-US" sz="4000" dirty="0"/>
              <a:t>   </a:t>
            </a:r>
            <a:r>
              <a:rPr lang="el-GR" sz="3600" dirty="0"/>
              <a:t>Δεδομένα </a:t>
            </a:r>
            <a:r>
              <a:rPr lang="en-US" sz="3600" dirty="0"/>
              <a:t>Covid-19: </a:t>
            </a:r>
            <a:r>
              <a:rPr lang="el-GR" sz="3600" b="1" dirty="0"/>
              <a:t>έτοιμες συλλογές -</a:t>
            </a:r>
            <a:r>
              <a:rPr lang="en-US" sz="3600" b="1" dirty="0"/>
              <a:t>3</a:t>
            </a:r>
            <a:r>
              <a:rPr lang="el-GR" sz="3600" b="1" dirty="0"/>
              <a:t> </a:t>
            </a:r>
            <a:endParaRPr lang="en-US" sz="3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62D171-BE49-4794-8630-AD0D0BD7DD85}"/>
              </a:ext>
            </a:extLst>
          </p:cNvPr>
          <p:cNvSpPr txBox="1"/>
          <p:nvPr/>
        </p:nvSpPr>
        <p:spPr>
          <a:xfrm>
            <a:off x="539552" y="1507437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70C0"/>
                </a:solidFill>
                <a:latin typeface="+mn-lt"/>
              </a:rPr>
              <a:t>https://libguides.mit.edu/c.php?g=1017994&amp;p=7465631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4B13FD-F9D4-4E62-BDFF-38DB166EF18B}"/>
              </a:ext>
            </a:extLst>
          </p:cNvPr>
          <p:cNvSpPr txBox="1"/>
          <p:nvPr/>
        </p:nvSpPr>
        <p:spPr>
          <a:xfrm>
            <a:off x="611560" y="2204864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Ακόμα μια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μέτα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-συλλογή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u="sng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2"/>
              </a:rPr>
              <a:t>https://www.ncbi.nlm.nih.gov/research/coronavirus/</a:t>
            </a:r>
            <a:endParaRPr lang="el-GR" sz="1800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el-GR" sz="1800" dirty="0">
                <a:solidFill>
                  <a:schemeClr val="tx1"/>
                </a:solidFill>
                <a:latin typeface="+mn-lt"/>
              </a:rPr>
              <a:t>               συλλογή από ερευνητικά άρθρα </a:t>
            </a:r>
          </a:p>
        </p:txBody>
      </p:sp>
    </p:spTree>
    <p:extLst>
      <p:ext uri="{BB962C8B-B14F-4D97-AF65-F5344CB8AC3E}">
        <p14:creationId xmlns:p14="http://schemas.microsoft.com/office/powerpoint/2010/main" val="26491486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269003-AF23-4B8C-8E46-3F8BC314F287}"/>
              </a:ext>
            </a:extLst>
          </p:cNvPr>
          <p:cNvSpPr txBox="1"/>
          <p:nvPr/>
        </p:nvSpPr>
        <p:spPr>
          <a:xfrm>
            <a:off x="355576" y="4703153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hlinkClick r:id="rId2"/>
              </a:rPr>
              <a:t>https://www.crummy.com/software/BeautifulSoup/bs4/doc/</a:t>
            </a:r>
            <a:endParaRPr lang="en-US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1608F0-E3B4-4B41-AA54-C1E862DFEBC7}"/>
              </a:ext>
            </a:extLst>
          </p:cNvPr>
          <p:cNvSpPr txBox="1"/>
          <p:nvPr/>
        </p:nvSpPr>
        <p:spPr>
          <a:xfrm>
            <a:off x="355576" y="4035335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Scraping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με χρήση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Beautiful Soup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52BAE0-9B81-47CC-9A77-1726C4DEA432}"/>
              </a:ext>
            </a:extLst>
          </p:cNvPr>
          <p:cNvSpPr txBox="1"/>
          <p:nvPr/>
        </p:nvSpPr>
        <p:spPr>
          <a:xfrm>
            <a:off x="499592" y="1604032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Μπορείτε να συλλέξετε τα </a:t>
            </a:r>
            <a:r>
              <a:rPr lang="el-GR" dirty="0">
                <a:solidFill>
                  <a:srgbClr val="FF0000"/>
                </a:solidFill>
                <a:latin typeface="+mn-lt"/>
              </a:rPr>
              <a:t>δικά σας δεδομένα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A1D665-E958-4085-B8FE-2DBED37C94B5}"/>
              </a:ext>
            </a:extLst>
          </p:cNvPr>
          <p:cNvSpPr txBox="1">
            <a:spLocks/>
          </p:cNvSpPr>
          <p:nvPr/>
        </p:nvSpPr>
        <p:spPr>
          <a:xfrm>
            <a:off x="31815" y="81611"/>
            <a:ext cx="88569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000" dirty="0"/>
              <a:t>   </a:t>
            </a:r>
            <a:r>
              <a:rPr lang="el-GR" sz="3600" dirty="0"/>
              <a:t>Δεδομένα </a:t>
            </a:r>
            <a:r>
              <a:rPr lang="en-US" sz="3600" dirty="0"/>
              <a:t>Covid-19: </a:t>
            </a:r>
            <a:r>
              <a:rPr lang="el-GR" sz="3600" b="1" dirty="0"/>
              <a:t>συλλογή από </a:t>
            </a:r>
            <a:r>
              <a:rPr lang="en-US" sz="3600" b="1" dirty="0"/>
              <a:t>web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83429E-F75B-4D7C-9A3E-CFF9766E52C3}"/>
              </a:ext>
            </a:extLst>
          </p:cNvPr>
          <p:cNvSpPr txBox="1"/>
          <p:nvPr/>
        </p:nvSpPr>
        <p:spPr>
          <a:xfrm>
            <a:off x="355576" y="2407166"/>
            <a:ext cx="80157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Για παράδειγμα από τη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wikipedia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χρησιμοποιείστε το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search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για να βρείτε τα σχετικά άρθρα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58028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52BAE0-9B81-47CC-9A77-1726C4DEA432}"/>
              </a:ext>
            </a:extLst>
          </p:cNvPr>
          <p:cNvSpPr txBox="1"/>
          <p:nvPr/>
        </p:nvSpPr>
        <p:spPr>
          <a:xfrm>
            <a:off x="499592" y="1604032"/>
            <a:ext cx="7776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Παρέχουν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API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Reddit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Twitter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A1D665-E958-4085-B8FE-2DBED37C94B5}"/>
              </a:ext>
            </a:extLst>
          </p:cNvPr>
          <p:cNvSpPr txBox="1">
            <a:spLocks/>
          </p:cNvSpPr>
          <p:nvPr/>
        </p:nvSpPr>
        <p:spPr>
          <a:xfrm>
            <a:off x="31814" y="81611"/>
            <a:ext cx="911218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000" dirty="0"/>
              <a:t>   </a:t>
            </a:r>
            <a:r>
              <a:rPr lang="el-GR" sz="3600" dirty="0"/>
              <a:t>Δεδομένα </a:t>
            </a:r>
            <a:r>
              <a:rPr lang="en-US" sz="3600" dirty="0"/>
              <a:t>Covid-19: </a:t>
            </a:r>
            <a:r>
              <a:rPr lang="el-GR" sz="3600" b="1" dirty="0"/>
              <a:t>συλλογή από </a:t>
            </a:r>
            <a:r>
              <a:rPr lang="en-US" sz="3600" b="1" dirty="0"/>
              <a:t>social media</a:t>
            </a:r>
          </a:p>
        </p:txBody>
      </p:sp>
    </p:spTree>
    <p:extLst>
      <p:ext uri="{BB962C8B-B14F-4D97-AF65-F5344CB8AC3E}">
        <p14:creationId xmlns:p14="http://schemas.microsoft.com/office/powerpoint/2010/main" val="10975216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556792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Ανάλυση κειμένου και κατασκευή ευρετηρίου.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H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παρέχει τη δυνατότητα για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stemming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, απαλοιφή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stop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words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, επέκταση συνωνύμων, κλπ.</a:t>
            </a:r>
            <a:endParaRPr lang="en-US" b="1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Επίσης, κάποιες λειτουργίες, όπως η διόρθωση τυπογραφικών λαθών, ή η επέκταση ακρωνύμων, μπορούν να γίνουν εναλλακτικά κατά τη διάρκεια της αναζήτησης (τροποποιώντας το ερώτημα).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Επιλέξτε το είδος της ανάλυσης που θεωρείτε κατάλληλο και εξηγείστε την επιλογή σας.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9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Εισαγωγή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5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95536" y="1412776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+mn-lt"/>
              </a:rPr>
              <a:t>Open source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search software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+mn-lt"/>
              </a:rPr>
              <a:t>Lucene Core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provides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Java-based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indexing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search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as well as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spellchecking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hit highlighting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and advanced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analysis/tokenization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capabilities</a:t>
            </a:r>
            <a:r>
              <a:rPr lang="en-US" dirty="0"/>
              <a:t>.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Let you add search to your application, not a complete search system by itself  --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software library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not an application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Written by Doug Cutting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742" y="5445224"/>
            <a:ext cx="3810868" cy="584333"/>
          </a:xfrm>
          <a:prstGeom prst="rect">
            <a:avLst/>
          </a:prstGeom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2031" y="1196752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Αναζήτηση.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Το σύστημα πρέπει να υποστηρίζει αναζήτηση άρθρων με λέξεις κλειδιά. 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Επίσης:</a:t>
            </a:r>
          </a:p>
          <a:p>
            <a:pPr>
              <a:buAutoNum type="arabicParenBoth"/>
            </a:pPr>
            <a:r>
              <a:rPr lang="el-GR" dirty="0">
                <a:solidFill>
                  <a:schemeClr val="tx1"/>
                </a:solidFill>
                <a:latin typeface="+mn-lt"/>
              </a:rPr>
              <a:t> Να υποστηρίζει και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άλλα είδη ερωτήσεων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, ειδικά αναζήτηση πεδίου, δηλαδή, την εμφάνιση όρων σε συγκεκριμένα πεδία (πχ. στον τίτλο). </a:t>
            </a:r>
          </a:p>
          <a:p>
            <a:pPr marL="457200" indent="-457200">
              <a:buAutoNum type="arabicParenBoth"/>
            </a:pPr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(2) Διατηρείστε πληροφορία για την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ιστορία των αναζητήσεων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. Χρησιμοποιείστε αυτήν την πληροφορία για να προτείνετε εναλλακτικά ερωτήματα.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(3) Χρήση </a:t>
            </a:r>
            <a:r>
              <a:rPr lang="el-GR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embedding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για βελτίωση της αναζήτηση.</a:t>
            </a:r>
          </a:p>
        </p:txBody>
      </p:sp>
    </p:spTree>
    <p:extLst>
      <p:ext uri="{BB962C8B-B14F-4D97-AF65-F5344CB8AC3E}">
        <p14:creationId xmlns:p14="http://schemas.microsoft.com/office/powerpoint/2010/main" val="341940748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5035" y="1335357"/>
            <a:ext cx="86274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Παρουσίαση Αποτελεσμάτων.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Το σύστημα σας πρέπει να παρουσιάζει τα αποτελέσματα σε διάταξη με βάση τη συνάφεια τους με το ερώτημα.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(1) Να παρουσιάζει τα αποτελέσματα ανά 10, με δυνατότητα στο χρήστη να προχωρήσει στα επόμενα.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(2) Οι λέξεις κλειδιά να παρουσιάζονται τονισμένες στο αποτέλεσμα.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(3) Δυνατότητα ομαδοποίησης των αποτελεσμάτων με βάση κάποιο κριτήριο (πχ, συναίσθημα (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sentiment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),  την τιμή κάποιου πεδίου (π.χ., χρόνο δημοσίευσης),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κλπ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720044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268760"/>
            <a:ext cx="86274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Φάση 1: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Δύο στόχοι:</a:t>
            </a:r>
          </a:p>
          <a:p>
            <a:r>
              <a:rPr lang="el-GR" b="1" i="1" dirty="0">
                <a:solidFill>
                  <a:schemeClr val="tx1"/>
                </a:solidFill>
                <a:latin typeface="+mn-lt"/>
              </a:rPr>
              <a:t>(1) Δημιουργία της συλλογής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(1α) Από τι θα αποτελείται η συλλογή σας 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(1β) Μάζεμα ενός ικανοποιητικού ποσοστού των εγγράφων της συλλογής</a:t>
            </a:r>
          </a:p>
          <a:p>
            <a:r>
              <a:rPr lang="el-GR" b="1" i="1" dirty="0">
                <a:solidFill>
                  <a:schemeClr val="tx1"/>
                </a:solidFill>
                <a:latin typeface="+mn-lt"/>
              </a:rPr>
              <a:t>(2) Αρχικός βήματα υλοποίησης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(2α) Εγκατάσταση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Lucene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(2b)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Αρχικός σχεδιασμός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CE2E9D-9EEF-43B3-AEAA-04A77F52217A}"/>
              </a:ext>
            </a:extLst>
          </p:cNvPr>
          <p:cNvSpPr txBox="1"/>
          <p:nvPr/>
        </p:nvSpPr>
        <p:spPr>
          <a:xfrm>
            <a:off x="395536" y="4787321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Τι θα παραδώσετε: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link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στη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github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σελίδα που θα περιέχει</a:t>
            </a:r>
          </a:p>
          <a:p>
            <a:pPr marL="457200" indent="-457200">
              <a:buAutoNum type="arabicParenBoth"/>
            </a:pPr>
            <a:r>
              <a:rPr lang="el-GR" dirty="0">
                <a:solidFill>
                  <a:schemeClr val="tx1"/>
                </a:solidFill>
                <a:latin typeface="+mn-lt"/>
              </a:rPr>
              <a:t>Περιγραφή της συλλογής και κάποια από τα δεδομένα</a:t>
            </a:r>
          </a:p>
          <a:p>
            <a:pPr marL="457200" indent="-457200">
              <a:buAutoNum type="arabicParenBoth"/>
            </a:pPr>
            <a:r>
              <a:rPr lang="el-GR" dirty="0">
                <a:solidFill>
                  <a:schemeClr val="tx1"/>
                </a:solidFill>
                <a:latin typeface="+mn-lt"/>
              </a:rPr>
              <a:t>Μια σύντομη (1-2 σελίδες) αρχική περιγραφή του συστήματος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03974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268760"/>
            <a:ext cx="86274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Φάση 2: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Στόχος: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Ολοκλήρωση της εργασίας</a:t>
            </a:r>
          </a:p>
          <a:p>
            <a:endParaRPr lang="el-GR" b="1" dirty="0">
              <a:solidFill>
                <a:schemeClr val="tx1"/>
              </a:solidFill>
              <a:latin typeface="+mn-lt"/>
            </a:endParaRPr>
          </a:p>
          <a:p>
            <a:r>
              <a:rPr lang="el-GR" b="1" dirty="0">
                <a:solidFill>
                  <a:schemeClr val="tx1"/>
                </a:solidFill>
                <a:latin typeface="+mn-lt"/>
              </a:rPr>
              <a:t>Τι θα παραδώσετε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(στη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github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σελίδα)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Περιγραφή της εργασίας (κείμενο)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Πηγαίος κώδικας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5’-10’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video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(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demo)</a:t>
            </a:r>
          </a:p>
        </p:txBody>
      </p:sp>
    </p:spTree>
    <p:extLst>
      <p:ext uri="{BB962C8B-B14F-4D97-AF65-F5344CB8AC3E}">
        <p14:creationId xmlns:p14="http://schemas.microsoft.com/office/powerpoint/2010/main" val="12833259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79712" y="2852936"/>
            <a:ext cx="5270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:p14="http://schemas.microsoft.com/office/powerpoint/2010/main" val="2340425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5536" y="34228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Εισαγωγή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6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Used by LinkedIn, Twitter, Netflix, Oracle,  …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and many more (see </a:t>
            </a:r>
            <a:r>
              <a:rPr lang="en-US" dirty="0">
                <a:solidFill>
                  <a:schemeClr val="tx1"/>
                </a:solidFill>
                <a:latin typeface="+mn-lt"/>
                <a:hlinkClick r:id="rId2"/>
              </a:rPr>
              <a:t>http://wiki.apache.org/lucene-java/PoweredBy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Ports/integrations to other languages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C/C++, C#, Ruby, Perl, PHP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PyLucene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: a Python port of the Core project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1276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7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2766119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http://lucene.apache.org/core/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4674" y="1673643"/>
            <a:ext cx="701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Μπορείτε να την κατεβάσετε από 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4496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5750" y="735285"/>
            <a:ext cx="7886700" cy="1325563"/>
          </a:xfrm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Some features (indexing)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8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85750" y="2420888"/>
            <a:ext cx="83529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+mn-lt"/>
              </a:rPr>
              <a:t>Scalable, high-performance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indexing</a:t>
            </a:r>
          </a:p>
          <a:p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over 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150GB/hour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on modern hardware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small RAM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requirements -- only 1MB heap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incremental indexing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as fast as batch indexing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index size roughly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20-30%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the size of text indexed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9253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57589" y="476672"/>
            <a:ext cx="7886700" cy="1325563"/>
          </a:xfrm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Some features (search)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9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23528" y="1640989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Powerful, accurate and efficient search algorithms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ranked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searching -- best results returned first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many powerful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query types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: phrase queries, wildcard queries, proximity queries, range queries and more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fielded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searching (e.g., title, author, contents)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sorting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by any field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allows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simultaneous update and searching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flexible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faceting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highlighting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joins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 grouping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fast, memory-efficient and typo-tolerant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suggesters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pluggable ranking models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including the Vector Space Model and Okapi BM25</a:t>
            </a:r>
          </a:p>
        </p:txBody>
      </p:sp>
    </p:spTree>
    <p:extLst>
      <p:ext uri="{BB962C8B-B14F-4D97-AF65-F5344CB8AC3E}">
        <p14:creationId xmlns:p14="http://schemas.microsoft.com/office/powerpoint/2010/main" val="231941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1397</TotalTime>
  <Words>3649</Words>
  <Application>Microsoft Office PowerPoint</Application>
  <PresentationFormat>On-screen Show (4:3)</PresentationFormat>
  <Paragraphs>543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2" baseType="lpstr">
      <vt:lpstr>Arial</vt:lpstr>
      <vt:lpstr>Calibri</vt:lpstr>
      <vt:lpstr>Calibri Light</vt:lpstr>
      <vt:lpstr>Courier</vt:lpstr>
      <vt:lpstr>Lucida Sans</vt:lpstr>
      <vt:lpstr>Times New Roman</vt:lpstr>
      <vt:lpstr>Wingdings</vt:lpstr>
      <vt:lpstr>Office Theme</vt:lpstr>
      <vt:lpstr>PowerPoint Presentation</vt:lpstr>
      <vt:lpstr>Περιεχόμενα Παρουσίασης</vt:lpstr>
      <vt:lpstr>PowerPoint Presentation</vt:lpstr>
      <vt:lpstr>PowerPoint Presentation</vt:lpstr>
      <vt:lpstr>Εισαγωγή</vt:lpstr>
      <vt:lpstr>Εισαγωγή</vt:lpstr>
      <vt:lpstr>PowerPoint Presentation</vt:lpstr>
      <vt:lpstr>Some features (indexing)</vt:lpstr>
      <vt:lpstr>Some features (search)</vt:lpstr>
      <vt:lpstr>PowerPoint Presentation</vt:lpstr>
      <vt:lpstr>Βασικές έννοιες</vt:lpstr>
      <vt:lpstr>Βασικές έννοιες: document</vt:lpstr>
      <vt:lpstr>Βασικές έννοιες: Fields</vt:lpstr>
      <vt:lpstr>Βασικές έννοιες: index</vt:lpstr>
      <vt:lpstr>Βασικές έννοιες: search</vt:lpstr>
      <vt:lpstr>PowerPoint Presentation</vt:lpstr>
      <vt:lpstr>Lucene in a search system: index</vt:lpstr>
      <vt:lpstr>Step 1: Acquire and build content</vt:lpstr>
      <vt:lpstr>PowerPoint Presentation</vt:lpstr>
      <vt:lpstr>PowerPoint Presentation</vt:lpstr>
      <vt:lpstr>PowerPoint Presentation</vt:lpstr>
      <vt:lpstr>PowerPoint Presentation</vt:lpstr>
      <vt:lpstr>Core indexing classes</vt:lpstr>
      <vt:lpstr>PowerPoint Presentation</vt:lpstr>
      <vt:lpstr>Using Field options</vt:lpstr>
      <vt:lpstr>Analyzers</vt:lpstr>
      <vt:lpstr>Analysis examples</vt:lpstr>
      <vt:lpstr>More analysis examples</vt:lpstr>
      <vt:lpstr>PowerPoint Presentation</vt:lpstr>
      <vt:lpstr>PowerPoint Presentation</vt:lpstr>
      <vt:lpstr>Lucene in a search system: search</vt:lpstr>
      <vt:lpstr>Search User Interface (UI)</vt:lpstr>
      <vt:lpstr>Core searching classes</vt:lpstr>
      <vt:lpstr>PowerPoint Presentation</vt:lpstr>
      <vt:lpstr>QueryParser syntax examples</vt:lpstr>
      <vt:lpstr>Scoring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Βασικές έννοιες</vt:lpstr>
      <vt:lpstr>       Δεδομένα Covid-19</vt:lpstr>
      <vt:lpstr>   Δεδομένα Covid-19: έτοιμες συλλογές -1 </vt:lpstr>
      <vt:lpstr>   Δεδομένα Covid-19: έτοιμες συλλογές -2 </vt:lpstr>
      <vt:lpstr>   Δεδομένα Covid-19: έτοιμες συλλογές -3 </vt:lpstr>
      <vt:lpstr>PowerPoint Presentation</vt:lpstr>
      <vt:lpstr>PowerPoint Presentation</vt:lpstr>
      <vt:lpstr>Εργασία</vt:lpstr>
      <vt:lpstr>Εργασία</vt:lpstr>
      <vt:lpstr>Εργασία</vt:lpstr>
      <vt:lpstr>Εργασία</vt:lpstr>
      <vt:lpstr>Εργασία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ep</dc:creator>
  <cp:lastModifiedBy>pitoura@uoi.gr</cp:lastModifiedBy>
  <cp:revision>1441</cp:revision>
  <cp:lastPrinted>2009-09-22T15:48:09Z</cp:lastPrinted>
  <dcterms:created xsi:type="dcterms:W3CDTF">2009-09-21T23:46:17Z</dcterms:created>
  <dcterms:modified xsi:type="dcterms:W3CDTF">2021-03-25T09:30:04Z</dcterms:modified>
</cp:coreProperties>
</file>