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4" r:id="rId1"/>
  </p:sldMasterIdLst>
  <p:notesMasterIdLst>
    <p:notesMasterId r:id="rId18"/>
  </p:notesMasterIdLst>
  <p:handoutMasterIdLst>
    <p:handoutMasterId r:id="rId19"/>
  </p:handoutMasterIdLst>
  <p:sldIdLst>
    <p:sldId id="886" r:id="rId2"/>
    <p:sldId id="1476" r:id="rId3"/>
    <p:sldId id="1493" r:id="rId4"/>
    <p:sldId id="1487" r:id="rId5"/>
    <p:sldId id="1479" r:id="rId6"/>
    <p:sldId id="1483" r:id="rId7"/>
    <p:sldId id="1482" r:id="rId8"/>
    <p:sldId id="1474" r:id="rId9"/>
    <p:sldId id="1484" r:id="rId10"/>
    <p:sldId id="1475" r:id="rId11"/>
    <p:sldId id="1485" r:id="rId12"/>
    <p:sldId id="1488" r:id="rId13"/>
    <p:sldId id="1489" r:id="rId14"/>
    <p:sldId id="1490" r:id="rId15"/>
    <p:sldId id="1491" r:id="rId16"/>
    <p:sldId id="1492" r:id="rId17"/>
  </p:sldIdLst>
  <p:sldSz cx="9144000" cy="6858000" type="screen4x3"/>
  <p:notesSz cx="7099300" cy="10223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0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000"/>
    <a:srgbClr val="FF9966"/>
    <a:srgbClr val="A50021"/>
    <a:srgbClr val="F0EEEB"/>
    <a:srgbClr val="B2B2B2"/>
    <a:srgbClr val="F4F3EB"/>
    <a:srgbClr val="A40508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0" autoAdjust="0"/>
    <p:restoredTop sz="97158" autoAdjust="0"/>
  </p:normalViewPr>
  <p:slideViewPr>
    <p:cSldViewPr>
      <p:cViewPr varScale="1">
        <p:scale>
          <a:sx n="98" d="100"/>
          <a:sy n="98" d="100"/>
        </p:scale>
        <p:origin x="83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26" y="-96"/>
      </p:cViewPr>
      <p:guideLst>
        <p:guide orient="horz" pos="3220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2" charset="0"/>
              </a:defRPr>
            </a:lvl1pPr>
          </a:lstStyle>
          <a:p>
            <a:fld id="{99F3A387-7CA4-42C4-A654-FB16CB14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28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4-15T10:41:39.113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57" y="4856502"/>
            <a:ext cx="5207386" cy="459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FFE52-FE1E-4D89-83CF-6E59217A9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26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2170C-A630-4BC4-99C2-1EEFC93C1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738076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FAF4-678C-4170-8B5E-D5D1B48C4B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490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AC3AD-617C-4A6C-BEE7-10C9A9D603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08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08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CC92-4490-4DFD-A50E-7CFF54CC48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696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300CA-A080-476D-84B4-AC6434A6B4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70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E445E-0100-404D-AEB0-69CA392494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08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DDB1-E385-4C2A-9F6F-88E564B234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20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085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A558E-6DE4-4CD3-890E-A7DA5D0049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94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A00D-81AD-4FD2-AEF2-53F20508ED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767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2170C-A630-4BC4-99C2-1EEFC93C12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55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03" Type="http://schemas.openxmlformats.org/officeDocument/2006/relationships/image" Target="../media/image285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4532C53-860F-4D79-98C3-1E11EE621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529873-0D9E-4227-B588-B390B89BC250}"/>
              </a:ext>
            </a:extLst>
          </p:cNvPr>
          <p:cNvSpPr txBox="1"/>
          <p:nvPr/>
        </p:nvSpPr>
        <p:spPr>
          <a:xfrm>
            <a:off x="685800" y="533400"/>
            <a:ext cx="77724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HOW TO</a:t>
            </a:r>
          </a:p>
          <a:p>
            <a:pPr algn="ctr"/>
            <a:r>
              <a:rPr lang="en-US" sz="44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write reports</a:t>
            </a: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  <a:p>
            <a:r>
              <a:rPr lang="el-GR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Μερικές πρακτικές συμβουλές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 </a:t>
            </a:r>
            <a:r>
              <a:rPr lang="el-GR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για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  <a:p>
            <a:pPr marL="973138" indent="-58738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	</a:t>
            </a:r>
            <a:r>
              <a:rPr lang="el-GR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τεχνικές αναφορές (εργασίες μαθημάτων, διπλωματικές εργασίες)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D13803-4735-4CBB-B12A-18ADCCB7D737}"/>
              </a:ext>
            </a:extLst>
          </p:cNvPr>
          <p:cNvSpPr txBox="1"/>
          <p:nvPr/>
        </p:nvSpPr>
        <p:spPr>
          <a:xfrm>
            <a:off x="6153150" y="61722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dirty="0"/>
              <a:t>Ε. </a:t>
            </a:r>
            <a:r>
              <a:rPr lang="el-GR" dirty="0" err="1"/>
              <a:t>Πιτουρά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B5352E-0882-4538-B6F7-7479212EE6FC}"/>
              </a:ext>
            </a:extLst>
          </p:cNvPr>
          <p:cNvSpPr txBox="1"/>
          <p:nvPr/>
        </p:nvSpPr>
        <p:spPr>
          <a:xfrm>
            <a:off x="2889520" y="45720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Έκδοση Απρίλιος 2021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46459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4BEDBF-C51A-4D30-9A60-754F65314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817B93-51B7-4B22-8F1C-F12CE0FEFE4E}"/>
              </a:ext>
            </a:extLst>
          </p:cNvPr>
          <p:cNvSpPr txBox="1"/>
          <p:nvPr/>
        </p:nvSpPr>
        <p:spPr>
          <a:xfrm>
            <a:off x="762000" y="533400"/>
            <a:ext cx="775335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latin typeface="+mn-lt"/>
              </a:rPr>
              <a:t>Διάφορα (συνέχεια)</a:t>
            </a: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Δε χρησιμοποιούμε λέξεις που δε ξέρουμε τι σημαίνουν</a:t>
            </a: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Μη χρησιμοποιείτε λάθος λέξεις για να συνδέσετε προτάσεις.</a:t>
            </a:r>
          </a:p>
          <a:p>
            <a:r>
              <a:rPr lang="el-GR" sz="2000" dirty="0">
                <a:latin typeface="+mn-lt"/>
              </a:rPr>
              <a:t>Το «Ωστόσο» δεν σημαίνει «Επίσης»</a:t>
            </a: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Χρησιμοποιείστε τα κόμματα σωστά.</a:t>
            </a: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Κάθε πρόταση πρέπει να έχει ρήμα.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Αποφεύγουμε το α’ ενικό πρόσωπο.</a:t>
            </a:r>
          </a:p>
        </p:txBody>
      </p:sp>
    </p:spTree>
    <p:extLst>
      <p:ext uri="{BB962C8B-B14F-4D97-AF65-F5344CB8AC3E}">
        <p14:creationId xmlns:p14="http://schemas.microsoft.com/office/powerpoint/2010/main" val="609690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4BEDBF-C51A-4D30-9A60-754F65314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FFC789-6518-4C74-B97C-D133A1930B0A}"/>
              </a:ext>
            </a:extLst>
          </p:cNvPr>
          <p:cNvSpPr txBox="1"/>
          <p:nvPr/>
        </p:nvSpPr>
        <p:spPr>
          <a:xfrm>
            <a:off x="457200" y="990600"/>
            <a:ext cx="78486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latin typeface="+mn-lt"/>
              </a:rPr>
              <a:t>Διάφορα (συνέχεια)</a:t>
            </a: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Δε χρησιμοποιούμε συντομεύσεις/συντομογραφίες</a:t>
            </a:r>
          </a:p>
          <a:p>
            <a:r>
              <a:rPr lang="el-GR" dirty="0">
                <a:latin typeface="+mn-lt"/>
              </a:rPr>
              <a:t>Π.χ.,  όχι κι, όχι αντιθ., όχι μ’ απάντησε</a:t>
            </a: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Δε χρησιμοποιούμε επίθετα/επιρρήματα όπως: το πρόγραμμα είναι πολύ </a:t>
            </a:r>
            <a:r>
              <a:rPr lang="el-GR" i="1" dirty="0">
                <a:latin typeface="+mn-lt"/>
              </a:rPr>
              <a:t>γρήγορο</a:t>
            </a:r>
            <a:r>
              <a:rPr lang="el-GR" dirty="0">
                <a:latin typeface="+mn-lt"/>
              </a:rPr>
              <a:t>, τρέχει </a:t>
            </a:r>
            <a:r>
              <a:rPr lang="el-GR" i="1" dirty="0">
                <a:latin typeface="+mn-lt"/>
              </a:rPr>
              <a:t>αμέσως</a:t>
            </a:r>
          </a:p>
          <a:p>
            <a:pPr marL="344488" indent="-285750"/>
            <a:r>
              <a:rPr lang="en-US" dirty="0">
                <a:latin typeface="+mn-lt"/>
              </a:rPr>
              <a:t>	</a:t>
            </a:r>
            <a:r>
              <a:rPr lang="el-GR" dirty="0">
                <a:latin typeface="+mn-lt"/>
              </a:rPr>
              <a:t>Αν θέλουμε να αναφερθούμε σε απόδοση,</a:t>
            </a:r>
            <a:r>
              <a:rPr lang="en-US" dirty="0">
                <a:latin typeface="+mn-lt"/>
              </a:rPr>
              <a:t> </a:t>
            </a:r>
            <a:r>
              <a:rPr lang="el-GR" dirty="0">
                <a:latin typeface="+mn-lt"/>
              </a:rPr>
              <a:t>παραθέτουμε αριθμητικά δεδομένα, πχ 2</a:t>
            </a:r>
            <a:r>
              <a:rPr lang="en-US" dirty="0">
                <a:latin typeface="+mn-lt"/>
              </a:rPr>
              <a:t> secs</a:t>
            </a:r>
            <a:r>
              <a:rPr lang="el-GR" dirty="0">
                <a:latin typeface="+mn-lt"/>
              </a:rPr>
              <a:t> </a:t>
            </a:r>
          </a:p>
          <a:p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709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4BEDBF-C51A-4D30-9A60-754F65314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A8077D-7BEB-402C-B8FB-CD75DC2F0A6A}"/>
              </a:ext>
            </a:extLst>
          </p:cNvPr>
          <p:cNvSpPr txBox="1"/>
          <p:nvPr/>
        </p:nvSpPr>
        <p:spPr>
          <a:xfrm>
            <a:off x="457200" y="212735"/>
            <a:ext cx="8610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l-GR" sz="2800" b="1" dirty="0">
              <a:latin typeface="+mn-lt"/>
            </a:endParaRPr>
          </a:p>
          <a:p>
            <a:pPr algn="ctr"/>
            <a:endParaRPr lang="el-GR" sz="2800" b="1" dirty="0">
              <a:latin typeface="+mn-lt"/>
            </a:endParaRPr>
          </a:p>
          <a:p>
            <a:pPr algn="ctr"/>
            <a:endParaRPr lang="el-GR" sz="2800" b="1" dirty="0">
              <a:latin typeface="+mn-lt"/>
            </a:endParaRPr>
          </a:p>
          <a:p>
            <a:r>
              <a:rPr lang="el-GR" b="1" u="sng" dirty="0">
                <a:solidFill>
                  <a:srgbClr val="FF0000"/>
                </a:solidFill>
                <a:latin typeface="+mn-lt"/>
              </a:rPr>
              <a:t>Απαγορεύεται</a:t>
            </a:r>
            <a:r>
              <a:rPr lang="el-GR" dirty="0">
                <a:latin typeface="+mn-lt"/>
              </a:rPr>
              <a:t> αυστηρά να χρησιμοποιήσουμε κείμενο, σχήματα, και οποιοδήποτε υλικό άλλου αυτούσιο χωρίς την επίσημη άδειά του (ούτε μια πρόταση)</a:t>
            </a:r>
          </a:p>
          <a:p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3025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4BEDBF-C51A-4D30-9A60-754F65314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A8077D-7BEB-402C-B8FB-CD75DC2F0A6A}"/>
              </a:ext>
            </a:extLst>
          </p:cNvPr>
          <p:cNvSpPr txBox="1"/>
          <p:nvPr/>
        </p:nvSpPr>
        <p:spPr>
          <a:xfrm>
            <a:off x="266700" y="228600"/>
            <a:ext cx="86106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latin typeface="+mn-lt"/>
              </a:rPr>
              <a:t>Αναφορές</a:t>
            </a:r>
          </a:p>
          <a:p>
            <a:pPr algn="ctr"/>
            <a:endParaRPr lang="el-GR" sz="2800" b="1" dirty="0">
              <a:latin typeface="+mn-lt"/>
            </a:endParaRPr>
          </a:p>
          <a:p>
            <a:r>
              <a:rPr lang="el-GR" dirty="0">
                <a:latin typeface="+mn-lt"/>
              </a:rPr>
              <a:t>Όταν χρησιμοποιούμε πληροφορίες από επιστημονικά άρθρα, ιστοσελίδες, </a:t>
            </a:r>
            <a:r>
              <a:rPr lang="el-GR" dirty="0" err="1">
                <a:latin typeface="+mn-lt"/>
              </a:rPr>
              <a:t>κλπ</a:t>
            </a:r>
            <a:r>
              <a:rPr lang="el-GR" dirty="0">
                <a:latin typeface="+mn-lt"/>
              </a:rPr>
              <a:t> αναφέρουμε την πηγή μας στο συγκεκριμένο σημείο που την χρησιμοποιούμε σε άγκιστρα είτε [1] είτε [</a:t>
            </a:r>
            <a:r>
              <a:rPr lang="en-US" dirty="0">
                <a:latin typeface="+mn-lt"/>
              </a:rPr>
              <a:t>PL18]</a:t>
            </a:r>
            <a:r>
              <a:rPr lang="el-GR" dirty="0">
                <a:latin typeface="+mn-lt"/>
              </a:rPr>
              <a:t> (όπου </a:t>
            </a:r>
            <a:r>
              <a:rPr lang="en-US" dirty="0">
                <a:latin typeface="+mn-lt"/>
              </a:rPr>
              <a:t>PL </a:t>
            </a:r>
            <a:r>
              <a:rPr lang="el-GR" dirty="0">
                <a:latin typeface="+mn-lt"/>
              </a:rPr>
              <a:t>τα αρχικά των επιθέτου των συγγραφέων και το 18 αναφέρεται στη χρονιά συγγραφής του άρθρου)</a:t>
            </a:r>
            <a:r>
              <a:rPr lang="en-US" dirty="0">
                <a:latin typeface="+mn-lt"/>
              </a:rPr>
              <a:t> </a:t>
            </a:r>
          </a:p>
          <a:p>
            <a:endParaRPr lang="en-US" dirty="0">
              <a:latin typeface="+mn-lt"/>
            </a:endParaRPr>
          </a:p>
          <a:p>
            <a:r>
              <a:rPr lang="el-GR" dirty="0">
                <a:latin typeface="+mn-lt"/>
              </a:rPr>
              <a:t>Στο τέλος όλες οι αναφορές σε μια ενότητα (χωρίς αριθμό) και τίτλο </a:t>
            </a:r>
            <a:r>
              <a:rPr lang="el-GR" b="1" dirty="0">
                <a:latin typeface="+mn-lt"/>
              </a:rPr>
              <a:t>Βιβλιογραφία</a:t>
            </a:r>
          </a:p>
          <a:p>
            <a:r>
              <a:rPr lang="el-GR" dirty="0">
                <a:latin typeface="+mn-lt"/>
              </a:rPr>
              <a:t>[1] Συγγραφείς, Τίτλος  Άρθρου, Που εμφανίστηκε, Πότε</a:t>
            </a: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Μερικές φορές (κυρίως όταν είναι </a:t>
            </a:r>
            <a:r>
              <a:rPr lang="en-US" dirty="0" err="1">
                <a:latin typeface="+mn-lt"/>
              </a:rPr>
              <a:t>url</a:t>
            </a:r>
            <a:r>
              <a:rPr lang="en-US" dirty="0">
                <a:latin typeface="+mn-lt"/>
              </a:rPr>
              <a:t>) </a:t>
            </a:r>
            <a:r>
              <a:rPr lang="el-GR" dirty="0">
                <a:latin typeface="+mn-lt"/>
              </a:rPr>
              <a:t>μπορούμε να χρησιμοποιήσουμε </a:t>
            </a:r>
            <a:r>
              <a:rPr lang="en-US" dirty="0">
                <a:latin typeface="+mn-lt"/>
              </a:rPr>
              <a:t>footnotes</a:t>
            </a:r>
            <a:endParaRPr lang="el-GR" dirty="0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3" name="Ink 62">
                <a:extLst>
                  <a:ext uri="{FF2B5EF4-FFF2-40B4-BE49-F238E27FC236}">
                    <a16:creationId xmlns:a16="http://schemas.microsoft.com/office/drawing/2014/main" id="{955ABF8A-D983-4233-A89E-DE2049C719AB}"/>
                  </a:ext>
                </a:extLst>
              </p14:cNvPr>
              <p14:cNvContentPartPr/>
              <p14:nvPr/>
            </p14:nvContentPartPr>
            <p14:xfrm>
              <a:off x="414738" y="1841694"/>
              <a:ext cx="360" cy="360"/>
            </p14:xfrm>
          </p:contentPart>
        </mc:Choice>
        <mc:Fallback xmlns="">
          <p:pic>
            <p:nvPicPr>
              <p:cNvPr id="63" name="Ink 62">
                <a:extLst>
                  <a:ext uri="{FF2B5EF4-FFF2-40B4-BE49-F238E27FC236}">
                    <a16:creationId xmlns:a16="http://schemas.microsoft.com/office/drawing/2014/main" id="{955ABF8A-D983-4233-A89E-DE2049C719AB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405738" y="1832694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64457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769050D-07DD-4D49-8DED-B3D970A0F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2ADF7C-2461-44F7-AB37-0E8C2F17124A}"/>
              </a:ext>
            </a:extLst>
          </p:cNvPr>
          <p:cNvSpPr txBox="1"/>
          <p:nvPr/>
        </p:nvSpPr>
        <p:spPr>
          <a:xfrm>
            <a:off x="533400" y="1066800"/>
            <a:ext cx="7543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Γράφουμε τεχνικά</a:t>
            </a: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Ποιο είναι το πρόβλημα και πως το λύσαμε</a:t>
            </a: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Δεν γράφουμε «ημερολόγιο»</a:t>
            </a:r>
          </a:p>
          <a:p>
            <a:r>
              <a:rPr lang="el-GR" dirty="0">
                <a:latin typeface="+mn-lt"/>
              </a:rPr>
              <a:t>Όχι - Πχ Στην αρχή κατέβασα το τάδε, αλλά είχα πρόβλημα. Μετά μου είπε η κυρία (είδα στο</a:t>
            </a:r>
            <a:r>
              <a:rPr lang="en-US" dirty="0">
                <a:latin typeface="+mn-lt"/>
              </a:rPr>
              <a:t> stack overflow) </a:t>
            </a:r>
            <a:r>
              <a:rPr lang="el-GR" dirty="0">
                <a:latin typeface="+mn-lt"/>
              </a:rPr>
              <a:t>ότι έλλειπε μια βιβλιοθήκη και την κατέβασα και αυτήν.</a:t>
            </a: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Δεν περιγράφουμε με λόγια τον  κώδικα μας αλλά τον αλγόριθμο</a:t>
            </a:r>
          </a:p>
          <a:p>
            <a:r>
              <a:rPr lang="el-GR" dirty="0">
                <a:latin typeface="+mn-lt"/>
              </a:rPr>
              <a:t>Όχι – Πχ Βάζω τα δεδομένα στο </a:t>
            </a:r>
            <a:r>
              <a:rPr lang="en-US" dirty="0">
                <a:latin typeface="+mn-lt"/>
              </a:rPr>
              <a:t>dictionary </a:t>
            </a:r>
            <a:r>
              <a:rPr lang="el-GR" dirty="0">
                <a:latin typeface="+mn-lt"/>
              </a:rPr>
              <a:t>και συγκρίνω τον ακέραιο …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9803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769050D-07DD-4D49-8DED-B3D970A0F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2ADF7C-2461-44F7-AB37-0E8C2F17124A}"/>
              </a:ext>
            </a:extLst>
          </p:cNvPr>
          <p:cNvSpPr txBox="1"/>
          <p:nvPr/>
        </p:nvSpPr>
        <p:spPr>
          <a:xfrm>
            <a:off x="609600" y="1524000"/>
            <a:ext cx="7543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+mn-lt"/>
              </a:rPr>
              <a:t>Όταν περιγράφουμε πλατφόρμα/γλώσσα προγραμματισμού/εργαλείο </a:t>
            </a:r>
            <a:r>
              <a:rPr lang="el-GR" dirty="0" err="1">
                <a:latin typeface="+mn-lt"/>
              </a:rPr>
              <a:t>κλπ</a:t>
            </a:r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Δεν γράφουμε ιστορικά στοιχεία</a:t>
            </a:r>
          </a:p>
          <a:p>
            <a:r>
              <a:rPr lang="el-GR" dirty="0">
                <a:latin typeface="+mn-lt"/>
              </a:rPr>
              <a:t>Όχι – Πχ Η γλώσσα </a:t>
            </a:r>
            <a:r>
              <a:rPr lang="en-US" dirty="0">
                <a:latin typeface="+mn-lt"/>
              </a:rPr>
              <a:t>C++ </a:t>
            </a:r>
            <a:r>
              <a:rPr lang="el-GR" dirty="0">
                <a:latin typeface="+mn-lt"/>
              </a:rPr>
              <a:t>αναπτύχθηκε από τον </a:t>
            </a:r>
            <a:r>
              <a:rPr lang="el-GR" dirty="0" err="1">
                <a:latin typeface="+mn-lt"/>
              </a:rPr>
              <a:t>Μπιάρνε</a:t>
            </a:r>
            <a:r>
              <a:rPr lang="el-GR" dirty="0">
                <a:latin typeface="+mn-lt"/>
              </a:rPr>
              <a:t> </a:t>
            </a:r>
            <a:r>
              <a:rPr lang="el-GR" dirty="0" err="1">
                <a:latin typeface="+mn-lt"/>
              </a:rPr>
              <a:t>Στρούστρουπ</a:t>
            </a:r>
            <a:r>
              <a:rPr lang="el-GR" dirty="0">
                <a:latin typeface="+mn-lt"/>
              </a:rPr>
              <a:t> το 1979 στα εργαστήρια </a:t>
            </a:r>
            <a:r>
              <a:rPr lang="el-GR" dirty="0" err="1">
                <a:latin typeface="+mn-lt"/>
              </a:rPr>
              <a:t>Bell</a:t>
            </a:r>
            <a:r>
              <a:rPr lang="el-GR" dirty="0">
                <a:latin typeface="+mn-lt"/>
              </a:rPr>
              <a:t> της AT&amp;T</a:t>
            </a:r>
            <a:endParaRPr lang="en-US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Δεν γράφουμε εμπορικές/διαφημιστικές πληροφορίες</a:t>
            </a:r>
          </a:p>
          <a:p>
            <a:r>
              <a:rPr lang="el-GR" dirty="0">
                <a:latin typeface="+mn-lt"/>
              </a:rPr>
              <a:t>Όχι – Πχ Η γλώσσα Α++ έχει 3.000.000 χρήστες και είναι η καλύτερη στην αγορά …</a:t>
            </a:r>
          </a:p>
          <a:p>
            <a:endParaRPr lang="el-GR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79026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9C756F-AEB8-42D6-A069-5BAB1565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937F71-5B8B-4BA2-9D75-08AF0B3C5F57}"/>
              </a:ext>
            </a:extLst>
          </p:cNvPr>
          <p:cNvSpPr txBox="1"/>
          <p:nvPr/>
        </p:nvSpPr>
        <p:spPr>
          <a:xfrm>
            <a:off x="590550" y="2286000"/>
            <a:ext cx="7924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Ο κανόνας των τριών</a:t>
            </a:r>
          </a:p>
          <a:p>
            <a:endParaRPr lang="el-GR" dirty="0">
              <a:solidFill>
                <a:srgbClr val="FF0000"/>
              </a:solidFill>
            </a:endParaRPr>
          </a:p>
          <a:p>
            <a:r>
              <a:rPr lang="el-GR" dirty="0">
                <a:latin typeface="+mn-lt"/>
              </a:rPr>
              <a:t>Διαβάζουμε τουλάχιστον τρεις (3) φορές το κείμενο που γράψαμε πριν το παραδώσουμε.</a:t>
            </a:r>
          </a:p>
          <a:p>
            <a:r>
              <a:rPr lang="el-GR" dirty="0">
                <a:latin typeface="+mn-lt"/>
              </a:rPr>
              <a:t>Καλύτερα να υπάρχει χρονική απόσταση μεταξύ των αναγνώσεων.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28856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4BEDBF-C51A-4D30-9A60-754F65314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A8077D-7BEB-402C-B8FB-CD75DC2F0A6A}"/>
              </a:ext>
            </a:extLst>
          </p:cNvPr>
          <p:cNvSpPr txBox="1"/>
          <p:nvPr/>
        </p:nvSpPr>
        <p:spPr>
          <a:xfrm>
            <a:off x="533400" y="1066800"/>
            <a:ext cx="82296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latin typeface="+mn-lt"/>
              </a:rPr>
              <a:t>Μορφοποίηση</a:t>
            </a: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Σε πολλές περιπτώσεις (διπλωματικές, διδακτορικά, άρθρα σε συνέδρια και περιοδικά, κοκ) υπάρχει </a:t>
            </a:r>
            <a:r>
              <a:rPr lang="en-US" dirty="0">
                <a:latin typeface="+mn-lt"/>
              </a:rPr>
              <a:t>template</a:t>
            </a:r>
          </a:p>
          <a:p>
            <a:endParaRPr lang="en-US" dirty="0">
              <a:latin typeface="+mn-lt"/>
            </a:endParaRPr>
          </a:p>
          <a:p>
            <a:r>
              <a:rPr lang="el-GR" dirty="0">
                <a:latin typeface="+mn-lt"/>
              </a:rPr>
              <a:t>Το ακολουθούμε αυστηρά</a:t>
            </a:r>
            <a:endParaRPr lang="en-US" dirty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12143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4BEDBF-C51A-4D30-9A60-754F65314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A8077D-7BEB-402C-B8FB-CD75DC2F0A6A}"/>
              </a:ext>
            </a:extLst>
          </p:cNvPr>
          <p:cNvSpPr txBox="1"/>
          <p:nvPr/>
        </p:nvSpPr>
        <p:spPr>
          <a:xfrm>
            <a:off x="533400" y="1066800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latin typeface="+mn-lt"/>
              </a:rPr>
              <a:t>Μορφοποίηση</a:t>
            </a: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11-12 </a:t>
            </a:r>
            <a:r>
              <a:rPr lang="en-US" dirty="0" err="1">
                <a:latin typeface="+mn-lt"/>
              </a:rPr>
              <a:t>pt</a:t>
            </a:r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Όχι ποίημα (όχι μεγάλα περιθώρια)</a:t>
            </a:r>
          </a:p>
          <a:p>
            <a:r>
              <a:rPr lang="el-GR" dirty="0">
                <a:latin typeface="+mn-lt"/>
              </a:rPr>
              <a:t>Στοίχιση</a:t>
            </a:r>
          </a:p>
          <a:p>
            <a:endParaRPr lang="en-US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800" dirty="0">
                <a:latin typeface="+mn-lt"/>
              </a:rPr>
              <a:t>Επιλογή </a:t>
            </a:r>
            <a:r>
              <a:rPr lang="en-US" sz="2800" dirty="0">
                <a:latin typeface="+mn-lt"/>
              </a:rPr>
              <a:t>fonts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Romans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Αναφορά εργασίας</a:t>
            </a:r>
            <a:r>
              <a:rPr lang="en-US" dirty="0">
                <a:latin typeface="+mn-lt"/>
              </a:rPr>
              <a:t> </a:t>
            </a:r>
            <a:endParaRPr lang="el-GR" dirty="0">
              <a:latin typeface="+mn-lt"/>
            </a:endParaRPr>
          </a:p>
          <a:p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rial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: Αναφορά εργασίας </a:t>
            </a:r>
          </a:p>
          <a:p>
            <a:r>
              <a:rPr lang="en-US" dirty="0">
                <a:latin typeface="Garamond" panose="02020404030301010803" pitchFamily="18" charset="0"/>
              </a:rPr>
              <a:t>Garamond</a:t>
            </a:r>
            <a:r>
              <a:rPr lang="el-GR" dirty="0">
                <a:latin typeface="Garamond" panose="02020404030301010803" pitchFamily="18" charset="0"/>
              </a:rPr>
              <a:t>: Αναφορά εργασίας</a:t>
            </a:r>
          </a:p>
          <a:p>
            <a:endParaRPr lang="en-US" dirty="0">
              <a:latin typeface="Garamond" panose="02020404030301010803" pitchFamily="18" charset="0"/>
            </a:endParaRPr>
          </a:p>
          <a:p>
            <a:r>
              <a:rPr lang="el-GR" dirty="0">
                <a:latin typeface="+mn-lt"/>
              </a:rPr>
              <a:t>(αυτές οι διαφάνειες είναι σε </a:t>
            </a:r>
            <a:r>
              <a:rPr lang="en-US" dirty="0">
                <a:latin typeface="+mn-lt"/>
              </a:rPr>
              <a:t>Calibri)</a:t>
            </a: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4031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4BEDBF-C51A-4D30-9A60-754F65314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5A8077D-7BEB-402C-B8FB-CD75DC2F0A6A}"/>
              </a:ext>
            </a:extLst>
          </p:cNvPr>
          <p:cNvSpPr txBox="1"/>
          <p:nvPr/>
        </p:nvSpPr>
        <p:spPr>
          <a:xfrm>
            <a:off x="533400" y="1219200"/>
            <a:ext cx="8229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800" dirty="0">
              <a:latin typeface="+mn-lt"/>
            </a:endParaRPr>
          </a:p>
          <a:p>
            <a:r>
              <a:rPr lang="en-US" sz="2800" dirty="0">
                <a:latin typeface="+mn-lt"/>
              </a:rPr>
              <a:t>Background, </a:t>
            </a:r>
            <a:r>
              <a:rPr lang="el-GR" sz="2800" dirty="0">
                <a:latin typeface="+mn-lt"/>
              </a:rPr>
              <a:t>σχήματα στο εξώφυλλο, </a:t>
            </a:r>
            <a:r>
              <a:rPr lang="el-GR" sz="2800" dirty="0" err="1">
                <a:latin typeface="+mn-lt"/>
              </a:rPr>
              <a:t>κλπ</a:t>
            </a:r>
            <a:endParaRPr lang="el-GR" sz="2800" dirty="0">
              <a:latin typeface="+mn-lt"/>
            </a:endParaRPr>
          </a:p>
          <a:p>
            <a:r>
              <a:rPr lang="el-GR" sz="2800" dirty="0">
                <a:latin typeface="+mn-lt"/>
              </a:rPr>
              <a:t>	Καλό είναι να </a:t>
            </a:r>
            <a:r>
              <a:rPr lang="el-GR" sz="2800" i="1" dirty="0">
                <a:latin typeface="+mn-lt"/>
              </a:rPr>
              <a:t>έχουν σχέση με το περιεχόμενο</a:t>
            </a:r>
          </a:p>
          <a:p>
            <a:endParaRPr lang="el-GR" sz="2800" dirty="0">
              <a:latin typeface="+mn-lt"/>
            </a:endParaRPr>
          </a:p>
          <a:p>
            <a:r>
              <a:rPr lang="el-GR" sz="2800" dirty="0">
                <a:latin typeface="+mn-lt"/>
              </a:rPr>
              <a:t>Συνήθης πληροφορία στο εξώφυλλο</a:t>
            </a:r>
          </a:p>
          <a:p>
            <a:endParaRPr lang="el-GR" sz="2800" dirty="0">
              <a:latin typeface="+mn-lt"/>
            </a:endParaRPr>
          </a:p>
          <a:p>
            <a:pPr marL="914400"/>
            <a:r>
              <a:rPr lang="el-GR" sz="2800" dirty="0">
                <a:latin typeface="+mn-lt"/>
              </a:rPr>
              <a:t>Τίτλος εργασίας</a:t>
            </a:r>
          </a:p>
          <a:p>
            <a:pPr marL="914400"/>
            <a:endParaRPr lang="el-GR" sz="2800" dirty="0">
              <a:latin typeface="+mn-lt"/>
            </a:endParaRPr>
          </a:p>
          <a:p>
            <a:pPr marL="914400"/>
            <a:r>
              <a:rPr lang="el-GR" sz="2800" dirty="0">
                <a:latin typeface="+mn-lt"/>
              </a:rPr>
              <a:t>Ονόματα συγγραφέων</a:t>
            </a:r>
          </a:p>
          <a:p>
            <a:pPr marL="914400"/>
            <a:r>
              <a:rPr lang="el-GR" sz="2800" dirty="0">
                <a:latin typeface="+mn-lt"/>
              </a:rPr>
              <a:t>     </a:t>
            </a:r>
            <a:r>
              <a:rPr lang="el-GR" dirty="0">
                <a:latin typeface="+mn-lt"/>
              </a:rPr>
              <a:t>σωστή σειρά: Όνομα Επίθετο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F78538-545A-4156-886C-F15527FF4E89}"/>
              </a:ext>
            </a:extLst>
          </p:cNvPr>
          <p:cNvSpPr txBox="1"/>
          <p:nvPr/>
        </p:nvSpPr>
        <p:spPr>
          <a:xfrm>
            <a:off x="1447800" y="457200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dirty="0"/>
              <a:t>Εξώφυλλο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11720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9C756F-AEB8-42D6-A069-5BAB1565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31772A-23C8-4E01-9E7E-7CA6D652774B}"/>
              </a:ext>
            </a:extLst>
          </p:cNvPr>
          <p:cNvSpPr txBox="1"/>
          <p:nvPr/>
        </p:nvSpPr>
        <p:spPr>
          <a:xfrm>
            <a:off x="533400" y="298315"/>
            <a:ext cx="79248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latin typeface="+mn-lt"/>
              </a:rPr>
              <a:t>Δομή</a:t>
            </a:r>
          </a:p>
          <a:p>
            <a:pPr algn="ctr"/>
            <a:endParaRPr lang="el-GR" sz="2800" b="1" dirty="0">
              <a:latin typeface="+mn-lt"/>
            </a:endParaRPr>
          </a:p>
          <a:p>
            <a:r>
              <a:rPr lang="el-GR" dirty="0"/>
              <a:t>Ανάλογα με το μέγεθος και το είδος του, το κείμενο χωρίζεται σε</a:t>
            </a:r>
          </a:p>
          <a:p>
            <a:r>
              <a:rPr lang="el-GR" dirty="0">
                <a:latin typeface="+mn-lt"/>
              </a:rPr>
              <a:t>Κεφάλαια (πχ η διπλωματική) ή Ενότητες (πχ  μια αναφορά</a:t>
            </a:r>
            <a:r>
              <a:rPr lang="en-US" dirty="0">
                <a:latin typeface="+mn-lt"/>
              </a:rPr>
              <a:t>)</a:t>
            </a:r>
            <a:r>
              <a:rPr lang="el-GR" dirty="0">
                <a:latin typeface="+mn-lt"/>
              </a:rPr>
              <a:t> και στη συνέχεια</a:t>
            </a:r>
          </a:p>
          <a:p>
            <a:r>
              <a:rPr lang="el-GR" dirty="0">
                <a:latin typeface="+mn-lt"/>
              </a:rPr>
              <a:t>   </a:t>
            </a:r>
            <a:r>
              <a:rPr lang="el-GR" dirty="0" err="1">
                <a:latin typeface="+mn-lt"/>
              </a:rPr>
              <a:t>Υποενότητες</a:t>
            </a:r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    	Παράγραφοι</a:t>
            </a: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Αρίθμηση</a:t>
            </a:r>
          </a:p>
          <a:p>
            <a:pPr marL="457200" indent="-457200">
              <a:buAutoNum type="arabicPeriod"/>
            </a:pPr>
            <a:r>
              <a:rPr lang="el-GR" dirty="0">
                <a:latin typeface="+mn-lt"/>
              </a:rPr>
              <a:t>Εισαγωγή</a:t>
            </a:r>
          </a:p>
          <a:p>
            <a:r>
              <a:rPr lang="en-US" dirty="0">
                <a:latin typeface="+mn-lt"/>
              </a:rPr>
              <a:t>       </a:t>
            </a:r>
            <a:r>
              <a:rPr lang="el-GR" i="1" dirty="0">
                <a:latin typeface="+mn-lt"/>
              </a:rPr>
              <a:t>Σε αυτό το κεφάλαιο (ενότητα), θα …</a:t>
            </a:r>
            <a:endParaRPr lang="en-US" i="1" dirty="0">
              <a:latin typeface="+mn-lt"/>
            </a:endParaRPr>
          </a:p>
          <a:p>
            <a:r>
              <a:rPr lang="el-GR" dirty="0">
                <a:latin typeface="+mn-lt"/>
              </a:rPr>
              <a:t>	1.1 Σκοπός αυτής της εργασίας</a:t>
            </a:r>
          </a:p>
          <a:p>
            <a:r>
              <a:rPr lang="el-GR" dirty="0">
                <a:latin typeface="+mn-lt"/>
              </a:rPr>
              <a:t>  	1.2 Δομή της εργασίας</a:t>
            </a:r>
          </a:p>
          <a:p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26195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9C756F-AEB8-42D6-A069-5BAB1565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BC6751-18CB-4952-B386-5AD64D745E52}"/>
              </a:ext>
            </a:extLst>
          </p:cNvPr>
          <p:cNvSpPr txBox="1"/>
          <p:nvPr/>
        </p:nvSpPr>
        <p:spPr>
          <a:xfrm>
            <a:off x="590550" y="1143000"/>
            <a:ext cx="79248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latin typeface="+mn-lt"/>
              </a:rPr>
              <a:t>Δομή (συνέχεια)</a:t>
            </a:r>
          </a:p>
          <a:p>
            <a:endParaRPr lang="el-GR" dirty="0"/>
          </a:p>
          <a:p>
            <a:r>
              <a:rPr lang="el-GR" dirty="0">
                <a:latin typeface="+mn-lt"/>
              </a:rPr>
              <a:t>Χωρίζουμε το κείμενο σε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παραγράφους</a:t>
            </a:r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Κάθε παράγραφος μόνο </a:t>
            </a:r>
            <a:r>
              <a:rPr lang="el-GR" i="1" dirty="0">
                <a:latin typeface="+mn-lt"/>
              </a:rPr>
              <a:t>ένα θέμα</a:t>
            </a: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Μέσο μέγεθος παραγράφου 3-6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προτάσεις</a:t>
            </a: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Μικρές προτάσεις (1-3 γραμμές)</a:t>
            </a:r>
          </a:p>
          <a:p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96147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9C756F-AEB8-42D6-A069-5BAB1565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937F71-5B8B-4BA2-9D75-08AF0B3C5F57}"/>
              </a:ext>
            </a:extLst>
          </p:cNvPr>
          <p:cNvSpPr txBox="1"/>
          <p:nvPr/>
        </p:nvSpPr>
        <p:spPr>
          <a:xfrm>
            <a:off x="457200" y="1524000"/>
            <a:ext cx="7924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l-GR" sz="2800" b="1" dirty="0">
                <a:solidFill>
                  <a:prstClr val="black"/>
                </a:solidFill>
                <a:latin typeface="+mn-lt"/>
              </a:rPr>
              <a:t>Περιεχόμενο</a:t>
            </a:r>
          </a:p>
          <a:p>
            <a:endParaRPr lang="el-GR" dirty="0"/>
          </a:p>
          <a:p>
            <a:endParaRPr lang="el-GR" dirty="0">
              <a:latin typeface="+mn-lt"/>
            </a:endParaRPr>
          </a:p>
          <a:p>
            <a:r>
              <a:rPr lang="el-GR" i="1" dirty="0">
                <a:latin typeface="+mn-lt"/>
              </a:rPr>
              <a:t>Όχι επανάληψη</a:t>
            </a:r>
            <a:r>
              <a:rPr lang="el-GR" dirty="0">
                <a:latin typeface="+mn-lt"/>
              </a:rPr>
              <a:t>: κάθε πρόταση θα πρέπει να λέει κάτι καινούργιο</a:t>
            </a:r>
          </a:p>
          <a:p>
            <a:endParaRPr lang="el-GR" dirty="0">
              <a:latin typeface="+mn-lt"/>
            </a:endParaRPr>
          </a:p>
          <a:p>
            <a:r>
              <a:rPr lang="el-GR" i="1" dirty="0">
                <a:latin typeface="+mn-lt"/>
              </a:rPr>
              <a:t>Συνάφεια</a:t>
            </a:r>
            <a:r>
              <a:rPr lang="el-GR" dirty="0">
                <a:latin typeface="+mn-lt"/>
              </a:rPr>
              <a:t>: το περιεχόμενο κάθε πρότασης θα πρέπει να έχει σχέση με το θέμα της παραγράφου</a:t>
            </a:r>
          </a:p>
          <a:p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320006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4BEDBF-C51A-4D30-9A60-754F65314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D83243-8ED9-442A-8AFD-CF94C0A6D927}"/>
              </a:ext>
            </a:extLst>
          </p:cNvPr>
          <p:cNvSpPr txBox="1"/>
          <p:nvPr/>
        </p:nvSpPr>
        <p:spPr>
          <a:xfrm>
            <a:off x="628650" y="609600"/>
            <a:ext cx="80772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latin typeface="+mn-lt"/>
              </a:rPr>
              <a:t>Σχήματα και πίνακες</a:t>
            </a:r>
            <a:endParaRPr lang="en-US" sz="2800" b="1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r>
              <a:rPr lang="el-GR" i="1" dirty="0">
                <a:solidFill>
                  <a:srgbClr val="FF0000"/>
                </a:solidFill>
                <a:latin typeface="+mn-lt"/>
              </a:rPr>
              <a:t>Αριθμούμε και βάζουμε λεζάντα </a:t>
            </a:r>
            <a:r>
              <a:rPr lang="el-GR" dirty="0">
                <a:latin typeface="+mn-lt"/>
              </a:rPr>
              <a:t>σε όλα τα σχήματα/εικόνες και πίνακες</a:t>
            </a:r>
            <a:endParaRPr lang="el-GR" u="sng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Λεζάντα από πάνω για πίνακα, από κάτω για σχήμα</a:t>
            </a: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Υποχρεωτικά κάθε σχήμα/πίνακας </a:t>
            </a:r>
            <a:r>
              <a:rPr lang="el-GR" u="sng" dirty="0">
                <a:solidFill>
                  <a:srgbClr val="FF0000"/>
                </a:solidFill>
                <a:latin typeface="+mn-lt"/>
              </a:rPr>
              <a:t>πρέπει</a:t>
            </a:r>
            <a:r>
              <a:rPr lang="el-GR" u="sng" dirty="0">
                <a:latin typeface="+mn-lt"/>
              </a:rPr>
              <a:t> </a:t>
            </a:r>
            <a:r>
              <a:rPr lang="el-GR" dirty="0">
                <a:latin typeface="+mn-lt"/>
              </a:rPr>
              <a:t>να αναφέρεται στο κείμενο</a:t>
            </a: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Αναφερόμαστε στο σχήμα/πίνακα με τον αριθμό του</a:t>
            </a:r>
          </a:p>
          <a:p>
            <a:r>
              <a:rPr lang="el-GR" u="sng" dirty="0">
                <a:latin typeface="+mn-lt"/>
              </a:rPr>
              <a:t>Λάθος:</a:t>
            </a:r>
            <a:r>
              <a:rPr lang="el-GR" dirty="0">
                <a:latin typeface="+mn-lt"/>
              </a:rPr>
              <a:t> όπως φαίνεται </a:t>
            </a:r>
            <a:r>
              <a:rPr lang="el-GR" i="1" dirty="0">
                <a:latin typeface="+mn-lt"/>
              </a:rPr>
              <a:t>στο παρακάτω σχήμα </a:t>
            </a:r>
          </a:p>
          <a:p>
            <a:r>
              <a:rPr lang="el-GR" dirty="0">
                <a:latin typeface="+mn-lt"/>
              </a:rPr>
              <a:t>Σωστό: όπως φαίνεται </a:t>
            </a:r>
            <a:r>
              <a:rPr lang="el-GR" i="1" dirty="0">
                <a:latin typeface="+mn-lt"/>
              </a:rPr>
              <a:t>στο Σχήμα 1</a:t>
            </a:r>
          </a:p>
        </p:txBody>
      </p:sp>
    </p:spTree>
    <p:extLst>
      <p:ext uri="{BB962C8B-B14F-4D97-AF65-F5344CB8AC3E}">
        <p14:creationId xmlns:p14="http://schemas.microsoft.com/office/powerpoint/2010/main" val="3385605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4BEDBF-C51A-4D30-9A60-754F65314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AE9CB-6C8B-49DF-BA0E-D5C49502510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6CE492-5CB7-43AA-831D-E038A1392236}"/>
              </a:ext>
            </a:extLst>
          </p:cNvPr>
          <p:cNvSpPr txBox="1"/>
          <p:nvPr/>
        </p:nvSpPr>
        <p:spPr>
          <a:xfrm>
            <a:off x="381000" y="551289"/>
            <a:ext cx="83058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>
                <a:latin typeface="+mn-lt"/>
              </a:rPr>
              <a:t>Διάφορα</a:t>
            </a:r>
          </a:p>
          <a:p>
            <a:pPr algn="ctr"/>
            <a:endParaRPr lang="el-GR" sz="2800" b="1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Βάζουμε τόνους</a:t>
            </a: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Προσοχή στα κενά στα σημεία στίξης</a:t>
            </a:r>
          </a:p>
          <a:p>
            <a:r>
              <a:rPr lang="el-GR" sz="2000" dirty="0">
                <a:latin typeface="+mn-lt"/>
              </a:rPr>
              <a:t>Σωστό (αυτό είναι κείμενο σε παρένθεση) τέλος</a:t>
            </a:r>
          </a:p>
          <a:p>
            <a:r>
              <a:rPr lang="el-GR" sz="2000" dirty="0">
                <a:latin typeface="+mn-lt"/>
              </a:rPr>
              <a:t>Λάθος(αυτό είναι κείμενο σε παρένθεση) τέλος</a:t>
            </a:r>
          </a:p>
          <a:p>
            <a:r>
              <a:rPr lang="el-GR" sz="2000" dirty="0">
                <a:latin typeface="+mn-lt"/>
              </a:rPr>
              <a:t>Λάθος (   αυτό είναι κείμενο σε παρένθεση) τέλος</a:t>
            </a:r>
            <a:r>
              <a:rPr lang="el-GR" dirty="0">
                <a:latin typeface="+mn-lt"/>
              </a:rPr>
              <a:t> </a:t>
            </a:r>
            <a:endParaRPr lang="en-US" dirty="0">
              <a:latin typeface="+mn-lt"/>
            </a:endParaRPr>
          </a:p>
          <a:p>
            <a:r>
              <a:rPr lang="el-GR" sz="2000" i="1" dirty="0">
                <a:latin typeface="+mn-lt"/>
              </a:rPr>
              <a:t>Ειδικά για κόμματα και τελείες – ποτέ κενό πριν, πάντα κενό μετά</a:t>
            </a:r>
          </a:p>
          <a:p>
            <a:r>
              <a:rPr lang="el-GR" sz="2000" dirty="0">
                <a:latin typeface="+mn-lt"/>
              </a:rPr>
              <a:t>Λάθος Αγόρασα ένα μήλο , ένα αχλάδι, και ένα πορτοκάλι .</a:t>
            </a:r>
          </a:p>
          <a:p>
            <a:r>
              <a:rPr lang="el-GR" sz="2000" dirty="0">
                <a:latin typeface="+mn-lt"/>
              </a:rPr>
              <a:t>Σωστό Αγόρασα ένα μήλο, ένα αχλάδι, και ένα πορτοκάλι.</a:t>
            </a: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u="sng" dirty="0">
                <a:latin typeface="+mn-lt"/>
              </a:rPr>
              <a:t>Υποχρεωτικά</a:t>
            </a:r>
            <a:r>
              <a:rPr lang="el-GR" dirty="0">
                <a:latin typeface="+mn-lt"/>
              </a:rPr>
              <a:t> </a:t>
            </a:r>
            <a:r>
              <a:rPr lang="en-US" dirty="0">
                <a:latin typeface="+mn-lt"/>
              </a:rPr>
              <a:t>spelling – </a:t>
            </a:r>
            <a:r>
              <a:rPr lang="el-GR" dirty="0">
                <a:latin typeface="+mn-lt"/>
              </a:rPr>
              <a:t>ορθογραφικός έλεγχος</a:t>
            </a:r>
          </a:p>
          <a:p>
            <a:endParaRPr lang="el-GR" dirty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dirty="0">
                <a:latin typeface="+mn-lt"/>
              </a:rPr>
              <a:t>Κεφαλαία γράμματα όταν ακολουθεί αριθμός (μικρά αλλιώς)</a:t>
            </a:r>
          </a:p>
          <a:p>
            <a:r>
              <a:rPr lang="el-GR" sz="2000" dirty="0">
                <a:latin typeface="+mn-lt"/>
              </a:rPr>
              <a:t>Πχ Σε αυτήν την ενότητα, αλλά Στην Ενότητα 1, Στην Εικόνα 2</a:t>
            </a:r>
          </a:p>
        </p:txBody>
      </p:sp>
    </p:spTree>
    <p:extLst>
      <p:ext uri="{BB962C8B-B14F-4D97-AF65-F5344CB8AC3E}">
        <p14:creationId xmlns:p14="http://schemas.microsoft.com/office/powerpoint/2010/main" val="2230560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33032</TotalTime>
  <Words>770</Words>
  <Application>Microsoft Office PowerPoint</Application>
  <PresentationFormat>On-screen Show (4:3)</PresentationFormat>
  <Paragraphs>158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Garamond</vt:lpstr>
      <vt:lpstr>Lucida Sans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Stanford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ΕΥΑΓΓΕΛΙΑ ΠΙΤΟΥΡΑ</cp:lastModifiedBy>
  <cp:revision>979</cp:revision>
  <cp:lastPrinted>2011-04-04T04:19:57Z</cp:lastPrinted>
  <dcterms:created xsi:type="dcterms:W3CDTF">2011-04-01T01:43:31Z</dcterms:created>
  <dcterms:modified xsi:type="dcterms:W3CDTF">2021-04-15T13:15:33Z</dcterms:modified>
</cp:coreProperties>
</file>