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9.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10.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1.xml" ContentType="application/vnd.openxmlformats-officedocument.presentationml.tags+xml"/>
  <Override PartName="/ppt/ink/ink26.xml" ContentType="application/inkml+xml"/>
  <Override PartName="/ppt/tags/tag2.xml" ContentType="application/vnd.openxmlformats-officedocument.presentationml.tags+xml"/>
  <Override PartName="/ppt/ink/ink27.xml" ContentType="application/inkml+xml"/>
  <Override PartName="/ppt/notesSlides/notesSlide11.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2.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5.xml" ContentType="application/inkml+xml"/>
  <Override PartName="/ppt/notesSlides/notesSlide15.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notesSlides/notesSlide16.xml" ContentType="application/vnd.openxmlformats-officedocument.presentationml.notesSlide+xml"/>
  <Override PartName="/ppt/ink/ink4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0.xml" ContentType="application/inkml+xml"/>
  <Override PartName="/ppt/ink/ink51.xml" ContentType="application/inkml+xml"/>
  <Override PartName="/ppt/notesSlides/notesSlide1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5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3.xml" ContentType="application/inkml+xml"/>
  <Override PartName="/ppt/notesSlides/notesSlide27.xml" ContentType="application/vnd.openxmlformats-officedocument.presentationml.notesSlide+xml"/>
  <Override PartName="/ppt/ink/ink54.xml" ContentType="application/inkml+xml"/>
  <Override PartName="/ppt/notesSlides/notesSlide28.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57"/>
  </p:notesMasterIdLst>
  <p:handoutMasterIdLst>
    <p:handoutMasterId r:id="rId158"/>
  </p:handoutMasterIdLst>
  <p:sldIdLst>
    <p:sldId id="402" r:id="rId2"/>
    <p:sldId id="704" r:id="rId3"/>
    <p:sldId id="896" r:id="rId4"/>
    <p:sldId id="897" r:id="rId5"/>
    <p:sldId id="1360" r:id="rId6"/>
    <p:sldId id="1361" r:id="rId7"/>
    <p:sldId id="900" r:id="rId8"/>
    <p:sldId id="901" r:id="rId9"/>
    <p:sldId id="1485" r:id="rId10"/>
    <p:sldId id="1486" r:id="rId11"/>
    <p:sldId id="1369" r:id="rId12"/>
    <p:sldId id="1471" r:id="rId13"/>
    <p:sldId id="1472" r:id="rId14"/>
    <p:sldId id="1362" r:id="rId15"/>
    <p:sldId id="1370" r:id="rId16"/>
    <p:sldId id="1473" r:id="rId17"/>
    <p:sldId id="1470" r:id="rId18"/>
    <p:sldId id="1364" r:id="rId19"/>
    <p:sldId id="1366" r:id="rId20"/>
    <p:sldId id="1487" r:id="rId21"/>
    <p:sldId id="902" r:id="rId22"/>
    <p:sldId id="903" r:id="rId23"/>
    <p:sldId id="1422" r:id="rId24"/>
    <p:sldId id="904" r:id="rId25"/>
    <p:sldId id="955" r:id="rId26"/>
    <p:sldId id="912" r:id="rId27"/>
    <p:sldId id="1009" r:id="rId28"/>
    <p:sldId id="913" r:id="rId29"/>
    <p:sldId id="1489" r:id="rId30"/>
    <p:sldId id="905" r:id="rId31"/>
    <p:sldId id="1423" r:id="rId32"/>
    <p:sldId id="908" r:id="rId33"/>
    <p:sldId id="909" r:id="rId34"/>
    <p:sldId id="910" r:id="rId35"/>
    <p:sldId id="911" r:id="rId36"/>
    <p:sldId id="936" r:id="rId37"/>
    <p:sldId id="1339" r:id="rId38"/>
    <p:sldId id="1365" r:id="rId39"/>
    <p:sldId id="1525" r:id="rId40"/>
    <p:sldId id="1490" r:id="rId41"/>
    <p:sldId id="1491" r:id="rId42"/>
    <p:sldId id="857" r:id="rId43"/>
    <p:sldId id="914" r:id="rId44"/>
    <p:sldId id="947" r:id="rId45"/>
    <p:sldId id="951" r:id="rId46"/>
    <p:sldId id="1494" r:id="rId47"/>
    <p:sldId id="1492" r:id="rId48"/>
    <p:sldId id="1527" r:id="rId49"/>
    <p:sldId id="1541" r:id="rId50"/>
    <p:sldId id="1531" r:id="rId51"/>
    <p:sldId id="1532" r:id="rId52"/>
    <p:sldId id="1533" r:id="rId53"/>
    <p:sldId id="1529" r:id="rId54"/>
    <p:sldId id="1528" r:id="rId55"/>
    <p:sldId id="952" r:id="rId56"/>
    <p:sldId id="953" r:id="rId57"/>
    <p:sldId id="1308" r:id="rId58"/>
    <p:sldId id="948" r:id="rId59"/>
    <p:sldId id="939" r:id="rId60"/>
    <p:sldId id="957" r:id="rId61"/>
    <p:sldId id="958" r:id="rId62"/>
    <p:sldId id="959" r:id="rId63"/>
    <p:sldId id="945" r:id="rId64"/>
    <p:sldId id="1310" r:id="rId65"/>
    <p:sldId id="942" r:id="rId66"/>
    <p:sldId id="1002" r:id="rId67"/>
    <p:sldId id="1312" r:id="rId68"/>
    <p:sldId id="1010" r:id="rId69"/>
    <p:sldId id="1314" r:id="rId70"/>
    <p:sldId id="1315" r:id="rId71"/>
    <p:sldId id="1316" r:id="rId72"/>
    <p:sldId id="1447" r:id="rId73"/>
    <p:sldId id="1317" r:id="rId74"/>
    <p:sldId id="1318" r:id="rId75"/>
    <p:sldId id="1319" r:id="rId76"/>
    <p:sldId id="1320" r:id="rId77"/>
    <p:sldId id="1321" r:id="rId78"/>
    <p:sldId id="1534" r:id="rId79"/>
    <p:sldId id="1535" r:id="rId80"/>
    <p:sldId id="1544" r:id="rId81"/>
    <p:sldId id="1556" r:id="rId82"/>
    <p:sldId id="1433" r:id="rId83"/>
    <p:sldId id="1432" r:id="rId84"/>
    <p:sldId id="1496" r:id="rId85"/>
    <p:sldId id="1435" r:id="rId86"/>
    <p:sldId id="1505" r:id="rId87"/>
    <p:sldId id="1538" r:id="rId88"/>
    <p:sldId id="1448" r:id="rId89"/>
    <p:sldId id="1434" r:id="rId90"/>
    <p:sldId id="1539" r:id="rId91"/>
    <p:sldId id="1512" r:id="rId92"/>
    <p:sldId id="1421" r:id="rId93"/>
    <p:sldId id="1513" r:id="rId94"/>
    <p:sldId id="1540" r:id="rId95"/>
    <p:sldId id="1511" r:id="rId96"/>
    <p:sldId id="1428" r:id="rId97"/>
    <p:sldId id="1530" r:id="rId98"/>
    <p:sldId id="1462" r:id="rId99"/>
    <p:sldId id="1465" r:id="rId100"/>
    <p:sldId id="1547" r:id="rId101"/>
    <p:sldId id="1373" r:id="rId102"/>
    <p:sldId id="1374" r:id="rId103"/>
    <p:sldId id="1548" r:id="rId104"/>
    <p:sldId id="1322" r:id="rId105"/>
    <p:sldId id="1323" r:id="rId106"/>
    <p:sldId id="1324" r:id="rId107"/>
    <p:sldId id="1326" r:id="rId108"/>
    <p:sldId id="1549" r:id="rId109"/>
    <p:sldId id="1551" r:id="rId110"/>
    <p:sldId id="1328" r:id="rId111"/>
    <p:sldId id="1327" r:id="rId112"/>
    <p:sldId id="1329" r:id="rId113"/>
    <p:sldId id="1550" r:id="rId114"/>
    <p:sldId id="1330" r:id="rId115"/>
    <p:sldId id="1338" r:id="rId116"/>
    <p:sldId id="1332" r:id="rId117"/>
    <p:sldId id="1443" r:id="rId118"/>
    <p:sldId id="1333" r:id="rId119"/>
    <p:sldId id="1334" r:id="rId120"/>
    <p:sldId id="1335" r:id="rId121"/>
    <p:sldId id="1336" r:id="rId122"/>
    <p:sldId id="1337" r:id="rId123"/>
    <p:sldId id="1466" r:id="rId124"/>
    <p:sldId id="1445" r:id="rId125"/>
    <p:sldId id="1444" r:id="rId126"/>
    <p:sldId id="1331" r:id="rId127"/>
    <p:sldId id="1348" r:id="rId128"/>
    <p:sldId id="1349" r:id="rId129"/>
    <p:sldId id="1350" r:id="rId130"/>
    <p:sldId id="1446" r:id="rId131"/>
    <p:sldId id="1351" r:id="rId132"/>
    <p:sldId id="1352" r:id="rId133"/>
    <p:sldId id="1353" r:id="rId134"/>
    <p:sldId id="1355" r:id="rId135"/>
    <p:sldId id="1356" r:id="rId136"/>
    <p:sldId id="1357" r:id="rId137"/>
    <p:sldId id="1354" r:id="rId138"/>
    <p:sldId id="1340" r:id="rId139"/>
    <p:sldId id="1341" r:id="rId140"/>
    <p:sldId id="1342" r:id="rId141"/>
    <p:sldId id="1343" r:id="rId142"/>
    <p:sldId id="1344" r:id="rId143"/>
    <p:sldId id="1345" r:id="rId144"/>
    <p:sldId id="1346" r:id="rId145"/>
    <p:sldId id="1347" r:id="rId146"/>
    <p:sldId id="1358" r:id="rId147"/>
    <p:sldId id="1552" r:id="rId148"/>
    <p:sldId id="1467" r:id="rId149"/>
    <p:sldId id="1553" r:id="rId150"/>
    <p:sldId id="1555" r:id="rId151"/>
    <p:sldId id="1554" r:id="rId152"/>
    <p:sldId id="1546" r:id="rId153"/>
    <p:sldId id="1436" r:id="rId154"/>
    <p:sldId id="1437" r:id="rId155"/>
    <p:sldId id="1368" r:id="rId156"/>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FF9966"/>
    <a:srgbClr val="A50021"/>
    <a:srgbClr val="F0EEEB"/>
    <a:srgbClr val="B2B2B2"/>
    <a:srgbClr val="F4F3EB"/>
    <a:srgbClr val="A405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0" autoAdjust="0"/>
    <p:restoredTop sz="97158" autoAdjust="0"/>
  </p:normalViewPr>
  <p:slideViewPr>
    <p:cSldViewPr>
      <p:cViewPr>
        <p:scale>
          <a:sx n="98" d="100"/>
          <a:sy n="98" d="100"/>
        </p:scale>
        <p:origin x="83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0:11:37.580"/>
    </inkml:context>
    <inkml:brush xml:id="br0">
      <inkml:brushProperty name="width" value="0.05" units="cm"/>
      <inkml:brushProperty name="height" value="0.05" units="cm"/>
      <inkml:brushProperty name="color" value="#004F8B"/>
    </inkml:brush>
  </inkml:definitions>
  <inkml:trace contextRef="#ctx0" brushRef="#br0">0 15 16,'0'0'376,"104"0"-176,-78 0-72,1 0-24,-3 0 32,-1-2-64,-1-2 88,-1 0-96,-6 2-56,-2 0 56,-4 2-64,-3 0-128,0 0-216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5:44.36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7:08.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16:27.252"/>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20:05.756"/>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1.807"/>
    </inkml:context>
    <inkml:brush xml:id="br0">
      <inkml:brushProperty name="width" value="0.05" units="cm"/>
      <inkml:brushProperty name="height" value="0.05" units="cm"/>
      <inkml:brushProperty name="color" value="#004F8B"/>
    </inkml:brush>
  </inkml:definitions>
  <inkml:trace contextRef="#ctx0" brushRef="#br0">14 197 120,'0'0'312,"-2"-96"-360,-4 78 48,3 0 56,1 2-40,2-4 40,0 6-56,0 0-400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3.058"/>
    </inkml:context>
    <inkml:brush xml:id="br0">
      <inkml:brushProperty name="width" value="0.05" units="cm"/>
      <inkml:brushProperty name="height" value="0.05" units="cm"/>
      <inkml:brushProperty name="color" value="#004F8B"/>
    </inkml:brush>
  </inkml:definitions>
  <inkml:trace contextRef="#ctx0" brushRef="#br0">0 1 1136,'0'0'1241,"4"0"-1298,8 4-167,-3 0 216,0 0-848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33:50.9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0.522"/>
    </inkml:context>
    <inkml:brush xml:id="br0">
      <inkml:brushProperty name="width" value="0.05" units="cm"/>
      <inkml:brushProperty name="height" value="0.05" units="cm"/>
      <inkml:brushProperty name="color" value="#66CC00"/>
    </inkml:brush>
  </inkml:definitions>
  <inkml:trace contextRef="#ctx0" brushRef="#br0">78 9 744,'0'0'4162,"0"-9"-1993,-2 21-2538,1 0 0,-1-1 0,-1 1-1,0-1 1,-8 20 0,3-9-1,-15 48-834,-2 1-682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0.909"/>
    </inkml:context>
    <inkml:brush xml:id="br0">
      <inkml:brushProperty name="width" value="0.05" units="cm"/>
      <inkml:brushProperty name="height" value="0.05" units="cm"/>
      <inkml:brushProperty name="color" value="#66CC00"/>
    </inkml:brush>
  </inkml:definitions>
  <inkml:trace contextRef="#ctx0" brushRef="#br0">1 17 3393,'0'0'2315,"0"0"-2282,0 1 0,0-1 1,0 0-1,0 0 0,0 1 0,0-1 0,0 0 1,0 0-1,0 1 0,0-1 0,0 0 1,0 0-1,1 1 0,-1-1 0,0 0 0,0 0 1,0 1-1,0-1 0,1 0 0,-1 0 0,0 0 1,0 1-1,0-1 0,1 0 0,-1 0 1,0 0-1,0 0 0,1 0 0,-1 0 0,0 0 1,1 1-1,-1-1 0,6-8-1316,-1-7-133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1.429"/>
    </inkml:context>
    <inkml:brush xml:id="br0">
      <inkml:brushProperty name="width" value="0.05" units="cm"/>
      <inkml:brushProperty name="height" value="0.05" units="cm"/>
      <inkml:brushProperty name="color" value="#66CC00"/>
    </inkml:brush>
  </inkml:definitions>
  <inkml:trace contextRef="#ctx0" brushRef="#br0">1 1 2617,'0'0'3352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0:46:37.680"/>
    </inkml:context>
    <inkml:brush xml:id="br0">
      <inkml:brushProperty name="width" value="0.05" units="cm"/>
      <inkml:brushProperty name="height" value="0.05" units="cm"/>
      <inkml:brushProperty name="color" value="#66CC00"/>
    </inkml:brush>
  </inkml:definitions>
  <inkml:trace contextRef="#ctx0" brushRef="#br0">17 113 2761,'0'0'6236,"0"-4"-5884,2-8-275,0-1 1,0 0-1,1 1 1,1 0-1,0 0 1,11-22-1,-13 88 58,-13 195-7,11-249-123,0 1 0,0-1 0,0 1 0,0-1 0,0 1 0,-1-1 0,1 1 0,0-1 0,0 1 0,0-1 0,-1 1 0,1-1 0,0 1-1,0-1 1,-1 1 0,1-1 0,0 1 0,-1-1 0,1 0 0,-1 1 0,1-1 0,0 0 0,-1 1 0,1-1 0,-1 0 0,1 1 0,-1-1 0,1 0 0,-1 0 0,1 0 0,-2 1 0,-19 0 205,13-1-197,10-7-291,7 0 288,0 0-1,0 0 1,0 1-1,1 0 1,0 1-1,0 0 1,19-6-1,-15 6 27,-6 1-26,-5 2-7,1 1 0,0-1 0,0 1 0,0 0 0,0 0 0,0 0-1,0 0 1,6 0 0,-10 1-139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8:00.923"/>
    </inkml:context>
    <inkml:brush xml:id="br0">
      <inkml:brushProperty name="width" value="0.05" units="cm"/>
      <inkml:brushProperty name="height" value="0.05" units="cm"/>
      <inkml:brushProperty name="color" value="#66CC00"/>
    </inkml:brush>
  </inkml:definitions>
  <inkml:trace contextRef="#ctx0" brushRef="#br0">0 1 1640,'0'0'10535,"8"0"-11873,22 12-2739,-13-4 2006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8:01.391"/>
    </inkml:context>
    <inkml:brush xml:id="br0">
      <inkml:brushProperty name="width" value="0.05" units="cm"/>
      <inkml:brushProperty name="height" value="0.05" units="cm"/>
      <inkml:brushProperty name="color" value="#66CC00"/>
    </inkml:brush>
  </inkml:definitions>
  <inkml:trace contextRef="#ctx0" brushRef="#br0">1 0 3001,'1'0'9748,"9"1"-12300,-1 3-221,-3 1 486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8:01.922"/>
    </inkml:context>
    <inkml:brush xml:id="br0">
      <inkml:brushProperty name="width" value="0.05" units="cm"/>
      <inkml:brushProperty name="height" value="0.05" units="cm"/>
      <inkml:brushProperty name="color" value="#66CC00"/>
    </inkml:brush>
  </inkml:definitions>
  <inkml:trace contextRef="#ctx0" brushRef="#br0">1 0 1768,'0'0'12810,"8"0"-16058,13 1-2198,-12 4 2763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4.986"/>
    </inkml:context>
    <inkml:brush xml:id="br0">
      <inkml:brushProperty name="width" value="0.05" units="cm"/>
      <inkml:brushProperty name="height" value="0.05" units="cm"/>
      <inkml:brushProperty name="color" value="#66CC00"/>
    </inkml:brush>
  </inkml:definitions>
  <inkml:trace contextRef="#ctx0" brushRef="#br0">1 1 368,'0'0'2825,"0"2"-2969,0 0-865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5.531"/>
    </inkml:context>
    <inkml:brush xml:id="br0">
      <inkml:brushProperty name="width" value="0.05" units="cm"/>
      <inkml:brushProperty name="height" value="0.05" units="cm"/>
      <inkml:brushProperty name="color" value="#66CC00"/>
    </inkml:brush>
  </inkml:definitions>
  <inkml:trace contextRef="#ctx0" brushRef="#br0">0 17 3569,'0'0'2136,"0"-16"-2240,2 16-1408,-2 26 752,0-2-160,0 4-777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6.081"/>
    </inkml:context>
    <inkml:brush xml:id="br0">
      <inkml:brushProperty name="width" value="0.05" units="cm"/>
      <inkml:brushProperty name="height" value="0.05" units="cm"/>
      <inkml:brushProperty name="color" value="#66CC00"/>
    </inkml:brush>
  </inkml:definitions>
  <inkml:trace contextRef="#ctx0" brushRef="#br0">0 1 1536,'0'0'3181,"23"0"-2165,13 0-2476,-17 0 148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41:01.355"/>
    </inkml:context>
    <inkml:brush xml:id="br0">
      <inkml:brushProperty name="width" value="0.05" units="cm"/>
      <inkml:brushProperty name="height" value="0.05" units="cm"/>
      <inkml:brushProperty name="color" value="#66CC00"/>
    </inkml:brush>
  </inkml:definitions>
  <inkml:trace contextRef="#ctx0" brushRef="#br0">1 5 2785,'0'0'7652,"7"0"-8635,7-1-411,1-2-257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43:28.085"/>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09.106"/>
    </inkml:context>
    <inkml:brush xml:id="br0">
      <inkml:brushProperty name="width" value="0.05" units="cm"/>
      <inkml:brushProperty name="height" value="0.05" units="cm"/>
      <inkml:brushProperty name="color" value="#004F8B"/>
    </inkml:brush>
  </inkml:definitions>
  <inkml:trace contextRef="#ctx0" brushRef="#br0">0 27 536,'0'0'832,"21"-24"-824,-19 22 32,-1 2 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15.775"/>
    </inkml:context>
    <inkml:brush xml:id="br0">
      <inkml:brushProperty name="width" value="0.05" units="cm"/>
      <inkml:brushProperty name="height" value="0.05" units="cm"/>
      <inkml:brushProperty name="color" value="#004F8B"/>
    </inkml:brush>
  </inkml:definitions>
  <inkml:trace contextRef="#ctx0" brushRef="#br0">1 0 160,'0'0'760,"5"0"-672,-3 0-8,0 0-72,0 0-8,0 0-184,0 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07:01.350"/>
    </inkml:context>
    <inkml:brush xml:id="br0">
      <inkml:brushProperty name="width" value="0.05" units="cm"/>
      <inkml:brushProperty name="height" value="0.05" units="cm"/>
      <inkml:brushProperty name="color" value="#66CC00"/>
    </inkml:brush>
  </inkml:definitions>
  <inkml:trace contextRef="#ctx0" brushRef="#br0">86 23 1040,'0'0'3721,"-6"0"797,-9 0-3786,4 0-615,-29 0-72,27-1-255,13 1 197,0 0-1,0 0 1,0 0-1,0 0 1,0 0-1,0 0 1,0 0 0,0 0-1,0 0 1,0 0-1,0-1 1,0 1 0,0 0-1,0 0 1,0 0-1,0 0 1,0 0 0,0 0-1,0 0 1,0 0-1,0 0 1,0 0 0,0 0-1,0 0 1,0 0-1,0 0 1,0 0 0,0 0-1,0-1 1,49-14-2951,-30 11 176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35.732"/>
    </inkml:context>
    <inkml:brush xml:id="br0">
      <inkml:brushProperty name="width" value="0.05" units="cm"/>
      <inkml:brushProperty name="height" value="0.05" units="cm"/>
      <inkml:brushProperty name="color" value="#004F8B"/>
    </inkml:brush>
  </inkml:definitions>
  <inkml:trace contextRef="#ctx0" brushRef="#br0">113 7 384,'0'0'4330,"14"0"-4582,214 0 1778,-382-6-1401,64 6-893,332 0 740,-349 10 464,44-7-418,3-1 25,-61 11 0,121-12-49,0-1 0,0 0 0,0 0 0,1 0 0,-1 0 0,0 0 0,0 0 0,0 0 0,0 0-1,0 0 1,0 1 0,0-1 0,0 0 0,0 0 0,0 0 0,0 0 0,0 0 0,0 0 0,0 1 0,0-1 0,0 0 0,0 0-1,0 0 1,0 0 0,0 0 0,0 0 0,0 0 0,0 1 0,0-1 0,0 0 0,0 0 0,0 0 0,-1 0 0,1 0-1,0 0 1,0 0 0,0 0 0,0 0 0,0 1 0,0-1 0,0 0 0,0 0 0,0 0 0,-1 0 0,1 0 0,0 0 0,0 0-1,0 0 1,0 0 0,11 3-48,31 3 194,1-2 0,59-2 0,-95-2-138,0 1-360,-15 2-494,-17 1-1009,14-4 579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36.527"/>
    </inkml:context>
    <inkml:brush xml:id="br0">
      <inkml:brushProperty name="width" value="0.05" units="cm"/>
      <inkml:brushProperty name="height" value="0.05" units="cm"/>
      <inkml:brushProperty name="color" value="#004F8B"/>
    </inkml:brush>
  </inkml:definitions>
  <inkml:trace contextRef="#ctx0" brushRef="#br0">17 14 1136,'0'0'2133,"-2"-2"-2039,-13-8 1616,45 8-1599,215 4 38,116 0 695,-370 4-2421,5-6 82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49.954"/>
    </inkml:context>
    <inkml:brush xml:id="br0">
      <inkml:brushProperty name="width" value="0.05" units="cm"/>
      <inkml:brushProperty name="height" value="0.05" units="cm"/>
      <inkml:brushProperty name="color" value="#004F8B"/>
    </inkml:brush>
  </inkml:definitions>
  <inkml:trace contextRef="#ctx0" brushRef="#br0">20 0 16,'0'0'1392,"-13"0"-2079,7 0-34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10:18:49.350"/>
    </inkml:context>
    <inkml:brush xml:id="br0">
      <inkml:brushProperty name="width" value="0.05" units="cm"/>
      <inkml:brushProperty name="height" value="0.05" units="cm"/>
      <inkml:brushProperty name="color" value="#E71224"/>
    </inkml:brush>
  </inkml:definitions>
  <inkml:trace contextRef="#ctx0" brushRef="#br0">0 2 280,'0'0'592,"0"-2"456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0T10:29:17.399"/>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0T10:31:30.60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0T10:35:00.767"/>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0T10:35:46.0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0T10:46:04.154"/>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0T10:56:13.973"/>
    </inkml:context>
    <inkml:brush xml:id="br0">
      <inkml:brushProperty name="width" value="0.05" units="cm"/>
      <inkml:brushProperty name="height" value="0.05" units="cm"/>
      <inkml:brushProperty name="color" value="#66CC00"/>
    </inkml:brush>
  </inkml:definitions>
  <inkml:trace contextRef="#ctx0" brushRef="#br0">1 26 3345,'0'0'3231,"8"-2"-2376,2-1-557,1 0 513,0 0-1,0 0 1,10-6 0,-18 8-573,-1 1 0,0-1 1,1 1-1,-1 0 0,0-1 0,1 1 1,-1 0-1,0 1 0,5 0 0,4-1-149,42 3 174,93 17 1,-30-3-183,71 0-86,-186-18-21,-1 1 0,1 0 0,0 0 0,-1 0 0,1 0 0,-1 0 0,1 0 0,-1 0 0,1 0 0,0 0 0,-1 0 0,1 0 0,-1 0 0,1 1 0,-1-1 0,1 0 0,-1 0 0,1 1 0,-1-1 0,1 0 0,-1 1 0,1-1 0,-1 0 0,1 1 0,-1-1 0,0 0 0,1 2 0,-19 5-1684,-23 0-1392,-13 0-2187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19:07.3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17.391"/>
    </inkml:context>
    <inkml:brush xml:id="br0">
      <inkml:brushProperty name="width" value="0.05" units="cm"/>
      <inkml:brushProperty name="height" value="0.05" units="cm"/>
      <inkml:brushProperty name="color" value="#66CC00"/>
    </inkml:brush>
  </inkml:definitions>
  <inkml:trace contextRef="#ctx0" brushRef="#br0">0 117 2905,'0'0'232,"13"-92"-296,-7 82-152,0 4-120,-5-2-417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23.307"/>
    </inkml:context>
    <inkml:brush xml:id="br0">
      <inkml:brushProperty name="width" value="0.05" units="cm"/>
      <inkml:brushProperty name="height" value="0.05" units="cm"/>
      <inkml:brushProperty name="color" value="#66CC00"/>
    </inkml:brush>
  </inkml:definitions>
  <inkml:trace contextRef="#ctx0" brushRef="#br0">836 426 888,'0'0'1741,"4"-6"-1499,1-1-166,-3 5-46,0 0 0,0-1 0,0 1 0,-1 0 0,1-1 0,-1 1 1,0-1-1,0 0 0,0 1 0,1-5 0,-1 4 330,-1 0 0,1 0-1,-1 0 1,0 0 0,0 0 0,0-1-1,-1 1 1,1 0 0,-1 0 0,1 0 0,-1 0-1,0 0 1,-2-3 0,0 0-178,0 1 0,0-1 1,-1 1-1,1 0 0,-1 0 0,-6-5 1,-5-4-145,-1 1 1,-35-22 0,50 34 23,-46-27 167,-1 3 1,-2 1 0,-79-27-1,45 25-159,-126-22-1,74 31 17,111 14-148,21 3-155,-4 0 469,6-8-6592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23.680"/>
    </inkml:context>
    <inkml:brush xml:id="br0">
      <inkml:brushProperty name="width" value="0.05" units="cm"/>
      <inkml:brushProperty name="height" value="0.05" units="cm"/>
      <inkml:brushProperty name="color" value="#66CC00"/>
    </inkml:brush>
  </inkml:definitions>
  <inkml:trace contextRef="#ctx0" brushRef="#br0">1 0 408,'0'0'552,"41"43"-832,-35-37 272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6:37.503"/>
    </inkml:context>
    <inkml:brush xml:id="br0">
      <inkml:brushProperty name="width" value="0.05" units="cm"/>
      <inkml:brushProperty name="height" value="0.05" units="cm"/>
      <inkml:brushProperty name="color" value="#66CC00"/>
    </inkml:brush>
  </inkml:definitions>
  <inkml:trace contextRef="#ctx0" brushRef="#br0">0 1 232,'0'0'824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6:40.067"/>
    </inkml:context>
    <inkml:brush xml:id="br0">
      <inkml:brushProperty name="width" value="0.05" units="cm"/>
      <inkml:brushProperty name="height" value="0.05" units="cm"/>
      <inkml:brushProperty name="color" value="#66CC00"/>
    </inkml:brush>
  </inkml:definitions>
  <inkml:trace contextRef="#ctx0" brushRef="#br0">977 1 1320,'-103'22'216,"-16"8"-64,14 2-152,-2 0-496,3-2 208,3-1-256,-1 3 544,2 2 112,27-8-104,11-2-8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29:29.1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36:00.80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8.886"/>
    </inkml:context>
    <inkml:brush xml:id="br0">
      <inkml:brushProperty name="width" value="0.05" units="cm"/>
      <inkml:brushProperty name="height" value="0.05" units="cm"/>
      <inkml:brushProperty name="color" value="#FFC114"/>
    </inkml:brush>
  </inkml:definitions>
  <inkml:trace contextRef="#ctx0" brushRef="#br0">12 21 10546,'0'0'4889,"-12"-20"-4889,20 26-1040,5 10-840,-2 4-2537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9.323"/>
    </inkml:context>
    <inkml:brush xml:id="br0">
      <inkml:brushProperty name="width" value="0.05" units="cm"/>
      <inkml:brushProperty name="height" value="0.05" units="cm"/>
      <inkml:brushProperty name="color" value="#FFC114"/>
    </inkml:brush>
  </inkml:definitions>
  <inkml:trace contextRef="#ctx0" brushRef="#br0">1 0 10562,'0'0'1865,"24"34"-5994,5-22-1256</inkml:trace>
  <inkml:trace contextRef="#ctx0" brushRef="#br0" timeOffset="1">101 462 8602,'0'0'0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9:05.319"/>
    </inkml:context>
    <inkml:brush xml:id="br0">
      <inkml:brushProperty name="width" value="0.05" units="cm"/>
      <inkml:brushProperty name="height" value="0.05" units="cm"/>
      <inkml:brushProperty name="color" value="#FFC114"/>
    </inkml:brush>
  </inkml:definitions>
  <inkml:trace contextRef="#ctx0" brushRef="#br0">46 1 24,'0'0'48,"-17"0"-48,11 0 8,0 0-8,3 0 0,-1 0 0,2 0-16,-2 0-16,1 0 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48:16.009"/>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44:12.650"/>
    </inkml:context>
    <inkml:brush xml:id="br0">
      <inkml:brushProperty name="width" value="0.05" units="cm"/>
      <inkml:brushProperty name="height" value="0.05" units="cm"/>
      <inkml:brushProperty name="color" value="#FFC114"/>
    </inkml:brush>
  </inkml:definitions>
  <inkml:trace contextRef="#ctx0" brushRef="#br0">0 15 11266,'0'0'3425,"53"-14"-5417,-4 14-529,0 0-5433</inkml:trace>
  <inkml:trace contextRef="#ctx0" brushRef="#br0" timeOffset="1">661 67 10722,'0'0'4689,"11"0"-4865,14 0-1128,-3 2-1409,3-2-3608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45:19.4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53:42.12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3:20.015"/>
    </inkml:context>
    <inkml:brush xml:id="br0">
      <inkml:brushProperty name="width" value="0.05" units="cm"/>
      <inkml:brushProperty name="height" value="0.05" units="cm"/>
      <inkml:brushProperty name="color" value="#66CC00"/>
    </inkml:brush>
  </inkml:definitions>
  <inkml:trace contextRef="#ctx0" brushRef="#br0">29 13 5737,'0'0'4057,"-28"-12"-9418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5:27.605"/>
    </inkml:context>
    <inkml:brush xml:id="br0">
      <inkml:brushProperty name="width" value="0.05" units="cm"/>
      <inkml:brushProperty name="height" value="0.05" units="cm"/>
      <inkml:brushProperty name="color" value="#66CC00"/>
    </inkml:brush>
  </inkml:definitions>
  <inkml:trace contextRef="#ctx0" brushRef="#br0">24 2 56,'0'0'672,"-23"-2"-1240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6:42.889"/>
    </inkml:context>
    <inkml:brush xml:id="br0">
      <inkml:brushProperty name="width" value="0.05" units="cm"/>
      <inkml:brushProperty name="height" value="0.05" units="cm"/>
      <inkml:brushProperty name="color" value="#66CC00"/>
    </inkml:brush>
  </inkml:definitions>
  <inkml:trace contextRef="#ctx0" brushRef="#br0">74 0 176,'0'0'608,"-74"147"-872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8:29.4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9:05.274"/>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5:44.36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7:08.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5:44.36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7:08.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66</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96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79</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023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7086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4326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383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8875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107</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406895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108</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90429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109</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3961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Normalized DCG:</a:t>
            </a:r>
          </a:p>
          <a:p>
            <a:r>
              <a:rPr lang="en-US" altLang="en-US" dirty="0"/>
              <a:t>DCG values are often </a:t>
            </a:r>
            <a:r>
              <a:rPr lang="en-US" altLang="en-US" i="1" dirty="0"/>
              <a:t>normalized</a:t>
            </a:r>
            <a:r>
              <a:rPr lang="en-US" altLang="en-US" dirty="0"/>
              <a:t> by comparing the DCG at each rank with the DCG value for the </a:t>
            </a:r>
            <a:r>
              <a:rPr lang="en-US" altLang="en-US" i="1" dirty="0"/>
              <a:t>perfect ranking</a:t>
            </a:r>
          </a:p>
          <a:p>
            <a:pPr lvl="1"/>
            <a:r>
              <a:rPr lang="en-US" altLang="en-US" dirty="0"/>
              <a:t>makes averaging easier for queries with different numbers of relevant documents</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110</a:t>
            </a:fld>
            <a:endParaRPr lang="en-US" altLang="en-US" sz="1300"/>
          </a:p>
        </p:txBody>
      </p:sp>
    </p:spTree>
    <p:extLst>
      <p:ext uri="{BB962C8B-B14F-4D97-AF65-F5344CB8AC3E}">
        <p14:creationId xmlns:p14="http://schemas.microsoft.com/office/powerpoint/2010/main" val="137809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19</a:t>
            </a:fld>
            <a:endParaRPr lang="en-US"/>
          </a:p>
        </p:txBody>
      </p:sp>
    </p:spTree>
    <p:extLst>
      <p:ext uri="{BB962C8B-B14F-4D97-AF65-F5344CB8AC3E}">
        <p14:creationId xmlns:p14="http://schemas.microsoft.com/office/powerpoint/2010/main" val="12892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112</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Perfect ranking:</a:t>
            </a:r>
          </a:p>
          <a:p>
            <a:pPr lvl="1"/>
            <a:r>
              <a:rPr lang="en-US" altLang="en-US"/>
              <a:t>3, 3, 3, 2, 2, 2, 1, 0, 0, 0</a:t>
            </a:r>
          </a:p>
          <a:p>
            <a:r>
              <a:rPr lang="en-US" altLang="en-US"/>
              <a:t>ideal DCG values:</a:t>
            </a:r>
          </a:p>
          <a:p>
            <a:pPr lvl="1"/>
            <a:r>
              <a:rPr lang="en-US" altLang="en-US"/>
              <a:t>3, 6, 7.89, 8.89, 9.75, 10.52, 10.88, 10.88, 10.88, 10</a:t>
            </a:r>
          </a:p>
          <a:p>
            <a:r>
              <a:rPr lang="en-US" altLang="en-US"/>
              <a:t>Actual DCG:</a:t>
            </a:r>
          </a:p>
          <a:p>
            <a:pPr lvl="1"/>
            <a:r>
              <a:rPr lang="en-US" altLang="en-US"/>
              <a:t>3, 5, 6.89, 6.89, 6.89, 7.28, 7.99, 8.66, 9.61, 9.61</a:t>
            </a:r>
          </a:p>
          <a:p>
            <a:r>
              <a:rPr lang="en-US" altLang="en-US"/>
              <a:t>NDCG values (divide actual by ideal):</a:t>
            </a:r>
          </a:p>
          <a:p>
            <a:r>
              <a:rPr lang="en-US" altLang="en-US"/>
              <a:t>     1, 0.83, 0.87, 0.76, 0.71, 0.69, 0.73, 0.8, 0.88, 0.88</a:t>
            </a:r>
          </a:p>
          <a:p>
            <a:pPr lvl="1"/>
            <a:r>
              <a:rPr lang="en-US" altLang="en-US"/>
              <a:t>NDCG </a:t>
            </a:r>
            <a:r>
              <a:rPr lang="en-US" altLang="en-US">
                <a:latin typeface="Symbol" pitchFamily="18" charset="2"/>
              </a:rPr>
              <a:t>£</a:t>
            </a:r>
            <a:r>
              <a:rPr lang="en-US" altLang="en-US"/>
              <a:t> 1 at any rank position</a:t>
            </a:r>
          </a:p>
          <a:p>
            <a:endParaRPr lang="en-US" altLang="en-US"/>
          </a:p>
        </p:txBody>
      </p:sp>
    </p:spTree>
    <p:extLst>
      <p:ext uri="{BB962C8B-B14F-4D97-AF65-F5344CB8AC3E}">
        <p14:creationId xmlns:p14="http://schemas.microsoft.com/office/powerpoint/2010/main" val="132740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113</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373068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118</a:t>
            </a:fld>
            <a:endParaRPr lang="en-US" altLang="en-US" sz="1300">
              <a:solidFill>
                <a:srgbClr val="000000"/>
              </a:solidFill>
              <a:latin typeface="Calibri" pitchFamily="34" charset="0"/>
            </a:endParaRPr>
          </a:p>
        </p:txBody>
      </p:sp>
    </p:spTree>
    <p:extLst>
      <p:ext uri="{BB962C8B-B14F-4D97-AF65-F5344CB8AC3E}">
        <p14:creationId xmlns:p14="http://schemas.microsoft.com/office/powerpoint/2010/main" val="114699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Γιατί έκανε </a:t>
            </a:r>
            <a:r>
              <a:rPr lang="en-US" dirty="0"/>
              <a:t>skip </a:t>
            </a:r>
            <a:r>
              <a:rPr lang="el-GR" dirty="0"/>
              <a:t>το 2</a:t>
            </a:r>
          </a:p>
        </p:txBody>
      </p:sp>
      <p:sp>
        <p:nvSpPr>
          <p:cNvPr id="4" name="Slide Number Placeholder 3"/>
          <p:cNvSpPr>
            <a:spLocks noGrp="1"/>
          </p:cNvSpPr>
          <p:nvPr>
            <p:ph type="sldNum" sz="quarter" idx="10"/>
          </p:nvPr>
        </p:nvSpPr>
        <p:spPr/>
        <p:txBody>
          <a:bodyPr/>
          <a:lstStyle/>
          <a:p>
            <a:fld id="{51FFFE52-FE1E-4D89-83CF-6E59217A9C14}" type="slidenum">
              <a:rPr lang="en-US" smtClean="0"/>
              <a:pPr/>
              <a:t>119</a:t>
            </a:fld>
            <a:endParaRPr lang="en-US"/>
          </a:p>
        </p:txBody>
      </p:sp>
    </p:spTree>
    <p:extLst>
      <p:ext uri="{BB962C8B-B14F-4D97-AF65-F5344CB8AC3E}">
        <p14:creationId xmlns:p14="http://schemas.microsoft.com/office/powerpoint/2010/main" val="306880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120</a:t>
            </a:fld>
            <a:endParaRPr lang="en-US"/>
          </a:p>
        </p:txBody>
      </p:sp>
    </p:spTree>
    <p:extLst>
      <p:ext uri="{BB962C8B-B14F-4D97-AF65-F5344CB8AC3E}">
        <p14:creationId xmlns:p14="http://schemas.microsoft.com/office/powerpoint/2010/main" val="329798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127</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91613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128</a:t>
            </a:fld>
            <a:endParaRPr lang="en-US"/>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dirty="0">
              <a:ea typeface="ＭＳ Ｐゴシック" charset="-128"/>
            </a:endParaRPr>
          </a:p>
        </p:txBody>
      </p:sp>
    </p:spTree>
    <p:extLst>
      <p:ext uri="{BB962C8B-B14F-4D97-AF65-F5344CB8AC3E}">
        <p14:creationId xmlns:p14="http://schemas.microsoft.com/office/powerpoint/2010/main" val="212776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129</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r>
              <a:rPr lang="el-GR" dirty="0">
                <a:ea typeface="ＭＳ Ｐゴシック" charset="-128"/>
              </a:rPr>
              <a:t>Τυχαίο</a:t>
            </a:r>
            <a:r>
              <a:rPr lang="el-GR" baseline="0" dirty="0">
                <a:ea typeface="ＭＳ Ｐゴシック" charset="-128"/>
              </a:rPr>
              <a:t> – πιθανότητα κριτής 1    </a:t>
            </a:r>
            <a:r>
              <a:rPr lang="en-US" baseline="0" dirty="0">
                <a:ea typeface="ＭＳ Ｐゴシック" charset="-128"/>
              </a:rPr>
              <a:t>R 320/400 </a:t>
            </a:r>
          </a:p>
          <a:p>
            <a:r>
              <a:rPr lang="el-GR" baseline="0" dirty="0">
                <a:ea typeface="ＭＳ Ｐゴシック" charset="-128"/>
              </a:rPr>
              <a:t>Ζάρι </a:t>
            </a:r>
            <a:r>
              <a:rPr lang="en-US" baseline="0" dirty="0">
                <a:ea typeface="ＭＳ Ｐゴシック" charset="-128"/>
              </a:rPr>
              <a:t>R/N</a:t>
            </a:r>
          </a:p>
          <a:p>
            <a:r>
              <a:rPr lang="el-GR" baseline="0" dirty="0">
                <a:ea typeface="ＭＳ Ｐゴシック" charset="-128"/>
              </a:rPr>
              <a:t>Και οι δύο </a:t>
            </a:r>
            <a:r>
              <a:rPr lang="en-US" baseline="0" dirty="0">
                <a:ea typeface="ＭＳ Ｐゴシック" charset="-128"/>
              </a:rPr>
              <a:t>R?</a:t>
            </a:r>
            <a:endParaRPr lang="el-GR" dirty="0">
              <a:ea typeface="ＭＳ Ｐゴシック" charset="-128"/>
            </a:endParaRPr>
          </a:p>
        </p:txBody>
      </p:sp>
    </p:spTree>
    <p:extLst>
      <p:ext uri="{BB962C8B-B14F-4D97-AF65-F5344CB8AC3E}">
        <p14:creationId xmlns:p14="http://schemas.microsoft.com/office/powerpoint/2010/main" val="307226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130</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080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131</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68158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23</a:t>
            </a:fld>
            <a:endParaRPr lang="en-US"/>
          </a:p>
        </p:txBody>
      </p:sp>
    </p:spTree>
    <p:extLst>
      <p:ext uri="{BB962C8B-B14F-4D97-AF65-F5344CB8AC3E}">
        <p14:creationId xmlns:p14="http://schemas.microsoft.com/office/powerpoint/2010/main" val="335883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132</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818667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133</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207006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134</a:t>
            </a:fld>
            <a:endParaRPr lang="en-US"/>
          </a:p>
        </p:txBody>
      </p:sp>
    </p:spTree>
    <p:extLst>
      <p:ext uri="{BB962C8B-B14F-4D97-AF65-F5344CB8AC3E}">
        <p14:creationId xmlns:p14="http://schemas.microsoft.com/office/powerpoint/2010/main" val="183386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135</a:t>
            </a:fld>
            <a:endParaRPr lang="en-US"/>
          </a:p>
        </p:txBody>
      </p:sp>
    </p:spTree>
    <p:extLst>
      <p:ext uri="{BB962C8B-B14F-4D97-AF65-F5344CB8AC3E}">
        <p14:creationId xmlns:p14="http://schemas.microsoft.com/office/powerpoint/2010/main" val="3051146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137</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120154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140</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79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145</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4319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25</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3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FFE52-FE1E-4D89-83CF-6E59217A9C14}" type="slidenum">
              <a:rPr lang="en-US" smtClean="0"/>
              <a:pPr/>
              <a:t>29</a:t>
            </a:fld>
            <a:endParaRPr lang="en-US"/>
          </a:p>
        </p:txBody>
      </p:sp>
    </p:spTree>
    <p:extLst>
      <p:ext uri="{BB962C8B-B14F-4D97-AF65-F5344CB8AC3E}">
        <p14:creationId xmlns:p14="http://schemas.microsoft.com/office/powerpoint/2010/main" val="46674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 &lt; 1 precision, b &gt; 1 recall</a:t>
            </a:r>
            <a:endParaRPr lang="en-US" dirty="0"/>
          </a:p>
        </p:txBody>
      </p:sp>
      <p:sp>
        <p:nvSpPr>
          <p:cNvPr id="4" name="Slide Number Placeholder 3"/>
          <p:cNvSpPr>
            <a:spLocks noGrp="1"/>
          </p:cNvSpPr>
          <p:nvPr>
            <p:ph type="sldNum" sz="quarter" idx="5"/>
          </p:nvPr>
        </p:nvSpPr>
        <p:spPr/>
        <p:txBody>
          <a:bodyPr/>
          <a:lstStyle/>
          <a:p>
            <a:fld id="{51FFFE52-FE1E-4D89-83CF-6E59217A9C14}" type="slidenum">
              <a:rPr lang="en-US" smtClean="0"/>
              <a:pPr/>
              <a:t>30</a:t>
            </a:fld>
            <a:endParaRPr lang="en-US"/>
          </a:p>
        </p:txBody>
      </p:sp>
    </p:spTree>
    <p:extLst>
      <p:ext uri="{BB962C8B-B14F-4D97-AF65-F5344CB8AC3E}">
        <p14:creationId xmlns:p14="http://schemas.microsoft.com/office/powerpoint/2010/main" val="17182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31</a:t>
            </a:fld>
            <a:endParaRPr lang="en-US"/>
          </a:p>
        </p:txBody>
      </p:sp>
    </p:spTree>
    <p:extLst>
      <p:ext uri="{BB962C8B-B14F-4D97-AF65-F5344CB8AC3E}">
        <p14:creationId xmlns:p14="http://schemas.microsoft.com/office/powerpoint/2010/main" val="127880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37</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26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58</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245895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241738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162649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35080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extLst>
      <p:ext uri="{BB962C8B-B14F-4D97-AF65-F5344CB8AC3E}">
        <p14:creationId xmlns:p14="http://schemas.microsoft.com/office/powerpoint/2010/main" val="8181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36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753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14670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34968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21332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168208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9559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34897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42225592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media/image36.png"/><Relationship Id="rId7"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4.wmf"/><Relationship Id="rId15" Type="http://schemas.openxmlformats.org/officeDocument/2006/relationships/image" Target="../media/image4218.png"/><Relationship Id="rId4" Type="http://schemas.openxmlformats.org/officeDocument/2006/relationships/oleObject" Target="../embeddings/oleObject20.bin"/></Relationships>
</file>

<file path=ppt/slides/_rels/slide10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7.png"/><Relationship Id="rId7" Type="http://schemas.openxmlformats.org/officeDocument/2006/relationships/oleObject" Target="../embeddings/oleObject17.bin"/><Relationship Id="rId2" Type="http://schemas.openxmlformats.org/officeDocument/2006/relationships/notesSlide" Target="../notesSlides/notesSlide15.xml"/><Relationship Id="rId62" Type="http://schemas.openxmlformats.org/officeDocument/2006/relationships/image" Target="../media/image4321.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21.bin"/><Relationship Id="rId4" Type="http://schemas.openxmlformats.org/officeDocument/2006/relationships/image" Target="../media/image38.png"/><Relationship Id="rId9" Type="http://schemas.openxmlformats.org/officeDocument/2006/relationships/customXml" Target="../ink/ink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39.png"/><Relationship Id="rId29" Type="http://schemas.openxmlformats.org/officeDocument/2006/relationships/customXml" Target="../ink/ink48.xml"/><Relationship Id="rId1" Type="http://schemas.openxmlformats.org/officeDocument/2006/relationships/slideLayout" Target="../slideLayouts/slideLayout7.xml"/><Relationship Id="rId28" Type="http://schemas.openxmlformats.org/officeDocument/2006/relationships/image" Target="../media/image4336.png"/><Relationship Id="rId30" Type="http://schemas.openxmlformats.org/officeDocument/2006/relationships/image" Target="../media/image433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49.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ustomXml" Target="../ink/ink50.xml"/><Relationship Id="rId218" Type="http://schemas.openxmlformats.org/officeDocument/2006/relationships/image" Target="../media/image4218.png"/><Relationship Id="rId2" Type="http://schemas.openxmlformats.org/officeDocument/2006/relationships/notesSlide" Target="../notesSlides/notesSlide18.xml"/><Relationship Id="rId91" Type="http://schemas.openxmlformats.org/officeDocument/2006/relationships/customXml" Target="../ink/ink51.xml"/><Relationship Id="rId1" Type="http://schemas.openxmlformats.org/officeDocument/2006/relationships/slideLayout" Target="../slideLayouts/slideLayout2.xml"/><Relationship Id="rId90" Type="http://schemas.openxmlformats.org/officeDocument/2006/relationships/image" Target="../media/image447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1.png"/><Relationship Id="rId4" Type="http://schemas.openxmlformats.org/officeDocument/2006/relationships/image" Target="../media/image40.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21.xml"/><Relationship Id="rId1" Type="http://schemas.openxmlformats.org/officeDocument/2006/relationships/slideLayout" Target="../slideLayouts/slideLayout2.xml"/><Relationship Id="rId301" Type="http://schemas.openxmlformats.org/officeDocument/2006/relationships/image" Target="../media/image4207.png"/></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43.wmf"/><Relationship Id="rId4" Type="http://schemas.openxmlformats.org/officeDocument/2006/relationships/oleObject" Target="../embeddings/oleObject23.bin"/><Relationship Id="rId9" Type="http://schemas.openxmlformats.org/officeDocument/2006/relationships/image" Target="../media/image45.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519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ustomXml" Target="../ink/ink53.xml"/></Relationships>
</file>

<file path=ppt/slides/_rels/slide129.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5215.png"/><Relationship Id="rId3" Type="http://schemas.openxmlformats.org/officeDocument/2006/relationships/customXml" Target="../ink/ink55.xml"/><Relationship Id="rId2" Type="http://schemas.openxmlformats.org/officeDocument/2006/relationships/notesSlide" Target="../notesSlides/notesSlide28.xml"/><Relationship Id="rId217" Type="http://schemas.openxmlformats.org/officeDocument/2006/relationships/customXml" Target="../ink/ink57.xml"/><Relationship Id="rId1" Type="http://schemas.openxmlformats.org/officeDocument/2006/relationships/slideLayout" Target="../slideLayouts/slideLayout2.xml"/><Relationship Id="rId216" Type="http://schemas.openxmlformats.org/officeDocument/2006/relationships/image" Target="../media/image4218.png"/><Relationship Id="rId318" Type="http://schemas.openxmlformats.org/officeDocument/2006/relationships/image" Target="../media/image4321.png"/><Relationship Id="rId9" Type="http://schemas.openxmlformats.org/officeDocument/2006/relationships/customXml" Target="../ink/ink5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7" Type="http://schemas.openxmlformats.org/officeDocument/2006/relationships/image" Target="../media/image867.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64.png"/><Relationship Id="rId2" Type="http://schemas.openxmlformats.org/officeDocument/2006/relationships/customXml" Target="../ink/ink3.xml"/><Relationship Id="rId289" Type="http://schemas.openxmlformats.org/officeDocument/2006/relationships/image" Target="../media/image1012.png"/><Relationship Id="rId1" Type="http://schemas.openxmlformats.org/officeDocument/2006/relationships/slideLayout" Target="../slideLayouts/slideLayout7.xml"/><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customXml" Target="../ink/ink5.xml"/><Relationship Id="rId43" Type="http://schemas.openxmlformats.org/officeDocument/2006/relationships/image" Target="../media/image1574.png"/></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97" Type="http://schemas.openxmlformats.org/officeDocument/2006/relationships/image" Target="../media/image977.png"/><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 Id="rId305" Type="http://schemas.openxmlformats.org/officeDocument/2006/relationships/image" Target="../media/image1012.png"/><Relationship Id="rId198" Type="http://schemas.openxmlformats.org/officeDocument/2006/relationships/customXml" Target="../ink/ink7.xml"/><Relationship Id="rId4" Type="http://schemas.openxmlformats.org/officeDocument/2006/relationships/customXml" Target="../ink/ink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54.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1808.png"/><Relationship Id="rId4" Type="http://schemas.openxmlformats.org/officeDocument/2006/relationships/customXml" Target="../ink/ink9.xml"/></Relationships>
</file>

<file path=ppt/slides/_rels/slide54.xml.rels><?xml version="1.0" encoding="UTF-8" standalone="yes"?>
<Relationships xmlns="http://schemas.openxmlformats.org/package/2006/relationships"><Relationship Id="rId337" Type="http://schemas.openxmlformats.org/officeDocument/2006/relationships/customXml" Target="../ink/ink13.xml"/><Relationship Id="rId3" Type="http://schemas.openxmlformats.org/officeDocument/2006/relationships/image" Target="../media/image1554.png"/><Relationship Id="rId336" Type="http://schemas.openxmlformats.org/officeDocument/2006/relationships/image" Target="../media/image2070.png"/><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808.png"/><Relationship Id="rId529" Type="http://schemas.openxmlformats.org/officeDocument/2006/relationships/image" Target="../media/image2166.png"/><Relationship Id="rId4" Type="http://schemas.openxmlformats.org/officeDocument/2006/relationships/customXml" Target="../ink/ink11.xml"/></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3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customXml" Target="../ink/ink15.xml"/><Relationship Id="rId5" Type="http://schemas.openxmlformats.org/officeDocument/2006/relationships/oleObject" Target="../embeddings/oleObject8.bin"/><Relationship Id="rId10" Type="http://schemas.openxmlformats.org/officeDocument/2006/relationships/image" Target="../media/image2344.png"/><Relationship Id="rId4" Type="http://schemas.openxmlformats.org/officeDocument/2006/relationships/image" Target="../media/image16.emf"/><Relationship Id="rId9" Type="http://schemas.openxmlformats.org/officeDocument/2006/relationships/customXml" Target="../ink/ink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2.bin"/><Relationship Id="rId29" Type="http://schemas.openxmlformats.org/officeDocument/2006/relationships/image" Target="../media/image2070.png"/><Relationship Id="rId1" Type="http://schemas.openxmlformats.org/officeDocument/2006/relationships/slideLayout" Target="../slideLayouts/slideLayout2.xml"/><Relationship Id="rId4" Type="http://schemas.openxmlformats.org/officeDocument/2006/relationships/customXml" Target="../ink/ink1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2406.png"/><Relationship Id="rId13" Type="http://schemas.openxmlformats.org/officeDocument/2006/relationships/customXml" Target="../ink/ink20.xml"/><Relationship Id="rId93" Type="http://schemas.openxmlformats.org/officeDocument/2006/relationships/customXml" Target="../ink/ink22.xml"/><Relationship Id="rId3" Type="http://schemas.openxmlformats.org/officeDocument/2006/relationships/customXml" Target="../ink/ink17.xml"/><Relationship Id="rId12" Type="http://schemas.openxmlformats.org/officeDocument/2006/relationships/image" Target="../media/image2070.png"/><Relationship Id="rId92" Type="http://schemas.openxmlformats.org/officeDocument/2006/relationships/image" Target="../media/image2447.png"/><Relationship Id="rId2" Type="http://schemas.openxmlformats.org/officeDocument/2006/relationships/image" Target="../media/image23.png"/><Relationship Id="rId91" Type="http://schemas.openxmlformats.org/officeDocument/2006/relationships/customXml" Target="../ink/ink21.xml"/><Relationship Id="rId1" Type="http://schemas.openxmlformats.org/officeDocument/2006/relationships/slideLayout" Target="../slideLayouts/slideLayout2.xml"/><Relationship Id="rId11" Type="http://schemas.openxmlformats.org/officeDocument/2006/relationships/customXml" Target="../ink/ink19.xml"/><Relationship Id="rId90" Type="http://schemas.openxmlformats.org/officeDocument/2006/relationships/image" Target="../media/image2446.png"/><Relationship Id="rId10" Type="http://schemas.openxmlformats.org/officeDocument/2006/relationships/image" Target="../media/image2407.png"/><Relationship Id="rId94" Type="http://schemas.openxmlformats.org/officeDocument/2006/relationships/image" Target="../media/image2448.png"/><Relationship Id="rId9" Type="http://schemas.openxmlformats.org/officeDocument/2006/relationships/customXml" Target="../ink/ink18.xml"/></Relationships>
</file>

<file path=ppt/slides/_rels/slide69.xml.rels><?xml version="1.0" encoding="UTF-8" standalone="yes"?>
<Relationships xmlns="http://schemas.openxmlformats.org/package/2006/relationships"><Relationship Id="rId26" Type="http://schemas.openxmlformats.org/officeDocument/2006/relationships/image" Target="../media/image2473.png"/><Relationship Id="rId3" Type="http://schemas.openxmlformats.org/officeDocument/2006/relationships/oleObject" Target="../embeddings/oleObject14.bin"/><Relationship Id="rId25" Type="http://schemas.openxmlformats.org/officeDocument/2006/relationships/customXml" Target="../ink/ink24.xml"/><Relationship Id="rId2" Type="http://schemas.openxmlformats.org/officeDocument/2006/relationships/image" Target="../media/image24.png"/><Relationship Id="rId1" Type="http://schemas.openxmlformats.org/officeDocument/2006/relationships/slideLayout" Target="../slideLayouts/slideLayout2.xml"/><Relationship Id="rId24" Type="http://schemas.openxmlformats.org/officeDocument/2006/relationships/image" Target="../media/image2472.png"/><Relationship Id="rId5" Type="http://schemas.openxmlformats.org/officeDocument/2006/relationships/customXml" Target="../ink/ink23.xml"/><Relationship Id="rId28" Type="http://schemas.openxmlformats.org/officeDocument/2006/relationships/image" Target="../media/image2474.png"/><Relationship Id="rId4" Type="http://schemas.openxmlformats.org/officeDocument/2006/relationships/image" Target="../media/image25.wmf"/><Relationship Id="rId27" Type="http://schemas.openxmlformats.org/officeDocument/2006/relationships/customXml" Target="../ink/ink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54" Type="http://schemas.openxmlformats.org/officeDocument/2006/relationships/image" Target="../media/image2502.png"/><Relationship Id="rId1" Type="http://schemas.openxmlformats.org/officeDocument/2006/relationships/tags" Target="../tags/tag1.xml"/><Relationship Id="rId5" Type="http://schemas.openxmlformats.org/officeDocument/2006/relationships/customXml" Target="../ink/ink26.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166.png"/><Relationship Id="rId5" Type="http://schemas.openxmlformats.org/officeDocument/2006/relationships/customXml" Target="../ink/ink27.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2727.png"/><Relationship Id="rId7" Type="http://schemas.openxmlformats.org/officeDocument/2006/relationships/image" Target="../media/image2326.png"/><Relationship Id="rId12" Type="http://schemas.openxmlformats.org/officeDocument/2006/relationships/customXml" Target="../ink/ink32.xml"/><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29.xml"/><Relationship Id="rId11" Type="http://schemas.openxmlformats.org/officeDocument/2006/relationships/image" Target="../media/image2726.png"/><Relationship Id="rId5" Type="http://schemas.openxmlformats.org/officeDocument/2006/relationships/image" Target="../media/image2724.png"/><Relationship Id="rId10" Type="http://schemas.openxmlformats.org/officeDocument/2006/relationships/customXml" Target="../ink/ink31.xml"/><Relationship Id="rId9" Type="http://schemas.openxmlformats.org/officeDocument/2006/relationships/image" Target="../media/image272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3" Type="http://schemas.openxmlformats.org/officeDocument/2006/relationships/image" Target="../media/image2908.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93" Type="http://schemas.openxmlformats.org/officeDocument/2006/relationships/customXml" Target="../ink/ink36.xml"/><Relationship Id="rId92" Type="http://schemas.openxmlformats.org/officeDocument/2006/relationships/customXml" Target="../ink/ink35.xml"/><Relationship Id="rId2" Type="http://schemas.openxmlformats.org/officeDocument/2006/relationships/customXml" Target="../ink/ink34.xml"/><Relationship Id="rId91" Type="http://schemas.openxmlformats.org/officeDocument/2006/relationships/image" Target="../media/image3077.png"/><Relationship Id="rId1" Type="http://schemas.openxmlformats.org/officeDocument/2006/relationships/slideLayout" Target="../slideLayouts/slideLayout2.xml"/><Relationship Id="rId79" Type="http://schemas.openxmlformats.org/officeDocument/2006/relationships/image" Target="../media/image3149.png"/><Relationship Id="rId673" Type="http://schemas.openxmlformats.org/officeDocument/2006/relationships/customXml" Target="../ink/ink37.xml"/><Relationship Id="rId672" Type="http://schemas.openxmlformats.org/officeDocument/2006/relationships/image" Target="../media/image359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81" Type="http://schemas.openxmlformats.org/officeDocument/2006/relationships/image" Target="../media/image3431.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175.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35.wmf"/><Relationship Id="rId39" Type="http://schemas.openxmlformats.org/officeDocument/2006/relationships/customXml" Target="../ink/ink42.xml"/><Relationship Id="rId3" Type="http://schemas.openxmlformats.org/officeDocument/2006/relationships/oleObject" Target="../embeddings/oleObject17.bin"/><Relationship Id="rId34" Type="http://schemas.openxmlformats.org/officeDocument/2006/relationships/image" Target="../media/image4192.png"/><Relationship Id="rId7" Type="http://schemas.openxmlformats.org/officeDocument/2006/relationships/oleObject" Target="../embeddings/oleObject19.bin"/><Relationship Id="rId38" Type="http://schemas.openxmlformats.org/officeDocument/2006/relationships/image" Target="../media/image4194.png"/><Relationship Id="rId2" Type="http://schemas.openxmlformats.org/officeDocument/2006/relationships/notesSlide" Target="../notesSlides/notesSlide12.xml"/><Relationship Id="rId41" Type="http://schemas.openxmlformats.org/officeDocument/2006/relationships/customXml" Target="../ink/ink43.xml"/><Relationship Id="rId1" Type="http://schemas.openxmlformats.org/officeDocument/2006/relationships/slideLayout" Target="../slideLayouts/slideLayout2.xml"/><Relationship Id="rId6" Type="http://schemas.openxmlformats.org/officeDocument/2006/relationships/image" Target="../media/image34.wmf"/><Relationship Id="rId40" Type="http://schemas.openxmlformats.org/officeDocument/2006/relationships/image" Target="../media/image4195.png"/><Relationship Id="rId66" Type="http://schemas.openxmlformats.org/officeDocument/2006/relationships/image" Target="../media/image4208.png"/><Relationship Id="rId5" Type="http://schemas.openxmlformats.org/officeDocument/2006/relationships/oleObject" Target="../embeddings/oleObject18.bin"/><Relationship Id="rId65" Type="http://schemas.openxmlformats.org/officeDocument/2006/relationships/customXml" Target="../ink/ink44.xml"/><Relationship Id="rId4" Type="http://schemas.openxmlformats.org/officeDocument/2006/relationships/image" Target="../media/image33.wmf"/><Relationship Id="rId9" Type="http://schemas.openxmlformats.org/officeDocument/2006/relationships/customXml" Target="../ink/ink40.xml"/><Relationship Id="rId35" Type="http://schemas.openxmlformats.org/officeDocument/2006/relationships/customXml" Target="../ink/ink41.xml"/><Relationship Id="rId64" Type="http://schemas.openxmlformats.org/officeDocument/2006/relationships/image" Target="../media/image42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31043" y="2743200"/>
            <a:ext cx="7490792" cy="1600200"/>
          </a:xfrm>
        </p:spPr>
        <p:txBody>
          <a:bodyPr/>
          <a:lstStyle/>
          <a:p>
            <a:pPr eaLnBrk="1" hangingPunct="1"/>
            <a:r>
              <a:rPr lang="el-GR" sz="3200" dirty="0">
                <a:ea typeface="ＭＳ Ｐゴシック" pitchFamily="-112" charset="-128"/>
              </a:rPr>
              <a:t>ΜΥΕ0</a:t>
            </a:r>
            <a:r>
              <a:rPr lang="en-US" sz="3200" dirty="0">
                <a:ea typeface="ＭＳ Ｐゴシック" pitchFamily="-112" charset="-128"/>
              </a:rPr>
              <a:t>0</a:t>
            </a:r>
            <a:r>
              <a:rPr lang="el-GR" sz="3200" dirty="0">
                <a:ea typeface="ＭＳ Ｐゴシック" pitchFamily="-112" charset="-128"/>
              </a:rPr>
              <a:t>3: Ανάκτηση Πληροφορίας</a:t>
            </a:r>
            <a:endParaRPr lang="en-US" sz="3200" dirty="0">
              <a:ea typeface="ＭＳ Ｐゴシック" pitchFamily="-112" charset="-128"/>
            </a:endParaRPr>
          </a:p>
          <a:p>
            <a:pPr eaLnBrk="1" hangingPunct="1"/>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endParaRPr lang="en-US" sz="1800" i="1" dirty="0">
              <a:solidFill>
                <a:schemeClr val="bg1">
                  <a:lumMod val="95000"/>
                </a:schemeClr>
              </a:solidFill>
              <a:ea typeface="ＭＳ Ｐゴシック" pitchFamily="-112" charset="-128"/>
            </a:endParaRPr>
          </a:p>
          <a:p>
            <a:pPr eaLnBrk="1" hangingPunct="1"/>
            <a:br>
              <a:rPr lang="en-US" dirty="0">
                <a:ea typeface="ＭＳ Ｐゴシック" pitchFamily="-112" charset="-128"/>
              </a:rPr>
            </a:br>
            <a:r>
              <a:rPr lang="el-GR" sz="2400" dirty="0">
                <a:ea typeface="ＭＳ Ｐゴシック" pitchFamily="-112" charset="-128"/>
              </a:rPr>
              <a:t>Κεφάλαιο</a:t>
            </a:r>
            <a:r>
              <a:rPr lang="en-US" sz="2400" dirty="0">
                <a:ea typeface="ＭＳ Ｐゴシック" pitchFamily="-112" charset="-128"/>
              </a:rPr>
              <a:t> </a:t>
            </a:r>
            <a:r>
              <a:rPr lang="el-GR" sz="2400" dirty="0">
                <a:ea typeface="ＭＳ Ｐゴシック" pitchFamily="-112" charset="-128"/>
              </a:rPr>
              <a:t>8</a:t>
            </a:r>
            <a:r>
              <a:rPr lang="en-US" sz="2400" dirty="0">
                <a:ea typeface="ＭＳ Ｐゴシック" pitchFamily="-112" charset="-128"/>
              </a:rPr>
              <a:t>: </a:t>
            </a:r>
            <a:r>
              <a:rPr lang="el-GR" sz="2400" dirty="0">
                <a:ea typeface="ＭＳ Ｐゴシック" pitchFamily="-112" charset="-128"/>
              </a:rPr>
              <a:t>Αξιολόγηση στην Ανάκτηση Πληροφορίας. </a:t>
            </a:r>
            <a:endParaRPr lang="en-US" sz="2400" dirty="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
        <p:nvSpPr>
          <p:cNvPr id="4" name="TextBox 3">
            <a:extLst>
              <a:ext uri="{FF2B5EF4-FFF2-40B4-BE49-F238E27FC236}">
                <a16:creationId xmlns:a16="http://schemas.microsoft.com/office/drawing/2014/main" id="{B14DDB29-932A-4CFB-9C68-1D6645413954}"/>
              </a:ext>
            </a:extLst>
          </p:cNvPr>
          <p:cNvSpPr txBox="1"/>
          <p:nvPr/>
        </p:nvSpPr>
        <p:spPr>
          <a:xfrm>
            <a:off x="4724400" y="5867400"/>
            <a:ext cx="4104456" cy="3445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2020-2021</a:t>
            </a:r>
            <a:endParaRPr lang="en-US" sz="2200" i="1" dirty="0">
              <a:solidFill>
                <a:schemeClr val="bg1">
                  <a:lumMod val="95000"/>
                </a:schemeClr>
              </a:solidFill>
              <a:latin typeface="+mn-lt"/>
              <a:ea typeface="ＭＳ Ｐゴシック" pitchFamily="-112" charset="-128"/>
            </a:endParaRPr>
          </a:p>
        </p:txBody>
      </p:sp>
    </p:spTree>
    <p:extLst>
      <p:ext uri="{BB962C8B-B14F-4D97-AF65-F5344CB8AC3E}">
        <p14:creationId xmlns:p14="http://schemas.microsoft.com/office/powerpoint/2010/main" val="27733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10</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1107088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211327" y="304800"/>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867203" name="Rectangle 3"/>
          <p:cNvSpPr>
            <a:spLocks noGrp="1" noChangeArrowheads="1"/>
          </p:cNvSpPr>
          <p:nvPr>
            <p:ph idx="1"/>
          </p:nvPr>
        </p:nvSpPr>
        <p:spPr>
          <a:xfrm>
            <a:off x="286426" y="2286000"/>
            <a:ext cx="8077200" cy="3264057"/>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του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alarms</a:t>
            </a:r>
            <a:endParaRPr lang="el-GR"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Συχνά σε </a:t>
            </a:r>
            <a:r>
              <a:rPr lang="el-GR" altLang="en-US" sz="2000" dirty="0" err="1">
                <a:latin typeface="Calibri" pitchFamily="34" charset="0"/>
              </a:rPr>
              <a:t>ταξινομητές</a:t>
            </a:r>
            <a:r>
              <a:rPr lang="el-GR" altLang="en-US" sz="2000" dirty="0">
                <a:latin typeface="Calibri" pitchFamily="34" charset="0"/>
              </a:rPr>
              <a:t> (</a:t>
            </a:r>
            <a:r>
              <a:rPr lang="en-US" altLang="en-US" sz="2000" dirty="0">
                <a:latin typeface="Calibri" pitchFamily="34" charset="0"/>
              </a:rPr>
              <a:t>classifiers)</a:t>
            </a: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καμπύλη </a:t>
            </a:r>
            <a:r>
              <a:rPr lang="en-US" altLang="en-US" sz="2000" dirty="0">
                <a:latin typeface="Calibri" pitchFamily="34" charset="0"/>
              </a:rPr>
              <a:t>ROC </a:t>
            </a:r>
            <a:endParaRPr lang="el-GR" altLang="en-US" sz="2000" dirty="0">
              <a:latin typeface="Calibri" pitchFamily="34" charset="0"/>
            </a:endParaRP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y-</a:t>
            </a:r>
            <a:r>
              <a:rPr lang="el-GR" altLang="en-US" dirty="0">
                <a:latin typeface="Calibri" pitchFamily="34" charset="0"/>
              </a:rPr>
              <a:t>άξονας) </a:t>
            </a:r>
            <a:r>
              <a:rPr lang="en-US" altLang="en-US" dirty="0">
                <a:latin typeface="Calibri" pitchFamily="34" charset="0"/>
              </a:rPr>
              <a:t>TPR </a:t>
            </a:r>
            <a:r>
              <a:rPr lang="en-US" altLang="en-US" dirty="0">
                <a:solidFill>
                  <a:srgbClr val="CC3300"/>
                </a:solidFill>
                <a:latin typeface="Calibri" pitchFamily="34" charset="0"/>
              </a:rPr>
              <a:t>[</a:t>
            </a:r>
            <a:r>
              <a:rPr lang="en-US" altLang="en-US" dirty="0" err="1">
                <a:solidFill>
                  <a:srgbClr val="CC3300"/>
                </a:solidFill>
                <a:latin typeface="Calibri" pitchFamily="34" charset="0"/>
              </a:rPr>
              <a:t>TruePositiveRate</a:t>
            </a:r>
            <a:r>
              <a:rPr lang="en-US" altLang="en-US" dirty="0">
                <a:solidFill>
                  <a:srgbClr val="CC3300"/>
                </a:solidFill>
                <a:latin typeface="Calibri" pitchFamily="34" charset="0"/>
              </a:rPr>
              <a:t>]</a:t>
            </a:r>
            <a:r>
              <a:rPr lang="en-US" altLang="en-US" dirty="0">
                <a:latin typeface="Calibri" pitchFamily="34" charset="0"/>
              </a:rPr>
              <a:t> </a:t>
            </a:r>
            <a:r>
              <a:rPr lang="el-GR" altLang="en-US" dirty="0">
                <a:latin typeface="Calibri" pitchFamily="34" charset="0"/>
              </a:rPr>
              <a:t>ή </a:t>
            </a:r>
            <a:r>
              <a:rPr lang="el-GR" altLang="en-US" dirty="0">
                <a:solidFill>
                  <a:schemeClr val="tx2">
                    <a:lumMod val="60000"/>
                    <a:lumOff val="40000"/>
                  </a:schemeClr>
                </a:solidFill>
                <a:latin typeface="Calibri" pitchFamily="34" charset="0"/>
              </a:rPr>
              <a:t>ευαισθησία (</a:t>
            </a:r>
            <a:r>
              <a:rPr lang="en-US" altLang="en-US" dirty="0">
                <a:solidFill>
                  <a:schemeClr val="tx2">
                    <a:lumMod val="60000"/>
                    <a:lumOff val="40000"/>
                  </a:schemeClr>
                </a:solidFill>
                <a:latin typeface="Calibri" pitchFamily="34" charset="0"/>
              </a:rPr>
              <a:t>sensitivity</a:t>
            </a:r>
            <a:r>
              <a:rPr lang="el-GR" altLang="en-US" dirty="0">
                <a:solidFill>
                  <a:schemeClr val="tx2">
                    <a:lumMod val="60000"/>
                    <a:lumOff val="40000"/>
                  </a:schemeClr>
                </a:solidFill>
                <a:latin typeface="Calibri" pitchFamily="34" charset="0"/>
              </a:rPr>
              <a:t>)</a:t>
            </a:r>
            <a:r>
              <a:rPr lang="en-US" altLang="en-US" dirty="0">
                <a:latin typeface="Calibri" pitchFamily="34" charset="0"/>
              </a:rPr>
              <a:t> </a:t>
            </a:r>
            <a:r>
              <a:rPr lang="el-GR" altLang="en-US" dirty="0">
                <a:latin typeface="Calibri" pitchFamily="34" charset="0"/>
              </a:rPr>
              <a:t>(άλλο όνομα του </a:t>
            </a:r>
            <a:r>
              <a:rPr lang="en-US" altLang="en-US" dirty="0">
                <a:latin typeface="Calibri" pitchFamily="34" charset="0"/>
              </a:rPr>
              <a:t>recall) </a:t>
            </a: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x-</a:t>
            </a:r>
            <a:r>
              <a:rPr lang="el-GR" altLang="en-US" dirty="0">
                <a:latin typeface="Calibri" pitchFamily="34" charset="0"/>
              </a:rPr>
              <a:t>άξονας) </a:t>
            </a:r>
            <a:r>
              <a:rPr lang="en-US" altLang="en-US" dirty="0">
                <a:latin typeface="Calibri" pitchFamily="34" charset="0"/>
              </a:rPr>
              <a:t>FPR [</a:t>
            </a:r>
            <a:r>
              <a:rPr lang="en-US" altLang="en-US" dirty="0" err="1">
                <a:solidFill>
                  <a:srgbClr val="CC3300"/>
                </a:solidFill>
                <a:latin typeface="Calibri" pitchFamily="34" charset="0"/>
              </a:rPr>
              <a:t>FalsePositiveRate</a:t>
            </a:r>
            <a:r>
              <a:rPr lang="en-US" altLang="en-US" dirty="0">
                <a:solidFill>
                  <a:srgbClr val="CC3300"/>
                </a:solidFill>
                <a:latin typeface="Calibri" pitchFamily="34" charset="0"/>
              </a:rPr>
              <a:t>] </a:t>
            </a:r>
            <a:r>
              <a:rPr lang="el-GR" altLang="en-US" dirty="0">
                <a:latin typeface="Calibri" pitchFamily="34" charset="0"/>
              </a:rPr>
              <a:t>ή </a:t>
            </a:r>
            <a:r>
              <a:rPr lang="en-US" altLang="en-US" dirty="0">
                <a:solidFill>
                  <a:schemeClr val="tx2">
                    <a:lumMod val="60000"/>
                    <a:lumOff val="40000"/>
                  </a:schemeClr>
                </a:solidFill>
                <a:latin typeface="Calibri" pitchFamily="34" charset="0"/>
              </a:rPr>
              <a:t>fall out</a:t>
            </a:r>
            <a:r>
              <a:rPr lang="el-GR" altLang="en-US" dirty="0">
                <a:solidFill>
                  <a:schemeClr val="tx2">
                    <a:lumMod val="60000"/>
                    <a:lumOff val="40000"/>
                  </a:schemeClr>
                </a:solidFill>
                <a:latin typeface="Calibri" pitchFamily="34" charset="0"/>
              </a:rPr>
              <a:t> </a:t>
            </a:r>
            <a:r>
              <a:rPr lang="el-GR" altLang="en-US" dirty="0">
                <a:latin typeface="Calibri" pitchFamily="34" charset="0"/>
              </a:rPr>
              <a:t>ή</a:t>
            </a:r>
            <a:r>
              <a:rPr lang="en-US" altLang="en-US" dirty="0">
                <a:latin typeface="Calibri" pitchFamily="34" charset="0"/>
              </a:rPr>
              <a:t> </a:t>
            </a:r>
            <a:r>
              <a:rPr lang="en-US" altLang="en-US" dirty="0">
                <a:solidFill>
                  <a:schemeClr val="tx2">
                    <a:lumMod val="60000"/>
                    <a:lumOff val="40000"/>
                  </a:schemeClr>
                </a:solidFill>
                <a:latin typeface="Calibri" pitchFamily="34" charset="0"/>
              </a:rPr>
              <a:t>1 – specificity (</a:t>
            </a:r>
            <a:r>
              <a:rPr lang="el-GR" altLang="en-US" dirty="0">
                <a:solidFill>
                  <a:schemeClr val="tx2">
                    <a:lumMod val="60000"/>
                    <a:lumOff val="40000"/>
                  </a:schemeClr>
                </a:solidFill>
                <a:latin typeface="Calibri" pitchFamily="34" charset="0"/>
              </a:rPr>
              <a:t>εξειδίκευση, </a:t>
            </a:r>
            <a:r>
              <a:rPr lang="el-GR" altLang="en-US" dirty="0" err="1">
                <a:solidFill>
                  <a:schemeClr val="tx2">
                    <a:lumMod val="60000"/>
                    <a:lumOff val="40000"/>
                  </a:schemeClr>
                </a:solidFill>
                <a:latin typeface="Calibri" pitchFamily="34" charset="0"/>
              </a:rPr>
              <a:t>προσδιοριστικότητα</a:t>
            </a:r>
            <a:r>
              <a:rPr lang="en-US" altLang="en-US" dirty="0">
                <a:solidFill>
                  <a:schemeClr val="tx2">
                    <a:lumMod val="60000"/>
                    <a:lumOff val="40000"/>
                  </a:schemeClr>
                </a:solidFill>
                <a:latin typeface="Calibri" pitchFamily="34" charset="0"/>
              </a:rPr>
              <a:t>,</a:t>
            </a:r>
            <a:r>
              <a:rPr lang="el-GR" altLang="en-US" dirty="0">
                <a:solidFill>
                  <a:schemeClr val="tx2">
                    <a:lumMod val="60000"/>
                    <a:lumOff val="40000"/>
                  </a:schemeClr>
                </a:solidFill>
                <a:latin typeface="Calibri" pitchFamily="34" charset="0"/>
              </a:rPr>
              <a:t>) </a:t>
            </a:r>
            <a:r>
              <a:rPr lang="en-US" altLang="en-US" dirty="0">
                <a:solidFill>
                  <a:schemeClr val="tx2">
                    <a:lumMod val="60000"/>
                    <a:lumOff val="40000"/>
                  </a:schemeClr>
                </a:solidFill>
                <a:latin typeface="Calibri" pitchFamily="34" charset="0"/>
              </a:rPr>
              <a:t>(true negative rate) </a:t>
            </a:r>
          </a:p>
          <a:p>
            <a:pPr marL="692150" lvl="1" indent="-292100" algn="just">
              <a:buClr>
                <a:schemeClr val="tx1"/>
              </a:buClr>
              <a:buFont typeface="Wingdings" pitchFamily="2" charset="2"/>
              <a:buChar char="§"/>
            </a:pPr>
            <a:r>
              <a:rPr lang="el-GR" altLang="en-US" sz="2000" dirty="0">
                <a:latin typeface="Calibri" pitchFamily="34" charset="0"/>
              </a:rPr>
              <a:t>Η απόδοση αναπαρίσταται ως ένα σημείο στην καμπύλη </a:t>
            </a:r>
            <a:r>
              <a:rPr lang="en-US" altLang="en-US" sz="2000" dirty="0">
                <a:latin typeface="Calibri" pitchFamily="34" charset="0"/>
              </a:rPr>
              <a:t>ROC </a:t>
            </a:r>
          </a:p>
        </p:txBody>
      </p:sp>
      <p:sp>
        <p:nvSpPr>
          <p:cNvPr id="2867211" name="Text Box 11"/>
          <p:cNvSpPr txBox="1">
            <a:spLocks noChangeArrowheads="1"/>
          </p:cNvSpPr>
          <p:nvPr/>
        </p:nvSpPr>
        <p:spPr bwMode="auto">
          <a:xfrm>
            <a:off x="611377" y="137160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2">
                    <a:lumMod val="75000"/>
                  </a:schemeClr>
                </a:solidFill>
                <a:latin typeface="+mn-lt"/>
              </a:rPr>
              <a:t>Καμπύλη χαρακτηριστικής λειτουργίας δέκτη</a:t>
            </a:r>
          </a:p>
        </p:txBody>
      </p:sp>
    </p:spTree>
    <p:extLst>
      <p:ext uri="{BB962C8B-B14F-4D97-AF65-F5344CB8AC3E}">
        <p14:creationId xmlns:p14="http://schemas.microsoft.com/office/powerpoint/2010/main" val="23179709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101</a:t>
            </a:fld>
            <a:endParaRPr lang="el-GR" altLang="en-US"/>
          </a:p>
        </p:txBody>
      </p:sp>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b="1" dirty="0">
                <a:latin typeface="Calibri" pitchFamily="34" charset="0"/>
              </a:rPr>
              <a:t>(</a:t>
            </a:r>
            <a:r>
              <a:rPr lang="el-GR" altLang="en-US" sz="1600" b="1" dirty="0">
                <a:latin typeface="Calibri" pitchFamily="34" charset="0"/>
              </a:rPr>
              <a:t>0</a:t>
            </a:r>
            <a:r>
              <a:rPr lang="en-US" altLang="en-US" sz="1600" b="1" dirty="0">
                <a:latin typeface="Calibri" pitchFamily="34" charset="0"/>
              </a:rPr>
              <a:t>,</a:t>
            </a:r>
            <a:r>
              <a:rPr lang="el-GR" altLang="en-US" sz="1600" b="1" dirty="0">
                <a:latin typeface="Calibri" pitchFamily="34" charset="0"/>
              </a:rPr>
              <a:t>1</a:t>
            </a:r>
            <a:r>
              <a:rPr lang="en-US" altLang="en-US" sz="1600" b="1" dirty="0">
                <a:latin typeface="Calibri" pitchFamily="34" charset="0"/>
              </a:rPr>
              <a:t>)</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guessing</a:t>
            </a:r>
            <a:endParaRPr lang="el-GR" altLang="en-US" sz="1600" dirty="0">
              <a:latin typeface="Calibri" pitchFamily="34" charset="0"/>
            </a:endParaRPr>
          </a:p>
        </p:txBody>
      </p:sp>
      <p:sp>
        <p:nvSpPr>
          <p:cNvPr id="7" name="Rectangle 2"/>
          <p:cNvSpPr>
            <a:spLocks noGrp="1" noChangeArrowheads="1"/>
          </p:cNvSpPr>
          <p:nvPr>
            <p:ph type="title"/>
          </p:nvPr>
        </p:nvSpPr>
        <p:spPr>
          <a:xfrm>
            <a:off x="228600" y="291789"/>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 name="TextBox 1"/>
          <p:cNvSpPr txBox="1"/>
          <p:nvPr/>
        </p:nvSpPr>
        <p:spPr>
          <a:xfrm>
            <a:off x="381000" y="1219200"/>
            <a:ext cx="3733800" cy="584775"/>
          </a:xfrm>
          <a:prstGeom prst="rect">
            <a:avLst/>
          </a:prstGeom>
          <a:noFill/>
        </p:spPr>
        <p:txBody>
          <a:bodyPr wrap="square" rtlCol="0">
            <a:spAutoFit/>
          </a:bodyPr>
          <a:lstStyle/>
          <a:p>
            <a:r>
              <a:rPr lang="el-GR" sz="1600" dirty="0">
                <a:solidFill>
                  <a:schemeClr val="accent1">
                    <a:lumMod val="75000"/>
                  </a:schemeClr>
                </a:solidFill>
                <a:latin typeface="+mn-lt"/>
              </a:rPr>
              <a:t>Συναφή -&gt; κατηγορία +</a:t>
            </a:r>
          </a:p>
          <a:p>
            <a:r>
              <a:rPr lang="el-GR" sz="1600" dirty="0">
                <a:solidFill>
                  <a:schemeClr val="accent1">
                    <a:lumMod val="75000"/>
                  </a:schemeClr>
                </a:solidFill>
                <a:latin typeface="+mn-lt"/>
              </a:rPr>
              <a:t>Μη συναφή -&gt; κατηγορία -</a:t>
            </a:r>
          </a:p>
        </p:txBody>
      </p:sp>
      <p:grpSp>
        <p:nvGrpSpPr>
          <p:cNvPr id="4" name="Group 3"/>
          <p:cNvGrpSpPr/>
          <p:nvPr/>
        </p:nvGrpSpPr>
        <p:grpSpPr>
          <a:xfrm>
            <a:off x="4156494" y="1143000"/>
            <a:ext cx="4835106" cy="4800600"/>
            <a:chOff x="4156494" y="1143000"/>
            <a:chExt cx="4835106" cy="4800600"/>
          </a:xfrm>
        </p:grpSpPr>
        <p:pic>
          <p:nvPicPr>
            <p:cNvPr id="2868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5567665"/>
              <a:ext cx="1676400" cy="338554"/>
            </a:xfrm>
            <a:prstGeom prst="rect">
              <a:avLst/>
            </a:prstGeom>
            <a:solidFill>
              <a:schemeClr val="bg1"/>
            </a:solidFill>
          </p:spPr>
          <p:txBody>
            <a:bodyPr wrap="square" rtlCol="0">
              <a:spAutoFit/>
            </a:bodyPr>
            <a:lstStyle/>
            <a:p>
              <a:r>
                <a:rPr lang="en-US" sz="1600" dirty="0">
                  <a:latin typeface="+mn-lt"/>
                </a:rPr>
                <a:t>False positive rate</a:t>
              </a:r>
              <a:endParaRPr lang="el-GR" sz="1600" dirty="0">
                <a:latin typeface="+mn-lt"/>
              </a:endParaRPr>
            </a:p>
          </p:txBody>
        </p:sp>
        <p:sp>
          <p:nvSpPr>
            <p:cNvPr id="9" name="TextBox 8"/>
            <p:cNvSpPr txBox="1"/>
            <p:nvPr/>
          </p:nvSpPr>
          <p:spPr>
            <a:xfrm rot="16200000">
              <a:off x="3487571" y="3374023"/>
              <a:ext cx="1676400" cy="338554"/>
            </a:xfrm>
            <a:prstGeom prst="rect">
              <a:avLst/>
            </a:prstGeom>
            <a:solidFill>
              <a:schemeClr val="bg1"/>
            </a:solidFill>
          </p:spPr>
          <p:txBody>
            <a:bodyPr wrap="square" rtlCol="0">
              <a:spAutoFit/>
            </a:bodyPr>
            <a:lstStyle/>
            <a:p>
              <a:r>
                <a:rPr lang="en-US" sz="1600" dirty="0">
                  <a:latin typeface="+mn-lt"/>
                </a:rPr>
                <a:t>True positive rate</a:t>
              </a:r>
              <a:endParaRPr lang="el-GR" sz="1600" dirty="0">
                <a:latin typeface="+mn-lt"/>
              </a:endParaRPr>
            </a:p>
          </p:txBody>
        </p:sp>
      </p:grpSp>
      <p:graphicFrame>
        <p:nvGraphicFramePr>
          <p:cNvPr id="11" name="Object 5">
            <a:extLst>
              <a:ext uri="{FF2B5EF4-FFF2-40B4-BE49-F238E27FC236}">
                <a16:creationId xmlns:a16="http://schemas.microsoft.com/office/drawing/2014/main" id="{3309E769-CE2B-4121-AE27-B77CD528B7A4}"/>
              </a:ext>
            </a:extLst>
          </p:cNvPr>
          <p:cNvGraphicFramePr>
            <a:graphicFrameLocks noChangeAspect="1"/>
          </p:cNvGraphicFramePr>
          <p:nvPr>
            <p:extLst>
              <p:ext uri="{D42A27DB-BD31-4B8C-83A1-F6EECF244321}">
                <p14:modId xmlns:p14="http://schemas.microsoft.com/office/powerpoint/2010/main" val="2764284869"/>
              </p:ext>
            </p:extLst>
          </p:nvPr>
        </p:nvGraphicFramePr>
        <p:xfrm>
          <a:off x="457200" y="5446654"/>
          <a:ext cx="1534587" cy="580576"/>
        </p:xfrm>
        <a:graphic>
          <a:graphicData uri="http://schemas.openxmlformats.org/presentationml/2006/ole">
            <mc:AlternateContent xmlns:mc="http://schemas.openxmlformats.org/markup-compatibility/2006">
              <mc:Choice xmlns:v="urn:schemas-microsoft-com:vml" Requires="v">
                <p:oleObj name="Equation" r:id="rId4" imgW="1040948" imgH="393529" progId="Equation.3">
                  <p:embed/>
                </p:oleObj>
              </mc:Choice>
              <mc:Fallback>
                <p:oleObj name="Equation" r:id="rId4" imgW="1040948" imgH="393529" progId="Equation.3">
                  <p:embed/>
                  <p:pic>
                    <p:nvPicPr>
                      <p:cNvPr id="28672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46654"/>
                        <a:ext cx="1534587" cy="580576"/>
                      </a:xfrm>
                      <a:prstGeom prst="rect">
                        <a:avLst/>
                      </a:prstGeom>
                      <a:noFill/>
                    </p:spPr>
                  </p:pic>
                </p:oleObj>
              </mc:Fallback>
            </mc:AlternateContent>
          </a:graphicData>
        </a:graphic>
      </p:graphicFrame>
      <p:graphicFrame>
        <p:nvGraphicFramePr>
          <p:cNvPr id="17" name="Object 6">
            <a:extLst>
              <a:ext uri="{FF2B5EF4-FFF2-40B4-BE49-F238E27FC236}">
                <a16:creationId xmlns:a16="http://schemas.microsoft.com/office/drawing/2014/main" id="{9A492116-BD78-475C-8475-FF3A2344C2E2}"/>
              </a:ext>
            </a:extLst>
          </p:cNvPr>
          <p:cNvGraphicFramePr>
            <a:graphicFrameLocks noChangeAspect="1"/>
          </p:cNvGraphicFramePr>
          <p:nvPr>
            <p:extLst>
              <p:ext uri="{D42A27DB-BD31-4B8C-83A1-F6EECF244321}">
                <p14:modId xmlns:p14="http://schemas.microsoft.com/office/powerpoint/2010/main" val="2113843032"/>
              </p:ext>
            </p:extLst>
          </p:nvPr>
        </p:nvGraphicFramePr>
        <p:xfrm>
          <a:off x="2476500" y="5415614"/>
          <a:ext cx="1520143" cy="604185"/>
        </p:xfrm>
        <a:graphic>
          <a:graphicData uri="http://schemas.openxmlformats.org/presentationml/2006/ole">
            <mc:AlternateContent xmlns:mc="http://schemas.openxmlformats.org/markup-compatibility/2006">
              <mc:Choice xmlns:v="urn:schemas-microsoft-com:vml" Requires="v">
                <p:oleObj name="Equation" r:id="rId6" imgW="1028254" imgH="393529" progId="Equation.3">
                  <p:embed/>
                </p:oleObj>
              </mc:Choice>
              <mc:Fallback>
                <p:oleObj name="Equation" r:id="rId6" imgW="1028254" imgH="393529" progId="Equation.3">
                  <p:embed/>
                  <p:pic>
                    <p:nvPicPr>
                      <p:cNvPr id="286720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5415614"/>
                        <a:ext cx="1520143" cy="60418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BFA0A21-91F8-4DE1-815F-0367B6387FF7}"/>
                  </a:ext>
                </a:extLst>
              </p14:cNvPr>
              <p14:cNvContentPartPr/>
              <p14:nvPr/>
            </p14:nvContentPartPr>
            <p14:xfrm>
              <a:off x="777978" y="939894"/>
              <a:ext cx="360" cy="360"/>
            </p14:xfrm>
          </p:contentPart>
        </mc:Choice>
        <mc:Fallback xmlns="">
          <p:pic>
            <p:nvPicPr>
              <p:cNvPr id="13" name="Ink 12">
                <a:extLst>
                  <a:ext uri="{FF2B5EF4-FFF2-40B4-BE49-F238E27FC236}">
                    <a16:creationId xmlns:a16="http://schemas.microsoft.com/office/drawing/2014/main" id="{BBFA0A21-91F8-4DE1-815F-0367B6387FF7}"/>
                  </a:ext>
                </a:extLst>
              </p:cNvPr>
              <p:cNvPicPr/>
              <p:nvPr/>
            </p:nvPicPr>
            <p:blipFill>
              <a:blip r:embed="rId15"/>
              <a:stretch>
                <a:fillRect/>
              </a:stretch>
            </p:blipFill>
            <p:spPr>
              <a:xfrm>
                <a:off x="768978" y="93125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102</a:t>
            </a:fld>
            <a:endParaRPr lang="el-GR" altLang="en-US"/>
          </a:p>
        </p:txBody>
      </p:sp>
      <p:pic>
        <p:nvPicPr>
          <p:cNvPr id="284674" name="Picture 2"/>
          <p:cNvPicPr>
            <a:picLocks noChangeAspect="1" noChangeArrowheads="1"/>
          </p:cNvPicPr>
          <p:nvPr/>
        </p:nvPicPr>
        <p:blipFill>
          <a:blip r:embed="rId3"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4"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3" name="TextBox 2"/>
          <p:cNvSpPr txBox="1"/>
          <p:nvPr/>
        </p:nvSpPr>
        <p:spPr>
          <a:xfrm>
            <a:off x="5105400" y="2171839"/>
            <a:ext cx="3505200" cy="769441"/>
          </a:xfrm>
          <a:prstGeom prst="rect">
            <a:avLst/>
          </a:prstGeom>
          <a:noFill/>
        </p:spPr>
        <p:txBody>
          <a:bodyPr wrap="square" rtlCol="0">
            <a:spAutoFit/>
          </a:bodyPr>
          <a:lstStyle/>
          <a:p>
            <a:r>
              <a:rPr lang="en-US" dirty="0">
                <a:solidFill>
                  <a:schemeClr val="accent2">
                    <a:lumMod val="75000"/>
                  </a:schemeClr>
                </a:solidFill>
                <a:latin typeface="+mn-lt"/>
              </a:rPr>
              <a:t>AUC </a:t>
            </a:r>
            <a:r>
              <a:rPr lang="en-US" sz="2000" dirty="0">
                <a:latin typeface="+mn-lt"/>
              </a:rPr>
              <a:t>measure (area under the ROC curve)</a:t>
            </a:r>
            <a:endParaRPr lang="el-GR" sz="2000" dirty="0">
              <a:latin typeface="+mn-lt"/>
            </a:endParaRPr>
          </a:p>
        </p:txBody>
      </p:sp>
      <p:sp>
        <p:nvSpPr>
          <p:cNvPr id="4" name="TextBox 3"/>
          <p:cNvSpPr txBox="1"/>
          <p:nvPr/>
        </p:nvSpPr>
        <p:spPr>
          <a:xfrm>
            <a:off x="457200" y="4592301"/>
            <a:ext cx="3276600"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latin typeface="+mn-lt"/>
              </a:rPr>
              <a:t>Συχνά </a:t>
            </a:r>
            <a:r>
              <a:rPr lang="en-US" sz="2000" dirty="0">
                <a:latin typeface="+mn-lt"/>
              </a:rPr>
              <a:t>TN </a:t>
            </a:r>
            <a:r>
              <a:rPr lang="el-GR" sz="2000" dirty="0">
                <a:latin typeface="+mn-lt"/>
              </a:rPr>
              <a:t>μεγάλη τιμή (</a:t>
            </a:r>
            <a:r>
              <a:rPr lang="en-US" sz="2000" dirty="0">
                <a:latin typeface="+mn-lt"/>
              </a:rPr>
              <a:t>FPR </a:t>
            </a:r>
            <a:r>
              <a:rPr lang="el-GR" sz="2000" dirty="0">
                <a:latin typeface="+mn-lt"/>
              </a:rPr>
              <a:t>κοντά στο 0)</a:t>
            </a:r>
          </a:p>
          <a:p>
            <a:pPr marL="342900" indent="-342900">
              <a:buFont typeface="Wingdings" panose="05000000000000000000" pitchFamily="2" charset="2"/>
              <a:buChar char="§"/>
            </a:pPr>
            <a:r>
              <a:rPr lang="el-GR" sz="2000" dirty="0">
                <a:latin typeface="+mn-lt"/>
              </a:rPr>
              <a:t>Επίσης, συχνά μικρό </a:t>
            </a:r>
            <a:r>
              <a:rPr lang="en-US" sz="2000" dirty="0">
                <a:latin typeface="+mn-lt"/>
              </a:rPr>
              <a:t>recall</a:t>
            </a:r>
            <a:endParaRPr lang="el-GR" sz="2000" dirty="0">
              <a:latin typeface="+mn-lt"/>
            </a:endParaRPr>
          </a:p>
        </p:txBody>
      </p:sp>
      <p:cxnSp>
        <p:nvCxnSpPr>
          <p:cNvPr id="6" name="Straight Connector 5"/>
          <p:cNvCxnSpPr/>
          <p:nvPr/>
        </p:nvCxnSpPr>
        <p:spPr>
          <a:xfrm>
            <a:off x="2667000" y="5592508"/>
            <a:ext cx="1828800" cy="10703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1C9FB2-1476-4A33-B0C7-F918B63A82D5}"/>
              </a:ext>
            </a:extLst>
          </p:cNvPr>
          <p:cNvSpPr txBox="1"/>
          <p:nvPr/>
        </p:nvSpPr>
        <p:spPr>
          <a:xfrm>
            <a:off x="5072974" y="3594069"/>
            <a:ext cx="1861226" cy="400110"/>
          </a:xfrm>
          <a:prstGeom prst="rect">
            <a:avLst/>
          </a:prstGeom>
          <a:noFill/>
        </p:spPr>
        <p:txBody>
          <a:bodyPr wrap="square" rtlCol="0">
            <a:spAutoFit/>
          </a:bodyPr>
          <a:lstStyle/>
          <a:p>
            <a:r>
              <a:rPr lang="el-GR" sz="2000" i="1" dirty="0">
                <a:latin typeface="+mn-lt"/>
              </a:rPr>
              <a:t>Γιατί όχι </a:t>
            </a:r>
            <a:r>
              <a:rPr lang="en-US" sz="2000" i="1" dirty="0">
                <a:latin typeface="+mn-lt"/>
              </a:rPr>
              <a:t>ROC;</a:t>
            </a:r>
          </a:p>
        </p:txBody>
      </p:sp>
      <p:graphicFrame>
        <p:nvGraphicFramePr>
          <p:cNvPr id="11" name="Object 5">
            <a:extLst>
              <a:ext uri="{FF2B5EF4-FFF2-40B4-BE49-F238E27FC236}">
                <a16:creationId xmlns:a16="http://schemas.microsoft.com/office/drawing/2014/main" id="{16F3F0B6-2A5F-4155-82FF-0CFD19FE144F}"/>
              </a:ext>
            </a:extLst>
          </p:cNvPr>
          <p:cNvGraphicFramePr>
            <a:graphicFrameLocks noChangeAspect="1"/>
          </p:cNvGraphicFramePr>
          <p:nvPr>
            <p:extLst>
              <p:ext uri="{D42A27DB-BD31-4B8C-83A1-F6EECF244321}">
                <p14:modId xmlns:p14="http://schemas.microsoft.com/office/powerpoint/2010/main" val="2634338657"/>
              </p:ext>
            </p:extLst>
          </p:nvPr>
        </p:nvGraphicFramePr>
        <p:xfrm>
          <a:off x="2868153" y="5804114"/>
          <a:ext cx="1018047" cy="385155"/>
        </p:xfrm>
        <a:graphic>
          <a:graphicData uri="http://schemas.openxmlformats.org/presentationml/2006/ole">
            <mc:AlternateContent xmlns:mc="http://schemas.openxmlformats.org/markup-compatibility/2006">
              <mc:Choice xmlns:v="urn:schemas-microsoft-com:vml" Requires="v">
                <p:oleObj name="Equation" r:id="rId5" imgW="1040948" imgH="393529" progId="Equation.3">
                  <p:embed/>
                </p:oleObj>
              </mc:Choice>
              <mc:Fallback>
                <p:oleObj name="Equation" r:id="rId5" imgW="1040948" imgH="393529" progId="Equation.3">
                  <p:embed/>
                  <p:pic>
                    <p:nvPicPr>
                      <p:cNvPr id="11" name="Object 5">
                        <a:extLst>
                          <a:ext uri="{FF2B5EF4-FFF2-40B4-BE49-F238E27FC236}">
                            <a16:creationId xmlns:a16="http://schemas.microsoft.com/office/drawing/2014/main" id="{3309E769-CE2B-4121-AE27-B77CD528B7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153" y="5804114"/>
                        <a:ext cx="1018047" cy="385155"/>
                      </a:xfrm>
                      <a:prstGeom prst="rect">
                        <a:avLst/>
                      </a:prstGeom>
                      <a:noFill/>
                    </p:spPr>
                  </p:pic>
                </p:oleObj>
              </mc:Fallback>
            </mc:AlternateContent>
          </a:graphicData>
        </a:graphic>
      </p:graphicFrame>
      <p:graphicFrame>
        <p:nvGraphicFramePr>
          <p:cNvPr id="13" name="Object 6">
            <a:extLst>
              <a:ext uri="{FF2B5EF4-FFF2-40B4-BE49-F238E27FC236}">
                <a16:creationId xmlns:a16="http://schemas.microsoft.com/office/drawing/2014/main" id="{0120C585-0551-4EE6-8EE6-253FC8521446}"/>
              </a:ext>
            </a:extLst>
          </p:cNvPr>
          <p:cNvGraphicFramePr>
            <a:graphicFrameLocks noChangeAspect="1"/>
          </p:cNvGraphicFramePr>
          <p:nvPr>
            <p:extLst>
              <p:ext uri="{D42A27DB-BD31-4B8C-83A1-F6EECF244321}">
                <p14:modId xmlns:p14="http://schemas.microsoft.com/office/powerpoint/2010/main" val="826943535"/>
              </p:ext>
            </p:extLst>
          </p:nvPr>
        </p:nvGraphicFramePr>
        <p:xfrm>
          <a:off x="5768502" y="6404955"/>
          <a:ext cx="937181" cy="372485"/>
        </p:xfrm>
        <a:graphic>
          <a:graphicData uri="http://schemas.openxmlformats.org/presentationml/2006/ole">
            <mc:AlternateContent xmlns:mc="http://schemas.openxmlformats.org/markup-compatibility/2006">
              <mc:Choice xmlns:v="urn:schemas-microsoft-com:vml" Requires="v">
                <p:oleObj name="Equation" r:id="rId7" imgW="1028254" imgH="393529" progId="Equation.3">
                  <p:embed/>
                </p:oleObj>
              </mc:Choice>
              <mc:Fallback>
                <p:oleObj name="Equation" r:id="rId7" imgW="1028254" imgH="393529" progId="Equation.3">
                  <p:embed/>
                  <p:pic>
                    <p:nvPicPr>
                      <p:cNvPr id="17" name="Object 6">
                        <a:extLst>
                          <a:ext uri="{FF2B5EF4-FFF2-40B4-BE49-F238E27FC236}">
                            <a16:creationId xmlns:a16="http://schemas.microsoft.com/office/drawing/2014/main" id="{9A492116-BD78-475C-8475-FF3A2344C2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8502" y="6404955"/>
                        <a:ext cx="937181" cy="37248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84682" name="Ink 284681">
                <a:extLst>
                  <a:ext uri="{FF2B5EF4-FFF2-40B4-BE49-F238E27FC236}">
                    <a16:creationId xmlns:a16="http://schemas.microsoft.com/office/drawing/2014/main" id="{AD1D9576-60C5-4D14-98C3-C1250947DB45}"/>
                  </a:ext>
                </a:extLst>
              </p14:cNvPr>
              <p14:cNvContentPartPr/>
              <p14:nvPr/>
            </p14:nvContentPartPr>
            <p14:xfrm>
              <a:off x="810018" y="901014"/>
              <a:ext cx="360" cy="360"/>
            </p14:xfrm>
          </p:contentPart>
        </mc:Choice>
        <mc:Fallback xmlns="">
          <p:pic>
            <p:nvPicPr>
              <p:cNvPr id="284682" name="Ink 284681">
                <a:extLst>
                  <a:ext uri="{FF2B5EF4-FFF2-40B4-BE49-F238E27FC236}">
                    <a16:creationId xmlns:a16="http://schemas.microsoft.com/office/drawing/2014/main" id="{AD1D9576-60C5-4D14-98C3-C1250947DB45}"/>
                  </a:ext>
                </a:extLst>
              </p:cNvPr>
              <p:cNvPicPr/>
              <p:nvPr/>
            </p:nvPicPr>
            <p:blipFill>
              <a:blip r:embed="rId62"/>
              <a:stretch>
                <a:fillRect/>
              </a:stretch>
            </p:blipFill>
            <p:spPr>
              <a:xfrm>
                <a:off x="801378" y="89237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841CF-1871-494B-8BAB-A00AE7A097F9}"/>
              </a:ext>
            </a:extLst>
          </p:cNvPr>
          <p:cNvSpPr>
            <a:spLocks noGrp="1"/>
          </p:cNvSpPr>
          <p:nvPr>
            <p:ph type="sldNum" sz="quarter" idx="12"/>
          </p:nvPr>
        </p:nvSpPr>
        <p:spPr/>
        <p:txBody>
          <a:bodyPr/>
          <a:lstStyle/>
          <a:p>
            <a:fld id="{A8FAE9CB-6C8B-49DF-BA0E-D5C49502510A}" type="slidenum">
              <a:rPr lang="en-US" smtClean="0"/>
              <a:pPr/>
              <a:t>103</a:t>
            </a:fld>
            <a:endParaRPr lang="en-US"/>
          </a:p>
        </p:txBody>
      </p:sp>
      <p:sp>
        <p:nvSpPr>
          <p:cNvPr id="3" name="TextBox 2">
            <a:extLst>
              <a:ext uri="{FF2B5EF4-FFF2-40B4-BE49-F238E27FC236}">
                <a16:creationId xmlns:a16="http://schemas.microsoft.com/office/drawing/2014/main" id="{17733027-F2DC-4D7E-891B-C852D0C9B7D7}"/>
              </a:ext>
            </a:extLst>
          </p:cNvPr>
          <p:cNvSpPr txBox="1"/>
          <p:nvPr/>
        </p:nvSpPr>
        <p:spPr>
          <a:xfrm>
            <a:off x="2819400" y="3429000"/>
            <a:ext cx="5334000" cy="461665"/>
          </a:xfrm>
          <a:prstGeom prst="rect">
            <a:avLst/>
          </a:prstGeom>
          <a:noFill/>
        </p:spPr>
        <p:txBody>
          <a:bodyPr wrap="square" rtlCol="0">
            <a:spAutoFit/>
          </a:bodyPr>
          <a:lstStyle/>
          <a:p>
            <a:r>
              <a:rPr lang="el-GR" dirty="0">
                <a:latin typeface="+mn-lt"/>
              </a:rPr>
              <a:t>Μη δυαδικές αποτιμήσεις συνάφειας</a:t>
            </a:r>
            <a:endParaRPr lang="en-US" dirty="0">
              <a:latin typeface="+mn-lt"/>
            </a:endParaRPr>
          </a:p>
        </p:txBody>
      </p:sp>
    </p:spTree>
    <p:extLst>
      <p:ext uri="{BB962C8B-B14F-4D97-AF65-F5344CB8AC3E}">
        <p14:creationId xmlns:p14="http://schemas.microsoft.com/office/powerpoint/2010/main" val="32394153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1" y="2286000"/>
            <a:ext cx="7467600" cy="2971800"/>
          </a:xfrm>
          <a:prstGeom prst="rect">
            <a:avLst/>
          </a:prstGeom>
          <a:noFill/>
          <a:ln w="9525">
            <a:noFill/>
            <a:round/>
            <a:headEnd/>
            <a:tailEnd/>
          </a:ln>
        </p:spPr>
        <p:txBody>
          <a:bodyPr/>
          <a:lstStyle/>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charset="0"/>
              </a:rPr>
              <a:t> </a:t>
            </a:r>
            <a:r>
              <a:rPr lang="el-GR" dirty="0">
                <a:latin typeface="Calibri" pitchFamily="34" charset="0"/>
                <a:cs typeface="+mn-cs"/>
              </a:rPr>
              <a:t>Μέχρι στιγμής δυαδικές αποτιμήσεις συνάφειας (συναφές ή μη συναφές)</a:t>
            </a:r>
          </a:p>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pitchFamily="34" charset="0"/>
                <a:cs typeface="+mn-cs"/>
              </a:rPr>
              <a:t> Ας υποθέσουμε ότι τα έγραφα βαθμολογούνται για το «πόσο» συναφή είναι σε κάποια βαθμολογική κλίμακα </a:t>
            </a:r>
            <a:r>
              <a:rPr lang="en-US" dirty="0">
                <a:latin typeface="Calibri" pitchFamily="34" charset="0"/>
                <a:cs typeface="+mn-cs"/>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p:txBody>
      </p:sp>
      <p:sp>
        <p:nvSpPr>
          <p:cNvPr id="5" name="Rectangle 2"/>
          <p:cNvSpPr>
            <a:spLocks noGrp="1" noChangeArrowheads="1"/>
          </p:cNvSpPr>
          <p:nvPr>
            <p:ph type="title"/>
          </p:nvPr>
        </p:nvSpPr>
        <p:spPr>
          <a:xfrm>
            <a:off x="457200" y="685800"/>
            <a:ext cx="7793037" cy="762000"/>
          </a:xfrm>
        </p:spPr>
        <p:txBody>
          <a:bodyPr>
            <a:normAutofit/>
          </a:bodyPr>
          <a:lstStyle/>
          <a:p>
            <a:pPr algn="ctr"/>
            <a:r>
              <a:rPr lang="el-GR" sz="3600" dirty="0">
                <a:solidFill>
                  <a:schemeClr val="accent2">
                    <a:lumMod val="75000"/>
                  </a:schemeClr>
                </a:solidFill>
              </a:rPr>
              <a:t>Μη δυαδικές αποτιμήσεις</a:t>
            </a:r>
            <a:endParaRPr lang="en-US" sz="3600" dirty="0">
              <a:solidFill>
                <a:schemeClr val="accent2">
                  <a:lumMod val="75000"/>
                </a:schemeClr>
              </a:solidFill>
            </a:endParaRPr>
          </a:p>
        </p:txBody>
      </p:sp>
      <p:sp>
        <p:nvSpPr>
          <p:cNvPr id="4" name="Slide Number Placeholder 3"/>
          <p:cNvSpPr>
            <a:spLocks noGrp="1"/>
          </p:cNvSpPr>
          <p:nvPr>
            <p:ph type="sldNum" sz="quarter" idx="12"/>
          </p:nvPr>
        </p:nvSpPr>
        <p:spPr>
          <a:xfrm>
            <a:off x="6781800" y="6400800"/>
            <a:ext cx="2133600" cy="244475"/>
          </a:xfrm>
        </p:spPr>
        <p:txBody>
          <a:bodyPr/>
          <a:lstStyle/>
          <a:p>
            <a:pPr algn="r">
              <a:defRPr/>
            </a:pPr>
            <a:fld id="{6231DFBC-2454-451B-9C42-04D7F724382E}" type="slidenum">
              <a:rPr lang="en-US" smtClean="0"/>
              <a:pPr algn="r">
                <a:defRPr/>
              </a:pPr>
              <a:t>104</a:t>
            </a:fld>
            <a:endParaRPr lang="en-US"/>
          </a:p>
        </p:txBody>
      </p:sp>
    </p:spTree>
    <p:extLst>
      <p:ext uri="{BB962C8B-B14F-4D97-AF65-F5344CB8AC3E}">
        <p14:creationId xmlns:p14="http://schemas.microsoft.com/office/powerpoint/2010/main" val="2104855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475455"/>
            <a:ext cx="6451600" cy="5973763"/>
          </a:xfrm>
        </p:spPr>
      </p:pic>
      <p:sp>
        <p:nvSpPr>
          <p:cNvPr id="33795" name="TextBox 4"/>
          <p:cNvSpPr txBox="1">
            <a:spLocks noChangeArrowheads="1"/>
          </p:cNvSpPr>
          <p:nvPr/>
        </p:nvSpPr>
        <p:spPr bwMode="auto">
          <a:xfrm>
            <a:off x="4610100" y="220186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4991100" y="33099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Good</a:t>
            </a:r>
          </a:p>
        </p:txBody>
      </p:sp>
      <p:cxnSp>
        <p:nvCxnSpPr>
          <p:cNvPr id="12" name="Straight Arrow Connector 11"/>
          <p:cNvCxnSpPr/>
          <p:nvPr/>
        </p:nvCxnSpPr>
        <p:spPr>
          <a:xfrm rot="10800000" flipV="1">
            <a:off x="5181600" y="3547347"/>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D4DB3951-445B-4A07-9CF9-A808EA0B5412}"/>
                  </a:ext>
                </a:extLst>
              </p14:cNvPr>
              <p14:cNvContentPartPr/>
              <p14:nvPr/>
            </p14:nvContentPartPr>
            <p14:xfrm>
              <a:off x="1534698" y="5584614"/>
              <a:ext cx="11880" cy="15480"/>
            </p14:xfrm>
          </p:contentPart>
        </mc:Choice>
        <mc:Fallback xmlns="">
          <p:pic>
            <p:nvPicPr>
              <p:cNvPr id="18" name="Ink 17">
                <a:extLst>
                  <a:ext uri="{FF2B5EF4-FFF2-40B4-BE49-F238E27FC236}">
                    <a16:creationId xmlns:a16="http://schemas.microsoft.com/office/drawing/2014/main" id="{D4DB3951-445B-4A07-9CF9-A808EA0B5412}"/>
                  </a:ext>
                </a:extLst>
              </p:cNvPr>
              <p:cNvPicPr/>
              <p:nvPr/>
            </p:nvPicPr>
            <p:blipFill>
              <a:blip r:embed="rId28"/>
              <a:stretch>
                <a:fillRect/>
              </a:stretch>
            </p:blipFill>
            <p:spPr>
              <a:xfrm>
                <a:off x="1525698" y="5575974"/>
                <a:ext cx="29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BBF8F989-E55D-4EEC-A0DC-53B8CADFADE2}"/>
                  </a:ext>
                </a:extLst>
              </p14:cNvPr>
              <p14:cNvContentPartPr/>
              <p14:nvPr/>
            </p14:nvContentPartPr>
            <p14:xfrm>
              <a:off x="1446498" y="5933814"/>
              <a:ext cx="36360" cy="166680"/>
            </p14:xfrm>
          </p:contentPart>
        </mc:Choice>
        <mc:Fallback xmlns="">
          <p:pic>
            <p:nvPicPr>
              <p:cNvPr id="19" name="Ink 18">
                <a:extLst>
                  <a:ext uri="{FF2B5EF4-FFF2-40B4-BE49-F238E27FC236}">
                    <a16:creationId xmlns:a16="http://schemas.microsoft.com/office/drawing/2014/main" id="{BBF8F989-E55D-4EEC-A0DC-53B8CADFADE2}"/>
                  </a:ext>
                </a:extLst>
              </p:cNvPr>
              <p:cNvPicPr/>
              <p:nvPr/>
            </p:nvPicPr>
            <p:blipFill>
              <a:blip r:embed="rId30"/>
              <a:stretch>
                <a:fillRect/>
              </a:stretch>
            </p:blipFill>
            <p:spPr>
              <a:xfrm>
                <a:off x="1437858" y="5924814"/>
                <a:ext cx="54000" cy="184320"/>
              </a:xfrm>
              <a:prstGeom prst="rect">
                <a:avLst/>
              </a:prstGeom>
            </p:spPr>
          </p:pic>
        </mc:Fallback>
      </mc:AlternateContent>
    </p:spTree>
    <p:extLst>
      <p:ext uri="{BB962C8B-B14F-4D97-AF65-F5344CB8AC3E}">
        <p14:creationId xmlns:p14="http://schemas.microsoft.com/office/powerpoint/2010/main" val="12039833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 (DCG)</a:t>
            </a:r>
          </a:p>
        </p:txBody>
      </p:sp>
      <p:sp>
        <p:nvSpPr>
          <p:cNvPr id="34819" name="Content Placeholder 2"/>
          <p:cNvSpPr>
            <a:spLocks noGrp="1"/>
          </p:cNvSpPr>
          <p:nvPr>
            <p:ph idx="1"/>
          </p:nvPr>
        </p:nvSpPr>
        <p:spPr>
          <a:xfrm>
            <a:off x="628650" y="1825625"/>
            <a:ext cx="7886700" cy="2822575"/>
          </a:xfrm>
        </p:spPr>
        <p:txBody>
          <a:bodyPr>
            <a:noAutofit/>
          </a:bodyPr>
          <a:lstStyle/>
          <a:p>
            <a:pPr>
              <a:buFont typeface="Wingdings" panose="05000000000000000000" pitchFamily="2" charset="2"/>
              <a:buChar char="§"/>
            </a:pPr>
            <a:r>
              <a:rPr lang="el-GR" altLang="en-US" sz="2400" dirty="0"/>
              <a:t>Δημοφιλές μέτρο για την αποτίμηση της αναζήτησης στο </a:t>
            </a:r>
            <a:r>
              <a:rPr lang="en-US" altLang="en-US" sz="2400" dirty="0"/>
              <a:t>web </a:t>
            </a:r>
            <a:r>
              <a:rPr lang="el-GR" altLang="en-US" sz="2400" dirty="0"/>
              <a:t>και σε παρόμοιες εφαρμογές</a:t>
            </a:r>
            <a:endParaRPr lang="en-US" altLang="en-US" sz="2400" dirty="0"/>
          </a:p>
          <a:p>
            <a:pPr>
              <a:buFont typeface="Wingdings" panose="05000000000000000000" pitchFamily="2" charset="2"/>
              <a:buChar char="§"/>
            </a:pPr>
            <a:endParaRPr lang="en-US" altLang="en-US" sz="2400" dirty="0"/>
          </a:p>
          <a:p>
            <a:pPr>
              <a:buFont typeface="Wingdings" panose="05000000000000000000" pitchFamily="2" charset="2"/>
              <a:buChar char="§"/>
            </a:pPr>
            <a:r>
              <a:rPr lang="el-GR" altLang="en-US" sz="2400" dirty="0"/>
              <a:t>Δύο κριτήρια</a:t>
            </a:r>
            <a:r>
              <a:rPr lang="en-US" altLang="en-US" sz="2400" dirty="0"/>
              <a:t>:</a:t>
            </a:r>
          </a:p>
          <a:p>
            <a:pPr lvl="1">
              <a:buFont typeface="Wingdings" panose="05000000000000000000" pitchFamily="2" charset="2"/>
              <a:buChar char="§"/>
            </a:pPr>
            <a:r>
              <a:rPr lang="el-GR" altLang="en-US" sz="2400" dirty="0">
                <a:solidFill>
                  <a:schemeClr val="accent2">
                    <a:lumMod val="75000"/>
                  </a:schemeClr>
                </a:solidFill>
              </a:rPr>
              <a:t>(βαθμός συνάφειας) </a:t>
            </a:r>
            <a:r>
              <a:rPr lang="el-GR" altLang="en-US" sz="2400" dirty="0"/>
              <a:t>Έγγραφα με μεγάλη συνάφεια είναι πιο χρήσιμα από οριακά συναφή έγγραφα </a:t>
            </a:r>
          </a:p>
          <a:p>
            <a:pPr lvl="1">
              <a:buFont typeface="Wingdings" panose="05000000000000000000" pitchFamily="2" charset="2"/>
              <a:buChar char="§"/>
            </a:pPr>
            <a:r>
              <a:rPr lang="el-GR" altLang="en-US" sz="2400" dirty="0">
                <a:solidFill>
                  <a:schemeClr val="accent2">
                    <a:lumMod val="75000"/>
                  </a:schemeClr>
                </a:solidFill>
              </a:rPr>
              <a:t>(θέση στη διάταξη) </a:t>
            </a:r>
            <a:r>
              <a:rPr lang="el-GR" altLang="en-US" sz="2400" dirty="0"/>
              <a:t>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sz="2400" dirty="0"/>
          </a:p>
        </p:txBody>
      </p:sp>
    </p:spTree>
    <p:extLst>
      <p:ext uri="{BB962C8B-B14F-4D97-AF65-F5344CB8AC3E}">
        <p14:creationId xmlns:p14="http://schemas.microsoft.com/office/powerpoint/2010/main" val="13658218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9975" y="-76941"/>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28599" y="1066801"/>
            <a:ext cx="5010151" cy="4524315"/>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Έστω αξιολογήσεις συνάφειας στην κλίμακα </a:t>
            </a:r>
            <a:r>
              <a:rPr lang="en-US" altLang="en-US" sz="2000" dirty="0">
                <a:latin typeface="+mn-lt"/>
              </a:rPr>
              <a:t>[0,</a:t>
            </a:r>
            <a:r>
              <a:rPr lang="el-GR" altLang="en-US" sz="2000" dirty="0">
                <a:latin typeface="+mn-lt"/>
              </a:rPr>
              <a:t> </a:t>
            </a:r>
            <a:r>
              <a:rPr lang="en-US" altLang="en-US" sz="2000" dirty="0">
                <a:latin typeface="+mn-lt"/>
              </a:rPr>
              <a:t>r]</a:t>
            </a:r>
            <a:r>
              <a:rPr lang="el-GR" altLang="en-US" sz="2000" dirty="0">
                <a:latin typeface="+mn-lt"/>
              </a:rPr>
              <a:t>, </a:t>
            </a:r>
            <a:r>
              <a:rPr lang="en-US" altLang="en-US" sz="2000" dirty="0">
                <a:latin typeface="+mn-lt"/>
              </a:rPr>
              <a:t> r&gt;2</a:t>
            </a:r>
            <a:r>
              <a:rPr lang="el-GR" altLang="en-US" sz="2000" dirty="0">
                <a:latin typeface="+mn-lt"/>
              </a:rPr>
              <a:t> και ότι οι αξιολογήσεις των </a:t>
            </a:r>
            <a:r>
              <a:rPr lang="en-US" altLang="en-US" sz="2000" i="1" dirty="0">
                <a:latin typeface="+mn-lt"/>
              </a:rPr>
              <a:t>n</a:t>
            </a:r>
            <a:r>
              <a:rPr lang="en-US" altLang="en-US" sz="2000" dirty="0">
                <a:latin typeface="+mn-lt"/>
              </a:rPr>
              <a:t> </a:t>
            </a:r>
            <a:r>
              <a:rPr lang="el-GR" altLang="en-US" sz="2000" dirty="0">
                <a:latin typeface="+mn-lt"/>
              </a:rPr>
              <a:t>πρώτων εγγράφων είναι </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 …</a:t>
            </a:r>
            <a:r>
              <a:rPr lang="el-GR" altLang="en-US" sz="2000" dirty="0">
                <a:solidFill>
                  <a:schemeClr val="accent5">
                    <a:lumMod val="75000"/>
                  </a:schemeClr>
                </a:solidFill>
                <a:latin typeface="+mn-lt"/>
              </a:rPr>
              <a:t>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 </a:t>
            </a:r>
            <a:r>
              <a:rPr lang="en-US" altLang="en-US" sz="2000" dirty="0">
                <a:latin typeface="+mn-lt"/>
              </a:rPr>
              <a:t>(</a:t>
            </a:r>
            <a:r>
              <a:rPr lang="el-GR" altLang="en-US" sz="2000" dirty="0">
                <a:latin typeface="+mn-lt"/>
              </a:rPr>
              <a:t>σε σειρά διάταξης) </a:t>
            </a:r>
            <a:endParaRPr lang="en-US" altLang="en-US" sz="2000" dirty="0">
              <a:latin typeface="+mn-lt"/>
            </a:endParaRPr>
          </a:p>
          <a:p>
            <a:pPr fontAlgn="auto">
              <a:spcAft>
                <a:spcPts val="0"/>
              </a:spcAft>
              <a:buFont typeface="Wingdings" panose="05000000000000000000" pitchFamily="2" charset="2"/>
              <a:buChar char="§"/>
            </a:pPr>
            <a:endParaRPr lang="en-US" altLang="en-US" sz="2000" dirty="0">
              <a:latin typeface="+mn-lt"/>
            </a:endParaRPr>
          </a:p>
          <a:p>
            <a:pPr fontAlgn="auto">
              <a:spcAft>
                <a:spcPts val="0"/>
              </a:spcAft>
              <a:buFont typeface="Wingdings" panose="05000000000000000000" pitchFamily="2" charset="2"/>
              <a:buChar char="§"/>
            </a:pPr>
            <a:r>
              <a:rPr lang="en-US" altLang="en-US" sz="2000" dirty="0">
                <a:latin typeface="+mn-lt"/>
              </a:rPr>
              <a:t> </a:t>
            </a:r>
            <a:r>
              <a:rPr lang="el-GR" altLang="en-US" sz="2000" dirty="0">
                <a:latin typeface="+mn-lt"/>
              </a:rPr>
              <a:t>Χρήση βαθμιδωτής (</a:t>
            </a:r>
            <a:r>
              <a:rPr lang="en-US" altLang="en-US" sz="2000" dirty="0">
                <a:latin typeface="+mn-lt"/>
              </a:rPr>
              <a:t>graded</a:t>
            </a:r>
            <a:r>
              <a:rPr lang="el-GR" altLang="en-US" sz="2000" dirty="0">
                <a:latin typeface="+mn-lt"/>
              </a:rPr>
              <a:t>) συνάφειας ως μέτρου της χρησιμότητας ή του </a:t>
            </a:r>
            <a:r>
              <a:rPr lang="el-GR" altLang="en-US" sz="2000" dirty="0">
                <a:solidFill>
                  <a:schemeClr val="accent2">
                    <a:lumMod val="75000"/>
                  </a:schemeClr>
                </a:solidFill>
                <a:latin typeface="+mn-lt"/>
              </a:rPr>
              <a:t>κέρδους (</a:t>
            </a:r>
            <a:r>
              <a:rPr lang="en-US" altLang="en-US" sz="2000" dirty="0">
                <a:solidFill>
                  <a:schemeClr val="accent2">
                    <a:lumMod val="75000"/>
                  </a:schemeClr>
                </a:solidFill>
                <a:latin typeface="+mn-lt"/>
              </a:rPr>
              <a:t>gain) </a:t>
            </a:r>
            <a:r>
              <a:rPr lang="el-GR" altLang="en-US" sz="2000" dirty="0">
                <a:latin typeface="+mn-lt"/>
              </a:rPr>
              <a:t>από την εξέταση ενός εγγράφου</a:t>
            </a:r>
            <a:endParaRPr lang="en-US" altLang="en-US" sz="2000" dirty="0">
              <a:latin typeface="+mn-lt"/>
            </a:endParaRPr>
          </a:p>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Το κέρδος </a:t>
            </a:r>
            <a:endParaRPr lang="en-US" altLang="en-US" sz="2000" dirty="0">
              <a:latin typeface="+mn-lt"/>
            </a:endParaRPr>
          </a:p>
          <a:p>
            <a:pPr lvl="1"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συγκεντρώνεται</a:t>
            </a:r>
            <a:r>
              <a:rPr lang="en-US" altLang="en-US" sz="2000" dirty="0">
                <a:solidFill>
                  <a:schemeClr val="accent6">
                    <a:lumMod val="75000"/>
                  </a:schemeClr>
                </a:solidFill>
                <a:latin typeface="+mn-lt"/>
              </a:rPr>
              <a:t>/</a:t>
            </a:r>
            <a:r>
              <a:rPr lang="el-GR" altLang="en-US" sz="2000" dirty="0">
                <a:solidFill>
                  <a:schemeClr val="accent6">
                    <a:lumMod val="75000"/>
                  </a:schemeClr>
                </a:solidFill>
                <a:latin typeface="+mn-lt"/>
              </a:rPr>
              <a:t>αθροίζεται ξεκινώντας από την κορυφή της διάταξης </a:t>
            </a:r>
            <a:endParaRPr lang="en-US" altLang="en-US" sz="2000" dirty="0">
              <a:solidFill>
                <a:schemeClr val="accent6">
                  <a:lumMod val="75000"/>
                </a:schemeClr>
              </a:solidFill>
              <a:latin typeface="+mn-lt"/>
            </a:endParaRPr>
          </a:p>
          <a:p>
            <a:pPr lvl="2"/>
            <a:r>
              <a:rPr lang="en-US" altLang="en-US" sz="2000" dirty="0">
                <a:solidFill>
                  <a:schemeClr val="accent2">
                    <a:lumMod val="75000"/>
                  </a:schemeClr>
                </a:solidFill>
                <a:latin typeface="+mn-lt"/>
              </a:rPr>
              <a:t>Cumulative Gain (CG) </a:t>
            </a:r>
            <a:r>
              <a:rPr lang="el-GR" altLang="en-US" sz="2000" dirty="0">
                <a:latin typeface="+mn-lt"/>
              </a:rPr>
              <a:t>στη θέση διάταξης (</a:t>
            </a:r>
            <a:r>
              <a:rPr lang="en-US" altLang="en-US" sz="2000" dirty="0">
                <a:latin typeface="+mn-lt"/>
              </a:rPr>
              <a:t>rank</a:t>
            </a:r>
            <a:r>
              <a:rPr lang="el-GR" altLang="en-US" sz="2000" dirty="0">
                <a:latin typeface="+mn-lt"/>
              </a:rPr>
              <a:t>)</a:t>
            </a:r>
            <a:r>
              <a:rPr lang="en-US" altLang="en-US" sz="2000" dirty="0">
                <a:latin typeface="+mn-lt"/>
              </a:rPr>
              <a:t> </a:t>
            </a:r>
            <a:r>
              <a:rPr lang="en-US" altLang="en-US" sz="2000" i="1" dirty="0">
                <a:solidFill>
                  <a:schemeClr val="accent2">
                    <a:lumMod val="75000"/>
                  </a:schemeClr>
                </a:solidFill>
                <a:latin typeface="+mn-lt"/>
              </a:rPr>
              <a:t>n</a:t>
            </a:r>
          </a:p>
          <a:p>
            <a:pPr lvl="1"/>
            <a:r>
              <a:rPr lang="en-US" altLang="en-US" sz="2000" dirty="0">
                <a:latin typeface="+mn-lt"/>
              </a:rPr>
              <a:t>			</a:t>
            </a:r>
            <a:r>
              <a:rPr lang="en-US" altLang="en-US" sz="2000" dirty="0">
                <a:solidFill>
                  <a:schemeClr val="accent5">
                    <a:lumMod val="75000"/>
                  </a:schemeClr>
                </a:solidFill>
                <a:latin typeface="+mn-lt"/>
              </a:rPr>
              <a:t>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endParaRPr lang="en-US" altLang="en-US" sz="2000" baseline="-25000" dirty="0">
              <a:solidFill>
                <a:schemeClr val="accent5">
                  <a:lumMod val="75000"/>
                </a:schemeClr>
              </a:solidFill>
              <a:latin typeface="+mn-lt"/>
            </a:endParaRPr>
          </a:p>
        </p:txBody>
      </p:sp>
      <p:graphicFrame>
        <p:nvGraphicFramePr>
          <p:cNvPr id="7" name="Table 6">
            <a:extLst>
              <a:ext uri="{FF2B5EF4-FFF2-40B4-BE49-F238E27FC236}">
                <a16:creationId xmlns:a16="http://schemas.microsoft.com/office/drawing/2014/main" id="{5C2B32F0-62D0-4E26-AD87-D62F18FAB087}"/>
              </a:ext>
            </a:extLst>
          </p:cNvPr>
          <p:cNvGraphicFramePr>
            <a:graphicFrameLocks noGrp="1"/>
          </p:cNvGraphicFramePr>
          <p:nvPr>
            <p:extLst>
              <p:ext uri="{D42A27DB-BD31-4B8C-83A1-F6EECF244321}">
                <p14:modId xmlns:p14="http://schemas.microsoft.com/office/powerpoint/2010/main" val="3512172439"/>
              </p:ext>
            </p:extLst>
          </p:nvPr>
        </p:nvGraphicFramePr>
        <p:xfrm>
          <a:off x="5562600" y="990600"/>
          <a:ext cx="3028949" cy="4608675"/>
        </p:xfrm>
        <a:graphic>
          <a:graphicData uri="http://schemas.openxmlformats.org/drawingml/2006/table">
            <a:tbl>
              <a:tblPr firstRow="1" bandRow="1">
                <a:tableStyleId>{5940675A-B579-460E-94D1-54222C63F5DA}</a:tableStyleId>
              </a:tblPr>
              <a:tblGrid>
                <a:gridCol w="576058">
                  <a:extLst>
                    <a:ext uri="{9D8B030D-6E8A-4147-A177-3AD203B41FA5}">
                      <a16:colId xmlns:a16="http://schemas.microsoft.com/office/drawing/2014/main" val="2816373863"/>
                    </a:ext>
                  </a:extLst>
                </a:gridCol>
                <a:gridCol w="891961">
                  <a:extLst>
                    <a:ext uri="{9D8B030D-6E8A-4147-A177-3AD203B41FA5}">
                      <a16:colId xmlns:a16="http://schemas.microsoft.com/office/drawing/2014/main" val="2277606299"/>
                    </a:ext>
                  </a:extLst>
                </a:gridCol>
                <a:gridCol w="1560930">
                  <a:extLst>
                    <a:ext uri="{9D8B030D-6E8A-4147-A177-3AD203B41FA5}">
                      <a16:colId xmlns:a16="http://schemas.microsoft.com/office/drawing/2014/main" val="466157471"/>
                    </a:ext>
                  </a:extLst>
                </a:gridCol>
              </a:tblGrid>
              <a:tr h="350043">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extLst>
                  <a:ext uri="{0D108BD9-81ED-4DB2-BD59-A6C34878D82A}">
                    <a16:rowId xmlns:a16="http://schemas.microsoft.com/office/drawing/2014/main" val="2409715428"/>
                  </a:ext>
                </a:extLst>
              </a:tr>
              <a:tr h="300028">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638233570"/>
                  </a:ext>
                </a:extLst>
              </a:tr>
              <a:tr h="300028">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extLst>
                  <a:ext uri="{0D108BD9-81ED-4DB2-BD59-A6C34878D82A}">
                    <a16:rowId xmlns:a16="http://schemas.microsoft.com/office/drawing/2014/main" val="2700644439"/>
                  </a:ext>
                </a:extLst>
              </a:tr>
              <a:tr h="316855">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9229692"/>
                  </a:ext>
                </a:extLst>
              </a:tr>
              <a:tr h="300028">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2403292467"/>
                  </a:ext>
                </a:extLst>
              </a:tr>
              <a:tr h="300028">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562585101"/>
                  </a:ext>
                </a:extLst>
              </a:tr>
              <a:tr h="312539">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extLst>
                  <a:ext uri="{0D108BD9-81ED-4DB2-BD59-A6C34878D82A}">
                    <a16:rowId xmlns:a16="http://schemas.microsoft.com/office/drawing/2014/main" val="2363878165"/>
                  </a:ext>
                </a:extLst>
              </a:tr>
              <a:tr h="303909">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extLst>
                  <a:ext uri="{0D108BD9-81ED-4DB2-BD59-A6C34878D82A}">
                    <a16:rowId xmlns:a16="http://schemas.microsoft.com/office/drawing/2014/main" val="1968062458"/>
                  </a:ext>
                </a:extLst>
              </a:tr>
              <a:tr h="300028">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3827323670"/>
                  </a:ext>
                </a:extLst>
              </a:tr>
              <a:tr h="300028">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2323359305"/>
                  </a:ext>
                </a:extLst>
              </a:tr>
              <a:tr h="323974">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32335966"/>
                  </a:ext>
                </a:extLst>
              </a:tr>
              <a:tr h="300028">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701072154"/>
                  </a:ext>
                </a:extLst>
              </a:tr>
              <a:tr h="300028">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2093600627"/>
                  </a:ext>
                </a:extLst>
              </a:tr>
              <a:tr h="301103">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extLst>
                  <a:ext uri="{0D108BD9-81ED-4DB2-BD59-A6C34878D82A}">
                    <a16:rowId xmlns:a16="http://schemas.microsoft.com/office/drawing/2014/main" val="1259211074"/>
                  </a:ext>
                </a:extLst>
              </a:tr>
              <a:tr h="300028">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5FA7856-1BD4-44C0-A913-B69A8998AF1F}"/>
                  </a:ext>
                </a:extLst>
              </p14:cNvPr>
              <p14:cNvContentPartPr/>
              <p14:nvPr/>
            </p14:nvContentPartPr>
            <p14:xfrm>
              <a:off x="6730938" y="1507969"/>
              <a:ext cx="16560" cy="360"/>
            </p14:xfrm>
          </p:contentPart>
        </mc:Choice>
        <mc:Fallback xmlns="">
          <p:pic>
            <p:nvPicPr>
              <p:cNvPr id="2" name="Ink 1">
                <a:extLst>
                  <a:ext uri="{FF2B5EF4-FFF2-40B4-BE49-F238E27FC236}">
                    <a16:creationId xmlns:a16="http://schemas.microsoft.com/office/drawing/2014/main" id="{05FA7856-1BD4-44C0-A913-B69A8998AF1F}"/>
                  </a:ext>
                </a:extLst>
              </p:cNvPr>
              <p:cNvPicPr/>
              <p:nvPr/>
            </p:nvPicPr>
            <p:blipFill>
              <a:blip r:embed="rId4"/>
              <a:stretch>
                <a:fillRect/>
              </a:stretch>
            </p:blipFill>
            <p:spPr>
              <a:xfrm>
                <a:off x="6722298" y="1499329"/>
                <a:ext cx="34200" cy="18000"/>
              </a:xfrm>
              <a:prstGeom prst="rect">
                <a:avLst/>
              </a:prstGeom>
            </p:spPr>
          </p:pic>
        </mc:Fallback>
      </mc:AlternateContent>
    </p:spTree>
    <p:extLst>
      <p:ext uri="{BB962C8B-B14F-4D97-AF65-F5344CB8AC3E}">
        <p14:creationId xmlns:p14="http://schemas.microsoft.com/office/powerpoint/2010/main" val="31338508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74320" y="1066800"/>
            <a:ext cx="3992880" cy="4124206"/>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μειώνεται</a:t>
            </a:r>
            <a:r>
              <a:rPr lang="el-GR" altLang="en-US" sz="2000" dirty="0">
                <a:latin typeface="+mn-lt"/>
              </a:rPr>
              <a:t> </a:t>
            </a:r>
            <a:r>
              <a:rPr lang="el-GR" altLang="en-US" sz="2000" dirty="0">
                <a:solidFill>
                  <a:schemeClr val="accent6">
                    <a:lumMod val="75000"/>
                  </a:schemeClr>
                </a:solidFill>
                <a:latin typeface="+mn-lt"/>
              </a:rPr>
              <a:t>ή γίνεται έκπτωση </a:t>
            </a:r>
            <a:r>
              <a:rPr lang="el-GR" altLang="en-US" sz="2000" dirty="0">
                <a:latin typeface="+mn-lt"/>
              </a:rPr>
              <a:t>(</a:t>
            </a:r>
            <a:r>
              <a:rPr lang="en-US" altLang="en-US" sz="2000" dirty="0">
                <a:latin typeface="+mn-lt"/>
              </a:rPr>
              <a:t>discounted</a:t>
            </a:r>
            <a:r>
              <a:rPr lang="el-GR" altLang="en-US" sz="2000" dirty="0">
                <a:latin typeface="+mn-lt"/>
              </a:rPr>
              <a:t>) στα χαμηλότερα επίπεδα</a:t>
            </a:r>
            <a:endParaRPr lang="en-US" altLang="en-US" sz="2000" dirty="0">
              <a:latin typeface="+mn-lt"/>
            </a:endParaRPr>
          </a:p>
          <a:p>
            <a:pPr marL="512763"/>
            <a:r>
              <a:rPr lang="en-US" altLang="en-US" sz="2000" dirty="0">
                <a:solidFill>
                  <a:schemeClr val="accent2">
                    <a:lumMod val="75000"/>
                  </a:schemeClr>
                </a:solidFill>
                <a:latin typeface="+mn-lt"/>
              </a:rPr>
              <a:t>Discounted Cumulative Gain (DCG) </a:t>
            </a:r>
            <a:r>
              <a:rPr lang="el-GR" altLang="en-US" sz="2000" dirty="0">
                <a:latin typeface="+mn-lt"/>
              </a:rPr>
              <a:t>στη θέση διάταξης </a:t>
            </a:r>
            <a:r>
              <a:rPr lang="en-US" altLang="en-US" sz="2000" i="1" dirty="0">
                <a:solidFill>
                  <a:schemeClr val="accent2">
                    <a:lumMod val="75000"/>
                  </a:schemeClr>
                </a:solidFill>
                <a:latin typeface="+mn-lt"/>
              </a:rPr>
              <a:t>n</a:t>
            </a:r>
          </a:p>
          <a:p>
            <a:pPr marL="512763" lvl="5"/>
            <a:r>
              <a:rPr lang="en-US" altLang="en-US" sz="2000" dirty="0">
                <a:solidFill>
                  <a:schemeClr val="accent5">
                    <a:lumMod val="75000"/>
                  </a:schemeClr>
                </a:solidFill>
                <a:latin typeface="+mn-lt"/>
              </a:rPr>
              <a:t>DCG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2 + r</a:t>
            </a:r>
            <a:r>
              <a:rPr lang="en-US" altLang="en-US" sz="2000" baseline="-25000" dirty="0">
                <a:solidFill>
                  <a:schemeClr val="accent5">
                    <a:lumMod val="75000"/>
                  </a:schemeClr>
                </a:solidFill>
                <a:latin typeface="+mn-lt"/>
              </a:rPr>
              <a:t>3</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3 + …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n</a:t>
            </a:r>
          </a:p>
          <a:p>
            <a:pPr marL="512763" lvl="5"/>
            <a:endParaRPr lang="el-GR" altLang="en-US" sz="800" dirty="0">
              <a:latin typeface="+mn-lt"/>
            </a:endParaRPr>
          </a:p>
          <a:p>
            <a:pPr marL="746125" lvl="3" indent="50800" fontAlgn="auto">
              <a:spcAft>
                <a:spcPts val="0"/>
              </a:spcAft>
              <a:buFont typeface="Wingdings" panose="05000000000000000000" pitchFamily="2" charset="2"/>
              <a:buChar char="§"/>
              <a:tabLst>
                <a:tab pos="796925" algn="l"/>
              </a:tabLst>
            </a:pPr>
            <a:r>
              <a:rPr lang="en-US" altLang="en-US" sz="1800" dirty="0">
                <a:latin typeface="+mn-lt"/>
              </a:rPr>
              <a:t> </a:t>
            </a:r>
            <a:r>
              <a:rPr lang="el-GR" altLang="en-US" sz="1600" dirty="0">
                <a:latin typeface="+mn-lt"/>
              </a:rPr>
              <a:t>Η σχετική μείωση είναι </a:t>
            </a:r>
            <a:r>
              <a:rPr lang="en-US" altLang="en-US" sz="1600" i="1" dirty="0">
                <a:solidFill>
                  <a:schemeClr val="accent2">
                    <a:lumMod val="75000"/>
                  </a:schemeClr>
                </a:solidFill>
                <a:latin typeface="+mn-lt"/>
              </a:rPr>
              <a:t>1/log (rank)</a:t>
            </a:r>
            <a:endParaRPr lang="el-GR" altLang="en-US" sz="1600" i="1" dirty="0">
              <a:solidFill>
                <a:schemeClr val="accent2">
                  <a:lumMod val="75000"/>
                </a:schemeClr>
              </a:solidFill>
              <a:latin typeface="+mn-lt"/>
            </a:endParaRP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Για βάση 2, η μείωση του κέρδους</a:t>
            </a:r>
            <a:r>
              <a:rPr lang="en-US" altLang="en-US" sz="1600" dirty="0">
                <a:latin typeface="+mn-lt"/>
              </a:rPr>
              <a:t>,</a:t>
            </a:r>
            <a:r>
              <a:rPr lang="el-GR" altLang="en-US" sz="1600" dirty="0">
                <a:latin typeface="+mn-lt"/>
              </a:rPr>
              <a:t> στο επίπεδο 4 είναι 1/2 και στο επίπεδο 8 είναι 1/3</a:t>
            </a: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Χρησιμοποιούνται και άλλες βάσεις εκτός του 2 για το λογάριθμο</a:t>
            </a:r>
            <a:endParaRPr lang="en-US" altLang="en-US" sz="1600" dirty="0">
              <a:latin typeface="+mn-lt"/>
            </a:endParaRP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3475758604"/>
              </p:ext>
            </p:extLst>
          </p:nvPr>
        </p:nvGraphicFramePr>
        <p:xfrm>
          <a:off x="4953000" y="1295400"/>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Tree>
    <p:extLst>
      <p:ext uri="{BB962C8B-B14F-4D97-AF65-F5344CB8AC3E}">
        <p14:creationId xmlns:p14="http://schemas.microsoft.com/office/powerpoint/2010/main" val="5354699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2624" y="-199930"/>
            <a:ext cx="7886700" cy="1325563"/>
          </a:xfrm>
        </p:spPr>
        <p:txBody>
          <a:bodyPr>
            <a:normAutofit/>
          </a:bodyPr>
          <a:lstStyle/>
          <a:p>
            <a:pPr algn="ctr"/>
            <a:r>
              <a:rPr lang="en-US" altLang="en-US" sz="3600" dirty="0">
                <a:solidFill>
                  <a:schemeClr val="accent2">
                    <a:lumMod val="75000"/>
                  </a:schemeClr>
                </a:solidFill>
              </a:rPr>
              <a:t>Discounted Cumulative Gain</a:t>
            </a: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2994603364"/>
              </p:ext>
            </p:extLst>
          </p:nvPr>
        </p:nvGraphicFramePr>
        <p:xfrm>
          <a:off x="762000" y="1175932"/>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3" name="Ink 52">
                <a:extLst>
                  <a:ext uri="{FF2B5EF4-FFF2-40B4-BE49-F238E27FC236}">
                    <a16:creationId xmlns:a16="http://schemas.microsoft.com/office/drawing/2014/main" id="{291E99BC-2A27-4FBD-A8D3-A9F9CAF5A0DD}"/>
                  </a:ext>
                </a:extLst>
              </p14:cNvPr>
              <p14:cNvContentPartPr/>
              <p14:nvPr/>
            </p14:nvContentPartPr>
            <p14:xfrm>
              <a:off x="7434018" y="3440454"/>
              <a:ext cx="267840" cy="24840"/>
            </p14:xfrm>
          </p:contentPart>
        </mc:Choice>
        <mc:Fallback xmlns="">
          <p:pic>
            <p:nvPicPr>
              <p:cNvPr id="53" name="Ink 52">
                <a:extLst>
                  <a:ext uri="{FF2B5EF4-FFF2-40B4-BE49-F238E27FC236}">
                    <a16:creationId xmlns:a16="http://schemas.microsoft.com/office/drawing/2014/main" id="{291E99BC-2A27-4FBD-A8D3-A9F9CAF5A0DD}"/>
                  </a:ext>
                </a:extLst>
              </p:cNvPr>
              <p:cNvPicPr/>
              <p:nvPr/>
            </p:nvPicPr>
            <p:blipFill>
              <a:blip r:embed="rId90"/>
              <a:stretch>
                <a:fillRect/>
              </a:stretch>
            </p:blipFill>
            <p:spPr>
              <a:xfrm>
                <a:off x="7425018" y="3431814"/>
                <a:ext cx="285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8" name="Ink 137">
                <a:extLst>
                  <a:ext uri="{FF2B5EF4-FFF2-40B4-BE49-F238E27FC236}">
                    <a16:creationId xmlns:a16="http://schemas.microsoft.com/office/drawing/2014/main" id="{B9205044-8D2D-4FFD-8829-D511D09F4CEA}"/>
                  </a:ext>
                </a:extLst>
              </p14:cNvPr>
              <p14:cNvContentPartPr/>
              <p14:nvPr/>
            </p14:nvContentPartPr>
            <p14:xfrm>
              <a:off x="557298" y="356694"/>
              <a:ext cx="360" cy="360"/>
            </p14:xfrm>
          </p:contentPart>
        </mc:Choice>
        <mc:Fallback xmlns="">
          <p:pic>
            <p:nvPicPr>
              <p:cNvPr id="138" name="Ink 137">
                <a:extLst>
                  <a:ext uri="{FF2B5EF4-FFF2-40B4-BE49-F238E27FC236}">
                    <a16:creationId xmlns:a16="http://schemas.microsoft.com/office/drawing/2014/main" id="{B9205044-8D2D-4FFD-8829-D511D09F4CEA}"/>
                  </a:ext>
                </a:extLst>
              </p:cNvPr>
              <p:cNvPicPr/>
              <p:nvPr/>
            </p:nvPicPr>
            <p:blipFill>
              <a:blip r:embed="rId218"/>
              <a:stretch>
                <a:fillRect/>
              </a:stretch>
            </p:blipFill>
            <p:spPr>
              <a:xfrm>
                <a:off x="548298" y="347694"/>
                <a:ext cx="18000" cy="18000"/>
              </a:xfrm>
              <a:prstGeom prst="rect">
                <a:avLst/>
              </a:prstGeom>
            </p:spPr>
          </p:pic>
        </mc:Fallback>
      </mc:AlternateContent>
    </p:spTree>
    <p:extLst>
      <p:ext uri="{BB962C8B-B14F-4D97-AF65-F5344CB8AC3E}">
        <p14:creationId xmlns:p14="http://schemas.microsoft.com/office/powerpoint/2010/main" val="264606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Μεθοδολογία: </a:t>
            </a:r>
            <a:r>
              <a:rPr lang="en-US" sz="4000" dirty="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81000" y="1905000"/>
            <a:ext cx="8229600" cy="1905000"/>
          </a:xfrm>
        </p:spPr>
        <p:txBody>
          <a:bodyPr>
            <a:noAutofit/>
          </a:bodyPr>
          <a:lstStyle/>
          <a:p>
            <a:pPr marL="0" indent="0" eaLnBrk="1" hangingPunct="1">
              <a:buNone/>
            </a:pPr>
            <a:r>
              <a:rPr lang="el-GR" sz="2400" dirty="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Μία πρότυπη </a:t>
            </a:r>
            <a:r>
              <a:rPr lang="el-GR" sz="2400" i="1" dirty="0">
                <a:solidFill>
                  <a:schemeClr val="accent1">
                    <a:lumMod val="75000"/>
                  </a:schemeClr>
                </a:solidFill>
                <a:ea typeface="ＭＳ Ｐゴシック" pitchFamily="-112" charset="-128"/>
              </a:rPr>
              <a:t>συλλογή εγγράφων </a:t>
            </a:r>
            <a:r>
              <a:rPr lang="el-GR" sz="2400" dirty="0">
                <a:ea typeface="ＭＳ Ｐゴシック" pitchFamily="-112" charset="-128"/>
              </a:rPr>
              <a:t>(</a:t>
            </a:r>
            <a:r>
              <a:rPr lang="en-US" sz="2400" dirty="0">
                <a:ea typeface="ＭＳ Ｐゴシック" pitchFamily="-112" charset="-128"/>
              </a:rPr>
              <a:t>benchmark document collection)</a:t>
            </a:r>
          </a:p>
          <a:p>
            <a:pPr marL="457200" indent="-457200" eaLnBrk="1" hangingPunct="1">
              <a:buFont typeface="+mj-lt"/>
              <a:buAutoNum type="arabicPeriod"/>
            </a:pPr>
            <a:r>
              <a:rPr lang="el-GR" sz="2400" dirty="0">
                <a:ea typeface="ＭＳ Ｐゴシック" pitchFamily="-112" charset="-128"/>
              </a:rPr>
              <a:t>Μια πρότυπη </a:t>
            </a:r>
            <a:r>
              <a:rPr lang="el-GR" sz="2400" i="1" dirty="0">
                <a:solidFill>
                  <a:schemeClr val="accent1">
                    <a:lumMod val="75000"/>
                  </a:schemeClr>
                </a:solidFill>
                <a:ea typeface="ＭＳ Ｐゴシック" pitchFamily="-112" charset="-128"/>
              </a:rPr>
              <a:t>ομάδα ερωτημάτων </a:t>
            </a:r>
            <a:r>
              <a:rPr lang="el-GR" sz="2400" dirty="0">
                <a:ea typeface="ＭＳ Ｐゴシック" pitchFamily="-112" charset="-128"/>
              </a:rPr>
              <a:t>(</a:t>
            </a:r>
            <a:r>
              <a:rPr lang="en-US" sz="2400" dirty="0">
                <a:ea typeface="ＭＳ Ｐゴシック" pitchFamily="-112" charset="-128"/>
              </a:rPr>
              <a:t>benchmark suite of queries</a:t>
            </a:r>
            <a:r>
              <a:rPr lang="el-GR" sz="2400" dirty="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Μια </a:t>
            </a:r>
            <a:r>
              <a:rPr lang="el-GR" sz="2400" i="1" dirty="0">
                <a:solidFill>
                  <a:schemeClr val="accent1">
                    <a:lumMod val="75000"/>
                  </a:schemeClr>
                </a:solidFill>
                <a:ea typeface="ＭＳ Ｐゴシック" pitchFamily="-112" charset="-128"/>
              </a:rPr>
              <a:t>αποτίμηση της συνάφειας </a:t>
            </a:r>
            <a:r>
              <a:rPr lang="el-GR" sz="2400" dirty="0">
                <a:ea typeface="ＭＳ Ｐゴシック" pitchFamily="-112" charset="-128"/>
              </a:rPr>
              <a:t>για κάθε ζεύγος ερωτήματος-εγγράφου, συνήθως δυαδική: συναφής </a:t>
            </a:r>
            <a:r>
              <a:rPr lang="en-US" sz="2400" dirty="0">
                <a:ea typeface="ＭＳ Ｐゴシック" pitchFamily="-112" charset="-128"/>
              </a:rPr>
              <a:t>(R) </a:t>
            </a:r>
            <a:r>
              <a:rPr lang="el-GR" sz="2400" dirty="0">
                <a:ea typeface="ＭＳ Ｐゴシック" pitchFamily="-112" charset="-128"/>
              </a:rPr>
              <a:t>- μη συναφής</a:t>
            </a:r>
            <a:r>
              <a:rPr lang="en-US" sz="2400" dirty="0">
                <a:ea typeface="ＭＳ Ｐゴシック" pitchFamily="-112" charset="-128"/>
              </a:rPr>
              <a:t> (</a:t>
            </a:r>
            <a:r>
              <a:rPr lang="el-GR" sz="2400" dirty="0">
                <a:ea typeface="ＭＳ Ｐゴシック" pitchFamily="-112" charset="-128"/>
              </a:rPr>
              <a:t>Ν) </a:t>
            </a:r>
            <a:r>
              <a:rPr lang="en-US" sz="2400" dirty="0">
                <a:ea typeface="ＭＳ Ｐゴシック" pitchFamily="-112" charset="-128"/>
              </a:rPr>
              <a:t>– </a:t>
            </a:r>
            <a:r>
              <a:rPr lang="el-GR" sz="2400" dirty="0">
                <a:ea typeface="ＭＳ Ｐゴシック" pitchFamily="-112" charset="-128"/>
              </a:rPr>
              <a:t>(</a:t>
            </a:r>
            <a:r>
              <a:rPr lang="en-US" sz="2400" i="1" dirty="0">
                <a:solidFill>
                  <a:schemeClr val="accent2">
                    <a:lumMod val="75000"/>
                  </a:schemeClr>
                </a:solidFill>
                <a:ea typeface="ＭＳ Ｐゴシック" pitchFamily="-112" charset="-128"/>
              </a:rPr>
              <a:t>gold standard/ground truth</a:t>
            </a:r>
            <a:r>
              <a:rPr lang="el-GR" sz="2400" dirty="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9633935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2514600"/>
            <a:ext cx="7353300" cy="2590800"/>
          </a:xfrm>
        </p:spPr>
        <p:txBody>
          <a:bodyPr>
            <a:noAutofit/>
          </a:bodyPr>
          <a:lstStyle/>
          <a:p>
            <a:r>
              <a:rPr lang="en-US" altLang="en-US" dirty="0"/>
              <a:t>10 </a:t>
            </a:r>
            <a:r>
              <a:rPr lang="el-GR" altLang="en-US" dirty="0"/>
              <a:t>διατεταγμένα έγγραφα σε κλίμακα συνάφειας </a:t>
            </a:r>
            <a:r>
              <a:rPr lang="en-US" altLang="en-US" dirty="0"/>
              <a:t>0-3: </a:t>
            </a:r>
          </a:p>
          <a:p>
            <a:pPr lvl="1">
              <a:buFont typeface="Wingdings" pitchFamily="2" charset="2"/>
              <a:buNone/>
            </a:pPr>
            <a:r>
              <a:rPr lang="en-US" altLang="en-US" dirty="0"/>
              <a:t>3, 2, 3, 0, 0, 1, 2, 2, 3, 0</a:t>
            </a:r>
          </a:p>
          <a:p>
            <a:pPr marL="285750" lvl="1" indent="-285750"/>
            <a:r>
              <a:rPr lang="en-US" altLang="en-US" dirty="0"/>
              <a:t>Cumulative gain</a:t>
            </a:r>
          </a:p>
          <a:p>
            <a:pPr marL="0" lvl="1" indent="0">
              <a:buNone/>
            </a:pPr>
            <a:r>
              <a:rPr lang="en-US" altLang="en-US" dirty="0"/>
              <a:t>      3,  5, 8, 8, 8, 9, 11, 13, 16, 16 </a:t>
            </a:r>
          </a:p>
          <a:p>
            <a:r>
              <a:rPr lang="en-US" altLang="en-US" dirty="0"/>
              <a:t>Discounted gain: </a:t>
            </a:r>
          </a:p>
          <a:p>
            <a:pPr lvl="1">
              <a:buFont typeface="Wingdings" pitchFamily="2" charset="2"/>
              <a:buNone/>
            </a:pPr>
            <a:r>
              <a:rPr lang="en-US" altLang="en-US" dirty="0"/>
              <a:t>3, 2/1, 3/1.59, 0, 0, 1/2.59, 2/2.81, 2/3, 3/3.17, 0 </a:t>
            </a:r>
          </a:p>
          <a:p>
            <a:pPr lvl="1">
              <a:buFont typeface="Wingdings" pitchFamily="2" charset="2"/>
              <a:buNone/>
            </a:pPr>
            <a:r>
              <a:rPr lang="en-US" altLang="en-US" dirty="0"/>
              <a:t>= 3, 2, 1.89, 0, 0, 0.39, 0.71, 0.67, 0.95, 0</a:t>
            </a:r>
          </a:p>
          <a:p>
            <a:r>
              <a:rPr lang="en-US" altLang="en-US" dirty="0"/>
              <a:t>DCG:</a:t>
            </a:r>
          </a:p>
          <a:p>
            <a:pPr lvl="1">
              <a:buFont typeface="Wingdings" pitchFamily="2" charset="2"/>
              <a:buNone/>
            </a:pPr>
            <a:r>
              <a:rPr lang="en-US" altLang="en-US" dirty="0"/>
              <a:t>3, 5, 6.89, 6.89, 6.89, 7.28, 7.99, 8.66, 9.61, 9.61</a:t>
            </a:r>
          </a:p>
          <a:p>
            <a:endParaRPr lang="en-US" altLang="en-US" dirty="0"/>
          </a:p>
          <a:p>
            <a:pPr lvl="2">
              <a:buFont typeface="Wingdings" pitchFamily="2" charset="2"/>
              <a:buNone/>
            </a:pPr>
            <a:endParaRPr lang="en-US" altLang="en-US" dirty="0"/>
          </a:p>
        </p:txBody>
      </p:sp>
      <p:sp>
        <p:nvSpPr>
          <p:cNvPr id="5"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457200" y="1646684"/>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2452594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a:t>DCG</a:t>
            </a:r>
            <a:r>
              <a:rPr lang="el-GR" altLang="en-US" dirty="0"/>
              <a:t> το ολικό κέρδος που συγκεντρώνεται σε μια συγκεκριμένη θέση διάταξης</a:t>
            </a:r>
            <a:r>
              <a:rPr lang="en-US" altLang="en-US" dirty="0"/>
              <a:t>  </a:t>
            </a:r>
            <a:r>
              <a:rPr lang="en-US" altLang="en-US" b="1" i="1" dirty="0">
                <a:solidFill>
                  <a:schemeClr val="accent5">
                    <a:lumMod val="75000"/>
                  </a:schemeClr>
                </a:solidFill>
              </a:rPr>
              <a:t>p</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n-US" altLang="en-US" sz="800" dirty="0"/>
          </a:p>
          <a:p>
            <a:pPr>
              <a:buFont typeface="Wingdings" panose="05000000000000000000" pitchFamily="2" charset="2"/>
              <a:buChar char="§"/>
            </a:pPr>
            <a:r>
              <a:rPr lang="el-GR" altLang="en-US" dirty="0"/>
              <a:t>Εναλλακτική διατύπωση</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n-US" altLang="en-US" sz="2400" dirty="0"/>
          </a:p>
          <a:p>
            <a:pPr lvl="1">
              <a:buFont typeface="Wingdings" panose="05000000000000000000" pitchFamily="2" charset="2"/>
              <a:buChar char="§"/>
            </a:pPr>
            <a:r>
              <a:rPr lang="el-GR" altLang="en-US" dirty="0"/>
              <a:t>Χρησιμοποιείται από κάποιες μηχανές</a:t>
            </a:r>
          </a:p>
          <a:p>
            <a:pPr lvl="1">
              <a:buFont typeface="Wingdings" panose="05000000000000000000" pitchFamily="2" charset="2"/>
              <a:buChar char="§"/>
            </a:pPr>
            <a:r>
              <a:rPr lang="el-GR" altLang="en-US" dirty="0"/>
              <a:t>Μεγαλύτερη έμφαση στην ανάκτηση </a:t>
            </a:r>
            <a:r>
              <a:rPr lang="el-GR" altLang="en-US" i="1" dirty="0">
                <a:solidFill>
                  <a:schemeClr val="accent6">
                    <a:lumMod val="75000"/>
                  </a:schemeClr>
                </a:solidFill>
              </a:rPr>
              <a:t>πολύ σχετικών </a:t>
            </a:r>
            <a:r>
              <a:rPr lang="el-GR" altLang="en-US" dirty="0"/>
              <a:t>εγγράφων</a:t>
            </a:r>
            <a:endParaRPr lang="en-US" altLang="en-US" dirty="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65120" y="4346575"/>
            <a:ext cx="3429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Tree>
    <p:extLst>
      <p:ext uri="{BB962C8B-B14F-4D97-AF65-F5344CB8AC3E}">
        <p14:creationId xmlns:p14="http://schemas.microsoft.com/office/powerpoint/2010/main" val="246642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571500" y="1447800"/>
            <a:ext cx="8039100" cy="1371600"/>
          </a:xfrm>
        </p:spPr>
        <p:txBody>
          <a:bodyPr>
            <a:noAutofit/>
          </a:bodyPr>
          <a:lstStyle/>
          <a:p>
            <a:pPr>
              <a:spcBef>
                <a:spcPts val="0"/>
              </a:spcBef>
              <a:buFont typeface="Wingdings" panose="05000000000000000000" pitchFamily="2" charset="2"/>
              <a:buChar char="§"/>
            </a:pPr>
            <a:r>
              <a:rPr lang="en-US" altLang="en-US" sz="2000" dirty="0">
                <a:solidFill>
                  <a:schemeClr val="accent2">
                    <a:lumMod val="75000"/>
                  </a:schemeClr>
                </a:solidFill>
              </a:rPr>
              <a:t>Normalized Discounted Cumulative Gain (NDCG) </a:t>
            </a:r>
            <a:r>
              <a:rPr lang="el-GR" altLang="en-US" sz="2000" dirty="0"/>
              <a:t>στη θέση διάταξης </a:t>
            </a:r>
            <a:r>
              <a:rPr lang="en-US" altLang="en-US" sz="2000" i="1" dirty="0">
                <a:solidFill>
                  <a:schemeClr val="accent2">
                    <a:lumMod val="75000"/>
                  </a:schemeClr>
                </a:solidFill>
              </a:rPr>
              <a:t>n</a:t>
            </a:r>
            <a:endParaRPr lang="el-GR" altLang="en-US" sz="2000" i="1" dirty="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a:p>
          <a:p>
            <a:pPr marL="342900" lvl="1" indent="0">
              <a:spcBef>
                <a:spcPts val="0"/>
              </a:spcBef>
              <a:buNone/>
            </a:pPr>
            <a:r>
              <a:rPr lang="el-GR" altLang="en-US" sz="2000" dirty="0" err="1"/>
              <a:t>Κανονικοποιούμε</a:t>
            </a:r>
            <a:r>
              <a:rPr lang="el-GR" altLang="en-US" sz="2000" dirty="0"/>
              <a:t> το </a:t>
            </a:r>
            <a:r>
              <a:rPr lang="en-US" altLang="en-US" sz="2000" dirty="0"/>
              <a:t>DCG </a:t>
            </a:r>
            <a:r>
              <a:rPr lang="el-GR" altLang="en-US" sz="2000" dirty="0"/>
              <a:t>στη θέση διάταξης</a:t>
            </a:r>
            <a:r>
              <a:rPr lang="en-US" altLang="en-US" sz="2000" dirty="0"/>
              <a:t> </a:t>
            </a:r>
            <a:r>
              <a:rPr lang="en-US" altLang="en-US" sz="2000" i="1" dirty="0"/>
              <a:t>n</a:t>
            </a:r>
            <a:r>
              <a:rPr lang="en-US" altLang="en-US" sz="2000" dirty="0"/>
              <a:t> </a:t>
            </a:r>
            <a:r>
              <a:rPr lang="el-GR" altLang="en-US" sz="2000" dirty="0"/>
              <a:t>με την </a:t>
            </a:r>
            <a:r>
              <a:rPr lang="en-US" altLang="en-US" sz="2000" dirty="0"/>
              <a:t>DGG </a:t>
            </a:r>
            <a:r>
              <a:rPr lang="el-GR" altLang="en-US" sz="2000" dirty="0"/>
              <a:t>τιμή στη θέση διάταξης</a:t>
            </a:r>
            <a:r>
              <a:rPr lang="en-US" altLang="en-US" sz="2000" dirty="0"/>
              <a:t> </a:t>
            </a:r>
            <a:r>
              <a:rPr lang="en-US" altLang="en-US" sz="2000" i="1" dirty="0"/>
              <a:t>n</a:t>
            </a:r>
            <a:r>
              <a:rPr lang="en-US" altLang="en-US" sz="2000" dirty="0"/>
              <a:t> </a:t>
            </a:r>
            <a:r>
              <a:rPr lang="el-GR" altLang="en-US" sz="2000" i="1" dirty="0">
                <a:solidFill>
                  <a:schemeClr val="accent2">
                    <a:lumMod val="75000"/>
                  </a:schemeClr>
                </a:solidFill>
              </a:rPr>
              <a:t>για την ιδανική διάταξη </a:t>
            </a:r>
            <a:endParaRPr lang="en-US" altLang="en-US" sz="2000" i="1" dirty="0">
              <a:solidFill>
                <a:schemeClr val="accent2">
                  <a:lumMod val="75000"/>
                </a:schemeClr>
              </a:solidFill>
            </a:endParaRPr>
          </a:p>
          <a:p>
            <a:pPr marL="342900" lvl="1" indent="0">
              <a:spcBef>
                <a:spcPts val="0"/>
              </a:spcBef>
              <a:buNone/>
            </a:pPr>
            <a:endParaRPr lang="el-GR" altLang="en-US" sz="600" i="1" dirty="0">
              <a:solidFill>
                <a:srgbClr val="FF0000"/>
              </a:solidFill>
            </a:endParaRPr>
          </a:p>
          <a:p>
            <a:pPr lvl="2">
              <a:spcBef>
                <a:spcPts val="0"/>
              </a:spcBef>
              <a:buFont typeface="Wingdings" panose="05000000000000000000" pitchFamily="2" charset="2"/>
              <a:buChar char="§"/>
            </a:pPr>
            <a:r>
              <a:rPr lang="el-GR" altLang="en-US" sz="2000" i="1" dirty="0">
                <a:solidFill>
                  <a:schemeClr val="accent2">
                    <a:lumMod val="75000"/>
                  </a:schemeClr>
                </a:solidFill>
              </a:rPr>
              <a:t>Ιδανική διάταξη</a:t>
            </a:r>
            <a:r>
              <a:rPr lang="el-GR" altLang="en-US" sz="2000" dirty="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cs typeface="ＭＳ Ｐゴシック" pitchFamily="-65" charset="-128"/>
              </a:rPr>
              <a:t>Χρήσιμο για αντιπαράθεση ερωτημάτων  με διαφορετικό αριθμό συναφών αποτελεσμάτων</a:t>
            </a: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t>Ιδιαίτερα δημοφιλές μέτρο στην αναζήτηση στο </a:t>
            </a:r>
            <a:r>
              <a:rPr lang="en-US" altLang="en-US" sz="2000" dirty="0"/>
              <a:t>web</a:t>
            </a:r>
          </a:p>
        </p:txBody>
      </p:sp>
      <p:sp>
        <p:nvSpPr>
          <p:cNvPr id="5"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a:t>
            </a:r>
            <a:r>
              <a:rPr lang="el-GR" altLang="en-US" sz="3600" dirty="0">
                <a:solidFill>
                  <a:schemeClr val="accent2">
                    <a:lumMod val="75000"/>
                  </a:schemeClr>
                </a:solidFill>
              </a:rPr>
              <a:t> (</a:t>
            </a:r>
            <a:r>
              <a:rPr lang="en-US" altLang="en-US" sz="3600" dirty="0">
                <a:solidFill>
                  <a:schemeClr val="accent2">
                    <a:lumMod val="75000"/>
                  </a:schemeClr>
                </a:solidFill>
              </a:rPr>
              <a:t>NDCG)</a:t>
            </a:r>
          </a:p>
        </p:txBody>
      </p:sp>
    </p:spTree>
    <p:extLst>
      <p:ext uri="{BB962C8B-B14F-4D97-AF65-F5344CB8AC3E}">
        <p14:creationId xmlns:p14="http://schemas.microsoft.com/office/powerpoint/2010/main" val="1789543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943742182"/>
              </p:ext>
            </p:extLst>
          </p:nvPr>
        </p:nvGraphicFramePr>
        <p:xfrm>
          <a:off x="2209800" y="1295400"/>
          <a:ext cx="3657600" cy="4703827"/>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43000">
                  <a:extLst>
                    <a:ext uri="{9D8B030D-6E8A-4147-A177-3AD203B41FA5}">
                      <a16:colId xmlns:a16="http://schemas.microsoft.com/office/drawing/2014/main" val="1901175636"/>
                    </a:ext>
                  </a:extLst>
                </a:gridCol>
              </a:tblGrid>
              <a:tr h="4948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
        <p:nvSpPr>
          <p:cNvPr id="7" name="TextBox 6">
            <a:extLst>
              <a:ext uri="{FF2B5EF4-FFF2-40B4-BE49-F238E27FC236}">
                <a16:creationId xmlns:a16="http://schemas.microsoft.com/office/drawing/2014/main" id="{877C2EA3-C5DF-4D77-981D-8A9800CD5E34}"/>
              </a:ext>
            </a:extLst>
          </p:cNvPr>
          <p:cNvSpPr txBox="1"/>
          <p:nvPr/>
        </p:nvSpPr>
        <p:spPr>
          <a:xfrm>
            <a:off x="457200" y="304800"/>
            <a:ext cx="8229600" cy="646331"/>
          </a:xfrm>
          <a:prstGeom prst="rect">
            <a:avLst/>
          </a:prstGeom>
          <a:noFill/>
        </p:spPr>
        <p:txBody>
          <a:bodyPr wrap="square" rtlCol="0">
            <a:spAutoFit/>
          </a:bodyPr>
          <a:lstStyle/>
          <a:p>
            <a:r>
              <a:rPr lang="el-GR" sz="1800" dirty="0">
                <a:latin typeface="+mn-lt"/>
              </a:rPr>
              <a:t>Ποια είναι η ιδανική διάταξη αν θεωρήσουμε ότι τα μόνα συναφή είναι αυτά τα 8 έγγραφα, και ποιο το </a:t>
            </a:r>
            <a:r>
              <a:rPr lang="en-US" sz="1800" dirty="0">
                <a:latin typeface="+mn-lt"/>
              </a:rPr>
              <a:t>DCG </a:t>
            </a:r>
            <a:r>
              <a:rPr lang="el-GR" sz="1800" dirty="0">
                <a:latin typeface="+mn-lt"/>
              </a:rPr>
              <a:t>της;</a:t>
            </a:r>
            <a:endParaRPr lang="en-US" sz="1800" dirty="0">
              <a:latin typeface="+mn-lt"/>
            </a:endParaRPr>
          </a:p>
        </p:txBody>
      </p:sp>
      <mc:AlternateContent xmlns:mc="http://schemas.openxmlformats.org/markup-compatibility/2006" xmlns:p14="http://schemas.microsoft.com/office/powerpoint/2010/main">
        <mc:Choice Requires="p14">
          <p:contentPart p14:bwMode="auto" r:id="rId3">
            <p14:nvContentPartPr>
              <p14:cNvPr id="173" name="Ink 172">
                <a:extLst>
                  <a:ext uri="{FF2B5EF4-FFF2-40B4-BE49-F238E27FC236}">
                    <a16:creationId xmlns:a16="http://schemas.microsoft.com/office/drawing/2014/main" id="{A900D617-06ED-40E7-B3F1-55B4E8C26485}"/>
                  </a:ext>
                </a:extLst>
              </p14:cNvPr>
              <p14:cNvContentPartPr/>
              <p14:nvPr/>
            </p14:nvContentPartPr>
            <p14:xfrm>
              <a:off x="466938" y="1024134"/>
              <a:ext cx="360" cy="360"/>
            </p14:xfrm>
          </p:contentPart>
        </mc:Choice>
        <mc:Fallback xmlns="">
          <p:pic>
            <p:nvPicPr>
              <p:cNvPr id="173" name="Ink 172">
                <a:extLst>
                  <a:ext uri="{FF2B5EF4-FFF2-40B4-BE49-F238E27FC236}">
                    <a16:creationId xmlns:a16="http://schemas.microsoft.com/office/drawing/2014/main" id="{A900D617-06ED-40E7-B3F1-55B4E8C26485}"/>
                  </a:ext>
                </a:extLst>
              </p:cNvPr>
              <p:cNvPicPr/>
              <p:nvPr/>
            </p:nvPicPr>
            <p:blipFill>
              <a:blip r:embed="rId301"/>
              <a:stretch>
                <a:fillRect/>
              </a:stretch>
            </p:blipFill>
            <p:spPr>
              <a:xfrm>
                <a:off x="457938" y="1015494"/>
                <a:ext cx="18000" cy="18000"/>
              </a:xfrm>
              <a:prstGeom prst="rect">
                <a:avLst/>
              </a:prstGeom>
            </p:spPr>
          </p:pic>
        </mc:Fallback>
      </mc:AlternateContent>
    </p:spTree>
    <p:extLst>
      <p:ext uri="{BB962C8B-B14F-4D97-AF65-F5344CB8AC3E}">
        <p14:creationId xmlns:p14="http://schemas.microsoft.com/office/powerpoint/2010/main" val="29664118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8008406"/>
              </p:ext>
            </p:extLst>
          </p:nvPr>
        </p:nvGraphicFramePr>
        <p:xfrm>
          <a:off x="914400" y="2096265"/>
          <a:ext cx="6934200" cy="23622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Truth</a:t>
                      </a:r>
                      <a:r>
                        <a:rPr kumimoji="0" lang="el-GR" sz="1400" b="0" i="0" u="none" strike="noStrike" cap="none" normalizeH="0" baseline="0" dirty="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optimal)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mc:AlternateContent xmlns:mc="http://schemas.openxmlformats.org/markup-compatibility/2006">
              <mc:Choice xmlns:v="urn:schemas-microsoft-com:vml" Requires="v">
                <p:oleObj name="Equation" r:id="rId2" imgW="3009900" imgH="482600" progId="Equation.3">
                  <p:embed/>
                </p:oleObj>
              </mc:Choice>
              <mc:Fallback>
                <p:oleObj name="Equation" r:id="rId2" imgW="3009900" imgH="482600" progId="Equation.3">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4649788"/>
                        <a:ext cx="30099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mc:AlternateContent xmlns:mc="http://schemas.openxmlformats.org/markup-compatibility/2006">
              <mc:Choice xmlns:v="urn:schemas-microsoft-com:vml" Requires="v">
                <p:oleObj name="Equation" r:id="rId4" imgW="3035300" imgH="482600" progId="Equation.3">
                  <p:embed/>
                </p:oleObj>
              </mc:Choice>
              <mc:Fallback>
                <p:oleObj name="Equation" r:id="rId4" imgW="3035300" imgH="482600" progId="Equation.3">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57788"/>
                        <a:ext cx="30353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mc:AlternateContent xmlns:mc="http://schemas.openxmlformats.org/markup-compatibility/2006">
              <mc:Choice xmlns:v="urn:schemas-microsoft-com:vml" Requires="v">
                <p:oleObj name="Equation" r:id="rId6" imgW="3048000" imgH="482600" progId="Equation.3">
                  <p:embed/>
                </p:oleObj>
              </mc:Choice>
              <mc:Fallback>
                <p:oleObj name="Equation" r:id="rId6" imgW="3048000" imgH="482600" progId="Equation.3">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650" y="5640388"/>
                        <a:ext cx="30480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mc:AlternateContent xmlns:mc="http://schemas.openxmlformats.org/markup-compatibility/2006">
              <mc:Choice xmlns:v="urn:schemas-microsoft-com:vml" Requires="v">
                <p:oleObj name="Equation" r:id="rId8" imgW="1841500" imgH="228600" progId="Equation.3">
                  <p:embed/>
                </p:oleObj>
              </mc:Choice>
              <mc:Fallback>
                <p:oleObj name="Equation" r:id="rId8" imgW="1841500" imgH="228600" progId="Equation.3">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4900" y="6248400"/>
                        <a:ext cx="1841500" cy="228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35" name="TextBox 10"/>
          <p:cNvSpPr txBox="1">
            <a:spLocks noChangeArrowheads="1"/>
          </p:cNvSpPr>
          <p:nvPr/>
        </p:nvSpPr>
        <p:spPr bwMode="auto">
          <a:xfrm>
            <a:off x="2981856" y="1600200"/>
            <a:ext cx="31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latin typeface="+mn-lt"/>
              </a:rPr>
              <a:t>4 </a:t>
            </a:r>
            <a:r>
              <a:rPr lang="el-GR" altLang="en-US" dirty="0">
                <a:latin typeface="+mn-lt"/>
              </a:rPr>
              <a:t>έγγραφα</a:t>
            </a:r>
            <a:r>
              <a:rPr lang="en-US" altLang="en-US" dirty="0">
                <a:latin typeface="+mn-lt"/>
              </a:rPr>
              <a:t>: d</a:t>
            </a:r>
            <a:r>
              <a:rPr lang="en-US" altLang="en-US" baseline="-25000" dirty="0">
                <a:latin typeface="+mn-lt"/>
              </a:rPr>
              <a:t>1</a:t>
            </a:r>
            <a:r>
              <a:rPr lang="en-US" altLang="en-US" dirty="0">
                <a:latin typeface="+mn-lt"/>
              </a:rPr>
              <a:t>, d</a:t>
            </a:r>
            <a:r>
              <a:rPr lang="en-US" altLang="en-US" baseline="-25000" dirty="0">
                <a:latin typeface="+mn-lt"/>
              </a:rPr>
              <a:t>2</a:t>
            </a:r>
            <a:r>
              <a:rPr lang="en-US" altLang="en-US" dirty="0">
                <a:latin typeface="+mn-lt"/>
              </a:rPr>
              <a:t>, d</a:t>
            </a:r>
            <a:r>
              <a:rPr lang="en-US" altLang="en-US" baseline="-25000" dirty="0">
                <a:latin typeface="+mn-lt"/>
              </a:rPr>
              <a:t>3</a:t>
            </a:r>
            <a:r>
              <a:rPr lang="en-US" altLang="en-US" dirty="0">
                <a:latin typeface="+mn-lt"/>
              </a:rPr>
              <a:t>, d</a:t>
            </a:r>
            <a:r>
              <a:rPr lang="en-US" altLang="en-US" baseline="-25000" dirty="0">
                <a:latin typeface="+mn-lt"/>
              </a:rPr>
              <a:t>4</a:t>
            </a:r>
          </a:p>
        </p:txBody>
      </p:sp>
      <p:sp>
        <p:nvSpPr>
          <p:cNvPr id="10"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 (NDCG)</a:t>
            </a:r>
          </a:p>
        </p:txBody>
      </p:sp>
      <p:sp>
        <p:nvSpPr>
          <p:cNvPr id="12" name="TextBox 11"/>
          <p:cNvSpPr txBox="1"/>
          <p:nvPr/>
        </p:nvSpPr>
        <p:spPr>
          <a:xfrm>
            <a:off x="298450" y="1013123"/>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38901518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Παρατήρηση: Διασπορά (</a:t>
            </a:r>
            <a:r>
              <a:rPr lang="en-US" sz="3600" dirty="0">
                <a:solidFill>
                  <a:schemeClr val="accent2">
                    <a:lumMod val="75000"/>
                  </a:schemeClr>
                </a:solidFill>
                <a:ea typeface="ＭＳ Ｐゴシック" charset="-128"/>
              </a:rPr>
              <a:t>Variance</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3796" name="Rectangle 3"/>
          <p:cNvSpPr>
            <a:spLocks noGrp="1" noChangeArrowheads="1"/>
          </p:cNvSpPr>
          <p:nvPr>
            <p:ph idx="1"/>
          </p:nvPr>
        </p:nvSpPr>
        <p:spPr/>
        <p:txBody>
          <a:bodyPr/>
          <a:lstStyle/>
          <a:p>
            <a:pPr eaLnBrk="1" hangingPunct="1"/>
            <a:r>
              <a:rPr lang="el-GR" dirty="0">
                <a:ea typeface="ＭＳ Ｐゴシック" charset="-128"/>
              </a:rPr>
              <a:t>Για μια συλλογή ελέγχου, συχνά ένα σύστημα έχει </a:t>
            </a:r>
            <a:r>
              <a:rPr lang="el-GR" i="1" dirty="0">
                <a:solidFill>
                  <a:schemeClr val="accent1">
                    <a:lumMod val="75000"/>
                  </a:schemeClr>
                </a:solidFill>
                <a:ea typeface="ＭＳ Ｐゴシック" charset="-128"/>
              </a:rPr>
              <a:t>κακή</a:t>
            </a:r>
            <a:r>
              <a:rPr lang="el-GR" dirty="0">
                <a:solidFill>
                  <a:srgbClr val="FF0000"/>
                </a:solidFill>
                <a:ea typeface="ＭＳ Ｐゴシック" charset="-128"/>
              </a:rPr>
              <a:t> </a:t>
            </a:r>
            <a:r>
              <a:rPr lang="el-GR" dirty="0">
                <a:ea typeface="ＭＳ Ｐゴシック" charset="-128"/>
              </a:rPr>
              <a:t>απόδοση </a:t>
            </a:r>
            <a:r>
              <a:rPr lang="el-GR" i="1" dirty="0">
                <a:ea typeface="ＭＳ Ｐゴシック" charset="-128"/>
              </a:rPr>
              <a:t>σε κάποιες </a:t>
            </a:r>
            <a:r>
              <a:rPr lang="el-GR" dirty="0">
                <a:ea typeface="ＭＳ Ｐゴシック" charset="-128"/>
              </a:rPr>
              <a:t>πληροφοριακές ανάγκες </a:t>
            </a:r>
            <a:r>
              <a:rPr lang="en-US" dirty="0">
                <a:ea typeface="ＭＳ Ｐゴシック" charset="-128"/>
              </a:rPr>
              <a:t>(</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0.1) </a:t>
            </a:r>
            <a:r>
              <a:rPr lang="el-GR" dirty="0">
                <a:ea typeface="ＭＳ Ｐゴシック" charset="-128"/>
              </a:rPr>
              <a:t>και </a:t>
            </a:r>
            <a:r>
              <a:rPr lang="el-GR" i="1" dirty="0">
                <a:solidFill>
                  <a:schemeClr val="accent1">
                    <a:lumMod val="75000"/>
                  </a:schemeClr>
                </a:solidFill>
                <a:ea typeface="ＭＳ Ｐゴシック" charset="-128"/>
              </a:rPr>
              <a:t>άριστη</a:t>
            </a:r>
            <a:r>
              <a:rPr lang="el-GR" dirty="0">
                <a:ea typeface="ＭＳ Ｐゴシック" charset="-128"/>
              </a:rPr>
              <a:t> σε άλλες </a:t>
            </a:r>
            <a:r>
              <a:rPr lang="en-US" dirty="0">
                <a:ea typeface="ＭＳ Ｐゴシック" charset="-128"/>
              </a:rPr>
              <a:t> (</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0.7)</a:t>
            </a:r>
          </a:p>
          <a:p>
            <a:pPr eaLnBrk="1" hangingPunct="1"/>
            <a:r>
              <a:rPr lang="el-GR" dirty="0">
                <a:ea typeface="ＭＳ Ｐゴシック" charset="-128"/>
              </a:rPr>
              <a:t>Συχνά, η διασπορά</a:t>
            </a:r>
            <a:r>
              <a:rPr lang="en-US" dirty="0">
                <a:ea typeface="ＭＳ Ｐゴシック" charset="-128"/>
              </a:rPr>
              <a:t> </a:t>
            </a:r>
            <a:r>
              <a:rPr lang="el-GR" dirty="0">
                <a:ea typeface="ＭＳ Ｐゴシック" charset="-128"/>
              </a:rPr>
              <a:t>στην απόδοση είναι πιο μεγάλη για </a:t>
            </a:r>
            <a:r>
              <a:rPr lang="el-GR" i="1" dirty="0">
                <a:solidFill>
                  <a:schemeClr val="accent1">
                    <a:lumMod val="75000"/>
                  </a:schemeClr>
                </a:solidFill>
                <a:ea typeface="ＭＳ Ｐゴシック" charset="-128"/>
              </a:rPr>
              <a:t>διαφορετικά ερωτήματα</a:t>
            </a:r>
            <a:r>
              <a:rPr lang="el-GR" i="1" dirty="0">
                <a:solidFill>
                  <a:schemeClr val="tx2">
                    <a:lumMod val="60000"/>
                    <a:lumOff val="40000"/>
                  </a:schemeClr>
                </a:solidFill>
                <a:ea typeface="ＭＳ Ｐゴシック" charset="-128"/>
              </a:rPr>
              <a:t> </a:t>
            </a:r>
            <a:r>
              <a:rPr lang="el-GR" dirty="0">
                <a:ea typeface="ＭＳ Ｐゴシック" charset="-128"/>
              </a:rPr>
              <a:t>του ίδιου συστήματος από τη διασπορά στην απόδοση διαφορετικών συστημάτων για την ίδια ερώτηση</a:t>
            </a:r>
          </a:p>
          <a:p>
            <a:pPr eaLnBrk="1" hangingPunct="1"/>
            <a:endParaRPr lang="en-US" sz="800" dirty="0">
              <a:ea typeface="ＭＳ Ｐゴシック" charset="-128"/>
            </a:endParaRPr>
          </a:p>
          <a:p>
            <a:pPr eaLnBrk="1" hangingPunct="1"/>
            <a:r>
              <a:rPr lang="el-GR" dirty="0">
                <a:ea typeface="ＭＳ Ｐゴシック" charset="-128"/>
              </a:rPr>
              <a:t>Δηλαδή, υπάρχουν εύκολες ανάγκες πληροφόρησης και δύσκολες ανάγκες πληροφόρησης! </a:t>
            </a:r>
            <a:endParaRPr lang="en-US" dirty="0">
              <a:ea typeface="ＭＳ Ｐゴシック" charset="-128"/>
            </a:endParaRPr>
          </a:p>
        </p:txBody>
      </p:sp>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115</a:t>
            </a:fld>
            <a:endParaRPr lang="en-US"/>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Με χρήση </a:t>
            </a:r>
            <a:r>
              <a:rPr lang="en-US" sz="3200" dirty="0" err="1">
                <a:solidFill>
                  <a:schemeClr val="tx2">
                    <a:lumMod val="75000"/>
                  </a:schemeClr>
                </a:solidFill>
                <a:latin typeface="Calibri" charset="0"/>
              </a:rPr>
              <a:t>clickthrough</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116</a:t>
            </a:fld>
            <a:endParaRPr lang="en-US"/>
          </a:p>
        </p:txBody>
      </p:sp>
    </p:spTree>
    <p:extLst>
      <p:ext uri="{BB962C8B-B14F-4D97-AF65-F5344CB8AC3E}">
        <p14:creationId xmlns:p14="http://schemas.microsoft.com/office/powerpoint/2010/main" val="12664320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7886700" cy="1325563"/>
          </a:xfrm>
        </p:spPr>
        <p:txBody>
          <a:bodyPr>
            <a:normAutofit/>
          </a:bodyPr>
          <a:lstStyle/>
          <a:p>
            <a:pPr algn="ctr"/>
            <a:r>
              <a:rPr lang="el-GR" altLang="en-US" sz="4000" dirty="0">
                <a:solidFill>
                  <a:schemeClr val="accent2">
                    <a:lumMod val="75000"/>
                  </a:schemeClr>
                </a:solidFill>
              </a:rPr>
              <a:t>Χρήση δεδομένων </a:t>
            </a:r>
            <a:r>
              <a:rPr lang="en-US" altLang="en-US" sz="4000" dirty="0" err="1">
                <a:solidFill>
                  <a:schemeClr val="accent2">
                    <a:lumMod val="75000"/>
                  </a:schemeClr>
                </a:solidFill>
              </a:rPr>
              <a:t>clickthrough</a:t>
            </a:r>
            <a:endParaRPr lang="en-US" altLang="en-US" sz="4000" dirty="0">
              <a:solidFill>
                <a:schemeClr val="accent2">
                  <a:lumMod val="75000"/>
                </a:schemeClr>
              </a:solidFill>
            </a:endParaRPr>
          </a:p>
        </p:txBody>
      </p:sp>
      <p:sp>
        <p:nvSpPr>
          <p:cNvPr id="12" name="TextBox 11"/>
          <p:cNvSpPr txBox="1"/>
          <p:nvPr/>
        </p:nvSpPr>
        <p:spPr>
          <a:xfrm>
            <a:off x="746760" y="1905000"/>
            <a:ext cx="7536180" cy="3416320"/>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Περιορισμένος αριθμός αξιολογήσεων συνάφειας</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Χρήση του </a:t>
            </a:r>
            <a:r>
              <a:rPr lang="en-US" dirty="0">
                <a:latin typeface="+mn-lt"/>
              </a:rPr>
              <a:t>log </a:t>
            </a:r>
            <a:r>
              <a:rPr lang="el-GR" dirty="0">
                <a:latin typeface="+mn-lt"/>
              </a:rPr>
              <a:t>(ιστορίας) των ερωτήσεων -δισεκατομμύρια από ερωτήσεις και αποτελέσματα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Ανάλυση της πληροφορίας από το </a:t>
            </a:r>
            <a:r>
              <a:rPr lang="en-US" dirty="0" err="1">
                <a:latin typeface="+mn-lt"/>
              </a:rPr>
              <a:t>clickthrough</a:t>
            </a:r>
            <a:r>
              <a:rPr lang="en-US" dirty="0">
                <a:latin typeface="+mn-lt"/>
              </a:rPr>
              <a:t> data: </a:t>
            </a:r>
            <a:r>
              <a:rPr lang="el-GR" dirty="0">
                <a:latin typeface="+mn-lt"/>
              </a:rPr>
              <a:t>πόσο συχνά κάποιος χρήστης επιλέγει </a:t>
            </a:r>
            <a:r>
              <a:rPr lang="en-US" dirty="0">
                <a:latin typeface="+mn-lt"/>
              </a:rPr>
              <a:t>(clicks) </a:t>
            </a:r>
            <a:r>
              <a:rPr lang="el-GR" dirty="0">
                <a:latin typeface="+mn-lt"/>
              </a:rPr>
              <a:t>σε ένα συγκεκριμένο έγγραφο, όταν αυτό εμφανίζεται στο αποτέλεσμα μιας ερώτησης</a:t>
            </a:r>
          </a:p>
        </p:txBody>
      </p:sp>
    </p:spTree>
    <p:extLst>
      <p:ext uri="{BB962C8B-B14F-4D97-AF65-F5344CB8AC3E}">
        <p14:creationId xmlns:p14="http://schemas.microsoft.com/office/powerpoint/2010/main" val="13470652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994"/>
            <a:ext cx="2647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320" y="59263"/>
            <a:ext cx="7886700" cy="981344"/>
          </a:xfrm>
        </p:spPr>
        <p:txBody>
          <a:bodyPr>
            <a:normAutofit/>
          </a:bodyPr>
          <a:lstStyle/>
          <a:p>
            <a:pPr algn="ctr" eaLnBrk="1" fontAlgn="auto" hangingPunct="1">
              <a:spcAft>
                <a:spcPts val="0"/>
              </a:spcAft>
              <a:defRPr/>
            </a:pPr>
            <a:r>
              <a:rPr lang="el-GR" sz="3600" dirty="0">
                <a:solidFill>
                  <a:schemeClr val="accent2">
                    <a:lumMod val="75000"/>
                  </a:schemeClr>
                </a:solidFill>
                <a:ea typeface="+mj-ea"/>
                <a:cs typeface="+mj-cs"/>
              </a:rPr>
              <a:t>Τι μας λένε οι αριθμοί;</a:t>
            </a:r>
            <a:endParaRPr lang="en-US" sz="3600" dirty="0">
              <a:solidFill>
                <a:schemeClr val="accent2">
                  <a:lumMod val="75000"/>
                </a:schemeClr>
              </a:solidFill>
              <a:ea typeface="+mj-ea"/>
              <a:cs typeface="+mj-cs"/>
            </a:endParaRPr>
          </a:p>
        </p:txBody>
      </p:sp>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118</a:t>
            </a:fld>
            <a:endParaRPr lang="en-US" altLang="en-US" sz="1200">
              <a:solidFill>
                <a:srgbClr val="3F3F3F"/>
              </a:solidFill>
              <a:latin typeface="Corbel" pitchFamily="34" charset="0"/>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Box 11"/>
          <p:cNvSpPr txBox="1">
            <a:spLocks noChangeArrowheads="1"/>
          </p:cNvSpPr>
          <p:nvPr/>
        </p:nvSpPr>
        <p:spPr bwMode="auto">
          <a:xfrm>
            <a:off x="6126321" y="723583"/>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478779"/>
            <a:ext cx="808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sz="2000" dirty="0">
                <a:latin typeface="+mn-lt"/>
              </a:rPr>
              <a:t>Έχει μεγάλη σημασία η θέση, απόλυτοι αριθμοί όχι ιδιαίτερα αξιόπιστοι</a:t>
            </a:r>
          </a:p>
          <a:p>
            <a:pPr algn="just" eaLnBrk="1" hangingPunct="1"/>
            <a:r>
              <a:rPr lang="el-GR" altLang="en-US" sz="2000" dirty="0">
                <a:latin typeface="+mn-lt"/>
              </a:rPr>
              <a:t>Επηρεάζει η </a:t>
            </a:r>
            <a:r>
              <a:rPr lang="el-GR" altLang="en-US" sz="2000" dirty="0">
                <a:solidFill>
                  <a:schemeClr val="accent2">
                    <a:lumMod val="75000"/>
                  </a:schemeClr>
                </a:solidFill>
                <a:latin typeface="+mn-lt"/>
              </a:rPr>
              <a:t>διάταξη</a:t>
            </a:r>
            <a:r>
              <a:rPr lang="el-GR" altLang="en-US" sz="2000" dirty="0">
                <a:latin typeface="+mn-lt"/>
              </a:rPr>
              <a:t> (πόσα </a:t>
            </a:r>
            <a:r>
              <a:rPr lang="en-US" altLang="en-US" sz="2000" dirty="0">
                <a:latin typeface="+mn-lt"/>
              </a:rPr>
              <a:t>clicks</a:t>
            </a:r>
            <a:r>
              <a:rPr lang="el-GR" altLang="en-US" sz="2000" dirty="0">
                <a:latin typeface="+mn-lt"/>
              </a:rPr>
              <a:t> ένα έγγραφο στη θέση 10,000;)</a:t>
            </a:r>
            <a:r>
              <a:rPr lang="en-US" altLang="en-US" sz="2000" dirty="0">
                <a:latin typeface="+mn-lt"/>
              </a:rPr>
              <a:t> </a:t>
            </a:r>
          </a:p>
        </p:txBody>
      </p:sp>
    </p:spTree>
    <p:extLst>
      <p:ext uri="{BB962C8B-B14F-4D97-AF65-F5344CB8AC3E}">
        <p14:creationId xmlns:p14="http://schemas.microsoft.com/office/powerpoint/2010/main" val="414944285"/>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6760" y="34926"/>
            <a:ext cx="7886700" cy="1325563"/>
          </a:xfrm>
        </p:spPr>
        <p:txBody>
          <a:bodyPr>
            <a:normAutofit/>
          </a:bodyPr>
          <a:lstStyle/>
          <a:p>
            <a:pPr algn="ctr"/>
            <a:r>
              <a:rPr lang="el-GR" altLang="en-US" sz="3600" dirty="0">
                <a:solidFill>
                  <a:schemeClr val="accent2">
                    <a:lumMod val="75000"/>
                  </a:schemeClr>
                </a:solidFill>
              </a:rPr>
              <a:t>Σχετική</a:t>
            </a:r>
            <a:r>
              <a:rPr lang="en-US" altLang="en-US" sz="3600" dirty="0">
                <a:solidFill>
                  <a:schemeClr val="accent2">
                    <a:lumMod val="75000"/>
                  </a:schemeClr>
                </a:solidFill>
              </a:rPr>
              <a:t> </a:t>
            </a:r>
            <a:r>
              <a:rPr lang="el-GR" altLang="en-US" sz="3600" dirty="0">
                <a:solidFill>
                  <a:schemeClr val="accent2">
                    <a:lumMod val="75000"/>
                  </a:schemeClr>
                </a:solidFill>
              </a:rPr>
              <a:t>και</a:t>
            </a:r>
            <a:r>
              <a:rPr lang="en-US" altLang="en-US" sz="3600" dirty="0">
                <a:solidFill>
                  <a:schemeClr val="accent2">
                    <a:lumMod val="75000"/>
                  </a:schemeClr>
                </a:solidFill>
              </a:rPr>
              <a:t> </a:t>
            </a:r>
            <a:r>
              <a:rPr lang="el-GR" altLang="en-US" sz="3600" dirty="0">
                <a:solidFill>
                  <a:schemeClr val="accent2">
                    <a:lumMod val="75000"/>
                  </a:schemeClr>
                </a:solidFill>
              </a:rPr>
              <a:t>απόλυτη διάταξη</a:t>
            </a:r>
            <a:endParaRPr lang="en-US" altLang="en-US" sz="3600" dirty="0">
              <a:solidFill>
                <a:schemeClr val="accent2">
                  <a:lumMod val="75000"/>
                </a:schemeClr>
              </a:solidFill>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119</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a:latin typeface="+mn-lt"/>
              </a:rPr>
              <a:t>Δύσκολο να αποφασίσουμε αν </a:t>
            </a:r>
            <a:r>
              <a:rPr lang="en-US" altLang="en-US" u="sng" dirty="0">
                <a:latin typeface="+mn-lt"/>
              </a:rPr>
              <a:t>Result1 &gt; Result3</a:t>
            </a:r>
          </a:p>
          <a:p>
            <a:pPr eaLnBrk="1" hangingPunct="1"/>
            <a:r>
              <a:rPr lang="el-GR" altLang="en-US" dirty="0">
                <a:latin typeface="+mn-lt"/>
              </a:rPr>
              <a:t>Πιθανών να μπορούμε να πούμε ότι </a:t>
            </a:r>
            <a:r>
              <a:rPr lang="en-US" altLang="en-US" u="sng" dirty="0">
                <a:latin typeface="+mn-lt"/>
              </a:rPr>
              <a:t>Result3 &gt;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dirty="0">
                <a:solidFill>
                  <a:schemeClr val="accent1">
                    <a:lumMod val="75000"/>
                  </a:schemeClr>
                </a:solidFill>
              </a:rPr>
              <a:t>User’s click</a:t>
            </a:r>
          </a:p>
          <a:p>
            <a:pPr eaLnBrk="1" hangingPunct="1"/>
            <a:r>
              <a:rPr lang="en-US" altLang="en-US" dirty="0">
                <a:solidFill>
                  <a:schemeClr val="accent1">
                    <a:lumMod val="75000"/>
                  </a:schemeClr>
                </a:solidFill>
              </a:rPr>
              <a:t>sequence</a:t>
            </a:r>
          </a:p>
        </p:txBody>
      </p:sp>
    </p:spTree>
    <p:extLst>
      <p:ext uri="{BB962C8B-B14F-4D97-AF65-F5344CB8AC3E}">
        <p14:creationId xmlns:p14="http://schemas.microsoft.com/office/powerpoint/2010/main" val="22020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616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2" name="TextBox 1">
            <a:extLst>
              <a:ext uri="{FF2B5EF4-FFF2-40B4-BE49-F238E27FC236}">
                <a16:creationId xmlns:a16="http://schemas.microsoft.com/office/drawing/2014/main" id="{769F7A01-AB0B-4EC4-BC70-E3A9DB1BF818}"/>
              </a:ext>
            </a:extLst>
          </p:cNvPr>
          <p:cNvSpPr txBox="1"/>
          <p:nvPr/>
        </p:nvSpPr>
        <p:spPr>
          <a:xfrm>
            <a:off x="609600" y="2057400"/>
            <a:ext cx="7315200" cy="2308324"/>
          </a:xfrm>
          <a:prstGeom prst="rect">
            <a:avLst/>
          </a:prstGeom>
          <a:noFill/>
        </p:spPr>
        <p:txBody>
          <a:bodyPr wrap="square" rtlCol="0">
            <a:spAutoFit/>
          </a:bodyPr>
          <a:lstStyle/>
          <a:p>
            <a:r>
              <a:rPr lang="el-GR" dirty="0">
                <a:latin typeface="+mn-lt"/>
              </a:rPr>
              <a:t>Απλό παράδειγμα</a:t>
            </a:r>
          </a:p>
          <a:p>
            <a:endParaRPr lang="el-GR" dirty="0">
              <a:latin typeface="+mn-lt"/>
            </a:endParaRPr>
          </a:p>
          <a:p>
            <a:r>
              <a:rPr lang="en-US" dirty="0">
                <a:solidFill>
                  <a:schemeClr val="accent6">
                    <a:lumMod val="75000"/>
                  </a:schemeClr>
                </a:solidFill>
                <a:latin typeface="+mn-lt"/>
              </a:rPr>
              <a:t>q1</a:t>
            </a:r>
            <a:r>
              <a:rPr lang="en-US" dirty="0">
                <a:latin typeface="+mn-lt"/>
              </a:rPr>
              <a:t> </a:t>
            </a:r>
            <a:r>
              <a:rPr lang="el-GR" dirty="0">
                <a:latin typeface="+mn-lt"/>
              </a:rPr>
              <a:t>   </a:t>
            </a:r>
            <a:r>
              <a:rPr lang="en-US" dirty="0">
                <a:latin typeface="+mn-lt"/>
              </a:rPr>
              <a:t>d</a:t>
            </a:r>
            <a:r>
              <a:rPr lang="el-GR" dirty="0">
                <a:latin typeface="+mn-lt"/>
              </a:rPr>
              <a:t>1 (0) </a:t>
            </a:r>
            <a:r>
              <a:rPr lang="en-US" dirty="0">
                <a:latin typeface="+mn-lt"/>
              </a:rPr>
              <a:t>d2 (0) d3 (5) ….                       d1000(1)</a:t>
            </a:r>
          </a:p>
          <a:p>
            <a:r>
              <a:rPr lang="en-US" dirty="0">
                <a:solidFill>
                  <a:schemeClr val="accent6">
                    <a:lumMod val="75000"/>
                  </a:schemeClr>
                </a:solidFill>
                <a:latin typeface="+mn-lt"/>
              </a:rPr>
              <a:t>q2</a:t>
            </a:r>
            <a:r>
              <a:rPr lang="en-US" dirty="0">
                <a:latin typeface="+mn-lt"/>
              </a:rPr>
              <a:t>    d</a:t>
            </a:r>
            <a:r>
              <a:rPr lang="el-GR" dirty="0">
                <a:latin typeface="+mn-lt"/>
              </a:rPr>
              <a:t>1 (</a:t>
            </a:r>
            <a:r>
              <a:rPr lang="en-US" dirty="0">
                <a:latin typeface="+mn-lt"/>
              </a:rPr>
              <a:t>1</a:t>
            </a:r>
            <a:r>
              <a:rPr lang="el-GR" dirty="0">
                <a:latin typeface="+mn-lt"/>
              </a:rPr>
              <a:t>) </a:t>
            </a:r>
            <a:r>
              <a:rPr lang="en-US" dirty="0">
                <a:latin typeface="+mn-lt"/>
              </a:rPr>
              <a:t>d2 (0) d3 (1) ….                       d1000(0) </a:t>
            </a:r>
          </a:p>
          <a:p>
            <a:r>
              <a:rPr lang="en-US" dirty="0">
                <a:latin typeface="+mn-lt"/>
              </a:rPr>
              <a:t>..</a:t>
            </a:r>
          </a:p>
          <a:p>
            <a:r>
              <a:rPr lang="en-US" dirty="0" err="1">
                <a:solidFill>
                  <a:schemeClr val="accent6">
                    <a:lumMod val="75000"/>
                  </a:schemeClr>
                </a:solidFill>
                <a:latin typeface="+mn-lt"/>
              </a:rPr>
              <a:t>qn</a:t>
            </a:r>
            <a:r>
              <a:rPr lang="en-US" dirty="0">
                <a:latin typeface="+mn-lt"/>
              </a:rPr>
              <a:t>    </a:t>
            </a:r>
            <a:r>
              <a:rPr lang="en-US" dirty="0"/>
              <a:t>d</a:t>
            </a:r>
            <a:r>
              <a:rPr lang="el-GR" dirty="0">
                <a:latin typeface="+mn-lt"/>
              </a:rPr>
              <a:t>1 (</a:t>
            </a:r>
            <a:r>
              <a:rPr lang="en-US" dirty="0">
                <a:latin typeface="+mn-lt"/>
              </a:rPr>
              <a:t>4</a:t>
            </a:r>
            <a:r>
              <a:rPr lang="el-GR" dirty="0">
                <a:latin typeface="+mn-lt"/>
              </a:rPr>
              <a:t>) </a:t>
            </a:r>
            <a:r>
              <a:rPr lang="en-US" dirty="0">
                <a:latin typeface="+mn-lt"/>
              </a:rPr>
              <a:t>d2 (0) d3 (0) ….                       d1000(2) </a:t>
            </a:r>
          </a:p>
        </p:txBody>
      </p:sp>
      <p:sp>
        <p:nvSpPr>
          <p:cNvPr id="5" name="TextBox 4">
            <a:extLst>
              <a:ext uri="{FF2B5EF4-FFF2-40B4-BE49-F238E27FC236}">
                <a16:creationId xmlns:a16="http://schemas.microsoft.com/office/drawing/2014/main" id="{4E26B1D3-B095-4E0F-B739-B1677E9B2EBF}"/>
              </a:ext>
            </a:extLst>
          </p:cNvPr>
          <p:cNvSpPr txBox="1"/>
          <p:nvPr/>
        </p:nvSpPr>
        <p:spPr>
          <a:xfrm>
            <a:off x="228600" y="4800600"/>
            <a:ext cx="1676400" cy="461665"/>
          </a:xfrm>
          <a:prstGeom prst="rect">
            <a:avLst/>
          </a:prstGeom>
          <a:noFill/>
          <a:ln w="28575">
            <a:noFill/>
          </a:ln>
        </p:spPr>
        <p:txBody>
          <a:bodyPr wrap="square" rtlCol="0">
            <a:spAutoFit/>
          </a:bodyPr>
          <a:lstStyle/>
          <a:p>
            <a:r>
              <a:rPr lang="el-GR" dirty="0">
                <a:solidFill>
                  <a:schemeClr val="accent6">
                    <a:lumMod val="75000"/>
                  </a:schemeClr>
                </a:solidFill>
              </a:rPr>
              <a:t>Ερώτημα</a:t>
            </a:r>
            <a:endParaRPr lang="en-US" dirty="0">
              <a:solidFill>
                <a:schemeClr val="accent6">
                  <a:lumMod val="75000"/>
                </a:schemeClr>
              </a:solidFill>
            </a:endParaRPr>
          </a:p>
        </p:txBody>
      </p:sp>
      <p:cxnSp>
        <p:nvCxnSpPr>
          <p:cNvPr id="8" name="Straight Arrow Connector 7">
            <a:extLst>
              <a:ext uri="{FF2B5EF4-FFF2-40B4-BE49-F238E27FC236}">
                <a16:creationId xmlns:a16="http://schemas.microsoft.com/office/drawing/2014/main" id="{433BED9D-7B4F-4011-AD1F-B1C0E9FABD27}"/>
              </a:ext>
            </a:extLst>
          </p:cNvPr>
          <p:cNvCxnSpPr/>
          <p:nvPr/>
        </p:nvCxnSpPr>
        <p:spPr>
          <a:xfrm flipV="1">
            <a:off x="609600" y="4343400"/>
            <a:ext cx="228600" cy="38100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16F4F4B6-0BBA-42D7-9AA0-A76C44AA13FC}"/>
              </a:ext>
            </a:extLst>
          </p:cNvPr>
          <p:cNvSpPr/>
          <p:nvPr/>
        </p:nvSpPr>
        <p:spPr>
          <a:xfrm rot="16200000">
            <a:off x="3760393" y="1848982"/>
            <a:ext cx="708814" cy="5486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2726105-5FCF-4C1E-8AB0-3DA8D049D1A3}"/>
              </a:ext>
            </a:extLst>
          </p:cNvPr>
          <p:cNvSpPr txBox="1"/>
          <p:nvPr/>
        </p:nvSpPr>
        <p:spPr>
          <a:xfrm>
            <a:off x="2050472" y="4987615"/>
            <a:ext cx="6560127" cy="707886"/>
          </a:xfrm>
          <a:prstGeom prst="rect">
            <a:avLst/>
          </a:prstGeom>
          <a:noFill/>
        </p:spPr>
        <p:txBody>
          <a:bodyPr wrap="square" rtlCol="0">
            <a:spAutoFit/>
          </a:bodyPr>
          <a:lstStyle/>
          <a:p>
            <a:r>
              <a:rPr lang="el-GR" sz="2000" dirty="0">
                <a:solidFill>
                  <a:schemeClr val="accent1">
                    <a:lumMod val="75000"/>
                  </a:schemeClr>
                </a:solidFill>
                <a:latin typeface="+mn-lt"/>
              </a:rPr>
              <a:t>Έγγραφα</a:t>
            </a:r>
            <a:r>
              <a:rPr lang="en-US" sz="2000" dirty="0">
                <a:solidFill>
                  <a:schemeClr val="accent1">
                    <a:lumMod val="75000"/>
                  </a:schemeClr>
                </a:solidFill>
                <a:latin typeface="+mn-lt"/>
              </a:rPr>
              <a:t>,</a:t>
            </a:r>
            <a:r>
              <a:rPr lang="el-GR" sz="2000" dirty="0">
                <a:solidFill>
                  <a:schemeClr val="accent1">
                    <a:lumMod val="75000"/>
                  </a:schemeClr>
                </a:solidFill>
                <a:latin typeface="+mn-lt"/>
              </a:rPr>
              <a:t> σε παρένθεση ο βαθμός συνάφειας σε κλίμακα από 0 έως 5</a:t>
            </a:r>
          </a:p>
        </p:txBody>
      </p:sp>
    </p:spTree>
    <p:extLst>
      <p:ext uri="{BB962C8B-B14F-4D97-AF65-F5344CB8AC3E}">
        <p14:creationId xmlns:p14="http://schemas.microsoft.com/office/powerpoint/2010/main" val="25775220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76200"/>
            <a:ext cx="7886700" cy="1325563"/>
          </a:xfrm>
        </p:spPr>
        <p:txBody>
          <a:bodyPr>
            <a:normAutofit/>
          </a:bodyPr>
          <a:lstStyle/>
          <a:p>
            <a:pPr algn="ctr"/>
            <a:r>
              <a:rPr lang="en-US" altLang="en-US" sz="3600" dirty="0">
                <a:solidFill>
                  <a:schemeClr val="accent2">
                    <a:lumMod val="75000"/>
                  </a:schemeClr>
                </a:solidFill>
              </a:rPr>
              <a:t>Pairwise relative ratings</a:t>
            </a:r>
          </a:p>
        </p:txBody>
      </p:sp>
      <p:sp>
        <p:nvSpPr>
          <p:cNvPr id="46083" name="Content Placeholder 2"/>
          <p:cNvSpPr>
            <a:spLocks noGrp="1"/>
          </p:cNvSpPr>
          <p:nvPr>
            <p:ph idx="1"/>
          </p:nvPr>
        </p:nvSpPr>
        <p:spPr>
          <a:xfrm>
            <a:off x="628650" y="1524000"/>
            <a:ext cx="7886700" cy="2485071"/>
          </a:xfrm>
        </p:spPr>
        <p:txBody>
          <a:bodyPr>
            <a:noAutofit/>
          </a:bodyPr>
          <a:lstStyle/>
          <a:p>
            <a:pPr>
              <a:buFont typeface="Wingdings" panose="05000000000000000000" pitchFamily="2" charset="2"/>
              <a:buChar char="§"/>
            </a:pPr>
            <a:r>
              <a:rPr lang="el-GR" altLang="en-US" sz="2400" i="1" dirty="0">
                <a:solidFill>
                  <a:schemeClr val="accent2">
                    <a:lumMod val="75000"/>
                  </a:schemeClr>
                </a:solidFill>
              </a:rPr>
              <a:t>Ζεύγη</a:t>
            </a:r>
            <a:r>
              <a:rPr lang="el-GR" altLang="en-US" sz="2400" i="1" dirty="0">
                <a:solidFill>
                  <a:schemeClr val="tx2">
                    <a:lumMod val="60000"/>
                    <a:lumOff val="40000"/>
                  </a:schemeClr>
                </a:solidFill>
              </a:rPr>
              <a:t> </a:t>
            </a:r>
            <a:r>
              <a:rPr lang="el-GR" altLang="en-US" sz="2400" dirty="0"/>
              <a:t>της μορφής</a:t>
            </a:r>
            <a:r>
              <a:rPr lang="en-US" altLang="en-US" sz="2400" dirty="0"/>
              <a:t>: </a:t>
            </a:r>
            <a:r>
              <a:rPr lang="en-US" altLang="en-US" sz="2400" dirty="0" err="1"/>
              <a:t>DocA</a:t>
            </a:r>
            <a:r>
              <a:rPr lang="en-US" altLang="en-US" sz="2400" dirty="0"/>
              <a:t> </a:t>
            </a:r>
            <a:r>
              <a:rPr lang="el-GR" altLang="en-US" sz="2400" u="sng" dirty="0"/>
              <a:t>καλύτερο του</a:t>
            </a:r>
            <a:r>
              <a:rPr lang="en-US" altLang="en-US" sz="2400" dirty="0"/>
              <a:t> </a:t>
            </a:r>
            <a:r>
              <a:rPr lang="en-US" altLang="en-US" sz="2400" dirty="0" err="1"/>
              <a:t>DocB</a:t>
            </a:r>
            <a:r>
              <a:rPr lang="en-US" altLang="en-US" sz="2400" dirty="0"/>
              <a:t> </a:t>
            </a:r>
            <a:r>
              <a:rPr lang="el-GR" altLang="en-US" sz="2400" dirty="0"/>
              <a:t>για μια ερώτηση</a:t>
            </a:r>
            <a:endParaRPr lang="en-US" altLang="en-US" sz="2400" dirty="0"/>
          </a:p>
          <a:p>
            <a:pPr lvl="1">
              <a:buFont typeface="Wingdings" panose="05000000000000000000" pitchFamily="2" charset="2"/>
              <a:buChar char="§"/>
            </a:pPr>
            <a:r>
              <a:rPr lang="el-GR" altLang="en-US" sz="2000" dirty="0"/>
              <a:t>Δε σημαίνει (απαραίτητα) ότι το </a:t>
            </a:r>
            <a:r>
              <a:rPr lang="en-US" altLang="en-US" sz="2000" dirty="0" err="1"/>
              <a:t>DocA</a:t>
            </a:r>
            <a:r>
              <a:rPr lang="en-US" altLang="en-US" sz="2000" dirty="0"/>
              <a:t> </a:t>
            </a:r>
            <a:r>
              <a:rPr lang="el-GR" altLang="en-US" sz="2000" u="sng" dirty="0"/>
              <a:t>είναι συναφές </a:t>
            </a:r>
            <a:r>
              <a:rPr lang="en-US" altLang="en-US" sz="2000" dirty="0"/>
              <a:t> </a:t>
            </a:r>
            <a:r>
              <a:rPr lang="el-GR" altLang="en-US" sz="2000" dirty="0"/>
              <a:t>με το ερώτημα</a:t>
            </a:r>
            <a:r>
              <a:rPr lang="en-US" altLang="en-US" sz="2000" dirty="0"/>
              <a:t> </a:t>
            </a:r>
          </a:p>
          <a:p>
            <a:pPr>
              <a:buFont typeface="Wingdings" panose="05000000000000000000" pitchFamily="2" charset="2"/>
              <a:buChar char="§"/>
            </a:pPr>
            <a:r>
              <a:rPr lang="el-GR" altLang="en-US" sz="2400" dirty="0"/>
              <a:t>Αντί για αξιολογήσεις μιας διάταξης εγγράφων συγκεντρώνουμε ένα </a:t>
            </a:r>
            <a:r>
              <a:rPr lang="el-GR" altLang="en-US" sz="2400" i="1" dirty="0">
                <a:solidFill>
                  <a:schemeClr val="accent2">
                    <a:lumMod val="75000"/>
                  </a:schemeClr>
                </a:solidFill>
              </a:rPr>
              <a:t>ιστορικό από ζεύγη προτιμήσεων</a:t>
            </a:r>
            <a:r>
              <a:rPr lang="el-GR" altLang="en-US" sz="2400" dirty="0">
                <a:solidFill>
                  <a:schemeClr val="accent2">
                    <a:lumMod val="75000"/>
                  </a:schemeClr>
                </a:solidFill>
              </a:rPr>
              <a:t> </a:t>
            </a:r>
            <a:r>
              <a:rPr lang="el-GR" altLang="en-US" sz="2400" dirty="0"/>
              <a:t>με βάση τα </a:t>
            </a:r>
            <a:r>
              <a:rPr lang="en-US" altLang="en-US" sz="2400" dirty="0"/>
              <a:t>clicks </a:t>
            </a:r>
            <a:r>
              <a:rPr lang="el-GR" altLang="en-US" sz="2400" dirty="0"/>
              <a:t>των χρηστών  </a:t>
            </a:r>
          </a:p>
          <a:p>
            <a:pPr>
              <a:buFont typeface="Wingdings" panose="05000000000000000000" pitchFamily="2" charset="2"/>
              <a:buChar char="§"/>
            </a:pPr>
            <a:r>
              <a:rPr lang="el-GR" altLang="en-US" sz="2400" dirty="0"/>
              <a:t>Αξιολόγηση με βάση το πόσο </a:t>
            </a:r>
            <a:r>
              <a:rPr lang="el-GR" altLang="en-US" sz="2400" i="1" dirty="0">
                <a:solidFill>
                  <a:schemeClr val="accent2">
                    <a:lumMod val="75000"/>
                  </a:schemeClr>
                </a:solidFill>
              </a:rPr>
              <a:t>«συμφωνεί»</a:t>
            </a:r>
            <a:r>
              <a:rPr lang="el-GR" altLang="en-US" sz="2400" i="1" dirty="0">
                <a:solidFill>
                  <a:schemeClr val="accent6">
                    <a:lumMod val="75000"/>
                  </a:schemeClr>
                </a:solidFill>
              </a:rPr>
              <a:t> </a:t>
            </a:r>
            <a:r>
              <a:rPr lang="el-GR" altLang="en-US" sz="2400" dirty="0"/>
              <a:t>το αποτέλεσμα με τα ζεύγη των διατάξεων </a:t>
            </a:r>
            <a:endParaRPr lang="en-US" altLang="en-US" sz="2400" dirty="0"/>
          </a:p>
          <a:p>
            <a:pPr lvl="1">
              <a:buFont typeface="Wingdings" panose="05000000000000000000" pitchFamily="2" charset="2"/>
              <a:buChar char="§"/>
            </a:pPr>
            <a:r>
              <a:rPr lang="en-US" altLang="en-US" sz="2400" dirty="0"/>
              <a:t>(</a:t>
            </a:r>
            <a:r>
              <a:rPr lang="el-GR" altLang="en-US" sz="2400" dirty="0"/>
              <a:t>επίσης) χρήση για </a:t>
            </a:r>
            <a:r>
              <a:rPr lang="el-GR" altLang="en-US" sz="2400" dirty="0">
                <a:solidFill>
                  <a:schemeClr val="accent1">
                    <a:lumMod val="75000"/>
                  </a:schemeClr>
                </a:solidFill>
              </a:rPr>
              <a:t>μάθηση</a:t>
            </a:r>
            <a:r>
              <a:rPr lang="el-GR" altLang="en-US" sz="2400" dirty="0"/>
              <a:t> διάταξης (</a:t>
            </a:r>
            <a:r>
              <a:rPr lang="en-US" altLang="en-US" sz="2400" dirty="0"/>
              <a:t>learn to rank)</a:t>
            </a:r>
            <a:endParaRPr lang="el-GR" altLang="en-US" sz="2400" dirty="0"/>
          </a:p>
          <a:p>
            <a:pPr>
              <a:buFont typeface="Wingdings" panose="05000000000000000000" pitchFamily="2" charset="2"/>
              <a:buChar char="§"/>
            </a:pPr>
            <a:r>
              <a:rPr lang="el-GR" altLang="en-US" sz="2400" dirty="0"/>
              <a:t>Με βάση διαφορετικές μηχανές-αλγορίθμους διάταξης</a:t>
            </a:r>
            <a:endParaRPr lang="en-US" altLang="en-US" sz="2400" dirty="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120</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40008680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n-US" sz="3600" dirty="0">
                <a:solidFill>
                  <a:schemeClr val="accent2">
                    <a:lumMod val="75000"/>
                  </a:schemeClr>
                </a:solidFill>
              </a:rPr>
              <a:t>Πως θα συγκρίνουμε ζεύγη προτιμήσεων;</a:t>
            </a:r>
            <a:endParaRPr lang="en-US" altLang="en-US" sz="3600" dirty="0">
              <a:solidFill>
                <a:schemeClr val="accent2">
                  <a:lumMod val="75000"/>
                </a:schemeClr>
              </a:solidFill>
            </a:endParaRPr>
          </a:p>
        </p:txBody>
      </p:sp>
      <p:sp>
        <p:nvSpPr>
          <p:cNvPr id="48131" name="Content Placeholder 2"/>
          <p:cNvSpPr>
            <a:spLocks noGrp="1"/>
          </p:cNvSpPr>
          <p:nvPr>
            <p:ph idx="1"/>
          </p:nvPr>
        </p:nvSpPr>
        <p:spPr>
          <a:xfrm>
            <a:off x="457200" y="2057400"/>
            <a:ext cx="8229600" cy="3733800"/>
          </a:xfrm>
        </p:spPr>
        <p:txBody>
          <a:bodyPr/>
          <a:lstStyle/>
          <a:p>
            <a:pPr marL="0" indent="0">
              <a:buNone/>
            </a:pPr>
            <a:r>
              <a:rPr lang="el-GR" altLang="en-US" dirty="0"/>
              <a:t>Έστω δύο σύνολα </a:t>
            </a:r>
            <a:r>
              <a:rPr lang="en-US" altLang="en-US" i="1" dirty="0"/>
              <a:t>P</a:t>
            </a:r>
            <a:r>
              <a:rPr lang="el-GR" altLang="en-US" i="1" dirty="0"/>
              <a:t> </a:t>
            </a:r>
            <a:r>
              <a:rPr lang="el-GR" altLang="en-US" dirty="0"/>
              <a:t>και</a:t>
            </a:r>
            <a:r>
              <a:rPr lang="el-GR" altLang="en-US" i="1" dirty="0"/>
              <a:t> Α </a:t>
            </a:r>
            <a:r>
              <a:rPr lang="el-GR" altLang="en-US" dirty="0"/>
              <a:t>από ζεύγη προτιμήσεων. Θέλουμε ένα μέτρο εγγύτητας </a:t>
            </a:r>
            <a:r>
              <a:rPr lang="en-US" altLang="en-US" dirty="0"/>
              <a:t>(proximity measure)</a:t>
            </a:r>
            <a:r>
              <a:rPr lang="el-GR" altLang="en-US" dirty="0"/>
              <a:t> που να λέει πόσο μοιάζουν</a:t>
            </a:r>
          </a:p>
          <a:p>
            <a:pPr marL="0" indent="0">
              <a:buNone/>
            </a:pPr>
            <a:endParaRPr lang="en-US" altLang="en-US" i="1" dirty="0"/>
          </a:p>
          <a:p>
            <a:r>
              <a:rPr lang="el-GR" altLang="en-US" dirty="0"/>
              <a:t>Το μέτρο πρέπει να ανταμείβει τις συμφωνίες και να τιμωρεί τις διαφωνίες</a:t>
            </a:r>
            <a:endParaRPr lang="en-US" altLang="en-US" dirty="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121</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27651736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Απόσταση </a:t>
            </a:r>
            <a:r>
              <a:rPr lang="en-US" altLang="en-US" sz="3600" dirty="0">
                <a:solidFill>
                  <a:schemeClr val="accent2">
                    <a:lumMod val="75000"/>
                  </a:schemeClr>
                </a:solidFill>
              </a:rPr>
              <a:t>Kendall tau</a:t>
            </a:r>
          </a:p>
        </p:txBody>
      </p:sp>
      <p:sp>
        <p:nvSpPr>
          <p:cNvPr id="49155" name="Content Placeholder 2"/>
          <p:cNvSpPr>
            <a:spLocks noGrp="1"/>
          </p:cNvSpPr>
          <p:nvPr>
            <p:ph idx="1"/>
          </p:nvPr>
        </p:nvSpPr>
        <p:spPr>
          <a:xfrm>
            <a:off x="740113" y="1253331"/>
            <a:ext cx="7886700" cy="4351338"/>
          </a:xfrm>
        </p:spPr>
        <p:txBody>
          <a:bodyPr/>
          <a:lstStyle/>
          <a:p>
            <a:r>
              <a:rPr lang="el-GR" altLang="en-US" dirty="0"/>
              <a:t>Έστω </a:t>
            </a:r>
            <a:r>
              <a:rPr lang="en-US" altLang="en-US" dirty="0">
                <a:solidFill>
                  <a:srgbClr val="00A000"/>
                </a:solidFill>
              </a:rPr>
              <a:t>X</a:t>
            </a:r>
            <a:r>
              <a:rPr lang="en-US" altLang="en-US" dirty="0"/>
              <a:t> </a:t>
            </a:r>
            <a:r>
              <a:rPr lang="el-GR" altLang="en-US" dirty="0"/>
              <a:t>ο αριθμός των συμφωνιών και </a:t>
            </a:r>
            <a:r>
              <a:rPr lang="en-US" altLang="en-US" dirty="0">
                <a:solidFill>
                  <a:srgbClr val="FF0000"/>
                </a:solidFill>
              </a:rPr>
              <a:t>Y</a:t>
            </a:r>
            <a:r>
              <a:rPr lang="en-US" altLang="en-US" dirty="0"/>
              <a:t> o </a:t>
            </a:r>
            <a:r>
              <a:rPr lang="el-GR" altLang="en-US" dirty="0"/>
              <a:t>αριθμός των διαφωνιών η </a:t>
            </a:r>
            <a:r>
              <a:rPr lang="en-US" altLang="en-US" dirty="0">
                <a:solidFill>
                  <a:schemeClr val="accent2">
                    <a:lumMod val="75000"/>
                  </a:schemeClr>
                </a:solidFill>
              </a:rPr>
              <a:t>Kendall tau </a:t>
            </a:r>
            <a:r>
              <a:rPr lang="en-US" altLang="en-US" dirty="0"/>
              <a:t>distance </a:t>
            </a:r>
            <a:r>
              <a:rPr lang="el-GR" altLang="en-US" dirty="0"/>
              <a:t>μεταξύ</a:t>
            </a:r>
            <a:r>
              <a:rPr lang="en-US" altLang="en-US" dirty="0"/>
              <a:t> </a:t>
            </a:r>
            <a:r>
              <a:rPr lang="en-US" altLang="en-US" i="1" dirty="0"/>
              <a:t>A </a:t>
            </a:r>
            <a:r>
              <a:rPr lang="el-GR" altLang="en-US" dirty="0"/>
              <a:t>και </a:t>
            </a:r>
            <a:r>
              <a:rPr lang="en-US" altLang="en-US" i="1" dirty="0"/>
              <a:t>P</a:t>
            </a:r>
            <a:r>
              <a:rPr lang="en-US" altLang="en-US" dirty="0"/>
              <a:t> </a:t>
            </a:r>
            <a:r>
              <a:rPr lang="el-GR" altLang="en-US" dirty="0"/>
              <a:t>είναι  </a:t>
            </a:r>
            <a:r>
              <a:rPr lang="en-US" altLang="en-US" dirty="0"/>
              <a:t>(X-Y)/(X+Y)</a:t>
            </a:r>
            <a:endParaRPr lang="el-GR" altLang="en-US" dirty="0"/>
          </a:p>
          <a:p>
            <a:pPr>
              <a:buFont typeface="Wingdings" pitchFamily="2" charset="2"/>
              <a:buNone/>
            </a:pPr>
            <a:endParaRPr lang="el-GR" altLang="en-US" dirty="0"/>
          </a:p>
          <a:p>
            <a:pPr>
              <a:buFont typeface="Wingdings" pitchFamily="2" charset="2"/>
              <a:buNone/>
            </a:pPr>
            <a:r>
              <a:rPr lang="el-GR" altLang="en-US" dirty="0"/>
              <a:t>Παράδειγμα </a:t>
            </a:r>
          </a:p>
          <a:p>
            <a:pPr>
              <a:buFont typeface="Wingdings" pitchFamily="2" charset="2"/>
              <a:buNone/>
            </a:pPr>
            <a:r>
              <a:rPr lang="en-US" altLang="en-US" dirty="0"/>
              <a:t>P = {(1,2), (1,3), (1,4), (2,3), (2,4), (3,4)} </a:t>
            </a:r>
            <a:endParaRPr lang="el-GR" altLang="en-US" dirty="0"/>
          </a:p>
          <a:p>
            <a:pPr>
              <a:buFont typeface="Wingdings" pitchFamily="2" charset="2"/>
              <a:buNone/>
            </a:pPr>
            <a:r>
              <a:rPr lang="en-US" altLang="en-US" dirty="0"/>
              <a:t>A</a:t>
            </a:r>
            <a:r>
              <a:rPr lang="el-GR" altLang="en-US" dirty="0"/>
              <a:t> </a:t>
            </a:r>
            <a:r>
              <a:rPr lang="en-US" altLang="en-US" dirty="0"/>
              <a:t>=</a:t>
            </a:r>
            <a:r>
              <a:rPr lang="el-GR" altLang="en-US" dirty="0"/>
              <a:t> </a:t>
            </a:r>
            <a:r>
              <a:rPr lang="en-US" altLang="en-US" dirty="0"/>
              <a:t>(1,</a:t>
            </a:r>
            <a:r>
              <a:rPr lang="el-GR" altLang="en-US" dirty="0"/>
              <a:t> </a:t>
            </a:r>
            <a:r>
              <a:rPr lang="en-US" altLang="en-US" dirty="0"/>
              <a:t>3</a:t>
            </a:r>
            <a:r>
              <a:rPr lang="el-GR" altLang="en-US" dirty="0"/>
              <a:t>, </a:t>
            </a:r>
            <a:r>
              <a:rPr lang="en-US" altLang="en-US" dirty="0"/>
              <a:t>2,</a:t>
            </a:r>
            <a:r>
              <a:rPr lang="el-GR" altLang="en-US" dirty="0"/>
              <a:t> </a:t>
            </a:r>
            <a:r>
              <a:rPr lang="en-US" altLang="en-US" dirty="0"/>
              <a:t>4)</a:t>
            </a:r>
          </a:p>
          <a:p>
            <a:pPr lvl="1"/>
            <a:r>
              <a:rPr lang="en-US" altLang="en-US" dirty="0"/>
              <a:t> X=5, Y=1</a:t>
            </a:r>
            <a:endParaRPr lang="el-GR" altLang="en-US" dirty="0"/>
          </a:p>
          <a:p>
            <a:pPr marL="0" indent="0">
              <a:buNone/>
            </a:pPr>
            <a:r>
              <a:rPr lang="el-GR" altLang="en-US" dirty="0"/>
              <a:t>Ποια είναι η μέγιστη και ποια η ελάχιστη τιμή; </a:t>
            </a:r>
            <a:endParaRPr lang="en-US" altLang="en-US" dirty="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122</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2826768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1447800" y="1143000"/>
            <a:ext cx="4267200" cy="1143000"/>
          </a:xfrm>
        </p:spPr>
        <p:txBody>
          <a:bodyPr>
            <a:noAutofit/>
          </a:bodyPr>
          <a:lstStyle/>
          <a:p>
            <a:pPr>
              <a:buNone/>
            </a:pPr>
            <a:r>
              <a:rPr lang="el-GR" dirty="0"/>
              <a:t>απόσταση</a:t>
            </a:r>
            <a:r>
              <a:rPr lang="el-GR" b="1" dirty="0"/>
              <a:t> </a:t>
            </a:r>
            <a:r>
              <a:rPr lang="en-US" b="1" dirty="0">
                <a:solidFill>
                  <a:schemeClr val="accent2">
                    <a:lumMod val="75000"/>
                  </a:schemeClr>
                </a:solidFill>
              </a:rPr>
              <a:t>Kendal tau</a:t>
            </a:r>
            <a:r>
              <a:rPr lang="el-GR" b="1" dirty="0">
                <a:solidFill>
                  <a:schemeClr val="accent2">
                    <a:lumMod val="75000"/>
                  </a:schemeClr>
                </a:solidFill>
              </a:rPr>
              <a:t> </a:t>
            </a:r>
            <a:r>
              <a:rPr lang="el-GR" dirty="0"/>
              <a:t>μεταξύ δυο ταξινομημένων λιστών </a:t>
            </a:r>
          </a:p>
          <a:p>
            <a:pPr marL="0" indent="0">
              <a:buNone/>
            </a:pPr>
            <a:r>
              <a:rPr lang="el-GR" dirty="0"/>
              <a:t>Λέγεται και απόσταση </a:t>
            </a:r>
            <a:r>
              <a:rPr lang="en-US" dirty="0"/>
              <a:t>bubble-sort </a:t>
            </a:r>
            <a:r>
              <a:rPr lang="el-GR" dirty="0"/>
              <a:t>= ο αριθμός των ανταλλαγών (</a:t>
            </a:r>
            <a:r>
              <a:rPr lang="en-US" dirty="0"/>
              <a:t>swaps) </a:t>
            </a:r>
            <a:r>
              <a:rPr lang="el-GR" dirty="0"/>
              <a:t>από τη μια λίστα στην άλλη</a:t>
            </a:r>
          </a:p>
          <a:p>
            <a:pPr marL="0" indent="0">
              <a:buNone/>
            </a:pPr>
            <a:endParaRPr lang="el-GR" sz="2000" dirty="0"/>
          </a:p>
          <a:p>
            <a:pPr marL="0" indent="0">
              <a:buNone/>
            </a:pPr>
            <a:r>
              <a:rPr lang="el-GR" sz="2000" b="1" dirty="0"/>
              <a:t>Άσκηση</a:t>
            </a:r>
            <a:r>
              <a:rPr lang="el-GR" sz="2000" dirty="0"/>
              <a:t> </a:t>
            </a:r>
          </a:p>
          <a:p>
            <a:pPr marL="0" indent="0">
              <a:buNone/>
            </a:pPr>
            <a:r>
              <a:rPr lang="el-GR" sz="2000" dirty="0"/>
              <a:t>(α) Υπολογίστε την απόσταση </a:t>
            </a:r>
            <a:r>
              <a:rPr lang="en-US" sz="2000" dirty="0"/>
              <a:t>Kendal tau </a:t>
            </a:r>
            <a:r>
              <a:rPr lang="el-GR" sz="2000" dirty="0"/>
              <a:t>μεταξύ  </a:t>
            </a:r>
          </a:p>
          <a:p>
            <a:pPr marL="0" indent="0">
              <a:buNone/>
            </a:pPr>
            <a:r>
              <a:rPr lang="el-GR" sz="2000" dirty="0"/>
              <a:t>1 2 3 4 5 </a:t>
            </a:r>
          </a:p>
          <a:p>
            <a:pPr marL="0" indent="0">
              <a:buNone/>
            </a:pPr>
            <a:r>
              <a:rPr lang="el-GR" sz="2000" dirty="0"/>
              <a:t>3 4 1 2 5</a:t>
            </a:r>
          </a:p>
          <a:p>
            <a:pPr marL="0" indent="0">
              <a:buNone/>
            </a:pPr>
            <a:endParaRPr lang="el-GR" sz="2000" dirty="0"/>
          </a:p>
          <a:p>
            <a:pPr marL="0" indent="0">
              <a:buNone/>
            </a:pPr>
            <a:r>
              <a:rPr lang="el-GR" sz="2000" dirty="0"/>
              <a:t>(β) Ποια λίστα έχει τη μεγαλύτερη απόσταση με την πρώτη; με τη δεύτερη;</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123</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1403174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Χρήση </a:t>
            </a:r>
            <a:r>
              <a:rPr lang="en-US" altLang="en-US" sz="3600" dirty="0" err="1">
                <a:solidFill>
                  <a:schemeClr val="accent2">
                    <a:lumMod val="75000"/>
                  </a:schemeClr>
                </a:solidFill>
              </a:rPr>
              <a:t>clicktrough</a:t>
            </a:r>
            <a:r>
              <a:rPr lang="en-US" altLang="en-US" sz="3600" dirty="0">
                <a:solidFill>
                  <a:schemeClr val="accent2">
                    <a:lumMod val="75000"/>
                  </a:schemeClr>
                </a:solidFill>
              </a:rPr>
              <a:t> </a:t>
            </a:r>
            <a:r>
              <a:rPr lang="el-GR" altLang="en-US" sz="3600" dirty="0">
                <a:solidFill>
                  <a:schemeClr val="accent2">
                    <a:lumMod val="75000"/>
                  </a:schemeClr>
                </a:solidFill>
              </a:rPr>
              <a:t>για σύγκριση ΣΑΠ</a:t>
            </a:r>
            <a:endParaRPr lang="en-US" altLang="en-US" sz="3600" dirty="0">
              <a:solidFill>
                <a:schemeClr val="accent2">
                  <a:lumMod val="75000"/>
                </a:schemeClr>
              </a:solidFill>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124</a:t>
            </a:fld>
            <a:endParaRPr lang="en-US" altLang="en-US" sz="1200">
              <a:solidFill>
                <a:srgbClr val="898989"/>
              </a:solidFill>
              <a:latin typeface="Calibri" pitchFamily="34" charset="0"/>
            </a:endParaRPr>
          </a:p>
        </p:txBody>
      </p:sp>
      <p:sp>
        <p:nvSpPr>
          <p:cNvPr id="2" name="TextBox 1"/>
          <p:cNvSpPr txBox="1"/>
          <p:nvPr/>
        </p:nvSpPr>
        <p:spPr>
          <a:xfrm>
            <a:off x="533400" y="1295400"/>
            <a:ext cx="7620000" cy="5262979"/>
          </a:xfrm>
          <a:prstGeom prst="rect">
            <a:avLst/>
          </a:prstGeom>
          <a:noFill/>
        </p:spPr>
        <p:txBody>
          <a:bodyPr wrap="square" rtlCol="0">
            <a:spAutoFit/>
          </a:bodyPr>
          <a:lstStyle/>
          <a:p>
            <a:r>
              <a:rPr lang="el-GR" dirty="0">
                <a:latin typeface="+mn-lt"/>
              </a:rPr>
              <a:t>Έστω δύο μηχανές αναζήτησης (ή αλγόριθμοι διάταξης) που θέλουμε να συγκρίνουμε με χρήση </a:t>
            </a:r>
            <a:r>
              <a:rPr lang="en-US" dirty="0" err="1">
                <a:latin typeface="+mn-lt"/>
              </a:rPr>
              <a:t>clickthrough</a:t>
            </a:r>
            <a:endParaRPr lang="en-US" dirty="0">
              <a:latin typeface="+mn-lt"/>
            </a:endParaRPr>
          </a:p>
          <a:p>
            <a:endParaRPr lang="el-GR" dirty="0">
              <a:latin typeface="+mn-lt"/>
            </a:endParaRPr>
          </a:p>
          <a:p>
            <a:r>
              <a:rPr lang="en-US" dirty="0">
                <a:latin typeface="+mn-lt"/>
              </a:rPr>
              <a:t>R</a:t>
            </a:r>
            <a:r>
              <a:rPr lang="en-US" baseline="-25000" dirty="0">
                <a:latin typeface="+mn-lt"/>
              </a:rPr>
              <a:t>A</a:t>
            </a:r>
          </a:p>
          <a:p>
            <a:r>
              <a:rPr lang="en-US" dirty="0">
                <a:latin typeface="+mn-lt"/>
              </a:rPr>
              <a:t>Clicks </a:t>
            </a:r>
            <a:r>
              <a:rPr lang="el-GR" dirty="0">
                <a:latin typeface="+mn-lt"/>
              </a:rPr>
              <a:t>στο 2, 3, 4</a:t>
            </a:r>
          </a:p>
          <a:p>
            <a:r>
              <a:rPr lang="en-US" dirty="0">
                <a:latin typeface="+mn-lt"/>
              </a:rPr>
              <a:t>R</a:t>
            </a:r>
            <a:r>
              <a:rPr lang="en-US" baseline="-25000" dirty="0">
                <a:latin typeface="+mn-lt"/>
              </a:rPr>
              <a:t>B</a:t>
            </a:r>
          </a:p>
          <a:p>
            <a:r>
              <a:rPr lang="en-US" dirty="0">
                <a:latin typeface="+mn-lt"/>
              </a:rPr>
              <a:t>Clicks </a:t>
            </a:r>
            <a:r>
              <a:rPr lang="el-GR" dirty="0">
                <a:latin typeface="+mn-lt"/>
              </a:rPr>
              <a:t>στο 1 και 5</a:t>
            </a:r>
          </a:p>
          <a:p>
            <a:r>
              <a:rPr lang="el-GR" dirty="0">
                <a:latin typeface="+mn-lt"/>
              </a:rPr>
              <a:t>Καλύτερο?</a:t>
            </a:r>
          </a:p>
          <a:p>
            <a:endParaRPr lang="el-GR" dirty="0">
              <a:latin typeface="+mn-lt"/>
            </a:endParaRPr>
          </a:p>
          <a:p>
            <a:pPr marL="342900" indent="-342900">
              <a:buFont typeface="Wingdings" panose="05000000000000000000" pitchFamily="2" charset="2"/>
              <a:buChar char="§"/>
            </a:pPr>
            <a:r>
              <a:rPr lang="el-GR" sz="1800" dirty="0">
                <a:latin typeface="+mn-lt"/>
              </a:rPr>
              <a:t>Τα έγγραφα στις απαντήσεις μπορεί να είναι διαφορετικά</a:t>
            </a:r>
          </a:p>
          <a:p>
            <a:pPr marL="342900" indent="-342900">
              <a:buFont typeface="Wingdings" panose="05000000000000000000" pitchFamily="2" charset="2"/>
              <a:buChar char="§"/>
            </a:pPr>
            <a:r>
              <a:rPr lang="en-US" sz="1800" dirty="0">
                <a:latin typeface="+mn-lt"/>
              </a:rPr>
              <a:t>Click </a:t>
            </a:r>
            <a:r>
              <a:rPr lang="el-GR" sz="1800" dirty="0">
                <a:latin typeface="+mn-lt"/>
              </a:rPr>
              <a:t>σε ένα έγγραφο μπορεί να σημαίνει καλύτερο από τα άλλα στην απάντηση</a:t>
            </a:r>
          </a:p>
          <a:p>
            <a:pPr marL="342900" indent="-342900">
              <a:buFont typeface="Wingdings" panose="05000000000000000000" pitchFamily="2" charset="2"/>
              <a:buChar char="§"/>
            </a:pPr>
            <a:endParaRPr lang="el-GR" sz="1800" dirty="0">
              <a:latin typeface="+mn-lt"/>
            </a:endParaRPr>
          </a:p>
          <a:p>
            <a:r>
              <a:rPr lang="en-US" dirty="0">
                <a:latin typeface="+mn-lt"/>
              </a:rPr>
              <a:t>Mix </a:t>
            </a:r>
            <a:r>
              <a:rPr lang="el-GR" dirty="0">
                <a:latin typeface="+mn-lt"/>
              </a:rPr>
              <a:t>των αποτελεσμάτων: δημιούργησε μια απάντηση που να περιέχει και τα δυο, μέτρα </a:t>
            </a:r>
            <a:r>
              <a:rPr lang="en-US" dirty="0">
                <a:latin typeface="+mn-lt"/>
              </a:rPr>
              <a:t>clicks </a:t>
            </a:r>
            <a:r>
              <a:rPr lang="el-GR" dirty="0">
                <a:latin typeface="+mn-lt"/>
              </a:rPr>
              <a:t>για το Α και το Β</a:t>
            </a:r>
          </a:p>
        </p:txBody>
      </p:sp>
    </p:spTree>
    <p:extLst>
      <p:ext uri="{BB962C8B-B14F-4D97-AF65-F5344CB8AC3E}">
        <p14:creationId xmlns:p14="http://schemas.microsoft.com/office/powerpoint/2010/main" val="39428514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Αξιοπιστία χρηστών</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125</a:t>
            </a:fld>
            <a:endParaRPr lang="en-US"/>
          </a:p>
        </p:txBody>
      </p:sp>
    </p:spTree>
    <p:extLst>
      <p:ext uri="{BB962C8B-B14F-4D97-AF65-F5344CB8AC3E}">
        <p14:creationId xmlns:p14="http://schemas.microsoft.com/office/powerpoint/2010/main" val="3046246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lgn="ctr"/>
            <a:r>
              <a:rPr lang="el-GR" altLang="en-US" sz="3600" dirty="0">
                <a:solidFill>
                  <a:schemeClr val="accent2">
                    <a:lumMod val="75000"/>
                  </a:schemeClr>
                </a:solidFill>
              </a:rPr>
              <a:t>Αξιολογήσεις από ανθρώπους</a:t>
            </a:r>
            <a:endParaRPr lang="en-US" altLang="en-US" sz="3600" dirty="0">
              <a:solidFill>
                <a:schemeClr val="accent2">
                  <a:lumMod val="75000"/>
                </a:schemeClr>
              </a:solidFill>
            </a:endParaRPr>
          </a:p>
        </p:txBody>
      </p:sp>
      <p:sp>
        <p:nvSpPr>
          <p:cNvPr id="41987" name="Content Placeholder 5"/>
          <p:cNvSpPr>
            <a:spLocks noGrp="1"/>
          </p:cNvSpPr>
          <p:nvPr>
            <p:ph idx="1"/>
          </p:nvPr>
        </p:nvSpPr>
        <p:spPr>
          <a:xfrm>
            <a:off x="610362" y="1905000"/>
            <a:ext cx="7886700" cy="2441575"/>
          </a:xfrm>
        </p:spPr>
        <p:txBody>
          <a:bodyPr>
            <a:noAutofit/>
          </a:bodyPr>
          <a:lstStyle/>
          <a:p>
            <a:pPr>
              <a:buFont typeface="Wingdings" panose="05000000000000000000" pitchFamily="2" charset="2"/>
              <a:buChar char="§"/>
            </a:pPr>
            <a:r>
              <a:rPr lang="en-US" altLang="en-US" sz="2400" dirty="0"/>
              <a:t> </a:t>
            </a:r>
            <a:r>
              <a:rPr lang="el-GR" altLang="en-US" sz="2400" dirty="0"/>
              <a:t>Ακριβές </a:t>
            </a:r>
          </a:p>
          <a:p>
            <a:pPr>
              <a:buFont typeface="Wingdings" panose="05000000000000000000" pitchFamily="2" charset="2"/>
              <a:buChar char="§"/>
            </a:pPr>
            <a:r>
              <a:rPr lang="en-US" altLang="en-US" sz="2400" dirty="0"/>
              <a:t> </a:t>
            </a:r>
            <a:r>
              <a:rPr lang="el-GR" altLang="en-US" sz="2400" dirty="0"/>
              <a:t>Μη συνεπείς</a:t>
            </a:r>
            <a:endParaRPr lang="en-US" altLang="en-US" sz="2400" dirty="0"/>
          </a:p>
          <a:p>
            <a:pPr lvl="1">
              <a:buFont typeface="Wingdings" panose="05000000000000000000" pitchFamily="2" charset="2"/>
              <a:buChar char="§"/>
            </a:pPr>
            <a:r>
              <a:rPr lang="el-GR" altLang="en-US" sz="2400" dirty="0"/>
              <a:t>Ανάμεσα στους αξιολογητές, ή</a:t>
            </a:r>
          </a:p>
          <a:p>
            <a:pPr lvl="1">
              <a:buFont typeface="Wingdings" panose="05000000000000000000" pitchFamily="2" charset="2"/>
              <a:buChar char="§"/>
            </a:pPr>
            <a:r>
              <a:rPr lang="el-GR" altLang="en-US" sz="2400" dirty="0"/>
              <a:t>Και σε διαφορετικές χρονικές στιγμές </a:t>
            </a:r>
            <a:endParaRPr lang="en-US" altLang="en-US" sz="2400" dirty="0"/>
          </a:p>
          <a:p>
            <a:pPr>
              <a:buFont typeface="Wingdings" panose="05000000000000000000" pitchFamily="2" charset="2"/>
              <a:buChar char="§"/>
            </a:pPr>
            <a:r>
              <a:rPr lang="en-US" altLang="en-US" sz="2400" dirty="0"/>
              <a:t> </a:t>
            </a:r>
            <a:r>
              <a:rPr lang="el-GR" altLang="en-US" sz="2400" dirty="0"/>
              <a:t>Όχι πάντα αντιπροσωπευτικές των πραγματικών χρηστών</a:t>
            </a:r>
            <a:endParaRPr lang="en-US" altLang="en-US" sz="2400" dirty="0"/>
          </a:p>
          <a:p>
            <a:pPr lvl="1">
              <a:buFont typeface="Wingdings" panose="05000000000000000000" pitchFamily="2" charset="2"/>
              <a:buChar char="§"/>
            </a:pPr>
            <a:r>
              <a:rPr lang="el-GR" altLang="en-US" sz="2400" dirty="0"/>
              <a:t>Αξιολόγηση με βάση το ερώτημα και όχι την ανάγκη </a:t>
            </a:r>
            <a:endParaRPr lang="en-US" altLang="en-US" sz="24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126</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136884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eaLnBrk="1" hangingPunct="1"/>
            <a:r>
              <a:rPr lang="el-GR" sz="3600" dirty="0">
                <a:solidFill>
                  <a:schemeClr val="accent2">
                    <a:lumMod val="75000"/>
                  </a:schemeClr>
                </a:solidFill>
                <a:ea typeface="ＭＳ Ｐゴシック" charset="-128"/>
              </a:rPr>
              <a:t>Αξιοπιστία των αξιολογήσεων των κριτών</a:t>
            </a:r>
            <a:endParaRPr lang="en-US" sz="3600" dirty="0">
              <a:solidFill>
                <a:schemeClr val="accent2">
                  <a:lumMod val="75000"/>
                </a:schemeClr>
              </a:solidFill>
              <a:ea typeface="ＭＳ Ｐゴシック" charset="-128"/>
            </a:endParaRPr>
          </a:p>
        </p:txBody>
      </p:sp>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127</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357188" lvl="1" indent="-174625">
              <a:spcBef>
                <a:spcPts val="700"/>
              </a:spcBef>
              <a:buFont typeface="Wingdings" pitchFamily="2" charset="2"/>
              <a:buChar char="§"/>
            </a:pPr>
            <a:r>
              <a:rPr lang="en-US" sz="2800" dirty="0">
                <a:latin typeface="+mn-lt"/>
              </a:rPr>
              <a:t> </a:t>
            </a:r>
            <a:r>
              <a:rPr lang="el-GR" sz="2800" dirty="0">
                <a:latin typeface="+mn-lt"/>
              </a:rPr>
              <a:t>Οι αξιολογήσεις συνάφειας είναι χρήσιμες αν είναι συνεπής </a:t>
            </a:r>
            <a:r>
              <a:rPr lang="el-GR" sz="2800" dirty="0">
                <a:solidFill>
                  <a:schemeClr val="accent2">
                    <a:lumMod val="75000"/>
                  </a:schemeClr>
                </a:solidFill>
                <a:latin typeface="+mn-lt"/>
              </a:rPr>
              <a:t>(</a:t>
            </a:r>
            <a:r>
              <a:rPr lang="en-US" sz="2800" dirty="0">
                <a:solidFill>
                  <a:schemeClr val="accent2">
                    <a:lumMod val="75000"/>
                  </a:schemeClr>
                </a:solidFill>
                <a:latin typeface="+mn-lt"/>
              </a:rPr>
              <a:t>consistent</a:t>
            </a:r>
            <a:r>
              <a:rPr lang="el-GR" sz="2800" dirty="0">
                <a:solidFill>
                  <a:schemeClr val="accent2">
                    <a:lumMod val="75000"/>
                  </a:schemeClr>
                </a:solidFill>
                <a:latin typeface="+mn-lt"/>
              </a:rPr>
              <a:t>)</a:t>
            </a:r>
            <a:r>
              <a:rPr lang="en-US" sz="2800" dirty="0">
                <a:latin typeface="+mn-lt"/>
              </a:rPr>
              <a:t>.</a:t>
            </a:r>
          </a:p>
          <a:p>
            <a:pPr marL="357188" lvl="1" indent="-174625">
              <a:spcBef>
                <a:spcPts val="700"/>
              </a:spcBef>
              <a:buFont typeface="Wingdings" pitchFamily="2" charset="2"/>
              <a:buChar char="§"/>
            </a:pPr>
            <a:r>
              <a:rPr lang="en-US" sz="2800" dirty="0">
                <a:latin typeface="+mn-lt"/>
              </a:rPr>
              <a:t> </a:t>
            </a:r>
            <a:r>
              <a:rPr lang="el-GR" sz="2800" dirty="0">
                <a:latin typeface="+mn-lt"/>
              </a:rPr>
              <a:t>Πως μπορούμε να μετρήσουμε τη συνέπεια ή τη </a:t>
            </a:r>
            <a:r>
              <a:rPr lang="el-GR" sz="2800" i="1" dirty="0">
                <a:solidFill>
                  <a:schemeClr val="accent2">
                    <a:lumMod val="75000"/>
                  </a:schemeClr>
                </a:solidFill>
                <a:latin typeface="+mn-lt"/>
              </a:rPr>
              <a:t>συμφωνία ανάμεσα στους κριτές</a:t>
            </a:r>
            <a:endParaRPr lang="de-DE" sz="2800" i="1" dirty="0">
              <a:solidFill>
                <a:schemeClr val="accent2">
                  <a:lumMod val="75000"/>
                </a:schemeClr>
              </a:solidFill>
              <a:latin typeface="+mn-lt"/>
            </a:endParaRPr>
          </a:p>
        </p:txBody>
      </p:sp>
    </p:spTree>
    <p:extLst>
      <p:ext uri="{BB962C8B-B14F-4D97-AF65-F5344CB8AC3E}">
        <p14:creationId xmlns:p14="http://schemas.microsoft.com/office/powerpoint/2010/main" val="1240653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81108" y="307308"/>
            <a:ext cx="7886700" cy="1325563"/>
          </a:xfrm>
        </p:spPr>
        <p:txBody>
          <a:bodyPr>
            <a:normAutofit/>
          </a:bodyPr>
          <a:lstStyle/>
          <a:p>
            <a:pPr eaLnBrk="1" hangingPunct="1"/>
            <a:r>
              <a:rPr lang="el-GR" dirty="0">
                <a:solidFill>
                  <a:schemeClr val="accent2">
                    <a:lumMod val="75000"/>
                  </a:schemeClr>
                </a:solidFill>
                <a:ea typeface="ＭＳ Ｐゴシック" charset="-128"/>
              </a:rPr>
              <a:t>Μέτρο </a:t>
            </a:r>
            <a:r>
              <a:rPr lang="en-US" dirty="0">
                <a:solidFill>
                  <a:schemeClr val="accent2">
                    <a:lumMod val="75000"/>
                  </a:schemeClr>
                </a:solidFill>
                <a:ea typeface="ＭＳ Ｐゴシック" charset="-128"/>
              </a:rPr>
              <a:t>Kappa </a:t>
            </a:r>
            <a:r>
              <a:rPr lang="el-GR" dirty="0">
                <a:solidFill>
                  <a:schemeClr val="accent2">
                    <a:lumMod val="75000"/>
                  </a:schemeClr>
                </a:solidFill>
                <a:ea typeface="ＭＳ Ｐゴシック" charset="-128"/>
              </a:rPr>
              <a:t>της διαφωνίας (συμφωνίας) (</a:t>
            </a:r>
            <a:r>
              <a:rPr lang="en-US" dirty="0">
                <a:solidFill>
                  <a:schemeClr val="accent2">
                    <a:lumMod val="75000"/>
                  </a:schemeClr>
                </a:solidFill>
                <a:ea typeface="ＭＳ Ｐゴシック" charset="-128"/>
              </a:rPr>
              <a:t>disagreement) </a:t>
            </a:r>
            <a:r>
              <a:rPr lang="el-GR" dirty="0">
                <a:solidFill>
                  <a:schemeClr val="accent2">
                    <a:lumMod val="75000"/>
                  </a:schemeClr>
                </a:solidFill>
                <a:ea typeface="ＭＳ Ｐゴシック" charset="-128"/>
              </a:rPr>
              <a:t>μεταξύ των κριτών</a:t>
            </a:r>
            <a:endParaRPr lang="en-US" dirty="0">
              <a:solidFill>
                <a:schemeClr val="accent2">
                  <a:lumMod val="75000"/>
                </a:schemeClr>
              </a:solidFill>
              <a:ea typeface="ＭＳ Ｐゴシック" charset="-128"/>
            </a:endParaRPr>
          </a:p>
        </p:txBody>
      </p:sp>
      <p:sp>
        <p:nvSpPr>
          <p:cNvPr id="37892" name="Rectangle 3"/>
          <p:cNvSpPr>
            <a:spLocks noGrp="1" noChangeArrowheads="1"/>
          </p:cNvSpPr>
          <p:nvPr>
            <p:ph idx="1"/>
          </p:nvPr>
        </p:nvSpPr>
        <p:spPr>
          <a:xfrm>
            <a:off x="544997" y="1638301"/>
            <a:ext cx="8077200" cy="4718050"/>
          </a:xfrm>
        </p:spPr>
        <p:txBody>
          <a:bodyPr>
            <a:noAutofit/>
          </a:bodyPr>
          <a:lstStyle/>
          <a:p>
            <a:pPr eaLnBrk="1" hangingPunct="1">
              <a:buFont typeface="Wingdings" pitchFamily="2" charset="2"/>
              <a:buChar char="§"/>
            </a:pPr>
            <a:r>
              <a:rPr lang="el-GR" sz="2200" dirty="0">
                <a:ea typeface="ＭＳ Ｐゴシック" charset="-128"/>
              </a:rPr>
              <a:t>Συμφωνία μεταξύ των κριτών</a:t>
            </a:r>
          </a:p>
          <a:p>
            <a:pPr eaLnBrk="1" hangingPunct="1">
              <a:buFont typeface="Wingdings" pitchFamily="2" charset="2"/>
              <a:buChar char="§"/>
            </a:pPr>
            <a:r>
              <a:rPr lang="el-GR" sz="2200" dirty="0">
                <a:ea typeface="ＭＳ Ｐゴシック" charset="-128"/>
              </a:rPr>
              <a:t>Αφορά κατηγορική κρίση </a:t>
            </a:r>
          </a:p>
          <a:p>
            <a:pPr eaLnBrk="1" hangingPunct="1">
              <a:buFont typeface="Wingdings" pitchFamily="2" charset="2"/>
              <a:buChar char="§"/>
            </a:pPr>
            <a:r>
              <a:rPr lang="el-GR" sz="2200" dirty="0">
                <a:ea typeface="ＭＳ Ｐゴシック" charset="-128"/>
              </a:rPr>
              <a:t>Λαμβάνει υπό όψιν την συμφωνία από τύχη </a:t>
            </a:r>
          </a:p>
          <a:p>
            <a:pPr eaLnBrk="1" hangingPunct="1">
              <a:buFont typeface="Wingdings" pitchFamily="2" charset="2"/>
              <a:buChar char="§"/>
            </a:pPr>
            <a:endParaRPr lang="el-GR" sz="22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a:ea typeface="ＭＳ Ｐゴシック" charset="-128"/>
              </a:rPr>
              <a:t>P(A): </a:t>
            </a:r>
            <a:r>
              <a:rPr lang="el-GR" sz="2400" dirty="0">
                <a:ea typeface="ＭＳ Ｐゴシック" charset="-128"/>
              </a:rPr>
              <a:t>ποσοστό των περιπτώσεων που οι κριτές συμφωνούν </a:t>
            </a:r>
            <a:r>
              <a:rPr lang="el-GR" sz="2400" i="1" dirty="0">
                <a:ea typeface="ＭＳ Ｐゴシック" charset="-128"/>
              </a:rPr>
              <a:t>(</a:t>
            </a:r>
            <a:r>
              <a:rPr lang="en-US" sz="2400" i="1" dirty="0">
                <a:ea typeface="ＭＳ Ｐゴシック" charset="-128"/>
              </a:rPr>
              <a:t>observed agreement)</a:t>
            </a:r>
            <a:endParaRPr lang="el-GR" sz="2400" i="1" dirty="0">
              <a:ea typeface="ＭＳ Ｐゴシック" charset="-128"/>
            </a:endParaRPr>
          </a:p>
          <a:p>
            <a:pPr marL="0" indent="0" eaLnBrk="1" hangingPunct="1">
              <a:buNone/>
            </a:pPr>
            <a:r>
              <a:rPr lang="en-US" sz="2400" dirty="0">
                <a:ea typeface="ＭＳ Ｐゴシック" charset="-128"/>
              </a:rPr>
              <a:t>P(E)</a:t>
            </a:r>
            <a:r>
              <a:rPr lang="el-GR" sz="2400" dirty="0">
                <a:ea typeface="ＭＳ Ｐゴシック" charset="-128"/>
              </a:rPr>
              <a:t>: τι συμφωνία </a:t>
            </a:r>
            <a:r>
              <a:rPr lang="en-US" sz="2400" dirty="0">
                <a:ea typeface="ＭＳ Ｐゴシック" charset="-128"/>
              </a:rPr>
              <a:t> </a:t>
            </a:r>
            <a:r>
              <a:rPr lang="el-GR" sz="2400" dirty="0">
                <a:ea typeface="ＭＳ Ｐゴシック" charset="-128"/>
              </a:rPr>
              <a:t>θα είχαμε από τύχη </a:t>
            </a:r>
            <a:r>
              <a:rPr lang="en-US" sz="2400" i="1" dirty="0">
                <a:ea typeface="ＭＳ Ｐゴシック" charset="-128"/>
              </a:rPr>
              <a:t>(expected agreement)</a:t>
            </a:r>
            <a:endParaRPr lang="el-GR" sz="2400" i="1" dirty="0">
              <a:ea typeface="ＭＳ Ｐゴシック" charset="-128"/>
            </a:endParaRPr>
          </a:p>
          <a:p>
            <a:pPr marL="0" indent="0" eaLnBrk="1" hangingPunct="1">
              <a:buNone/>
            </a:pPr>
            <a:endParaRPr lang="el-GR" sz="1200" dirty="0">
              <a:ea typeface="ＭＳ Ｐゴシック" charset="-128"/>
            </a:endParaRPr>
          </a:p>
          <a:p>
            <a:pPr marL="0" indent="0" eaLnBrk="1" hangingPunct="1">
              <a:buNone/>
            </a:pPr>
            <a:r>
              <a:rPr lang="el-GR" sz="2400" i="1" dirty="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a:solidFill>
                <a:schemeClr val="tx2">
                  <a:lumMod val="60000"/>
                  <a:lumOff val="40000"/>
                </a:schemeClr>
              </a:solidFill>
              <a:ea typeface="ＭＳ Ｐゴシック" charset="-128"/>
            </a:endParaRPr>
          </a:p>
          <a:p>
            <a:pPr eaLnBrk="1" hangingPunct="1"/>
            <a:endParaRPr lang="en-US" sz="2400" dirty="0">
              <a:ea typeface="ＭＳ Ｐゴシック" charset="-128"/>
            </a:endParaRPr>
          </a:p>
        </p:txBody>
      </p:sp>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128</a:t>
            </a:fld>
            <a:endParaRPr lang="en-US"/>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pic>
        <p:nvPicPr>
          <p:cNvPr id="6" name="Picture 5" descr="4208.png"/>
          <p:cNvPicPr>
            <a:picLocks noChangeAspect="1"/>
          </p:cNvPicPr>
          <p:nvPr/>
        </p:nvPicPr>
        <p:blipFill>
          <a:blip r:embed="rId3" cstate="print"/>
          <a:stretch>
            <a:fillRect/>
          </a:stretch>
        </p:blipFill>
        <p:spPr>
          <a:xfrm>
            <a:off x="2895600" y="2983828"/>
            <a:ext cx="2496903" cy="91553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237F24E-F4B4-401B-AA45-049A36F375F5}"/>
                  </a:ext>
                </a:extLst>
              </p14:cNvPr>
              <p14:cNvContentPartPr/>
              <p14:nvPr/>
            </p14:nvContentPartPr>
            <p14:xfrm>
              <a:off x="4405698" y="2049049"/>
              <a:ext cx="10440" cy="4680"/>
            </p14:xfrm>
          </p:contentPart>
        </mc:Choice>
        <mc:Fallback xmlns="">
          <p:pic>
            <p:nvPicPr>
              <p:cNvPr id="11" name="Ink 10">
                <a:extLst>
                  <a:ext uri="{FF2B5EF4-FFF2-40B4-BE49-F238E27FC236}">
                    <a16:creationId xmlns:a16="http://schemas.microsoft.com/office/drawing/2014/main" id="{D237F24E-F4B4-401B-AA45-049A36F375F5}"/>
                  </a:ext>
                </a:extLst>
              </p:cNvPr>
              <p:cNvPicPr/>
              <p:nvPr/>
            </p:nvPicPr>
            <p:blipFill>
              <a:blip r:embed="rId21"/>
              <a:stretch>
                <a:fillRect/>
              </a:stretch>
            </p:blipFill>
            <p:spPr>
              <a:xfrm>
                <a:off x="4397058" y="2040409"/>
                <a:ext cx="28080" cy="22320"/>
              </a:xfrm>
              <a:prstGeom prst="rect">
                <a:avLst/>
              </a:prstGeom>
            </p:spPr>
          </p:pic>
        </mc:Fallback>
      </mc:AlternateContent>
    </p:spTree>
    <p:extLst>
      <p:ext uri="{BB962C8B-B14F-4D97-AF65-F5344CB8AC3E}">
        <p14:creationId xmlns:p14="http://schemas.microsoft.com/office/powerpoint/2010/main" val="19330262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129</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6" name="Group 3"/>
          <p:cNvGraphicFramePr>
            <a:graphicFrameLocks/>
          </p:cNvGraphicFramePr>
          <p:nvPr>
            <p:extLst>
              <p:ext uri="{D42A27DB-BD31-4B8C-83A1-F6EECF244321}">
                <p14:modId xmlns:p14="http://schemas.microsoft.com/office/powerpoint/2010/main" val="3533262377"/>
              </p:ext>
            </p:extLst>
          </p:nvPr>
        </p:nvGraphicFramePr>
        <p:xfrm>
          <a:off x="1600200" y="1981200"/>
          <a:ext cx="5257800" cy="2639244"/>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Αριθμός </a:t>
                      </a:r>
                    </a:p>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εγγράφων</a:t>
                      </a:r>
                      <a:endParaRPr kumimoji="0" lang="en-US" sz="2200" b="0" i="0"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762000" y="5029200"/>
            <a:ext cx="5257800" cy="830997"/>
          </a:xfrm>
          <a:prstGeom prst="rect">
            <a:avLst/>
          </a:prstGeom>
          <a:noFill/>
        </p:spPr>
        <p:txBody>
          <a:bodyPr wrap="square" rtlCol="0">
            <a:spAutoFit/>
          </a:bodyPr>
          <a:lstStyle/>
          <a:p>
            <a:r>
              <a:rPr lang="el-GR" dirty="0">
                <a:latin typeface="+mn-lt"/>
              </a:rPr>
              <a:t>Κριτής 1: 320 </a:t>
            </a:r>
            <a:r>
              <a:rPr lang="en-US" dirty="0">
                <a:latin typeface="+mn-lt"/>
              </a:rPr>
              <a:t>R, 80 N</a:t>
            </a:r>
          </a:p>
          <a:p>
            <a:r>
              <a:rPr lang="el-GR" dirty="0">
                <a:latin typeface="+mn-lt"/>
              </a:rPr>
              <a:t>Κριτής 2: 310 </a:t>
            </a:r>
            <a:r>
              <a:rPr lang="en-US" dirty="0">
                <a:latin typeface="+mn-lt"/>
              </a:rPr>
              <a:t>R, 90 N</a:t>
            </a:r>
            <a:endParaRPr lang="el-GR" dirty="0">
              <a:latin typeface="+mn-lt"/>
            </a:endParaRPr>
          </a:p>
        </p:txBody>
      </p:sp>
      <p:sp>
        <p:nvSpPr>
          <p:cNvPr id="7" name="TextBox 6"/>
          <p:cNvSpPr txBox="1"/>
          <p:nvPr/>
        </p:nvSpPr>
        <p:spPr>
          <a:xfrm>
            <a:off x="304800" y="1219200"/>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543BD7-B6B5-44FE-9C02-C0B00C0B540E}"/>
                  </a:ext>
                </a:extLst>
              </p14:cNvPr>
              <p14:cNvContentPartPr/>
              <p14:nvPr/>
            </p14:nvContentPartPr>
            <p14:xfrm>
              <a:off x="3958578" y="3180529"/>
              <a:ext cx="8640" cy="1080"/>
            </p14:xfrm>
          </p:contentPart>
        </mc:Choice>
        <mc:Fallback xmlns="">
          <p:pic>
            <p:nvPicPr>
              <p:cNvPr id="4" name="Ink 3">
                <a:extLst>
                  <a:ext uri="{FF2B5EF4-FFF2-40B4-BE49-F238E27FC236}">
                    <a16:creationId xmlns:a16="http://schemas.microsoft.com/office/drawing/2014/main" id="{29543BD7-B6B5-44FE-9C02-C0B00C0B540E}"/>
                  </a:ext>
                </a:extLst>
              </p:cNvPr>
              <p:cNvPicPr/>
              <p:nvPr/>
            </p:nvPicPr>
            <p:blipFill>
              <a:blip r:embed="rId6"/>
              <a:stretch>
                <a:fillRect/>
              </a:stretch>
            </p:blipFill>
            <p:spPr>
              <a:xfrm>
                <a:off x="3949938" y="3171529"/>
                <a:ext cx="26280" cy="18720"/>
              </a:xfrm>
              <a:prstGeom prst="rect">
                <a:avLst/>
              </a:prstGeom>
            </p:spPr>
          </p:pic>
        </mc:Fallback>
      </mc:AlternateContent>
    </p:spTree>
    <p:extLst>
      <p:ext uri="{BB962C8B-B14F-4D97-AF65-F5344CB8AC3E}">
        <p14:creationId xmlns:p14="http://schemas.microsoft.com/office/powerpoint/2010/main" val="358077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219200"/>
            <a:ext cx="7421880" cy="1066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Δεδομένης της αποτίμησης των αποτελεσμάτων ενός συστήματος (</a:t>
            </a:r>
            <a:r>
              <a:rPr lang="en-US" sz="2400" dirty="0">
                <a:ea typeface="ＭＳ Ｐゴシック" pitchFamily="-112" charset="-128"/>
              </a:rPr>
              <a:t>ground truth) </a:t>
            </a:r>
            <a:r>
              <a:rPr lang="el-GR" sz="2400" dirty="0">
                <a:ea typeface="ＭＳ Ｐゴシック" pitchFamily="-112" charset="-128"/>
              </a:rPr>
              <a:t>πως εκτιμάμε τη συνάφεια του</a:t>
            </a:r>
            <a:r>
              <a:rPr lang="en-US" sz="2400" dirty="0">
                <a:ea typeface="ＭＳ Ｐゴシック" pitchFamily="-112" charset="-128"/>
              </a:rPr>
              <a:t> </a:t>
            </a:r>
            <a:r>
              <a:rPr lang="el-GR" sz="2400" dirty="0">
                <a:ea typeface="ＭＳ Ｐゴシック" pitchFamily="-112" charset="-128"/>
              </a:rPr>
              <a:t>συστήματος;</a:t>
            </a:r>
          </a:p>
          <a:p>
            <a:pPr marL="342900" lvl="1" indent="0" eaLnBrk="1" hangingPunct="1">
              <a:buNone/>
            </a:pP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3A2560F1-12FA-43AA-8932-4B3D47C62B1D}"/>
              </a:ext>
            </a:extLst>
          </p:cNvPr>
          <p:cNvSpPr txBox="1"/>
          <p:nvPr/>
        </p:nvSpPr>
        <p:spPr>
          <a:xfrm>
            <a:off x="457200" y="2842082"/>
            <a:ext cx="7315200" cy="1323439"/>
          </a:xfrm>
          <a:prstGeom prst="rect">
            <a:avLst/>
          </a:prstGeom>
          <a:noFill/>
        </p:spPr>
        <p:txBody>
          <a:bodyPr wrap="square" rtlCol="0">
            <a:spAutoFit/>
          </a:bodyPr>
          <a:lstStyle/>
          <a:p>
            <a:r>
              <a:rPr lang="en-US" sz="2000" dirty="0">
                <a:solidFill>
                  <a:schemeClr val="accent6">
                    <a:lumMod val="75000"/>
                  </a:schemeClr>
                </a:solidFill>
                <a:latin typeface="+mn-lt"/>
              </a:rPr>
              <a:t>q1</a:t>
            </a:r>
            <a:r>
              <a:rPr lang="en-US" sz="2000" dirty="0">
                <a:latin typeface="+mn-lt"/>
              </a:rPr>
              <a:t> </a:t>
            </a:r>
            <a:r>
              <a:rPr lang="el-GR" sz="2000" dirty="0">
                <a:latin typeface="+mn-lt"/>
              </a:rPr>
              <a:t>   </a:t>
            </a:r>
            <a:r>
              <a:rPr lang="en-US" sz="2000" dirty="0">
                <a:latin typeface="+mn-lt"/>
              </a:rPr>
              <a:t>d209 (5) d63 (5) d5 (4) …</a:t>
            </a:r>
          </a:p>
          <a:p>
            <a:r>
              <a:rPr lang="en-US" sz="2000" dirty="0">
                <a:solidFill>
                  <a:schemeClr val="accent6">
                    <a:lumMod val="75000"/>
                  </a:schemeClr>
                </a:solidFill>
                <a:latin typeface="+mn-lt"/>
              </a:rPr>
              <a:t>q2</a:t>
            </a:r>
            <a:r>
              <a:rPr lang="en-US" sz="2000" dirty="0">
                <a:latin typeface="+mn-lt"/>
              </a:rPr>
              <a:t> </a:t>
            </a:r>
            <a:r>
              <a:rPr lang="el-GR" sz="2000" dirty="0">
                <a:latin typeface="+mn-lt"/>
              </a:rPr>
              <a:t>   </a:t>
            </a:r>
            <a:r>
              <a:rPr lang="en-US" sz="2000" dirty="0">
                <a:latin typeface="+mn-lt"/>
              </a:rPr>
              <a:t>d12 (5) d140 (5) d245 (5) …</a:t>
            </a:r>
          </a:p>
          <a:p>
            <a:r>
              <a:rPr lang="en-US" sz="2000" dirty="0">
                <a:latin typeface="+mn-lt"/>
              </a:rPr>
              <a:t>..</a:t>
            </a:r>
          </a:p>
          <a:p>
            <a:r>
              <a:rPr lang="en-US" sz="2000" dirty="0" err="1">
                <a:solidFill>
                  <a:schemeClr val="accent6">
                    <a:lumMod val="75000"/>
                  </a:schemeClr>
                </a:solidFill>
                <a:latin typeface="+mn-lt"/>
              </a:rPr>
              <a:t>qn</a:t>
            </a:r>
            <a:r>
              <a:rPr lang="en-US" sz="2000" dirty="0">
                <a:latin typeface="+mn-lt"/>
              </a:rPr>
              <a:t> </a:t>
            </a:r>
            <a:r>
              <a:rPr lang="el-GR" sz="2000" dirty="0">
                <a:latin typeface="+mn-lt"/>
              </a:rPr>
              <a:t>   </a:t>
            </a:r>
            <a:r>
              <a:rPr lang="en-US" sz="2000" dirty="0">
                <a:latin typeface="+mn-lt"/>
              </a:rPr>
              <a:t>d109 (5) d134 (5) d15 (5) …</a:t>
            </a:r>
          </a:p>
        </p:txBody>
      </p:sp>
      <p:sp>
        <p:nvSpPr>
          <p:cNvPr id="2" name="TextBox 1">
            <a:extLst>
              <a:ext uri="{FF2B5EF4-FFF2-40B4-BE49-F238E27FC236}">
                <a16:creationId xmlns:a16="http://schemas.microsoft.com/office/drawing/2014/main" id="{C16DF799-F1BD-4E0B-BE7C-3CE8DAF3D794}"/>
              </a:ext>
            </a:extLst>
          </p:cNvPr>
          <p:cNvSpPr txBox="1"/>
          <p:nvPr/>
        </p:nvSpPr>
        <p:spPr>
          <a:xfrm>
            <a:off x="371272" y="4759404"/>
            <a:ext cx="5638800" cy="1631216"/>
          </a:xfrm>
          <a:prstGeom prst="rect">
            <a:avLst/>
          </a:prstGeom>
          <a:noFill/>
        </p:spPr>
        <p:txBody>
          <a:bodyPr wrap="square" rtlCol="0">
            <a:spAutoFit/>
          </a:bodyPr>
          <a:lstStyle/>
          <a:p>
            <a:r>
              <a:rPr lang="el-GR" sz="2000" dirty="0">
                <a:latin typeface="+mn-lt"/>
              </a:rPr>
              <a:t>Ένα σύστημα ανάκτησης πληροφορίας επιστρέφει</a:t>
            </a:r>
          </a:p>
          <a:p>
            <a:r>
              <a:rPr lang="el-GR" sz="2000" dirty="0">
                <a:latin typeface="+mn-lt"/>
              </a:rPr>
              <a:t>για το </a:t>
            </a:r>
            <a:r>
              <a:rPr lang="en-US" sz="2000" dirty="0">
                <a:latin typeface="+mn-lt"/>
              </a:rPr>
              <a:t>q1    d209 d5 d12 d299 d63</a:t>
            </a:r>
            <a:r>
              <a:rPr lang="el-GR" sz="2000" dirty="0">
                <a:latin typeface="+mn-lt"/>
              </a:rPr>
              <a:t> </a:t>
            </a:r>
          </a:p>
          <a:p>
            <a:r>
              <a:rPr lang="el-GR" sz="2000" dirty="0">
                <a:latin typeface="+mn-lt"/>
              </a:rPr>
              <a:t>για το </a:t>
            </a:r>
            <a:r>
              <a:rPr lang="en-US" sz="2000" dirty="0">
                <a:latin typeface="+mn-lt"/>
              </a:rPr>
              <a:t>q</a:t>
            </a:r>
            <a:r>
              <a:rPr lang="el-GR" sz="2000" dirty="0">
                <a:latin typeface="+mn-lt"/>
              </a:rPr>
              <a:t>2</a:t>
            </a:r>
            <a:r>
              <a:rPr lang="en-US" sz="2000" dirty="0">
                <a:latin typeface="+mn-lt"/>
              </a:rPr>
              <a:t>   d12 d140 d19 d120</a:t>
            </a:r>
            <a:endParaRPr lang="el-GR" sz="2000" dirty="0">
              <a:latin typeface="+mn-lt"/>
            </a:endParaRPr>
          </a:p>
          <a:p>
            <a:r>
              <a:rPr lang="el-GR" sz="2000" dirty="0">
                <a:latin typeface="+mn-lt"/>
              </a:rPr>
              <a:t>..</a:t>
            </a:r>
          </a:p>
          <a:p>
            <a:r>
              <a:rPr lang="el-GR" sz="2000" dirty="0">
                <a:latin typeface="+mn-lt"/>
              </a:rPr>
              <a:t>για το </a:t>
            </a:r>
            <a:r>
              <a:rPr lang="en-US" sz="2000" dirty="0" err="1">
                <a:latin typeface="+mn-lt"/>
              </a:rPr>
              <a:t>qn</a:t>
            </a:r>
            <a:r>
              <a:rPr lang="el-GR" sz="2000" dirty="0">
                <a:latin typeface="+mn-lt"/>
              </a:rPr>
              <a:t> </a:t>
            </a:r>
            <a:r>
              <a:rPr lang="en-US" sz="2000" dirty="0">
                <a:latin typeface="+mn-lt"/>
              </a:rPr>
              <a:t>  d209 d15 d134 d109 d22 </a:t>
            </a:r>
            <a:endParaRPr lang="el-GR" sz="2000" dirty="0">
              <a:latin typeface="+mn-lt"/>
            </a:endParaRPr>
          </a:p>
        </p:txBody>
      </p:sp>
      <p:sp>
        <p:nvSpPr>
          <p:cNvPr id="3" name="TextBox 2">
            <a:extLst>
              <a:ext uri="{FF2B5EF4-FFF2-40B4-BE49-F238E27FC236}">
                <a16:creationId xmlns:a16="http://schemas.microsoft.com/office/drawing/2014/main" id="{AFB46AE6-FFAF-48FF-93EB-E3C100C5B491}"/>
              </a:ext>
            </a:extLst>
          </p:cNvPr>
          <p:cNvSpPr txBox="1"/>
          <p:nvPr/>
        </p:nvSpPr>
        <p:spPr>
          <a:xfrm>
            <a:off x="6428408" y="4643372"/>
            <a:ext cx="2362200" cy="1200329"/>
          </a:xfrm>
          <a:prstGeom prst="rect">
            <a:avLst/>
          </a:prstGeom>
          <a:noFill/>
        </p:spPr>
        <p:txBody>
          <a:bodyPr wrap="square" rtlCol="0">
            <a:spAutoFit/>
          </a:bodyPr>
          <a:lstStyle/>
          <a:p>
            <a:r>
              <a:rPr lang="el-GR" dirty="0"/>
              <a:t>Πόσο καλό είναι αυτό το σύστημα;</a:t>
            </a:r>
            <a:endParaRPr lang="en-US" dirty="0"/>
          </a:p>
        </p:txBody>
      </p:sp>
      <p:sp>
        <p:nvSpPr>
          <p:cNvPr id="10" name="TextBox 9">
            <a:extLst>
              <a:ext uri="{FF2B5EF4-FFF2-40B4-BE49-F238E27FC236}">
                <a16:creationId xmlns:a16="http://schemas.microsoft.com/office/drawing/2014/main" id="{F0E37894-3416-4E76-BFF6-094E909C658D}"/>
              </a:ext>
            </a:extLst>
          </p:cNvPr>
          <p:cNvSpPr txBox="1"/>
          <p:nvPr/>
        </p:nvSpPr>
        <p:spPr>
          <a:xfrm>
            <a:off x="4267200" y="2863553"/>
            <a:ext cx="4705350" cy="1015663"/>
          </a:xfrm>
          <a:prstGeom prst="rect">
            <a:avLst/>
          </a:prstGeom>
          <a:noFill/>
        </p:spPr>
        <p:txBody>
          <a:bodyPr wrap="square" rtlCol="0">
            <a:spAutoFit/>
          </a:bodyPr>
          <a:lstStyle/>
          <a:p>
            <a:r>
              <a:rPr lang="el-GR" sz="2000" dirty="0">
                <a:solidFill>
                  <a:schemeClr val="accent1">
                    <a:lumMod val="75000"/>
                  </a:schemeClr>
                </a:solidFill>
                <a:latin typeface="+mn-lt"/>
              </a:rPr>
              <a:t>Έγγραφα σε διάταξη με βάση τη συνάφεια τους στο ερώτημα - σε παρένθεση ο βαθμός συνάφεια</a:t>
            </a:r>
          </a:p>
        </p:txBody>
      </p:sp>
    </p:spTree>
    <p:extLst>
      <p:ext uri="{BB962C8B-B14F-4D97-AF65-F5344CB8AC3E}">
        <p14:creationId xmlns:p14="http://schemas.microsoft.com/office/powerpoint/2010/main" val="1699079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40" name="Rectangle 3"/>
          <p:cNvSpPr>
            <a:spLocks noGrp="1" noChangeArrowheads="1"/>
          </p:cNvSpPr>
          <p:nvPr>
            <p:ph idx="1"/>
          </p:nvPr>
        </p:nvSpPr>
        <p:spPr>
          <a:xfrm>
            <a:off x="647867" y="3936029"/>
            <a:ext cx="7981950" cy="2209800"/>
          </a:xfrm>
        </p:spPr>
        <p:txBody>
          <a:bodyPr/>
          <a:lstStyle/>
          <a:p>
            <a:pPr marL="0" indent="0" eaLnBrk="1" hangingPunct="1">
              <a:buNone/>
            </a:pPr>
            <a:r>
              <a:rPr lang="en-US" sz="2400" dirty="0">
                <a:ea typeface="ＭＳ Ｐゴシック" charset="-128"/>
              </a:rPr>
              <a:t>P(A) = 370/400 = 0.925</a:t>
            </a:r>
          </a:p>
          <a:p>
            <a:pPr marL="0" indent="0" eaLnBrk="1" hangingPunct="1">
              <a:buNone/>
            </a:pPr>
            <a:r>
              <a:rPr lang="en-US" sz="2400" dirty="0">
                <a:ea typeface="ＭＳ Ｐゴシック" charset="-128"/>
              </a:rPr>
              <a:t>P(</a:t>
            </a:r>
            <a:r>
              <a:rPr lang="en-US" sz="2400" dirty="0" err="1">
                <a:ea typeface="ＭＳ Ｐゴシック" charset="-128"/>
              </a:rPr>
              <a:t>nonrelevant</a:t>
            </a:r>
            <a:r>
              <a:rPr lang="en-US" sz="2400" dirty="0">
                <a:ea typeface="ＭＳ Ｐゴシック" charset="-128"/>
              </a:rPr>
              <a:t>) =</a:t>
            </a:r>
            <a:r>
              <a:rPr lang="el-GR" sz="2400" dirty="0">
                <a:ea typeface="ＭＳ Ｐゴシック" charset="-128"/>
              </a:rPr>
              <a:t> 80/400 * 90/400 = 0.045</a:t>
            </a:r>
            <a:endParaRPr lang="en-US" sz="2400" dirty="0">
              <a:ea typeface="ＭＳ Ｐゴシック" charset="-128"/>
            </a:endParaRPr>
          </a:p>
          <a:p>
            <a:pPr marL="0" indent="0" eaLnBrk="1" hangingPunct="1">
              <a:buNone/>
            </a:pPr>
            <a:r>
              <a:rPr lang="en-US" sz="2400" dirty="0">
                <a:ea typeface="ＭＳ Ｐゴシック" charset="-128"/>
              </a:rPr>
              <a:t>P(relevant) = </a:t>
            </a:r>
            <a:r>
              <a:rPr lang="el-GR" sz="2400" dirty="0">
                <a:ea typeface="ＭＳ Ｐゴシック" charset="-128"/>
              </a:rPr>
              <a:t>320/400 * 310/400 </a:t>
            </a:r>
            <a:r>
              <a:rPr lang="en-US" sz="2400" dirty="0">
                <a:ea typeface="ＭＳ Ｐゴシック" charset="-128"/>
              </a:rPr>
              <a:t>= </a:t>
            </a:r>
            <a:r>
              <a:rPr lang="el-GR" sz="2400" dirty="0">
                <a:ea typeface="ＭＳ Ｐゴシック" charset="-128"/>
              </a:rPr>
              <a:t>0.62</a:t>
            </a:r>
            <a:endParaRPr lang="en-US" sz="2400" dirty="0">
              <a:ea typeface="ＭＳ Ｐゴシック" charset="-128"/>
            </a:endParaRPr>
          </a:p>
          <a:p>
            <a:pPr marL="0" indent="0" eaLnBrk="1" hangingPunct="1">
              <a:buNone/>
            </a:pPr>
            <a:r>
              <a:rPr lang="en-US" sz="2400" dirty="0">
                <a:ea typeface="ＭＳ Ｐゴシック" charset="-128"/>
              </a:rPr>
              <a:t>P(E) = </a:t>
            </a:r>
            <a:r>
              <a:rPr lang="el-GR" sz="2400" dirty="0">
                <a:ea typeface="ＭＳ Ｐゴシック" charset="-128"/>
              </a:rPr>
              <a:t>0.045 + 0.62 </a:t>
            </a:r>
            <a:r>
              <a:rPr lang="en-US" sz="2400" dirty="0">
                <a:ea typeface="ＭＳ Ｐゴシック" charset="-128"/>
              </a:rPr>
              <a:t>= 0.665</a:t>
            </a:r>
          </a:p>
          <a:p>
            <a:pPr marL="0" indent="0" eaLnBrk="1" hangingPunct="1">
              <a:buNone/>
            </a:pPr>
            <a:r>
              <a:rPr lang="en-US" sz="2400" dirty="0">
                <a:ea typeface="ＭＳ Ｐゴシック" charset="-128"/>
              </a:rPr>
              <a:t>Kappa = (0.925 – 0.665)/(1</a:t>
            </a:r>
            <a:r>
              <a:rPr lang="el-GR" sz="2400" dirty="0">
                <a:ea typeface="ＭＳ Ｐゴシック" charset="-128"/>
              </a:rPr>
              <a:t> </a:t>
            </a:r>
            <a:r>
              <a:rPr lang="en-US" sz="2400" dirty="0">
                <a:ea typeface="ＭＳ Ｐゴシック" charset="-128"/>
              </a:rPr>
              <a:t>-</a:t>
            </a:r>
            <a:r>
              <a:rPr lang="el-GR" sz="2400" dirty="0">
                <a:ea typeface="ＭＳ Ｐゴシック" charset="-128"/>
              </a:rPr>
              <a:t> </a:t>
            </a:r>
            <a:r>
              <a:rPr lang="en-US" sz="2400" dirty="0">
                <a:ea typeface="ＭＳ Ｐゴシック" charset="-128"/>
              </a:rPr>
              <a:t>0.665) = 0.776</a:t>
            </a:r>
            <a:endParaRPr lang="en-US" sz="2000" dirty="0">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130</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2" name="Table 1"/>
          <p:cNvGraphicFramePr>
            <a:graphicFrameLocks noGrp="1"/>
          </p:cNvGraphicFramePr>
          <p:nvPr>
            <p:extLst>
              <p:ext uri="{D42A27DB-BD31-4B8C-83A1-F6EECF244321}">
                <p14:modId xmlns:p14="http://schemas.microsoft.com/office/powerpoint/2010/main" val="3110674328"/>
              </p:ext>
            </p:extLst>
          </p:nvPr>
        </p:nvGraphicFramePr>
        <p:xfrm>
          <a:off x="1562100" y="1816309"/>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l-GR" sz="1800" dirty="0"/>
                    </a:p>
                  </a:txBody>
                  <a:tcPr/>
                </a:tc>
                <a:tc>
                  <a:txBody>
                    <a:bodyPr/>
                    <a:lstStyle/>
                    <a:p>
                      <a:r>
                        <a:rPr lang="el-GR" sz="1800" dirty="0"/>
                        <a:t>Συναφή</a:t>
                      </a:r>
                    </a:p>
                  </a:txBody>
                  <a:tcPr/>
                </a:tc>
                <a:tc>
                  <a:txBody>
                    <a:bodyPr/>
                    <a:lstStyle/>
                    <a:p>
                      <a:r>
                        <a:rPr lang="el-GR" sz="1800" dirty="0"/>
                        <a:t>Μη συναφή</a:t>
                      </a:r>
                    </a:p>
                  </a:txBody>
                  <a:tcPr/>
                </a:tc>
                <a:tc>
                  <a:txBody>
                    <a:bodyPr/>
                    <a:lstStyle/>
                    <a:p>
                      <a:endParaRPr lang="el-GR" sz="1800" dirty="0"/>
                    </a:p>
                  </a:txBody>
                  <a:tcPr/>
                </a:tc>
                <a:extLst>
                  <a:ext uri="{0D108BD9-81ED-4DB2-BD59-A6C34878D82A}">
                    <a16:rowId xmlns:a16="http://schemas.microsoft.com/office/drawing/2014/main" val="10000"/>
                  </a:ext>
                </a:extLst>
              </a:tr>
              <a:tr h="370840">
                <a:tc>
                  <a:txBody>
                    <a:bodyPr/>
                    <a:lstStyle/>
                    <a:p>
                      <a:r>
                        <a:rPr lang="el-GR" sz="1800" dirty="0"/>
                        <a:t>Συναφή</a:t>
                      </a:r>
                    </a:p>
                  </a:txBody>
                  <a:tcPr/>
                </a:tc>
                <a:tc>
                  <a:txBody>
                    <a:bodyPr/>
                    <a:lstStyle/>
                    <a:p>
                      <a:r>
                        <a:rPr lang="el-GR" sz="1800" dirty="0"/>
                        <a:t>300</a:t>
                      </a:r>
                    </a:p>
                  </a:txBody>
                  <a:tcPr/>
                </a:tc>
                <a:tc>
                  <a:txBody>
                    <a:bodyPr/>
                    <a:lstStyle/>
                    <a:p>
                      <a:r>
                        <a:rPr lang="el-GR" sz="1800" dirty="0"/>
                        <a:t>20</a:t>
                      </a:r>
                    </a:p>
                  </a:txBody>
                  <a:tcPr/>
                </a:tc>
                <a:tc>
                  <a:txBody>
                    <a:bodyPr/>
                    <a:lstStyle/>
                    <a:p>
                      <a:r>
                        <a:rPr lang="el-GR" sz="1800" dirty="0"/>
                        <a:t>320</a:t>
                      </a:r>
                    </a:p>
                  </a:txBody>
                  <a:tcPr/>
                </a:tc>
                <a:extLst>
                  <a:ext uri="{0D108BD9-81ED-4DB2-BD59-A6C34878D82A}">
                    <a16:rowId xmlns:a16="http://schemas.microsoft.com/office/drawing/2014/main" val="10001"/>
                  </a:ext>
                </a:extLst>
              </a:tr>
              <a:tr h="370840">
                <a:tc>
                  <a:txBody>
                    <a:bodyPr/>
                    <a:lstStyle/>
                    <a:p>
                      <a:r>
                        <a:rPr lang="el-GR" sz="1800" dirty="0"/>
                        <a:t>Μη συναφή</a:t>
                      </a:r>
                    </a:p>
                  </a:txBody>
                  <a:tcPr/>
                </a:tc>
                <a:tc>
                  <a:txBody>
                    <a:bodyPr/>
                    <a:lstStyle/>
                    <a:p>
                      <a:r>
                        <a:rPr lang="el-GR" sz="1800" dirty="0"/>
                        <a:t>10</a:t>
                      </a:r>
                    </a:p>
                  </a:txBody>
                  <a:tcPr/>
                </a:tc>
                <a:tc>
                  <a:txBody>
                    <a:bodyPr/>
                    <a:lstStyle/>
                    <a:p>
                      <a:r>
                        <a:rPr lang="el-GR" sz="1800" dirty="0"/>
                        <a:t>70</a:t>
                      </a:r>
                    </a:p>
                  </a:txBody>
                  <a:tcPr/>
                </a:tc>
                <a:tc>
                  <a:txBody>
                    <a:bodyPr/>
                    <a:lstStyle/>
                    <a:p>
                      <a:r>
                        <a:rPr lang="el-GR" sz="1800" dirty="0"/>
                        <a:t>80</a:t>
                      </a:r>
                    </a:p>
                  </a:txBody>
                  <a:tcPr/>
                </a:tc>
                <a:extLst>
                  <a:ext uri="{0D108BD9-81ED-4DB2-BD59-A6C34878D82A}">
                    <a16:rowId xmlns:a16="http://schemas.microsoft.com/office/drawing/2014/main" val="10002"/>
                  </a:ext>
                </a:extLst>
              </a:tr>
              <a:tr h="370840">
                <a:tc>
                  <a:txBody>
                    <a:bodyPr/>
                    <a:lstStyle/>
                    <a:p>
                      <a:endParaRPr lang="el-GR" sz="1800" dirty="0"/>
                    </a:p>
                  </a:txBody>
                  <a:tcPr/>
                </a:tc>
                <a:tc>
                  <a:txBody>
                    <a:bodyPr/>
                    <a:lstStyle/>
                    <a:p>
                      <a:r>
                        <a:rPr lang="el-GR" sz="1800" dirty="0"/>
                        <a:t>310</a:t>
                      </a:r>
                    </a:p>
                  </a:txBody>
                  <a:tcPr/>
                </a:tc>
                <a:tc>
                  <a:txBody>
                    <a:bodyPr/>
                    <a:lstStyle/>
                    <a:p>
                      <a:r>
                        <a:rPr lang="el-GR" sz="1800" dirty="0"/>
                        <a:t>90</a:t>
                      </a:r>
                    </a:p>
                  </a:txBody>
                  <a:tcPr/>
                </a:tc>
                <a:tc>
                  <a:txBody>
                    <a:bodyPr/>
                    <a:lstStyle/>
                    <a:p>
                      <a:r>
                        <a:rPr lang="el-GR" sz="1800" dirty="0"/>
                        <a:t>400</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505200" y="1295400"/>
            <a:ext cx="3124200" cy="400110"/>
          </a:xfrm>
          <a:prstGeom prst="rect">
            <a:avLst/>
          </a:prstGeom>
          <a:noFill/>
        </p:spPr>
        <p:txBody>
          <a:bodyPr wrap="square" rtlCol="0">
            <a:spAutoFit/>
          </a:bodyPr>
          <a:lstStyle/>
          <a:p>
            <a:r>
              <a:rPr lang="el-GR" sz="2000" dirty="0">
                <a:latin typeface="+mn-lt"/>
              </a:rPr>
              <a:t>Κριτής 2</a:t>
            </a:r>
          </a:p>
        </p:txBody>
      </p:sp>
      <p:sp>
        <p:nvSpPr>
          <p:cNvPr id="9" name="TextBox 8"/>
          <p:cNvSpPr txBox="1"/>
          <p:nvPr/>
        </p:nvSpPr>
        <p:spPr>
          <a:xfrm>
            <a:off x="304800" y="2223225"/>
            <a:ext cx="3124200" cy="400110"/>
          </a:xfrm>
          <a:prstGeom prst="rect">
            <a:avLst/>
          </a:prstGeom>
          <a:noFill/>
        </p:spPr>
        <p:txBody>
          <a:bodyPr wrap="square" rtlCol="0">
            <a:spAutoFit/>
          </a:bodyPr>
          <a:lstStyle/>
          <a:p>
            <a:r>
              <a:rPr lang="el-GR" sz="2000" dirty="0">
                <a:latin typeface="+mn-lt"/>
              </a:rPr>
              <a:t>Κριτής 1</a:t>
            </a:r>
          </a:p>
        </p:txBody>
      </p:sp>
      <p:sp>
        <p:nvSpPr>
          <p:cNvPr id="4" name="TextBox 3"/>
          <p:cNvSpPr txBox="1"/>
          <p:nvPr/>
        </p:nvSpPr>
        <p:spPr>
          <a:xfrm>
            <a:off x="282107" y="3535919"/>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0587B9F8-C98B-49FD-B697-8E6C1C785B13}"/>
                  </a:ext>
                </a:extLst>
              </p14:cNvPr>
              <p14:cNvContentPartPr/>
              <p14:nvPr/>
            </p14:nvContentPartPr>
            <p14:xfrm>
              <a:off x="3642498" y="4027969"/>
              <a:ext cx="26640" cy="52920"/>
            </p14:xfrm>
          </p:contentPart>
        </mc:Choice>
        <mc:Fallback xmlns="">
          <p:pic>
            <p:nvPicPr>
              <p:cNvPr id="21" name="Ink 20">
                <a:extLst>
                  <a:ext uri="{FF2B5EF4-FFF2-40B4-BE49-F238E27FC236}">
                    <a16:creationId xmlns:a16="http://schemas.microsoft.com/office/drawing/2014/main" id="{0587B9F8-C98B-49FD-B697-8E6C1C785B13}"/>
                  </a:ext>
                </a:extLst>
              </p:cNvPr>
              <p:cNvPicPr/>
              <p:nvPr/>
            </p:nvPicPr>
            <p:blipFill>
              <a:blip r:embed="rId8"/>
              <a:stretch>
                <a:fillRect/>
              </a:stretch>
            </p:blipFill>
            <p:spPr>
              <a:xfrm>
                <a:off x="3633498" y="4018969"/>
                <a:ext cx="44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037" name="Ink 40036">
                <a:extLst>
                  <a:ext uri="{FF2B5EF4-FFF2-40B4-BE49-F238E27FC236}">
                    <a16:creationId xmlns:a16="http://schemas.microsoft.com/office/drawing/2014/main" id="{F77C14E2-EACF-46A7-B7CA-D13123ACDC8B}"/>
                  </a:ext>
                </a:extLst>
              </p14:cNvPr>
              <p14:cNvContentPartPr/>
              <p14:nvPr/>
            </p14:nvContentPartPr>
            <p14:xfrm>
              <a:off x="713178" y="1257769"/>
              <a:ext cx="360" cy="360"/>
            </p14:xfrm>
          </p:contentPart>
        </mc:Choice>
        <mc:Fallback xmlns="">
          <p:pic>
            <p:nvPicPr>
              <p:cNvPr id="40037" name="Ink 40036">
                <a:extLst>
                  <a:ext uri="{FF2B5EF4-FFF2-40B4-BE49-F238E27FC236}">
                    <a16:creationId xmlns:a16="http://schemas.microsoft.com/office/drawing/2014/main" id="{F77C14E2-EACF-46A7-B7CA-D13123ACDC8B}"/>
                  </a:ext>
                </a:extLst>
              </p:cNvPr>
              <p:cNvPicPr/>
              <p:nvPr/>
            </p:nvPicPr>
            <p:blipFill>
              <a:blip r:embed="rId216"/>
              <a:stretch>
                <a:fillRect/>
              </a:stretch>
            </p:blipFill>
            <p:spPr>
              <a:xfrm>
                <a:off x="704178" y="12491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091" name="Ink 40090">
                <a:extLst>
                  <a:ext uri="{FF2B5EF4-FFF2-40B4-BE49-F238E27FC236}">
                    <a16:creationId xmlns:a16="http://schemas.microsoft.com/office/drawing/2014/main" id="{66101B69-2079-4DD7-A2F7-EC267B981316}"/>
                  </a:ext>
                </a:extLst>
              </p14:cNvPr>
              <p14:cNvContentPartPr/>
              <p14:nvPr/>
            </p14:nvContentPartPr>
            <p14:xfrm>
              <a:off x="246258" y="1095769"/>
              <a:ext cx="360" cy="360"/>
            </p14:xfrm>
          </p:contentPart>
        </mc:Choice>
        <mc:Fallback xmlns="">
          <p:pic>
            <p:nvPicPr>
              <p:cNvPr id="40091" name="Ink 40090">
                <a:extLst>
                  <a:ext uri="{FF2B5EF4-FFF2-40B4-BE49-F238E27FC236}">
                    <a16:creationId xmlns:a16="http://schemas.microsoft.com/office/drawing/2014/main" id="{66101B69-2079-4DD7-A2F7-EC267B981316}"/>
                  </a:ext>
                </a:extLst>
              </p:cNvPr>
              <p:cNvPicPr/>
              <p:nvPr/>
            </p:nvPicPr>
            <p:blipFill>
              <a:blip r:embed="rId318"/>
              <a:stretch>
                <a:fillRect/>
              </a:stretch>
            </p:blipFill>
            <p:spPr>
              <a:xfrm>
                <a:off x="237258" y="1086769"/>
                <a:ext cx="18000" cy="18000"/>
              </a:xfrm>
              <a:prstGeom prst="rect">
                <a:avLst/>
              </a:prstGeom>
            </p:spPr>
          </p:pic>
        </mc:Fallback>
      </mc:AlternateContent>
    </p:spTree>
    <p:extLst>
      <p:ext uri="{BB962C8B-B14F-4D97-AF65-F5344CB8AC3E}">
        <p14:creationId xmlns:p14="http://schemas.microsoft.com/office/powerpoint/2010/main" val="32732095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p>
        </p:txBody>
      </p:sp>
      <p:sp>
        <p:nvSpPr>
          <p:cNvPr id="39940" name="Rectangle 3"/>
          <p:cNvSpPr>
            <a:spLocks noGrp="1" noChangeArrowheads="1"/>
          </p:cNvSpPr>
          <p:nvPr>
            <p:ph idx="1"/>
          </p:nvPr>
        </p:nvSpPr>
        <p:spPr>
          <a:xfrm>
            <a:off x="701123" y="2057400"/>
            <a:ext cx="7419975" cy="3505200"/>
          </a:xfrm>
        </p:spPr>
        <p:txBody>
          <a:bodyPr>
            <a:normAutofit/>
          </a:bodyPr>
          <a:lstStyle/>
          <a:p>
            <a:pPr eaLnBrk="1" hangingPunct="1">
              <a:buFont typeface="Wingdings" pitchFamily="2" charset="2"/>
              <a:buChar char="§"/>
            </a:pPr>
            <a:r>
              <a:rPr lang="en-US" sz="2800" dirty="0">
                <a:ea typeface="ＭＳ Ｐゴシック" charset="-128"/>
              </a:rPr>
              <a:t> Kappa &gt; 0.8 =</a:t>
            </a:r>
            <a:r>
              <a:rPr lang="el-GR" sz="2800" dirty="0">
                <a:ea typeface="ＭＳ Ｐゴシック" charset="-128"/>
              </a:rPr>
              <a:t> καλή συμφωνία </a:t>
            </a:r>
            <a:endParaRPr lang="en-US" sz="2800" dirty="0">
              <a:ea typeface="ＭＳ Ｐゴシック" charset="-128"/>
            </a:endParaRPr>
          </a:p>
          <a:p>
            <a:pPr marL="0" indent="0" eaLnBrk="1" hangingPunct="1">
              <a:buNone/>
            </a:pPr>
            <a:r>
              <a:rPr lang="en-US" sz="2800" dirty="0">
                <a:ea typeface="ＭＳ Ｐゴシック" charset="-128"/>
              </a:rPr>
              <a:t>0.67 &lt; Kappa &lt; 0.8 -&gt; “tentative conclusions”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Εξαρτάται από το στόχο της μελέτης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Για </a:t>
            </a:r>
            <a:r>
              <a:rPr lang="en-US" sz="2800" dirty="0">
                <a:ea typeface="ＭＳ Ｐゴシック" charset="-128"/>
              </a:rPr>
              <a:t> &gt;2 </a:t>
            </a:r>
            <a:r>
              <a:rPr lang="el-GR" sz="2800" dirty="0">
                <a:ea typeface="ＭＳ Ｐゴシック" charset="-128"/>
              </a:rPr>
              <a:t>κριτές</a:t>
            </a:r>
            <a:r>
              <a:rPr lang="en-US" sz="2800" dirty="0">
                <a:ea typeface="ＭＳ Ｐゴシック" charset="-128"/>
              </a:rPr>
              <a:t>: </a:t>
            </a:r>
            <a:r>
              <a:rPr lang="el-GR" sz="2800" dirty="0">
                <a:ea typeface="ＭＳ Ｐゴシック" charset="-128"/>
              </a:rPr>
              <a:t>μέσοι όροι ανά-δύο </a:t>
            </a:r>
            <a:r>
              <a:rPr lang="el-GR" sz="2800" dirty="0" err="1">
                <a:ea typeface="ＭＳ Ｐゴシック" charset="-128"/>
              </a:rPr>
              <a:t>κλπ</a:t>
            </a:r>
            <a:r>
              <a:rPr lang="en-US" sz="2800" dirty="0">
                <a:ea typeface="ＭＳ Ｐゴシック" charset="-128"/>
              </a:rPr>
              <a:t> </a:t>
            </a: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131</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7145733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r>
              <a:rPr lang="el-GR" sz="3600" dirty="0">
                <a:solidFill>
                  <a:schemeClr val="accent2">
                    <a:lumMod val="75000"/>
                  </a:schemeClr>
                </a:solidFill>
                <a:ea typeface="ＭＳ Ｐゴシック" charset="-128"/>
              </a:rPr>
              <a:t>: παράδειγμα</a:t>
            </a:r>
            <a:endParaRPr lang="en-US" sz="3600"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132</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sz="2400" b="0" kern="1200" dirty="0"/>
                        <a:t>Information  </a:t>
                      </a:r>
                      <a:r>
                        <a:rPr lang="de-DE" sz="2400" b="0" kern="1200" dirty="0" err="1"/>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a:t>number</a:t>
                      </a:r>
                      <a:r>
                        <a:rPr lang="de-DE" sz="2400" b="0" kern="1200" dirty="0"/>
                        <a:t> </a:t>
                      </a:r>
                      <a:r>
                        <a:rPr lang="de-DE" sz="2400" b="0" kern="1200" dirty="0" err="1"/>
                        <a:t>of</a:t>
                      </a:r>
                      <a:r>
                        <a:rPr lang="de-DE" sz="2400" b="0" kern="1200" dirty="0"/>
                        <a:t> </a:t>
                      </a:r>
                    </a:p>
                    <a:p>
                      <a:r>
                        <a:rPr lang="de-DE" sz="2400" b="0" kern="1200" dirty="0" err="1"/>
                        <a:t>docs</a:t>
                      </a:r>
                      <a:r>
                        <a:rPr lang="de-DE" sz="2400" b="0" kern="1200" dirty="0"/>
                        <a:t> </a:t>
                      </a:r>
                      <a:r>
                        <a:rPr lang="de-DE" sz="2400" b="0" kern="1200" dirty="0" err="1"/>
                        <a:t>judged</a:t>
                      </a:r>
                      <a:endParaRPr lang="de-DE" sz="2400" b="0" kern="1200" dirty="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a:t>disagreements</a:t>
                      </a:r>
                      <a:endParaRPr lang="de-DE" sz="2400" b="0" kern="1200" dirty="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400" kern="1200" dirty="0"/>
                        <a:t>  51</a:t>
                      </a:r>
                    </a:p>
                    <a:p>
                      <a:r>
                        <a:rPr lang="de-DE" sz="2400" kern="1200" dirty="0"/>
                        <a:t>  62</a:t>
                      </a:r>
                    </a:p>
                    <a:p>
                      <a:r>
                        <a:rPr lang="de-DE" sz="2400" kern="1200" dirty="0"/>
                        <a:t>  67</a:t>
                      </a:r>
                    </a:p>
                    <a:p>
                      <a:r>
                        <a:rPr lang="de-DE" sz="2400" kern="1200" dirty="0"/>
                        <a:t>  95</a:t>
                      </a:r>
                    </a:p>
                    <a:p>
                      <a:r>
                        <a:rPr lang="de-DE" sz="2400" kern="1200" dirty="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a:t>211</a:t>
                      </a:r>
                    </a:p>
                    <a:p>
                      <a:r>
                        <a:rPr lang="de-DE" sz="2400" kern="1200" dirty="0"/>
                        <a:t>400</a:t>
                      </a:r>
                    </a:p>
                    <a:p>
                      <a:r>
                        <a:rPr lang="de-DE" sz="2400" kern="1200" dirty="0"/>
                        <a:t>400</a:t>
                      </a:r>
                    </a:p>
                    <a:p>
                      <a:r>
                        <a:rPr lang="de-DE" sz="2400" kern="1200" dirty="0"/>
                        <a:t>400</a:t>
                      </a:r>
                    </a:p>
                    <a:p>
                      <a:r>
                        <a:rPr lang="de-DE" sz="2400" kern="1200" dirty="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a:t>       6</a:t>
                      </a:r>
                    </a:p>
                    <a:p>
                      <a:pPr algn="l"/>
                      <a:r>
                        <a:rPr lang="de-DE" sz="2400" kern="1200" dirty="0"/>
                        <a:t> </a:t>
                      </a:r>
                      <a:r>
                        <a:rPr lang="de-DE" sz="2400" kern="1200" baseline="0" dirty="0"/>
                        <a:t>  </a:t>
                      </a:r>
                      <a:r>
                        <a:rPr lang="de-DE" sz="2400" kern="1200" dirty="0"/>
                        <a:t>157</a:t>
                      </a:r>
                    </a:p>
                    <a:p>
                      <a:pPr algn="l"/>
                      <a:r>
                        <a:rPr lang="de-DE" sz="2400" kern="1200" dirty="0"/>
                        <a:t>     68</a:t>
                      </a:r>
                    </a:p>
                    <a:p>
                      <a:pPr algn="l"/>
                      <a:r>
                        <a:rPr lang="de-DE" sz="2400" kern="1200" dirty="0"/>
                        <a:t>   110</a:t>
                      </a:r>
                    </a:p>
                    <a:p>
                      <a:pPr algn="l"/>
                      <a:r>
                        <a:rPr lang="de-DE" sz="2400" kern="1200" dirty="0"/>
                        <a:t>   106</a:t>
                      </a:r>
                      <a:endParaRPr lang="de-DE" sz="2400" kern="1200" dirty="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a:latin typeface="+mn-lt"/>
              </a:rPr>
              <a:t>Συμφωνία κριτών στο </a:t>
            </a:r>
            <a:r>
              <a:rPr lang="en-US" dirty="0">
                <a:latin typeface="+mn-lt"/>
              </a:rPr>
              <a:t>TREC</a:t>
            </a:r>
          </a:p>
        </p:txBody>
      </p:sp>
    </p:spTree>
    <p:extLst>
      <p:ext uri="{BB962C8B-B14F-4D97-AF65-F5344CB8AC3E}">
        <p14:creationId xmlns:p14="http://schemas.microsoft.com/office/powerpoint/2010/main" val="29908985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Επίπτωση της Διαφωνίας</a:t>
            </a:r>
            <a:endParaRPr lang="en-US" sz="40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rmAutofit/>
          </a:bodyPr>
          <a:lstStyle/>
          <a:p>
            <a:pPr eaLnBrk="1" hangingPunct="1">
              <a:buFont typeface="Wingdings" panose="05000000000000000000" pitchFamily="2" charset="2"/>
              <a:buChar char="§"/>
            </a:pPr>
            <a:r>
              <a:rPr lang="en-US" sz="2800" dirty="0">
                <a:ea typeface="ＭＳ Ｐゴシック" charset="-128"/>
              </a:rPr>
              <a:t> </a:t>
            </a:r>
            <a:r>
              <a:rPr lang="el-GR" sz="2800" dirty="0">
                <a:ea typeface="ＭＳ Ｐゴシック" charset="-128"/>
              </a:rPr>
              <a:t>Επηρεάζει την απόλυτη (</a:t>
            </a:r>
            <a:r>
              <a:rPr lang="en-US" sz="2800" dirty="0">
                <a:ea typeface="ＭＳ Ｐゴシック" charset="-128"/>
              </a:rPr>
              <a:t>absolute</a:t>
            </a:r>
            <a:r>
              <a:rPr lang="el-GR" sz="2800" dirty="0">
                <a:ea typeface="ＭＳ Ｐゴシック" charset="-128"/>
              </a:rPr>
              <a:t>) μέτρηση απόδοσης αλλά όχι τη σχετική απόδοση ανάμεσα σε συστήματα </a:t>
            </a:r>
            <a:r>
              <a:rPr lang="en-US" sz="2800" dirty="0">
                <a:ea typeface="ＭＳ Ｐゴシック" charset="-128"/>
              </a:rPr>
              <a:t> </a:t>
            </a:r>
            <a:endParaRPr lang="el-GR" sz="2800" dirty="0">
              <a:ea typeface="ＭＳ Ｐゴシック" charset="-128"/>
            </a:endParaRPr>
          </a:p>
          <a:p>
            <a:pPr eaLnBrk="1" hangingPunct="1">
              <a:buFont typeface="Wingdings" panose="05000000000000000000" pitchFamily="2" charset="2"/>
              <a:buChar char="§"/>
            </a:pPr>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133</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buFont typeface="Wingdings" panose="05000000000000000000" pitchFamily="2" charset="2"/>
              <a:buChar char="§"/>
            </a:pPr>
            <a:r>
              <a:rPr lang="el-GR" dirty="0">
                <a:ea typeface="ＭＳ Ｐゴシック" charset="-128"/>
              </a:rPr>
              <a:t>Μπορούμε να αποφύγουμε τις κρίσεις από χρήστες </a:t>
            </a:r>
          </a:p>
          <a:p>
            <a:pPr lvl="1" eaLnBrk="1" hangingPunct="1">
              <a:buClrTx/>
              <a:buFont typeface="Wingdings" panose="05000000000000000000" pitchFamily="2" charset="2"/>
              <a:buChar char="§"/>
            </a:pPr>
            <a:r>
              <a:rPr lang="el-GR" dirty="0">
                <a:ea typeface="ＭＳ Ｐゴシック" charset="-128"/>
              </a:rPr>
              <a:t>Όχι</a:t>
            </a:r>
          </a:p>
          <a:p>
            <a:pPr eaLnBrk="1" hangingPunct="1">
              <a:buClrTx/>
              <a:buFont typeface="Wingdings" panose="05000000000000000000" pitchFamily="2" charset="2"/>
              <a:buChar char="§"/>
            </a:pPr>
            <a:r>
              <a:rPr lang="el-GR" dirty="0">
                <a:ea typeface="ＭＳ Ｐゴシック" charset="-128"/>
              </a:rPr>
              <a:t>Αλλά μπορούμε να τις επαναχρησιμοποιήσουμε</a:t>
            </a:r>
          </a:p>
          <a:p>
            <a:pPr eaLnBrk="1" hangingPunct="1">
              <a:buClrTx/>
              <a:buFont typeface="Wingdings" panose="05000000000000000000" pitchFamily="2" charset="2"/>
              <a:buChar char="§"/>
            </a:pPr>
            <a:endParaRPr lang="el-GR" dirty="0">
              <a:ea typeface="ＭＳ Ｐゴシック" charset="-128"/>
            </a:endParaRPr>
          </a:p>
        </p:txBody>
      </p:sp>
    </p:spTree>
    <p:extLst>
      <p:ext uri="{BB962C8B-B14F-4D97-AF65-F5344CB8AC3E}">
        <p14:creationId xmlns:p14="http://schemas.microsoft.com/office/powerpoint/2010/main" val="974674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65126"/>
            <a:ext cx="8686800" cy="1325563"/>
          </a:xfrm>
        </p:spPr>
        <p:txBody>
          <a:bodyPr>
            <a:normAutofit/>
          </a:bodyPr>
          <a:lstStyle/>
          <a:p>
            <a:pP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457200" y="1981200"/>
            <a:ext cx="8077200" cy="3200400"/>
          </a:xfrm>
        </p:spPr>
        <p:txBody>
          <a:bodyPr/>
          <a:lstStyle/>
          <a:p>
            <a:pPr eaLnBrk="1" hangingPunct="1">
              <a:buFont typeface="Wingdings" pitchFamily="2" charset="2"/>
              <a:buChar char="§"/>
            </a:pPr>
            <a:r>
              <a:rPr lang="el-GR" sz="2400" dirty="0">
                <a:ea typeface="ＭＳ Ｐゴシック" charset="-128"/>
              </a:rPr>
              <a:t>Οι μηχανές αναζήτησης διαθέτουν συλλογές ελέγχου ερωτημάτων και αποτελέσματα διατεταγμένα με το χέρι </a:t>
            </a:r>
            <a:r>
              <a:rPr lang="en-US" sz="2400" dirty="0">
                <a:ea typeface="ＭＳ Ｐゴシック" charset="-128"/>
              </a:rPr>
              <a:t>(hand-ranked)</a:t>
            </a:r>
            <a:endParaRPr lang="el-GR" sz="2400" dirty="0">
              <a:ea typeface="ＭＳ Ｐゴシック" charset="-128"/>
            </a:endParaRPr>
          </a:p>
          <a:p>
            <a:pPr eaLnBrk="1" hangingPunct="1">
              <a:buFont typeface="Wingdings" pitchFamily="2" charset="2"/>
              <a:buChar char="§"/>
            </a:pPr>
            <a:endParaRPr lang="en-US" sz="2000" dirty="0">
              <a:ea typeface="ＭＳ Ｐゴシック" charset="-128"/>
            </a:endParaRPr>
          </a:p>
          <a:p>
            <a:pPr eaLnBrk="1" hangingPunct="1">
              <a:buFont typeface="Wingdings" pitchFamily="2" charset="2"/>
              <a:buChar char="§"/>
            </a:pPr>
            <a:r>
              <a:rPr lang="el-GR" sz="2400" dirty="0">
                <a:ea typeface="ＭＳ Ｐゴシック" charset="-128"/>
              </a:rPr>
              <a:t>Στο </a:t>
            </a:r>
            <a:r>
              <a:rPr lang="en-US" sz="2400" dirty="0">
                <a:ea typeface="ＭＳ Ｐゴシック" charset="-128"/>
              </a:rPr>
              <a:t>web </a:t>
            </a:r>
            <a:r>
              <a:rPr lang="el-GR" sz="2400" dirty="0">
                <a:ea typeface="ＭＳ Ｐゴシック" charset="-128"/>
              </a:rPr>
              <a:t>είναι δύσκολο να υπολογίσουμε την ανάκληση</a:t>
            </a:r>
          </a:p>
          <a:p>
            <a:pPr marL="0" indent="0" eaLnBrk="1" hangingPunct="1">
              <a:buNone/>
            </a:pPr>
            <a:r>
              <a:rPr lang="el-GR" sz="2400" dirty="0">
                <a:ea typeface="ＭＳ Ｐゴシック" charset="-128"/>
              </a:rPr>
              <a:t>	Συνήθως οι μηχανές αναζήτησης χρησιμοποιούν την 	ακρίβεια στα κορυφαία </a:t>
            </a:r>
            <a:r>
              <a:rPr lang="en-US" sz="2400" i="1" dirty="0">
                <a:ea typeface="ＭＳ Ｐゴシック" charset="-128"/>
              </a:rPr>
              <a:t>k</a:t>
            </a:r>
            <a:r>
              <a:rPr lang="en-US" sz="2400" dirty="0">
                <a:ea typeface="ＭＳ Ｐゴシック" charset="-128"/>
              </a:rPr>
              <a:t> </a:t>
            </a:r>
            <a:r>
              <a:rPr lang="el-GR" sz="2400" dirty="0">
                <a:ea typeface="ＭＳ Ｐゴシック" charset="-128"/>
              </a:rPr>
              <a:t>π.χ., </a:t>
            </a:r>
            <a:r>
              <a:rPr lang="en-US" sz="2400" i="1" dirty="0">
                <a:ea typeface="ＭＳ Ｐゴシック" charset="-128"/>
              </a:rPr>
              <a:t>k</a:t>
            </a:r>
            <a:r>
              <a:rPr lang="en-US" sz="2400" dirty="0">
                <a:ea typeface="ＭＳ Ｐゴシック" charset="-128"/>
              </a:rPr>
              <a:t> = 10</a:t>
            </a:r>
            <a:endParaRPr lang="el-GR" sz="2400" dirty="0">
              <a:ea typeface="ＭＳ Ｐゴシック" charset="-128"/>
            </a:endParaRPr>
          </a:p>
          <a:p>
            <a:pPr marL="0" indent="0" eaLnBrk="1" hangingPunct="1">
              <a:buNone/>
            </a:pPr>
            <a:r>
              <a:rPr lang="en-US" sz="2400" dirty="0">
                <a:ea typeface="ＭＳ Ｐゴシック" charset="-128"/>
              </a:rPr>
              <a:t>	</a:t>
            </a:r>
            <a:r>
              <a:rPr lang="el-GR" sz="2400" dirty="0">
                <a:ea typeface="ＭＳ Ｐゴシック" charset="-128"/>
              </a:rPr>
              <a:t>Επίσης το </a:t>
            </a:r>
            <a:r>
              <a:rPr lang="en-US" sz="2400" dirty="0">
                <a:ea typeface="ＭＳ Ｐゴシック" charset="-128"/>
              </a:rPr>
              <a:t>MAP, NDCG</a:t>
            </a:r>
            <a:r>
              <a:rPr lang="el-GR" sz="2400" dirty="0">
                <a:ea typeface="ＭＳ Ｐゴシック" charset="-128"/>
              </a:rPr>
              <a:t> στα κορυφαία</a:t>
            </a:r>
          </a:p>
          <a:p>
            <a:pPr eaLnBrk="1" hangingPunct="1">
              <a:buFont typeface="Wingdings" pitchFamily="2" charset="2"/>
              <a:buChar char="§"/>
            </a:pPr>
            <a:endParaRPr lang="el-GR" sz="2000" dirty="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134</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2335842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547120" y="2057400"/>
            <a:ext cx="7620000" cy="2895600"/>
          </a:xfrm>
        </p:spPr>
        <p:txBody>
          <a:bodyPr>
            <a:noAutofit/>
          </a:bodyPr>
          <a:lstStyle/>
          <a:p>
            <a:pPr marL="0" indent="0" algn="just" eaLnBrk="1" hangingPunct="1">
              <a:buNone/>
            </a:pPr>
            <a:r>
              <a:rPr lang="el-GR" sz="2400" dirty="0">
                <a:ea typeface="ＭＳ Ｐゴシック" charset="-128"/>
              </a:rPr>
              <a:t>Οι μηχανές αναζήτησης χρησιμοποιούν επίσης και άλλα μέτρα εκτός της συνάφειας</a:t>
            </a:r>
          </a:p>
          <a:p>
            <a:pPr lvl="1" algn="just" eaLnBrk="1" hangingPunct="1"/>
            <a:r>
              <a:rPr lang="en-US" sz="2400" i="1" dirty="0" err="1">
                <a:solidFill>
                  <a:schemeClr val="accent2">
                    <a:lumMod val="75000"/>
                  </a:schemeClr>
                </a:solidFill>
                <a:ea typeface="ＭＳ Ｐゴシック" charset="-128"/>
              </a:rPr>
              <a:t>Clickthrough</a:t>
            </a:r>
            <a:r>
              <a:rPr lang="en-US" sz="2400" i="1" dirty="0">
                <a:solidFill>
                  <a:schemeClr val="accent2">
                    <a:lumMod val="75000"/>
                  </a:schemeClr>
                </a:solidFill>
                <a:ea typeface="ＭＳ Ｐゴシック" charset="-128"/>
              </a:rPr>
              <a:t> on first result</a:t>
            </a:r>
          </a:p>
          <a:p>
            <a:pPr lvl="2" algn="just" eaLnBrk="1" hangingPunct="1"/>
            <a:r>
              <a:rPr lang="el-GR" sz="2400" dirty="0">
                <a:ea typeface="ＭＳ Ｐゴシック" charset="-128"/>
              </a:rPr>
              <a:t>Όχι πολύ αξιόπιστο όταν ένα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(μπορεί απλώς η περίληψη να φάνηκε χρήσιμη αλλά όχι το ίδιο το έγγραφο) αλλά αρκετά αξιόπιστο </a:t>
            </a:r>
            <a:r>
              <a:rPr lang="el-GR" sz="2400" dirty="0" err="1">
                <a:ea typeface="ＭＳ Ｐゴシック" charset="-128"/>
              </a:rPr>
              <a:t>συναθροιστικά</a:t>
            </a:r>
            <a:endParaRPr lang="en-US" sz="2400" dirty="0">
              <a:ea typeface="ＭＳ Ｐゴシック" charset="-128"/>
            </a:endParaRPr>
          </a:p>
          <a:p>
            <a:pPr lvl="1" algn="just" eaLnBrk="1" hangingPunct="1"/>
            <a:r>
              <a:rPr lang="el-GR" sz="2400" dirty="0">
                <a:ea typeface="ＭＳ Ｐゴシック" charset="-128"/>
              </a:rPr>
              <a:t>Μετρήσεις σε εργαστήριο </a:t>
            </a:r>
          </a:p>
          <a:p>
            <a:pPr lvl="1" algn="just" eaLnBrk="1" hangingPunct="1"/>
            <a:r>
              <a:rPr lang="el-GR" sz="2400" dirty="0">
                <a:ea typeface="ＭＳ Ｐゴシック" charset="-128"/>
              </a:rPr>
              <a:t>Έλεγχος </a:t>
            </a:r>
            <a:r>
              <a:rPr lang="en-US" sz="2400" dirty="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135</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34521024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8150" y="291616"/>
            <a:ext cx="7886700" cy="1325563"/>
          </a:xfrm>
        </p:spPr>
        <p:txBody>
          <a:bodyPr>
            <a:normAutofit/>
          </a:bodyPr>
          <a:lstStyle/>
          <a:p>
            <a:pPr algn="ctr" eaLnBrk="1" hangingPunct="1"/>
            <a:r>
              <a:rPr lang="en-US" sz="3600" dirty="0">
                <a:solidFill>
                  <a:schemeClr val="accent2">
                    <a:lumMod val="75000"/>
                  </a:schemeClr>
                </a:solidFill>
                <a:ea typeface="ＭＳ Ｐゴシック" charset="-128"/>
              </a:rPr>
              <a:t>A/B testing</a:t>
            </a:r>
          </a:p>
        </p:txBody>
      </p:sp>
      <p:sp>
        <p:nvSpPr>
          <p:cNvPr id="47107" name="Content Placeholder 2"/>
          <p:cNvSpPr>
            <a:spLocks noGrp="1"/>
          </p:cNvSpPr>
          <p:nvPr>
            <p:ph idx="1"/>
          </p:nvPr>
        </p:nvSpPr>
        <p:spPr>
          <a:xfrm>
            <a:off x="762000" y="1750807"/>
            <a:ext cx="7239000" cy="1981200"/>
          </a:xfrm>
        </p:spPr>
        <p:txBody>
          <a:bodyPr>
            <a:noAutofit/>
          </a:bodyPr>
          <a:lstStyle/>
          <a:p>
            <a:pPr marL="0" indent="0" algn="just" eaLnBrk="1" hangingPunct="1">
              <a:lnSpc>
                <a:spcPct val="80000"/>
              </a:lnSpc>
              <a:buNone/>
            </a:pPr>
            <a:r>
              <a:rPr lang="el-GR" sz="2400" i="1" dirty="0">
                <a:solidFill>
                  <a:schemeClr val="accent2">
                    <a:lumMod val="75000"/>
                  </a:schemeClr>
                </a:solidFill>
                <a:ea typeface="ＭＳ Ｐゴシック" charset="-128"/>
              </a:rPr>
              <a:t>Στόχος</a:t>
            </a:r>
            <a:r>
              <a:rPr lang="el-GR" sz="2400" dirty="0">
                <a:solidFill>
                  <a:schemeClr val="accent2">
                    <a:lumMod val="75000"/>
                  </a:schemeClr>
                </a:solidFill>
                <a:ea typeface="ＭＳ Ｐゴシック" charset="-128"/>
              </a:rPr>
              <a:t>:</a:t>
            </a:r>
            <a:r>
              <a:rPr lang="el-GR" sz="2400" dirty="0">
                <a:ea typeface="ＭＳ Ｐゴシック" charset="-128"/>
              </a:rPr>
              <a:t> έλεγχος μιας νέας ιδέας </a:t>
            </a:r>
            <a:r>
              <a:rPr lang="en-US" sz="2400" dirty="0">
                <a:ea typeface="ＭＳ Ｐゴシック" charset="-128"/>
              </a:rPr>
              <a:t> </a:t>
            </a:r>
            <a:r>
              <a:rPr lang="el-GR" sz="2400" dirty="0">
                <a:ea typeface="ＭＳ Ｐゴシック" charset="-128"/>
              </a:rPr>
              <a:t>(</a:t>
            </a:r>
            <a:r>
              <a:rPr lang="en-US" sz="2400" dirty="0">
                <a:ea typeface="ＭＳ Ｐゴシック" charset="-128"/>
              </a:rPr>
              <a:t>a single innovation</a:t>
            </a:r>
            <a:r>
              <a:rPr lang="el-GR" sz="2400" dirty="0">
                <a:ea typeface="ＭＳ Ｐゴシック" charset="-128"/>
              </a:rPr>
              <a:t>)</a:t>
            </a:r>
          </a:p>
          <a:p>
            <a:pPr marL="0" indent="0" algn="just" eaLnBrk="1" hangingPunct="1">
              <a:lnSpc>
                <a:spcPct val="80000"/>
              </a:lnSpc>
              <a:buNone/>
            </a:pPr>
            <a:r>
              <a:rPr lang="el-GR" sz="2400" i="1" dirty="0">
                <a:solidFill>
                  <a:schemeClr val="accent2">
                    <a:lumMod val="75000"/>
                  </a:schemeClr>
                </a:solidFill>
                <a:ea typeface="ＭＳ Ｐゴシック" charset="-128"/>
              </a:rPr>
              <a:t>Προϋπόθεση</a:t>
            </a:r>
            <a:r>
              <a:rPr lang="en-US" sz="2400" dirty="0">
                <a:solidFill>
                  <a:schemeClr val="accent2">
                    <a:lumMod val="75000"/>
                  </a:schemeClr>
                </a:solidFill>
                <a:ea typeface="ＭＳ Ｐゴシック" charset="-128"/>
              </a:rPr>
              <a:t>:</a:t>
            </a:r>
            <a:r>
              <a:rPr lang="en-US" sz="2400" dirty="0">
                <a:ea typeface="ＭＳ Ｐゴシック" charset="-128"/>
              </a:rPr>
              <a:t> </a:t>
            </a:r>
            <a:r>
              <a:rPr lang="el-GR" sz="2400" dirty="0">
                <a:ea typeface="ＭＳ Ｐゴシック" charset="-128"/>
              </a:rPr>
              <a:t>Υπάρχει μια μεγάλη μηχανή αναζήτησης σε λειτουργία</a:t>
            </a:r>
          </a:p>
          <a:p>
            <a:pPr marL="0" indent="0" algn="just" eaLnBrk="1" hangingPunct="1">
              <a:lnSpc>
                <a:spcPct val="80000"/>
              </a:lnSpc>
              <a:buNone/>
            </a:pPr>
            <a:endParaRPr lang="en-US" sz="2400" dirty="0">
              <a:ea typeface="ＭＳ Ｐゴシック" charset="-128"/>
            </a:endParaRPr>
          </a:p>
          <a:p>
            <a:pPr algn="just" eaLnBrk="1" hangingPunct="1">
              <a:lnSpc>
                <a:spcPct val="80000"/>
              </a:lnSpc>
            </a:pPr>
            <a:r>
              <a:rPr lang="el-GR" sz="2400" dirty="0">
                <a:ea typeface="ＭＳ Ｐゴシック" charset="-128"/>
              </a:rPr>
              <a:t>Οι πιο πολλοί χρήστες χρησιμοποιούν τα παλιό σύστημα </a:t>
            </a:r>
            <a:endParaRPr lang="en-US" sz="2400" dirty="0">
              <a:ea typeface="ＭＳ Ｐゴシック" charset="-128"/>
            </a:endParaRPr>
          </a:p>
          <a:p>
            <a:pPr algn="just" eaLnBrk="1" hangingPunct="1">
              <a:lnSpc>
                <a:spcPct val="80000"/>
              </a:lnSpc>
            </a:pPr>
            <a:r>
              <a:rPr lang="el-GR" sz="2400" dirty="0">
                <a:ea typeface="ＭＳ Ｐゴシック" charset="-128"/>
              </a:rPr>
              <a:t>Παράκαμψε ένα μικρό ποσοστό της κυκλοφορίας (π.χ., 1%) στο νέο σύστημα που χρησιμοποιεί την καινούργια </a:t>
            </a:r>
          </a:p>
          <a:p>
            <a:pPr algn="just" eaLnBrk="1" hangingPunct="1">
              <a:lnSpc>
                <a:spcPct val="80000"/>
              </a:lnSpc>
            </a:pPr>
            <a:r>
              <a:rPr lang="el-GR" sz="2400" dirty="0">
                <a:ea typeface="ＭＳ Ｐゴシック" charset="-128"/>
              </a:rPr>
              <a:t>Αξιολόγησε με ένα αυτόματο μέτρο όπως το</a:t>
            </a:r>
            <a:r>
              <a:rPr lang="en-US" sz="2400" dirty="0">
                <a:ea typeface="ＭＳ Ｐゴシック" charset="-128"/>
              </a:rPr>
              <a:t>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 στα πρώτα αποτελέσματα</a:t>
            </a:r>
          </a:p>
          <a:p>
            <a:pPr marL="0" indent="0" algn="just" eaLnBrk="1" hangingPunct="1">
              <a:lnSpc>
                <a:spcPct val="80000"/>
              </a:lnSpc>
              <a:buNone/>
            </a:pPr>
            <a:endParaRPr lang="en-US" sz="2400" dirty="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136</a:t>
            </a:fld>
            <a:endParaRPr lang="en-US"/>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1008434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3600" dirty="0" err="1">
                <a:solidFill>
                  <a:schemeClr val="accent2">
                    <a:lumMod val="75000"/>
                  </a:schemeClr>
                </a:solidFill>
                <a:ea typeface="ＭＳ Ｐゴシック" charset="-128"/>
              </a:rPr>
              <a:t>Crowdsourcing</a:t>
            </a:r>
            <a:endParaRPr lang="en-US" sz="36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Autofit/>
          </a:bodyPr>
          <a:lstStyle/>
          <a:p>
            <a:pPr marL="0" indent="0" eaLnBrk="1" hangingPunct="1">
              <a:buNone/>
            </a:pPr>
            <a:r>
              <a:rPr lang="el-GR" sz="2800" dirty="0">
                <a:ea typeface="ＭＳ Ｐゴシック" charset="-128"/>
              </a:rPr>
              <a:t>Σημαντικός ο σχεδιασμός του πειράματος </a:t>
            </a:r>
          </a:p>
          <a:p>
            <a:pPr marL="0" indent="0" eaLnBrk="1" hangingPunct="1">
              <a:buNone/>
            </a:pPr>
            <a:r>
              <a:rPr lang="el-GR" sz="2800" dirty="0">
                <a:ea typeface="ＭＳ Ｐゴシック" charset="-128"/>
              </a:rPr>
              <a:t> </a:t>
            </a:r>
          </a:p>
          <a:p>
            <a:pPr marL="0" indent="0">
              <a:buNone/>
            </a:pPr>
            <a:r>
              <a:rPr lang="en-US" sz="2800" dirty="0">
                <a:ea typeface="ＭＳ Ｐゴシック" charset="-128"/>
              </a:rPr>
              <a:t>To Mechanical Truck </a:t>
            </a:r>
            <a:r>
              <a:rPr lang="el-GR" sz="2800" dirty="0">
                <a:ea typeface="ＭＳ Ｐゴシック" charset="-128"/>
              </a:rPr>
              <a:t>της </a:t>
            </a:r>
            <a:r>
              <a:rPr lang="en-US" sz="2800" dirty="0">
                <a:ea typeface="ＭＳ Ｐゴシック" charset="-128"/>
              </a:rPr>
              <a:t>Amazon </a:t>
            </a:r>
          </a:p>
          <a:p>
            <a:pPr marL="0" indent="0">
              <a:buNone/>
            </a:pPr>
            <a:r>
              <a:rPr lang="en-GB" sz="2800" dirty="0">
                <a:ea typeface="ＭＳ Ｐゴシック" charset="-128"/>
              </a:rPr>
              <a:t>	</a:t>
            </a:r>
            <a:r>
              <a:rPr lang="en-GB" sz="2800" dirty="0">
                <a:solidFill>
                  <a:schemeClr val="accent1">
                    <a:lumMod val="75000"/>
                  </a:schemeClr>
                </a:solidFill>
                <a:ea typeface="ＭＳ Ｐゴシック" charset="-128"/>
              </a:rPr>
              <a:t>https://www.mturk.com/mturk/welcome</a:t>
            </a:r>
            <a:endParaRPr lang="el-GR" sz="2800" dirty="0">
              <a:solidFill>
                <a:schemeClr val="accent1">
                  <a:lumMod val="75000"/>
                </a:schemeClr>
              </a:solidFill>
              <a:ea typeface="ＭＳ Ｐゴシック" charset="-128"/>
            </a:endParaRPr>
          </a:p>
          <a:p>
            <a:pPr lvl="1">
              <a:buFont typeface="Wingdings" panose="05000000000000000000" pitchFamily="2" charset="2"/>
              <a:buChar char="§"/>
            </a:pPr>
            <a:r>
              <a:rPr lang="en-GB" sz="2800" dirty="0"/>
              <a:t> HITs - </a:t>
            </a:r>
            <a:r>
              <a:rPr lang="en-GB" sz="2800" i="1" dirty="0"/>
              <a:t>Human Intelligence Tasks</a:t>
            </a:r>
            <a:endParaRPr lang="el-GR" sz="2800" dirty="0"/>
          </a:p>
          <a:p>
            <a:pPr lvl="1">
              <a:buFont typeface="Wingdings" panose="05000000000000000000" pitchFamily="2" charset="2"/>
              <a:buChar char="§"/>
            </a:pPr>
            <a:r>
              <a:rPr lang="en-US" sz="2800" dirty="0">
                <a:ea typeface="ＭＳ Ｐゴシック" charset="-128"/>
              </a:rPr>
              <a:t> Workers</a:t>
            </a:r>
            <a:endParaRPr lang="el-GR" sz="2800" dirty="0">
              <a:ea typeface="ＭＳ Ｐゴシック" charset="-128"/>
            </a:endParaRPr>
          </a:p>
          <a:p>
            <a:pPr eaLnBrk="1" hangingPunct="1"/>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137</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36535547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Μεθοδολογία – πρότυπες συλλογές (</a:t>
            </a:r>
            <a:r>
              <a:rPr lang="en-US" sz="3200" dirty="0">
                <a:solidFill>
                  <a:srgbClr val="336699"/>
                </a:solidFill>
                <a:latin typeface="Calibri" charset="0"/>
              </a:rPr>
              <a:t>benchmarks)</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138</a:t>
            </a:fld>
            <a:endParaRPr lang="en-US"/>
          </a:p>
        </p:txBody>
      </p:sp>
    </p:spTree>
    <p:extLst>
      <p:ext uri="{BB962C8B-B14F-4D97-AF65-F5344CB8AC3E}">
        <p14:creationId xmlns:p14="http://schemas.microsoft.com/office/powerpoint/2010/main" val="12090426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Απαιτήσεις από ένα πρότυπο (</a:t>
            </a:r>
            <a:r>
              <a:rPr lang="en-US" sz="3600" dirty="0">
                <a:solidFill>
                  <a:schemeClr val="accent2">
                    <a:lumMod val="75000"/>
                  </a:schemeClr>
                </a:solidFill>
                <a:ea typeface="ＭＳ Ｐゴシック" charset="-128"/>
              </a:rPr>
              <a:t>benchmark</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457200" y="1750807"/>
            <a:ext cx="8229600" cy="3506993"/>
          </a:xfrm>
        </p:spPr>
        <p:txBody>
          <a:bodyPr>
            <a:noAutofit/>
          </a:bodyPr>
          <a:lstStyle/>
          <a:p>
            <a:pPr marL="514350" indent="-514350" eaLnBrk="1" hangingPunct="1">
              <a:buFont typeface="+mj-lt"/>
              <a:buAutoNum type="arabicPeriod"/>
            </a:pPr>
            <a:r>
              <a:rPr lang="el-GR" dirty="0">
                <a:ea typeface="ＭＳ Ｐゴシック" charset="-128"/>
              </a:rPr>
              <a:t>Ένα σύνολο από </a:t>
            </a:r>
            <a:r>
              <a:rPr lang="el-GR" dirty="0">
                <a:solidFill>
                  <a:schemeClr val="accent2">
                    <a:lumMod val="75000"/>
                  </a:schemeClr>
                </a:solidFill>
                <a:ea typeface="ＭＳ Ｐゴシック" charset="-128"/>
              </a:rPr>
              <a:t>έγγραφα </a:t>
            </a:r>
          </a:p>
          <a:p>
            <a:pPr marL="914400" lvl="1" indent="-514350" eaLnBrk="1" hangingPunct="1">
              <a:buFont typeface="Wingdings" pitchFamily="2" charset="2"/>
              <a:buChar char="§"/>
            </a:pPr>
            <a:r>
              <a:rPr lang="el-GR" sz="1800" dirty="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a:ea typeface="ＭＳ Ｐゴシック" charset="-128"/>
              </a:rPr>
              <a:t>Μια συλλογή από </a:t>
            </a:r>
            <a:r>
              <a:rPr lang="el-GR" dirty="0">
                <a:solidFill>
                  <a:schemeClr val="accent2">
                    <a:lumMod val="75000"/>
                  </a:schemeClr>
                </a:solidFill>
                <a:ea typeface="ＭＳ Ｐゴシック" charset="-128"/>
              </a:rPr>
              <a:t>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p>
          <a:p>
            <a:pPr marL="914400" lvl="1" indent="-514350" eaLnBrk="1" hangingPunct="1">
              <a:buFont typeface="Wingdings" pitchFamily="2" charset="2"/>
              <a:buChar char="§"/>
            </a:pPr>
            <a:r>
              <a:rPr lang="el-GR" sz="1800" dirty="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 τυχαίοι όροι δεν είναι καλή ιδέα</a:t>
            </a:r>
          </a:p>
          <a:p>
            <a:pPr marL="914400" lvl="1" indent="-514350" eaLnBrk="1" hangingPunct="1">
              <a:buFont typeface="Wingdings" pitchFamily="2" charset="2"/>
              <a:buChar char="§"/>
            </a:pPr>
            <a:r>
              <a:rPr lang="el-GR" sz="1800" dirty="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a:solidFill>
                  <a:schemeClr val="accent2">
                    <a:lumMod val="75000"/>
                  </a:schemeClr>
                </a:solidFill>
                <a:ea typeface="ＭＳ Ｐゴシック" charset="-128"/>
              </a:rPr>
              <a:t>Εκτιμήσεις συνάφειας </a:t>
            </a:r>
            <a:r>
              <a:rPr lang="el-GR" dirty="0">
                <a:ea typeface="ＭＳ Ｐゴシック" charset="-128"/>
              </a:rPr>
              <a:t>από χρήστες (</a:t>
            </a:r>
            <a:r>
              <a:rPr lang="en-US" dirty="0">
                <a:ea typeface="ＭＳ Ｐゴシック" charset="-128"/>
              </a:rPr>
              <a:t>Human relevance assessments</a:t>
            </a:r>
            <a:r>
              <a:rPr lang="el-GR" dirty="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χρηστών</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139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Tree>
    <p:extLst>
      <p:ext uri="{BB962C8B-B14F-4D97-AF65-F5344CB8AC3E}">
        <p14:creationId xmlns:p14="http://schemas.microsoft.com/office/powerpoint/2010/main" val="164150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752600"/>
            <a:ext cx="8077200" cy="2971800"/>
          </a:xfrm>
        </p:spPr>
        <p:txBody>
          <a:bodyPr>
            <a:noAutofit/>
          </a:bodyPr>
          <a:lstStyle/>
          <a:p>
            <a:pPr eaLnBrk="1" hangingPunct="1">
              <a:buFont typeface="Wingdings" panose="05000000000000000000" pitchFamily="2" charset="2"/>
              <a:buChar char="§"/>
            </a:pPr>
            <a:r>
              <a:rPr lang="el-GR" sz="2800" dirty="0">
                <a:ea typeface="ＭＳ Ｐゴシック" pitchFamily="-112" charset="-128"/>
              </a:rPr>
              <a:t> Δεδομένης της αποτίμησης των αποτελεσμάτων ενός συστήματος (</a:t>
            </a:r>
            <a:r>
              <a:rPr lang="en-US" sz="2800" dirty="0">
                <a:ea typeface="ＭＳ Ｐゴシック" pitchFamily="-112" charset="-128"/>
              </a:rPr>
              <a:t>ground truth) </a:t>
            </a:r>
            <a:r>
              <a:rPr lang="el-GR" sz="2800" dirty="0">
                <a:ea typeface="ＭＳ Ｐゴシック" pitchFamily="-112" charset="-128"/>
              </a:rPr>
              <a:t>πως εκτιμάμε τη συνάφεια του</a:t>
            </a:r>
            <a:r>
              <a:rPr lang="en-US" sz="2800" dirty="0">
                <a:ea typeface="ＭＳ Ｐゴシック" pitchFamily="-112" charset="-128"/>
              </a:rPr>
              <a:t> </a:t>
            </a:r>
            <a:r>
              <a:rPr lang="el-GR" sz="2800" dirty="0">
                <a:ea typeface="ＭＳ Ｐゴシック" pitchFamily="-112" charset="-128"/>
              </a:rPr>
              <a:t>συστήματος;</a:t>
            </a:r>
          </a:p>
          <a:p>
            <a:pPr eaLnBrk="1" hangingPunct="1">
              <a:buFont typeface="Wingdings" panose="05000000000000000000" pitchFamily="2" charset="2"/>
              <a:buChar char="§"/>
            </a:pPr>
            <a:r>
              <a:rPr lang="el-GR" sz="2800" dirty="0">
                <a:ea typeface="ＭＳ Ｐゴシック" pitchFamily="-112" charset="-128"/>
              </a:rPr>
              <a:t> Θα ορίσουμε σχετικά </a:t>
            </a:r>
            <a:r>
              <a:rPr lang="el-GR" sz="2800" dirty="0">
                <a:solidFill>
                  <a:schemeClr val="accent2">
                    <a:lumMod val="75000"/>
                  </a:schemeClr>
                </a:solidFill>
                <a:ea typeface="ＭＳ Ｐゴシック" pitchFamily="-112" charset="-128"/>
              </a:rPr>
              <a:t>μέτρα</a:t>
            </a:r>
            <a:endParaRPr lang="el-GR" sz="2800" dirty="0">
              <a:ea typeface="ＭＳ Ｐゴシック" pitchFamily="-112" charset="-128"/>
            </a:endParaRPr>
          </a:p>
          <a:p>
            <a:pPr eaLnBrk="1" hangingPunct="1">
              <a:buFont typeface="Wingdings" panose="05000000000000000000" pitchFamily="2" charset="2"/>
              <a:buChar char="§"/>
            </a:pPr>
            <a:r>
              <a:rPr lang="el-GR" sz="2800" dirty="0">
                <a:ea typeface="ＭＳ Ｐゴシック" pitchFamily="-112" charset="-128"/>
              </a:rPr>
              <a:t> Το μέτρο υπολογίζεται </a:t>
            </a:r>
            <a:r>
              <a:rPr lang="el-GR" sz="2800" i="1" dirty="0">
                <a:solidFill>
                  <a:schemeClr val="accent2">
                    <a:lumMod val="75000"/>
                  </a:schemeClr>
                </a:solidFill>
                <a:ea typeface="ＭＳ Ｐゴシック" pitchFamily="-112" charset="-128"/>
              </a:rPr>
              <a:t>για κάθε ερώτημα </a:t>
            </a:r>
            <a:r>
              <a:rPr lang="el-GR" sz="2800" dirty="0">
                <a:ea typeface="ＭＳ Ｐゴシック" pitchFamily="-112" charset="-128"/>
              </a:rPr>
              <a:t>και παίρνουμε το </a:t>
            </a:r>
            <a:r>
              <a:rPr lang="el-GR" sz="2800" i="1" dirty="0">
                <a:solidFill>
                  <a:schemeClr val="accent2">
                    <a:lumMod val="75000"/>
                  </a:schemeClr>
                </a:solidFill>
                <a:ea typeface="ＭＳ Ｐゴシック" pitchFamily="-112" charset="-128"/>
              </a:rPr>
              <a:t>μέσο όρο </a:t>
            </a:r>
            <a:r>
              <a:rPr lang="el-GR" sz="2800" dirty="0">
                <a:ea typeface="ＭＳ Ｐゴシック" pitchFamily="-112" charset="-128"/>
              </a:rPr>
              <a:t>για το σύνολο των ερωτημάτων</a:t>
            </a:r>
          </a:p>
          <a:p>
            <a:pPr eaLnBrk="1" hangingPunct="1">
              <a:buFont typeface="Wingdings" panose="05000000000000000000" pitchFamily="2" charset="2"/>
              <a:buChar char="§"/>
            </a:pPr>
            <a:r>
              <a:rPr lang="el-GR" sz="2800" dirty="0">
                <a:ea typeface="ＭＳ Ｐゴシック" pitchFamily="-112" charset="-128"/>
              </a:rPr>
              <a:t> Αρχικά, θα θεωρήσουμε </a:t>
            </a:r>
            <a:r>
              <a:rPr lang="el-GR" sz="2800" dirty="0">
                <a:solidFill>
                  <a:schemeClr val="accent1">
                    <a:lumMod val="75000"/>
                  </a:schemeClr>
                </a:solidFill>
                <a:ea typeface="ＭＳ Ｐゴシック" pitchFamily="-112" charset="-128"/>
              </a:rPr>
              <a:t>δυαδικές αξιολογήσεις</a:t>
            </a:r>
            <a:r>
              <a:rPr lang="el-GR" sz="2800" dirty="0">
                <a:ea typeface="ＭＳ Ｐゴシック" pitchFamily="-112" charset="-128"/>
              </a:rPr>
              <a:t>: Συναφές/Μη Συναφές</a:t>
            </a:r>
          </a:p>
          <a:p>
            <a:pPr lvl="1" eaLnBrk="1" hangingPunct="1">
              <a:buFont typeface="Wingdings" panose="05000000000000000000" pitchFamily="2" charset="2"/>
              <a:buChar char="§"/>
            </a:pPr>
            <a:endParaRPr lang="en-US" sz="28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14</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0392107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normAutofit/>
          </a:bodyPr>
          <a:lstStyle/>
          <a:p>
            <a:pPr algn="ctr"/>
            <a:r>
              <a:rPr lang="en-US" altLang="zh-TW" sz="3600" dirty="0">
                <a:solidFill>
                  <a:schemeClr val="accent2">
                    <a:lumMod val="75000"/>
                  </a:schemeClr>
                </a:solidFill>
                <a:ea typeface="新細明體" pitchFamily="2" charset="-120"/>
              </a:rPr>
              <a:t>Benchmarks</a:t>
            </a:r>
            <a:endParaRPr lang="en-GB" altLang="zh-TW" sz="3600" dirty="0">
              <a:solidFill>
                <a:schemeClr val="accent2">
                  <a:lumMod val="75000"/>
                </a:schemeClr>
              </a:solidFill>
              <a:ea typeface="新細明體" pitchFamily="2" charset="-120"/>
            </a:endParaRPr>
          </a:p>
        </p:txBody>
      </p:sp>
      <p:sp>
        <p:nvSpPr>
          <p:cNvPr id="361476" name="Text Box 4"/>
          <p:cNvSpPr txBox="1">
            <a:spLocks noChangeArrowheads="1"/>
          </p:cNvSpPr>
          <p:nvPr/>
        </p:nvSpPr>
        <p:spPr bwMode="auto">
          <a:xfrm>
            <a:off x="838200" y="28559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838200" y="38766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200400" y="28194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410200" y="28194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486400" y="4029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211388" y="32146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211388" y="35671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6482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68580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172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572000" y="2743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6781800" y="26670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val="4083570577"/>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charset="-128"/>
              </a:rPr>
              <a:t>Standard </a:t>
            </a:r>
            <a:r>
              <a:rPr lang="en-US" sz="3600" dirty="0">
                <a:solidFill>
                  <a:schemeClr val="accent2">
                    <a:lumMod val="75000"/>
                  </a:schemeClr>
                </a:solidFill>
                <a:ea typeface="ＭＳ Ｐゴシック" charset="-128"/>
              </a:rPr>
              <a:t>benchmarks</a:t>
            </a:r>
            <a:r>
              <a:rPr lang="en-US" dirty="0">
                <a:solidFill>
                  <a:schemeClr val="accent2">
                    <a:lumMod val="75000"/>
                  </a:schemeClr>
                </a:solidFill>
                <a:ea typeface="ＭＳ Ｐゴシック" charset="-128"/>
              </a:rPr>
              <a:t> </a:t>
            </a:r>
            <a:r>
              <a:rPr lang="el-GR" dirty="0">
                <a:solidFill>
                  <a:schemeClr val="accent2">
                    <a:lumMod val="75000"/>
                  </a:schemeClr>
                </a:solidFill>
                <a:ea typeface="ＭＳ Ｐゴシック" charset="-128"/>
              </a:rPr>
              <a:t>συνάφειας</a:t>
            </a:r>
            <a:endParaRPr lang="en-US"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p:txBody>
          <a:bodyPr/>
          <a:lstStyle/>
          <a:p>
            <a:pPr marL="0" indent="0" eaLnBrk="1" hangingPunct="1">
              <a:buNone/>
            </a:pPr>
            <a:r>
              <a:rPr lang="en-US" sz="3200" b="1" dirty="0">
                <a:solidFill>
                  <a:schemeClr val="accent6">
                    <a:lumMod val="75000"/>
                  </a:schemeClr>
                </a:solidFill>
                <a:ea typeface="ＭＳ Ｐゴシック" charset="-128"/>
              </a:rPr>
              <a:t>TREC</a:t>
            </a:r>
            <a:r>
              <a:rPr lang="en-US" dirty="0">
                <a:ea typeface="ＭＳ Ｐゴシック" charset="-128"/>
              </a:rPr>
              <a:t> - National Institute of Standards and Technology (NIST) </a:t>
            </a:r>
            <a:r>
              <a:rPr lang="el-GR" dirty="0">
                <a:ea typeface="ＭＳ Ｐゴシック" charset="-128"/>
              </a:rPr>
              <a:t>τρέχει ένα μεγάλο </a:t>
            </a:r>
            <a:r>
              <a:rPr lang="en-US" dirty="0">
                <a:ea typeface="ＭＳ Ｐゴシック" charset="-128"/>
              </a:rPr>
              <a:t>IR test bed </a:t>
            </a:r>
            <a:r>
              <a:rPr lang="el-GR" dirty="0">
                <a:ea typeface="ＭＳ Ｐゴシック" charset="-128"/>
              </a:rPr>
              <a:t>εδώ και πολλά χρόνια</a:t>
            </a:r>
            <a:endParaRPr lang="en-US" dirty="0">
              <a:ea typeface="ＭＳ Ｐゴシック" charset="-128"/>
            </a:endParaRPr>
          </a:p>
          <a:p>
            <a:pPr eaLnBrk="1" hangingPunct="1"/>
            <a:r>
              <a:rPr lang="el-GR" sz="2400" dirty="0">
                <a:ea typeface="ＭＳ Ｐゴシック" charset="-128"/>
              </a:rPr>
              <a:t>Χρησιμοποιεί το </a:t>
            </a:r>
            <a:r>
              <a:rPr lang="en-US" sz="2400" dirty="0">
                <a:ea typeface="ＭＳ Ｐゴシック" charset="-128"/>
              </a:rPr>
              <a:t>Reuters </a:t>
            </a:r>
            <a:r>
              <a:rPr lang="el-GR" sz="2400" dirty="0">
                <a:ea typeface="ＭＳ Ｐゴシック" charset="-128"/>
              </a:rPr>
              <a:t>και άλλες πρότυπες συλλογές εγγράφων </a:t>
            </a:r>
          </a:p>
          <a:p>
            <a:pPr eaLnBrk="1" hangingPunct="1"/>
            <a:r>
              <a:rPr lang="el-GR" sz="2400" dirty="0">
                <a:ea typeface="ＭＳ Ｐゴシック" charset="-128"/>
              </a:rPr>
              <a:t>Καθορισμένα </a:t>
            </a:r>
            <a:r>
              <a:rPr lang="en-US" sz="2400" dirty="0">
                <a:ea typeface="ＭＳ Ｐゴシック" charset="-128"/>
              </a:rPr>
              <a:t>“Retrieval tasks” </a:t>
            </a:r>
            <a:endParaRPr lang="el-GR" sz="2400" dirty="0">
              <a:ea typeface="ＭＳ Ｐゴシック" charset="-128"/>
            </a:endParaRPr>
          </a:p>
          <a:p>
            <a:pPr lvl="1" eaLnBrk="1" hangingPunct="1"/>
            <a:r>
              <a:rPr lang="el-GR" sz="2000" dirty="0">
                <a:ea typeface="ＭＳ Ｐゴシック" charset="-128"/>
              </a:rPr>
              <a:t>Μερικές φορές ως ερωτήματα </a:t>
            </a:r>
            <a:endParaRPr lang="en-US" sz="2000" dirty="0">
              <a:ea typeface="ＭＳ Ｐゴシック" charset="-128"/>
            </a:endParaRPr>
          </a:p>
          <a:p>
            <a:pPr eaLnBrk="1" hangingPunct="1"/>
            <a:r>
              <a:rPr lang="el-GR" sz="2400" dirty="0">
                <a:ea typeface="ＭＳ Ｐゴシック" charset="-128"/>
              </a:rPr>
              <a:t>Ειδικοί (</a:t>
            </a:r>
            <a:r>
              <a:rPr lang="en-US" sz="2400" dirty="0">
                <a:ea typeface="ＭＳ Ｐゴシック" charset="-128"/>
              </a:rPr>
              <a:t>Human experts</a:t>
            </a:r>
            <a:r>
              <a:rPr lang="el-GR" sz="2400" dirty="0">
                <a:ea typeface="ＭＳ Ｐゴシック" charset="-128"/>
              </a:rPr>
              <a:t>) βαθμολογούν κάθε ζεύγος ερωτήματος, εγγράφου ως Συναφές </a:t>
            </a:r>
            <a:r>
              <a:rPr lang="en-US" sz="2400" u="sng" dirty="0">
                <a:ea typeface="ＭＳ Ｐゴシック" charset="-128"/>
              </a:rPr>
              <a:t>Relevant</a:t>
            </a:r>
            <a:r>
              <a:rPr lang="en-US" sz="2400" dirty="0">
                <a:ea typeface="ＭＳ Ｐゴシック" charset="-128"/>
              </a:rPr>
              <a:t> </a:t>
            </a:r>
            <a:r>
              <a:rPr lang="el-GR" sz="2400" dirty="0">
                <a:ea typeface="ＭＳ Ｐゴシック" charset="-128"/>
              </a:rPr>
              <a:t>ή μη Συναφές</a:t>
            </a:r>
            <a:r>
              <a:rPr lang="en-US" sz="2400" dirty="0">
                <a:ea typeface="ＭＳ Ｐゴシック" charset="-128"/>
              </a:rPr>
              <a:t> </a:t>
            </a:r>
            <a:r>
              <a:rPr lang="en-US" sz="2400" u="sng" dirty="0" err="1">
                <a:ea typeface="ＭＳ Ｐゴシック" charset="-128"/>
              </a:rPr>
              <a:t>Nonrelevant</a:t>
            </a:r>
            <a:endParaRPr lang="en-US" sz="2400" u="sng" dirty="0">
              <a:ea typeface="ＭＳ Ｐゴシック" charset="-128"/>
            </a:endParaRPr>
          </a:p>
          <a:p>
            <a:pPr lvl="1" eaLnBrk="1" hangingPunct="1"/>
            <a:r>
              <a:rPr lang="el-GR" dirty="0">
                <a:ea typeface="ＭＳ Ｐゴシック" charset="-128"/>
              </a:rPr>
              <a:t>Ή τουλάχιστον ένα </a:t>
            </a:r>
            <a:r>
              <a:rPr lang="el-GR" i="1" dirty="0">
                <a:solidFill>
                  <a:schemeClr val="accent1">
                    <a:lumMod val="75000"/>
                  </a:schemeClr>
                </a:solidFill>
                <a:ea typeface="ＭＳ Ｐゴシック" charset="-128"/>
              </a:rPr>
              <a:t>υποσύνολο των εγγράφων </a:t>
            </a:r>
            <a:r>
              <a:rPr lang="el-GR" dirty="0">
                <a:ea typeface="ＭＳ Ｐゴシック" charset="-128"/>
              </a:rPr>
              <a:t>που επιστρέφονται για κάθε ερώτημα</a:t>
            </a:r>
            <a:endParaRPr lang="en-US" dirty="0">
              <a:ea typeface="ＭＳ Ｐゴシック" charset="-128"/>
            </a:endParaRPr>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141</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6412475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Standard benchmarks </a:t>
            </a:r>
            <a:r>
              <a:rPr lang="el-GR" sz="3600" dirty="0">
                <a:solidFill>
                  <a:schemeClr val="accent2">
                    <a:lumMod val="75000"/>
                  </a:schemeClr>
                </a:solidFill>
                <a:ea typeface="ＭＳ Ｐゴシック" charset="-128"/>
              </a:rPr>
              <a:t>συνάφειας</a:t>
            </a:r>
            <a:endParaRPr lang="en-US" sz="3600"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a:xfrm>
            <a:off x="487847" y="1981200"/>
            <a:ext cx="8134350" cy="1447800"/>
          </a:xfrm>
        </p:spPr>
        <p:txBody>
          <a:bodyPr>
            <a:noAutofit/>
          </a:bodyPr>
          <a:lstStyle/>
          <a:p>
            <a:pPr marL="0" indent="0">
              <a:buNone/>
            </a:pPr>
            <a:r>
              <a:rPr lang="de-DE" sz="2800" dirty="0" err="1">
                <a:solidFill>
                  <a:schemeClr val="accent6">
                    <a:lumMod val="75000"/>
                  </a:schemeClr>
                </a:solidFill>
              </a:rPr>
              <a:t>Cranfield</a:t>
            </a:r>
            <a:endParaRPr lang="de-DE" sz="2800" dirty="0">
              <a:solidFill>
                <a:schemeClr val="accent6">
                  <a:lumMod val="75000"/>
                </a:schemeClr>
              </a:solidFill>
            </a:endParaRPr>
          </a:p>
          <a:p>
            <a:pPr marL="457200" lvl="1" indent="0">
              <a:spcBef>
                <a:spcPts val="700"/>
              </a:spcBef>
              <a:buClr>
                <a:srgbClr val="336699"/>
              </a:buClr>
              <a:buNone/>
            </a:pPr>
            <a:r>
              <a:rPr lang="el-GR" dirty="0"/>
              <a:t>Πρωτοπόρο: το πρώτο </a:t>
            </a:r>
            <a:r>
              <a:rPr lang="en-US" dirty="0" err="1"/>
              <a:t>testbed</a:t>
            </a:r>
            <a:r>
              <a:rPr lang="en-US" dirty="0"/>
              <a:t> </a:t>
            </a:r>
            <a:r>
              <a:rPr lang="el-GR" dirty="0"/>
              <a:t>που επέτρεπε ακριβή </a:t>
            </a:r>
            <a:r>
              <a:rPr lang="el-GR" dirty="0" err="1"/>
              <a:t>ποσοτικοποιημένα</a:t>
            </a:r>
            <a:r>
              <a:rPr lang="el-GR" dirty="0"/>
              <a:t> μέτρα της αποτελεσματικότητας της ανάκτησης</a:t>
            </a:r>
            <a:endParaRPr lang="en-US" dirty="0"/>
          </a:p>
          <a:p>
            <a:pPr marL="457200" lvl="1" indent="0">
              <a:spcBef>
                <a:spcPts val="700"/>
              </a:spcBef>
              <a:buClr>
                <a:srgbClr val="336699"/>
              </a:buClr>
              <a:buNone/>
            </a:pPr>
            <a:r>
              <a:rPr lang="el-GR" dirty="0"/>
              <a:t>Στα τέλη του 1950</a:t>
            </a:r>
            <a:r>
              <a:rPr lang="de-DE" dirty="0"/>
              <a:t>, UK</a:t>
            </a:r>
          </a:p>
          <a:p>
            <a:pPr lvl="1">
              <a:spcBef>
                <a:spcPts val="700"/>
              </a:spcBef>
              <a:buClr>
                <a:srgbClr val="336699"/>
              </a:buClr>
              <a:buFont typeface="Wingdings" pitchFamily="2" charset="2"/>
              <a:buChar char="§"/>
            </a:pPr>
            <a:r>
              <a:rPr lang="en-US" dirty="0"/>
              <a:t>1398 abstracts </a:t>
            </a:r>
            <a:r>
              <a:rPr lang="el-GR" dirty="0"/>
              <a:t>(περιλήψεις) από 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a:t>Πολύ μικρό, μη τυπικό για τα σημερινά δεδομένα της ΑΠ</a:t>
            </a:r>
            <a:endParaRPr lang="en-US" dirty="0"/>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142</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37506563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98170" y="0"/>
            <a:ext cx="7886700" cy="1325563"/>
          </a:xfrm>
        </p:spPr>
        <p:txBody>
          <a:bodyPr/>
          <a:lstStyle/>
          <a:p>
            <a:pPr algn="ctr" eaLnBrk="1" hangingPunct="1"/>
            <a:r>
              <a:rPr lang="en-US" dirty="0">
                <a:solidFill>
                  <a:schemeClr val="accent2">
                    <a:lumMod val="75000"/>
                  </a:schemeClr>
                </a:solidFill>
                <a:ea typeface="ＭＳ Ｐゴシック" charset="-128"/>
              </a:rPr>
              <a:t>TREC</a:t>
            </a:r>
          </a:p>
        </p:txBody>
      </p:sp>
      <p:sp>
        <p:nvSpPr>
          <p:cNvPr id="40964" name="Rectangle 3"/>
          <p:cNvSpPr>
            <a:spLocks noGrp="1" noChangeArrowheads="1"/>
          </p:cNvSpPr>
          <p:nvPr>
            <p:ph idx="1"/>
          </p:nvPr>
        </p:nvSpPr>
        <p:spPr>
          <a:xfrm>
            <a:off x="381000" y="1295400"/>
            <a:ext cx="8686800" cy="3352800"/>
          </a:xfrm>
        </p:spPr>
        <p:txBody>
          <a:bodyPr>
            <a:noAutofit/>
          </a:bodyPr>
          <a:lstStyle/>
          <a:p>
            <a:pPr marL="0" indent="0" eaLnBrk="1" hangingPunct="1">
              <a:buNone/>
            </a:pPr>
            <a:r>
              <a:rPr lang="en-US" sz="2200" i="1" dirty="0">
                <a:solidFill>
                  <a:schemeClr val="accent6">
                    <a:lumMod val="75000"/>
                  </a:schemeClr>
                </a:solidFill>
                <a:ea typeface="ＭＳ Ｐゴシック" charset="-128"/>
              </a:rPr>
              <a:t>TREC Ad Hoc task </a:t>
            </a:r>
            <a:r>
              <a:rPr lang="el-GR" sz="2200" dirty="0">
                <a:ea typeface="ＭＳ Ｐゴシック" charset="-128"/>
              </a:rPr>
              <a:t>από τα πρώτα </a:t>
            </a:r>
            <a:r>
              <a:rPr lang="en-US" sz="2200" dirty="0">
                <a:ea typeface="ＭＳ Ｐゴシック" charset="-128"/>
              </a:rPr>
              <a:t>8 TRECs </a:t>
            </a:r>
            <a:r>
              <a:rPr lang="el-GR" sz="2200" dirty="0">
                <a:ea typeface="ＭＳ Ｐゴシック" charset="-128"/>
              </a:rPr>
              <a:t>είναι ένα </a:t>
            </a:r>
            <a:r>
              <a:rPr lang="en-US" sz="2200" dirty="0">
                <a:ea typeface="ＭＳ Ｐゴシック" charset="-128"/>
              </a:rPr>
              <a:t> standard task</a:t>
            </a:r>
            <a:r>
              <a:rPr lang="el-GR" sz="2200" dirty="0">
                <a:ea typeface="ＭＳ Ｐゴシック" charset="-128"/>
              </a:rPr>
              <a:t>, μεταξύ του 1992-1999</a:t>
            </a:r>
            <a:endParaRPr lang="en-US" sz="2200" dirty="0">
              <a:ea typeface="ＭＳ Ｐゴシック" charset="-128"/>
            </a:endParaRPr>
          </a:p>
          <a:p>
            <a:pPr lvl="1" eaLnBrk="1" hangingPunct="1"/>
            <a:r>
              <a:rPr lang="de-DE" sz="1800" i="1" dirty="0"/>
              <a:t>1.89 </a:t>
            </a:r>
            <a:r>
              <a:rPr lang="el-GR" sz="1800" i="1" dirty="0"/>
              <a:t>εκατομμύρια έγγραφα</a:t>
            </a:r>
            <a:r>
              <a:rPr lang="el-GR" sz="1800" dirty="0"/>
              <a:t>, κυρίως </a:t>
            </a:r>
            <a:r>
              <a:rPr lang="de-DE" sz="1800" dirty="0" err="1"/>
              <a:t>newswire</a:t>
            </a:r>
            <a:r>
              <a:rPr lang="de-DE" sz="1800" dirty="0"/>
              <a:t> </a:t>
            </a:r>
            <a:r>
              <a:rPr lang="el-GR" sz="1800" dirty="0"/>
              <a:t>άρθρα</a:t>
            </a:r>
          </a:p>
          <a:p>
            <a:pPr lvl="1" eaLnBrk="1" hangingPunct="1"/>
            <a:r>
              <a:rPr lang="de-DE" sz="1800" dirty="0"/>
              <a:t> </a:t>
            </a:r>
            <a:r>
              <a:rPr lang="en-US" sz="1800" i="1" dirty="0">
                <a:ea typeface="ＭＳ Ｐゴシック" charset="-128"/>
              </a:rPr>
              <a:t>50</a:t>
            </a:r>
            <a:r>
              <a:rPr lang="en-US" sz="1800" dirty="0">
                <a:ea typeface="ＭＳ Ｐゴシック" charset="-128"/>
              </a:rPr>
              <a:t> </a:t>
            </a:r>
            <a:r>
              <a:rPr lang="el-GR" sz="1800" dirty="0">
                <a:ea typeface="ＭＳ Ｐゴシック" charset="-128"/>
              </a:rPr>
              <a:t>λεπτομερείς ανάγκες πληροφόρησης το χρόνο  (σύνολο 450)</a:t>
            </a:r>
          </a:p>
          <a:p>
            <a:pPr lvl="1" eaLnBrk="1" hangingPunct="1"/>
            <a:r>
              <a:rPr lang="el-GR" sz="1800" dirty="0">
                <a:ea typeface="ＭＳ Ｐゴシック" charset="-128"/>
              </a:rPr>
              <a:t>Επιστρέφετε η </a:t>
            </a:r>
            <a:r>
              <a:rPr lang="el-GR" sz="1800" i="1" dirty="0">
                <a:ea typeface="ＭＳ Ｐゴシック" charset="-128"/>
              </a:rPr>
              <a:t>αξιολόγηση χρηστών σε </a:t>
            </a:r>
            <a:r>
              <a:rPr lang="en-US" sz="1800" i="1" dirty="0">
                <a:ea typeface="ＭＳ Ｐゴシック" charset="-128"/>
              </a:rPr>
              <a:t>pooled </a:t>
            </a:r>
            <a:r>
              <a:rPr lang="el-GR" sz="1800" i="1" dirty="0">
                <a:ea typeface="ＭＳ Ｐゴシック" charset="-128"/>
              </a:rPr>
              <a:t>αποτελέσματα </a:t>
            </a:r>
            <a:r>
              <a:rPr lang="el-GR" sz="1800" dirty="0">
                <a:ea typeface="ＭＳ Ｐゴシック" charset="-128"/>
              </a:rPr>
              <a:t>(δηλαδή όχι εξαντλητική αξιολόγηση όλων των ζευγών)</a:t>
            </a:r>
            <a:endParaRPr lang="en-US" sz="1800" dirty="0">
              <a:ea typeface="ＭＳ Ｐゴシック" charset="-128"/>
            </a:endParaRPr>
          </a:p>
          <a:p>
            <a:pPr lvl="1" eaLnBrk="1" hangingPunct="1"/>
            <a:r>
              <a:rPr lang="el-GR" sz="1800" dirty="0">
                <a:ea typeface="ＭＳ Ｐゴシック" charset="-128"/>
              </a:rPr>
              <a:t>και </a:t>
            </a:r>
            <a:r>
              <a:rPr lang="en-US" sz="1800" dirty="0">
                <a:ea typeface="ＭＳ Ｐゴシック" charset="-128"/>
              </a:rPr>
              <a:t>Web track</a:t>
            </a:r>
            <a:endParaRPr lang="el-GR" sz="1800" dirty="0">
              <a:ea typeface="ＭＳ Ｐゴシック" charset="-128"/>
            </a:endParaRPr>
          </a:p>
          <a:p>
            <a:pPr lvl="1" eaLnBrk="1" hangingPunct="1"/>
            <a:endParaRPr lang="en-US" sz="800" dirty="0">
              <a:ea typeface="ＭＳ Ｐゴシック" charset="-128"/>
            </a:endParaRPr>
          </a:p>
          <a:p>
            <a:pPr marL="0" indent="0" eaLnBrk="1" hangingPunct="1">
              <a:buNone/>
            </a:pPr>
            <a:r>
              <a:rPr lang="en-US" sz="2200" b="1" dirty="0">
                <a:ea typeface="ＭＳ Ｐゴシック" charset="-128"/>
              </a:rPr>
              <a:t>A TREC query (TREC 5)</a:t>
            </a:r>
          </a:p>
          <a:p>
            <a:pPr lvl="1" eaLnBrk="1" hangingPunct="1">
              <a:buFont typeface="Wingdings" charset="2"/>
              <a:buNone/>
            </a:pPr>
            <a:r>
              <a:rPr lang="en-US" sz="2000" dirty="0">
                <a:ea typeface="ＭＳ Ｐゴシック" charset="-128"/>
              </a:rPr>
              <a:t>&lt;top&gt;</a:t>
            </a:r>
          </a:p>
          <a:p>
            <a:pPr lvl="1" eaLnBrk="1" hangingPunct="1">
              <a:buFont typeface="Wingdings" charset="2"/>
              <a:buNone/>
            </a:pPr>
            <a:r>
              <a:rPr lang="en-US" sz="2000" dirty="0">
                <a:ea typeface="ＭＳ Ｐゴシック" charset="-128"/>
              </a:rPr>
              <a:t>&lt;</a:t>
            </a:r>
            <a:r>
              <a:rPr lang="en-US" sz="2000" dirty="0" err="1">
                <a:ea typeface="ＭＳ Ｐゴシック" charset="-128"/>
              </a:rPr>
              <a:t>num</a:t>
            </a:r>
            <a:r>
              <a:rPr lang="en-US" sz="2000" dirty="0">
                <a:ea typeface="ＭＳ Ｐゴシック" charset="-128"/>
              </a:rPr>
              <a:t>&gt; Number:  225</a:t>
            </a:r>
          </a:p>
          <a:p>
            <a:pPr lvl="1" eaLnBrk="1" hangingPunct="1">
              <a:buFont typeface="Wingdings" charset="2"/>
              <a:buNone/>
            </a:pPr>
            <a:r>
              <a:rPr lang="en-US" sz="2000" dirty="0">
                <a:ea typeface="ＭＳ Ｐゴシック" charset="-128"/>
              </a:rPr>
              <a:t>&lt;</a:t>
            </a:r>
            <a:r>
              <a:rPr lang="en-US" sz="2000" dirty="0" err="1">
                <a:ea typeface="ＭＳ Ｐゴシック" charset="-128"/>
              </a:rPr>
              <a:t>desc</a:t>
            </a:r>
            <a:r>
              <a:rPr lang="en-US" sz="2000" dirty="0">
                <a:ea typeface="ＭＳ Ｐゴシック" charset="-128"/>
              </a:rPr>
              <a:t>&gt; Description:</a:t>
            </a:r>
          </a:p>
          <a:p>
            <a:pPr lvl="1" eaLnBrk="1" hangingPunct="1">
              <a:buFont typeface="Wingdings" charset="2"/>
              <a:buNone/>
            </a:pPr>
            <a:r>
              <a:rPr lang="en-US" sz="2000" dirty="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a:ea typeface="ＭＳ Ｐゴシック" charset="-128"/>
              </a:rPr>
              <a:t>&lt;/top&gt;</a:t>
            </a:r>
          </a:p>
        </p:txBody>
      </p:sp>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143</a:t>
            </a:fld>
            <a:endParaRPr lang="en-US"/>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6543396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Άλλα </a:t>
            </a:r>
            <a:r>
              <a:rPr lang="en-US" sz="3600" dirty="0">
                <a:solidFill>
                  <a:schemeClr val="accent2">
                    <a:lumMod val="75000"/>
                  </a:schemeClr>
                </a:solidFill>
                <a:ea typeface="ＭＳ Ｐゴシック" charset="-128"/>
              </a:rPr>
              <a:t>benchmarks</a:t>
            </a:r>
          </a:p>
        </p:txBody>
      </p:sp>
      <p:sp>
        <p:nvSpPr>
          <p:cNvPr id="41987" name="Content Placeholder 2"/>
          <p:cNvSpPr>
            <a:spLocks noGrp="1"/>
          </p:cNvSpPr>
          <p:nvPr>
            <p:ph idx="1"/>
          </p:nvPr>
        </p:nvSpPr>
        <p:spPr>
          <a:xfrm>
            <a:off x="457200" y="1600200"/>
            <a:ext cx="8305800" cy="2895600"/>
          </a:xfrm>
        </p:spPr>
        <p:txBody>
          <a:bodyPr>
            <a:noAutofit/>
          </a:bodyPr>
          <a:lstStyle/>
          <a:p>
            <a:pPr eaLnBrk="1" hangingPunct="1">
              <a:lnSpc>
                <a:spcPct val="90000"/>
              </a:lnSpc>
            </a:pPr>
            <a:r>
              <a:rPr lang="en-US" sz="2400" dirty="0">
                <a:ea typeface="ＭＳ Ｐゴシック" charset="-128"/>
              </a:rPr>
              <a:t>GOV2</a:t>
            </a:r>
          </a:p>
          <a:p>
            <a:pPr lvl="1" eaLnBrk="1" hangingPunct="1">
              <a:lnSpc>
                <a:spcPct val="90000"/>
              </a:lnSpc>
            </a:pPr>
            <a:r>
              <a:rPr lang="el-GR" sz="2200" dirty="0">
                <a:ea typeface="ＭＳ Ｐゴシック" charset="-128"/>
              </a:rPr>
              <a:t>Ακόμα μια </a:t>
            </a:r>
            <a:r>
              <a:rPr lang="en-US" sz="2200" dirty="0">
                <a:ea typeface="ＭＳ Ｐゴシック" charset="-128"/>
              </a:rPr>
              <a:t>TREC/NIST </a:t>
            </a:r>
            <a:r>
              <a:rPr lang="el-GR" sz="2200" dirty="0">
                <a:ea typeface="ＭＳ Ｐゴシック" charset="-128"/>
              </a:rPr>
              <a:t>συλλογή</a:t>
            </a:r>
            <a:endParaRPr lang="en-US" sz="2200" dirty="0">
              <a:ea typeface="ＭＳ Ｐゴシック" charset="-128"/>
            </a:endParaRPr>
          </a:p>
          <a:p>
            <a:pPr lvl="1" eaLnBrk="1" hangingPunct="1">
              <a:lnSpc>
                <a:spcPct val="90000"/>
              </a:lnSpc>
            </a:pPr>
            <a:r>
              <a:rPr lang="en-US" sz="2200" dirty="0">
                <a:ea typeface="ＭＳ Ｐゴシック" charset="-128"/>
              </a:rPr>
              <a:t>25 </a:t>
            </a:r>
            <a:r>
              <a:rPr lang="el-GR" sz="2200" dirty="0">
                <a:ea typeface="ＭＳ Ｐゴシック" charset="-128"/>
              </a:rPr>
              <a:t>εκατομμύρια </a:t>
            </a:r>
            <a:r>
              <a:rPr lang="en-US" sz="2200" dirty="0">
                <a:ea typeface="ＭＳ Ｐゴシック" charset="-128"/>
              </a:rPr>
              <a:t> web </a:t>
            </a:r>
            <a:r>
              <a:rPr lang="el-GR" sz="2200" dirty="0">
                <a:ea typeface="ＭＳ Ｐゴシック" charset="-128"/>
              </a:rPr>
              <a:t>σελίδες</a:t>
            </a:r>
            <a:endParaRPr lang="en-US" sz="2200" dirty="0">
              <a:ea typeface="ＭＳ Ｐゴシック" charset="-128"/>
            </a:endParaRPr>
          </a:p>
          <a:p>
            <a:pPr lvl="1" eaLnBrk="1" hangingPunct="1">
              <a:lnSpc>
                <a:spcPct val="90000"/>
              </a:lnSpc>
            </a:pPr>
            <a:r>
              <a:rPr lang="el-GR" sz="2200" dirty="0">
                <a:ea typeface="ＭＳ Ｐゴシック" charset="-128"/>
              </a:rPr>
              <a:t>Αλλά ακόμα τουλάχιστον τάξης μεγέθους μικρότερη από το ευρετήριο της </a:t>
            </a:r>
            <a:r>
              <a:rPr lang="en-US" sz="2200" dirty="0">
                <a:ea typeface="ＭＳ Ｐゴシック" charset="-128"/>
              </a:rPr>
              <a:t> Google/Yahoo/MSN </a:t>
            </a:r>
            <a:endParaRPr lang="el-GR" sz="2200" dirty="0">
              <a:ea typeface="ＭＳ Ｐゴシック" charset="-128"/>
            </a:endParaRP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NTCIR</a:t>
            </a:r>
          </a:p>
          <a:p>
            <a:pPr lvl="1" eaLnBrk="1" hangingPunct="1">
              <a:lnSpc>
                <a:spcPct val="90000"/>
              </a:lnSpc>
            </a:pPr>
            <a:r>
              <a:rPr lang="el-GR" sz="2200" dirty="0">
                <a:ea typeface="ＭＳ Ｐゴシック" charset="-128"/>
              </a:rPr>
              <a:t>Ανάκτηση πληροφορίας για τις γλώσσες της Ανατολικής Ασίας και </a:t>
            </a:r>
            <a:r>
              <a:rPr lang="en-US" sz="2200" dirty="0">
                <a:ea typeface="ＭＳ Ｐゴシック" charset="-128"/>
              </a:rPr>
              <a:t>cross-language </a:t>
            </a:r>
            <a:r>
              <a:rPr lang="el-GR" sz="2200" dirty="0">
                <a:ea typeface="ＭＳ Ｐゴシック" charset="-128"/>
              </a:rPr>
              <a:t>ανάκτηση</a:t>
            </a: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Cross Language Evaluation Forum (CLEF)</a:t>
            </a:r>
          </a:p>
          <a:p>
            <a:pPr lvl="1" eaLnBrk="1" hangingPunct="1">
              <a:lnSpc>
                <a:spcPct val="90000"/>
              </a:lnSpc>
            </a:pPr>
            <a:r>
              <a:rPr lang="el-GR" sz="2200" dirty="0">
                <a:ea typeface="ＭＳ Ｐゴシック" charset="-128"/>
              </a:rPr>
              <a:t>Το ίδιο για Ευρωπαϊκές γλώσσες</a:t>
            </a:r>
            <a:endParaRPr lang="en-US" sz="2400" dirty="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144</a:t>
            </a:fld>
            <a:endParaRPr lang="en-US"/>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0097808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Συλλογές ελέγχου</a:t>
            </a:r>
            <a:endParaRPr lang="en-US" sz="3600" dirty="0">
              <a:solidFill>
                <a:schemeClr val="accent2">
                  <a:lumMod val="75000"/>
                </a:schemeClr>
              </a:solidFill>
              <a:ea typeface="ＭＳ Ｐゴシック" charset="-128"/>
            </a:endParaRPr>
          </a:p>
        </p:txBody>
      </p:sp>
      <p:pic>
        <p:nvPicPr>
          <p:cNvPr id="35844" name="Picture 3" descr="testcorpora"/>
          <p:cNvPicPr>
            <a:picLocks noGrp="1" noChangeAspect="1" noChangeArrowheads="1"/>
          </p:cNvPicPr>
          <p:nvPr>
            <p:ph idx="1"/>
          </p:nvPr>
        </p:nvPicPr>
        <p:blipFill>
          <a:blip r:embed="rId3" cstate="print"/>
          <a:stretch>
            <a:fillRect/>
          </a:stretch>
        </p:blipFill>
        <p:spPr>
          <a:xfrm>
            <a:off x="2067238" y="1934627"/>
            <a:ext cx="5009524" cy="4133333"/>
          </a:xfrm>
          <a:noFill/>
        </p:spPr>
      </p:pic>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145</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23629836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charset="-128"/>
              </a:rPr>
              <a:t>Κριτική της Συνάφειας</a:t>
            </a:r>
            <a:endParaRPr lang="en-US"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533400" y="2286000"/>
            <a:ext cx="8001000" cy="2667000"/>
          </a:xfrm>
        </p:spPr>
        <p:txBody>
          <a:bodyPr>
            <a:normAutofit/>
          </a:bodyPr>
          <a:lstStyle/>
          <a:p>
            <a:pPr eaLnBrk="1" hangingPunct="1"/>
            <a:r>
              <a:rPr lang="el-GR" sz="2800" dirty="0">
                <a:ea typeface="ＭＳ Ｐゴシック" charset="-128"/>
              </a:rPr>
              <a:t>Οριακή Συνάφεια (</a:t>
            </a:r>
            <a:r>
              <a:rPr lang="en-US" sz="2800" dirty="0">
                <a:ea typeface="ＭＳ Ｐゴシック" charset="-128"/>
              </a:rPr>
              <a:t>Marginal Relevance</a:t>
            </a:r>
            <a:r>
              <a:rPr lang="el-GR" sz="2800" dirty="0">
                <a:ea typeface="ＭＳ Ｐゴシック" charset="-128"/>
              </a:rPr>
              <a:t>)</a:t>
            </a:r>
          </a:p>
          <a:p>
            <a:pPr lvl="1" eaLnBrk="1" hangingPunct="1"/>
            <a:r>
              <a:rPr lang="el-GR" sz="2800" dirty="0">
                <a:ea typeface="ＭＳ Ｐゴシック" charset="-128"/>
              </a:rPr>
              <a:t>«νέα» έγγραφα</a:t>
            </a:r>
          </a:p>
          <a:p>
            <a:pPr eaLnBrk="1" hangingPunct="1"/>
            <a:r>
              <a:rPr lang="el-GR" sz="2800" dirty="0">
                <a:ea typeface="ＭＳ Ｐゴシック" charset="-128"/>
              </a:rPr>
              <a:t>Και άλλα κριτήρια όπως</a:t>
            </a:r>
          </a:p>
          <a:p>
            <a:pPr lvl="1" eaLnBrk="1" hangingPunct="1"/>
            <a:r>
              <a:rPr lang="en-US" sz="2800" dirty="0">
                <a:ea typeface="ＭＳ Ｐゴシック" charset="-128"/>
              </a:rPr>
              <a:t>Novelty</a:t>
            </a:r>
          </a:p>
          <a:p>
            <a:pPr lvl="1" eaLnBrk="1" hangingPunct="1"/>
            <a:r>
              <a:rPr lang="en-US" sz="2800" dirty="0">
                <a:ea typeface="ＭＳ Ｐゴシック" charset="-128"/>
              </a:rPr>
              <a:t>Coverage</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9565508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44187-B67B-401F-B5B7-BA24BAADB077}"/>
              </a:ext>
            </a:extLst>
          </p:cNvPr>
          <p:cNvSpPr>
            <a:spLocks noGrp="1"/>
          </p:cNvSpPr>
          <p:nvPr>
            <p:ph type="sldNum" sz="quarter" idx="12"/>
          </p:nvPr>
        </p:nvSpPr>
        <p:spPr/>
        <p:txBody>
          <a:bodyPr/>
          <a:lstStyle/>
          <a:p>
            <a:fld id="{A8FAE9CB-6C8B-49DF-BA0E-D5C49502510A}" type="slidenum">
              <a:rPr lang="en-US" smtClean="0"/>
              <a:pPr/>
              <a:t>147</a:t>
            </a:fld>
            <a:endParaRPr lang="en-US"/>
          </a:p>
        </p:txBody>
      </p:sp>
      <p:sp>
        <p:nvSpPr>
          <p:cNvPr id="3" name="TextBox 2">
            <a:extLst>
              <a:ext uri="{FF2B5EF4-FFF2-40B4-BE49-F238E27FC236}">
                <a16:creationId xmlns:a16="http://schemas.microsoft.com/office/drawing/2014/main" id="{ADB10873-420D-4398-8BBF-A3AD047BE47A}"/>
              </a:ext>
            </a:extLst>
          </p:cNvPr>
          <p:cNvSpPr txBox="1"/>
          <p:nvPr/>
        </p:nvSpPr>
        <p:spPr>
          <a:xfrm>
            <a:off x="2057400" y="2737884"/>
            <a:ext cx="5334000" cy="523220"/>
          </a:xfrm>
          <a:prstGeom prst="rect">
            <a:avLst/>
          </a:prstGeom>
          <a:noFill/>
        </p:spPr>
        <p:txBody>
          <a:bodyPr wrap="square" rtlCol="0">
            <a:spAutoFit/>
          </a:bodyPr>
          <a:lstStyle/>
          <a:p>
            <a:pPr algn="r"/>
            <a:r>
              <a:rPr lang="el-GR" sz="2800" dirty="0">
                <a:latin typeface="+mn-lt"/>
              </a:rPr>
              <a:t>Ασκήσεις</a:t>
            </a:r>
            <a:endParaRPr lang="en-US" sz="2800" dirty="0">
              <a:latin typeface="+mn-lt"/>
            </a:endParaRPr>
          </a:p>
        </p:txBody>
      </p:sp>
    </p:spTree>
    <p:extLst>
      <p:ext uri="{BB962C8B-B14F-4D97-AF65-F5344CB8AC3E}">
        <p14:creationId xmlns:p14="http://schemas.microsoft.com/office/powerpoint/2010/main" val="30187427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148</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1754326"/>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a:p>
            <a:r>
              <a:rPr lang="en-US" sz="1800" dirty="0">
                <a:latin typeface="+mn-lt"/>
              </a:rPr>
              <a:t>(</a:t>
            </a:r>
            <a:r>
              <a:rPr lang="el-GR" sz="1800" dirty="0">
                <a:latin typeface="+mn-lt"/>
              </a:rPr>
              <a:t>β) Υπολογίστε την ακρίβεια και την ανάκληση αν υποθέσουμε ότι ένα έγγραφο είναι συναφές μόνο αν συμφωνούν και οι δύο κριτές</a:t>
            </a:r>
          </a:p>
          <a:p>
            <a:r>
              <a:rPr lang="el-GR" sz="1800" dirty="0"/>
              <a:t>(γ) </a:t>
            </a:r>
            <a:r>
              <a:rPr lang="el-GR" sz="1800" dirty="0">
                <a:latin typeface="+mn-lt"/>
              </a:rPr>
              <a:t>Υπολογίστε την ακρίβεια και την ανάκληση αν υποθέσουμε ότι ένα έγγραφο είναι συναφές αρκεί ένας από τους κριτές να το θεωρεί συναφές.</a:t>
            </a:r>
          </a:p>
          <a:p>
            <a:r>
              <a:rPr lang="el-GR" sz="1800" dirty="0">
                <a:latin typeface="+mn-lt"/>
              </a:rPr>
              <a:t> </a:t>
            </a:r>
          </a:p>
        </p:txBody>
      </p:sp>
    </p:spTree>
    <p:extLst>
      <p:ext uri="{BB962C8B-B14F-4D97-AF65-F5344CB8AC3E}">
        <p14:creationId xmlns:p14="http://schemas.microsoft.com/office/powerpoint/2010/main" val="27320621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149</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369332"/>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p:txBody>
      </p:sp>
    </p:spTree>
    <p:extLst>
      <p:ext uri="{BB962C8B-B14F-4D97-AF65-F5344CB8AC3E}">
        <p14:creationId xmlns:p14="http://schemas.microsoft.com/office/powerpoint/2010/main" val="69351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Δυο κατηγορίες μέτρων:</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λαμβάνουν υπ’ όψιν τη διάταξη </a:t>
            </a:r>
          </a:p>
          <a:p>
            <a:pPr lvl="1" eaLnBrk="1" hangingPunct="1">
              <a:buFont typeface="Wingdings" panose="05000000000000000000" pitchFamily="2" charset="2"/>
              <a:buChar char="§"/>
            </a:pPr>
            <a:endParaRPr lang="el-GR" sz="2400" dirty="0">
              <a:ea typeface="ＭＳ Ｐゴシック" pitchFamily="-112" charset="-128"/>
            </a:endParaRPr>
          </a:p>
          <a:p>
            <a:pPr marL="0" indent="0" eaLnBrk="1" hangingPunct="1">
              <a:buNone/>
            </a:pPr>
            <a:r>
              <a:rPr lang="el-GR" sz="2400" dirty="0">
                <a:ea typeface="ＭＳ Ｐゴシック" pitchFamily="-112" charset="-128"/>
              </a:rPr>
              <a:t>Θα δούμε στην αρχή </a:t>
            </a:r>
            <a:r>
              <a:rPr lang="el-GR" sz="2400" i="1" dirty="0">
                <a:solidFill>
                  <a:schemeClr val="accent1">
                    <a:lumMod val="75000"/>
                  </a:schemeClr>
                </a:solidFill>
                <a:ea typeface="ＭＳ Ｐゴシック" pitchFamily="-112" charset="-128"/>
              </a:rPr>
              <a:t>μέτρα που αγνοούν τη διάταξη</a:t>
            </a:r>
          </a:p>
          <a:p>
            <a:pPr lvl="1" eaLnBrk="1" hangingPunct="1">
              <a:buFont typeface="Wingdings" panose="05000000000000000000" pitchFamily="2" charset="2"/>
              <a:buChar char="§"/>
            </a:pP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15</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81736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150</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646331"/>
          </a:xfrm>
          <a:prstGeom prst="rect">
            <a:avLst/>
          </a:prstGeom>
          <a:noFill/>
        </p:spPr>
        <p:txBody>
          <a:bodyPr wrap="square" rtlCol="0">
            <a:spAutoFit/>
          </a:bodyPr>
          <a:lstStyle/>
          <a:p>
            <a:r>
              <a:rPr lang="en-US" sz="1800" dirty="0">
                <a:latin typeface="+mn-lt"/>
              </a:rPr>
              <a:t>(</a:t>
            </a:r>
            <a:r>
              <a:rPr lang="el-GR" sz="1800" dirty="0">
                <a:latin typeface="+mn-lt"/>
              </a:rPr>
              <a:t>β) Υπολογίστε την ακρίβεια και την ανάκληση αν υποθέσουμε ότι ένα έγγραφο είναι συναφές μόνο αν συμφωνούν και οι δύο κριτές</a:t>
            </a:r>
          </a:p>
        </p:txBody>
      </p:sp>
    </p:spTree>
    <p:extLst>
      <p:ext uri="{BB962C8B-B14F-4D97-AF65-F5344CB8AC3E}">
        <p14:creationId xmlns:p14="http://schemas.microsoft.com/office/powerpoint/2010/main" val="10122320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151</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646331"/>
          </a:xfrm>
          <a:prstGeom prst="rect">
            <a:avLst/>
          </a:prstGeom>
          <a:noFill/>
        </p:spPr>
        <p:txBody>
          <a:bodyPr wrap="square" rtlCol="0">
            <a:spAutoFit/>
          </a:bodyPr>
          <a:lstStyle/>
          <a:p>
            <a:r>
              <a:rPr lang="el-GR" sz="1800" dirty="0"/>
              <a:t>(γ) </a:t>
            </a:r>
            <a:r>
              <a:rPr lang="el-GR" sz="1800" dirty="0">
                <a:latin typeface="+mn-lt"/>
              </a:rPr>
              <a:t>Υπολογίστε την ακρίβεια και την ανάκληση αν υποθέσουμε ότι ένα έγγραφο είναι συναφές αρκεί ένας από τους κριτές να το θεωρεί συναφές.</a:t>
            </a:r>
          </a:p>
        </p:txBody>
      </p:sp>
    </p:spTree>
    <p:extLst>
      <p:ext uri="{BB962C8B-B14F-4D97-AF65-F5344CB8AC3E}">
        <p14:creationId xmlns:p14="http://schemas.microsoft.com/office/powerpoint/2010/main" val="34822569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35731"/>
            <a:ext cx="8001000" cy="2667000"/>
          </a:xfrm>
        </p:spPr>
        <p:txBody>
          <a:bodyPr>
            <a:noAutofit/>
          </a:bodyPr>
          <a:lstStyle/>
          <a:p>
            <a:pPr>
              <a:buNone/>
            </a:pPr>
            <a:r>
              <a:rPr lang="el-GR" b="1" dirty="0"/>
              <a:t>Άσκηση 8.8 (επέκταση)</a:t>
            </a:r>
          </a:p>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a:p>
            <a:r>
              <a:rPr lang="el-GR" sz="2400" dirty="0"/>
              <a:t>Τι ισχύει για την </a:t>
            </a:r>
            <a:r>
              <a:rPr lang="en-US" sz="2400" dirty="0"/>
              <a:t>R-</a:t>
            </a:r>
            <a:r>
              <a:rPr lang="el-GR" sz="2400" dirty="0"/>
              <a:t>ακρίβεια;</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152</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6087960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71500" y="533400"/>
            <a:ext cx="8001000" cy="3733800"/>
          </a:xfrm>
        </p:spPr>
        <p:txBody>
          <a:bodyPr>
            <a:noAutofit/>
          </a:bodyPr>
          <a:lstStyle/>
          <a:p>
            <a:pPr>
              <a:buNone/>
            </a:pPr>
            <a:r>
              <a:rPr lang="el-GR" sz="2000" b="1" dirty="0"/>
              <a:t>Άσκηση 8.9</a:t>
            </a:r>
            <a:r>
              <a:rPr lang="el-GR" sz="2000" dirty="0"/>
              <a:t>: Συλλογή από </a:t>
            </a:r>
            <a:r>
              <a:rPr lang="el-GR" sz="2000" i="1" dirty="0"/>
              <a:t>10.000 έγγραφα</a:t>
            </a:r>
          </a:p>
          <a:p>
            <a:pPr>
              <a:buNone/>
            </a:pPr>
            <a:r>
              <a:rPr lang="el-GR" sz="2000" dirty="0"/>
              <a:t>Μια ερώτηση για την οποία υπάρχουν συνολικά </a:t>
            </a:r>
            <a:r>
              <a:rPr lang="el-GR" sz="2000" i="1" dirty="0"/>
              <a:t>8 συναφή έγγραφα</a:t>
            </a:r>
          </a:p>
          <a:p>
            <a:pPr>
              <a:buNone/>
            </a:pPr>
            <a:r>
              <a:rPr lang="el-GR" sz="2000" dirty="0"/>
              <a:t>Τα πρώτα 20 αποτελέσματα:</a:t>
            </a:r>
          </a:p>
          <a:p>
            <a:pPr>
              <a:buNone/>
            </a:pPr>
            <a:r>
              <a:rPr lang="el-GR" sz="2000" dirty="0"/>
              <a:t>			</a:t>
            </a: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p>
          <a:p>
            <a:pPr>
              <a:buNone/>
            </a:pPr>
            <a:r>
              <a:rPr lang="el-GR" sz="2000" dirty="0"/>
              <a:t>Υπολογίστε:</a:t>
            </a:r>
            <a:endParaRPr lang="en-US" sz="2000" dirty="0"/>
          </a:p>
          <a:p>
            <a:r>
              <a:rPr lang="el-GR" sz="2000" dirty="0"/>
              <a:t>Την ακρίβεια στα πρώτα 20</a:t>
            </a:r>
          </a:p>
          <a:p>
            <a:r>
              <a:rPr lang="el-GR" sz="2000" dirty="0"/>
              <a:t>Το </a:t>
            </a:r>
            <a:r>
              <a:rPr lang="en-US" sz="2000" dirty="0"/>
              <a:t>F1 </a:t>
            </a:r>
            <a:r>
              <a:rPr lang="el-GR" sz="2000" dirty="0"/>
              <a:t>στα πρώτα </a:t>
            </a:r>
            <a:r>
              <a:rPr lang="en-US" sz="2000" dirty="0"/>
              <a:t>20?</a:t>
            </a:r>
            <a:endParaRPr lang="el-GR" sz="2000" dirty="0"/>
          </a:p>
          <a:p>
            <a:r>
              <a:rPr lang="el-GR" sz="2000" dirty="0"/>
              <a:t>Ποια είναι η ακρίβεια χωρίς παρεμβολή για 50% ανάκληση;</a:t>
            </a:r>
          </a:p>
          <a:p>
            <a:r>
              <a:rPr lang="el-GR" sz="2000" dirty="0"/>
              <a:t>Αν θεωρείστε ότι αυτή είναι όλη η απάντηση, ποια είναι η ακρίβεια με παρεμβολή για 60% ανάκληση;</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153</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0997018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2286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είναι </a:t>
            </a:r>
            <a:r>
              <a:rPr lang="el-GR" i="1" dirty="0"/>
              <a:t>τα πρώτα 20 </a:t>
            </a:r>
            <a:r>
              <a:rPr lang="el-GR" dirty="0"/>
              <a:t>αποτελέσματα (όλα τα συναφή είναι 8):</a:t>
            </a:r>
          </a:p>
          <a:p>
            <a:pPr>
              <a:buNone/>
            </a:pP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r>
              <a:rPr lang="pt-BR" dirty="0"/>
              <a:t> </a:t>
            </a:r>
            <a:endParaRPr lang="el-GR" dirty="0"/>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p>
          <a:p>
            <a:r>
              <a:rPr lang="el-GR" dirty="0"/>
              <a:t>Υποθέστε ότι σε κάποιο πείραμα αξιολογούμε μόνο τα 20 πρώτα αποτελέσματα. Φράξτε το λάθος στον υπολογισμό. </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154</a:t>
            </a:fld>
            <a:endParaRPr lang="en-US"/>
          </a:p>
        </p:txBody>
      </p:sp>
      <p:sp>
        <p:nvSpPr>
          <p:cNvPr id="3" name="TextBox 2">
            <a:extLst>
              <a:ext uri="{FF2B5EF4-FFF2-40B4-BE49-F238E27FC236}">
                <a16:creationId xmlns:a16="http://schemas.microsoft.com/office/drawing/2014/main" id="{169D6D09-7CC1-450C-8A7A-29C182A1A267}"/>
              </a:ext>
            </a:extLst>
          </p:cNvPr>
          <p:cNvSpPr txBox="1"/>
          <p:nvPr/>
        </p:nvSpPr>
        <p:spPr>
          <a:xfrm>
            <a:off x="533400" y="3505200"/>
            <a:ext cx="7924800" cy="1938992"/>
          </a:xfrm>
          <a:prstGeom prst="rect">
            <a:avLst/>
          </a:prstGeom>
          <a:noFill/>
        </p:spPr>
        <p:txBody>
          <a:bodyPr wrap="square" rtlCol="0">
            <a:spAutoFit/>
          </a:bodyPr>
          <a:lstStyle/>
          <a:p>
            <a:r>
              <a:rPr lang="pt-BR" b="1" dirty="0">
                <a:solidFill>
                  <a:srgbClr val="FF0000"/>
                </a:solidFill>
                <a:latin typeface="+mn-lt"/>
              </a:rPr>
              <a:t>R</a:t>
            </a:r>
            <a:r>
              <a:rPr lang="pt-BR" dirty="0">
                <a:latin typeface="+mn-lt"/>
              </a:rPr>
              <a:t> </a:t>
            </a:r>
            <a:r>
              <a:rPr lang="pt-BR" b="1" dirty="0">
                <a:solidFill>
                  <a:srgbClr val="FF0000"/>
                </a:solidFill>
                <a:latin typeface="+mn-lt"/>
              </a:rPr>
              <a:t>R</a:t>
            </a:r>
            <a:r>
              <a:rPr lang="pt-BR" dirty="0">
                <a:latin typeface="+mn-lt"/>
              </a:rPr>
              <a:t> N N N N N N </a:t>
            </a:r>
            <a:r>
              <a:rPr lang="pt-BR" b="1" dirty="0">
                <a:solidFill>
                  <a:srgbClr val="FF0000"/>
                </a:solidFill>
                <a:latin typeface="+mn-lt"/>
              </a:rPr>
              <a:t>R</a:t>
            </a:r>
            <a:r>
              <a:rPr lang="pt-BR" dirty="0">
                <a:latin typeface="+mn-lt"/>
              </a:rPr>
              <a:t> N </a:t>
            </a:r>
            <a:r>
              <a:rPr lang="pt-BR" b="1" dirty="0">
                <a:solidFill>
                  <a:srgbClr val="FF0000"/>
                </a:solidFill>
                <a:latin typeface="+mn-lt"/>
              </a:rPr>
              <a:t>R</a:t>
            </a:r>
            <a:r>
              <a:rPr lang="pt-BR" dirty="0">
                <a:latin typeface="+mn-lt"/>
              </a:rPr>
              <a:t> N N N </a:t>
            </a:r>
            <a:r>
              <a:rPr lang="pt-BR" b="1" dirty="0">
                <a:solidFill>
                  <a:srgbClr val="FF0000"/>
                </a:solidFill>
                <a:latin typeface="+mn-lt"/>
              </a:rPr>
              <a:t>R</a:t>
            </a:r>
            <a:r>
              <a:rPr lang="pt-BR" dirty="0">
                <a:latin typeface="+mn-lt"/>
              </a:rPr>
              <a:t> N N N N</a:t>
            </a:r>
            <a:r>
              <a:rPr lang="en-US" b="1" dirty="0">
                <a:solidFill>
                  <a:srgbClr val="FF0000"/>
                </a:solidFill>
                <a:latin typeface="+mn-lt"/>
              </a:rPr>
              <a:t> R</a:t>
            </a:r>
            <a:endParaRPr lang="pt-BR" b="1" dirty="0">
              <a:solidFill>
                <a:srgbClr val="FF0000"/>
              </a:solidFill>
              <a:latin typeface="+mn-lt"/>
            </a:endParaRPr>
          </a:p>
          <a:p>
            <a:endParaRPr lang="el-GR" dirty="0">
              <a:latin typeface="+mn-lt"/>
            </a:endParaRPr>
          </a:p>
          <a:p>
            <a:endParaRPr lang="el-GR" dirty="0">
              <a:latin typeface="+mn-lt"/>
            </a:endParaRPr>
          </a:p>
          <a:p>
            <a:r>
              <a:rPr lang="pt-BR" b="1" dirty="0">
                <a:solidFill>
                  <a:srgbClr val="FF0000"/>
                </a:solidFill>
                <a:latin typeface="+mn-lt"/>
              </a:rPr>
              <a:t>R</a:t>
            </a:r>
            <a:r>
              <a:rPr lang="pt-BR" dirty="0">
                <a:latin typeface="+mn-lt"/>
              </a:rPr>
              <a:t> </a:t>
            </a:r>
            <a:r>
              <a:rPr lang="pt-BR" b="1" dirty="0">
                <a:solidFill>
                  <a:srgbClr val="FF0000"/>
                </a:solidFill>
                <a:latin typeface="+mn-lt"/>
              </a:rPr>
              <a:t>R</a:t>
            </a:r>
            <a:r>
              <a:rPr lang="pt-BR" dirty="0">
                <a:latin typeface="+mn-lt"/>
              </a:rPr>
              <a:t> N N N N N N </a:t>
            </a:r>
            <a:r>
              <a:rPr lang="pt-BR" b="1" dirty="0">
                <a:solidFill>
                  <a:srgbClr val="FF0000"/>
                </a:solidFill>
                <a:latin typeface="+mn-lt"/>
              </a:rPr>
              <a:t>R</a:t>
            </a:r>
            <a:r>
              <a:rPr lang="pt-BR" dirty="0">
                <a:latin typeface="+mn-lt"/>
              </a:rPr>
              <a:t> N </a:t>
            </a:r>
            <a:r>
              <a:rPr lang="pt-BR" b="1" dirty="0">
                <a:solidFill>
                  <a:srgbClr val="FF0000"/>
                </a:solidFill>
                <a:latin typeface="+mn-lt"/>
              </a:rPr>
              <a:t>R</a:t>
            </a:r>
            <a:r>
              <a:rPr lang="pt-BR" dirty="0">
                <a:latin typeface="+mn-lt"/>
              </a:rPr>
              <a:t> N N N </a:t>
            </a:r>
            <a:r>
              <a:rPr lang="pt-BR" b="1" dirty="0">
                <a:solidFill>
                  <a:srgbClr val="FF0000"/>
                </a:solidFill>
                <a:latin typeface="+mn-lt"/>
              </a:rPr>
              <a:t>R</a:t>
            </a:r>
            <a:r>
              <a:rPr lang="pt-BR" dirty="0">
                <a:latin typeface="+mn-lt"/>
              </a:rPr>
              <a:t> N N N N</a:t>
            </a:r>
            <a:r>
              <a:rPr lang="en-US" b="1" dirty="0">
                <a:solidFill>
                  <a:srgbClr val="FF0000"/>
                </a:solidFill>
                <a:latin typeface="+mn-lt"/>
              </a:rPr>
              <a:t> R</a:t>
            </a:r>
            <a:endParaRPr lang="pt-BR" b="1" dirty="0">
              <a:solidFill>
                <a:srgbClr val="FF0000"/>
              </a:solidFill>
              <a:latin typeface="+mn-lt"/>
            </a:endParaRPr>
          </a:p>
          <a:p>
            <a:endParaRPr lang="en-US" dirty="0">
              <a:latin typeface="+mn-lt"/>
            </a:endParaRPr>
          </a:p>
        </p:txBody>
      </p:sp>
    </p:spTree>
    <p:extLst>
      <p:ext uri="{BB962C8B-B14F-4D97-AF65-F5344CB8AC3E}">
        <p14:creationId xmlns:p14="http://schemas.microsoft.com/office/powerpoint/2010/main" val="2842069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a:ea typeface="ＭＳ Ｐゴシック" pitchFamily="-112" charset="-128"/>
            </a:endParaRPr>
          </a:p>
          <a:p>
            <a:pPr algn="ctr" eaLnBrk="1" hangingPunct="1">
              <a:buNone/>
            </a:pPr>
            <a:r>
              <a:rPr lang="el-GR" dirty="0">
                <a:ea typeface="ＭＳ Ｐゴシック" pitchFamily="-112" charset="-128"/>
              </a:rPr>
              <a:t>ΤΕΛΟΣ </a:t>
            </a:r>
            <a:r>
              <a:rPr lang="en-US" dirty="0">
                <a:ea typeface="ＭＳ Ｐゴシック" pitchFamily="-112" charset="-128"/>
              </a:rPr>
              <a:t>8</a:t>
            </a:r>
            <a:r>
              <a:rPr lang="el-GR" baseline="30000" dirty="0">
                <a:ea typeface="ＭＳ Ｐゴシック" pitchFamily="-112" charset="-128"/>
              </a:rPr>
              <a:t>ου</a:t>
            </a:r>
            <a:r>
              <a:rPr lang="el-GR" dirty="0">
                <a:ea typeface="ＭＳ Ｐゴシック" pitchFamily="-112" charset="-128"/>
              </a:rPr>
              <a:t> Κεφαλαίου</a:t>
            </a:r>
          </a:p>
          <a:p>
            <a:pPr algn="ctr" eaLnBrk="1" hangingPunct="1">
              <a:buNone/>
            </a:pPr>
            <a:endParaRPr lang="el-GR" dirty="0">
              <a:ea typeface="ＭＳ Ｐゴシック" pitchFamily="-112" charset="-128"/>
            </a:endParaRPr>
          </a:p>
          <a:p>
            <a:pPr algn="ctr" eaLnBrk="1" hangingPunct="1">
              <a:buNone/>
            </a:pPr>
            <a:r>
              <a:rPr lang="el-GR" dirty="0">
                <a:ea typeface="ＭＳ Ｐゴシック" pitchFamily="-112" charset="-128"/>
              </a:rPr>
              <a:t>Ερωτήσεις?</a:t>
            </a:r>
            <a:endParaRPr lang="en-US" dirty="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155</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a:solidFill>
                  <a:prstClr val="black"/>
                </a:solidFill>
                <a:latin typeface="Times New Roman" pitchFamily="-112" charset="0"/>
                <a:ea typeface="MS Mincho" pitchFamily="49" charset="-128"/>
                <a:cs typeface="Arial Unicode MS" pitchFamily="-112" charset="0"/>
              </a:rPr>
              <a:t> </a:t>
            </a:r>
            <a:endParaRPr lang="en-US">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Pandu</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Nayak</a:t>
            </a:r>
            <a:r>
              <a:rPr lang="en-US" sz="1200" i="1" dirty="0">
                <a:solidFill>
                  <a:schemeClr val="accent5">
                    <a:lumMod val="75000"/>
                  </a:schemeClr>
                </a:solidFill>
                <a:latin typeface="+mn-lt"/>
                <a:ea typeface="ＭＳ Ｐゴシック" pitchFamily="-112" charset="-128"/>
              </a:rPr>
              <a:t> and </a:t>
            </a:r>
            <a:r>
              <a:rPr lang="en-US" sz="1200" i="1" dirty="0" err="1">
                <a:solidFill>
                  <a:schemeClr val="accent5">
                    <a:lumMod val="75000"/>
                  </a:schemeClr>
                </a:solidFill>
                <a:latin typeface="+mn-lt"/>
                <a:ea typeface="ＭＳ Ｐゴシック" pitchFamily="-112" charset="-128"/>
              </a:rPr>
              <a:t>Prabhakar</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Raghavan</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CS276</a:t>
            </a:r>
            <a:r>
              <a:rPr lang="el-GR" sz="1200" i="1" dirty="0">
                <a:solidFill>
                  <a:schemeClr val="accent5">
                    <a:lumMod val="75000"/>
                  </a:schemeClr>
                </a:solidFill>
                <a:latin typeface="+mn-lt"/>
                <a:ea typeface="ＭＳ Ｐゴシック" pitchFamily="-112" charset="-128"/>
              </a:rPr>
              <a:t>:</a:t>
            </a:r>
            <a:r>
              <a:rPr lang="en-US" sz="1200" i="1" dirty="0">
                <a:solidFill>
                  <a:schemeClr val="accent5">
                    <a:lumMod val="75000"/>
                  </a:schemeClr>
                </a:solidFill>
                <a:latin typeface="+mn-lt"/>
                <a:ea typeface="ＭＳ Ｐゴシック" pitchFamily="-112" charset="-128"/>
              </a:rPr>
              <a:t>Information Retrieval and Web Search</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a:solidFill>
                  <a:schemeClr val="accent5">
                    <a:lumMod val="75000"/>
                  </a:schemeClr>
                </a:solidFill>
                <a:latin typeface="+mn-lt"/>
                <a:ea typeface="ＭＳ Ｐゴシック" pitchFamily="-112" charset="-128"/>
              </a:rPr>
              <a:t> </a:t>
            </a:r>
            <a:r>
              <a:rPr lang="en-US" sz="1200" i="1">
                <a:solidFill>
                  <a:schemeClr val="accent5">
                    <a:lumMod val="75000"/>
                  </a:schemeClr>
                </a:solidFill>
                <a:latin typeface="+mn-lt"/>
                <a:ea typeface="ＭＳ Ｐゴシック" pitchFamily="-112" charset="-128"/>
              </a:rPr>
              <a:t>Hinrich</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Schütze</a:t>
            </a:r>
            <a:r>
              <a:rPr lang="en-US" sz="1200" i="1" dirty="0">
                <a:solidFill>
                  <a:schemeClr val="accent5">
                    <a:lumMod val="75000"/>
                  </a:schemeClr>
                </a:solidFill>
                <a:latin typeface="+mn-lt"/>
                <a:ea typeface="ＭＳ Ｐゴシック" pitchFamily="-112" charset="-128"/>
              </a:rPr>
              <a:t> and Christina </a:t>
            </a:r>
            <a:r>
              <a:rPr lang="en-US" sz="1200" i="1" dirty="0" err="1">
                <a:solidFill>
                  <a:schemeClr val="accent5">
                    <a:lumMod val="75000"/>
                  </a:schemeClr>
                </a:solidFill>
                <a:latin typeface="+mn-lt"/>
                <a:ea typeface="ＭＳ Ｐゴシック" pitchFamily="-112" charset="-128"/>
              </a:rPr>
              <a:t>Lioma</a:t>
            </a:r>
            <a:r>
              <a:rPr lang="en-US" sz="1200" i="1" dirty="0">
                <a:solidFill>
                  <a:schemeClr val="accent5">
                    <a:lumMod val="75000"/>
                  </a:schemeClr>
                </a:solidFill>
                <a:latin typeface="+mn-lt"/>
                <a:ea typeface="ＭＳ Ｐゴシック" pitchFamily="-112" charset="-128"/>
              </a:rPr>
              <a:t>, Stuttgart IIR class</a:t>
            </a:r>
            <a:endParaRPr lang="el-GR" sz="1200" i="1" dirty="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a:solidFill>
                  <a:schemeClr val="accent5">
                    <a:lumMod val="75000"/>
                  </a:schemeClr>
                </a:solidFill>
                <a:latin typeface="+mn-lt"/>
                <a:ea typeface="ＭＳ Ｐゴシック" pitchFamily="-112" charset="-128"/>
              </a:rPr>
              <a:t> διαφάνειες του καθ. Γιάννη Τζίτζικα (Παν. Κρήτης)</a:t>
            </a:r>
          </a:p>
        </p:txBody>
      </p:sp>
    </p:spTree>
    <p:extLst>
      <p:ext uri="{BB962C8B-B14F-4D97-AF65-F5344CB8AC3E}">
        <p14:creationId xmlns:p14="http://schemas.microsoft.com/office/powerpoint/2010/main" val="1419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16</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Όχι 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65899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AE37-2D29-46A8-BBB7-B0FEB14FFCF5}"/>
              </a:ext>
            </a:extLst>
          </p:cNvPr>
          <p:cNvSpPr>
            <a:spLocks noGrp="1"/>
          </p:cNvSpPr>
          <p:nvPr>
            <p:ph type="sldNum" sz="quarter" idx="12"/>
          </p:nvPr>
        </p:nvSpPr>
        <p:spPr/>
        <p:txBody>
          <a:bodyPr/>
          <a:lstStyle/>
          <a:p>
            <a:fld id="{A8FAE9CB-6C8B-49DF-BA0E-D5C49502510A}" type="slidenum">
              <a:rPr lang="en-US" smtClean="0"/>
              <a:pPr/>
              <a:t>17</a:t>
            </a:fld>
            <a:endParaRPr lang="en-US"/>
          </a:p>
        </p:txBody>
      </p:sp>
      <p:sp>
        <p:nvSpPr>
          <p:cNvPr id="3" name="TextBox 2">
            <a:extLst>
              <a:ext uri="{FF2B5EF4-FFF2-40B4-BE49-F238E27FC236}">
                <a16:creationId xmlns:a16="http://schemas.microsoft.com/office/drawing/2014/main" id="{CC4586FE-AB39-4BFB-8665-11EAFAC88B3B}"/>
              </a:ext>
            </a:extLst>
          </p:cNvPr>
          <p:cNvSpPr txBox="1"/>
          <p:nvPr/>
        </p:nvSpPr>
        <p:spPr>
          <a:xfrm>
            <a:off x="990600" y="2286000"/>
            <a:ext cx="7239000" cy="2677656"/>
          </a:xfrm>
          <a:prstGeom prst="rect">
            <a:avLst/>
          </a:prstGeom>
          <a:noFill/>
        </p:spPr>
        <p:txBody>
          <a:bodyPr wrap="square" rtlCol="0">
            <a:spAutoFit/>
          </a:bodyPr>
          <a:lstStyle/>
          <a:p>
            <a:pPr marL="342900" indent="-342900">
              <a:buFont typeface="Wingdings" panose="05000000000000000000" pitchFamily="2" charset="2"/>
              <a:buChar char="§"/>
            </a:pPr>
            <a:r>
              <a:rPr lang="el-GR" b="1" dirty="0">
                <a:latin typeface="+mn-lt"/>
              </a:rPr>
              <a:t>Δυαδική συνάφεια </a:t>
            </a:r>
            <a:r>
              <a:rPr lang="el-GR" dirty="0">
                <a:latin typeface="+mn-lt"/>
              </a:rPr>
              <a:t>(Συναφές, Μη συναφές)</a:t>
            </a:r>
            <a:endParaRPr lang="en-US" dirty="0">
              <a:latin typeface="+mn-lt"/>
            </a:endParaRPr>
          </a:p>
          <a:p>
            <a:pPr marL="800100" lvl="1" indent="-342900">
              <a:buFont typeface="Wingdings" panose="05000000000000000000" pitchFamily="2" charset="2"/>
              <a:buChar char="§"/>
            </a:pPr>
            <a:r>
              <a:rPr lang="en-US" dirty="0">
                <a:latin typeface="+mn-lt"/>
              </a:rPr>
              <a:t>Ground truth</a:t>
            </a:r>
            <a:r>
              <a:rPr lang="el-GR" dirty="0">
                <a:latin typeface="+mn-lt"/>
              </a:rPr>
              <a:t>:  για κάθε ερώτημα </a:t>
            </a:r>
            <a:r>
              <a:rPr lang="en-US" dirty="0">
                <a:latin typeface="+mn-lt"/>
              </a:rPr>
              <a:t>q</a:t>
            </a:r>
            <a:r>
              <a:rPr lang="el-GR" dirty="0">
                <a:latin typeface="+mn-lt"/>
              </a:rPr>
              <a:t>, λίστα με</a:t>
            </a:r>
            <a:r>
              <a:rPr lang="en-US" dirty="0">
                <a:latin typeface="+mn-lt"/>
              </a:rPr>
              <a:t> </a:t>
            </a:r>
            <a:r>
              <a:rPr lang="el-GR" dirty="0">
                <a:latin typeface="+mn-lt"/>
              </a:rPr>
              <a:t>τα συναφή έγγραφα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b="1" dirty="0">
                <a:latin typeface="+mn-lt"/>
              </a:rPr>
              <a:t>Αγνοούμε τη διάταξη </a:t>
            </a:r>
          </a:p>
          <a:p>
            <a:pPr marL="800100" lvl="1" indent="-342900">
              <a:buFont typeface="Wingdings" panose="05000000000000000000" pitchFamily="2" charset="2"/>
              <a:buChar char="§"/>
            </a:pPr>
            <a:r>
              <a:rPr lang="el-GR" dirty="0">
                <a:latin typeface="+mn-lt"/>
              </a:rPr>
              <a:t>για παράδειγμα, το αποτέλεσμα </a:t>
            </a:r>
            <a:r>
              <a:rPr lang="en-US" dirty="0">
                <a:latin typeface="+mn-lt"/>
              </a:rPr>
              <a:t>d15 d22 d30 </a:t>
            </a:r>
            <a:r>
              <a:rPr lang="el-GR" dirty="0">
                <a:latin typeface="+mn-lt"/>
              </a:rPr>
              <a:t>θεωρείτε</a:t>
            </a:r>
            <a:r>
              <a:rPr lang="en-US" dirty="0">
                <a:latin typeface="+mn-lt"/>
              </a:rPr>
              <a:t> </a:t>
            </a:r>
            <a:r>
              <a:rPr lang="el-GR" dirty="0">
                <a:latin typeface="+mn-lt"/>
              </a:rPr>
              <a:t>ίδιο με πχ </a:t>
            </a:r>
            <a:r>
              <a:rPr lang="en-US" dirty="0">
                <a:latin typeface="+mn-lt"/>
              </a:rPr>
              <a:t>d22 d15 d30</a:t>
            </a:r>
            <a:endParaRPr lang="el-GR" dirty="0">
              <a:latin typeface="+mn-lt"/>
            </a:endParaRPr>
          </a:p>
        </p:txBody>
      </p:sp>
    </p:spTree>
    <p:extLst>
      <p:ext uri="{BB962C8B-B14F-4D97-AF65-F5344CB8AC3E}">
        <p14:creationId xmlns:p14="http://schemas.microsoft.com/office/powerpoint/2010/main" val="39579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χωρίς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77418" y="1600200"/>
            <a:ext cx="8436764" cy="990600"/>
          </a:xfrm>
        </p:spPr>
        <p:txBody>
          <a:bodyPr/>
          <a:lstStyle/>
          <a:p>
            <a:pPr marL="0" indent="0" eaLnBrk="1" hangingPunct="1">
              <a:buNone/>
            </a:pPr>
            <a:r>
              <a:rPr lang="el-GR" sz="2400" dirty="0">
                <a:ea typeface="ＭＳ Ｐゴシック" pitchFamily="-112" charset="-128"/>
              </a:rPr>
              <a:t>Τα αποτελέσματα μιας ερώτησης θεωρούνται ως </a:t>
            </a:r>
            <a:r>
              <a:rPr lang="el-GR" sz="2400" i="1" dirty="0">
                <a:solidFill>
                  <a:schemeClr val="accent2">
                    <a:lumMod val="75000"/>
                  </a:schemeClr>
                </a:solidFill>
                <a:ea typeface="ＭＳ Ｐゴシック" pitchFamily="-112" charset="-128"/>
              </a:rPr>
              <a:t>σύνολο</a:t>
            </a:r>
            <a:r>
              <a:rPr lang="el-GR" sz="2400" dirty="0">
                <a:ea typeface="ＭＳ Ｐゴシック" pitchFamily="-112" charset="-128"/>
              </a:rPr>
              <a:t>, δηλαδή αξιολογούμε τη συνάφεια ενός συνόλου (δεν υπάρχει διάταξη)</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18</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10" name="TextBox 9"/>
          <p:cNvSpPr txBox="1"/>
          <p:nvPr/>
        </p:nvSpPr>
        <p:spPr>
          <a:xfrm>
            <a:off x="381000" y="2667000"/>
            <a:ext cx="8382000" cy="2862322"/>
          </a:xfrm>
          <a:prstGeom prst="rect">
            <a:avLst/>
          </a:prstGeom>
          <a:noFill/>
        </p:spPr>
        <p:txBody>
          <a:bodyPr wrap="square" rtlCol="0">
            <a:spAutoFit/>
          </a:bodyPr>
          <a:lstStyle/>
          <a:p>
            <a:r>
              <a:rPr lang="el-GR" dirty="0">
                <a:latin typeface="+mn-lt"/>
                <a:ea typeface="ＭＳ Ｐゴシック" pitchFamily="-112" charset="-128"/>
                <a:cs typeface="ＭＳ Ｐゴシック" pitchFamily="-65" charset="-128"/>
              </a:rPr>
              <a:t>Παράδειγμα:</a:t>
            </a:r>
          </a:p>
          <a:p>
            <a:r>
              <a:rPr lang="el-GR" sz="2000" dirty="0">
                <a:latin typeface="+mn-lt"/>
                <a:ea typeface="ＭＳ Ｐゴシック" pitchFamily="-112" charset="-128"/>
                <a:cs typeface="ＭＳ Ｐゴシック" pitchFamily="-65" charset="-128"/>
              </a:rPr>
              <a:t>Έστω μια συλλογή με </a:t>
            </a:r>
            <a:r>
              <a:rPr lang="el-GR" sz="2000" i="1" dirty="0">
                <a:solidFill>
                  <a:schemeClr val="accent1">
                    <a:lumMod val="75000"/>
                  </a:schemeClr>
                </a:solidFill>
                <a:latin typeface="+mn-lt"/>
                <a:ea typeface="ＭＳ Ｐゴシック" pitchFamily="-112" charset="-128"/>
                <a:cs typeface="ＭＳ Ｐゴシック" pitchFamily="-65" charset="-128"/>
              </a:rPr>
              <a:t>1,000,120</a:t>
            </a:r>
            <a:r>
              <a:rPr lang="el-GR" sz="2000" dirty="0">
                <a:latin typeface="+mn-lt"/>
                <a:ea typeface="ＭＳ Ｐゴシック" pitchFamily="-112" charset="-128"/>
                <a:cs typeface="ＭＳ Ｐゴシック" pitchFamily="-65" charset="-128"/>
              </a:rPr>
              <a:t> έγγραφα, και μια </a:t>
            </a:r>
            <a:r>
              <a:rPr lang="el-GR" sz="2000" i="1" dirty="0">
                <a:latin typeface="+mn-lt"/>
                <a:ea typeface="ＭＳ Ｐゴシック" pitchFamily="-112" charset="-128"/>
                <a:cs typeface="ＭＳ Ｐゴシック" pitchFamily="-65" charset="-128"/>
              </a:rPr>
              <a:t>ερώτηση</a:t>
            </a:r>
            <a:r>
              <a:rPr lang="el-GR" sz="2000" dirty="0">
                <a:latin typeface="+mn-lt"/>
                <a:ea typeface="ＭＳ Ｐゴシック" pitchFamily="-112" charset="-128"/>
                <a:cs typeface="ＭＳ Ｐゴシック" pitchFamily="-65" charset="-128"/>
              </a:rPr>
              <a:t> </a:t>
            </a:r>
            <a:r>
              <a:rPr lang="en-US" sz="2000" i="1" dirty="0">
                <a:latin typeface="+mn-lt"/>
                <a:ea typeface="ＭＳ Ｐゴシック" pitchFamily="-112" charset="-128"/>
                <a:cs typeface="ＭＳ Ｐゴシック" pitchFamily="-65" charset="-128"/>
              </a:rPr>
              <a:t>q</a:t>
            </a:r>
            <a:r>
              <a:rPr lang="en-US" sz="2000" dirty="0">
                <a:latin typeface="+mn-lt"/>
                <a:ea typeface="ＭＳ Ｐゴシック" pitchFamily="-112" charset="-128"/>
                <a:cs typeface="ＭＳ Ｐゴシック" pitchFamily="-65" charset="-128"/>
              </a:rPr>
              <a:t> </a:t>
            </a:r>
            <a:r>
              <a:rPr lang="el-GR" sz="2000" dirty="0">
                <a:latin typeface="+mn-lt"/>
                <a:ea typeface="ＭＳ Ｐゴシック" pitchFamily="-112" charset="-128"/>
                <a:cs typeface="ＭＳ Ｐゴシック" pitchFamily="-65" charset="-128"/>
              </a:rPr>
              <a:t>για την οποία οι οποία έχει </a:t>
            </a:r>
            <a:r>
              <a:rPr lang="el-GR" sz="2000" i="1" dirty="0">
                <a:solidFill>
                  <a:schemeClr val="accent1">
                    <a:lumMod val="75000"/>
                  </a:schemeClr>
                </a:solidFill>
                <a:latin typeface="+mn-lt"/>
                <a:ea typeface="ＭＳ Ｐゴシック" pitchFamily="-112" charset="-128"/>
                <a:cs typeface="ＭＳ Ｐゴシック" pitchFamily="-65" charset="-128"/>
              </a:rPr>
              <a:t>80 </a:t>
            </a:r>
            <a:r>
              <a:rPr lang="el-GR" sz="2000" i="1" dirty="0">
                <a:latin typeface="+mn-lt"/>
                <a:ea typeface="ＭＳ Ｐゴシック" pitchFamily="-112" charset="-128"/>
                <a:cs typeface="ＭＳ Ｐゴシック" pitchFamily="-65" charset="-128"/>
              </a:rPr>
              <a:t>συναφή </a:t>
            </a:r>
            <a:r>
              <a:rPr lang="el-GR" sz="2000" dirty="0">
                <a:latin typeface="+mn-lt"/>
                <a:ea typeface="ＭＳ Ｐゴシック" pitchFamily="-112" charset="-128"/>
                <a:cs typeface="ＭＳ Ｐゴシック" pitchFamily="-65" charset="-128"/>
              </a:rPr>
              <a:t>έγγραφα.</a:t>
            </a:r>
          </a:p>
          <a:p>
            <a:endParaRPr lang="el-GR" sz="2000" dirty="0">
              <a:latin typeface="+mn-lt"/>
              <a:ea typeface="ＭＳ Ｐゴシック" pitchFamily="-112" charset="-128"/>
              <a:cs typeface="ＭＳ Ｐゴシック" pitchFamily="-65" charset="-128"/>
            </a:endParaRPr>
          </a:p>
          <a:p>
            <a:r>
              <a:rPr lang="el-GR" sz="2000" dirty="0">
                <a:latin typeface="+mn-lt"/>
                <a:ea typeface="ＭＳ Ｐゴシック" pitchFamily="-112" charset="-128"/>
                <a:cs typeface="ＭＳ Ｐゴシック" pitchFamily="-65" charset="-128"/>
              </a:rPr>
              <a:t>Η απάντηση  που μας δίνει το ΣΑΠ έχει </a:t>
            </a:r>
            <a:r>
              <a:rPr lang="el-GR" sz="2000" i="1" dirty="0">
                <a:solidFill>
                  <a:schemeClr val="accent1">
                    <a:lumMod val="75000"/>
                  </a:schemeClr>
                </a:solidFill>
                <a:latin typeface="+mn-lt"/>
                <a:ea typeface="ＭＳ Ｐゴシック" pitchFamily="-112" charset="-128"/>
                <a:cs typeface="ＭＳ Ｐゴシック" pitchFamily="-65" charset="-128"/>
              </a:rPr>
              <a:t>60</a:t>
            </a:r>
            <a:r>
              <a:rPr lang="el-GR" sz="2000" dirty="0">
                <a:latin typeface="+mn-lt"/>
                <a:ea typeface="ＭＳ Ｐゴシック" pitchFamily="-112" charset="-128"/>
                <a:cs typeface="ＭＳ Ｐゴシック" pitchFamily="-65" charset="-128"/>
              </a:rPr>
              <a:t> έγγραφα. Από τα 60 αυτά έγγραφα τα </a:t>
            </a:r>
            <a:r>
              <a:rPr lang="el-GR" sz="2000" i="1" dirty="0">
                <a:solidFill>
                  <a:schemeClr val="accent1">
                    <a:lumMod val="75000"/>
                  </a:schemeClr>
                </a:solidFill>
                <a:latin typeface="+mn-lt"/>
                <a:ea typeface="ＭＳ Ｐゴシック" pitchFamily="-112" charset="-128"/>
              </a:rPr>
              <a:t>20 </a:t>
            </a:r>
            <a:r>
              <a:rPr lang="el-GR" sz="2000" dirty="0">
                <a:latin typeface="+mn-lt"/>
                <a:ea typeface="ＭＳ Ｐゴシック" pitchFamily="-112" charset="-128"/>
                <a:cs typeface="ＭＳ Ｐゴシック" pitchFamily="-65" charset="-128"/>
              </a:rPr>
              <a:t>είναι συναφή (τα υπόλοιπα </a:t>
            </a:r>
            <a:r>
              <a:rPr lang="el-GR" sz="2000" i="1" dirty="0">
                <a:solidFill>
                  <a:schemeClr val="accent1">
                    <a:lumMod val="75000"/>
                  </a:schemeClr>
                </a:solidFill>
                <a:latin typeface="+mn-lt"/>
                <a:ea typeface="ＭＳ Ｐゴシック" pitchFamily="-112" charset="-128"/>
                <a:cs typeface="ＭＳ Ｐゴシック" pitchFamily="-65" charset="-128"/>
              </a:rPr>
              <a:t>40</a:t>
            </a:r>
            <a:r>
              <a:rPr lang="el-GR" sz="2000" dirty="0">
                <a:latin typeface="+mn-lt"/>
                <a:ea typeface="ＭＳ Ｐゴシック" pitchFamily="-112" charset="-128"/>
                <a:cs typeface="ＭＳ Ｐゴシック" pitchFamily="-65" charset="-128"/>
              </a:rPr>
              <a:t> δεν είναι). </a:t>
            </a:r>
          </a:p>
          <a:p>
            <a:endParaRPr lang="el-GR" sz="2000" dirty="0">
              <a:latin typeface="+mn-lt"/>
              <a:ea typeface="ＭＳ Ｐゴシック" pitchFamily="-112" charset="-128"/>
            </a:endParaRPr>
          </a:p>
          <a:p>
            <a:pPr marL="285750" indent="-285750">
              <a:buFont typeface="Wingdings" panose="05000000000000000000" pitchFamily="2" charset="2"/>
              <a:buChar char="§"/>
            </a:pPr>
            <a:r>
              <a:rPr lang="el-GR" sz="1800" dirty="0">
                <a:latin typeface="+mn-lt"/>
                <a:ea typeface="ＭＳ Ｐゴシック" pitchFamily="-112" charset="-128"/>
              </a:rPr>
              <a:t>Πόσο «καλό» είναι;</a:t>
            </a:r>
          </a:p>
          <a:p>
            <a:pPr marL="285750" indent="-285750">
              <a:buFont typeface="Wingdings" panose="05000000000000000000" pitchFamily="2" charset="2"/>
              <a:buChar char="§"/>
            </a:pPr>
            <a:r>
              <a:rPr lang="el-GR" sz="1800" dirty="0">
                <a:latin typeface="+mn-lt"/>
                <a:ea typeface="ＭＳ Ｐゴシック" pitchFamily="-112" charset="-128"/>
              </a:rPr>
              <a:t>Πως θα μετρήσουμε τη συνάφεια του; </a:t>
            </a:r>
            <a:endParaRPr lang="el-GR" sz="1800"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2A50952-51C3-4338-9575-801A753843CC}"/>
                  </a:ext>
                </a:extLst>
              </p14:cNvPr>
              <p14:cNvContentPartPr/>
              <p14:nvPr/>
            </p14:nvContentPartPr>
            <p14:xfrm>
              <a:off x="4464738" y="4191049"/>
              <a:ext cx="106560" cy="5400"/>
            </p14:xfrm>
          </p:contentPart>
        </mc:Choice>
        <mc:Fallback xmlns="">
          <p:pic>
            <p:nvPicPr>
              <p:cNvPr id="3" name="Ink 2">
                <a:extLst>
                  <a:ext uri="{FF2B5EF4-FFF2-40B4-BE49-F238E27FC236}">
                    <a16:creationId xmlns:a16="http://schemas.microsoft.com/office/drawing/2014/main" id="{D2A50952-51C3-4338-9575-801A753843CC}"/>
                  </a:ext>
                </a:extLst>
              </p:cNvPr>
              <p:cNvPicPr/>
              <p:nvPr/>
            </p:nvPicPr>
            <p:blipFill>
              <a:blip r:embed="rId5"/>
              <a:stretch>
                <a:fillRect/>
              </a:stretch>
            </p:blipFill>
            <p:spPr>
              <a:xfrm>
                <a:off x="4455738" y="4182409"/>
                <a:ext cx="124200" cy="23040"/>
              </a:xfrm>
              <a:prstGeom prst="rect">
                <a:avLst/>
              </a:prstGeom>
            </p:spPr>
          </p:pic>
        </mc:Fallback>
      </mc:AlternateContent>
    </p:spTree>
    <p:extLst>
      <p:ext uri="{BB962C8B-B14F-4D97-AF65-F5344CB8AC3E}">
        <p14:creationId xmlns:p14="http://schemas.microsoft.com/office/powerpoint/2010/main" val="410372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5008"/>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a:t>
            </a:r>
            <a:br>
              <a:rPr lang="en-US" sz="4000" dirty="0">
                <a:solidFill>
                  <a:schemeClr val="accent2">
                    <a:lumMod val="75000"/>
                  </a:schemeClr>
                </a:solidFill>
                <a:ea typeface="ＭＳ Ｐゴシック" pitchFamily="-112" charset="-128"/>
              </a:rPr>
            </a:br>
            <a:r>
              <a:rPr lang="en-US" sz="4000" dirty="0">
                <a:solidFill>
                  <a:schemeClr val="accent2">
                    <a:lumMod val="75000"/>
                  </a:schemeClr>
                </a:solidFill>
                <a:ea typeface="ＭＳ Ｐゴシック" pitchFamily="-112" charset="-128"/>
              </a:rPr>
              <a:t>Confusion/Incidence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19</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2174285143"/>
              </p:ext>
            </p:extLst>
          </p:nvPr>
        </p:nvGraphicFramePr>
        <p:xfrm>
          <a:off x="914400" y="22860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rgbClr val="FF0000"/>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rgbClr val="FF0000"/>
                          </a:solidFill>
                        </a:rPr>
                        <a:t>Μη</a:t>
                      </a:r>
                      <a:r>
                        <a:rPr lang="el-GR" sz="2200" kern="1200" baseline="0" dirty="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rgbClr val="FF0000"/>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rgbClr val="FF0000"/>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1AC734A-056D-4555-AAF8-B2C7B9DD1F00}"/>
              </a:ext>
            </a:extLst>
          </p:cNvPr>
          <p:cNvSpPr txBox="1"/>
          <p:nvPr/>
        </p:nvSpPr>
        <p:spPr>
          <a:xfrm>
            <a:off x="3392116" y="1706771"/>
            <a:ext cx="3048000" cy="457200"/>
          </a:xfrm>
          <a:prstGeom prst="rect">
            <a:avLst/>
          </a:prstGeom>
          <a:noFill/>
        </p:spPr>
        <p:txBody>
          <a:bodyPr wrap="square" rtlCol="0">
            <a:spAutoFit/>
          </a:bodyPr>
          <a:lstStyle/>
          <a:p>
            <a:r>
              <a:rPr lang="en-US" dirty="0">
                <a:solidFill>
                  <a:schemeClr val="accent4">
                    <a:lumMod val="75000"/>
                  </a:schemeClr>
                </a:solidFill>
                <a:latin typeface="+mn-lt"/>
              </a:rPr>
              <a:t>Ground truth</a:t>
            </a:r>
          </a:p>
        </p:txBody>
      </p:sp>
      <p:sp>
        <p:nvSpPr>
          <p:cNvPr id="8" name="TextBox 7">
            <a:extLst>
              <a:ext uri="{FF2B5EF4-FFF2-40B4-BE49-F238E27FC236}">
                <a16:creationId xmlns:a16="http://schemas.microsoft.com/office/drawing/2014/main" id="{0AB94F15-90FF-42C9-8D51-34CBA64AECC1}"/>
              </a:ext>
            </a:extLst>
          </p:cNvPr>
          <p:cNvSpPr txBox="1"/>
          <p:nvPr/>
        </p:nvSpPr>
        <p:spPr>
          <a:xfrm rot="16200000">
            <a:off x="-1066800" y="3124200"/>
            <a:ext cx="3048000" cy="457200"/>
          </a:xfrm>
          <a:prstGeom prst="rect">
            <a:avLst/>
          </a:prstGeom>
          <a:noFill/>
        </p:spPr>
        <p:txBody>
          <a:bodyPr wrap="square" rtlCol="0">
            <a:spAutoFit/>
          </a:bodyPr>
          <a:lstStyle/>
          <a:p>
            <a:r>
              <a:rPr lang="en-US" dirty="0">
                <a:solidFill>
                  <a:schemeClr val="accent4">
                    <a:lumMod val="75000"/>
                  </a:schemeClr>
                </a:solidFill>
                <a:latin typeface="+mn-lt"/>
              </a:rPr>
              <a:t>Predicted</a:t>
            </a:r>
          </a:p>
        </p:txBody>
      </p:sp>
    </p:spTree>
    <p:extLst>
      <p:ext uri="{BB962C8B-B14F-4D97-AF65-F5344CB8AC3E}">
        <p14:creationId xmlns:p14="http://schemas.microsoft.com/office/powerpoint/2010/main" val="410372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4572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Τι θα δούμε σήμερα;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1805623"/>
            <a:ext cx="7620000" cy="1828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 Ποια τεχνική ή ποιο σύστημα ανάκτησης πληροφορίας είναι </a:t>
            </a:r>
            <a:r>
              <a:rPr lang="el-GR" sz="2400" i="1" dirty="0">
                <a:solidFill>
                  <a:schemeClr val="accent2">
                    <a:lumMod val="75000"/>
                  </a:schemeClr>
                </a:solidFill>
                <a:ea typeface="ＭＳ Ｐゴシック" pitchFamily="-112" charset="-128"/>
              </a:rPr>
              <a:t>καλύτερο</a:t>
            </a:r>
            <a:r>
              <a:rPr lang="el-GR" sz="2400" dirty="0">
                <a:ea typeface="ＭＳ Ｐゴシック" pitchFamily="-112" charset="-128"/>
              </a:rPr>
              <a:t>;</a:t>
            </a:r>
            <a:endParaRPr lang="en-US" sz="2400" dirty="0">
              <a:ea typeface="ＭＳ Ｐゴシック" pitchFamily="-112" charset="-128"/>
            </a:endParaRPr>
          </a:p>
          <a:p>
            <a:pPr eaLnBrk="1" hangingPunct="1">
              <a:buFont typeface="Wingdings" panose="05000000000000000000" pitchFamily="2" charset="2"/>
              <a:buChar char="§"/>
            </a:pPr>
            <a:endParaRPr lang="el-GR"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 Πως μπορούμε να το </a:t>
            </a:r>
            <a:r>
              <a:rPr lang="el-GR" sz="2400" i="1" dirty="0">
                <a:solidFill>
                  <a:schemeClr val="accent2">
                    <a:lumMod val="75000"/>
                  </a:schemeClr>
                </a:solidFill>
                <a:ea typeface="ＭＳ Ｐゴシック" pitchFamily="-112" charset="-128"/>
              </a:rPr>
              <a:t>αξιολογήσουμε</a:t>
            </a:r>
            <a:r>
              <a:rPr lang="en-US" sz="2400" dirty="0">
                <a:ea typeface="ＭＳ Ｐゴシック" pitchFamily="-112" charset="-128"/>
              </a:rPr>
              <a:t> </a:t>
            </a:r>
            <a:r>
              <a:rPr lang="el-GR" sz="2400" dirty="0">
                <a:ea typeface="ＭＳ Ｐゴシック" pitchFamily="-112" charset="-128"/>
              </a:rPr>
              <a:t>ένα σύστημα ανάκτησης;</a:t>
            </a:r>
            <a:endParaRPr lang="en-US" sz="2400" dirty="0">
              <a:ea typeface="ＭＳ Ｐゴシック" pitchFamily="-112" charset="-128"/>
            </a:endParaRPr>
          </a:p>
          <a:p>
            <a:pPr eaLnBrk="1" hangingPunct="1">
              <a:buFont typeface="Wingdings" panose="05000000000000000000" pitchFamily="2" charset="2"/>
              <a:buChar char="§"/>
            </a:pPr>
            <a:endParaRPr lang="el-GR"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 Αξιολόγηση συστημάτων ανάκτησης πληροφορίας και μηχανών αναζήτησης: </a:t>
            </a:r>
            <a:r>
              <a:rPr lang="en-US" sz="2400" dirty="0">
                <a:ea typeface="ＭＳ Ｐゴシック" pitchFamily="-112" charset="-128"/>
              </a:rPr>
              <a:t> </a:t>
            </a:r>
            <a:endParaRPr lang="el-GR" sz="2400" dirty="0">
              <a:ea typeface="ＭＳ Ｐゴシック" pitchFamily="-112" charset="-128"/>
            </a:endParaRPr>
          </a:p>
          <a:p>
            <a:pPr marL="342900" lvl="1" indent="0">
              <a:buNone/>
            </a:pPr>
            <a:r>
              <a:rPr lang="el-GR" sz="2400" dirty="0">
                <a:ea typeface="ＭＳ Ｐゴシック" pitchFamily="-112" charset="-128"/>
              </a:rPr>
              <a:t>	(1) μεθοδολογία και </a:t>
            </a:r>
          </a:p>
          <a:p>
            <a:pPr marL="342900" lvl="1" indent="0">
              <a:buNone/>
            </a:pPr>
            <a:r>
              <a:rPr lang="el-GR" sz="2400" dirty="0">
                <a:ea typeface="ＭＳ Ｐゴシック" pitchFamily="-112" charset="-128"/>
              </a:rPr>
              <a:t>	(2) μέτρα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20</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3416320"/>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Το διαγνωστικό τεστ για ένα άτομο που πάσχει από </a:t>
            </a:r>
            <a:r>
              <a:rPr lang="en-US" dirty="0">
                <a:latin typeface="+mn-lt"/>
              </a:rPr>
              <a:t>Covid19 </a:t>
            </a:r>
            <a:r>
              <a:rPr lang="el-GR" dirty="0">
                <a:latin typeface="+mn-lt"/>
              </a:rPr>
              <a:t>είναι αρνητικό. Αυτό είναι:</a:t>
            </a:r>
          </a:p>
          <a:p>
            <a:r>
              <a:rPr lang="el-GR" dirty="0">
                <a:latin typeface="+mn-lt"/>
              </a:rPr>
              <a:t>Α. </a:t>
            </a:r>
            <a:r>
              <a:rPr lang="en-US" dirty="0">
                <a:latin typeface="+mn-lt"/>
              </a:rPr>
              <a:t>TN</a:t>
            </a:r>
            <a:br>
              <a:rPr lang="en-US" dirty="0">
                <a:latin typeface="+mn-lt"/>
              </a:rPr>
            </a:br>
            <a:r>
              <a:rPr lang="en-US" dirty="0">
                <a:latin typeface="+mn-lt"/>
              </a:rPr>
              <a:t>B. TP</a:t>
            </a:r>
          </a:p>
          <a:p>
            <a:r>
              <a:rPr lang="en-US" dirty="0">
                <a:latin typeface="+mn-lt"/>
              </a:rPr>
              <a:t>C. FN</a:t>
            </a:r>
          </a:p>
          <a:p>
            <a:r>
              <a:rPr lang="en-US" dirty="0">
                <a:latin typeface="+mn-lt"/>
              </a:rPr>
              <a:t>D. FP</a:t>
            </a:r>
          </a:p>
          <a:p>
            <a:r>
              <a:rPr lang="en-US" dirty="0">
                <a:latin typeface="+mn-lt"/>
              </a:rPr>
              <a:t>E. </a:t>
            </a:r>
            <a:r>
              <a:rPr lang="el-GR" dirty="0">
                <a:latin typeface="+mn-lt"/>
              </a:rPr>
              <a:t>Τίποτα από τα παραπάνω</a:t>
            </a:r>
            <a:endParaRPr lang="en-US" dirty="0">
              <a:latin typeface="+mn-lt"/>
            </a:endParaRPr>
          </a:p>
        </p:txBody>
      </p:sp>
    </p:spTree>
    <p:extLst>
      <p:ext uri="{BB962C8B-B14F-4D97-AF65-F5344CB8AC3E}">
        <p14:creationId xmlns:p14="http://schemas.microsoft.com/office/powerpoint/2010/main" val="125401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66700" y="1981200"/>
            <a:ext cx="8610600" cy="1905000"/>
          </a:xfrm>
        </p:spPr>
        <p:txBody>
          <a:bodyPr>
            <a:noAutofit/>
          </a:bodyPr>
          <a:lstStyle/>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Precision (P) </a:t>
            </a:r>
            <a:r>
              <a:rPr lang="el-GR" sz="2800" dirty="0">
                <a:solidFill>
                  <a:schemeClr val="accent2">
                    <a:lumMod val="75000"/>
                  </a:schemeClr>
                </a:solidFill>
              </a:rPr>
              <a:t>– Ακρίβεια </a:t>
            </a:r>
            <a:r>
              <a:rPr lang="el-GR" sz="2800" dirty="0"/>
              <a:t>είναι το ποσοστό των ανακτημένων εγγράφων που είναι συναφή</a:t>
            </a:r>
          </a:p>
          <a:p>
            <a:pPr lvl="1">
              <a:buFont typeface="Wingdings" pitchFamily="2" charset="2"/>
              <a:buChar char="§"/>
            </a:pPr>
            <a:endParaRPr lang="en-US" sz="2800" dirty="0"/>
          </a:p>
          <a:p>
            <a:pPr lvl="1">
              <a:buFont typeface="Wingdings" pitchFamily="2" charset="2"/>
              <a:buChar char="§"/>
            </a:pPr>
            <a:endParaRPr lang="en-US" sz="2800" dirty="0"/>
          </a:p>
          <a:p>
            <a:pPr marL="457200" lvl="1" indent="0">
              <a:buNone/>
            </a:pPr>
            <a:endParaRPr lang="en-US" sz="2800" dirty="0"/>
          </a:p>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Recall (R) </a:t>
            </a:r>
            <a:r>
              <a:rPr lang="el-GR" sz="2800" dirty="0">
                <a:solidFill>
                  <a:schemeClr val="accent2">
                    <a:lumMod val="75000"/>
                  </a:schemeClr>
                </a:solidFill>
              </a:rPr>
              <a:t>– Ανάκληση </a:t>
            </a:r>
            <a:r>
              <a:rPr lang="el-GR" sz="2800" dirty="0"/>
              <a:t>είναι το ποσοστό των συναφών εγγράφων που ανακτώνται</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7" name="Picture 6" descr="1808.png"/>
          <p:cNvPicPr>
            <a:picLocks noChangeAspect="1"/>
          </p:cNvPicPr>
          <p:nvPr/>
        </p:nvPicPr>
        <p:blipFill>
          <a:blip r:embed="rId2" cstate="print"/>
          <a:stretch>
            <a:fillRect/>
          </a:stretch>
        </p:blipFill>
        <p:spPr>
          <a:xfrm>
            <a:off x="502983" y="312468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632252" y="5067780"/>
            <a:ext cx="7309468" cy="751321"/>
          </a:xfrm>
          <a:prstGeom prst="rect">
            <a:avLst/>
          </a:prstGeom>
        </p:spPr>
      </p:pic>
    </p:spTree>
    <p:extLst>
      <p:ext uri="{BB962C8B-B14F-4D97-AF65-F5344CB8AC3E}">
        <p14:creationId xmlns:p14="http://schemas.microsoft.com/office/powerpoint/2010/main" val="26063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a:solidFill>
                  <a:schemeClr val="tx1"/>
                </a:solidFill>
                <a:latin typeface="+mj-lt"/>
              </a:rPr>
              <a:t>P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a:t>
            </a:r>
            <a:r>
              <a:rPr lang="de-DE" sz="2600" dirty="0">
                <a:solidFill>
                  <a:schemeClr val="tx1"/>
                </a:solidFill>
                <a:latin typeface="+mj-lt"/>
              </a:rPr>
              <a:t>/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FP</a:t>
            </a:r>
            <a:r>
              <a:rPr lang="en-US" sz="2600" dirty="0">
                <a:solidFill>
                  <a:schemeClr val="tx1"/>
                </a:solidFill>
                <a:latin typeface="+mj-lt"/>
              </a:rPr>
              <a:t> )</a:t>
            </a:r>
          </a:p>
          <a:p>
            <a:pPr lvl="1">
              <a:spcBef>
                <a:spcPts val="700"/>
              </a:spcBef>
              <a:buClr>
                <a:srgbClr val="336699"/>
              </a:buClr>
            </a:pPr>
            <a:r>
              <a:rPr lang="en-US" sz="2600" i="1" dirty="0">
                <a:solidFill>
                  <a:schemeClr val="tx1"/>
                </a:solidFill>
                <a:latin typeface="+mj-lt"/>
              </a:rPr>
              <a:t>R</a:t>
            </a:r>
            <a:r>
              <a:rPr lang="en-US" sz="2600" dirty="0">
                <a:solidFill>
                  <a:schemeClr val="tx1"/>
                </a:solidFill>
                <a:latin typeface="+mj-lt"/>
              </a:rPr>
              <a:t> = </a:t>
            </a:r>
            <a:r>
              <a:rPr lang="en-US" sz="2600" i="1" dirty="0">
                <a:solidFill>
                  <a:schemeClr val="tx1"/>
                </a:solidFill>
                <a:latin typeface="+mj-lt"/>
              </a:rPr>
              <a:t>TP</a:t>
            </a:r>
            <a:r>
              <a:rPr lang="en-US" sz="2600" dirty="0">
                <a:solidFill>
                  <a:schemeClr val="tx1"/>
                </a:solidFill>
                <a:latin typeface="+mj-lt"/>
              </a:rPr>
              <a:t> / (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FN</a:t>
            </a:r>
            <a:r>
              <a:rPr lang="en-US" sz="2600" dirty="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a:solidFill>
                  <a:schemeClr val="bg2">
                    <a:lumMod val="25000"/>
                  </a:schemeClr>
                </a:solidFill>
                <a:latin typeface="+mn-lt"/>
              </a:rPr>
              <a:t>Πίνακας Ενδεχόμενων (</a:t>
            </a:r>
            <a:r>
              <a:rPr lang="en-US" sz="2800" dirty="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6200"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a:solidFill>
                  <a:schemeClr val="accent6">
                    <a:lumMod val="50000"/>
                  </a:schemeClr>
                </a:solidFill>
                <a:latin typeface="+mn-lt"/>
              </a:rPr>
              <a:t>πραγματικά</a:t>
            </a: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a:solidFill>
                  <a:schemeClr val="accent6">
                    <a:lumMod val="50000"/>
                  </a:schemeClr>
                </a:solidFill>
                <a:latin typeface="+mn-lt"/>
              </a:rPr>
              <a:t>αποτέλεσμα</a:t>
            </a:r>
          </a:p>
        </p:txBody>
      </p:sp>
    </p:spTree>
    <p:extLst>
      <p:ext uri="{BB962C8B-B14F-4D97-AF65-F5344CB8AC3E}">
        <p14:creationId xmlns:p14="http://schemas.microsoft.com/office/powerpoint/2010/main" val="72488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2971800" y="5562600"/>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spTree>
    <p:extLst>
      <p:ext uri="{BB962C8B-B14F-4D97-AF65-F5344CB8AC3E}">
        <p14:creationId xmlns:p14="http://schemas.microsoft.com/office/powerpoint/2010/main" val="417486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7"/>
            <a:ext cx="7886700" cy="1325563"/>
          </a:xfrm>
        </p:spPr>
        <p:txBody>
          <a:bodyPr>
            <a:normAutofit/>
          </a:bodyPr>
          <a:lstStyle/>
          <a:p>
            <a:pPr algn="ctr" eaLnBrk="1" hangingPunct="1"/>
            <a:r>
              <a:rPr lang="el-GR" sz="4000" dirty="0">
                <a:ea typeface="ＭＳ Ｐゴシック" pitchFamily="-112" charset="-128"/>
              </a:rPr>
              <a:t>Ακρίβεια </a:t>
            </a:r>
            <a:r>
              <a:rPr lang="en-US" sz="4000" dirty="0" err="1">
                <a:ea typeface="ＭＳ Ｐゴシック" pitchFamily="-112" charset="-128"/>
              </a:rPr>
              <a:t>vs</a:t>
            </a:r>
            <a:r>
              <a:rPr lang="el-GR" sz="4000" dirty="0">
                <a:ea typeface="ＭＳ Ｐゴシック" pitchFamily="-112" charset="-128"/>
              </a:rPr>
              <a:t> Ανάκληση</a:t>
            </a:r>
            <a:endParaRPr lang="en-US" sz="4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bg2">
                    <a:lumMod val="25000"/>
                  </a:schemeClr>
                </a:solidFill>
              </a:rPr>
              <a:t>Κεφ</a:t>
            </a:r>
            <a:r>
              <a:rPr lang="en-US" sz="1600" dirty="0">
                <a:solidFill>
                  <a:schemeClr val="bg2">
                    <a:lumMod val="25000"/>
                  </a:schemeClr>
                </a:solidFill>
              </a:rPr>
              <a:t>. 8.3</a:t>
            </a:r>
          </a:p>
        </p:txBody>
      </p:sp>
      <p:sp>
        <p:nvSpPr>
          <p:cNvPr id="7" name="Text Box 3"/>
          <p:cNvSpPr txBox="1">
            <a:spLocks noChangeArrowheads="1"/>
          </p:cNvSpPr>
          <p:nvPr/>
        </p:nvSpPr>
        <p:spPr bwMode="auto">
          <a:xfrm>
            <a:off x="76200" y="1371600"/>
            <a:ext cx="8686800" cy="4006849"/>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a:latin typeface="+mn-lt"/>
              </a:rPr>
              <a:t>Η ανάκληση μπορεί να </a:t>
            </a:r>
            <a:r>
              <a:rPr lang="el-GR" i="1" dirty="0">
                <a:solidFill>
                  <a:schemeClr val="accent1">
                    <a:lumMod val="75000"/>
                  </a:schemeClr>
                </a:solidFill>
                <a:latin typeface="+mn-lt"/>
              </a:rPr>
              <a:t>αυξηθεί</a:t>
            </a:r>
            <a:r>
              <a:rPr lang="el-GR" dirty="0">
                <a:latin typeface="+mn-lt"/>
              </a:rPr>
              <a:t> με το να επιστρέψουμε </a:t>
            </a:r>
            <a:r>
              <a:rPr lang="el-GR" i="1" dirty="0">
                <a:solidFill>
                  <a:schemeClr val="accent1">
                    <a:lumMod val="75000"/>
                  </a:schemeClr>
                </a:solidFill>
                <a:latin typeface="+mn-lt"/>
              </a:rPr>
              <a:t>περισσότερα</a:t>
            </a:r>
            <a:r>
              <a:rPr lang="el-GR" i="1" dirty="0">
                <a:latin typeface="+mn-lt"/>
              </a:rPr>
              <a:t> έγγραφα</a:t>
            </a:r>
          </a:p>
          <a:p>
            <a:pPr marL="1257300" lvl="2" indent="-342900">
              <a:spcBef>
                <a:spcPts val="700"/>
              </a:spcBef>
              <a:buClr>
                <a:schemeClr val="tx2">
                  <a:lumMod val="50000"/>
                </a:schemeClr>
              </a:buClr>
              <a:buFont typeface="Wingdings" pitchFamily="2" charset="2"/>
              <a:buChar char="§"/>
            </a:pPr>
            <a:r>
              <a:rPr lang="el-GR" sz="2000" dirty="0">
                <a:latin typeface="+mn-lt"/>
              </a:rPr>
              <a:t>Η ανάκληση είναι μια </a:t>
            </a:r>
            <a:r>
              <a:rPr lang="el-GR" sz="2000" dirty="0">
                <a:solidFill>
                  <a:schemeClr val="accent1">
                    <a:lumMod val="75000"/>
                  </a:schemeClr>
                </a:solidFill>
                <a:latin typeface="+mn-lt"/>
              </a:rPr>
              <a:t>μη-φθίνουσα</a:t>
            </a:r>
            <a:r>
              <a:rPr lang="el-GR" sz="2000" dirty="0">
                <a:latin typeface="+mn-lt"/>
              </a:rPr>
              <a:t> συνάρτηση των εγγράφων που ανακτώνται </a:t>
            </a:r>
            <a:r>
              <a:rPr lang="el-GR" sz="1800" dirty="0">
                <a:latin typeface="+mn-lt"/>
              </a:rPr>
              <a:t>(Ένα σύστημα που επιστρέφει όλα τα έγγραφα έχει ποσοστό ανάκλησης </a:t>
            </a:r>
            <a:r>
              <a:rPr lang="en-US" sz="1800" dirty="0">
                <a:latin typeface="+mn-lt"/>
              </a:rPr>
              <a:t>100%!</a:t>
            </a:r>
            <a:r>
              <a:rPr lang="el-GR" sz="1800" dirty="0">
                <a:latin typeface="+mn-lt"/>
              </a:rPr>
              <a:t>)</a:t>
            </a:r>
            <a:endParaRPr lang="en-US" sz="1800" dirty="0">
              <a:latin typeface="+mn-lt"/>
            </a:endParaRPr>
          </a:p>
          <a:p>
            <a:pPr marL="800100" lvl="1" indent="-342900">
              <a:spcBef>
                <a:spcPts val="700"/>
              </a:spcBef>
              <a:buClr>
                <a:schemeClr val="tx2">
                  <a:lumMod val="50000"/>
                </a:schemeClr>
              </a:buClr>
              <a:buFont typeface="Wingdings" pitchFamily="2" charset="2"/>
              <a:buChar char="§"/>
            </a:pPr>
            <a:r>
              <a:rPr lang="el-GR" dirty="0">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a:latin typeface="+mn-lt"/>
              </a:rPr>
              <a:t>Είναι εύκολο να πετύχεις μεγάλη ακρίβεια με πολύ μικρή ανάκληση  </a:t>
            </a:r>
            <a:r>
              <a:rPr lang="el-GR" sz="1800" dirty="0">
                <a:latin typeface="+mn-lt"/>
              </a:rPr>
              <a:t>(Έστω ότι το έγγραφο με το μεγαλύτερο βαθμό είναι συναφές. Πως μπορούμε να μεγιστοποιήσουμε την ακρίβεια;)</a:t>
            </a:r>
            <a:endParaRPr lang="en-US" sz="1800" dirty="0">
              <a:latin typeface="+mn-lt"/>
            </a:endParaRPr>
          </a:p>
          <a:p>
            <a:pPr lvl="1">
              <a:spcBef>
                <a:spcPts val="700"/>
              </a:spcBef>
              <a:buClr>
                <a:schemeClr val="tx2">
                  <a:lumMod val="50000"/>
                </a:schemeClr>
              </a:buClr>
            </a:pPr>
            <a:r>
              <a:rPr lang="el-GR" dirty="0">
                <a:solidFill>
                  <a:schemeClr val="accent1">
                    <a:lumMod val="75000"/>
                  </a:schemeClr>
                </a:solidFill>
                <a:latin typeface="+mn-lt"/>
              </a:rPr>
              <a:t>Σε ένα καλό σύστημα η ακρίβεια ελαττώνεται όσο περισσότερα έγγραφα ανακτούμε ή με την αύξηση της ανάκλησης</a:t>
            </a:r>
            <a:endParaRPr lang="en-US" dirty="0">
              <a:solidFill>
                <a:schemeClr val="accent1">
                  <a:lumMod val="75000"/>
                </a:schemeClr>
              </a:solidFill>
              <a:latin typeface="+mn-lt"/>
            </a:endParaRPr>
          </a:p>
          <a:p>
            <a:pPr marL="1257300" lvl="2" indent="-342900">
              <a:spcBef>
                <a:spcPts val="700"/>
              </a:spcBef>
              <a:buClr>
                <a:schemeClr val="tx2">
                  <a:lumMod val="50000"/>
                </a:schemeClr>
              </a:buClr>
              <a:buFont typeface="Wingdings" pitchFamily="2" charset="2"/>
              <a:buChar char="§"/>
            </a:pPr>
            <a:endParaRPr lang="en-US" dirty="0">
              <a:latin typeface="+mn-lt"/>
            </a:endParaRPr>
          </a:p>
          <a:p>
            <a:pPr marL="1257300" lvl="2" indent="-342900">
              <a:spcBef>
                <a:spcPts val="700"/>
              </a:spcBef>
              <a:buClr>
                <a:schemeClr val="tx2">
                  <a:lumMod val="50000"/>
                </a:schemeClr>
              </a:buClr>
            </a:pPr>
            <a:endParaRPr lang="de-DE" dirty="0">
              <a:latin typeface="+mn-lt"/>
            </a:endParaRPr>
          </a:p>
        </p:txBody>
      </p:sp>
      <p:sp>
        <p:nvSpPr>
          <p:cNvPr id="2" name="TextBox 1"/>
          <p:cNvSpPr txBox="1"/>
          <p:nvPr/>
        </p:nvSpPr>
        <p:spPr>
          <a:xfrm>
            <a:off x="457200" y="5671325"/>
            <a:ext cx="8393597" cy="707886"/>
          </a:xfrm>
          <a:prstGeom prst="rect">
            <a:avLst/>
          </a:prstGeom>
          <a:noFill/>
        </p:spPr>
        <p:txBody>
          <a:bodyPr wrap="square" rtlCol="0">
            <a:spAutoFit/>
          </a:bodyPr>
          <a:lstStyle/>
          <a:p>
            <a:r>
              <a:rPr lang="el-GR" sz="2000" dirty="0">
                <a:latin typeface="+mn-lt"/>
              </a:rPr>
              <a:t>Το τι από τα δύο μας ενδιαφέρει περισσότερα εξαρτάται και από την εφαρμογή (π.χ., </a:t>
            </a:r>
            <a:r>
              <a:rPr lang="en-US" sz="2000" dirty="0">
                <a:latin typeface="+mn-lt"/>
              </a:rPr>
              <a:t>web vs email</a:t>
            </a:r>
            <a:r>
              <a:rPr lang="el-GR" sz="2000" dirty="0">
                <a:latin typeface="+mn-lt"/>
              </a:rPr>
              <a:t>/</a:t>
            </a:r>
            <a:r>
              <a:rPr lang="en-US" sz="2000" dirty="0">
                <a:latin typeface="+mn-lt"/>
              </a:rPr>
              <a:t>desktop search)</a:t>
            </a:r>
          </a:p>
        </p:txBody>
      </p:sp>
    </p:spTree>
    <p:extLst>
      <p:ext uri="{BB962C8B-B14F-4D97-AF65-F5344CB8AC3E}">
        <p14:creationId xmlns:p14="http://schemas.microsoft.com/office/powerpoint/2010/main" val="365554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pPr algn="ctr"/>
            <a:r>
              <a:rPr lang="el-GR" altLang="zh-TW" sz="4000" dirty="0">
                <a:solidFill>
                  <a:schemeClr val="accent2">
                    <a:lumMod val="75000"/>
                  </a:schemeClr>
                </a:solidFill>
                <a:ea typeface="新細明體" pitchFamily="2" charset="-120"/>
              </a:rPr>
              <a:t>Ακρίβεια και Ανάκληση</a:t>
            </a:r>
            <a:endParaRPr lang="zh-TW" altLang="zh-TW" sz="4000" dirty="0">
              <a:solidFill>
                <a:schemeClr val="accent2">
                  <a:lumMod val="75000"/>
                </a:schemeClr>
              </a:solidFill>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grpSp>
        <p:nvGrpSpPr>
          <p:cNvPr id="332810" name="Group 10"/>
          <p:cNvGrpSpPr>
            <a:grpSpLocks/>
          </p:cNvGrpSpPr>
          <p:nvPr/>
        </p:nvGrpSpPr>
        <p:grpSpPr bwMode="auto">
          <a:xfrm>
            <a:off x="4953006" y="1981200"/>
            <a:ext cx="1962153" cy="1143000"/>
            <a:chOff x="3120" y="1248"/>
            <a:chExt cx="1236" cy="720"/>
          </a:xfrm>
        </p:grpSpPr>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l-GR" altLang="zh-TW" sz="2000" dirty="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000" dirty="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40197" y="1295400"/>
            <a:ext cx="8382000" cy="4908551"/>
          </a:xfrm>
          <a:prstGeom prst="rect">
            <a:avLst/>
          </a:prstGeom>
          <a:noFill/>
          <a:ln w="9525">
            <a:noFill/>
            <a:round/>
            <a:headEnd/>
            <a:tailEnd/>
          </a:ln>
        </p:spPr>
        <p:txBody>
          <a:bodyPr/>
          <a:lstStyle/>
          <a:p>
            <a:pPr lvl="1">
              <a:spcBef>
                <a:spcPts val="700"/>
              </a:spcBef>
              <a:buClr>
                <a:schemeClr val="tx2">
                  <a:lumMod val="50000"/>
                </a:schemeClr>
              </a:buClr>
            </a:pPr>
            <a:r>
              <a:rPr lang="el-GR" sz="2800" dirty="0">
                <a:latin typeface="+mn-lt"/>
              </a:rPr>
              <a:t>Πως θα συνδυάσουμε το </a:t>
            </a:r>
            <a:r>
              <a:rPr lang="en-US" sz="2800" i="1" dirty="0">
                <a:latin typeface="+mn-lt"/>
              </a:rPr>
              <a:t>P</a:t>
            </a:r>
            <a:r>
              <a:rPr lang="en-US" sz="2800" dirty="0">
                <a:latin typeface="+mn-lt"/>
              </a:rPr>
              <a:t> </a:t>
            </a:r>
            <a:r>
              <a:rPr lang="el-GR" sz="2800" dirty="0">
                <a:latin typeface="+mn-lt"/>
              </a:rPr>
              <a:t>και </a:t>
            </a:r>
            <a:r>
              <a:rPr lang="en-US" sz="2800" i="1" dirty="0">
                <a:latin typeface="+mn-lt"/>
              </a:rPr>
              <a:t>R</a:t>
            </a:r>
            <a:r>
              <a:rPr lang="en-US" sz="2800" dirty="0">
                <a:latin typeface="+mn-lt"/>
              </a:rPr>
              <a:t>; </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l-GR" i="1" dirty="0">
                <a:solidFill>
                  <a:schemeClr val="accent2">
                    <a:lumMod val="75000"/>
                  </a:schemeClr>
                </a:solidFill>
                <a:latin typeface="+mn-lt"/>
              </a:rPr>
              <a:t>αριθμητικό μέσο </a:t>
            </a:r>
            <a:r>
              <a:rPr lang="el-GR" dirty="0">
                <a:latin typeface="+mn-lt"/>
              </a:rPr>
              <a:t>(</a:t>
            </a:r>
            <a:r>
              <a:rPr lang="en-US" dirty="0">
                <a:latin typeface="+mn-lt"/>
              </a:rPr>
              <a:t>arithmetic mean</a:t>
            </a:r>
            <a:r>
              <a:rPr lang="el-GR" dirty="0">
                <a:latin typeface="+mn-lt"/>
              </a:rPr>
              <a:t>)</a:t>
            </a:r>
            <a:r>
              <a:rPr lang="en-US" dirty="0">
                <a:latin typeface="+mn-lt"/>
              </a:rPr>
              <a:t> (P+R)/2</a:t>
            </a:r>
            <a:endParaRPr lang="el-GR" dirty="0">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Το απλό αριθμητικό μέσο της ακρίβειας και ανάκλησης μιας μηχανής αναζήτησης που επιστρέφει </a:t>
            </a:r>
            <a:r>
              <a:rPr lang="el-GR" i="1" dirty="0">
                <a:latin typeface="+mn-lt"/>
              </a:rPr>
              <a:t>τα πάντα </a:t>
            </a:r>
            <a:r>
              <a:rPr lang="el-GR" dirty="0">
                <a:latin typeface="+mn-lt"/>
              </a:rPr>
              <a:t>είναι</a:t>
            </a:r>
          </a:p>
          <a:p>
            <a:pPr lvl="3">
              <a:spcBef>
                <a:spcPts val="700"/>
              </a:spcBef>
              <a:buClr>
                <a:schemeClr val="tx2">
                  <a:lumMod val="50000"/>
                </a:schemeClr>
              </a:buClr>
            </a:pPr>
            <a:r>
              <a:rPr lang="el-GR" dirty="0">
                <a:latin typeface="+mn-lt"/>
              </a:rPr>
              <a:t>Α.  ~50%</a:t>
            </a:r>
          </a:p>
          <a:p>
            <a:pPr lvl="3">
              <a:spcBef>
                <a:spcPts val="700"/>
              </a:spcBef>
              <a:buClr>
                <a:schemeClr val="tx2">
                  <a:lumMod val="50000"/>
                </a:schemeClr>
              </a:buClr>
            </a:pPr>
            <a:r>
              <a:rPr lang="el-GR" dirty="0">
                <a:latin typeface="+mn-lt"/>
              </a:rPr>
              <a:t>Β. </a:t>
            </a:r>
            <a:r>
              <a:rPr lang="en-US" dirty="0">
                <a:latin typeface="+mn-lt"/>
              </a:rPr>
              <a:t> </a:t>
            </a:r>
            <a:r>
              <a:rPr lang="el-GR" dirty="0">
                <a:latin typeface="+mn-lt"/>
              </a:rPr>
              <a:t>0%</a:t>
            </a:r>
          </a:p>
          <a:p>
            <a:pPr marL="1828800" lvl="3" indent="-457200">
              <a:spcBef>
                <a:spcPts val="700"/>
              </a:spcBef>
              <a:buClr>
                <a:schemeClr val="tx2">
                  <a:lumMod val="50000"/>
                </a:schemeClr>
              </a:buClr>
              <a:buAutoNum type="alphaUcPeriod" startAt="3"/>
            </a:pPr>
            <a:r>
              <a:rPr lang="en-US" dirty="0">
                <a:latin typeface="+mn-lt"/>
              </a:rPr>
              <a:t>~100%</a:t>
            </a:r>
          </a:p>
          <a:p>
            <a:pPr marL="1828800" lvl="3" indent="-457200">
              <a:spcBef>
                <a:spcPts val="700"/>
              </a:spcBef>
              <a:buClr>
                <a:schemeClr val="tx2">
                  <a:lumMod val="50000"/>
                </a:schemeClr>
              </a:buClr>
              <a:buAutoNum type="alphaUcPeriod" startAt="3"/>
            </a:pPr>
            <a:r>
              <a:rPr lang="en-US" dirty="0">
                <a:latin typeface="+mn-lt"/>
              </a:rPr>
              <a:t>~25%</a:t>
            </a: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lvl="1">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87604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r>
              <a:rPr lang="el-GR" sz="4000" i="1" baseline="-25000" dirty="0">
                <a:solidFill>
                  <a:schemeClr val="accent2">
                    <a:lumMod val="75000"/>
                  </a:schemeClr>
                </a:solidFill>
                <a:ea typeface="ＭＳ Ｐゴシック" pitchFamily="-112" charset="-128"/>
              </a:rPr>
              <a:t>1</a:t>
            </a:r>
            <a:endParaRPr lang="en-US" sz="4000" i="1" baseline="-25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04800" y="1898030"/>
                <a:ext cx="8210550" cy="2597769"/>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a:solidFill>
                      <a:schemeClr val="accent2">
                        <a:lumMod val="75000"/>
                      </a:schemeClr>
                    </a:solidFill>
                    <a:latin typeface="+mn-lt"/>
                  </a:rPr>
                  <a:t>A</a:t>
                </a:r>
                <a:r>
                  <a:rPr lang="el-GR" dirty="0" err="1">
                    <a:solidFill>
                      <a:schemeClr val="accent2">
                        <a:lumMod val="75000"/>
                      </a:schemeClr>
                    </a:solidFill>
                    <a:latin typeface="+mn-lt"/>
                  </a:rPr>
                  <a:t>ρμονικό</a:t>
                </a:r>
                <a:r>
                  <a:rPr lang="el-GR" dirty="0">
                    <a:solidFill>
                      <a:schemeClr val="accent2">
                        <a:lumMod val="75000"/>
                      </a:schemeClr>
                    </a:solidFill>
                    <a:latin typeface="+mn-lt"/>
                  </a:rPr>
                  <a:t>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1257300" lvl="2" indent="-342900">
                  <a:spcBef>
                    <a:spcPts val="700"/>
                  </a:spcBef>
                  <a:buClr>
                    <a:schemeClr val="tx2">
                      <a:lumMod val="50000"/>
                    </a:schemeClr>
                  </a:buClr>
                </a:pPr>
                <a:r>
                  <a:rPr lang="el-GR" dirty="0">
                    <a:solidFill>
                      <a:schemeClr val="tx2">
                        <a:lumMod val="50000"/>
                      </a:schemeClr>
                    </a:solidFill>
                    <a:latin typeface="+mn-lt"/>
                  </a:rPr>
                  <a:t>		</a:t>
                </a:r>
                <a:r>
                  <a:rPr lang="en-US" dirty="0">
                    <a:solidFill>
                      <a:schemeClr val="tx2">
                        <a:lumMod val="50000"/>
                      </a:schemeClr>
                    </a:solidFill>
                    <a:latin typeface="+mn-lt"/>
                  </a:rPr>
                  <a:t> </a:t>
                </a:r>
                <a:r>
                  <a:rPr lang="en-US" sz="3600" dirty="0">
                    <a:solidFill>
                      <a:schemeClr val="tx2">
                        <a:lumMod val="50000"/>
                      </a:schemeClr>
                    </a:solidFill>
                    <a:latin typeface="+mn-lt"/>
                  </a:rPr>
                  <a:t>F</a:t>
                </a:r>
                <a:r>
                  <a:rPr lang="en-US" sz="3600" baseline="-25000" dirty="0">
                    <a:solidFill>
                      <a:schemeClr val="tx2">
                        <a:lumMod val="50000"/>
                      </a:schemeClr>
                    </a:solidFill>
                    <a:latin typeface="+mn-lt"/>
                  </a:rPr>
                  <a:t>1</a:t>
                </a:r>
                <a:r>
                  <a:rPr lang="en-US" dirty="0">
                    <a:solidFill>
                      <a:schemeClr val="tx2">
                        <a:lumMod val="50000"/>
                      </a:schemeClr>
                    </a:solidFill>
                    <a:latin typeface="+mn-lt"/>
                  </a:rPr>
                  <a:t> </a:t>
                </a:r>
                <a:r>
                  <a:rPr lang="en-US" sz="4000" dirty="0">
                    <a:solidFill>
                      <a:schemeClr val="tx2">
                        <a:lumMod val="50000"/>
                      </a:schemeClr>
                    </a:solidFill>
                    <a:latin typeface="+mn-lt"/>
                  </a:rPr>
                  <a:t>= </a:t>
                </a:r>
                <a14:m>
                  <m:oMath xmlns:m="http://schemas.openxmlformats.org/officeDocument/2006/math">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2</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𝑃</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𝑅</m:t>
                            </m:r>
                          </m:den>
                        </m:f>
                        <m:r>
                          <a:rPr lang="en-US" sz="4000" b="0" i="1" smtClean="0">
                            <a:solidFill>
                              <a:schemeClr val="tx2">
                                <a:lumMod val="50000"/>
                              </a:schemeClr>
                            </a:solidFill>
                            <a:latin typeface="Cambria Math" panose="02040503050406030204" pitchFamily="18" charset="0"/>
                          </a:rPr>
                          <m:t>)</m:t>
                        </m:r>
                      </m:den>
                    </m:f>
                  </m:oMath>
                </a14:m>
                <a:r>
                  <a:rPr lang="en-US" sz="4000" dirty="0">
                    <a:solidFill>
                      <a:schemeClr val="tx2">
                        <a:lumMod val="50000"/>
                      </a:schemeClr>
                    </a:solidFill>
                    <a:latin typeface="+mn-lt"/>
                  </a:rPr>
                  <a:t> = </a:t>
                </a:r>
                <a14:m>
                  <m:oMath xmlns:m="http://schemas.openxmlformats.org/officeDocument/2006/math">
                    <m:f>
                      <m:fPr>
                        <m:ctrlPr>
                          <a:rPr lang="en-US" sz="4000" i="1" dirty="0" smtClean="0">
                            <a:solidFill>
                              <a:schemeClr val="tx2">
                                <a:lumMod val="50000"/>
                              </a:schemeClr>
                            </a:solidFill>
                            <a:latin typeface="Cambria Math" panose="02040503050406030204" pitchFamily="18" charset="0"/>
                          </a:rPr>
                        </m:ctrlPr>
                      </m:fPr>
                      <m:num>
                        <m:r>
                          <a:rPr lang="en-US" sz="4000" b="0" i="1" dirty="0" smtClean="0">
                            <a:solidFill>
                              <a:schemeClr val="tx2">
                                <a:lumMod val="50000"/>
                              </a:schemeClr>
                            </a:solidFill>
                            <a:latin typeface="Cambria Math" panose="02040503050406030204" pitchFamily="18" charset="0"/>
                          </a:rPr>
                          <m:t>2 </m:t>
                        </m:r>
                        <m:r>
                          <a:rPr lang="en-US" sz="4000" b="0" i="1" dirty="0" smtClean="0">
                            <a:solidFill>
                              <a:schemeClr val="tx2">
                                <a:lumMod val="50000"/>
                              </a:schemeClr>
                            </a:solidFill>
                            <a:latin typeface="Cambria Math" panose="02040503050406030204" pitchFamily="18" charset="0"/>
                          </a:rPr>
                          <m:t>𝑃𝑅</m:t>
                        </m:r>
                      </m:num>
                      <m:den>
                        <m:r>
                          <a:rPr lang="en-US" sz="4000" b="0" i="1" dirty="0" smtClean="0">
                            <a:solidFill>
                              <a:schemeClr val="tx2">
                                <a:lumMod val="50000"/>
                              </a:schemeClr>
                            </a:solidFill>
                            <a:latin typeface="Cambria Math" panose="02040503050406030204" pitchFamily="18" charset="0"/>
                          </a:rPr>
                          <m:t>𝑃</m:t>
                        </m:r>
                        <m:r>
                          <a:rPr lang="en-US" sz="4000" b="0" i="1" dirty="0" smtClean="0">
                            <a:solidFill>
                              <a:schemeClr val="tx2">
                                <a:lumMod val="50000"/>
                              </a:schemeClr>
                            </a:solidFill>
                            <a:latin typeface="Cambria Math" panose="02040503050406030204" pitchFamily="18" charset="0"/>
                          </a:rPr>
                          <m:t>+</m:t>
                        </m:r>
                        <m:r>
                          <a:rPr lang="en-US" sz="4000" b="0" i="1" dirty="0" smtClean="0">
                            <a:solidFill>
                              <a:schemeClr val="tx2">
                                <a:lumMod val="50000"/>
                              </a:schemeClr>
                            </a:solidFill>
                            <a:latin typeface="Cambria Math" panose="02040503050406030204" pitchFamily="18" charset="0"/>
                          </a:rPr>
                          <m:t>𝑅</m:t>
                        </m:r>
                      </m:den>
                    </m:f>
                  </m:oMath>
                </a14:m>
                <a:endParaRPr lang="en-US" sz="4000" dirty="0">
                  <a:solidFill>
                    <a:schemeClr val="accent2">
                      <a:lumMod val="75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04800" y="1898030"/>
                <a:ext cx="8210550" cy="2597769"/>
              </a:xfrm>
              <a:prstGeom prst="rect">
                <a:avLst/>
              </a:prstGeom>
              <a:blipFill>
                <a:blip r:embed="rId2"/>
                <a:stretch>
                  <a:fillRect t="-1878"/>
                </a:stretch>
              </a:blipFill>
              <a:ln w="9525">
                <a:noFill/>
                <a:round/>
                <a:headEnd/>
                <a:tailEnd/>
              </a:ln>
            </p:spPr>
            <p:txBody>
              <a:bodyPr/>
              <a:lstStyle/>
              <a:p>
                <a:r>
                  <a:rPr lang="en-US">
                    <a:noFill/>
                  </a:rPr>
                  <a:t> </a:t>
                </a:r>
              </a:p>
            </p:txBody>
          </p:sp>
        </mc:Fallback>
      </mc:AlternateContent>
      <p:sp>
        <p:nvSpPr>
          <p:cNvPr id="8" name="TextBox 7"/>
          <p:cNvSpPr txBox="1"/>
          <p:nvPr/>
        </p:nvSpPr>
        <p:spPr>
          <a:xfrm>
            <a:off x="914400" y="4696458"/>
            <a:ext cx="5638800" cy="461665"/>
          </a:xfrm>
          <a:prstGeom prst="rect">
            <a:avLst/>
          </a:prstGeom>
          <a:noFill/>
        </p:spPr>
        <p:txBody>
          <a:bodyPr wrap="square" rtlCol="0">
            <a:spAutoFit/>
          </a:bodyPr>
          <a:lstStyle/>
          <a:p>
            <a:pPr>
              <a:buFont typeface="Wingdings" pitchFamily="2" charset="2"/>
              <a:buChar char="ü"/>
            </a:pPr>
            <a:r>
              <a:rPr lang="el-GR" dirty="0">
                <a:latin typeface="+mn-lt"/>
              </a:rPr>
              <a:t>  Πιο κοντά στη μικρότερη από δύο τιμές</a:t>
            </a:r>
          </a:p>
        </p:txBody>
      </p:sp>
    </p:spTree>
    <p:extLst>
      <p:ext uri="{BB962C8B-B14F-4D97-AF65-F5344CB8AC3E}">
        <p14:creationId xmlns:p14="http://schemas.microsoft.com/office/powerpoint/2010/main" val="61943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graphicFrame>
        <p:nvGraphicFramePr>
          <p:cNvPr id="16385" name="Object 2"/>
          <p:cNvGraphicFramePr>
            <a:graphicFrameLocks noChangeAspect="1"/>
          </p:cNvGraphicFramePr>
          <p:nvPr>
            <p:extLst>
              <p:ext uri="{D42A27DB-BD31-4B8C-83A1-F6EECF244321}">
                <p14:modId xmlns:p14="http://schemas.microsoft.com/office/powerpoint/2010/main" val="3913742845"/>
              </p:ext>
            </p:extLst>
          </p:nvPr>
        </p:nvGraphicFramePr>
        <p:xfrm>
          <a:off x="1812878" y="1447800"/>
          <a:ext cx="5518243" cy="3848100"/>
        </p:xfrm>
        <a:graphic>
          <a:graphicData uri="http://schemas.openxmlformats.org/presentationml/2006/ole">
            <mc:AlternateContent xmlns:mc="http://schemas.openxmlformats.org/markup-compatibility/2006">
              <mc:Choice xmlns:v="urn:schemas-microsoft-com:vml" Requires="v">
                <p:oleObj name="Chart" r:id="rId2" imgW="4019702" imgH="2800502" progId="Excel.Sheet.8">
                  <p:embed/>
                </p:oleObj>
              </mc:Choice>
              <mc:Fallback>
                <p:oleObj name="Chart" r:id="rId2" imgW="4019702" imgH="2800502" progId="Excel.Sheet.8">
                  <p:embed/>
                  <p:pic>
                    <p:nvPicPr>
                      <p:cNvPr id="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878" y="1447800"/>
                        <a:ext cx="5518243" cy="38481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a:latin typeface="+mn-lt"/>
              </a:rPr>
              <a:t>Τιμές στο 0-1, αλλά συνήθως σε ποσοστά</a:t>
            </a:r>
          </a:p>
        </p:txBody>
      </p:sp>
    </p:spTree>
    <p:extLst>
      <p:ext uri="{BB962C8B-B14F-4D97-AF65-F5344CB8AC3E}">
        <p14:creationId xmlns:p14="http://schemas.microsoft.com/office/powerpoint/2010/main" val="103971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52400" y="1371600"/>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n-US" i="1" dirty="0">
                <a:solidFill>
                  <a:schemeClr val="tx2">
                    <a:lumMod val="50000"/>
                  </a:schemeClr>
                </a:solidFill>
                <a:latin typeface="+mn-lt"/>
              </a:rPr>
              <a:t>a = 1, F = P</a:t>
            </a:r>
          </a:p>
          <a:p>
            <a:pPr marL="800100" lvl="1" indent="-342900">
              <a:spcBef>
                <a:spcPts val="700"/>
              </a:spcBef>
              <a:buClr>
                <a:schemeClr val="tx2">
                  <a:lumMod val="50000"/>
                </a:schemeClr>
              </a:buClr>
            </a:pPr>
            <a:r>
              <a:rPr lang="en-US" i="1" dirty="0">
                <a:solidFill>
                  <a:schemeClr val="tx2">
                    <a:lumMod val="50000"/>
                  </a:schemeClr>
                </a:solidFill>
                <a:latin typeface="+mn-lt"/>
              </a:rPr>
              <a:t>	a = 0, F = R</a:t>
            </a:r>
          </a:p>
          <a:p>
            <a:pPr marL="800100" lvl="1" indent="-342900">
              <a:spcBef>
                <a:spcPts val="700"/>
              </a:spcBef>
              <a:buClr>
                <a:schemeClr val="tx2">
                  <a:lumMod val="50000"/>
                </a:schemeClr>
              </a:buClr>
            </a:pPr>
            <a:r>
              <a:rPr lang="en-US" i="1" dirty="0">
                <a:solidFill>
                  <a:schemeClr val="tx2">
                    <a:lumMod val="50000"/>
                  </a:schemeClr>
                </a:solidFill>
                <a:latin typeface="+mn-lt"/>
              </a:rPr>
              <a:t>	a = 0.5, F = F</a:t>
            </a:r>
            <a:r>
              <a:rPr lang="en-US" i="1" baseline="-25000" dirty="0">
                <a:solidFill>
                  <a:schemeClr val="tx2">
                    <a:lumMod val="50000"/>
                  </a:schemeClr>
                </a:solidFill>
                <a:latin typeface="+mn-lt"/>
              </a:rPr>
              <a:t>1</a:t>
            </a:r>
            <a:endParaRPr lang="el-GR" i="1" baseline="-25000" dirty="0">
              <a:solidFill>
                <a:schemeClr val="tx2">
                  <a:lumMod val="50000"/>
                </a:schemeClr>
              </a:solidFill>
              <a:latin typeface="+mn-lt"/>
            </a:endParaRPr>
          </a:p>
        </p:txBody>
      </p:sp>
      <p:pic>
        <p:nvPicPr>
          <p:cNvPr id="8" name="Picture 7" descr="2108.png"/>
          <p:cNvPicPr>
            <a:picLocks noChangeAspect="1"/>
          </p:cNvPicPr>
          <p:nvPr/>
        </p:nvPicPr>
        <p:blipFill>
          <a:blip r:embed="rId3" cstate="print"/>
          <a:stretch>
            <a:fillRect/>
          </a:stretch>
        </p:blipFill>
        <p:spPr>
          <a:xfrm>
            <a:off x="714348" y="2604469"/>
            <a:ext cx="4572032" cy="895961"/>
          </a:xfrm>
          <a:prstGeom prst="rect">
            <a:avLst/>
          </a:prstGeom>
        </p:spPr>
      </p:pic>
      <p:pic>
        <p:nvPicPr>
          <p:cNvPr id="10" name="Picture 9" descr="21083.png"/>
          <p:cNvPicPr>
            <a:picLocks noChangeAspect="1"/>
          </p:cNvPicPr>
          <p:nvPr/>
        </p:nvPicPr>
        <p:blipFill>
          <a:blip r:embed="rId4" cstate="print"/>
          <a:stretch>
            <a:fillRect/>
          </a:stretch>
        </p:blipFill>
        <p:spPr>
          <a:xfrm>
            <a:off x="4277336" y="1816881"/>
            <a:ext cx="1782000" cy="432000"/>
          </a:xfrm>
          <a:prstGeom prst="rect">
            <a:avLst/>
          </a:prstGeom>
        </p:spPr>
      </p:pic>
      <mc:AlternateContent xmlns:mc="http://schemas.openxmlformats.org/markup-compatibility/2006" xmlns:a14="http://schemas.microsoft.com/office/drawing/2010/main">
        <mc:Choice Requires="a14">
          <p:sp>
            <p:nvSpPr>
              <p:cNvPr id="11" name="Text Box 3">
                <a:extLst>
                  <a:ext uri="{FF2B5EF4-FFF2-40B4-BE49-F238E27FC236}">
                    <a16:creationId xmlns:a16="http://schemas.microsoft.com/office/drawing/2014/main" id="{F1D8D274-8140-4E2D-ACE8-BAC7CF161991}"/>
                  </a:ext>
                </a:extLst>
              </p:cNvPr>
              <p:cNvSpPr txBox="1">
                <a:spLocks noChangeArrowheads="1"/>
              </p:cNvSpPr>
              <p:nvPr/>
            </p:nvSpPr>
            <p:spPr bwMode="auto">
              <a:xfrm>
                <a:off x="4572000" y="2068286"/>
                <a:ext cx="2974672" cy="1368276"/>
              </a:xfrm>
              <a:prstGeom prst="rect">
                <a:avLst/>
              </a:prstGeom>
              <a:noFill/>
              <a:ln w="9525">
                <a:noFill/>
                <a:round/>
                <a:headEnd/>
                <a:tailEnd/>
              </a:ln>
            </p:spPr>
            <p:txBody>
              <a:bodyPr/>
              <a:lstStyle/>
              <a:p>
                <a:pPr marL="1257300" lvl="2" indent="-342900">
                  <a:spcBef>
                    <a:spcPts val="700"/>
                  </a:spcBef>
                  <a:buClr>
                    <a:schemeClr val="tx2">
                      <a:lumMod val="50000"/>
                    </a:schemeClr>
                  </a:buClr>
                </a:pPr>
                <a:r>
                  <a:rPr lang="en-US" sz="3600" dirty="0">
                    <a:solidFill>
                      <a:schemeClr val="accent1">
                        <a:lumMod val="75000"/>
                      </a:schemeClr>
                    </a:solidFill>
                    <a:latin typeface="+mn-lt"/>
                  </a:rPr>
                  <a:t>F</a:t>
                </a:r>
                <a:r>
                  <a:rPr lang="en-US" sz="3600" baseline="-25000" dirty="0">
                    <a:solidFill>
                      <a:schemeClr val="accent1">
                        <a:lumMod val="75000"/>
                      </a:schemeClr>
                    </a:solidFill>
                    <a:latin typeface="+mn-lt"/>
                  </a:rPr>
                  <a:t>1</a:t>
                </a:r>
                <a:r>
                  <a:rPr lang="en-US" dirty="0">
                    <a:solidFill>
                      <a:schemeClr val="accent1">
                        <a:lumMod val="75000"/>
                      </a:schemeClr>
                    </a:solidFill>
                    <a:latin typeface="+mn-lt"/>
                  </a:rPr>
                  <a:t> </a:t>
                </a:r>
                <a:r>
                  <a:rPr lang="en-US" sz="4000" dirty="0">
                    <a:solidFill>
                      <a:schemeClr val="accent1">
                        <a:lumMod val="75000"/>
                      </a:schemeClr>
                    </a:solidFill>
                    <a:latin typeface="+mn-lt"/>
                  </a:rPr>
                  <a:t>= </a:t>
                </a:r>
                <a14:m>
                  <m:oMath xmlns:m="http://schemas.openxmlformats.org/officeDocument/2006/math">
                    <m:f>
                      <m:fPr>
                        <m:ctrlPr>
                          <a:rPr lang="en-US" sz="400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f>
                          <m:fPr>
                            <m:ctrlPr>
                              <a:rPr lang="en-US" sz="400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r>
                              <a:rPr lang="en-US" sz="4000" b="0" i="1" smtClean="0">
                                <a:solidFill>
                                  <a:schemeClr val="accent1">
                                    <a:lumMod val="75000"/>
                                  </a:schemeClr>
                                </a:solidFill>
                                <a:latin typeface="Cambria Math" panose="02040503050406030204" pitchFamily="18" charset="0"/>
                              </a:rPr>
                              <m:t>2</m:t>
                            </m:r>
                            <m:r>
                              <a:rPr lang="en-US" sz="4000" b="0" i="1" smtClean="0">
                                <a:solidFill>
                                  <a:schemeClr val="accent1">
                                    <a:lumMod val="75000"/>
                                  </a:schemeClr>
                                </a:solidFill>
                                <a:latin typeface="Cambria Math" panose="02040503050406030204" pitchFamily="18" charset="0"/>
                              </a:rPr>
                              <m:t>𝑃</m:t>
                            </m:r>
                          </m:den>
                        </m:f>
                        <m:r>
                          <a:rPr lang="en-US" sz="4000" b="0" i="1" smtClean="0">
                            <a:solidFill>
                              <a:schemeClr val="accent1">
                                <a:lumMod val="75000"/>
                              </a:schemeClr>
                            </a:solidFill>
                            <a:latin typeface="Cambria Math" panose="02040503050406030204" pitchFamily="18" charset="0"/>
                          </a:rPr>
                          <m:t>+</m:t>
                        </m:r>
                        <m:f>
                          <m:fPr>
                            <m:ctrlPr>
                              <a:rPr lang="en-US" sz="4000" b="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r>
                              <a:rPr lang="en-US" sz="4000" b="0" i="1" smtClean="0">
                                <a:solidFill>
                                  <a:schemeClr val="accent1">
                                    <a:lumMod val="75000"/>
                                  </a:schemeClr>
                                </a:solidFill>
                                <a:latin typeface="Cambria Math" panose="02040503050406030204" pitchFamily="18" charset="0"/>
                              </a:rPr>
                              <m:t>2</m:t>
                            </m:r>
                            <m:r>
                              <a:rPr lang="en-US" sz="4000" b="0" i="1" smtClean="0">
                                <a:solidFill>
                                  <a:schemeClr val="accent1">
                                    <a:lumMod val="75000"/>
                                  </a:schemeClr>
                                </a:solidFill>
                                <a:latin typeface="Cambria Math" panose="02040503050406030204" pitchFamily="18" charset="0"/>
                              </a:rPr>
                              <m:t>𝑅</m:t>
                            </m:r>
                          </m:den>
                        </m:f>
                      </m:den>
                    </m:f>
                  </m:oMath>
                </a14:m>
                <a:r>
                  <a:rPr lang="en-US" sz="4000" dirty="0">
                    <a:solidFill>
                      <a:schemeClr val="accent1">
                        <a:lumMod val="75000"/>
                      </a:schemeClr>
                    </a:solidFill>
                    <a:latin typeface="+mn-lt"/>
                  </a:rPr>
                  <a:t> </a:t>
                </a:r>
              </a:p>
              <a:p>
                <a:pPr marL="800100" lvl="1" indent="-342900">
                  <a:spcBef>
                    <a:spcPts val="700"/>
                  </a:spcBef>
                  <a:buClr>
                    <a:schemeClr val="tx2">
                      <a:lumMod val="50000"/>
                    </a:schemeClr>
                  </a:buClr>
                  <a:buFont typeface="Wingdings" pitchFamily="2" charset="2"/>
                  <a:buChar char="§"/>
                </a:pPr>
                <a:endParaRPr lang="en-US" dirty="0">
                  <a:solidFill>
                    <a:schemeClr val="accent1">
                      <a:lumMod val="75000"/>
                    </a:schemeClr>
                  </a:solidFill>
                  <a:latin typeface="+mn-lt"/>
                </a:endParaRPr>
              </a:p>
            </p:txBody>
          </p:sp>
        </mc:Choice>
        <mc:Fallback xmlns="">
          <p:sp>
            <p:nvSpPr>
              <p:cNvPr id="11" name="Text Box 3">
                <a:extLst>
                  <a:ext uri="{FF2B5EF4-FFF2-40B4-BE49-F238E27FC236}">
                    <a16:creationId xmlns:a16="http://schemas.microsoft.com/office/drawing/2014/main" id="{F1D8D274-8140-4E2D-ACE8-BAC7CF161991}"/>
                  </a:ext>
                </a:extLst>
              </p:cNvPr>
              <p:cNvSpPr txBox="1">
                <a:spLocks noRot="1" noChangeAspect="1" noMove="1" noResize="1" noEditPoints="1" noAdjustHandles="1" noChangeArrowheads="1" noChangeShapeType="1" noTextEdit="1"/>
              </p:cNvSpPr>
              <p:nvPr/>
            </p:nvSpPr>
            <p:spPr bwMode="auto">
              <a:xfrm>
                <a:off x="4572000" y="2068286"/>
                <a:ext cx="2974672" cy="1368276"/>
              </a:xfrm>
              <a:prstGeom prst="rect">
                <a:avLst/>
              </a:prstGeom>
              <a:blipFill>
                <a:blip r:embed="rId5"/>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189343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931"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συστήματος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
        <p:nvSpPr>
          <p:cNvPr id="7" name="Text Box 3"/>
          <p:cNvSpPr txBox="1">
            <a:spLocks noChangeArrowheads="1"/>
          </p:cNvSpPr>
          <p:nvPr/>
        </p:nvSpPr>
        <p:spPr bwMode="auto">
          <a:xfrm>
            <a:off x="152400" y="15240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2800" dirty="0">
                <a:solidFill>
                  <a:schemeClr val="accent2">
                    <a:lumMod val="75000"/>
                  </a:schemeClr>
                </a:solidFill>
                <a:latin typeface="+mn-lt"/>
              </a:rPr>
              <a:t>Αποδοτικότητα (</a:t>
            </a:r>
            <a:r>
              <a:rPr lang="en-US" sz="2800" dirty="0">
                <a:solidFill>
                  <a:schemeClr val="accent2">
                    <a:lumMod val="75000"/>
                  </a:schemeClr>
                </a:solidFill>
                <a:latin typeface="+mn-lt"/>
              </a:rPr>
              <a:t>Performance)</a:t>
            </a:r>
          </a:p>
          <a:p>
            <a:pPr marL="914400" lvl="1" indent="-457200">
              <a:spcBef>
                <a:spcPts val="700"/>
              </a:spcBef>
              <a:buFont typeface="Wingdings" pitchFamily="2" charset="2"/>
              <a:buChar char="§"/>
            </a:pPr>
            <a:r>
              <a:rPr lang="el-GR" sz="1800" dirty="0">
                <a:latin typeface="+mn-lt"/>
              </a:rPr>
              <a:t>Πόσο </a:t>
            </a:r>
            <a:r>
              <a:rPr lang="el-GR" sz="1800" i="1" dirty="0">
                <a:latin typeface="+mn-lt"/>
              </a:rPr>
              <a:t>μεγάλο</a:t>
            </a:r>
            <a:r>
              <a:rPr lang="el-GR" sz="1800" dirty="0">
                <a:latin typeface="+mn-lt"/>
              </a:rPr>
              <a:t> είναι  το ευρετήριο (</a:t>
            </a:r>
            <a:r>
              <a:rPr lang="el-GR" sz="1800" i="1" dirty="0">
                <a:latin typeface="+mn-lt"/>
              </a:rPr>
              <a:t>αποθήκευση</a:t>
            </a:r>
            <a:r>
              <a:rPr lang="el-GR" sz="1800" dirty="0">
                <a:latin typeface="+mn-lt"/>
              </a:rPr>
              <a:t>);</a:t>
            </a: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κατασκευή του ευρετηρίου</a:t>
            </a:r>
            <a:r>
              <a:rPr lang="el-GR" sz="1800" dirty="0">
                <a:latin typeface="+mn-lt"/>
              </a:rPr>
              <a:t>;</a:t>
            </a:r>
          </a:p>
          <a:p>
            <a:pPr marL="1371600" lvl="2" indent="-457200">
              <a:spcBef>
                <a:spcPts val="700"/>
              </a:spcBef>
              <a:buFont typeface="Wingdings" pitchFamily="2" charset="2"/>
              <a:buChar char="§"/>
            </a:pPr>
            <a:r>
              <a:rPr lang="el-GR" sz="1800" dirty="0">
                <a:latin typeface="+mn-lt"/>
              </a:rPr>
              <a:t>Αριθμός εγγράφων την ώρα </a:t>
            </a:r>
            <a:r>
              <a:rPr lang="en-US" sz="1800" dirty="0">
                <a:latin typeface="+mn-lt"/>
              </a:rPr>
              <a:t>(throughput)</a:t>
            </a:r>
            <a:endParaRPr lang="el-GR" sz="1800" dirty="0">
              <a:latin typeface="+mn-lt"/>
            </a:endParaRP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αναζήτηση</a:t>
            </a:r>
            <a:r>
              <a:rPr lang="el-GR" sz="1800" dirty="0">
                <a:latin typeface="+mn-lt"/>
              </a:rPr>
              <a:t>;</a:t>
            </a:r>
          </a:p>
          <a:p>
            <a:pPr marL="1371600" lvl="2" indent="-457200">
              <a:spcBef>
                <a:spcPts val="700"/>
              </a:spcBef>
              <a:buFont typeface="Wingdings" pitchFamily="2" charset="2"/>
              <a:buChar char="§"/>
            </a:pPr>
            <a:r>
              <a:rPr lang="el-GR" sz="1800" dirty="0">
                <a:latin typeface="+mn-lt"/>
              </a:rPr>
              <a:t>π</a:t>
            </a:r>
            <a:r>
              <a:rPr lang="en-US" sz="1800" dirty="0">
                <a:latin typeface="+mn-lt"/>
              </a:rPr>
              <a:t>.</a:t>
            </a:r>
            <a:r>
              <a:rPr lang="el-GR" sz="1800" dirty="0">
                <a:latin typeface="+mn-lt"/>
              </a:rPr>
              <a:t>χ</a:t>
            </a:r>
            <a:r>
              <a:rPr lang="en-US" sz="1800" dirty="0">
                <a:latin typeface="+mn-lt"/>
              </a:rPr>
              <a:t>., latency </a:t>
            </a:r>
            <a:r>
              <a:rPr lang="el-GR" sz="1800" dirty="0">
                <a:latin typeface="+mn-lt"/>
              </a:rPr>
              <a:t>(χρόνος απόκρισης) ή </a:t>
            </a:r>
            <a:r>
              <a:rPr lang="en-US" sz="1800" dirty="0">
                <a:latin typeface="+mn-lt"/>
              </a:rPr>
              <a:t>throughput </a:t>
            </a:r>
            <a:r>
              <a:rPr lang="el-GR" sz="1800" dirty="0">
                <a:latin typeface="+mn-lt"/>
              </a:rPr>
              <a:t>(</a:t>
            </a:r>
            <a:r>
              <a:rPr lang="el-GR" sz="1800" dirty="0" err="1">
                <a:latin typeface="+mn-lt"/>
              </a:rPr>
              <a:t>ρυθμο</a:t>
            </a:r>
            <a:r>
              <a:rPr lang="el-GR" sz="1800" dirty="0">
                <a:latin typeface="+mn-lt"/>
              </a:rPr>
              <a:t>-απόδοση) ως συνάρτηση των ερωτημάτων ανά δευτερόλεπτο ή του μεγέθους του ευρετηρίου</a:t>
            </a:r>
            <a:endParaRPr lang="en-US" sz="1800" dirty="0">
              <a:latin typeface="+mn-lt"/>
            </a:endParaRPr>
          </a:p>
          <a:p>
            <a:pPr marL="914400" lvl="1" indent="-457200">
              <a:spcBef>
                <a:spcPts val="700"/>
              </a:spcBef>
              <a:buClr>
                <a:srgbClr val="336699"/>
              </a:buClr>
            </a:pPr>
            <a:r>
              <a:rPr lang="el-GR" dirty="0">
                <a:solidFill>
                  <a:schemeClr val="accent2">
                    <a:lumMod val="75000"/>
                  </a:schemeClr>
                </a:solidFill>
                <a:latin typeface="+mn-lt"/>
              </a:rPr>
              <a:t>Εκφραστικότητα</a:t>
            </a:r>
            <a:r>
              <a:rPr lang="el-GR" dirty="0">
                <a:solidFill>
                  <a:schemeClr val="tx2">
                    <a:lumMod val="50000"/>
                  </a:schemeClr>
                </a:solidFill>
                <a:latin typeface="+mn-lt"/>
              </a:rPr>
              <a:t> της γλώσσας ερωτημάτων</a:t>
            </a:r>
          </a:p>
          <a:p>
            <a:pPr marL="914400" lvl="1" indent="-457200">
              <a:spcBef>
                <a:spcPts val="700"/>
              </a:spcBef>
              <a:buClr>
                <a:srgbClr val="336699"/>
              </a:buClr>
            </a:pPr>
            <a:r>
              <a:rPr lang="el-GR" dirty="0">
                <a:solidFill>
                  <a:schemeClr val="tx2">
                    <a:lumMod val="50000"/>
                  </a:schemeClr>
                </a:solidFill>
                <a:latin typeface="+mn-lt"/>
              </a:rPr>
              <a:t>	</a:t>
            </a:r>
            <a:r>
              <a:rPr lang="el-GR" sz="2000" dirty="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a:solidFill>
                  <a:schemeClr val="tx2">
                    <a:lumMod val="50000"/>
                  </a:schemeClr>
                </a:solidFill>
                <a:latin typeface="+mn-lt"/>
              </a:rPr>
              <a:t>Ποιο είναι το </a:t>
            </a:r>
            <a:r>
              <a:rPr lang="el-GR" dirty="0">
                <a:solidFill>
                  <a:schemeClr val="accent2">
                    <a:lumMod val="75000"/>
                  </a:schemeClr>
                </a:solidFill>
                <a:latin typeface="+mn-lt"/>
              </a:rPr>
              <a:t>κόστος</a:t>
            </a:r>
            <a:r>
              <a:rPr lang="el-GR" dirty="0">
                <a:solidFill>
                  <a:schemeClr val="tx2">
                    <a:lumMod val="50000"/>
                  </a:schemeClr>
                </a:solidFill>
                <a:latin typeface="+mn-lt"/>
              </a:rPr>
              <a:t> ανά ερώτημα; </a:t>
            </a:r>
          </a:p>
          <a:p>
            <a:pPr marL="1371600" lvl="2" indent="-457200">
              <a:spcBef>
                <a:spcPts val="700"/>
              </a:spcBef>
              <a:buFont typeface="Wingdings" pitchFamily="2" charset="2"/>
              <a:buChar char="§"/>
            </a:pPr>
            <a:r>
              <a:rPr lang="el-GR" sz="1800" dirty="0">
                <a:solidFill>
                  <a:schemeClr val="tx2">
                    <a:lumMod val="50000"/>
                  </a:schemeClr>
                </a:solidFill>
                <a:latin typeface="+mn-lt"/>
              </a:rPr>
              <a:t>Π.χ., σε δολάρια</a:t>
            </a:r>
            <a:endParaRPr lang="de-DE" sz="1800" dirty="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a:solidFill>
                <a:schemeClr val="tx2">
                  <a:lumMod val="50000"/>
                </a:schemeClr>
              </a:solidFill>
              <a:latin typeface="+mn-lt"/>
            </a:endParaRPr>
          </a:p>
        </p:txBody>
      </p:sp>
    </p:spTree>
    <p:extLst>
      <p:ext uri="{BB962C8B-B14F-4D97-AF65-F5344CB8AC3E}">
        <p14:creationId xmlns:p14="http://schemas.microsoft.com/office/powerpoint/2010/main" val="85712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778669"/>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a:xfrm>
            <a:off x="6705600" y="6248400"/>
            <a:ext cx="2057400" cy="365125"/>
          </a:xfrm>
        </p:spPr>
        <p:txBody>
          <a:bodyPr/>
          <a:lstStyle/>
          <a:p>
            <a:fld id="{0ED9190B-40F4-4D14-B8A7-A8F5BA31F2B1}" type="slidenum">
              <a:rPr lang="en-US" smtClean="0"/>
              <a:pPr/>
              <a:t>30</a:t>
            </a:fld>
            <a:endParaRPr lang="en-US" dirty="0"/>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93619" y="817967"/>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n-US" i="1" dirty="0">
                <a:solidFill>
                  <a:schemeClr val="tx2">
                    <a:lumMod val="50000"/>
                  </a:schemeClr>
                </a:solidFill>
                <a:latin typeface="+mn-lt"/>
              </a:rPr>
              <a:t>a = 1, F = P</a:t>
            </a:r>
          </a:p>
          <a:p>
            <a:pPr marL="800100" lvl="1" indent="-342900">
              <a:spcBef>
                <a:spcPts val="700"/>
              </a:spcBef>
              <a:buClr>
                <a:schemeClr val="tx2">
                  <a:lumMod val="50000"/>
                </a:schemeClr>
              </a:buClr>
            </a:pPr>
            <a:r>
              <a:rPr lang="en-US" i="1" dirty="0">
                <a:solidFill>
                  <a:schemeClr val="tx2">
                    <a:lumMod val="50000"/>
                  </a:schemeClr>
                </a:solidFill>
                <a:latin typeface="+mn-lt"/>
              </a:rPr>
              <a:t>	a = 0, F = R</a:t>
            </a:r>
          </a:p>
          <a:p>
            <a:pPr marL="800100" lvl="1" indent="-342900">
              <a:spcBef>
                <a:spcPts val="700"/>
              </a:spcBef>
              <a:buClr>
                <a:schemeClr val="tx2">
                  <a:lumMod val="50000"/>
                </a:schemeClr>
              </a:buClr>
            </a:pPr>
            <a:r>
              <a:rPr lang="en-US" i="1" dirty="0">
                <a:solidFill>
                  <a:schemeClr val="tx2">
                    <a:lumMod val="50000"/>
                  </a:schemeClr>
                </a:solidFill>
                <a:latin typeface="+mn-lt"/>
              </a:rPr>
              <a:t>	</a:t>
            </a: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r>
              <a:rPr lang="en-US" dirty="0">
                <a:solidFill>
                  <a:schemeClr val="tx2">
                    <a:lumMod val="50000"/>
                  </a:schemeClr>
                </a:solidFill>
                <a:latin typeface="+mn-lt"/>
              </a:rPr>
              <a:t> </a:t>
            </a:r>
            <a:r>
              <a:rPr lang="el-GR" dirty="0">
                <a:solidFill>
                  <a:schemeClr val="tx2">
                    <a:lumMod val="50000"/>
                  </a:schemeClr>
                </a:solidFill>
                <a:latin typeface="+mn-lt"/>
              </a:rPr>
              <a:t>με </a:t>
            </a:r>
            <a:r>
              <a:rPr lang="el-GR" i="1" dirty="0">
                <a:solidFill>
                  <a:schemeClr val="tx2">
                    <a:lumMod val="50000"/>
                  </a:schemeClr>
                </a:solidFill>
                <a:latin typeface="+mn-lt"/>
              </a:rPr>
              <a:t>α </a:t>
            </a:r>
            <a:r>
              <a:rPr lang="el-GR" dirty="0">
                <a:solidFill>
                  <a:schemeClr val="tx2">
                    <a:lumMod val="50000"/>
                  </a:schemeClr>
                </a:solidFill>
                <a:latin typeface="+mn-lt"/>
              </a:rPr>
              <a:t>= 0.5 και </a:t>
            </a:r>
            <a:r>
              <a:rPr lang="el-GR" i="1" dirty="0">
                <a:solidFill>
                  <a:schemeClr val="tx2">
                    <a:lumMod val="50000"/>
                  </a:schemeClr>
                </a:solidFill>
                <a:latin typeface="+mn-lt"/>
              </a:rPr>
              <a:t>β</a:t>
            </a:r>
            <a:r>
              <a:rPr lang="en-US" dirty="0">
                <a:solidFill>
                  <a:schemeClr val="tx2">
                    <a:lumMod val="50000"/>
                  </a:schemeClr>
                </a:solidFill>
                <a:latin typeface="+mn-lt"/>
              </a:rPr>
              <a:t>  = 1 </a:t>
            </a:r>
          </a:p>
          <a:p>
            <a:pPr marL="1714500" lvl="3"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Αυτό είναι το </a:t>
            </a:r>
            <a:r>
              <a:rPr lang="el-GR" dirty="0">
                <a:solidFill>
                  <a:schemeClr val="accent6">
                    <a:lumMod val="75000"/>
                  </a:schemeClr>
                </a:solidFill>
                <a:latin typeface="+mn-lt"/>
              </a:rPr>
              <a:t>αρμονικό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Για ποια περιοχή τιμών του </a:t>
            </a:r>
            <a:r>
              <a:rPr lang="en-US" i="1" dirty="0">
                <a:solidFill>
                  <a:schemeClr val="tx2">
                    <a:lumMod val="50000"/>
                  </a:schemeClr>
                </a:solidFill>
                <a:latin typeface="+mn-lt"/>
              </a:rPr>
              <a:t>β </a:t>
            </a:r>
            <a:r>
              <a:rPr lang="el-GR" dirty="0">
                <a:solidFill>
                  <a:schemeClr val="tx2">
                    <a:lumMod val="50000"/>
                  </a:schemeClr>
                </a:solidFill>
                <a:latin typeface="+mn-lt"/>
              </a:rPr>
              <a:t>η ανάκληση σταθμίζεται περισσότερο από την ακρίβεια; Συχνές τιμές, </a:t>
            </a:r>
            <a:r>
              <a:rPr lang="el-GR" i="1" dirty="0">
                <a:solidFill>
                  <a:schemeClr val="tx2">
                    <a:lumMod val="50000"/>
                  </a:schemeClr>
                </a:solidFill>
                <a:latin typeface="+mn-lt"/>
              </a:rPr>
              <a:t>β</a:t>
            </a:r>
            <a:r>
              <a:rPr lang="el-GR" dirty="0">
                <a:solidFill>
                  <a:schemeClr val="tx2">
                    <a:lumMod val="50000"/>
                  </a:schemeClr>
                </a:solidFill>
                <a:latin typeface="+mn-lt"/>
              </a:rPr>
              <a:t> = 0.5 και </a:t>
            </a:r>
            <a:r>
              <a:rPr lang="el-GR" i="1" dirty="0">
                <a:solidFill>
                  <a:schemeClr val="tx2">
                    <a:lumMod val="50000"/>
                  </a:schemeClr>
                </a:solidFill>
                <a:latin typeface="+mn-lt"/>
              </a:rPr>
              <a:t>β</a:t>
            </a:r>
            <a:r>
              <a:rPr lang="el-GR" dirty="0">
                <a:solidFill>
                  <a:schemeClr val="tx2">
                    <a:lumMod val="50000"/>
                  </a:schemeClr>
                </a:solidFill>
                <a:latin typeface="+mn-lt"/>
              </a:rPr>
              <a:t> = 2</a:t>
            </a:r>
          </a:p>
        </p:txBody>
      </p:sp>
      <p:pic>
        <p:nvPicPr>
          <p:cNvPr id="8" name="Picture 7" descr="2108.png"/>
          <p:cNvPicPr>
            <a:picLocks noChangeAspect="1"/>
          </p:cNvPicPr>
          <p:nvPr/>
        </p:nvPicPr>
        <p:blipFill>
          <a:blip r:embed="rId3" cstate="print"/>
          <a:stretch>
            <a:fillRect/>
          </a:stretch>
        </p:blipFill>
        <p:spPr>
          <a:xfrm>
            <a:off x="826604" y="1579967"/>
            <a:ext cx="4572032" cy="895961"/>
          </a:xfrm>
          <a:prstGeom prst="rect">
            <a:avLst/>
          </a:prstGeom>
        </p:spPr>
      </p:pic>
      <p:pic>
        <p:nvPicPr>
          <p:cNvPr id="9" name="Picture 8" descr="21082.png"/>
          <p:cNvPicPr>
            <a:picLocks noChangeAspect="1"/>
          </p:cNvPicPr>
          <p:nvPr/>
        </p:nvPicPr>
        <p:blipFill>
          <a:blip r:embed="rId4" cstate="print"/>
          <a:stretch>
            <a:fillRect/>
          </a:stretch>
        </p:blipFill>
        <p:spPr>
          <a:xfrm>
            <a:off x="1969604" y="2475928"/>
            <a:ext cx="1668857" cy="792000"/>
          </a:xfrm>
          <a:prstGeom prst="rect">
            <a:avLst/>
          </a:prstGeom>
        </p:spPr>
      </p:pic>
    </p:spTree>
    <p:extLst>
      <p:ext uri="{BB962C8B-B14F-4D97-AF65-F5344CB8AC3E}">
        <p14:creationId xmlns:p14="http://schemas.microsoft.com/office/powerpoint/2010/main" val="61943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5731"/>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31</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4117244437"/>
              </p:ext>
            </p:extLst>
          </p:nvPr>
        </p:nvGraphicFramePr>
        <p:xfrm>
          <a:off x="648135" y="17526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838200" y="5616893"/>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pic>
        <p:nvPicPr>
          <p:cNvPr id="9" name="Picture 8" descr="2208.png"/>
          <p:cNvPicPr>
            <a:picLocks noChangeAspect="1"/>
          </p:cNvPicPr>
          <p:nvPr/>
        </p:nvPicPr>
        <p:blipFill>
          <a:blip r:embed="rId3" cstate="print"/>
          <a:stretch>
            <a:fillRect/>
          </a:stretch>
        </p:blipFill>
        <p:spPr>
          <a:xfrm>
            <a:off x="4480560" y="5575191"/>
            <a:ext cx="3149597" cy="914400"/>
          </a:xfrm>
          <a:prstGeom prst="rect">
            <a:avLst/>
          </a:prstGeom>
        </p:spPr>
      </p:pic>
    </p:spTree>
    <p:extLst>
      <p:ext uri="{BB962C8B-B14F-4D97-AF65-F5344CB8AC3E}">
        <p14:creationId xmlns:p14="http://schemas.microsoft.com/office/powerpoint/2010/main" val="101650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 (</a:t>
            </a:r>
            <a:r>
              <a:rPr lang="en-US" sz="4000" dirty="0">
                <a:solidFill>
                  <a:schemeClr val="accent2">
                    <a:lumMod val="75000"/>
                  </a:schemeClr>
                </a:solidFill>
                <a:ea typeface="ＭＳ Ｐゴシック" pitchFamily="-112" charset="-128"/>
              </a:rPr>
              <a:t>Accuracy</a:t>
            </a:r>
            <a:r>
              <a:rPr lang="el-GR" sz="4000" dirty="0">
                <a:solidFill>
                  <a:schemeClr val="accent2">
                    <a:lumMod val="75000"/>
                  </a:schemeClr>
                </a:solidFill>
                <a:ea typeface="ＭＳ Ｐゴシック" pitchFamily="-112" charset="-128"/>
              </a:rPr>
              <a:t>)</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a:latin typeface="+mn-lt"/>
              </a:rPr>
              <a:t> Γιατί να χρησιμοποιούμε περίπλοκα μέτρα όπως ακρίβεια, ανάκληση και </a:t>
            </a:r>
            <a:r>
              <a:rPr lang="en-US" dirty="0">
                <a:latin typeface="+mn-lt"/>
              </a:rPr>
              <a:t>F?</a:t>
            </a:r>
          </a:p>
          <a:p>
            <a:pPr lvl="1" algn="just">
              <a:spcBef>
                <a:spcPts val="700"/>
              </a:spcBef>
              <a:buClr>
                <a:schemeClr val="tx2">
                  <a:lumMod val="50000"/>
                </a:schemeClr>
              </a:buClr>
              <a:buFont typeface="Wingdings" pitchFamily="2" charset="2"/>
              <a:buChar char="§"/>
            </a:pPr>
            <a:r>
              <a:rPr lang="el-GR" dirty="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a:t>
            </a:r>
            <a:r>
              <a:rPr lang="el-GR" dirty="0">
                <a:solidFill>
                  <a:schemeClr val="accent2">
                    <a:lumMod val="75000"/>
                  </a:schemeClr>
                </a:solidFill>
                <a:latin typeface="+mn-lt"/>
              </a:rPr>
              <a:t>)</a:t>
            </a:r>
            <a:r>
              <a:rPr lang="en-US" dirty="0">
                <a:solidFill>
                  <a:schemeClr val="accent2">
                    <a:lumMod val="75000"/>
                  </a:schemeClr>
                </a:solidFill>
                <a:latin typeface="+mn-lt"/>
              </a:rPr>
              <a:t>: </a:t>
            </a:r>
            <a:r>
              <a:rPr lang="el-GR" dirty="0">
                <a:latin typeface="+mn-lt"/>
              </a:rPr>
              <a:t>το ποσοστό των αποφάσεων (συναφή/μη συναφή) που είναι </a:t>
            </a:r>
            <a:r>
              <a:rPr lang="el-GR" i="1" dirty="0">
                <a:latin typeface="+mn-lt"/>
              </a:rPr>
              <a:t>σωστές</a:t>
            </a:r>
            <a:r>
              <a:rPr lang="el-GR" dirty="0">
                <a:latin typeface="+mn-lt"/>
              </a:rPr>
              <a:t> (ως πρόβλημα ταξινόμησης σε δύο κλάσεις)</a:t>
            </a:r>
            <a:r>
              <a:rPr lang="en-US" dirty="0">
                <a:latin typeface="+mn-lt"/>
              </a:rPr>
              <a:t>.</a:t>
            </a:r>
          </a:p>
          <a:p>
            <a:pPr lvl="1" algn="just">
              <a:spcBef>
                <a:spcPts val="700"/>
              </a:spcBef>
              <a:buClr>
                <a:schemeClr val="tx2">
                  <a:lumMod val="50000"/>
                </a:schemeClr>
              </a:buClr>
            </a:pPr>
            <a:r>
              <a:rPr lang="el-GR" dirty="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a:latin typeface="+mn-lt"/>
            </a:endParaRPr>
          </a:p>
          <a:p>
            <a:pPr lvl="1" algn="just">
              <a:spcBef>
                <a:spcPts val="700"/>
              </a:spcBef>
              <a:buClr>
                <a:schemeClr val="tx2">
                  <a:lumMod val="50000"/>
                </a:schemeClr>
              </a:buClr>
            </a:pPr>
            <a:r>
              <a:rPr lang="el-GR" dirty="0">
                <a:latin typeface="+mn-lt"/>
              </a:rPr>
              <a:t>Γιατί αυτό δεν είναι χρήσιμο στην ΑΠ;</a:t>
            </a:r>
          </a:p>
          <a:p>
            <a:pPr lvl="1" algn="just">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36844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a:t>
            </a:r>
            <a:r>
              <a:rPr lang="el-GR" sz="1600" dirty="0">
                <a:solidFill>
                  <a:schemeClr val="tx2"/>
                </a:solidFill>
              </a:rPr>
              <a:t>8.3</a:t>
            </a:r>
            <a:endParaRPr lang="en-US" sz="1600" dirty="0">
              <a:solidFill>
                <a:schemeClr val="tx2"/>
              </a:solidFill>
            </a:endParaRPr>
          </a:p>
        </p:txBody>
      </p:sp>
      <p:sp>
        <p:nvSpPr>
          <p:cNvPr id="7" name="Text Box 3"/>
          <p:cNvSpPr txBox="1">
            <a:spLocks noChangeArrowheads="1"/>
          </p:cNvSpPr>
          <p:nvPr/>
        </p:nvSpPr>
        <p:spPr bwMode="auto">
          <a:xfrm>
            <a:off x="152400" y="1524000"/>
            <a:ext cx="7848600" cy="1747830"/>
          </a:xfrm>
          <a:prstGeom prst="rect">
            <a:avLst/>
          </a:prstGeom>
          <a:noFill/>
          <a:ln w="9525">
            <a:noFill/>
            <a:round/>
            <a:headEnd/>
            <a:tailEnd/>
          </a:ln>
        </p:spPr>
        <p:txBody>
          <a:bodyPr/>
          <a:lstStyle/>
          <a:p>
            <a:pPr marL="266700" lvl="1" algn="just">
              <a:spcBef>
                <a:spcPts val="700"/>
              </a:spcBef>
              <a:buClr>
                <a:schemeClr val="tx2">
                  <a:lumMod val="50000"/>
                </a:schemeClr>
              </a:buClr>
            </a:pPr>
            <a:r>
              <a:rPr lang="el-GR" dirty="0">
                <a:solidFill>
                  <a:schemeClr val="tx2">
                    <a:lumMod val="50000"/>
                  </a:schemeClr>
                </a:solidFill>
                <a:latin typeface="+mn-lt"/>
              </a:rPr>
              <a:t>Η μηχανή αναζήτησης </a:t>
            </a:r>
            <a:r>
              <a:rPr lang="en-US" dirty="0" err="1">
                <a:solidFill>
                  <a:schemeClr val="tx2">
                    <a:lumMod val="50000"/>
                  </a:schemeClr>
                </a:solidFill>
                <a:latin typeface="+mn-lt"/>
              </a:rPr>
              <a:t>snoogle</a:t>
            </a:r>
            <a:r>
              <a:rPr lang="en-US" dirty="0">
                <a:solidFill>
                  <a:schemeClr val="tx2">
                    <a:lumMod val="50000"/>
                  </a:schemeClr>
                </a:solidFill>
                <a:latin typeface="+mn-lt"/>
              </a:rPr>
              <a:t> </a:t>
            </a:r>
            <a:r>
              <a:rPr lang="el-GR" dirty="0">
                <a:solidFill>
                  <a:schemeClr val="tx2">
                    <a:lumMod val="50000"/>
                  </a:schemeClr>
                </a:solidFill>
                <a:latin typeface="+mn-lt"/>
              </a:rPr>
              <a:t>επιστρέφει πάντα</a:t>
            </a:r>
            <a:r>
              <a:rPr lang="en-US" dirty="0">
                <a:solidFill>
                  <a:schemeClr val="tx2">
                    <a:lumMod val="50000"/>
                  </a:schemeClr>
                </a:solidFill>
                <a:latin typeface="+mn-lt"/>
              </a:rPr>
              <a:t> 0</a:t>
            </a:r>
            <a:r>
              <a:rPr lang="el-GR" dirty="0">
                <a:solidFill>
                  <a:schemeClr val="tx2">
                    <a:lumMod val="50000"/>
                  </a:schemeClr>
                </a:solidFill>
                <a:latin typeface="+mn-lt"/>
              </a:rPr>
              <a:t> αποτελέσματα</a:t>
            </a:r>
            <a:r>
              <a:rPr lang="en-US" dirty="0">
                <a:solidFill>
                  <a:schemeClr val="tx2">
                    <a:lumMod val="50000"/>
                  </a:schemeClr>
                </a:solidFill>
                <a:latin typeface="+mn-lt"/>
              </a:rPr>
              <a:t> (“0 matching results found”), </a:t>
            </a:r>
            <a:r>
              <a:rPr lang="el-GR" dirty="0">
                <a:solidFill>
                  <a:schemeClr val="tx2">
                    <a:lumMod val="50000"/>
                  </a:schemeClr>
                </a:solidFill>
                <a:latin typeface="+mn-lt"/>
              </a:rPr>
              <a:t>ανεξάρτητα από το ερώτημα. Τι μας λέει όμως η ορθότητα (</a:t>
            </a:r>
            <a:r>
              <a:rPr lang="en-US" dirty="0">
                <a:solidFill>
                  <a:schemeClr val="tx2">
                    <a:lumMod val="50000"/>
                  </a:schemeClr>
                </a:solidFill>
                <a:latin typeface="+mn-lt"/>
              </a:rPr>
              <a:t>accuracy</a:t>
            </a:r>
            <a:r>
              <a:rPr lang="el-GR" dirty="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val="367578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12971108"/>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2881290">
                  <a:extLst>
                    <a:ext uri="{9D8B030D-6E8A-4147-A177-3AD203B41FA5}">
                      <a16:colId xmlns:a16="http://schemas.microsoft.com/office/drawing/2014/main" val="20002"/>
                    </a:ext>
                  </a:extLst>
                </a:gridCol>
              </a:tblGrid>
              <a:tr h="370840">
                <a:tc>
                  <a:txBody>
                    <a:bodyPr/>
                    <a:lstStyle/>
                    <a:p>
                      <a:endParaRPr lang="de-DE" sz="2400" b="0" dirty="0"/>
                    </a:p>
                  </a:txBody>
                  <a:tcPr/>
                </a:tc>
                <a:tc>
                  <a:txBody>
                    <a:bodyPr/>
                    <a:lstStyle/>
                    <a:p>
                      <a:r>
                        <a:rPr lang="de-DE" sz="2400" b="0" kern="1200" dirty="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a:t>not relevant</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err="1"/>
                        <a:t>retrieved</a:t>
                      </a:r>
                      <a:endParaRPr lang="de-DE" sz="2400" dirty="0"/>
                    </a:p>
                  </a:txBody>
                  <a:tcPr/>
                </a:tc>
                <a:tc>
                  <a:txBody>
                    <a:bodyPr/>
                    <a:lstStyle/>
                    <a:p>
                      <a:r>
                        <a:rPr lang="de-DE" sz="2400" dirty="0">
                          <a:solidFill>
                            <a:schemeClr val="accent2">
                              <a:lumMod val="75000"/>
                            </a:schemeClr>
                          </a:solidFill>
                        </a:rPr>
                        <a:t>18</a:t>
                      </a:r>
                    </a:p>
                  </a:txBody>
                  <a:tcPr/>
                </a:tc>
                <a:tc>
                  <a:txBody>
                    <a:bodyPr/>
                    <a:lstStyle/>
                    <a:p>
                      <a:r>
                        <a:rPr lang="de-DE" sz="2400" dirty="0"/>
                        <a:t>2</a:t>
                      </a:r>
                    </a:p>
                  </a:txBody>
                  <a:tcPr/>
                </a:tc>
                <a:extLst>
                  <a:ext uri="{0D108BD9-81ED-4DB2-BD59-A6C34878D82A}">
                    <a16:rowId xmlns:a16="http://schemas.microsoft.com/office/drawing/2014/main" val="10001"/>
                  </a:ext>
                </a:extLst>
              </a:tr>
              <a:tr h="370840">
                <a:tc>
                  <a:txBody>
                    <a:bodyPr/>
                    <a:lstStyle/>
                    <a:p>
                      <a:r>
                        <a:rPr lang="de-DE" sz="2400" kern="1200" dirty="0"/>
                        <a:t>not </a:t>
                      </a:r>
                      <a:r>
                        <a:rPr lang="de-DE" sz="2400" kern="1200" dirty="0" err="1"/>
                        <a:t>retrieved</a:t>
                      </a:r>
                      <a:r>
                        <a:rPr lang="de-DE" sz="2400" kern="1200" dirty="0"/>
                        <a:t> </a:t>
                      </a:r>
                      <a:endParaRPr lang="de-DE" sz="2400" dirty="0"/>
                    </a:p>
                  </a:txBody>
                  <a:tcPr/>
                </a:tc>
                <a:tc>
                  <a:txBody>
                    <a:bodyPr/>
                    <a:lstStyle/>
                    <a:p>
                      <a:r>
                        <a:rPr lang="de-DE" sz="2400" dirty="0"/>
                        <a:t>82</a:t>
                      </a:r>
                    </a:p>
                  </a:txBody>
                  <a:tcPr/>
                </a:tc>
                <a:tc>
                  <a:txBody>
                    <a:bodyPr/>
                    <a:lstStyle/>
                    <a:p>
                      <a:r>
                        <a:rPr lang="de-DE" sz="2400" kern="1200" dirty="0">
                          <a:solidFill>
                            <a:schemeClr val="accent2">
                              <a:lumMod val="75000"/>
                            </a:schemeClr>
                          </a:solidFill>
                        </a:rPr>
                        <a:t>1,000,000,000</a:t>
                      </a:r>
                      <a:endParaRPr lang="de-DE" sz="2400" dirty="0">
                        <a:solidFill>
                          <a:schemeClr val="accent2">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952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28600" y="1219200"/>
            <a:ext cx="80772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a:solidFill>
                  <a:schemeClr val="tx2">
                    <a:lumMod val="50000"/>
                  </a:schemeClr>
                </a:solidFill>
                <a:latin typeface="+mn-lt"/>
              </a:rPr>
              <a:t> Απλό κόλπο για τη μεγιστοποίηση της ορθότητας στην ΑΠ</a:t>
            </a:r>
            <a:r>
              <a:rPr lang="en-US" dirty="0">
                <a:solidFill>
                  <a:schemeClr val="tx2">
                    <a:lumMod val="50000"/>
                  </a:schemeClr>
                </a:solidFill>
                <a:latin typeface="+mn-lt"/>
              </a:rPr>
              <a:t>: </a:t>
            </a:r>
            <a:r>
              <a:rPr lang="el-GR" i="1" dirty="0">
                <a:solidFill>
                  <a:schemeClr val="accent1">
                    <a:lumMod val="75000"/>
                  </a:schemeClr>
                </a:solidFill>
                <a:latin typeface="+mn-lt"/>
              </a:rPr>
              <a:t>πες πάντα όχι</a:t>
            </a:r>
            <a:r>
              <a:rPr lang="en-US" i="1" dirty="0">
                <a:solidFill>
                  <a:schemeClr val="accent1">
                    <a:lumMod val="75000"/>
                  </a:schemeClr>
                </a:solidFill>
                <a:latin typeface="+mn-lt"/>
              </a:rPr>
              <a:t> </a:t>
            </a:r>
            <a:r>
              <a:rPr lang="el-GR" dirty="0">
                <a:solidFill>
                  <a:schemeClr val="tx2">
                    <a:lumMod val="50000"/>
                  </a:schemeClr>
                </a:solidFill>
                <a:latin typeface="+mn-lt"/>
              </a:rPr>
              <a:t>και μην επιστρέφεις κανένα έγγραφο</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Αυτό έχει ως αποτέλεσμα </a:t>
            </a:r>
            <a:r>
              <a:rPr lang="en-US" dirty="0">
                <a:solidFill>
                  <a:schemeClr val="tx2">
                    <a:lumMod val="50000"/>
                  </a:schemeClr>
                </a:solidFill>
                <a:latin typeface="+mn-lt"/>
              </a:rPr>
              <a:t>99.99% </a:t>
            </a:r>
            <a:r>
              <a:rPr lang="el-GR" dirty="0">
                <a:solidFill>
                  <a:schemeClr val="tx2">
                    <a:lumMod val="50000"/>
                  </a:schemeClr>
                </a:solidFill>
                <a:latin typeface="+mn-lt"/>
              </a:rPr>
              <a:t>ορθότητα στα</a:t>
            </a:r>
            <a:r>
              <a:rPr lang="en-US" dirty="0">
                <a:solidFill>
                  <a:schemeClr val="tx2">
                    <a:lumMod val="50000"/>
                  </a:schemeClr>
                </a:solidFill>
                <a:latin typeface="+mn-lt"/>
              </a:rPr>
              <a:t> </a:t>
            </a:r>
            <a:r>
              <a:rPr lang="el-GR" dirty="0">
                <a:solidFill>
                  <a:schemeClr val="tx2">
                    <a:lumMod val="50000"/>
                  </a:schemeClr>
                </a:solidFill>
                <a:latin typeface="+mn-lt"/>
              </a:rPr>
              <a:t>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sz="2000"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Αναζητήσεις</a:t>
            </a:r>
            <a:r>
              <a:rPr lang="en-US" dirty="0">
                <a:solidFill>
                  <a:schemeClr val="tx2">
                    <a:lumMod val="50000"/>
                  </a:schemeClr>
                </a:solidFill>
                <a:latin typeface="+mn-lt"/>
              </a:rPr>
              <a:t> </a:t>
            </a:r>
            <a:r>
              <a:rPr lang="el-GR" dirty="0">
                <a:solidFill>
                  <a:schemeClr val="accent1">
                    <a:lumMod val="75000"/>
                  </a:schemeClr>
                </a:solidFill>
                <a:latin typeface="+mn-lt"/>
              </a:rPr>
              <a:t>στο </a:t>
            </a:r>
            <a:r>
              <a:rPr lang="en-US" dirty="0">
                <a:solidFill>
                  <a:schemeClr val="accent1">
                    <a:lumMod val="75000"/>
                  </a:schemeClr>
                </a:solidFill>
                <a:latin typeface="+mn-lt"/>
              </a:rPr>
              <a:t>web </a:t>
            </a:r>
            <a:r>
              <a:rPr lang="en-US" dirty="0">
                <a:solidFill>
                  <a:schemeClr val="tx2">
                    <a:lumMod val="50000"/>
                  </a:schemeClr>
                </a:solidFill>
                <a:latin typeface="+mn-lt"/>
              </a:rPr>
              <a:t>(</a:t>
            </a:r>
            <a:r>
              <a:rPr lang="el-GR" dirty="0">
                <a:solidFill>
                  <a:schemeClr val="tx2">
                    <a:lumMod val="50000"/>
                  </a:schemeClr>
                </a:solidFill>
                <a:latin typeface="+mn-lt"/>
              </a:rPr>
              <a:t>και γενικά στην ΑΠ</a:t>
            </a:r>
            <a:r>
              <a:rPr lang="en-US" dirty="0">
                <a:solidFill>
                  <a:schemeClr val="tx2">
                    <a:lumMod val="50000"/>
                  </a:schemeClr>
                </a:solidFill>
                <a:latin typeface="+mn-lt"/>
              </a:rPr>
              <a:t>) </a:t>
            </a:r>
            <a:r>
              <a:rPr lang="el-GR" dirty="0">
                <a:solidFill>
                  <a:schemeClr val="tx2">
                    <a:lumMod val="50000"/>
                  </a:schemeClr>
                </a:solidFill>
                <a:latin typeface="+mn-lt"/>
              </a:rPr>
              <a:t>θέλουν να βρουν κάτι και έχουν κάποια </a:t>
            </a:r>
            <a:r>
              <a:rPr lang="el-GR" dirty="0">
                <a:solidFill>
                  <a:schemeClr val="accent1">
                    <a:lumMod val="75000"/>
                  </a:schemeClr>
                </a:solidFill>
                <a:latin typeface="+mn-lt"/>
              </a:rPr>
              <a:t>ανεκτικότητα</a:t>
            </a:r>
            <a:r>
              <a:rPr lang="el-GR" dirty="0">
                <a:solidFill>
                  <a:schemeClr val="tx2">
                    <a:lumMod val="50000"/>
                  </a:schemeClr>
                </a:solidFill>
                <a:latin typeface="+mn-lt"/>
              </a:rPr>
              <a:t>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Καλύτερα να επιστρέφεις κάποια κακά</a:t>
            </a:r>
            <a:r>
              <a:rPr lang="en-US" dirty="0">
                <a:solidFill>
                  <a:schemeClr val="tx2">
                    <a:lumMod val="50000"/>
                  </a:schemeClr>
                </a:solidFill>
                <a:latin typeface="+mn-lt"/>
              </a:rPr>
              <a:t> hits </a:t>
            </a:r>
            <a:r>
              <a:rPr lang="el-GR" dirty="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a:solidFill>
                  <a:schemeClr val="tx2">
                    <a:lumMod val="50000"/>
                  </a:schemeClr>
                </a:solidFill>
                <a:latin typeface="+mn-lt"/>
              </a:rPr>
              <a:t>→</a:t>
            </a:r>
            <a:r>
              <a:rPr lang="el-GR" dirty="0">
                <a:solidFill>
                  <a:schemeClr val="tx2">
                    <a:lumMod val="50000"/>
                  </a:schemeClr>
                </a:solidFill>
                <a:latin typeface="+mn-lt"/>
              </a:rPr>
              <a:t> Για την αποτίμηση, χρησιμοποιούμε την ακρίβεια, ανάκληση και </a:t>
            </a:r>
            <a:r>
              <a:rPr lang="en-US" dirty="0">
                <a:solidFill>
                  <a:schemeClr val="tx2">
                    <a:lumMod val="50000"/>
                  </a:schemeClr>
                </a:solidFill>
                <a:latin typeface="+mn-lt"/>
              </a:rPr>
              <a:t>F</a:t>
            </a: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69184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Δυσκολίες στη χρήση </a:t>
            </a:r>
            <a:r>
              <a:rPr lang="en-US" sz="4000" dirty="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a:ea typeface="ＭＳ Ｐゴシック" charset="-128"/>
              </a:rPr>
              <a:t>Πρέπει να υπολογιστούν </a:t>
            </a:r>
            <a:r>
              <a:rPr lang="el-GR" sz="2400" i="1" dirty="0">
                <a:solidFill>
                  <a:schemeClr val="accent2">
                    <a:lumMod val="75000"/>
                  </a:schemeClr>
                </a:solidFill>
                <a:ea typeface="ＭＳ Ｐゴシック" charset="-128"/>
              </a:rPr>
              <a:t>μέσοι όροι </a:t>
            </a:r>
            <a:r>
              <a:rPr lang="el-GR" sz="2400" dirty="0">
                <a:ea typeface="ＭＳ Ｐゴシック" charset="-128"/>
              </a:rPr>
              <a:t>για μεγάλες ομάδες συλλογών εγγράφων/ερωτημάτων </a:t>
            </a:r>
            <a:endParaRPr lang="en-US" sz="2400" dirty="0">
              <a:ea typeface="ＭＳ Ｐゴシック" charset="-128"/>
            </a:endParaRPr>
          </a:p>
          <a:p>
            <a:pPr eaLnBrk="1" hangingPunct="1"/>
            <a:r>
              <a:rPr lang="el-GR" sz="2400" dirty="0">
                <a:ea typeface="ＭＳ Ｐゴシック" charset="-128"/>
              </a:rPr>
              <a:t>Χρειάζονται </a:t>
            </a:r>
            <a:r>
              <a:rPr lang="el-GR" sz="2400" i="1" dirty="0">
                <a:solidFill>
                  <a:schemeClr val="accent2">
                    <a:lumMod val="75000"/>
                  </a:schemeClr>
                </a:solidFill>
                <a:ea typeface="ＭＳ Ｐゴシック" charset="-128"/>
              </a:rPr>
              <a:t>εκτιμήσεις συνάφειας από ανθρώπους</a:t>
            </a:r>
          </a:p>
          <a:p>
            <a:pPr lvl="1" eaLnBrk="1" hangingPunct="1"/>
            <a:r>
              <a:rPr lang="el-GR" sz="2400" dirty="0">
                <a:ea typeface="ＭＳ Ｐゴシック" charset="-128"/>
              </a:rPr>
              <a:t>Οι χρήστες γενικά δεν είναι αξιόπιστοι αξιολογητές </a:t>
            </a:r>
            <a:endParaRPr lang="en-US" sz="2400" dirty="0">
              <a:ea typeface="ＭＳ Ｐゴシック" charset="-128"/>
            </a:endParaRPr>
          </a:p>
          <a:p>
            <a:pPr eaLnBrk="1" hangingPunct="1"/>
            <a:r>
              <a:rPr lang="el-GR" sz="2400" dirty="0">
                <a:ea typeface="ＭＳ Ｐゴシック" charset="-128"/>
              </a:rPr>
              <a:t>Οι εκτιμήσεις πρέπει να είναι </a:t>
            </a:r>
            <a:r>
              <a:rPr lang="el-GR" sz="2400" i="1" dirty="0">
                <a:solidFill>
                  <a:schemeClr val="accent2">
                    <a:lumMod val="75000"/>
                  </a:schemeClr>
                </a:solidFill>
                <a:ea typeface="ＭＳ Ｐゴシック" charset="-128"/>
              </a:rPr>
              <a:t>δυαδικές</a:t>
            </a:r>
            <a:r>
              <a:rPr lang="el-GR" sz="2400" dirty="0">
                <a:ea typeface="ＭＳ Ｐゴシック" charset="-128"/>
              </a:rPr>
              <a:t> </a:t>
            </a:r>
          </a:p>
          <a:p>
            <a:pPr lvl="1" eaLnBrk="1" hangingPunct="1"/>
            <a:r>
              <a:rPr lang="el-GR" sz="2400" dirty="0">
                <a:ea typeface="ＭＳ Ｐゴシック" charset="-128"/>
              </a:rPr>
              <a:t>Ενδιάμεσες αξιολογήσεις; </a:t>
            </a:r>
            <a:endParaRPr lang="en-US" sz="2400" dirty="0">
              <a:ea typeface="ＭＳ Ｐゴシック" charset="-128"/>
            </a:endParaRPr>
          </a:p>
          <a:p>
            <a:pPr eaLnBrk="1" hangingPunct="1"/>
            <a:r>
              <a:rPr lang="el-GR" sz="2400" dirty="0">
                <a:ea typeface="ＭＳ Ｐゴシック" charset="-128"/>
              </a:rPr>
              <a:t>Εξαρτώνται από τη συλλογή/συγγραφή </a:t>
            </a:r>
            <a:endParaRPr lang="en-US" sz="2400" dirty="0">
              <a:ea typeface="ＭＳ Ｐゴシック" charset="-128"/>
            </a:endParaRPr>
          </a:p>
          <a:p>
            <a:pPr lvl="1" eaLnBrk="1" hangingPunct="1"/>
            <a:r>
              <a:rPr lang="el-GR" sz="2400" dirty="0">
                <a:ea typeface="ＭＳ Ｐゴシック" charset="-128"/>
              </a:rPr>
              <a:t>Τα αποτελέσματα μπορεί να διαφέρουν από το ένα πεδίο στο άλλο </a:t>
            </a:r>
          </a:p>
          <a:p>
            <a:pPr lvl="1" eaLnBrk="1" hangingPunct="1"/>
            <a:r>
              <a:rPr lang="en-US" sz="2400" dirty="0">
                <a:ea typeface="ＭＳ Ｐゴシック" charset="-128"/>
              </a:rPr>
              <a:t>Development test collection (tune </a:t>
            </a:r>
            <a:r>
              <a:rPr lang="el-GR" sz="2400" dirty="0">
                <a:ea typeface="ＭＳ Ｐゴシック" charset="-128"/>
              </a:rPr>
              <a:t>το σύστημα για μια συλλογή και εκτίμησε την απόδοση του σε αυτήν)</a:t>
            </a:r>
            <a:endParaRPr lang="en-US" sz="2400" dirty="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36</a:t>
            </a:fld>
            <a:endParaRPr lang="en-US"/>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sz="2800" dirty="0">
                <a:ea typeface="新細明體" pitchFamily="2" charset="-120"/>
              </a:rPr>
              <a:t>Ο συνολικός αριθμός των συναφών εγγράφων δεν είναι πάντα γνωστός</a:t>
            </a:r>
            <a:r>
              <a:rPr lang="en-US" altLang="zh-TW" sz="2800" dirty="0">
                <a:ea typeface="新細明體" pitchFamily="2" charset="-120"/>
              </a:rPr>
              <a:t>:</a:t>
            </a:r>
          </a:p>
          <a:p>
            <a:pPr lvl="1"/>
            <a:r>
              <a:rPr lang="el-GR" altLang="zh-TW" sz="2800" dirty="0">
                <a:ea typeface="新細明體" pitchFamily="2" charset="-120"/>
              </a:rPr>
              <a:t>Δειγματοληψία – πάρε έγγραφα από τη συλλογή και αξιολόγησε τη συνάφεια τους</a:t>
            </a:r>
            <a:r>
              <a:rPr lang="en-US" altLang="zh-TW" sz="2800" dirty="0">
                <a:ea typeface="新細明體" pitchFamily="2" charset="-120"/>
              </a:rPr>
              <a:t>.</a:t>
            </a:r>
          </a:p>
          <a:p>
            <a:pPr lvl="1"/>
            <a:r>
              <a:rPr lang="el-GR" altLang="zh-TW" sz="2800" dirty="0">
                <a:ea typeface="新細明體" pitchFamily="2" charset="-120"/>
              </a:rPr>
              <a:t>Εφάρμοσε </a:t>
            </a:r>
            <a:r>
              <a:rPr lang="el-GR" altLang="zh-TW" sz="2800" i="1" dirty="0">
                <a:solidFill>
                  <a:schemeClr val="accent6">
                    <a:lumMod val="75000"/>
                  </a:schemeClr>
                </a:solidFill>
                <a:ea typeface="新細明體" pitchFamily="2" charset="-120"/>
              </a:rPr>
              <a:t>διαφορετικούς αλγόριθμους </a:t>
            </a:r>
            <a:r>
              <a:rPr lang="el-GR" altLang="zh-TW" sz="2800" dirty="0">
                <a:ea typeface="新細明體" pitchFamily="2" charset="-120"/>
              </a:rPr>
              <a:t>για την ίδια συλλογή και την ίδια ερώτηση και χρησιμοποίησε το </a:t>
            </a:r>
            <a:r>
              <a:rPr lang="el-GR" altLang="zh-TW" sz="2800" i="1" dirty="0">
                <a:solidFill>
                  <a:schemeClr val="accent6">
                    <a:lumMod val="75000"/>
                  </a:schemeClr>
                </a:solidFill>
                <a:ea typeface="新細明體" pitchFamily="2" charset="-120"/>
              </a:rPr>
              <a:t>άθροισμα των συναφών εγγράφων</a:t>
            </a:r>
            <a:endParaRPr lang="en-US" altLang="zh-TW" sz="2800" i="1" dirty="0">
              <a:solidFill>
                <a:schemeClr val="accent6">
                  <a:lumMod val="75000"/>
                </a:schemeClr>
              </a:solidFill>
              <a:ea typeface="新細明體" pitchFamily="2" charset="-120"/>
            </a:endParaRPr>
          </a:p>
          <a:p>
            <a:endParaRPr lang="en-US" sz="2800" dirty="0"/>
          </a:p>
        </p:txBody>
      </p:sp>
    </p:spTree>
    <p:extLst>
      <p:ext uri="{BB962C8B-B14F-4D97-AF65-F5344CB8AC3E}">
        <p14:creationId xmlns:p14="http://schemas.microsoft.com/office/powerpoint/2010/main" val="310881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279" y="193184"/>
            <a:ext cx="7886700" cy="1325563"/>
          </a:xfrm>
        </p:spPr>
        <p:txBody>
          <a:bodyPr/>
          <a:lstStyle/>
          <a:p>
            <a:pPr eaLnBrk="1" hangingPunct="1"/>
            <a:r>
              <a:rPr lang="el-GR" sz="3200" dirty="0">
                <a:ea typeface="ＭＳ Ｐゴシック" pitchFamily="-112" charset="-128"/>
              </a:rPr>
              <a:t>Μέτρα Συνάφειας χωρίς Διάταξη</a:t>
            </a:r>
            <a:r>
              <a:rPr lang="en-US" sz="3200" dirty="0">
                <a:ea typeface="ＭＳ Ｐゴシック" pitchFamily="-112" charset="-128"/>
              </a:rPr>
              <a:t> (</a:t>
            </a:r>
            <a:r>
              <a:rPr lang="el-GR" sz="3200" dirty="0">
                <a:ea typeface="ＭＳ Ｐゴシック" pitchFamily="-112" charset="-128"/>
              </a:rPr>
              <a:t>περίληψη)</a:t>
            </a:r>
            <a:endParaRPr lang="en-US" sz="3200" dirty="0">
              <a:ea typeface="ＭＳ Ｐゴシック" pitchFamily="-112" charset="-128"/>
            </a:endParaRPr>
          </a:p>
        </p:txBody>
      </p:sp>
      <p:sp>
        <p:nvSpPr>
          <p:cNvPr id="20483" name="Rectangle 3"/>
          <p:cNvSpPr>
            <a:spLocks noGrp="1" noChangeArrowheads="1"/>
          </p:cNvSpPr>
          <p:nvPr>
            <p:ph idx="1"/>
          </p:nvPr>
        </p:nvSpPr>
        <p:spPr>
          <a:xfrm>
            <a:off x="533400" y="1518747"/>
            <a:ext cx="8436764" cy="698499"/>
          </a:xfrm>
        </p:spPr>
        <p:txBody>
          <a:bodyPr/>
          <a:lstStyle/>
          <a:p>
            <a:pPr marL="0" indent="0" eaLnBrk="1" hangingPunct="1">
              <a:buNone/>
            </a:pPr>
            <a:r>
              <a:rPr lang="el-GR" dirty="0">
                <a:ea typeface="ＭＳ Ｐゴシック" pitchFamily="-112" charset="-128"/>
              </a:rPr>
              <a:t>Τα αποτελέσματα μιας ερώτησης θεωρούνται </a:t>
            </a:r>
            <a:r>
              <a:rPr lang="el-GR" i="1" dirty="0">
                <a:ea typeface="ＭＳ Ｐゴシック" pitchFamily="-112" charset="-128"/>
              </a:rPr>
              <a:t>σύνολο</a:t>
            </a:r>
            <a:r>
              <a:rPr lang="el-GR" dirty="0">
                <a:ea typeface="ＭＳ Ｐゴシック" pitchFamily="-112" charset="-128"/>
              </a:rPr>
              <a:t>, δηλαδή αξιολογούμε τη συνάφεια ενός συνόλου</a:t>
            </a:r>
          </a:p>
        </p:txBody>
      </p:sp>
      <p:sp>
        <p:nvSpPr>
          <p:cNvPr id="6" name="Slide Number Placeholder 5"/>
          <p:cNvSpPr>
            <a:spLocks noGrp="1"/>
          </p:cNvSpPr>
          <p:nvPr>
            <p:ph type="sldNum" sz="quarter" idx="12"/>
          </p:nvPr>
        </p:nvSpPr>
        <p:spPr/>
        <p:txBody>
          <a:bodyPr/>
          <a:lstStyle/>
          <a:p>
            <a:fld id="{0ED9190B-40F4-4D14-B8A7-A8F5BA31F2B1}" type="slidenum">
              <a:rPr lang="en-US" smtClean="0"/>
              <a:pPr/>
              <a:t>38</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7" name="Table 6"/>
          <p:cNvGraphicFramePr>
            <a:graphicFrameLocks noGrp="1"/>
          </p:cNvGraphicFramePr>
          <p:nvPr>
            <p:extLst>
              <p:ext uri="{D42A27DB-BD31-4B8C-83A1-F6EECF244321}">
                <p14:modId xmlns:p14="http://schemas.microsoft.com/office/powerpoint/2010/main" val="1074321109"/>
              </p:ext>
            </p:extLst>
          </p:nvPr>
        </p:nvGraphicFramePr>
        <p:xfrm>
          <a:off x="352176" y="2750466"/>
          <a:ext cx="8334624" cy="1706880"/>
        </p:xfrm>
        <a:graphic>
          <a:graphicData uri="http://schemas.openxmlformats.org/drawingml/2006/table">
            <a:tbl>
              <a:tblPr firstRow="1" bandRow="1">
                <a:tableStyleId>{C083E6E3-FA7D-4D7B-A595-EF9225AFEA82}</a:tableStyleId>
              </a:tblPr>
              <a:tblGrid>
                <a:gridCol w="2083656">
                  <a:extLst>
                    <a:ext uri="{9D8B030D-6E8A-4147-A177-3AD203B41FA5}">
                      <a16:colId xmlns:a16="http://schemas.microsoft.com/office/drawing/2014/main" val="20000"/>
                    </a:ext>
                  </a:extLst>
                </a:gridCol>
                <a:gridCol w="2083656">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not relevant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de-DE" sz="2200" kern="1200" dirty="0" err="1"/>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200" kern="1200" dirty="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p:cNvSpPr txBox="1"/>
          <p:nvPr/>
        </p:nvSpPr>
        <p:spPr>
          <a:xfrm>
            <a:off x="1322782" y="2180850"/>
            <a:ext cx="6858000" cy="461665"/>
          </a:xfrm>
          <a:prstGeom prst="rect">
            <a:avLst/>
          </a:prstGeom>
          <a:noFill/>
        </p:spPr>
        <p:txBody>
          <a:bodyPr wrap="square" rtlCol="0">
            <a:spAutoFit/>
          </a:bodyPr>
          <a:lstStyle/>
          <a:p>
            <a:r>
              <a:rPr lang="el-GR" dirty="0">
                <a:solidFill>
                  <a:schemeClr val="accent2">
                    <a:lumMod val="75000"/>
                  </a:schemeClr>
                </a:solidFill>
                <a:latin typeface="+mn-lt"/>
              </a:rPr>
              <a:t>Πίνακας Ενδεχομένων </a:t>
            </a:r>
            <a:r>
              <a:rPr lang="en-US" dirty="0">
                <a:solidFill>
                  <a:schemeClr val="accent2">
                    <a:lumMod val="75000"/>
                  </a:schemeClr>
                </a:solidFill>
                <a:latin typeface="+mn-lt"/>
              </a:rPr>
              <a:t>Incident/Confusion Matrix)</a:t>
            </a: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Ακρίβεια (</a:t>
            </a:r>
            <a:r>
              <a:rPr lang="en-US" dirty="0">
                <a:solidFill>
                  <a:schemeClr val="accent2">
                    <a:lumMod val="75000"/>
                  </a:schemeClr>
                </a:solidFill>
                <a:latin typeface="+mn-lt"/>
              </a:rPr>
              <a:t>precision): </a:t>
            </a:r>
            <a:r>
              <a:rPr lang="en-US" dirty="0">
                <a:latin typeface="+mn-lt"/>
              </a:rPr>
              <a:t>	</a:t>
            </a:r>
            <a:r>
              <a:rPr lang="en-US" dirty="0">
                <a:solidFill>
                  <a:schemeClr val="tx1"/>
                </a:solidFill>
                <a:latin typeface="+mn-lt"/>
              </a:rPr>
              <a:t>P = TP </a:t>
            </a:r>
            <a:r>
              <a:rPr lang="de-DE" dirty="0">
                <a:solidFill>
                  <a:schemeClr val="tx1"/>
                </a:solidFill>
                <a:latin typeface="+mn-lt"/>
              </a:rPr>
              <a:t>/ </a:t>
            </a:r>
            <a:r>
              <a:rPr lang="en-US" dirty="0">
                <a:solidFill>
                  <a:schemeClr val="tx1"/>
                </a:solidFill>
                <a:latin typeface="+mn-lt"/>
              </a:rPr>
              <a:t>( TP + FP )</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Ανάκληση (</a:t>
            </a:r>
            <a:r>
              <a:rPr lang="en-US" dirty="0">
                <a:solidFill>
                  <a:schemeClr val="accent2">
                    <a:lumMod val="75000"/>
                  </a:schemeClr>
                </a:solidFill>
                <a:latin typeface="+mn-lt"/>
              </a:rPr>
              <a:t>recall): </a:t>
            </a:r>
            <a:r>
              <a:rPr lang="en-US" dirty="0">
                <a:latin typeface="+mn-lt"/>
              </a:rPr>
              <a:t>	</a:t>
            </a:r>
            <a:r>
              <a:rPr lang="en-US" dirty="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a:solidFill>
                  <a:schemeClr val="accent2">
                    <a:lumMod val="75000"/>
                  </a:schemeClr>
                </a:solidFill>
                <a:latin typeface="+mn-lt"/>
              </a:rPr>
              <a:t>Μέτρ</a:t>
            </a:r>
            <a:r>
              <a:rPr lang="en-US" dirty="0">
                <a:solidFill>
                  <a:schemeClr val="accent2">
                    <a:lumMod val="75000"/>
                  </a:schemeClr>
                </a:solidFill>
                <a:latin typeface="+mn-lt"/>
              </a:rPr>
              <a:t>o</a:t>
            </a:r>
            <a:r>
              <a:rPr lang="el-GR" dirty="0">
                <a:solidFill>
                  <a:schemeClr val="accent2">
                    <a:lumMod val="75000"/>
                  </a:schemeClr>
                </a:solidFill>
                <a:latin typeface="+mn-lt"/>
              </a:rPr>
              <a:t> </a:t>
            </a:r>
            <a:r>
              <a:rPr lang="en-US" dirty="0">
                <a:solidFill>
                  <a:schemeClr val="accent2">
                    <a:lumMod val="75000"/>
                  </a:schemeClr>
                </a:solidFill>
                <a:latin typeface="+mn-lt"/>
              </a:rPr>
              <a:t>F:</a:t>
            </a:r>
            <a:r>
              <a:rPr lang="en-US" dirty="0">
                <a:latin typeface="+mn-lt"/>
              </a:rPr>
              <a:t>		F = 2PR/  P + R</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 </a:t>
            </a:r>
            <a:r>
              <a:rPr lang="en-US" dirty="0">
                <a:latin typeface="+mn-lt"/>
              </a:rPr>
              <a:t>	A = (TP + TN)/(TP + FP + FN + TN).</a:t>
            </a:r>
          </a:p>
          <a:p>
            <a:pPr marL="800100" lvl="1" indent="-342900">
              <a:spcBef>
                <a:spcPts val="700"/>
              </a:spcBef>
              <a:buFont typeface="Wingdings" panose="05000000000000000000" pitchFamily="2" charset="2"/>
              <a:buChar char="§"/>
            </a:pPr>
            <a:endParaRPr lang="en-US" dirty="0">
              <a:latin typeface="+mn-lt"/>
            </a:endParaRPr>
          </a:p>
          <a:p>
            <a:pPr marL="800100" lvl="1" indent="-342900">
              <a:spcBef>
                <a:spcPts val="700"/>
              </a:spcBef>
              <a:buFont typeface="Wingdings" panose="05000000000000000000" pitchFamily="2" charset="2"/>
              <a:buChar char="§"/>
            </a:pPr>
            <a:endParaRPr lang="en-US" dirty="0">
              <a:solidFill>
                <a:schemeClr val="tx1"/>
              </a:solidFill>
              <a:latin typeface="+mn-l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3407E8-2E96-4D49-A3A1-15C81D563DBA}"/>
                  </a:ext>
                </a:extLst>
              </p14:cNvPr>
              <p14:cNvContentPartPr/>
              <p14:nvPr/>
            </p14:nvContentPartPr>
            <p14:xfrm>
              <a:off x="2221578" y="5966929"/>
              <a:ext cx="57960" cy="114480"/>
            </p14:xfrm>
          </p:contentPart>
        </mc:Choice>
        <mc:Fallback xmlns="">
          <p:pic>
            <p:nvPicPr>
              <p:cNvPr id="5" name="Ink 4">
                <a:extLst>
                  <a:ext uri="{FF2B5EF4-FFF2-40B4-BE49-F238E27FC236}">
                    <a16:creationId xmlns:a16="http://schemas.microsoft.com/office/drawing/2014/main" id="{233407E8-2E96-4D49-A3A1-15C81D563DBA}"/>
                  </a:ext>
                </a:extLst>
              </p:cNvPr>
              <p:cNvPicPr/>
              <p:nvPr/>
            </p:nvPicPr>
            <p:blipFill>
              <a:blip r:embed="rId7"/>
              <a:stretch>
                <a:fillRect/>
              </a:stretch>
            </p:blipFill>
            <p:spPr>
              <a:xfrm>
                <a:off x="2212578" y="5958289"/>
                <a:ext cx="75600" cy="132120"/>
              </a:xfrm>
              <a:prstGeom prst="rect">
                <a:avLst/>
              </a:prstGeom>
            </p:spPr>
          </p:pic>
        </mc:Fallback>
      </mc:AlternateContent>
    </p:spTree>
    <p:extLst>
      <p:ext uri="{BB962C8B-B14F-4D97-AF65-F5344CB8AC3E}">
        <p14:creationId xmlns:p14="http://schemas.microsoft.com/office/powerpoint/2010/main" val="4103724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BD4F37-3B10-4372-8349-68E5FC4F39D3}"/>
              </a:ext>
            </a:extLst>
          </p:cNvPr>
          <p:cNvSpPr txBox="1"/>
          <p:nvPr/>
        </p:nvSpPr>
        <p:spPr>
          <a:xfrm>
            <a:off x="569270" y="2667000"/>
            <a:ext cx="7958441" cy="1200329"/>
          </a:xfrm>
          <a:prstGeom prst="rect">
            <a:avLst/>
          </a:prstGeom>
          <a:noFill/>
        </p:spPr>
        <p:txBody>
          <a:bodyPr wrap="square" rtlCol="0">
            <a:spAutoFit/>
          </a:bodyPr>
          <a:lstStyle/>
          <a:p>
            <a:r>
              <a:rPr lang="el-GR" sz="1800" dirty="0">
                <a:latin typeface="+mn-lt"/>
              </a:rPr>
              <a:t>Επανάληψη: Βασικές έννοιες</a:t>
            </a:r>
          </a:p>
          <a:p>
            <a:r>
              <a:rPr lang="el-GR" sz="1800" dirty="0">
                <a:latin typeface="+mn-lt"/>
              </a:rPr>
              <a:t>Έστω να σύστημα ΑΠ με συνολικά 15.000 έγραφα. Θεωρείστε μια ερώτηση για την οποία υπάρχουν στη συλλογή 200 συναφή έγγραφα. Το σύστημα επιστρέφει για την ερώτηση 250 έγγραφα από τα οποία, συναφή με την ερώτηση είναι τα 150.</a:t>
            </a:r>
            <a:endParaRPr lang="en-US" sz="1800" dirty="0">
              <a:latin typeface="+mn-l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A751B32-2CF3-4870-9817-0C861623F350}"/>
                  </a:ext>
                </a:extLst>
              </p14:cNvPr>
              <p14:cNvContentPartPr/>
              <p14:nvPr/>
            </p14:nvContentPartPr>
            <p14:xfrm>
              <a:off x="132498" y="339054"/>
              <a:ext cx="30960" cy="8280"/>
            </p14:xfrm>
          </p:contentPart>
        </mc:Choice>
        <mc:Fallback xmlns="">
          <p:pic>
            <p:nvPicPr>
              <p:cNvPr id="4" name="Ink 3">
                <a:extLst>
                  <a:ext uri="{FF2B5EF4-FFF2-40B4-BE49-F238E27FC236}">
                    <a16:creationId xmlns:a16="http://schemas.microsoft.com/office/drawing/2014/main" id="{3A751B32-2CF3-4870-9817-0C861623F350}"/>
                  </a:ext>
                </a:extLst>
              </p:cNvPr>
              <p:cNvPicPr/>
              <p:nvPr/>
            </p:nvPicPr>
            <p:blipFill>
              <a:blip r:embed="rId3"/>
              <a:stretch>
                <a:fillRect/>
              </a:stretch>
            </p:blipFill>
            <p:spPr>
              <a:xfrm>
                <a:off x="123858" y="330414"/>
                <a:ext cx="48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3" name="Ink 162">
                <a:extLst>
                  <a:ext uri="{FF2B5EF4-FFF2-40B4-BE49-F238E27FC236}">
                    <a16:creationId xmlns:a16="http://schemas.microsoft.com/office/drawing/2014/main" id="{31BFCDEC-055E-4BF6-A944-54E01902AFB5}"/>
                  </a:ext>
                </a:extLst>
              </p14:cNvPr>
              <p14:cNvContentPartPr/>
              <p14:nvPr/>
            </p14:nvContentPartPr>
            <p14:xfrm>
              <a:off x="336978" y="1076334"/>
              <a:ext cx="360" cy="360"/>
            </p14:xfrm>
          </p:contentPart>
        </mc:Choice>
        <mc:Fallback xmlns="">
          <p:pic>
            <p:nvPicPr>
              <p:cNvPr id="163" name="Ink 162">
                <a:extLst>
                  <a:ext uri="{FF2B5EF4-FFF2-40B4-BE49-F238E27FC236}">
                    <a16:creationId xmlns:a16="http://schemas.microsoft.com/office/drawing/2014/main" id="{31BFCDEC-055E-4BF6-A944-54E01902AFB5}"/>
                  </a:ext>
                </a:extLst>
              </p:cNvPr>
              <p:cNvPicPr/>
              <p:nvPr/>
            </p:nvPicPr>
            <p:blipFill>
              <a:blip r:embed="rId289"/>
              <a:stretch>
                <a:fillRect/>
              </a:stretch>
            </p:blipFill>
            <p:spPr>
              <a:xfrm>
                <a:off x="328338" y="1067694"/>
                <a:ext cx="18000" cy="18000"/>
              </a:xfrm>
              <a:prstGeom prst="rect">
                <a:avLst/>
              </a:prstGeom>
            </p:spPr>
          </p:pic>
        </mc:Fallback>
      </mc:AlternateContent>
    </p:spTree>
    <p:extLst>
      <p:ext uri="{BB962C8B-B14F-4D97-AF65-F5344CB8AC3E}">
        <p14:creationId xmlns:p14="http://schemas.microsoft.com/office/powerpoint/2010/main" val="405457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14350" y="2209800"/>
            <a:ext cx="8001000" cy="1905000"/>
          </a:xfrm>
        </p:spPr>
        <p:txBody>
          <a:bodyPr>
            <a:noAutofit/>
          </a:bodyPr>
          <a:lstStyle/>
          <a:p>
            <a:pPr eaLnBrk="1" hangingPunct="1">
              <a:buFont typeface="Wingdings" pitchFamily="2" charset="2"/>
              <a:buChar char="§"/>
            </a:pPr>
            <a:r>
              <a:rPr lang="el-GR" sz="2400" dirty="0">
                <a:ea typeface="ＭＳ Ｐゴシック" pitchFamily="-112" charset="-128"/>
              </a:rPr>
              <a:t> Όλα αυτά τα κριτήρια είναι </a:t>
            </a:r>
            <a:r>
              <a:rPr lang="el-GR" sz="2400" dirty="0">
                <a:solidFill>
                  <a:schemeClr val="accent2">
                    <a:lumMod val="75000"/>
                  </a:schemeClr>
                </a:solidFill>
                <a:ea typeface="ＭＳ Ｐゴシック" pitchFamily="-112" charset="-128"/>
              </a:rPr>
              <a:t>μετρήσιμα</a:t>
            </a:r>
            <a:r>
              <a:rPr lang="el-GR" sz="2400" dirty="0">
                <a:ea typeface="ＭＳ Ｐゴシック" pitchFamily="-112" charset="-128"/>
              </a:rPr>
              <a:t> (</a:t>
            </a:r>
            <a:r>
              <a:rPr lang="en-US" sz="2400" dirty="0">
                <a:ea typeface="ＭＳ Ｐゴシック" pitchFamily="-112" charset="-128"/>
              </a:rPr>
              <a:t>measurable): </a:t>
            </a:r>
            <a:r>
              <a:rPr lang="el-GR" sz="2400" dirty="0">
                <a:ea typeface="ＭＳ Ｐゴシック" pitchFamily="-112" charset="-128"/>
              </a:rPr>
              <a:t>	</a:t>
            </a:r>
            <a:r>
              <a:rPr lang="el-GR" sz="2000" dirty="0">
                <a:ea typeface="ＭＳ Ｐゴシック" pitchFamily="-112" charset="-128"/>
              </a:rPr>
              <a:t>μπορούμε να </a:t>
            </a:r>
            <a:r>
              <a:rPr lang="el-GR" sz="2000" dirty="0" err="1">
                <a:ea typeface="ＭＳ Ｐゴシック" pitchFamily="-112" charset="-128"/>
              </a:rPr>
              <a:t>ποσοτικοποιήσουμε</a:t>
            </a:r>
            <a:r>
              <a:rPr lang="el-GR" sz="2000" dirty="0">
                <a:ea typeface="ＭＳ Ｐゴシック" pitchFamily="-112" charset="-128"/>
              </a:rPr>
              <a:t> την ταχύτητα/μέγεθος/χρήματα 	και να κάνουμε την εκφραστικότητα συγκεκριμένη</a:t>
            </a:r>
          </a:p>
          <a:p>
            <a:pPr marL="0" indent="0" eaLnBrk="1" hangingPunct="1">
              <a:buNone/>
            </a:pPr>
            <a:endParaRPr lang="el-GR" sz="800" dirty="0">
              <a:ea typeface="ＭＳ Ｐゴシック" pitchFamily="-112" charset="-128"/>
            </a:endParaRPr>
          </a:p>
          <a:p>
            <a:pPr eaLnBrk="1" hangingPunct="1">
              <a:buFont typeface="Wingdings" pitchFamily="2" charset="2"/>
              <a:buChar char="§"/>
            </a:pPr>
            <a:r>
              <a:rPr lang="el-GR" sz="2400" dirty="0">
                <a:ea typeface="ＭＳ Ｐゴシック" pitchFamily="-112" charset="-128"/>
              </a:rPr>
              <a:t> Ωστόσο μια βασική μέτρηση για μια μηχανή αναζήτησης είναι η </a:t>
            </a:r>
            <a:r>
              <a:rPr lang="el-GR" sz="2400" dirty="0">
                <a:solidFill>
                  <a:schemeClr val="accent2">
                    <a:lumMod val="75000"/>
                  </a:schemeClr>
                </a:solidFill>
                <a:ea typeface="ＭＳ Ｐゴシック" pitchFamily="-112" charset="-128"/>
              </a:rPr>
              <a:t>ικανοποίηση των χρηστών </a:t>
            </a:r>
            <a:r>
              <a:rPr lang="en-US" sz="2400" dirty="0">
                <a:solidFill>
                  <a:schemeClr val="accent2">
                    <a:lumMod val="75000"/>
                  </a:schemeClr>
                </a:solidFill>
                <a:ea typeface="ＭＳ Ｐゴシック" pitchFamily="-112" charset="-128"/>
              </a:rPr>
              <a:t>(user happiness) </a:t>
            </a:r>
            <a:endParaRPr lang="el-GR" sz="24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40</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228600" y="533400"/>
            <a:ext cx="7543800" cy="3231654"/>
          </a:xfrm>
          <a:prstGeom prst="rect">
            <a:avLst/>
          </a:prstGeom>
          <a:noFill/>
        </p:spPr>
        <p:txBody>
          <a:bodyPr wrap="square" rtlCol="0">
            <a:spAutoFit/>
          </a:bodyPr>
          <a:lstStyle/>
          <a:p>
            <a:r>
              <a:rPr lang="el-GR" i="1" dirty="0">
                <a:latin typeface="+mn-lt"/>
              </a:rPr>
              <a:t>Παράδειγμα</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20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n-US" sz="2000" dirty="0">
                <a:latin typeface="+mn-lt"/>
              </a:rPr>
              <a:t>{d1, d33, d50, d99, d121, d317, d590, d690, d2000, d3010, d3196, d3412, d5555, d6661, d7671, d8032, d9099, d9234, d9325}</a:t>
            </a:r>
          </a:p>
          <a:p>
            <a:endParaRPr lang="el-GR" sz="2000" dirty="0">
              <a:latin typeface="+mn-lt"/>
            </a:endParaRPr>
          </a:p>
          <a:p>
            <a:r>
              <a:rPr lang="el-GR" sz="2000" dirty="0">
                <a:latin typeface="+mn-lt"/>
              </a:rPr>
              <a:t>Ένα σύστημα ανάκτησης πληροφορίας επιστρέφει την παρακάτω απάντηση</a:t>
            </a:r>
          </a:p>
          <a:p>
            <a:r>
              <a:rPr lang="en-US" sz="2000" dirty="0">
                <a:latin typeface="+mn-lt"/>
              </a:rPr>
              <a:t>d50 d2 d8032 d99 d7898 d121</a:t>
            </a:r>
          </a:p>
        </p:txBody>
      </p:sp>
      <p:sp>
        <p:nvSpPr>
          <p:cNvPr id="5" name="TextBox 4">
            <a:extLst>
              <a:ext uri="{FF2B5EF4-FFF2-40B4-BE49-F238E27FC236}">
                <a16:creationId xmlns:a16="http://schemas.microsoft.com/office/drawing/2014/main" id="{CA5CC83F-B31F-4015-A46E-5EDB7A0A289A}"/>
              </a:ext>
            </a:extLst>
          </p:cNvPr>
          <p:cNvSpPr txBox="1"/>
          <p:nvPr/>
        </p:nvSpPr>
        <p:spPr>
          <a:xfrm>
            <a:off x="533400" y="3962400"/>
            <a:ext cx="5867400" cy="1569660"/>
          </a:xfrm>
          <a:prstGeom prst="rect">
            <a:avLst/>
          </a:prstGeom>
          <a:noFill/>
        </p:spPr>
        <p:txBody>
          <a:bodyPr wrap="square" rtlCol="0">
            <a:spAutoFit/>
          </a:bodyPr>
          <a:lstStyle/>
          <a:p>
            <a:pPr marL="457200" indent="-457200">
              <a:buAutoNum type="alphaUcPeriod"/>
            </a:pPr>
            <a:r>
              <a:rPr lang="el-GR" dirty="0">
                <a:latin typeface="+mn-lt"/>
              </a:rPr>
              <a:t>Ακρίβεια 4/1000 Ανάκληση 4/19</a:t>
            </a:r>
          </a:p>
          <a:p>
            <a:pPr marL="457200" indent="-457200">
              <a:buAutoNum type="alphaUcPeriod"/>
            </a:pPr>
            <a:r>
              <a:rPr lang="el-GR" dirty="0">
                <a:latin typeface="+mn-lt"/>
              </a:rPr>
              <a:t>Ακρίβεια 4/6 Ανάκληση 4/19</a:t>
            </a:r>
          </a:p>
          <a:p>
            <a:pPr marL="457200" indent="-457200">
              <a:buAutoNum type="alphaUcPeriod"/>
            </a:pPr>
            <a:r>
              <a:rPr lang="el-GR" dirty="0">
                <a:latin typeface="+mn-lt"/>
              </a:rPr>
              <a:t>Ακρίβεια 4/10 Ανάκληση 5/10</a:t>
            </a:r>
          </a:p>
          <a:p>
            <a:pPr marL="457200" indent="-457200">
              <a:buAutoNum type="alphaUcPeriod"/>
            </a:pPr>
            <a:r>
              <a:rPr lang="el-GR" dirty="0">
                <a:latin typeface="+mn-lt"/>
              </a:rPr>
              <a:t>Ακρίβεια 4/19 Ανάκληση 4/6</a:t>
            </a:r>
            <a:endParaRPr lang="en-US" dirty="0">
              <a:latin typeface="+mn-lt"/>
            </a:endParaRPr>
          </a:p>
        </p:txBody>
      </p:sp>
    </p:spTree>
    <p:extLst>
      <p:ext uri="{BB962C8B-B14F-4D97-AF65-F5344CB8AC3E}">
        <p14:creationId xmlns:p14="http://schemas.microsoft.com/office/powerpoint/2010/main" val="90982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41</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228600" y="304800"/>
            <a:ext cx="7543800" cy="2739211"/>
          </a:xfrm>
          <a:prstGeom prst="rect">
            <a:avLst/>
          </a:prstGeom>
          <a:noFill/>
        </p:spPr>
        <p:txBody>
          <a:bodyPr wrap="square" rtlCol="0">
            <a:spAutoFit/>
          </a:bodyPr>
          <a:lstStyle/>
          <a:p>
            <a:r>
              <a:rPr lang="el-GR" i="1" dirty="0">
                <a:latin typeface="+mn-lt"/>
              </a:rPr>
              <a:t>Παράδειγμα</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4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n-US" sz="2000" dirty="0">
                <a:latin typeface="+mn-lt"/>
              </a:rPr>
              <a:t>{d1, d33, d50, d99, d121, d317, d590, d690, d2000, d3010, d3196, d3412, d5555, d6661, d7671, d8032, d9099, d9234, d9325}</a:t>
            </a:r>
          </a:p>
          <a:p>
            <a:endParaRPr lang="el-GR" sz="400" dirty="0">
              <a:latin typeface="+mn-lt"/>
            </a:endParaRPr>
          </a:p>
          <a:p>
            <a:r>
              <a:rPr lang="el-GR" sz="2000" dirty="0">
                <a:latin typeface="+mn-lt"/>
              </a:rPr>
              <a:t>Ένα σύστημα ανάκτησης πληροφορίας επιστρέφει την παρακάτω απάντηση</a:t>
            </a:r>
          </a:p>
          <a:p>
            <a:r>
              <a:rPr lang="en-US" sz="2000" b="1" dirty="0">
                <a:solidFill>
                  <a:srgbClr val="FF0000"/>
                </a:solidFill>
                <a:latin typeface="+mn-lt"/>
              </a:rPr>
              <a:t>d50</a:t>
            </a:r>
            <a:r>
              <a:rPr lang="en-US" sz="2000" dirty="0">
                <a:latin typeface="+mn-lt"/>
              </a:rPr>
              <a:t> d2 </a:t>
            </a:r>
            <a:r>
              <a:rPr lang="en-US" sz="2000" b="1" dirty="0">
                <a:solidFill>
                  <a:srgbClr val="FF0000"/>
                </a:solidFill>
                <a:latin typeface="+mn-lt"/>
              </a:rPr>
              <a:t>d8032</a:t>
            </a:r>
            <a:r>
              <a:rPr lang="en-US" sz="2000" dirty="0">
                <a:latin typeface="+mn-lt"/>
              </a:rPr>
              <a:t> </a:t>
            </a:r>
            <a:r>
              <a:rPr lang="en-US" sz="2000" b="1" dirty="0">
                <a:solidFill>
                  <a:srgbClr val="FF0000"/>
                </a:solidFill>
                <a:latin typeface="+mn-lt"/>
              </a:rPr>
              <a:t>d99</a:t>
            </a:r>
            <a:r>
              <a:rPr lang="en-US" sz="2000" dirty="0">
                <a:latin typeface="+mn-lt"/>
              </a:rPr>
              <a:t> d7898 </a:t>
            </a:r>
            <a:r>
              <a:rPr lang="en-US" sz="2000" b="1" dirty="0">
                <a:solidFill>
                  <a:srgbClr val="FF0000"/>
                </a:solidFill>
                <a:latin typeface="+mn-lt"/>
              </a:rPr>
              <a:t>d121</a:t>
            </a:r>
          </a:p>
        </p:txBody>
      </p:sp>
      <p:sp>
        <p:nvSpPr>
          <p:cNvPr id="5" name="TextBox 4">
            <a:extLst>
              <a:ext uri="{FF2B5EF4-FFF2-40B4-BE49-F238E27FC236}">
                <a16:creationId xmlns:a16="http://schemas.microsoft.com/office/drawing/2014/main" id="{CA5CC83F-B31F-4015-A46E-5EDB7A0A289A}"/>
              </a:ext>
            </a:extLst>
          </p:cNvPr>
          <p:cNvSpPr txBox="1"/>
          <p:nvPr/>
        </p:nvSpPr>
        <p:spPr>
          <a:xfrm>
            <a:off x="4114800" y="2474997"/>
            <a:ext cx="3657600" cy="1200329"/>
          </a:xfrm>
          <a:prstGeom prst="rect">
            <a:avLst/>
          </a:prstGeom>
          <a:noFill/>
        </p:spPr>
        <p:txBody>
          <a:bodyPr wrap="square" rtlCol="0">
            <a:spAutoFit/>
          </a:bodyPr>
          <a:lstStyle/>
          <a:p>
            <a:r>
              <a:rPr lang="el-GR" dirty="0">
                <a:latin typeface="+mn-lt"/>
              </a:rPr>
              <a:t>Αριθμός συναφών: 19</a:t>
            </a:r>
          </a:p>
          <a:p>
            <a:r>
              <a:rPr lang="el-GR" dirty="0">
                <a:latin typeface="+mn-lt"/>
              </a:rPr>
              <a:t>Μέγεθος απάντησης: 6</a:t>
            </a:r>
          </a:p>
          <a:p>
            <a:r>
              <a:rPr lang="el-GR" dirty="0">
                <a:latin typeface="+mn-lt"/>
              </a:rPr>
              <a:t>Συναφή στην απάντηση: 4</a:t>
            </a:r>
            <a:endParaRPr lang="en-US" dirty="0">
              <a:latin typeface="+mn-lt"/>
            </a:endParaRPr>
          </a:p>
        </p:txBody>
      </p:sp>
      <p:graphicFrame>
        <p:nvGraphicFramePr>
          <p:cNvPr id="7" name="Table 6">
            <a:extLst>
              <a:ext uri="{FF2B5EF4-FFF2-40B4-BE49-F238E27FC236}">
                <a16:creationId xmlns:a16="http://schemas.microsoft.com/office/drawing/2014/main" id="{09CA2E95-64DA-46F8-A63E-E195CA0E6748}"/>
              </a:ext>
            </a:extLst>
          </p:cNvPr>
          <p:cNvGraphicFramePr>
            <a:graphicFrameLocks noGrp="1"/>
          </p:cNvGraphicFramePr>
          <p:nvPr>
            <p:extLst>
              <p:ext uri="{D42A27DB-BD31-4B8C-83A1-F6EECF244321}">
                <p14:modId xmlns:p14="http://schemas.microsoft.com/office/powerpoint/2010/main" val="1464378308"/>
              </p:ext>
            </p:extLst>
          </p:nvPr>
        </p:nvGraphicFramePr>
        <p:xfrm>
          <a:off x="152400" y="4038600"/>
          <a:ext cx="8915400" cy="1706880"/>
        </p:xfrm>
        <a:graphic>
          <a:graphicData uri="http://schemas.openxmlformats.org/drawingml/2006/table">
            <a:tbl>
              <a:tblPr firstRow="1" bandRow="1">
                <a:tableStyleId>{C083E6E3-FA7D-4D7B-A595-EF9225AFEA82}</a:tableStyleId>
              </a:tblPr>
              <a:tblGrid>
                <a:gridCol w="2547257">
                  <a:extLst>
                    <a:ext uri="{9D8B030D-6E8A-4147-A177-3AD203B41FA5}">
                      <a16:colId xmlns:a16="http://schemas.microsoft.com/office/drawing/2014/main" val="20000"/>
                    </a:ext>
                  </a:extLst>
                </a:gridCol>
                <a:gridCol w="1950829">
                  <a:extLst>
                    <a:ext uri="{9D8B030D-6E8A-4147-A177-3AD203B41FA5}">
                      <a16:colId xmlns:a16="http://schemas.microsoft.com/office/drawing/2014/main" val="20001"/>
                    </a:ext>
                  </a:extLst>
                </a:gridCol>
                <a:gridCol w="2055114">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t>Συναφή</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t>Μη συναφή</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t>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rgbClr val="FF0000"/>
                          </a:solidFill>
                        </a:rPr>
                        <a:t>TP</a:t>
                      </a:r>
                      <a:r>
                        <a:rPr lang="el-GR" sz="2200" b="1" kern="1200" dirty="0">
                          <a:solidFill>
                            <a:schemeClr val="accent6">
                              <a:lumMod val="75000"/>
                            </a:schemeClr>
                          </a:solidFill>
                        </a:rPr>
                        <a:t>   </a:t>
                      </a:r>
                      <a:r>
                        <a:rPr lang="en-US" sz="2200" b="1" kern="1200" dirty="0">
                          <a:solidFill>
                            <a:schemeClr val="accent6">
                              <a:lumMod val="75000"/>
                            </a:schemeClr>
                          </a:solidFill>
                        </a:rPr>
                        <a:t> </a:t>
                      </a:r>
                      <a:r>
                        <a:rPr lang="el-GR" sz="2200" b="1" kern="1200" dirty="0">
                          <a:solidFill>
                            <a:schemeClr val="accent6">
                              <a:lumMod val="75000"/>
                            </a:schemeClr>
                          </a:solidFill>
                        </a:rPr>
                        <a:t>4</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rgbClr val="FF0000"/>
                          </a:solidFill>
                          <a:latin typeface="+mn-lt"/>
                          <a:ea typeface="+mn-ea"/>
                          <a:cs typeface="+mn-cs"/>
                        </a:rPr>
                        <a:t>FP   </a:t>
                      </a:r>
                      <a:r>
                        <a:rPr lang="de-DE" sz="2200" b="1" kern="1200" dirty="0">
                          <a:solidFill>
                            <a:schemeClr val="accent6">
                              <a:lumMod val="75000"/>
                            </a:schemeClr>
                          </a:solidFill>
                          <a:latin typeface="+mn-lt"/>
                          <a:ea typeface="+mn-ea"/>
                          <a:cs typeface="+mn-cs"/>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r>
                        <a:rPr lang="el-GR" sz="1600" kern="1200" dirty="0">
                          <a:solidFill>
                            <a:schemeClr val="tx1"/>
                          </a:solidFill>
                          <a:latin typeface="+mn-lt"/>
                          <a:ea typeface="+mn-ea"/>
                          <a:cs typeface="+mn-cs"/>
                        </a:rPr>
                        <a:t> 6</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t>Μη 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rgbClr val="FF0000"/>
                          </a:solidFill>
                          <a:latin typeface="+mn-lt"/>
                          <a:ea typeface="+mn-ea"/>
                          <a:cs typeface="+mn-cs"/>
                        </a:rPr>
                        <a:t>FN</a:t>
                      </a:r>
                      <a:r>
                        <a:rPr lang="el-GR" sz="2200" b="1" kern="1200" dirty="0">
                          <a:solidFill>
                            <a:srgbClr val="FF0000"/>
                          </a:solidFill>
                          <a:latin typeface="+mn-lt"/>
                          <a:ea typeface="+mn-ea"/>
                          <a:cs typeface="+mn-cs"/>
                        </a:rPr>
                        <a:t>    </a:t>
                      </a:r>
                      <a:r>
                        <a:rPr lang="el-GR" sz="2200" b="1" kern="1200" dirty="0">
                          <a:solidFill>
                            <a:schemeClr val="accent5">
                              <a:lumMod val="75000"/>
                            </a:schemeClr>
                          </a:solidFill>
                          <a:latin typeface="+mn-lt"/>
                          <a:ea typeface="+mn-ea"/>
                          <a:cs typeface="+mn-cs"/>
                        </a:rPr>
                        <a:t>15</a:t>
                      </a:r>
                      <a:endParaRPr lang="de-DE" sz="2200" b="1" kern="1200" dirty="0">
                        <a:solidFill>
                          <a:schemeClr val="accent5">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rgbClr val="FF0000"/>
                          </a:solidFill>
                          <a:latin typeface="+mn-lt"/>
                          <a:ea typeface="+mn-ea"/>
                          <a:cs typeface="+mn-cs"/>
                        </a:rPr>
                        <a:t>TN   </a:t>
                      </a:r>
                      <a:r>
                        <a:rPr lang="el-GR" sz="2200" b="1" kern="1200" dirty="0">
                          <a:solidFill>
                            <a:schemeClr val="accent5">
                              <a:lumMod val="75000"/>
                            </a:schemeClr>
                          </a:solidFill>
                          <a:latin typeface="+mn-lt"/>
                          <a:ea typeface="+mn-ea"/>
                          <a:cs typeface="+mn-cs"/>
                        </a:rPr>
                        <a:t>9979</a:t>
                      </a:r>
                      <a:endParaRPr lang="de-DE" sz="2200" b="1" kern="1200" dirty="0">
                        <a:solidFill>
                          <a:schemeClr val="accent5">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r>
                        <a:rPr lang="el-GR" sz="1600" kern="1200" dirty="0">
                          <a:solidFill>
                            <a:schemeClr val="tx1"/>
                          </a:solidFill>
                          <a:latin typeface="+mn-lt"/>
                          <a:ea typeface="+mn-ea"/>
                          <a:cs typeface="+mn-cs"/>
                        </a:rPr>
                        <a:t> 9994</a:t>
                      </a:r>
                      <a:endParaRPr lang="en-US"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r>
                        <a:rPr lang="el-GR" sz="1600" dirty="0"/>
                        <a:t> 19</a:t>
                      </a:r>
                      <a:endParaRPr lang="de-DE" sz="16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r>
                        <a:rPr lang="el-GR" sz="1600" dirty="0"/>
                        <a:t> 9981</a:t>
                      </a:r>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6D8D75CF-D554-4DCC-B50D-17ED8EF92574}"/>
              </a:ext>
            </a:extLst>
          </p:cNvPr>
          <p:cNvSpPr txBox="1"/>
          <p:nvPr/>
        </p:nvSpPr>
        <p:spPr>
          <a:xfrm>
            <a:off x="304800" y="6019800"/>
            <a:ext cx="7315200" cy="461665"/>
          </a:xfrm>
          <a:prstGeom prst="rect">
            <a:avLst/>
          </a:prstGeom>
          <a:noFill/>
        </p:spPr>
        <p:txBody>
          <a:bodyPr wrap="square" rtlCol="0">
            <a:spAutoFit/>
          </a:bodyPr>
          <a:lstStyle/>
          <a:p>
            <a:r>
              <a:rPr lang="en-US" dirty="0">
                <a:latin typeface="+mn-lt"/>
              </a:rPr>
              <a:t>Accuracy </a:t>
            </a:r>
            <a:r>
              <a:rPr lang="el-GR" dirty="0">
                <a:latin typeface="+mn-lt"/>
              </a:rPr>
              <a:t>(ορθότητα) (4+9979)/10000 = 0.9983</a:t>
            </a:r>
            <a:endParaRPr lang="en-US" dirty="0">
              <a:latin typeface="+mn-lt"/>
            </a:endParaRPr>
          </a:p>
        </p:txBody>
      </p:sp>
    </p:spTree>
    <p:extLst>
      <p:ext uri="{BB962C8B-B14F-4D97-AF65-F5344CB8AC3E}">
        <p14:creationId xmlns:p14="http://schemas.microsoft.com/office/powerpoint/2010/main" val="192108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ΜΕΤΡΑ ΠΟΥ ΘΕΩΡΟΥΝ ΤΗ ΔΙΑΤΑΞΗ</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Tree>
    <p:extLst>
      <p:ext uri="{BB962C8B-B14F-4D97-AF65-F5344CB8AC3E}">
        <p14:creationId xmlns:p14="http://schemas.microsoft.com/office/powerpoint/2010/main" val="31010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Καταταγμένης Ανάκτησης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285750" y="48768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a:solidFill>
                  <a:schemeClr val="tx2">
                    <a:lumMod val="60000"/>
                    <a:lumOff val="40000"/>
                  </a:schemeClr>
                </a:solidFill>
                <a:latin typeface="+mn-lt"/>
              </a:rPr>
              <a:t> </a:t>
            </a:r>
            <a:r>
              <a:rPr lang="el-GR" i="1" dirty="0">
                <a:latin typeface="+mn-lt"/>
              </a:rPr>
              <a:t>Η ακρίβεια, ανάκληση και το </a:t>
            </a:r>
            <a:r>
              <a:rPr lang="en-US" i="1" dirty="0">
                <a:latin typeface="+mn-lt"/>
              </a:rPr>
              <a:t>F </a:t>
            </a:r>
            <a:r>
              <a:rPr lang="el-GR" i="1" dirty="0">
                <a:latin typeface="+mn-lt"/>
              </a:rPr>
              <a:t>είναι μέτρα για μη καταταγμένα (</a:t>
            </a:r>
            <a:r>
              <a:rPr lang="en-US" i="1" dirty="0">
                <a:latin typeface="+mn-lt"/>
              </a:rPr>
              <a:t>unranked</a:t>
            </a:r>
            <a:r>
              <a:rPr lang="el-GR" i="1" dirty="0">
                <a:latin typeface="+mn-lt"/>
              </a:rPr>
              <a:t>) σύνολα </a:t>
            </a:r>
            <a:r>
              <a:rPr lang="en-US" i="1" dirty="0">
                <a:latin typeface="+mn-lt"/>
              </a:rPr>
              <a:t>.</a:t>
            </a:r>
            <a:endParaRPr lang="el-GR" dirty="0">
              <a:latin typeface="+mn-lt"/>
            </a:endParaRPr>
          </a:p>
          <a:p>
            <a:pPr lvl="1">
              <a:spcBef>
                <a:spcPts val="700"/>
              </a:spcBef>
              <a:buClr>
                <a:schemeClr val="tx2">
                  <a:lumMod val="50000"/>
                </a:schemeClr>
              </a:buClr>
            </a:pPr>
            <a:r>
              <a:rPr lang="el-GR" i="1" u="sng" dirty="0">
                <a:solidFill>
                  <a:schemeClr val="tx2">
                    <a:lumMod val="50000"/>
                  </a:schemeClr>
                </a:solidFill>
                <a:latin typeface="+mn-lt"/>
              </a:rPr>
              <a:t>Πως μπορούμε να τα τροποποιήσουμε τα μέτρα για λίστες με διάταξη</a:t>
            </a:r>
            <a:r>
              <a:rPr lang="en-US"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285750" y="1716176"/>
            <a:ext cx="862965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ct val="20000"/>
              </a:spcBef>
              <a:spcAft>
                <a:spcPct val="0"/>
              </a:spcAft>
              <a:buClr>
                <a:srgbClr val="437085"/>
              </a:buClr>
              <a:buSzTx/>
              <a:buFontTx/>
              <a:buNone/>
              <a:tabLst/>
              <a:defRPr/>
            </a:pPr>
            <a:r>
              <a:rPr lang="el-GR" dirty="0">
                <a:latin typeface="+mn-lt"/>
                <a:ea typeface="ＭＳ Ｐゴシック" pitchFamily="-65" charset="-128"/>
                <a:cs typeface="ＭＳ Ｐゴシック" pitchFamily="-65" charset="-128"/>
              </a:rPr>
              <a:t>Στην πραγματικότητα, </a:t>
            </a:r>
            <a:r>
              <a:rPr lang="el-GR" dirty="0">
                <a:solidFill>
                  <a:schemeClr val="tx2">
                    <a:lumMod val="50000"/>
                  </a:schemeClr>
                </a:solidFill>
                <a:latin typeface="+mn-lt"/>
                <a:ea typeface="ＭＳ Ｐゴシック" pitchFamily="-65" charset="-128"/>
                <a:cs typeface="ＭＳ Ｐゴシック" pitchFamily="-65" charset="-128"/>
              </a:rPr>
              <a:t>ο</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χρήστης δε</a:t>
            </a:r>
            <a:r>
              <a:rPr kumimoji="0" lang="en-US"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lang="el-GR" dirty="0">
                <a:solidFill>
                  <a:schemeClr val="tx2">
                    <a:lumMod val="50000"/>
                  </a:schemeClr>
                </a:solidFill>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αντίθετα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lvl="0"/>
            <a:r>
              <a:rPr lang="el-GR" dirty="0">
                <a:solidFill>
                  <a:prstClr val="black"/>
                </a:solidFill>
                <a:latin typeface="Calibri" panose="020F0502020204030204"/>
              </a:rPr>
              <a:t>Όπου </a:t>
            </a:r>
            <a:r>
              <a:rPr lang="en-US" dirty="0">
                <a:solidFill>
                  <a:prstClr val="black"/>
                </a:solidFill>
                <a:latin typeface="Calibri" panose="020F0502020204030204"/>
              </a:rPr>
              <a:t>R</a:t>
            </a:r>
            <a:r>
              <a:rPr lang="el-GR" dirty="0">
                <a:solidFill>
                  <a:prstClr val="black"/>
                </a:solidFill>
                <a:latin typeface="Calibri" panose="020F0502020204030204"/>
              </a:rPr>
              <a:t>: συναφές, </a:t>
            </a:r>
            <a:r>
              <a:rPr lang="en-US" dirty="0">
                <a:solidFill>
                  <a:prstClr val="black"/>
                </a:solidFill>
                <a:latin typeface="Calibri" panose="020F0502020204030204"/>
              </a:rPr>
              <a:t>N</a:t>
            </a:r>
            <a:r>
              <a:rPr lang="el-GR" dirty="0">
                <a:solidFill>
                  <a:prstClr val="black"/>
                </a:solidFill>
                <a:latin typeface="Calibri" panose="020F0502020204030204"/>
              </a:rPr>
              <a:t>: μη συναφές</a:t>
            </a:r>
            <a:endParaRPr lang="en-US" dirty="0">
              <a:solidFill>
                <a:prstClr val="black"/>
              </a:solidFill>
              <a:latin typeface="Calibri" panose="020F0502020204030204"/>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788E562D-8F98-4069-8CD4-6AB5535A2441}"/>
              </a:ext>
            </a:extLst>
          </p:cNvPr>
          <p:cNvSpPr txBox="1"/>
          <p:nvPr/>
        </p:nvSpPr>
        <p:spPr>
          <a:xfrm>
            <a:off x="180975" y="4309208"/>
            <a:ext cx="8839200" cy="461665"/>
          </a:xfrm>
          <a:prstGeom prst="rect">
            <a:avLst/>
          </a:prstGeom>
          <a:noFill/>
        </p:spPr>
        <p:txBody>
          <a:bodyPr wrap="square" rtlCol="0">
            <a:spAutoFit/>
          </a:bodyPr>
          <a:lstStyle/>
          <a:p>
            <a:pPr marL="342900" indent="-342900">
              <a:buFont typeface="Wingdings" panose="05000000000000000000" pitchFamily="2" charset="2"/>
              <a:buChar char="§"/>
            </a:pPr>
            <a:r>
              <a:rPr lang="el-GR" dirty="0">
                <a:solidFill>
                  <a:schemeClr val="accent1">
                    <a:lumMod val="75000"/>
                  </a:schemeClr>
                </a:solidFill>
                <a:latin typeface="+mn-lt"/>
              </a:rPr>
              <a:t>Είναι σημαντικό τα συναφή αποτελέσματα να είναι στην κορυφή </a:t>
            </a:r>
            <a:endParaRPr lang="en-US" dirty="0">
              <a:solidFill>
                <a:schemeClr val="accent1">
                  <a:lumMod val="75000"/>
                </a:schemeClr>
              </a:solidFill>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93896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name="Worksheet" r:id="rId2" imgW="2241000" imgH="4872600" progId="Excel.Sheet.8">
                  <p:embed/>
                </p:oleObj>
              </mc:Choice>
              <mc:Fallback>
                <p:oleObj name="Worksheet" r:id="rId2" imgW="2241000" imgH="4872600" progId="Excel.Sheet.8">
                  <p:embed/>
                  <p:pic>
                    <p:nvPicPr>
                      <p:cNvPr id="0" name="Picture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
        <p:nvSpPr>
          <p:cNvPr id="20" name="Text Box 15"/>
          <p:cNvSpPr txBox="1">
            <a:spLocks noChangeArrowheads="1"/>
          </p:cNvSpPr>
          <p:nvPr/>
        </p:nvSpPr>
        <p:spPr bwMode="auto">
          <a:xfrm>
            <a:off x="0" y="6524310"/>
            <a:ext cx="3976951" cy="340735"/>
          </a:xfrm>
          <a:prstGeom prst="rect">
            <a:avLst/>
          </a:prstGeom>
          <a:noFill/>
          <a:ln w="12700">
            <a:noFill/>
            <a:miter lim="800000"/>
            <a:headEnd/>
            <a:tailEnd/>
          </a:ln>
          <a:effectLst/>
        </p:spPr>
        <p:txBody>
          <a:bodyPr wrap="square" lIns="90000" tIns="46800" rIns="90000" bIns="46800">
            <a:spAutoFit/>
          </a:bodyPr>
          <a:lstStyle/>
          <a:p>
            <a:pPr algn="ctr"/>
            <a:r>
              <a:rPr lang="el-GR" sz="1600" dirty="0">
                <a:solidFill>
                  <a:schemeClr val="accent6"/>
                </a:solidFill>
                <a:latin typeface="+mn-lt"/>
              </a:rPr>
              <a:t>Λείπει ένα έγγραφο, άρα ποτέ 100% </a:t>
            </a:r>
            <a:r>
              <a:rPr lang="en-US" sz="1600" dirty="0">
                <a:solidFill>
                  <a:schemeClr val="accent6"/>
                </a:solidFill>
                <a:latin typeface="+mn-lt"/>
              </a:rPr>
              <a:t>recall</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2935694422"/>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tc>
                <a:extLst>
                  <a:ext uri="{0D108BD9-81ED-4DB2-BD59-A6C34878D82A}">
                    <a16:rowId xmlns:a16="http://schemas.microsoft.com/office/drawing/2014/main" val="1271467480"/>
                  </a:ext>
                </a:extLst>
              </a:tr>
              <a:tr h="331682">
                <a:tc>
                  <a:txBody>
                    <a:bodyPr/>
                    <a:lstStyle/>
                    <a:p>
                      <a:r>
                        <a:rPr lang="en-US" dirty="0"/>
                        <a:t>R = 4/6 P = 4/8</a:t>
                      </a:r>
                    </a:p>
                  </a:txBody>
                  <a:tcPr/>
                </a:tc>
                <a:extLst>
                  <a:ext uri="{0D108BD9-81ED-4DB2-BD59-A6C34878D82A}">
                    <a16:rowId xmlns:a16="http://schemas.microsoft.com/office/drawing/2014/main" val="152977431"/>
                  </a:ext>
                </a:extLst>
              </a:tr>
              <a:tr h="331682">
                <a:tc>
                  <a:txBody>
                    <a:bodyPr/>
                    <a:lstStyle/>
                    <a:p>
                      <a:r>
                        <a:rPr lang="en-US" dirty="0"/>
                        <a:t>R = 4/6 P – 4/9</a:t>
                      </a:r>
                    </a:p>
                  </a:txBody>
                  <a:tcPr/>
                </a:tc>
                <a:extLst>
                  <a:ext uri="{0D108BD9-81ED-4DB2-BD59-A6C34878D82A}">
                    <a16:rowId xmlns:a16="http://schemas.microsoft.com/office/drawing/2014/main" val="1928149212"/>
                  </a:ext>
                </a:extLst>
              </a:tr>
              <a:tr h="331682">
                <a:tc>
                  <a:txBody>
                    <a:bodyPr/>
                    <a:lstStyle/>
                    <a:p>
                      <a:r>
                        <a:rPr lang="en-US" dirty="0"/>
                        <a:t>R = 4/6 P = 4/10</a:t>
                      </a:r>
                    </a:p>
                  </a:txBody>
                  <a:tcPr/>
                </a:tc>
                <a:extLst>
                  <a:ext uri="{0D108BD9-81ED-4DB2-BD59-A6C34878D82A}">
                    <a16:rowId xmlns:a16="http://schemas.microsoft.com/office/drawing/2014/main" val="3971507438"/>
                  </a:ext>
                </a:extLst>
              </a:tr>
              <a:tr h="331682">
                <a:tc>
                  <a:txBody>
                    <a:bodyPr/>
                    <a:lstStyle/>
                    <a:p>
                      <a:r>
                        <a:rPr lang="en-US" dirty="0"/>
                        <a:t>R = 4/6 P = 4/11</a:t>
                      </a:r>
                    </a:p>
                  </a:txBody>
                  <a:tcPr/>
                </a:tc>
                <a:extLst>
                  <a:ext uri="{0D108BD9-81ED-4DB2-BD59-A6C34878D82A}">
                    <a16:rowId xmlns:a16="http://schemas.microsoft.com/office/drawing/2014/main" val="2712892985"/>
                  </a:ext>
                </a:extLst>
              </a:tr>
              <a:tr h="331682">
                <a:tc>
                  <a:txBody>
                    <a:bodyPr/>
                    <a:lstStyle/>
                    <a:p>
                      <a:r>
                        <a:rPr lang="en-US" dirty="0"/>
                        <a:t>R = 4/6 P = 4/12</a:t>
                      </a:r>
                    </a:p>
                  </a:txBody>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5A508410-361A-4F64-A1B4-E5D1407180D6}"/>
                  </a:ext>
                </a:extLst>
              </p14:cNvPr>
              <p14:cNvContentPartPr/>
              <p14:nvPr/>
            </p14:nvContentPartPr>
            <p14:xfrm>
              <a:off x="200538" y="998569"/>
              <a:ext cx="360" cy="360"/>
            </p14:xfrm>
          </p:contentPart>
        </mc:Choice>
        <mc:Fallback xmlns="">
          <p:pic>
            <p:nvPicPr>
              <p:cNvPr id="30" name="Ink 29">
                <a:extLst>
                  <a:ext uri="{FF2B5EF4-FFF2-40B4-BE49-F238E27FC236}">
                    <a16:creationId xmlns:a16="http://schemas.microsoft.com/office/drawing/2014/main" id="{5A508410-361A-4F64-A1B4-E5D1407180D6}"/>
                  </a:ext>
                </a:extLst>
              </p:cNvPr>
              <p:cNvPicPr/>
              <p:nvPr/>
            </p:nvPicPr>
            <p:blipFill>
              <a:blip r:embed="rId43"/>
              <a:stretch>
                <a:fillRect/>
              </a:stretch>
            </p:blipFill>
            <p:spPr>
              <a:xfrm>
                <a:off x="191898" y="989929"/>
                <a:ext cx="18000" cy="18000"/>
              </a:xfrm>
              <a:prstGeom prst="rect">
                <a:avLst/>
              </a:prstGeom>
            </p:spPr>
          </p:pic>
        </mc:Fallback>
      </mc:AlternateContent>
    </p:spTree>
    <p:extLst>
      <p:ext uri="{BB962C8B-B14F-4D97-AF65-F5344CB8AC3E}">
        <p14:creationId xmlns:p14="http://schemas.microsoft.com/office/powerpoint/2010/main" val="93896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name="Worksheet" r:id="rId2" imgW="2241000" imgH="4872600" progId="Excel.Sheet.8">
                  <p:embed/>
                </p:oleObj>
              </mc:Choice>
              <mc:Fallback>
                <p:oleObj name="Worksheet" r:id="rId2" imgW="2241000" imgH="4872600" progId="Excel.Sheet.8">
                  <p:embed/>
                  <p:pic>
                    <p:nvPicPr>
                      <p:cNvPr id="1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10932173"/>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sp>
        <p:nvSpPr>
          <p:cNvPr id="3" name="TextBox 2">
            <a:extLst>
              <a:ext uri="{FF2B5EF4-FFF2-40B4-BE49-F238E27FC236}">
                <a16:creationId xmlns:a16="http://schemas.microsoft.com/office/drawing/2014/main" id="{9808EA40-842A-40A1-800C-D8AEB68C1AA6}"/>
              </a:ext>
            </a:extLst>
          </p:cNvPr>
          <p:cNvSpPr txBox="1"/>
          <p:nvPr/>
        </p:nvSpPr>
        <p:spPr>
          <a:xfrm>
            <a:off x="5334000" y="2551656"/>
            <a:ext cx="3392805" cy="1015663"/>
          </a:xfrm>
          <a:prstGeom prst="rect">
            <a:avLst/>
          </a:prstGeom>
          <a:noFill/>
        </p:spPr>
        <p:txBody>
          <a:bodyPr wrap="square" rtlCol="0">
            <a:spAutoFit/>
          </a:bodyPr>
          <a:lstStyle/>
          <a:p>
            <a:r>
              <a:rPr lang="el-GR" sz="2000" dirty="0">
                <a:solidFill>
                  <a:schemeClr val="accent1">
                    <a:lumMod val="75000"/>
                  </a:schemeClr>
                </a:solidFill>
                <a:latin typeface="+mn-lt"/>
              </a:rPr>
              <a:t>Το </a:t>
            </a:r>
            <a:r>
              <a:rPr lang="en-US" sz="2000" dirty="0">
                <a:solidFill>
                  <a:schemeClr val="accent1">
                    <a:lumMod val="75000"/>
                  </a:schemeClr>
                </a:solidFill>
                <a:latin typeface="+mn-lt"/>
              </a:rPr>
              <a:t>precision </a:t>
            </a:r>
            <a:r>
              <a:rPr lang="el-GR" sz="2000" dirty="0">
                <a:solidFill>
                  <a:schemeClr val="accent1">
                    <a:lumMod val="75000"/>
                  </a:schemeClr>
                </a:solidFill>
                <a:latin typeface="+mn-lt"/>
              </a:rPr>
              <a:t>πέφτει μέχρι το επόμενο σημείο που αλλάζει</a:t>
            </a:r>
            <a:r>
              <a:rPr lang="en-US" sz="2000" dirty="0">
                <a:solidFill>
                  <a:schemeClr val="accent1">
                    <a:lumMod val="75000"/>
                  </a:schemeClr>
                </a:solidFill>
                <a:latin typeface="+mn-lt"/>
              </a:rPr>
              <a:t>/</a:t>
            </a:r>
            <a:r>
              <a:rPr lang="el-GR" sz="2000" dirty="0">
                <a:solidFill>
                  <a:schemeClr val="accent1">
                    <a:lumMod val="75000"/>
                  </a:schemeClr>
                </a:solidFill>
                <a:latin typeface="+mn-lt"/>
              </a:rPr>
              <a:t>αυξάνεται το </a:t>
            </a:r>
            <a:r>
              <a:rPr lang="en-US" sz="2000" dirty="0">
                <a:solidFill>
                  <a:schemeClr val="accent1">
                    <a:lumMod val="75000"/>
                  </a:schemeClr>
                </a:solidFill>
                <a:latin typeface="+mn-lt"/>
              </a:rPr>
              <a:t>recall</a:t>
            </a:r>
          </a:p>
        </p:txBody>
      </p:sp>
      <p:sp>
        <p:nvSpPr>
          <p:cNvPr id="9" name="Text Box 6">
            <a:extLst>
              <a:ext uri="{FF2B5EF4-FFF2-40B4-BE49-F238E27FC236}">
                <a16:creationId xmlns:a16="http://schemas.microsoft.com/office/drawing/2014/main" id="{95BDA076-2ED8-4A02-A6B7-010F16AB3AF8}"/>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1395387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8" name="Text Box 2"/>
          <p:cNvSpPr txBox="1">
            <a:spLocks noChangeArrowheads="1"/>
          </p:cNvSpPr>
          <p:nvPr/>
        </p:nvSpPr>
        <p:spPr bwMode="auto">
          <a:xfrm>
            <a:off x="3906203" y="372484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name="Worksheet" r:id="rId2" imgW="2241000" imgH="4872600" progId="Excel.Sheet.8">
                  <p:embed/>
                </p:oleObj>
              </mc:Choice>
              <mc:Fallback>
                <p:oleObj name="Worksheet" r:id="rId2" imgW="2241000" imgH="4872600" progId="Excel.Sheet.8">
                  <p:embed/>
                  <p:pic>
                    <p:nvPicPr>
                      <p:cNvPr id="1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p:nvSpPr>
        <p:spPr bwMode="auto">
          <a:xfrm>
            <a:off x="3884613" y="2436812"/>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83903" y="1903731"/>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947954" y="3079297"/>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3425" y="2277043"/>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P=5/13=0.38</a:t>
            </a: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4613" y="4281238"/>
            <a:ext cx="3065462" cy="402291"/>
          </a:xfrm>
          <a:prstGeom prst="rect">
            <a:avLst/>
          </a:prstGeom>
          <a:solidFill>
            <a:srgbClr val="FFFF99"/>
          </a:solidFill>
          <a:ln w="12700">
            <a:noFill/>
            <a:miter lim="800000"/>
            <a:headEnd/>
            <a:tailEnd/>
          </a:ln>
          <a:effectLst/>
        </p:spPr>
        <p:txBody>
          <a:bodyPr wrap="square"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20" name="Text Box 6">
            <a:extLst>
              <a:ext uri="{FF2B5EF4-FFF2-40B4-BE49-F238E27FC236}">
                <a16:creationId xmlns:a16="http://schemas.microsoft.com/office/drawing/2014/main" id="{77C638D2-87E3-487A-9978-508F3127ADFF}"/>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3282309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48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extLst>
              <p:ext uri="{D42A27DB-BD31-4B8C-83A1-F6EECF244321}">
                <p14:modId xmlns:p14="http://schemas.microsoft.com/office/powerpoint/2010/main" val="1205089813"/>
              </p:ext>
            </p:extLst>
          </p:nvPr>
        </p:nvGraphicFramePr>
        <p:xfrm>
          <a:off x="1938704" y="1464017"/>
          <a:ext cx="2282825" cy="4975225"/>
        </p:xfrm>
        <a:graphic>
          <a:graphicData uri="http://schemas.openxmlformats.org/presentationml/2006/ole">
            <mc:AlternateContent xmlns:mc="http://schemas.openxmlformats.org/markup-compatibility/2006">
              <mc:Choice xmlns:v="urn:schemas-microsoft-com:vml" Requires="v">
                <p:oleObj name="Worksheet" r:id="rId2" imgW="2241000" imgH="4872600" progId="Excel.Sheet.8">
                  <p:embed/>
                </p:oleObj>
              </mc:Choice>
              <mc:Fallback>
                <p:oleObj name="Worksheet" r:id="rId2" imgW="2241000" imgH="4872600" progId="Excel.Sheet.8">
                  <p:embed/>
                  <p:pic>
                    <p:nvPicPr>
                      <p:cNvPr id="1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704" y="1464017"/>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1326225" y="215855"/>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400619800"/>
              </p:ext>
            </p:extLst>
          </p:nvPr>
        </p:nvGraphicFramePr>
        <p:xfrm>
          <a:off x="4343400" y="1464017"/>
          <a:ext cx="1585651" cy="4933549"/>
        </p:xfrm>
        <a:graphic>
          <a:graphicData uri="http://schemas.openxmlformats.org/drawingml/2006/table">
            <a:tbl>
              <a:tblPr firstRow="1" bandRow="1">
                <a:tableStyleId>{5940675A-B579-460E-94D1-54222C63F5DA}</a:tableStyleId>
              </a:tblPr>
              <a:tblGrid>
                <a:gridCol w="1585651">
                  <a:extLst>
                    <a:ext uri="{9D8B030D-6E8A-4147-A177-3AD203B41FA5}">
                      <a16:colId xmlns:a16="http://schemas.microsoft.com/office/drawing/2014/main" val="1215652191"/>
                    </a:ext>
                  </a:extLst>
                </a:gridCol>
              </a:tblGrid>
              <a:tr h="312231">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a:t>
                      </a:r>
                      <a:r>
                        <a:rPr lang="el-GR" b="1" dirty="0"/>
                        <a:t>0.167</a:t>
                      </a:r>
                      <a:r>
                        <a:rPr lang="en-US" dirty="0"/>
                        <a:t> P = </a:t>
                      </a:r>
                      <a:r>
                        <a:rPr lang="el-GR" dirty="0"/>
                        <a:t>1</a:t>
                      </a:r>
                      <a:endParaRPr lang="en-US" dirty="0"/>
                    </a:p>
                  </a:txBody>
                  <a:tcPr/>
                </a:tc>
                <a:extLst>
                  <a:ext uri="{0D108BD9-81ED-4DB2-BD59-A6C34878D82A}">
                    <a16:rowId xmlns:a16="http://schemas.microsoft.com/office/drawing/2014/main" val="49050510"/>
                  </a:ext>
                </a:extLst>
              </a:tr>
              <a:tr h="331682">
                <a:tc>
                  <a:txBody>
                    <a:bodyPr/>
                    <a:lstStyle/>
                    <a:p>
                      <a:r>
                        <a:rPr lang="en-US" dirty="0"/>
                        <a:t>R = </a:t>
                      </a:r>
                      <a:r>
                        <a:rPr lang="el-GR" b="1" dirty="0"/>
                        <a:t>0.33</a:t>
                      </a:r>
                      <a:r>
                        <a:rPr lang="en-US" dirty="0"/>
                        <a:t> P = </a:t>
                      </a:r>
                      <a:r>
                        <a:rPr lang="el-GR" dirty="0"/>
                        <a:t>1</a:t>
                      </a:r>
                      <a:endParaRPr lang="en-US" dirty="0"/>
                    </a:p>
                  </a:txBody>
                  <a:tcPr/>
                </a:tc>
                <a:extLst>
                  <a:ext uri="{0D108BD9-81ED-4DB2-BD59-A6C34878D82A}">
                    <a16:rowId xmlns:a16="http://schemas.microsoft.com/office/drawing/2014/main" val="2102994657"/>
                  </a:ext>
                </a:extLst>
              </a:tr>
              <a:tr h="331682">
                <a:tc>
                  <a:txBody>
                    <a:bodyPr/>
                    <a:lstStyle/>
                    <a:p>
                      <a:r>
                        <a:rPr lang="en-US" dirty="0"/>
                        <a:t>R = </a:t>
                      </a:r>
                      <a:r>
                        <a:rPr lang="el-GR" dirty="0"/>
                        <a:t>0.33</a:t>
                      </a:r>
                      <a:r>
                        <a:rPr lang="en-US" dirty="0"/>
                        <a:t> P = </a:t>
                      </a:r>
                      <a:r>
                        <a:rPr lang="el-GR" dirty="0"/>
                        <a:t>0.67</a:t>
                      </a:r>
                      <a:endParaRPr lang="en-US" dirty="0"/>
                    </a:p>
                  </a:txBody>
                  <a:tcPr/>
                </a:tc>
                <a:extLst>
                  <a:ext uri="{0D108BD9-81ED-4DB2-BD59-A6C34878D82A}">
                    <a16:rowId xmlns:a16="http://schemas.microsoft.com/office/drawing/2014/main" val="1799119367"/>
                  </a:ext>
                </a:extLst>
              </a:tr>
              <a:tr h="331682">
                <a:tc>
                  <a:txBody>
                    <a:bodyPr/>
                    <a:lstStyle/>
                    <a:p>
                      <a:r>
                        <a:rPr lang="en-US" dirty="0"/>
                        <a:t>R = </a:t>
                      </a:r>
                      <a:r>
                        <a:rPr lang="el-GR" b="1" dirty="0"/>
                        <a:t>0.5</a:t>
                      </a:r>
                      <a:r>
                        <a:rPr lang="en-US" dirty="0"/>
                        <a:t> P = </a:t>
                      </a:r>
                      <a:r>
                        <a:rPr lang="el-GR" dirty="0"/>
                        <a:t>0.75</a:t>
                      </a:r>
                      <a:endParaRPr lang="en-US" dirty="0"/>
                    </a:p>
                  </a:txBody>
                  <a:tcPr/>
                </a:tc>
                <a:extLst>
                  <a:ext uri="{0D108BD9-81ED-4DB2-BD59-A6C34878D82A}">
                    <a16:rowId xmlns:a16="http://schemas.microsoft.com/office/drawing/2014/main" val="160727643"/>
                  </a:ext>
                </a:extLst>
              </a:tr>
              <a:tr h="331682">
                <a:tc>
                  <a:txBody>
                    <a:bodyPr/>
                    <a:lstStyle/>
                    <a:p>
                      <a:r>
                        <a:rPr lang="en-US" dirty="0"/>
                        <a:t>R = </a:t>
                      </a:r>
                      <a:r>
                        <a:rPr lang="el-GR" dirty="0"/>
                        <a:t>0.5</a:t>
                      </a:r>
                      <a:r>
                        <a:rPr lang="en-US" dirty="0"/>
                        <a:t> P = </a:t>
                      </a:r>
                      <a:r>
                        <a:rPr lang="el-GR" dirty="0"/>
                        <a:t>0.6</a:t>
                      </a:r>
                      <a:endParaRPr lang="en-US" dirty="0"/>
                    </a:p>
                  </a:txBody>
                  <a:tcPr/>
                </a:tc>
                <a:extLst>
                  <a:ext uri="{0D108BD9-81ED-4DB2-BD59-A6C34878D82A}">
                    <a16:rowId xmlns:a16="http://schemas.microsoft.com/office/drawing/2014/main" val="3236205504"/>
                  </a:ext>
                </a:extLst>
              </a:tr>
              <a:tr h="331682">
                <a:tc>
                  <a:txBody>
                    <a:bodyPr/>
                    <a:lstStyle/>
                    <a:p>
                      <a:r>
                        <a:rPr lang="en-US" b="1" dirty="0"/>
                        <a:t>R = </a:t>
                      </a:r>
                      <a:r>
                        <a:rPr lang="el-GR" b="1" dirty="0"/>
                        <a:t>0.667</a:t>
                      </a:r>
                      <a:r>
                        <a:rPr lang="en-US" b="1" dirty="0"/>
                        <a:t> </a:t>
                      </a:r>
                      <a:r>
                        <a:rPr lang="en-US" dirty="0"/>
                        <a:t>P = </a:t>
                      </a:r>
                      <a:r>
                        <a:rPr lang="el-GR" dirty="0"/>
                        <a:t>0.667</a:t>
                      </a:r>
                      <a:endParaRPr lang="en-US" dirty="0"/>
                    </a:p>
                  </a:txBody>
                  <a:tcPr/>
                </a:tc>
                <a:extLst>
                  <a:ext uri="{0D108BD9-81ED-4DB2-BD59-A6C34878D82A}">
                    <a16:rowId xmlns:a16="http://schemas.microsoft.com/office/drawing/2014/main" val="324264923"/>
                  </a:ext>
                </a:extLst>
              </a:tr>
              <a:tr h="331682">
                <a:tc>
                  <a:txBody>
                    <a:bodyPr/>
                    <a:lstStyle/>
                    <a:p>
                      <a:r>
                        <a:rPr lang="en-US" dirty="0"/>
                        <a:t>R = </a:t>
                      </a:r>
                      <a:r>
                        <a:rPr lang="el-GR" dirty="0"/>
                        <a:t>0.667</a:t>
                      </a:r>
                      <a:r>
                        <a:rPr lang="en-US" dirty="0"/>
                        <a:t> P = </a:t>
                      </a:r>
                      <a:r>
                        <a:rPr lang="el-GR" dirty="0"/>
                        <a:t>0.57</a:t>
                      </a:r>
                      <a:endParaRPr lang="en-US" dirty="0"/>
                    </a:p>
                  </a:txBody>
                  <a:tcPr/>
                </a:tc>
                <a:extLst>
                  <a:ext uri="{0D108BD9-81ED-4DB2-BD59-A6C34878D82A}">
                    <a16:rowId xmlns:a16="http://schemas.microsoft.com/office/drawing/2014/main" val="1271467480"/>
                  </a:ext>
                </a:extLst>
              </a:tr>
              <a:tr h="331682">
                <a:tc>
                  <a:txBody>
                    <a:bodyPr/>
                    <a:lstStyle/>
                    <a:p>
                      <a:r>
                        <a:rPr lang="en-US" dirty="0"/>
                        <a:t>R  P = 0.5</a:t>
                      </a:r>
                    </a:p>
                  </a:txBody>
                  <a:tcPr/>
                </a:tc>
                <a:extLst>
                  <a:ext uri="{0D108BD9-81ED-4DB2-BD59-A6C34878D82A}">
                    <a16:rowId xmlns:a16="http://schemas.microsoft.com/office/drawing/2014/main" val="152977431"/>
                  </a:ext>
                </a:extLst>
              </a:tr>
              <a:tr h="331682">
                <a:tc>
                  <a:txBody>
                    <a:bodyPr/>
                    <a:lstStyle/>
                    <a:p>
                      <a:r>
                        <a:rPr lang="en-US" dirty="0"/>
                        <a:t>R P = 0.44</a:t>
                      </a:r>
                    </a:p>
                  </a:txBody>
                  <a:tcPr/>
                </a:tc>
                <a:extLst>
                  <a:ext uri="{0D108BD9-81ED-4DB2-BD59-A6C34878D82A}">
                    <a16:rowId xmlns:a16="http://schemas.microsoft.com/office/drawing/2014/main" val="1928149212"/>
                  </a:ext>
                </a:extLst>
              </a:tr>
              <a:tr h="331682">
                <a:tc>
                  <a:txBody>
                    <a:bodyPr/>
                    <a:lstStyle/>
                    <a:p>
                      <a:r>
                        <a:rPr lang="en-US" dirty="0"/>
                        <a:t>R P = 0.4</a:t>
                      </a:r>
                    </a:p>
                  </a:txBody>
                  <a:tcPr/>
                </a:tc>
                <a:extLst>
                  <a:ext uri="{0D108BD9-81ED-4DB2-BD59-A6C34878D82A}">
                    <a16:rowId xmlns:a16="http://schemas.microsoft.com/office/drawing/2014/main" val="3971507438"/>
                  </a:ext>
                </a:extLst>
              </a:tr>
              <a:tr h="331682">
                <a:tc>
                  <a:txBody>
                    <a:bodyPr/>
                    <a:lstStyle/>
                    <a:p>
                      <a:r>
                        <a:rPr lang="en-US" dirty="0"/>
                        <a:t>R P = 0.36</a:t>
                      </a:r>
                    </a:p>
                  </a:txBody>
                  <a:tcPr/>
                </a:tc>
                <a:extLst>
                  <a:ext uri="{0D108BD9-81ED-4DB2-BD59-A6C34878D82A}">
                    <a16:rowId xmlns:a16="http://schemas.microsoft.com/office/drawing/2014/main" val="2712892985"/>
                  </a:ext>
                </a:extLst>
              </a:tr>
              <a:tr h="331682">
                <a:tc>
                  <a:txBody>
                    <a:bodyPr/>
                    <a:lstStyle/>
                    <a:p>
                      <a:r>
                        <a:rPr lang="en-US" dirty="0"/>
                        <a:t>R P = 0.33</a:t>
                      </a:r>
                    </a:p>
                  </a:txBody>
                  <a:tcPr/>
                </a:tc>
                <a:extLst>
                  <a:ext uri="{0D108BD9-81ED-4DB2-BD59-A6C34878D82A}">
                    <a16:rowId xmlns:a16="http://schemas.microsoft.com/office/drawing/2014/main" val="151465687"/>
                  </a:ext>
                </a:extLst>
              </a:tr>
              <a:tr h="331682">
                <a:tc>
                  <a:txBody>
                    <a:bodyPr/>
                    <a:lstStyle/>
                    <a:p>
                      <a:r>
                        <a:rPr lang="en-US" b="1" dirty="0"/>
                        <a:t>R = 0.833 </a:t>
                      </a:r>
                      <a:r>
                        <a:rPr lang="en-US" dirty="0"/>
                        <a:t>P = 0.38</a:t>
                      </a:r>
                    </a:p>
                  </a:txBody>
                  <a:tcPr/>
                </a:tc>
                <a:extLst>
                  <a:ext uri="{0D108BD9-81ED-4DB2-BD59-A6C34878D82A}">
                    <a16:rowId xmlns:a16="http://schemas.microsoft.com/office/drawing/2014/main" val="901567349"/>
                  </a:ext>
                </a:extLst>
              </a:tr>
              <a:tr h="309452">
                <a:tc>
                  <a:txBody>
                    <a:bodyPr/>
                    <a:lstStyle/>
                    <a:p>
                      <a:r>
                        <a:rPr lang="en-US" dirty="0"/>
                        <a:t>R  P = 0.36</a:t>
                      </a:r>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0582" name="Ink 20581">
                <a:extLst>
                  <a:ext uri="{FF2B5EF4-FFF2-40B4-BE49-F238E27FC236}">
                    <a16:creationId xmlns:a16="http://schemas.microsoft.com/office/drawing/2014/main" id="{D0A62674-3D2B-49EE-8852-E86DBC8889C9}"/>
                  </a:ext>
                </a:extLst>
              </p14:cNvPr>
              <p14:cNvContentPartPr/>
              <p14:nvPr/>
            </p14:nvContentPartPr>
            <p14:xfrm>
              <a:off x="-655182" y="402049"/>
              <a:ext cx="360" cy="360"/>
            </p14:xfrm>
          </p:contentPart>
        </mc:Choice>
        <mc:Fallback xmlns="">
          <p:pic>
            <p:nvPicPr>
              <p:cNvPr id="20582" name="Ink 20581">
                <a:extLst>
                  <a:ext uri="{FF2B5EF4-FFF2-40B4-BE49-F238E27FC236}">
                    <a16:creationId xmlns:a16="http://schemas.microsoft.com/office/drawing/2014/main" id="{D0A62674-3D2B-49EE-8852-E86DBC8889C9}"/>
                  </a:ext>
                </a:extLst>
              </p:cNvPr>
              <p:cNvPicPr/>
              <p:nvPr/>
            </p:nvPicPr>
            <p:blipFill>
              <a:blip r:embed="rId197"/>
              <a:stretch>
                <a:fillRect/>
              </a:stretch>
            </p:blipFill>
            <p:spPr>
              <a:xfrm>
                <a:off x="-664182" y="393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649" name="Ink 20648">
                <a:extLst>
                  <a:ext uri="{FF2B5EF4-FFF2-40B4-BE49-F238E27FC236}">
                    <a16:creationId xmlns:a16="http://schemas.microsoft.com/office/drawing/2014/main" id="{907E7274-6EB8-426E-B708-DC8B185E5609}"/>
                  </a:ext>
                </a:extLst>
              </p14:cNvPr>
              <p14:cNvContentPartPr/>
              <p14:nvPr/>
            </p14:nvContentPartPr>
            <p14:xfrm>
              <a:off x="1043658" y="726049"/>
              <a:ext cx="360" cy="360"/>
            </p14:xfrm>
          </p:contentPart>
        </mc:Choice>
        <mc:Fallback xmlns="">
          <p:pic>
            <p:nvPicPr>
              <p:cNvPr id="20649" name="Ink 20648">
                <a:extLst>
                  <a:ext uri="{FF2B5EF4-FFF2-40B4-BE49-F238E27FC236}">
                    <a16:creationId xmlns:a16="http://schemas.microsoft.com/office/drawing/2014/main" id="{907E7274-6EB8-426E-B708-DC8B185E5609}"/>
                  </a:ext>
                </a:extLst>
              </p:cNvPr>
              <p:cNvPicPr/>
              <p:nvPr/>
            </p:nvPicPr>
            <p:blipFill>
              <a:blip r:embed="rId305"/>
              <a:stretch>
                <a:fillRect/>
              </a:stretch>
            </p:blipFill>
            <p:spPr>
              <a:xfrm>
                <a:off x="1034658" y="717409"/>
                <a:ext cx="18000" cy="18000"/>
              </a:xfrm>
              <a:prstGeom prst="rect">
                <a:avLst/>
              </a:prstGeom>
            </p:spPr>
          </p:pic>
        </mc:Fallback>
      </mc:AlternateContent>
    </p:spTree>
    <p:extLst>
      <p:ext uri="{BB962C8B-B14F-4D97-AF65-F5344CB8AC3E}">
        <p14:creationId xmlns:p14="http://schemas.microsoft.com/office/powerpoint/2010/main" val="274467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176AB-62DE-4C87-B783-9DB1F79CB519}"/>
              </a:ext>
            </a:extLst>
          </p:cNvPr>
          <p:cNvSpPr>
            <a:spLocks noGrp="1"/>
          </p:cNvSpPr>
          <p:nvPr>
            <p:ph type="sldNum" sz="quarter" idx="12"/>
          </p:nvPr>
        </p:nvSpPr>
        <p:spPr/>
        <p:txBody>
          <a:bodyPr/>
          <a:lstStyle/>
          <a:p>
            <a:fld id="{0ED9190B-40F4-4D14-B8A7-A8F5BA31F2B1}" type="slidenum">
              <a:rPr lang="en-US" smtClean="0"/>
              <a:pPr/>
              <a:t>49</a:t>
            </a:fld>
            <a:endParaRPr lang="en-US"/>
          </a:p>
        </p:txBody>
      </p:sp>
      <p:sp>
        <p:nvSpPr>
          <p:cNvPr id="5" name="TextBox 4">
            <a:extLst>
              <a:ext uri="{FF2B5EF4-FFF2-40B4-BE49-F238E27FC236}">
                <a16:creationId xmlns:a16="http://schemas.microsoft.com/office/drawing/2014/main" id="{D353A3F0-7025-45FC-B018-97CF0577E492}"/>
              </a:ext>
            </a:extLst>
          </p:cNvPr>
          <p:cNvSpPr txBox="1"/>
          <p:nvPr/>
        </p:nvSpPr>
        <p:spPr>
          <a:xfrm>
            <a:off x="1165698" y="1319719"/>
            <a:ext cx="6400800" cy="1938992"/>
          </a:xfrm>
          <a:prstGeom prst="rect">
            <a:avLst/>
          </a:prstGeom>
          <a:noFill/>
        </p:spPr>
        <p:txBody>
          <a:bodyPr wrap="square" rtlCol="0">
            <a:spAutoFit/>
          </a:bodyPr>
          <a:lstStyle/>
          <a:p>
            <a:r>
              <a:rPr lang="el-GR" dirty="0">
                <a:latin typeface="+mn-lt"/>
              </a:rPr>
              <a:t>Τι θα δούμε σήμερα</a:t>
            </a:r>
          </a:p>
          <a:p>
            <a:pPr marL="342900" indent="-342900">
              <a:buFont typeface="Wingdings" panose="05000000000000000000" pitchFamily="2" charset="2"/>
              <a:buChar char="§"/>
            </a:pPr>
            <a:r>
              <a:rPr lang="el-GR" dirty="0">
                <a:latin typeface="+mn-lt"/>
              </a:rPr>
              <a:t>Μέτρα αξιολόγησης (διάταξη, δυαδική αξιολόγηση)</a:t>
            </a:r>
          </a:p>
          <a:p>
            <a:pPr marL="342900" indent="-342900">
              <a:buFont typeface="Wingdings" panose="05000000000000000000" pitchFamily="2" charset="2"/>
              <a:buChar char="§"/>
            </a:pPr>
            <a:r>
              <a:rPr lang="el-GR" dirty="0">
                <a:latin typeface="+mn-lt"/>
              </a:rPr>
              <a:t>Συμβουλές για συγγραφή εργασιών</a:t>
            </a:r>
          </a:p>
          <a:p>
            <a:pPr marL="342900" indent="-342900">
              <a:buFont typeface="Wingdings" panose="05000000000000000000" pitchFamily="2" charset="2"/>
              <a:buChar char="§"/>
            </a:pPr>
            <a:r>
              <a:rPr lang="el-GR" dirty="0">
                <a:latin typeface="+mn-lt"/>
              </a:rPr>
              <a:t>Ασκήσεις</a:t>
            </a:r>
            <a:endParaRPr lang="en-US" dirty="0">
              <a:latin typeface="+mn-lt"/>
            </a:endParaRPr>
          </a:p>
        </p:txBody>
      </p:sp>
    </p:spTree>
    <p:extLst>
      <p:ext uri="{BB962C8B-B14F-4D97-AF65-F5344CB8AC3E}">
        <p14:creationId xmlns:p14="http://schemas.microsoft.com/office/powerpoint/2010/main" val="416063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81000" y="1600200"/>
            <a:ext cx="8382000" cy="1905000"/>
          </a:xfrm>
        </p:spPr>
        <p:txBody>
          <a:bodyPr>
            <a:noAutofit/>
          </a:bodyPr>
          <a:lstStyle/>
          <a:p>
            <a:pPr algn="just" eaLnBrk="1" hangingPunct="1">
              <a:buClr>
                <a:schemeClr val="tx1"/>
              </a:buClr>
              <a:buFont typeface="Wingdings" pitchFamily="2" charset="2"/>
              <a:buChar char="§"/>
            </a:pPr>
            <a:r>
              <a:rPr lang="el-GR" sz="2400" i="1" dirty="0">
                <a:solidFill>
                  <a:schemeClr val="accent2">
                    <a:lumMod val="75000"/>
                  </a:schemeClr>
                </a:solidFill>
              </a:rPr>
              <a:t>Τι </a:t>
            </a:r>
            <a:r>
              <a:rPr lang="el-GR" sz="2400" i="1" dirty="0"/>
              <a:t>κάνει ένα χρήστη χαρούμενο; </a:t>
            </a:r>
          </a:p>
          <a:p>
            <a:pPr lvl="1" algn="just" eaLnBrk="1" hangingPunct="1">
              <a:buFont typeface="Wingdings" pitchFamily="2" charset="2"/>
              <a:buChar char="§"/>
            </a:pPr>
            <a:r>
              <a:rPr lang="el-GR" dirty="0"/>
              <a:t>Οι παράγοντες περιλαμβάνουν: </a:t>
            </a:r>
            <a:endParaRPr lang="de-DE" dirty="0"/>
          </a:p>
          <a:p>
            <a:pPr lvl="2" algn="just">
              <a:spcBef>
                <a:spcPts val="0"/>
              </a:spcBef>
              <a:buFont typeface="Wingdings" pitchFamily="2" charset="2"/>
              <a:buChar char="§"/>
            </a:pPr>
            <a:r>
              <a:rPr lang="el-GR" sz="1800" dirty="0"/>
              <a:t>Ταχύτητα  απόκρισης (</a:t>
            </a:r>
            <a:r>
              <a:rPr lang="de-DE" sz="1800" dirty="0"/>
              <a:t>Speed </a:t>
            </a:r>
            <a:r>
              <a:rPr lang="de-DE" sz="1800" dirty="0" err="1"/>
              <a:t>of</a:t>
            </a:r>
            <a:r>
              <a:rPr lang="de-DE" sz="1800" dirty="0"/>
              <a:t> </a:t>
            </a:r>
            <a:r>
              <a:rPr lang="en-US" sz="1800" dirty="0"/>
              <a:t>r</a:t>
            </a:r>
            <a:r>
              <a:rPr lang="de-DE" sz="1800" dirty="0" err="1"/>
              <a:t>esponse</a:t>
            </a:r>
            <a:r>
              <a:rPr lang="el-GR" sz="1800" dirty="0"/>
              <a:t>)</a:t>
            </a:r>
            <a:endParaRPr lang="de-DE" sz="1800" dirty="0"/>
          </a:p>
          <a:p>
            <a:pPr lvl="2" algn="just">
              <a:spcBef>
                <a:spcPts val="0"/>
              </a:spcBef>
              <a:buFont typeface="Wingdings" pitchFamily="2" charset="2"/>
              <a:buChar char="§"/>
            </a:pPr>
            <a:r>
              <a:rPr lang="el-GR" sz="1800" dirty="0"/>
              <a:t>Μέγεθος/κάλυψη ευρετηρίου</a:t>
            </a:r>
            <a:endParaRPr lang="de-DE" sz="1800" dirty="0"/>
          </a:p>
          <a:p>
            <a:pPr lvl="2" algn="just">
              <a:spcBef>
                <a:spcPts val="0"/>
              </a:spcBef>
              <a:buFont typeface="Wingdings" pitchFamily="2" charset="2"/>
              <a:buChar char="§"/>
            </a:pPr>
            <a:r>
              <a:rPr lang="el-GR" sz="1800" i="1" dirty="0"/>
              <a:t>Εύχρηστη </a:t>
            </a:r>
            <a:r>
              <a:rPr lang="el-GR" sz="1800" i="1" dirty="0" err="1"/>
              <a:t>διεπαφή</a:t>
            </a:r>
            <a:r>
              <a:rPr lang="el-GR" sz="1800" i="1" dirty="0"/>
              <a:t> </a:t>
            </a:r>
            <a:r>
              <a:rPr lang="el-GR" sz="1800" dirty="0"/>
              <a:t>(</a:t>
            </a:r>
            <a:r>
              <a:rPr lang="de-DE" sz="1800" dirty="0" err="1"/>
              <a:t>Uncluttered</a:t>
            </a:r>
            <a:r>
              <a:rPr lang="de-DE" sz="1800" dirty="0"/>
              <a:t> UI</a:t>
            </a:r>
            <a:r>
              <a:rPr lang="el-GR" sz="1800" dirty="0"/>
              <a:t>)</a:t>
            </a:r>
          </a:p>
          <a:p>
            <a:pPr lvl="2" algn="just">
              <a:spcBef>
                <a:spcPts val="0"/>
              </a:spcBef>
              <a:buFont typeface="Wingdings" pitchFamily="2" charset="2"/>
              <a:buChar char="§"/>
            </a:pPr>
            <a:r>
              <a:rPr lang="el-GR" sz="1800" dirty="0"/>
              <a:t>Χωρίς κόστος </a:t>
            </a:r>
            <a:r>
              <a:rPr lang="en-US" sz="1800" dirty="0"/>
              <a:t>(free</a:t>
            </a:r>
            <a:r>
              <a:rPr lang="en-US" dirty="0"/>
              <a:t>)</a:t>
            </a:r>
            <a:endParaRPr lang="el-GR" dirty="0"/>
          </a:p>
          <a:p>
            <a:pPr lvl="2" algn="just">
              <a:spcBef>
                <a:spcPts val="0"/>
              </a:spcBef>
              <a:buFont typeface="Wingdings" pitchFamily="2" charset="2"/>
              <a:buChar char="§"/>
            </a:pPr>
            <a:endParaRPr lang="el-GR" sz="800" dirty="0"/>
          </a:p>
          <a:p>
            <a:pPr lvl="2" algn="just">
              <a:spcBef>
                <a:spcPts val="0"/>
              </a:spcBef>
              <a:buFont typeface="Wingdings" pitchFamily="2" charset="2"/>
              <a:buChar char="§"/>
            </a:pPr>
            <a:r>
              <a:rPr lang="el-GR" sz="2400" dirty="0">
                <a:solidFill>
                  <a:schemeClr val="accent2">
                    <a:lumMod val="75000"/>
                  </a:schemeClr>
                </a:solidFill>
                <a:ea typeface="ＭＳ Ｐゴシック" pitchFamily="-112" charset="-128"/>
                <a:cs typeface="ＭＳ Ｐゴシック" pitchFamily="-65" charset="-128"/>
              </a:rPr>
              <a:t>Συνάφεια (</a:t>
            </a:r>
            <a:r>
              <a:rPr lang="en-US" sz="2400" dirty="0">
                <a:solidFill>
                  <a:schemeClr val="accent2">
                    <a:lumMod val="75000"/>
                  </a:schemeClr>
                </a:solidFill>
                <a:ea typeface="ＭＳ Ｐゴシック" pitchFamily="-112" charset="-128"/>
                <a:cs typeface="ＭＳ Ｐゴシック" pitchFamily="-65" charset="-128"/>
              </a:rPr>
              <a:t>relevance</a:t>
            </a:r>
            <a:r>
              <a:rPr lang="el-GR" sz="2400" dirty="0">
                <a:solidFill>
                  <a:schemeClr val="accent2">
                    <a:lumMod val="75000"/>
                  </a:schemeClr>
                </a:solidFill>
                <a:ea typeface="ＭＳ Ｐゴシック" pitchFamily="-112" charset="-128"/>
                <a:cs typeface="ＭＳ Ｐゴシック" pitchFamily="-65" charset="-128"/>
              </a:rPr>
              <a:t>): </a:t>
            </a:r>
            <a:r>
              <a:rPr lang="el-GR" sz="2400" dirty="0">
                <a:solidFill>
                  <a:schemeClr val="accent2">
                    <a:lumMod val="75000"/>
                  </a:schemeClr>
                </a:solidFill>
              </a:rPr>
              <a:t> </a:t>
            </a:r>
            <a:r>
              <a:rPr lang="el-GR" sz="2400" i="1" dirty="0">
                <a:ea typeface="ＭＳ Ｐゴシック" pitchFamily="-112" charset="-128"/>
                <a:cs typeface="ＭＳ Ｐゴシック" pitchFamily="-65" charset="-128"/>
              </a:rPr>
              <a:t>Κανένα από αυτά δεν αρκεί</a:t>
            </a:r>
            <a:r>
              <a:rPr lang="el-GR" sz="2400" dirty="0">
                <a:ea typeface="ＭＳ Ｐゴシック" pitchFamily="-112" charset="-128"/>
                <a:cs typeface="ＭＳ Ｐゴシック" pitchFamily="-65" charset="-128"/>
              </a:rPr>
              <a:t>: εξαιρετικά γρήγορες αλλά άχρηστες απαντήσεις δεν ικανοποιούν ένα χρήστη</a:t>
            </a:r>
          </a:p>
          <a:p>
            <a:pPr lvl="2" algn="just">
              <a:spcBef>
                <a:spcPts val="0"/>
              </a:spcBef>
              <a:buFont typeface="Wingdings" pitchFamily="2" charset="2"/>
              <a:buChar char="§"/>
            </a:pPr>
            <a:endParaRPr lang="en-US" sz="800" b="1" dirty="0">
              <a:ea typeface="ＭＳ Ｐゴシック" pitchFamily="-112" charset="-128"/>
              <a:cs typeface="ＭＳ Ｐゴシック" pitchFamily="-65" charset="-128"/>
            </a:endParaRPr>
          </a:p>
          <a:p>
            <a:pPr marL="342900" lvl="1" indent="-342900" algn="just" eaLnBrk="1" hangingPunct="1">
              <a:buFont typeface="Wingdings" pitchFamily="2" charset="2"/>
              <a:buChar char="§"/>
            </a:pPr>
            <a:r>
              <a:rPr lang="el-GR" sz="2400" u="sng" dirty="0">
                <a:ea typeface="ＭＳ Ｐゴシック" pitchFamily="-112" charset="-128"/>
                <a:cs typeface="ＭＳ Ｐゴシック" pitchFamily="-65" charset="-128"/>
              </a:rPr>
              <a:t>Θα επικεντρωθούμε στο πως «μετράμε»</a:t>
            </a:r>
            <a:r>
              <a:rPr lang="en-US" sz="2400" u="sng" dirty="0">
                <a:ea typeface="ＭＳ Ｐゴシック" pitchFamily="-112" charset="-128"/>
                <a:cs typeface="ＭＳ Ｐゴシック" pitchFamily="-65" charset="-128"/>
              </a:rPr>
              <a:t> </a:t>
            </a:r>
            <a:r>
              <a:rPr lang="el-GR" sz="2400" u="sng" dirty="0">
                <a:ea typeface="ＭＳ Ｐゴシック" pitchFamily="-112" charset="-128"/>
                <a:cs typeface="ＭＳ Ｐゴシック" pitchFamily="-65" charset="-128"/>
              </a:rPr>
              <a:t>τη συνάφεια; </a:t>
            </a:r>
          </a:p>
          <a:p>
            <a:pPr marL="342900" lvl="1" indent="-342900" algn="just" eaLnBrk="1" hangingPunct="1">
              <a:buFont typeface="Wingdings" pitchFamily="2" charset="2"/>
              <a:buChar char="§"/>
            </a:pPr>
            <a:endParaRPr lang="el-GR" sz="2400" u="sng" dirty="0">
              <a:ea typeface="ＭＳ Ｐゴシック" pitchFamily="-112" charset="-128"/>
              <a:cs typeface="ＭＳ Ｐゴシック" pitchFamily="-65" charset="-128"/>
            </a:endParaRPr>
          </a:p>
          <a:p>
            <a:pPr marL="342900" lvl="1" indent="-342900" algn="just" eaLnBrk="1" hangingPunct="1">
              <a:buClr>
                <a:schemeClr val="tx1"/>
              </a:buClr>
              <a:buFont typeface="Wingdings" pitchFamily="2" charset="2"/>
              <a:buChar char="§"/>
            </a:pPr>
            <a:r>
              <a:rPr lang="en-US" sz="2400" dirty="0">
                <a:solidFill>
                  <a:schemeClr val="accent2">
                    <a:lumMod val="75000"/>
                  </a:schemeClr>
                </a:solidFill>
                <a:ea typeface="ＭＳ Ｐゴシック" pitchFamily="-112" charset="-128"/>
                <a:cs typeface="ＭＳ Ｐゴシック" pitchFamily="-65" charset="-128"/>
              </a:rPr>
              <a:t>Effectiveness</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αποτελεσματικότητα) </a:t>
            </a:r>
            <a:r>
              <a:rPr lang="en-US" sz="2400" dirty="0">
                <a:ea typeface="ＭＳ Ｐゴシック" pitchFamily="-112" charset="-128"/>
                <a:cs typeface="ＭＳ Ｐゴシック" pitchFamily="-65" charset="-128"/>
              </a:rPr>
              <a:t>vs </a:t>
            </a:r>
            <a:r>
              <a:rPr lang="en-US" sz="2400" dirty="0">
                <a:solidFill>
                  <a:schemeClr val="accent2">
                    <a:lumMod val="75000"/>
                  </a:schemeClr>
                </a:solidFill>
                <a:ea typeface="ＭＳ Ｐゴシック" pitchFamily="-112" charset="-128"/>
                <a:cs typeface="ＭＳ Ｐゴシック" pitchFamily="-65" charset="-128"/>
              </a:rPr>
              <a:t>Efficiency</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αποδοτικότητα)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ΜΕΤΡΑ ΠΟΥ ΘΕΩΡΟΥΝ ΤΗ ΔΙΑΤΑΞΗ</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Tree>
    <p:extLst>
      <p:ext uri="{BB962C8B-B14F-4D97-AF65-F5344CB8AC3E}">
        <p14:creationId xmlns:p14="http://schemas.microsoft.com/office/powerpoint/2010/main" val="2598801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Καταταγμένης Ανάκτησης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285750" y="48768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a:solidFill>
                  <a:schemeClr val="tx2">
                    <a:lumMod val="60000"/>
                    <a:lumOff val="40000"/>
                  </a:schemeClr>
                </a:solidFill>
                <a:latin typeface="+mn-lt"/>
              </a:rPr>
              <a:t> </a:t>
            </a:r>
            <a:r>
              <a:rPr lang="el-GR" i="1" dirty="0">
                <a:latin typeface="+mn-lt"/>
              </a:rPr>
              <a:t>Η ακρίβεια, ανάκληση και το </a:t>
            </a:r>
            <a:r>
              <a:rPr lang="en-US" i="1" dirty="0">
                <a:latin typeface="+mn-lt"/>
              </a:rPr>
              <a:t>F </a:t>
            </a:r>
            <a:r>
              <a:rPr lang="el-GR" i="1" dirty="0">
                <a:latin typeface="+mn-lt"/>
              </a:rPr>
              <a:t>είναι μέτρα για μη καταταγμένα (</a:t>
            </a:r>
            <a:r>
              <a:rPr lang="en-US" i="1" dirty="0">
                <a:latin typeface="+mn-lt"/>
              </a:rPr>
              <a:t>unranked</a:t>
            </a:r>
            <a:r>
              <a:rPr lang="el-GR" i="1" dirty="0">
                <a:latin typeface="+mn-lt"/>
              </a:rPr>
              <a:t>) σύνολα </a:t>
            </a:r>
            <a:r>
              <a:rPr lang="en-US" i="1" dirty="0">
                <a:latin typeface="+mn-lt"/>
              </a:rPr>
              <a:t>.</a:t>
            </a:r>
            <a:endParaRPr lang="el-GR" dirty="0">
              <a:latin typeface="+mn-lt"/>
            </a:endParaRPr>
          </a:p>
          <a:p>
            <a:pPr lvl="1">
              <a:spcBef>
                <a:spcPts val="700"/>
              </a:spcBef>
              <a:buClr>
                <a:schemeClr val="tx2">
                  <a:lumMod val="50000"/>
                </a:schemeClr>
              </a:buClr>
            </a:pPr>
            <a:r>
              <a:rPr lang="el-GR" i="1" u="sng" dirty="0">
                <a:solidFill>
                  <a:schemeClr val="tx2">
                    <a:lumMod val="50000"/>
                  </a:schemeClr>
                </a:solidFill>
                <a:latin typeface="+mn-lt"/>
              </a:rPr>
              <a:t>Πως μπορούμε να τα τροποποιήσουμε τα μέτρα για λίστες με διάταξη</a:t>
            </a:r>
            <a:r>
              <a:rPr lang="en-US"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285750" y="1716176"/>
            <a:ext cx="862965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ct val="20000"/>
              </a:spcBef>
              <a:spcAft>
                <a:spcPct val="0"/>
              </a:spcAft>
              <a:buClr>
                <a:srgbClr val="437085"/>
              </a:buClr>
              <a:buSzTx/>
              <a:buFontTx/>
              <a:buNone/>
              <a:tabLst/>
              <a:defRPr/>
            </a:pPr>
            <a:r>
              <a:rPr lang="el-GR" dirty="0">
                <a:latin typeface="+mn-lt"/>
                <a:ea typeface="ＭＳ Ｐゴシック" pitchFamily="-65" charset="-128"/>
                <a:cs typeface="ＭＳ Ｐゴシック" pitchFamily="-65" charset="-128"/>
              </a:rPr>
              <a:t>Στην πραγματικότητα, </a:t>
            </a:r>
            <a:r>
              <a:rPr lang="el-GR" dirty="0">
                <a:solidFill>
                  <a:schemeClr val="tx2">
                    <a:lumMod val="50000"/>
                  </a:schemeClr>
                </a:solidFill>
                <a:latin typeface="+mn-lt"/>
                <a:ea typeface="ＭＳ Ｐゴシック" pitchFamily="-65" charset="-128"/>
                <a:cs typeface="ＭＳ Ｐゴシック" pitchFamily="-65" charset="-128"/>
              </a:rPr>
              <a:t>ο</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χρήστης δε</a:t>
            </a:r>
            <a:r>
              <a:rPr kumimoji="0" lang="en-US"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lang="el-GR" dirty="0">
                <a:solidFill>
                  <a:schemeClr val="tx2">
                    <a:lumMod val="50000"/>
                  </a:schemeClr>
                </a:solidFill>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αντίθετα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lvl="0"/>
            <a:r>
              <a:rPr lang="el-GR" dirty="0">
                <a:solidFill>
                  <a:prstClr val="black"/>
                </a:solidFill>
                <a:latin typeface="Calibri" panose="020F0502020204030204"/>
              </a:rPr>
              <a:t>Όπου </a:t>
            </a:r>
            <a:r>
              <a:rPr lang="en-US" dirty="0">
                <a:solidFill>
                  <a:prstClr val="black"/>
                </a:solidFill>
                <a:latin typeface="Calibri" panose="020F0502020204030204"/>
              </a:rPr>
              <a:t>R</a:t>
            </a:r>
            <a:r>
              <a:rPr lang="el-GR" dirty="0">
                <a:solidFill>
                  <a:prstClr val="black"/>
                </a:solidFill>
                <a:latin typeface="Calibri" panose="020F0502020204030204"/>
              </a:rPr>
              <a:t>: συναφές, </a:t>
            </a:r>
            <a:r>
              <a:rPr lang="en-US" dirty="0">
                <a:solidFill>
                  <a:prstClr val="black"/>
                </a:solidFill>
                <a:latin typeface="Calibri" panose="020F0502020204030204"/>
              </a:rPr>
              <a:t>N</a:t>
            </a:r>
            <a:r>
              <a:rPr lang="el-GR" dirty="0">
                <a:solidFill>
                  <a:prstClr val="black"/>
                </a:solidFill>
                <a:latin typeface="Calibri" panose="020F0502020204030204"/>
              </a:rPr>
              <a:t>: μη συναφές</a:t>
            </a:r>
            <a:endParaRPr lang="en-US" dirty="0">
              <a:solidFill>
                <a:prstClr val="black"/>
              </a:solidFill>
              <a:latin typeface="Calibri" panose="020F0502020204030204"/>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788E562D-8F98-4069-8CD4-6AB5535A2441}"/>
              </a:ext>
            </a:extLst>
          </p:cNvPr>
          <p:cNvSpPr txBox="1"/>
          <p:nvPr/>
        </p:nvSpPr>
        <p:spPr>
          <a:xfrm>
            <a:off x="180975" y="4309208"/>
            <a:ext cx="8839200" cy="461665"/>
          </a:xfrm>
          <a:prstGeom prst="rect">
            <a:avLst/>
          </a:prstGeom>
          <a:noFill/>
        </p:spPr>
        <p:txBody>
          <a:bodyPr wrap="square" rtlCol="0">
            <a:spAutoFit/>
          </a:bodyPr>
          <a:lstStyle/>
          <a:p>
            <a:pPr marL="342900" indent="-342900">
              <a:buFont typeface="Wingdings" panose="05000000000000000000" pitchFamily="2" charset="2"/>
              <a:buChar char="§"/>
            </a:pPr>
            <a:r>
              <a:rPr lang="el-GR" dirty="0">
                <a:solidFill>
                  <a:schemeClr val="accent1">
                    <a:lumMod val="75000"/>
                  </a:schemeClr>
                </a:solidFill>
                <a:latin typeface="+mn-lt"/>
              </a:rPr>
              <a:t>Είναι σημαντικό τα συναφή αποτελέσματα να είναι στην κορυφή </a:t>
            </a:r>
            <a:endParaRPr lang="en-US" dirty="0">
              <a:solidFill>
                <a:schemeClr val="accent1">
                  <a:lumMod val="75000"/>
                </a:schemeClr>
              </a:solidFill>
              <a:latin typeface="+mn-lt"/>
            </a:endParaRPr>
          </a:p>
        </p:txBody>
      </p:sp>
    </p:spTree>
    <p:extLst>
      <p:ext uri="{BB962C8B-B14F-4D97-AF65-F5344CB8AC3E}">
        <p14:creationId xmlns:p14="http://schemas.microsoft.com/office/powerpoint/2010/main" val="273203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4268489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53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1" name="Text Box 6"/>
          <p:cNvSpPr txBox="1">
            <a:spLocks noChangeArrowheads="1"/>
          </p:cNvSpPr>
          <p:nvPr/>
        </p:nvSpPr>
        <p:spPr bwMode="auto">
          <a:xfrm>
            <a:off x="762000" y="178471"/>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mc:AlternateContent xmlns:mc="http://schemas.openxmlformats.org/markup-compatibility/2006" xmlns:p14="http://schemas.microsoft.com/office/powerpoint/2010/main">
        <mc:Choice Requires="p14">
          <p:contentPart p14:bwMode="auto" r:id="rId2">
            <p14:nvContentPartPr>
              <p14:cNvPr id="20582" name="Ink 20581">
                <a:extLst>
                  <a:ext uri="{FF2B5EF4-FFF2-40B4-BE49-F238E27FC236}">
                    <a16:creationId xmlns:a16="http://schemas.microsoft.com/office/drawing/2014/main" id="{D0A62674-3D2B-49EE-8852-E86DBC8889C9}"/>
                  </a:ext>
                </a:extLst>
              </p14:cNvPr>
              <p14:cNvContentPartPr/>
              <p14:nvPr/>
            </p14:nvContentPartPr>
            <p14:xfrm>
              <a:off x="-655182" y="402049"/>
              <a:ext cx="360" cy="360"/>
            </p14:xfrm>
          </p:contentPart>
        </mc:Choice>
        <mc:Fallback xmlns="">
          <p:pic>
            <p:nvPicPr>
              <p:cNvPr id="20582" name="Ink 20581">
                <a:extLst>
                  <a:ext uri="{FF2B5EF4-FFF2-40B4-BE49-F238E27FC236}">
                    <a16:creationId xmlns:a16="http://schemas.microsoft.com/office/drawing/2014/main" id="{D0A62674-3D2B-49EE-8852-E86DBC8889C9}"/>
                  </a:ext>
                </a:extLst>
              </p:cNvPr>
              <p:cNvPicPr/>
              <p:nvPr/>
            </p:nvPicPr>
            <p:blipFill>
              <a:blip r:embed="rId3"/>
              <a:stretch>
                <a:fillRect/>
              </a:stretch>
            </p:blipFill>
            <p:spPr>
              <a:xfrm>
                <a:off x="-664182" y="393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649" name="Ink 20648">
                <a:extLst>
                  <a:ext uri="{FF2B5EF4-FFF2-40B4-BE49-F238E27FC236}">
                    <a16:creationId xmlns:a16="http://schemas.microsoft.com/office/drawing/2014/main" id="{907E7274-6EB8-426E-B708-DC8B185E5609}"/>
                  </a:ext>
                </a:extLst>
              </p14:cNvPr>
              <p14:cNvContentPartPr/>
              <p14:nvPr/>
            </p14:nvContentPartPr>
            <p14:xfrm>
              <a:off x="1043658" y="726049"/>
              <a:ext cx="360" cy="360"/>
            </p14:xfrm>
          </p:contentPart>
        </mc:Choice>
        <mc:Fallback xmlns="">
          <p:pic>
            <p:nvPicPr>
              <p:cNvPr id="20649" name="Ink 20648">
                <a:extLst>
                  <a:ext uri="{FF2B5EF4-FFF2-40B4-BE49-F238E27FC236}">
                    <a16:creationId xmlns:a16="http://schemas.microsoft.com/office/drawing/2014/main" id="{907E7274-6EB8-426E-B708-DC8B185E5609}"/>
                  </a:ext>
                </a:extLst>
              </p:cNvPr>
              <p:cNvPicPr/>
              <p:nvPr/>
            </p:nvPicPr>
            <p:blipFill>
              <a:blip r:embed="rId5"/>
              <a:stretch>
                <a:fillRect/>
              </a:stretch>
            </p:blipFill>
            <p:spPr>
              <a:xfrm>
                <a:off x="1034658" y="717049"/>
                <a:ext cx="18000" cy="18000"/>
              </a:xfrm>
              <a:prstGeom prst="rect">
                <a:avLst/>
              </a:prstGeom>
            </p:spPr>
          </p:pic>
        </mc:Fallback>
      </mc:AlternateContent>
      <p:graphicFrame>
        <p:nvGraphicFramePr>
          <p:cNvPr id="3" name="Table 2">
            <a:extLst>
              <a:ext uri="{FF2B5EF4-FFF2-40B4-BE49-F238E27FC236}">
                <a16:creationId xmlns:a16="http://schemas.microsoft.com/office/drawing/2014/main" id="{DC20B240-EF2B-4226-8D45-EE34740DE76D}"/>
              </a:ext>
            </a:extLst>
          </p:cNvPr>
          <p:cNvGraphicFramePr>
            <a:graphicFrameLocks noGrp="1"/>
          </p:cNvGraphicFramePr>
          <p:nvPr>
            <p:extLst>
              <p:ext uri="{D42A27DB-BD31-4B8C-83A1-F6EECF244321}">
                <p14:modId xmlns:p14="http://schemas.microsoft.com/office/powerpoint/2010/main" val="2279101999"/>
              </p:ext>
            </p:extLst>
          </p:nvPr>
        </p:nvGraphicFramePr>
        <p:xfrm>
          <a:off x="2057400" y="1295400"/>
          <a:ext cx="3714749" cy="4564380"/>
        </p:xfrm>
        <a:graphic>
          <a:graphicData uri="http://schemas.openxmlformats.org/drawingml/2006/table">
            <a:tbl>
              <a:tblPr firstRow="1" bandRow="1">
                <a:tableStyleId>{5940675A-B579-460E-94D1-54222C63F5DA}</a:tableStyleId>
              </a:tblPr>
              <a:tblGrid>
                <a:gridCol w="1032935">
                  <a:extLst>
                    <a:ext uri="{9D8B030D-6E8A-4147-A177-3AD203B41FA5}">
                      <a16:colId xmlns:a16="http://schemas.microsoft.com/office/drawing/2014/main" val="2816373863"/>
                    </a:ext>
                  </a:extLst>
                </a:gridCol>
                <a:gridCol w="512379">
                  <a:extLst>
                    <a:ext uri="{9D8B030D-6E8A-4147-A177-3AD203B41FA5}">
                      <a16:colId xmlns:a16="http://schemas.microsoft.com/office/drawing/2014/main" val="2277606299"/>
                    </a:ext>
                  </a:extLst>
                </a:gridCol>
                <a:gridCol w="893086">
                  <a:extLst>
                    <a:ext uri="{9D8B030D-6E8A-4147-A177-3AD203B41FA5}">
                      <a16:colId xmlns:a16="http://schemas.microsoft.com/office/drawing/2014/main" val="466157471"/>
                    </a:ext>
                  </a:extLst>
                </a:gridCol>
                <a:gridCol w="1276349">
                  <a:extLst>
                    <a:ext uri="{9D8B030D-6E8A-4147-A177-3AD203B41FA5}">
                      <a16:colId xmlns:a16="http://schemas.microsoft.com/office/drawing/2014/main" val="3199757467"/>
                    </a:ext>
                  </a:extLst>
                </a:gridCol>
              </a:tblGrid>
              <a:tr h="224272">
                <a:tc>
                  <a:txBody>
                    <a:bodyPr/>
                    <a:lstStyle/>
                    <a:p>
                      <a:r>
                        <a:rPr lang="el-GR" dirty="0"/>
                        <a:t>Θέση</a:t>
                      </a:r>
                      <a:endParaRPr lang="en-US" dirty="0"/>
                    </a:p>
                  </a:txBody>
                  <a:tcPr/>
                </a:tc>
                <a:tc>
                  <a:txBody>
                    <a:bodyPr/>
                    <a:lstStyle/>
                    <a:p>
                      <a:endParaRPr lang="en-US" dirty="0"/>
                    </a:p>
                  </a:txBody>
                  <a:tcPr/>
                </a:tc>
                <a:tc>
                  <a:txBody>
                    <a:bodyPr/>
                    <a:lstStyle/>
                    <a:p>
                      <a:r>
                        <a:rPr lang="en-US" dirty="0"/>
                        <a:t>Recall</a:t>
                      </a:r>
                      <a:r>
                        <a:rPr lang="el-GR" dirty="0"/>
                        <a:t> (</a:t>
                      </a:r>
                      <a:r>
                        <a:rPr lang="en-US" dirty="0"/>
                        <a:t>R)</a:t>
                      </a:r>
                    </a:p>
                  </a:txBody>
                  <a:tcPr/>
                </a:tc>
                <a:tc>
                  <a:txBody>
                    <a:bodyPr/>
                    <a:lstStyle/>
                    <a:p>
                      <a:r>
                        <a:rPr lang="en-US" dirty="0"/>
                        <a:t>Precision (P)</a:t>
                      </a:r>
                    </a:p>
                  </a:txBody>
                  <a:tcPr/>
                </a:tc>
                <a:extLst>
                  <a:ext uri="{0D108BD9-81ED-4DB2-BD59-A6C34878D82A}">
                    <a16:rowId xmlns:a16="http://schemas.microsoft.com/office/drawing/2014/main" val="2409715428"/>
                  </a:ext>
                </a:extLst>
              </a:tr>
              <a:tr h="300472">
                <a:tc>
                  <a:txBody>
                    <a:bodyPr/>
                    <a:lstStyle/>
                    <a:p>
                      <a:r>
                        <a:rPr lang="en-US" dirty="0"/>
                        <a:t>1</a:t>
                      </a:r>
                    </a:p>
                  </a:txBody>
                  <a:tcPr/>
                </a:tc>
                <a:tc>
                  <a:txBody>
                    <a:bodyPr/>
                    <a:lstStyle/>
                    <a:p>
                      <a:r>
                        <a:rPr lang="en-US" b="1" dirty="0">
                          <a:solidFill>
                            <a:srgbClr val="FF0000"/>
                          </a:solidFill>
                        </a:rPr>
                        <a:t>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638233570"/>
                  </a:ext>
                </a:extLst>
              </a:tr>
              <a:tr h="300472">
                <a:tc>
                  <a:txBody>
                    <a:bodyPr/>
                    <a:lstStyle/>
                    <a:p>
                      <a:r>
                        <a:rPr lang="en-US" dirty="0"/>
                        <a:t>2</a:t>
                      </a:r>
                    </a:p>
                  </a:txBody>
                  <a:tcPr/>
                </a:tc>
                <a:tc>
                  <a:txBody>
                    <a:bodyPr/>
                    <a:lstStyle/>
                    <a:p>
                      <a:r>
                        <a:rPr lang="en-US" b="1" dirty="0">
                          <a:solidFill>
                            <a:srgbClr val="FF0000"/>
                          </a:solidFill>
                        </a:rPr>
                        <a:t>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00644439"/>
                  </a:ext>
                </a:extLst>
              </a:tr>
              <a:tr h="317784">
                <a:tc>
                  <a:txBody>
                    <a:bodyPr/>
                    <a:lstStyle/>
                    <a:p>
                      <a:r>
                        <a:rPr lang="el-GR" dirty="0"/>
                        <a:t>3</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9229692"/>
                  </a:ext>
                </a:extLst>
              </a:tr>
              <a:tr h="300472">
                <a:tc>
                  <a:txBody>
                    <a:bodyPr/>
                    <a:lstStyle/>
                    <a:p>
                      <a:r>
                        <a:rPr lang="el-GR" dirty="0"/>
                        <a:t>4</a:t>
                      </a:r>
                      <a:endParaRPr lang="en-US" dirty="0"/>
                    </a:p>
                  </a:txBody>
                  <a:tcPr/>
                </a:tc>
                <a:tc>
                  <a:txBody>
                    <a:bodyPr/>
                    <a:lstStyle/>
                    <a:p>
                      <a:r>
                        <a:rPr lang="en-US" b="1" dirty="0">
                          <a:solidFill>
                            <a:srgbClr val="FF0000"/>
                          </a:solidFill>
                        </a:rPr>
                        <a:t>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03292467"/>
                  </a:ext>
                </a:extLst>
              </a:tr>
              <a:tr h="300472">
                <a:tc>
                  <a:txBody>
                    <a:bodyPr/>
                    <a:lstStyle/>
                    <a:p>
                      <a:r>
                        <a:rPr lang="el-GR" dirty="0"/>
                        <a:t>5</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562585101"/>
                  </a:ext>
                </a:extLst>
              </a:tr>
              <a:tr h="313456">
                <a:tc>
                  <a:txBody>
                    <a:bodyPr/>
                    <a:lstStyle/>
                    <a:p>
                      <a:r>
                        <a:rPr lang="el-GR" dirty="0"/>
                        <a:t>6</a:t>
                      </a:r>
                      <a:endParaRPr lang="en-US" dirty="0"/>
                    </a:p>
                  </a:txBody>
                  <a:tcPr/>
                </a:tc>
                <a:tc>
                  <a:txBody>
                    <a:bodyPr/>
                    <a:lstStyle/>
                    <a:p>
                      <a:r>
                        <a:rPr lang="en-US" b="1" dirty="0">
                          <a:solidFill>
                            <a:srgbClr val="FF0000"/>
                          </a:solidFill>
                        </a:rPr>
                        <a:t>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63878165"/>
                  </a:ext>
                </a:extLst>
              </a:tr>
              <a:tr h="304800">
                <a:tc>
                  <a:txBody>
                    <a:bodyPr/>
                    <a:lstStyle/>
                    <a:p>
                      <a:r>
                        <a:rPr lang="el-GR" dirty="0"/>
                        <a:t>7</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968062458"/>
                  </a:ext>
                </a:extLst>
              </a:tr>
              <a:tr h="300472">
                <a:tc>
                  <a:txBody>
                    <a:bodyPr/>
                    <a:lstStyle/>
                    <a:p>
                      <a:r>
                        <a:rPr lang="el-GR" dirty="0"/>
                        <a:t>8</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27323670"/>
                  </a:ext>
                </a:extLst>
              </a:tr>
              <a:tr h="300472">
                <a:tc>
                  <a:txBody>
                    <a:bodyPr/>
                    <a:lstStyle/>
                    <a:p>
                      <a:r>
                        <a:rPr lang="el-GR" dirty="0"/>
                        <a:t>9</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23359305"/>
                  </a:ext>
                </a:extLst>
              </a:tr>
              <a:tr h="324925">
                <a:tc>
                  <a:txBody>
                    <a:bodyPr/>
                    <a:lstStyle/>
                    <a:p>
                      <a:r>
                        <a:rPr lang="el-GR" dirty="0"/>
                        <a:t>10</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2335966"/>
                  </a:ext>
                </a:extLst>
              </a:tr>
              <a:tr h="300472">
                <a:tc>
                  <a:txBody>
                    <a:bodyPr/>
                    <a:lstStyle/>
                    <a:p>
                      <a:r>
                        <a:rPr lang="en-US" dirty="0"/>
                        <a:t>1</a:t>
                      </a:r>
                      <a:r>
                        <a:rPr lang="el-GR" dirty="0"/>
                        <a:t>1</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701072154"/>
                  </a:ext>
                </a:extLst>
              </a:tr>
              <a:tr h="300472">
                <a:tc>
                  <a:txBody>
                    <a:bodyPr/>
                    <a:lstStyle/>
                    <a:p>
                      <a:r>
                        <a:rPr lang="en-US" dirty="0"/>
                        <a:t>1</a:t>
                      </a:r>
                      <a:r>
                        <a:rPr lang="el-GR" dirty="0"/>
                        <a:t>2</a:t>
                      </a:r>
                      <a:endParaRPr lang="en-US" dirty="0"/>
                    </a:p>
                  </a:txBody>
                  <a:tcPr/>
                </a:tc>
                <a:tc>
                  <a:txBody>
                    <a:bodyPr/>
                    <a:lstStyle/>
                    <a:p>
                      <a:r>
                        <a:rPr lang="en-US" dirty="0"/>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093600627"/>
                  </a:ext>
                </a:extLst>
              </a:tr>
              <a:tr h="301987">
                <a:tc>
                  <a:txBody>
                    <a:bodyPr/>
                    <a:lstStyle/>
                    <a:p>
                      <a:r>
                        <a:rPr lang="en-US" dirty="0"/>
                        <a:t>1</a:t>
                      </a:r>
                      <a:r>
                        <a:rPr lang="el-GR" dirty="0"/>
                        <a:t>3</a:t>
                      </a:r>
                      <a:endParaRPr lang="en-US" dirty="0"/>
                    </a:p>
                  </a:txBody>
                  <a:tcPr/>
                </a:tc>
                <a:tc>
                  <a:txBody>
                    <a:bodyPr/>
                    <a:lstStyle/>
                    <a:p>
                      <a:pPr marL="0" algn="l" defTabSz="685800" rtl="0" eaLnBrk="1" latinLnBrk="0" hangingPunct="1"/>
                      <a:r>
                        <a:rPr lang="en-US" sz="1350" b="1" kern="1200" dirty="0">
                          <a:solidFill>
                            <a:srgbClr val="FF0000"/>
                          </a:solidFill>
                          <a:latin typeface="+mn-lt"/>
                          <a:ea typeface="+mn-ea"/>
                          <a:cs typeface="+mn-cs"/>
                        </a:rPr>
                        <a:t>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59211074"/>
                  </a:ext>
                </a:extLst>
              </a:tr>
              <a:tr h="300472">
                <a:tc>
                  <a:txBody>
                    <a:bodyPr/>
                    <a:lstStyle/>
                    <a:p>
                      <a:r>
                        <a:rPr lang="en-US" dirty="0"/>
                        <a:t>1</a:t>
                      </a:r>
                      <a:r>
                        <a:rPr lang="el-GR" dirty="0"/>
                        <a:t>4</a:t>
                      </a:r>
                      <a:endParaRPr lang="en-US" dirty="0"/>
                    </a:p>
                  </a:txBody>
                  <a:tcPr/>
                </a:tc>
                <a:tc>
                  <a:txBody>
                    <a:bodyPr/>
                    <a:lstStyle/>
                    <a:p>
                      <a:r>
                        <a:rPr lang="en-US" b="0" dirty="0">
                          <a:solidFill>
                            <a:schemeClr val="tx1"/>
                          </a:solidFill>
                        </a:rPr>
                        <a:t>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990178915"/>
                  </a:ext>
                </a:extLst>
              </a:tr>
            </a:tbl>
          </a:graphicData>
        </a:graphic>
      </p:graphicFrame>
    </p:spTree>
    <p:extLst>
      <p:ext uri="{BB962C8B-B14F-4D97-AF65-F5344CB8AC3E}">
        <p14:creationId xmlns:p14="http://schemas.microsoft.com/office/powerpoint/2010/main" val="387910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1" name="Text Box 6"/>
          <p:cNvSpPr txBox="1">
            <a:spLocks noChangeArrowheads="1"/>
          </p:cNvSpPr>
          <p:nvPr/>
        </p:nvSpPr>
        <p:spPr bwMode="auto">
          <a:xfrm>
            <a:off x="152400" y="359727"/>
            <a:ext cx="4267200" cy="309958"/>
          </a:xfrm>
          <a:prstGeom prst="rect">
            <a:avLst/>
          </a:prstGeom>
          <a:noFill/>
          <a:ln w="12700">
            <a:noFill/>
            <a:miter lim="800000"/>
            <a:headEnd/>
            <a:tailEnd/>
          </a:ln>
          <a:effectLst/>
        </p:spPr>
        <p:txBody>
          <a:bodyPr wrap="square" lIns="90000" tIns="46800" rIns="90000" bIns="46800">
            <a:spAutoFit/>
          </a:bodyPr>
          <a:lstStyle/>
          <a:p>
            <a:r>
              <a:rPr kumimoji="1" lang="el-GR" altLang="zh-TW" sz="1400" dirty="0">
                <a:latin typeface="+mn-lt"/>
                <a:ea typeface="新細明體" pitchFamily="2" charset="-120"/>
              </a:rPr>
              <a:t>Οι ίδιοι υπολογισμοί σε δεκαδικά</a:t>
            </a:r>
            <a:endParaRPr kumimoji="1" lang="en-US" altLang="zh-TW" sz="1400" dirty="0">
              <a:latin typeface="+mn-lt"/>
              <a:ea typeface="新細明體" pitchFamily="2" charset="-120"/>
            </a:endParaRPr>
          </a:p>
        </p:txBody>
      </p:sp>
      <mc:AlternateContent xmlns:mc="http://schemas.openxmlformats.org/markup-compatibility/2006" xmlns:p14="http://schemas.microsoft.com/office/powerpoint/2010/main">
        <mc:Choice Requires="p14">
          <p:contentPart p14:bwMode="auto" r:id="rId2">
            <p14:nvContentPartPr>
              <p14:cNvPr id="20582" name="Ink 20581">
                <a:extLst>
                  <a:ext uri="{FF2B5EF4-FFF2-40B4-BE49-F238E27FC236}">
                    <a16:creationId xmlns:a16="http://schemas.microsoft.com/office/drawing/2014/main" id="{D0A62674-3D2B-49EE-8852-E86DBC8889C9}"/>
                  </a:ext>
                </a:extLst>
              </p14:cNvPr>
              <p14:cNvContentPartPr/>
              <p14:nvPr/>
            </p14:nvContentPartPr>
            <p14:xfrm>
              <a:off x="-655182" y="402049"/>
              <a:ext cx="360" cy="360"/>
            </p14:xfrm>
          </p:contentPart>
        </mc:Choice>
        <mc:Fallback xmlns="">
          <p:pic>
            <p:nvPicPr>
              <p:cNvPr id="20582" name="Ink 20581">
                <a:extLst>
                  <a:ext uri="{FF2B5EF4-FFF2-40B4-BE49-F238E27FC236}">
                    <a16:creationId xmlns:a16="http://schemas.microsoft.com/office/drawing/2014/main" id="{D0A62674-3D2B-49EE-8852-E86DBC8889C9}"/>
                  </a:ext>
                </a:extLst>
              </p:cNvPr>
              <p:cNvPicPr/>
              <p:nvPr/>
            </p:nvPicPr>
            <p:blipFill>
              <a:blip r:embed="rId3"/>
              <a:stretch>
                <a:fillRect/>
              </a:stretch>
            </p:blipFill>
            <p:spPr>
              <a:xfrm>
                <a:off x="-664182" y="393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649" name="Ink 20648">
                <a:extLst>
                  <a:ext uri="{FF2B5EF4-FFF2-40B4-BE49-F238E27FC236}">
                    <a16:creationId xmlns:a16="http://schemas.microsoft.com/office/drawing/2014/main" id="{907E7274-6EB8-426E-B708-DC8B185E5609}"/>
                  </a:ext>
                </a:extLst>
              </p14:cNvPr>
              <p14:cNvContentPartPr/>
              <p14:nvPr/>
            </p14:nvContentPartPr>
            <p14:xfrm>
              <a:off x="1043658" y="726049"/>
              <a:ext cx="360" cy="360"/>
            </p14:xfrm>
          </p:contentPart>
        </mc:Choice>
        <mc:Fallback xmlns="">
          <p:pic>
            <p:nvPicPr>
              <p:cNvPr id="20649" name="Ink 20648">
                <a:extLst>
                  <a:ext uri="{FF2B5EF4-FFF2-40B4-BE49-F238E27FC236}">
                    <a16:creationId xmlns:a16="http://schemas.microsoft.com/office/drawing/2014/main" id="{907E7274-6EB8-426E-B708-DC8B185E5609}"/>
                  </a:ext>
                </a:extLst>
              </p:cNvPr>
              <p:cNvPicPr/>
              <p:nvPr/>
            </p:nvPicPr>
            <p:blipFill>
              <a:blip r:embed="rId5"/>
              <a:stretch>
                <a:fillRect/>
              </a:stretch>
            </p:blipFill>
            <p:spPr>
              <a:xfrm>
                <a:off x="1034658" y="717049"/>
                <a:ext cx="18000" cy="18000"/>
              </a:xfrm>
              <a:prstGeom prst="rect">
                <a:avLst/>
              </a:prstGeom>
            </p:spPr>
          </p:pic>
        </mc:Fallback>
      </mc:AlternateContent>
      <p:graphicFrame>
        <p:nvGraphicFramePr>
          <p:cNvPr id="3" name="Table 2">
            <a:extLst>
              <a:ext uri="{FF2B5EF4-FFF2-40B4-BE49-F238E27FC236}">
                <a16:creationId xmlns:a16="http://schemas.microsoft.com/office/drawing/2014/main" id="{DC20B240-EF2B-4226-8D45-EE34740DE76D}"/>
              </a:ext>
            </a:extLst>
          </p:cNvPr>
          <p:cNvGraphicFramePr>
            <a:graphicFrameLocks noGrp="1"/>
          </p:cNvGraphicFramePr>
          <p:nvPr>
            <p:extLst>
              <p:ext uri="{D42A27DB-BD31-4B8C-83A1-F6EECF244321}">
                <p14:modId xmlns:p14="http://schemas.microsoft.com/office/powerpoint/2010/main" val="1813669641"/>
              </p:ext>
            </p:extLst>
          </p:nvPr>
        </p:nvGraphicFramePr>
        <p:xfrm>
          <a:off x="2743200" y="914400"/>
          <a:ext cx="2209800" cy="4564380"/>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816373863"/>
                    </a:ext>
                  </a:extLst>
                </a:gridCol>
                <a:gridCol w="455140">
                  <a:extLst>
                    <a:ext uri="{9D8B030D-6E8A-4147-A177-3AD203B41FA5}">
                      <a16:colId xmlns:a16="http://schemas.microsoft.com/office/drawing/2014/main" val="2277606299"/>
                    </a:ext>
                  </a:extLst>
                </a:gridCol>
                <a:gridCol w="1373660">
                  <a:extLst>
                    <a:ext uri="{9D8B030D-6E8A-4147-A177-3AD203B41FA5}">
                      <a16:colId xmlns:a16="http://schemas.microsoft.com/office/drawing/2014/main" val="466157471"/>
                    </a:ext>
                  </a:extLst>
                </a:gridCol>
              </a:tblGrid>
              <a:tr h="17776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09715428"/>
                  </a:ext>
                </a:extLst>
              </a:tr>
              <a:tr h="300472">
                <a:tc>
                  <a:txBody>
                    <a:bodyPr/>
                    <a:lstStyle/>
                    <a:p>
                      <a:r>
                        <a:rPr lang="en-US" dirty="0"/>
                        <a:t>1</a:t>
                      </a:r>
                    </a:p>
                  </a:txBody>
                  <a:tcPr/>
                </a:tc>
                <a:tc>
                  <a:txBody>
                    <a:bodyPr/>
                    <a:lstStyle/>
                    <a:p>
                      <a:r>
                        <a:rPr lang="en-US" b="1" dirty="0">
                          <a:solidFill>
                            <a:srgbClr val="FF0000"/>
                          </a:solidFill>
                        </a:rPr>
                        <a:t>R</a:t>
                      </a:r>
                    </a:p>
                  </a:txBody>
                  <a:tcPr/>
                </a:tc>
                <a:tc>
                  <a:txBody>
                    <a:bodyPr/>
                    <a:lstStyle/>
                    <a:p>
                      <a:r>
                        <a:rPr lang="en-US" sz="1200" dirty="0"/>
                        <a:t>R = </a:t>
                      </a:r>
                      <a:r>
                        <a:rPr lang="el-GR" sz="1200" b="1" dirty="0"/>
                        <a:t>0.167</a:t>
                      </a:r>
                      <a:r>
                        <a:rPr lang="en-US" sz="1200" dirty="0"/>
                        <a:t> P = </a:t>
                      </a:r>
                      <a:r>
                        <a:rPr lang="el-GR" sz="1200" dirty="0"/>
                        <a:t>1</a:t>
                      </a:r>
                      <a:endParaRPr lang="en-US" sz="1200" dirty="0"/>
                    </a:p>
                  </a:txBody>
                  <a:tcPr/>
                </a:tc>
                <a:extLst>
                  <a:ext uri="{0D108BD9-81ED-4DB2-BD59-A6C34878D82A}">
                    <a16:rowId xmlns:a16="http://schemas.microsoft.com/office/drawing/2014/main" val="638233570"/>
                  </a:ext>
                </a:extLst>
              </a:tr>
              <a:tr h="300472">
                <a:tc>
                  <a:txBody>
                    <a:bodyPr/>
                    <a:lstStyle/>
                    <a:p>
                      <a:r>
                        <a:rPr lang="en-US" dirty="0"/>
                        <a:t>2</a:t>
                      </a:r>
                    </a:p>
                  </a:txBody>
                  <a:tcPr/>
                </a:tc>
                <a:tc>
                  <a:txBody>
                    <a:bodyPr/>
                    <a:lstStyle/>
                    <a:p>
                      <a:r>
                        <a:rPr lang="en-US" b="1" dirty="0">
                          <a:solidFill>
                            <a:srgbClr val="FF0000"/>
                          </a:solidFill>
                        </a:rPr>
                        <a:t>R</a:t>
                      </a:r>
                    </a:p>
                  </a:txBody>
                  <a:tcPr/>
                </a:tc>
                <a:tc>
                  <a:txBody>
                    <a:bodyPr/>
                    <a:lstStyle/>
                    <a:p>
                      <a:r>
                        <a:rPr lang="en-US" sz="1200" dirty="0"/>
                        <a:t>R = </a:t>
                      </a:r>
                      <a:r>
                        <a:rPr lang="el-GR" sz="1200" b="1" dirty="0"/>
                        <a:t>0.33</a:t>
                      </a:r>
                      <a:r>
                        <a:rPr lang="en-US" sz="1200" dirty="0"/>
                        <a:t> P = 1</a:t>
                      </a:r>
                    </a:p>
                  </a:txBody>
                  <a:tcPr/>
                </a:tc>
                <a:extLst>
                  <a:ext uri="{0D108BD9-81ED-4DB2-BD59-A6C34878D82A}">
                    <a16:rowId xmlns:a16="http://schemas.microsoft.com/office/drawing/2014/main" val="2700644439"/>
                  </a:ext>
                </a:extLst>
              </a:tr>
              <a:tr h="317784">
                <a:tc>
                  <a:txBody>
                    <a:bodyPr/>
                    <a:lstStyle/>
                    <a:p>
                      <a:r>
                        <a:rPr lang="el-GR" dirty="0"/>
                        <a:t>3</a:t>
                      </a:r>
                      <a:endParaRPr lang="en-US" dirty="0"/>
                    </a:p>
                  </a:txBody>
                  <a:tcPr/>
                </a:tc>
                <a:tc>
                  <a:txBody>
                    <a:bodyPr/>
                    <a:lstStyle/>
                    <a:p>
                      <a:r>
                        <a:rPr lang="en-US" dirty="0"/>
                        <a:t>N</a:t>
                      </a:r>
                    </a:p>
                  </a:txBody>
                  <a:tcPr/>
                </a:tc>
                <a:tc>
                  <a:txBody>
                    <a:bodyPr/>
                    <a:lstStyle/>
                    <a:p>
                      <a:r>
                        <a:rPr lang="en-US" sz="1200" dirty="0"/>
                        <a:t>R = </a:t>
                      </a:r>
                      <a:r>
                        <a:rPr lang="el-GR" sz="1200" dirty="0"/>
                        <a:t>0.33</a:t>
                      </a:r>
                      <a:r>
                        <a:rPr lang="en-US" sz="1200" dirty="0"/>
                        <a:t> P = </a:t>
                      </a:r>
                      <a:r>
                        <a:rPr lang="el-GR" sz="1200" dirty="0"/>
                        <a:t>0.67</a:t>
                      </a:r>
                      <a:endParaRPr lang="en-US" sz="1200" dirty="0"/>
                    </a:p>
                  </a:txBody>
                  <a:tcPr/>
                </a:tc>
                <a:extLst>
                  <a:ext uri="{0D108BD9-81ED-4DB2-BD59-A6C34878D82A}">
                    <a16:rowId xmlns:a16="http://schemas.microsoft.com/office/drawing/2014/main" val="39229692"/>
                  </a:ext>
                </a:extLst>
              </a:tr>
              <a:tr h="300472">
                <a:tc>
                  <a:txBody>
                    <a:bodyPr/>
                    <a:lstStyle/>
                    <a:p>
                      <a:r>
                        <a:rPr lang="el-GR" dirty="0"/>
                        <a:t>4</a:t>
                      </a:r>
                      <a:endParaRPr lang="en-US" dirty="0"/>
                    </a:p>
                  </a:txBody>
                  <a:tcPr/>
                </a:tc>
                <a:tc>
                  <a:txBody>
                    <a:bodyPr/>
                    <a:lstStyle/>
                    <a:p>
                      <a:r>
                        <a:rPr lang="en-US" b="1" dirty="0">
                          <a:solidFill>
                            <a:srgbClr val="FF0000"/>
                          </a:solidFill>
                        </a:rPr>
                        <a:t>R</a:t>
                      </a:r>
                    </a:p>
                  </a:txBody>
                  <a:tcPr/>
                </a:tc>
                <a:tc>
                  <a:txBody>
                    <a:bodyPr/>
                    <a:lstStyle/>
                    <a:p>
                      <a:r>
                        <a:rPr lang="en-US" sz="1200" dirty="0"/>
                        <a:t>R = </a:t>
                      </a:r>
                      <a:r>
                        <a:rPr lang="el-GR" sz="1200" b="1" dirty="0"/>
                        <a:t>0.5</a:t>
                      </a:r>
                      <a:r>
                        <a:rPr lang="en-US" sz="1200" dirty="0"/>
                        <a:t> P = </a:t>
                      </a:r>
                      <a:r>
                        <a:rPr lang="el-GR" sz="1200" dirty="0"/>
                        <a:t>0.75</a:t>
                      </a:r>
                      <a:endParaRPr lang="en-US" sz="1200" dirty="0"/>
                    </a:p>
                  </a:txBody>
                  <a:tcPr/>
                </a:tc>
                <a:extLst>
                  <a:ext uri="{0D108BD9-81ED-4DB2-BD59-A6C34878D82A}">
                    <a16:rowId xmlns:a16="http://schemas.microsoft.com/office/drawing/2014/main" val="2403292467"/>
                  </a:ext>
                </a:extLst>
              </a:tr>
              <a:tr h="300472">
                <a:tc>
                  <a:txBody>
                    <a:bodyPr/>
                    <a:lstStyle/>
                    <a:p>
                      <a:r>
                        <a:rPr lang="el-GR" dirty="0"/>
                        <a:t>5</a:t>
                      </a:r>
                      <a:endParaRPr lang="en-US" dirty="0"/>
                    </a:p>
                  </a:txBody>
                  <a:tcPr/>
                </a:tc>
                <a:tc>
                  <a:txBody>
                    <a:bodyPr/>
                    <a:lstStyle/>
                    <a:p>
                      <a:r>
                        <a:rPr lang="en-US" dirty="0"/>
                        <a:t>N</a:t>
                      </a:r>
                    </a:p>
                  </a:txBody>
                  <a:tcPr/>
                </a:tc>
                <a:tc>
                  <a:txBody>
                    <a:bodyPr/>
                    <a:lstStyle/>
                    <a:p>
                      <a:r>
                        <a:rPr lang="en-US" sz="1200" dirty="0"/>
                        <a:t>R = </a:t>
                      </a:r>
                      <a:r>
                        <a:rPr lang="el-GR" sz="1200" dirty="0"/>
                        <a:t>0.5</a:t>
                      </a:r>
                      <a:r>
                        <a:rPr lang="en-US" sz="1200" dirty="0"/>
                        <a:t> P = </a:t>
                      </a:r>
                      <a:r>
                        <a:rPr lang="el-GR" sz="1200" dirty="0"/>
                        <a:t>0.6</a:t>
                      </a:r>
                      <a:endParaRPr lang="en-US" sz="1200" dirty="0"/>
                    </a:p>
                  </a:txBody>
                  <a:tcPr/>
                </a:tc>
                <a:extLst>
                  <a:ext uri="{0D108BD9-81ED-4DB2-BD59-A6C34878D82A}">
                    <a16:rowId xmlns:a16="http://schemas.microsoft.com/office/drawing/2014/main" val="3562585101"/>
                  </a:ext>
                </a:extLst>
              </a:tr>
              <a:tr h="313456">
                <a:tc>
                  <a:txBody>
                    <a:bodyPr/>
                    <a:lstStyle/>
                    <a:p>
                      <a:r>
                        <a:rPr lang="el-GR" dirty="0"/>
                        <a:t>6</a:t>
                      </a:r>
                      <a:endParaRPr lang="en-US" dirty="0"/>
                    </a:p>
                  </a:txBody>
                  <a:tcPr/>
                </a:tc>
                <a:tc>
                  <a:txBody>
                    <a:bodyPr/>
                    <a:lstStyle/>
                    <a:p>
                      <a:r>
                        <a:rPr lang="en-US" b="1" dirty="0">
                          <a:solidFill>
                            <a:srgbClr val="FF0000"/>
                          </a:solidFill>
                        </a:rPr>
                        <a:t>R</a:t>
                      </a:r>
                    </a:p>
                  </a:txBody>
                  <a:tcPr/>
                </a:tc>
                <a:tc>
                  <a:txBody>
                    <a:bodyPr/>
                    <a:lstStyle/>
                    <a:p>
                      <a:r>
                        <a:rPr lang="en-US" sz="1200" b="1" dirty="0"/>
                        <a:t>R = </a:t>
                      </a:r>
                      <a:r>
                        <a:rPr lang="el-GR" sz="1200" b="1" dirty="0"/>
                        <a:t>0.667</a:t>
                      </a:r>
                      <a:r>
                        <a:rPr lang="en-US" sz="1200" b="1" dirty="0"/>
                        <a:t> </a:t>
                      </a:r>
                      <a:r>
                        <a:rPr lang="en-US" sz="1200" dirty="0"/>
                        <a:t>P = </a:t>
                      </a:r>
                      <a:r>
                        <a:rPr lang="el-GR" sz="1200" dirty="0"/>
                        <a:t>0.6</a:t>
                      </a:r>
                      <a:r>
                        <a:rPr lang="en-US" sz="1200" dirty="0"/>
                        <a:t>7</a:t>
                      </a:r>
                    </a:p>
                  </a:txBody>
                  <a:tcPr/>
                </a:tc>
                <a:extLst>
                  <a:ext uri="{0D108BD9-81ED-4DB2-BD59-A6C34878D82A}">
                    <a16:rowId xmlns:a16="http://schemas.microsoft.com/office/drawing/2014/main" val="2363878165"/>
                  </a:ext>
                </a:extLst>
              </a:tr>
              <a:tr h="304800">
                <a:tc>
                  <a:txBody>
                    <a:bodyPr/>
                    <a:lstStyle/>
                    <a:p>
                      <a:r>
                        <a:rPr lang="el-GR" dirty="0"/>
                        <a:t>7</a:t>
                      </a:r>
                      <a:endParaRPr lang="en-US" dirty="0"/>
                    </a:p>
                  </a:txBody>
                  <a:tcPr/>
                </a:tc>
                <a:tc>
                  <a:txBody>
                    <a:bodyPr/>
                    <a:lstStyle/>
                    <a:p>
                      <a:r>
                        <a:rPr lang="en-US" dirty="0"/>
                        <a:t>N</a:t>
                      </a:r>
                    </a:p>
                  </a:txBody>
                  <a:tcPr/>
                </a:tc>
                <a:tc>
                  <a:txBody>
                    <a:bodyPr/>
                    <a:lstStyle/>
                    <a:p>
                      <a:r>
                        <a:rPr lang="en-US" sz="1200" dirty="0"/>
                        <a:t>R = </a:t>
                      </a:r>
                      <a:r>
                        <a:rPr lang="el-GR" sz="1200" dirty="0"/>
                        <a:t>0.667</a:t>
                      </a:r>
                      <a:r>
                        <a:rPr lang="en-US" sz="1200" dirty="0"/>
                        <a:t> P = </a:t>
                      </a:r>
                      <a:r>
                        <a:rPr lang="el-GR" sz="1200" dirty="0"/>
                        <a:t>0.57</a:t>
                      </a:r>
                      <a:endParaRPr lang="en-US" sz="1200" dirty="0"/>
                    </a:p>
                  </a:txBody>
                  <a:tcPr/>
                </a:tc>
                <a:extLst>
                  <a:ext uri="{0D108BD9-81ED-4DB2-BD59-A6C34878D82A}">
                    <a16:rowId xmlns:a16="http://schemas.microsoft.com/office/drawing/2014/main" val="1968062458"/>
                  </a:ext>
                </a:extLst>
              </a:tr>
              <a:tr h="300472">
                <a:tc>
                  <a:txBody>
                    <a:bodyPr/>
                    <a:lstStyle/>
                    <a:p>
                      <a:r>
                        <a:rPr lang="el-GR" dirty="0"/>
                        <a:t>8</a:t>
                      </a:r>
                      <a:endParaRPr lang="en-US" dirty="0"/>
                    </a:p>
                  </a:txBody>
                  <a:tcPr/>
                </a:tc>
                <a:tc>
                  <a:txBody>
                    <a:bodyPr/>
                    <a:lstStyle/>
                    <a:p>
                      <a:r>
                        <a:rPr lang="en-US" dirty="0"/>
                        <a:t>N</a:t>
                      </a:r>
                    </a:p>
                  </a:txBody>
                  <a:tcPr/>
                </a:tc>
                <a:tc>
                  <a:txBody>
                    <a:bodyPr/>
                    <a:lstStyle/>
                    <a:p>
                      <a:r>
                        <a:rPr lang="en-US" sz="1200" dirty="0"/>
                        <a:t>R = 0.667  P = 0.5</a:t>
                      </a:r>
                    </a:p>
                  </a:txBody>
                  <a:tcPr/>
                </a:tc>
                <a:extLst>
                  <a:ext uri="{0D108BD9-81ED-4DB2-BD59-A6C34878D82A}">
                    <a16:rowId xmlns:a16="http://schemas.microsoft.com/office/drawing/2014/main" val="3827323670"/>
                  </a:ext>
                </a:extLst>
              </a:tr>
              <a:tr h="300472">
                <a:tc>
                  <a:txBody>
                    <a:bodyPr/>
                    <a:lstStyle/>
                    <a:p>
                      <a:r>
                        <a:rPr lang="el-GR" dirty="0"/>
                        <a:t>9</a:t>
                      </a:r>
                      <a:endParaRPr lang="en-US" dirty="0"/>
                    </a:p>
                  </a:txBody>
                  <a:tcPr/>
                </a:tc>
                <a:tc>
                  <a:txBody>
                    <a:bodyPr/>
                    <a:lstStyle/>
                    <a:p>
                      <a:r>
                        <a:rPr lang="en-US" dirty="0"/>
                        <a:t>N</a:t>
                      </a:r>
                    </a:p>
                  </a:txBody>
                  <a:tcPr/>
                </a:tc>
                <a:tc>
                  <a:txBody>
                    <a:bodyPr/>
                    <a:lstStyle/>
                    <a:p>
                      <a:r>
                        <a:rPr lang="en-US" sz="1200" dirty="0"/>
                        <a:t>R = 0.667 P  = 0.44</a:t>
                      </a:r>
                    </a:p>
                  </a:txBody>
                  <a:tcPr/>
                </a:tc>
                <a:extLst>
                  <a:ext uri="{0D108BD9-81ED-4DB2-BD59-A6C34878D82A}">
                    <a16:rowId xmlns:a16="http://schemas.microsoft.com/office/drawing/2014/main" val="2323359305"/>
                  </a:ext>
                </a:extLst>
              </a:tr>
              <a:tr h="324925">
                <a:tc>
                  <a:txBody>
                    <a:bodyPr/>
                    <a:lstStyle/>
                    <a:p>
                      <a:r>
                        <a:rPr lang="en-US" dirty="0"/>
                        <a:t>1</a:t>
                      </a:r>
                      <a:r>
                        <a:rPr lang="el-GR" dirty="0"/>
                        <a:t>0</a:t>
                      </a:r>
                      <a:endParaRPr lang="en-US" dirty="0"/>
                    </a:p>
                  </a:txBody>
                  <a:tcPr/>
                </a:tc>
                <a:tc>
                  <a:txBody>
                    <a:bodyPr/>
                    <a:lstStyle/>
                    <a:p>
                      <a:r>
                        <a:rPr lang="en-US" dirty="0"/>
                        <a:t>N</a:t>
                      </a:r>
                    </a:p>
                  </a:txBody>
                  <a:tcPr/>
                </a:tc>
                <a:tc>
                  <a:txBody>
                    <a:bodyPr/>
                    <a:lstStyle/>
                    <a:p>
                      <a:r>
                        <a:rPr lang="en-US" sz="1200" dirty="0"/>
                        <a:t>R = 0667  P = 0.4</a:t>
                      </a:r>
                    </a:p>
                  </a:txBody>
                  <a:tcPr/>
                </a:tc>
                <a:extLst>
                  <a:ext uri="{0D108BD9-81ED-4DB2-BD59-A6C34878D82A}">
                    <a16:rowId xmlns:a16="http://schemas.microsoft.com/office/drawing/2014/main" val="32335966"/>
                  </a:ext>
                </a:extLst>
              </a:tr>
              <a:tr h="300472">
                <a:tc>
                  <a:txBody>
                    <a:bodyPr/>
                    <a:lstStyle/>
                    <a:p>
                      <a:r>
                        <a:rPr lang="en-US" dirty="0"/>
                        <a:t>1</a:t>
                      </a:r>
                      <a:r>
                        <a:rPr lang="el-GR" dirty="0"/>
                        <a:t>1</a:t>
                      </a:r>
                      <a:endParaRPr lang="en-US" dirty="0"/>
                    </a:p>
                  </a:txBody>
                  <a:tcPr/>
                </a:tc>
                <a:tc>
                  <a:txBody>
                    <a:bodyPr/>
                    <a:lstStyle/>
                    <a:p>
                      <a:r>
                        <a:rPr lang="en-US" dirty="0"/>
                        <a:t>N</a:t>
                      </a:r>
                    </a:p>
                  </a:txBody>
                  <a:tcPr/>
                </a:tc>
                <a:tc>
                  <a:txBody>
                    <a:bodyPr/>
                    <a:lstStyle/>
                    <a:p>
                      <a:r>
                        <a:rPr lang="en-US" sz="1200" dirty="0"/>
                        <a:t>R = 0667 P = 0.36</a:t>
                      </a:r>
                    </a:p>
                  </a:txBody>
                  <a:tcPr/>
                </a:tc>
                <a:extLst>
                  <a:ext uri="{0D108BD9-81ED-4DB2-BD59-A6C34878D82A}">
                    <a16:rowId xmlns:a16="http://schemas.microsoft.com/office/drawing/2014/main" val="701072154"/>
                  </a:ext>
                </a:extLst>
              </a:tr>
              <a:tr h="300472">
                <a:tc>
                  <a:txBody>
                    <a:bodyPr/>
                    <a:lstStyle/>
                    <a:p>
                      <a:r>
                        <a:rPr lang="en-US" dirty="0"/>
                        <a:t>1</a:t>
                      </a:r>
                      <a:r>
                        <a:rPr lang="el-GR" dirty="0"/>
                        <a:t>2</a:t>
                      </a:r>
                      <a:endParaRPr lang="en-US" dirty="0"/>
                    </a:p>
                  </a:txBody>
                  <a:tcPr/>
                </a:tc>
                <a:tc>
                  <a:txBody>
                    <a:bodyPr/>
                    <a:lstStyle/>
                    <a:p>
                      <a:r>
                        <a:rPr lang="en-US" dirty="0"/>
                        <a:t>N</a:t>
                      </a:r>
                    </a:p>
                  </a:txBody>
                  <a:tcPr/>
                </a:tc>
                <a:tc>
                  <a:txBody>
                    <a:bodyPr/>
                    <a:lstStyle/>
                    <a:p>
                      <a:r>
                        <a:rPr lang="en-US" sz="1200" dirty="0"/>
                        <a:t>R = 0667 P = 0.33</a:t>
                      </a:r>
                    </a:p>
                  </a:txBody>
                  <a:tcPr/>
                </a:tc>
                <a:extLst>
                  <a:ext uri="{0D108BD9-81ED-4DB2-BD59-A6C34878D82A}">
                    <a16:rowId xmlns:a16="http://schemas.microsoft.com/office/drawing/2014/main" val="2093600627"/>
                  </a:ext>
                </a:extLst>
              </a:tr>
              <a:tr h="301987">
                <a:tc>
                  <a:txBody>
                    <a:bodyPr/>
                    <a:lstStyle/>
                    <a:p>
                      <a:r>
                        <a:rPr lang="en-US" dirty="0"/>
                        <a:t>1</a:t>
                      </a:r>
                      <a:r>
                        <a:rPr lang="el-GR" dirty="0"/>
                        <a:t>3</a:t>
                      </a:r>
                      <a:endParaRPr lang="en-US" dirty="0"/>
                    </a:p>
                  </a:txBody>
                  <a:tcPr/>
                </a:tc>
                <a:tc>
                  <a:txBody>
                    <a:bodyPr/>
                    <a:lstStyle/>
                    <a:p>
                      <a:r>
                        <a:rPr lang="en-US" b="1" dirty="0">
                          <a:solidFill>
                            <a:srgbClr val="FF0000"/>
                          </a:solidFill>
                        </a:rPr>
                        <a:t>R</a:t>
                      </a:r>
                    </a:p>
                  </a:txBody>
                  <a:tcPr/>
                </a:tc>
                <a:tc>
                  <a:txBody>
                    <a:bodyPr/>
                    <a:lstStyle/>
                    <a:p>
                      <a:r>
                        <a:rPr lang="en-US" sz="1200" b="1" dirty="0"/>
                        <a:t>R = 0.833 </a:t>
                      </a:r>
                      <a:r>
                        <a:rPr lang="en-US" sz="1200" dirty="0"/>
                        <a:t>P = 0.38</a:t>
                      </a:r>
                    </a:p>
                  </a:txBody>
                  <a:tcPr/>
                </a:tc>
                <a:extLst>
                  <a:ext uri="{0D108BD9-81ED-4DB2-BD59-A6C34878D82A}">
                    <a16:rowId xmlns:a16="http://schemas.microsoft.com/office/drawing/2014/main" val="1259211074"/>
                  </a:ext>
                </a:extLst>
              </a:tr>
              <a:tr h="300472">
                <a:tc>
                  <a:txBody>
                    <a:bodyPr/>
                    <a:lstStyle/>
                    <a:p>
                      <a:r>
                        <a:rPr lang="en-US" dirty="0"/>
                        <a:t>1</a:t>
                      </a:r>
                      <a:r>
                        <a:rPr lang="el-GR" dirty="0"/>
                        <a:t>4</a:t>
                      </a:r>
                      <a:endParaRPr lang="en-US" dirty="0"/>
                    </a:p>
                  </a:txBody>
                  <a:tcPr/>
                </a:tc>
                <a:tc>
                  <a:txBody>
                    <a:bodyPr/>
                    <a:lstStyle/>
                    <a:p>
                      <a:r>
                        <a:rPr lang="en-US" b="0" dirty="0">
                          <a:solidFill>
                            <a:schemeClr val="tx1"/>
                          </a:solidFill>
                        </a:rPr>
                        <a:t>N</a:t>
                      </a:r>
                    </a:p>
                  </a:txBody>
                  <a:tcPr/>
                </a:tc>
                <a:tc>
                  <a:txBody>
                    <a:bodyPr/>
                    <a:lstStyle/>
                    <a:p>
                      <a:r>
                        <a:rPr lang="en-US" sz="1200" dirty="0"/>
                        <a:t>R = 0.883 P = 0.36</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0746" name="Ink 20745">
                <a:extLst>
                  <a:ext uri="{FF2B5EF4-FFF2-40B4-BE49-F238E27FC236}">
                    <a16:creationId xmlns:a16="http://schemas.microsoft.com/office/drawing/2014/main" id="{E1EC578D-A6C8-49B3-BA3E-A19FBC1F6AD9}"/>
                  </a:ext>
                </a:extLst>
              </p14:cNvPr>
              <p14:cNvContentPartPr/>
              <p14:nvPr/>
            </p14:nvContentPartPr>
            <p14:xfrm>
              <a:off x="524898" y="434089"/>
              <a:ext cx="360" cy="360"/>
            </p14:xfrm>
          </p:contentPart>
        </mc:Choice>
        <mc:Fallback xmlns="">
          <p:pic>
            <p:nvPicPr>
              <p:cNvPr id="20746" name="Ink 20745">
                <a:extLst>
                  <a:ext uri="{FF2B5EF4-FFF2-40B4-BE49-F238E27FC236}">
                    <a16:creationId xmlns:a16="http://schemas.microsoft.com/office/drawing/2014/main" id="{E1EC578D-A6C8-49B3-BA3E-A19FBC1F6AD9}"/>
                  </a:ext>
                </a:extLst>
              </p:cNvPr>
              <p:cNvPicPr/>
              <p:nvPr/>
            </p:nvPicPr>
            <p:blipFill>
              <a:blip r:embed="rId336"/>
              <a:stretch>
                <a:fillRect/>
              </a:stretch>
            </p:blipFill>
            <p:spPr>
              <a:xfrm>
                <a:off x="515898" y="4254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61" name="Ink 20860">
                <a:extLst>
                  <a:ext uri="{FF2B5EF4-FFF2-40B4-BE49-F238E27FC236}">
                    <a16:creationId xmlns:a16="http://schemas.microsoft.com/office/drawing/2014/main" id="{E8AFC1E5-08E7-4BF4-AB50-130948E76354}"/>
                  </a:ext>
                </a:extLst>
              </p14:cNvPr>
              <p14:cNvContentPartPr/>
              <p14:nvPr/>
            </p14:nvContentPartPr>
            <p14:xfrm>
              <a:off x="492498" y="259129"/>
              <a:ext cx="360" cy="360"/>
            </p14:xfrm>
          </p:contentPart>
        </mc:Choice>
        <mc:Fallback xmlns="">
          <p:pic>
            <p:nvPicPr>
              <p:cNvPr id="20861" name="Ink 20860">
                <a:extLst>
                  <a:ext uri="{FF2B5EF4-FFF2-40B4-BE49-F238E27FC236}">
                    <a16:creationId xmlns:a16="http://schemas.microsoft.com/office/drawing/2014/main" id="{E8AFC1E5-08E7-4BF4-AB50-130948E76354}"/>
                  </a:ext>
                </a:extLst>
              </p:cNvPr>
              <p:cNvPicPr/>
              <p:nvPr/>
            </p:nvPicPr>
            <p:blipFill>
              <a:blip r:embed="rId529"/>
              <a:stretch>
                <a:fillRect/>
              </a:stretch>
            </p:blipFill>
            <p:spPr>
              <a:xfrm>
                <a:off x="483858" y="250489"/>
                <a:ext cx="18000" cy="18000"/>
              </a:xfrm>
              <a:prstGeom prst="rect">
                <a:avLst/>
              </a:prstGeom>
            </p:spPr>
          </p:pic>
        </mc:Fallback>
      </mc:AlternateContent>
    </p:spTree>
    <p:extLst>
      <p:ext uri="{BB962C8B-B14F-4D97-AF65-F5344CB8AC3E}">
        <p14:creationId xmlns:p14="http://schemas.microsoft.com/office/powerpoint/2010/main" val="81784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Παράδειγμα Ι (συνέχεια)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mc:AlternateContent xmlns:mc="http://schemas.openxmlformats.org/markup-compatibility/2006">
              <mc:Choice xmlns:v="urn:schemas-microsoft-com:vml" Requires="v">
                <p:oleObj name="Chart" r:id="rId2" imgW="6096090" imgH="4067243" progId="MSGraph.Chart.8">
                  <p:embed followColorScheme="full"/>
                </p:oleObj>
              </mc:Choice>
              <mc:Fallback>
                <p:oleObj name="Chart" r:id="rId2" imgW="6096090" imgH="4067243" progId="MSGraph.Chart.8">
                  <p:embed followColorScheme="full"/>
                  <p:pic>
                    <p:nvPicPr>
                      <p:cNvPr id="0" name="Picture 97"/>
                      <p:cNvPicPr>
                        <a:picLocks noChangeAspect="1" noChangeArrowheads="1"/>
                      </p:cNvPicPr>
                      <p:nvPr/>
                    </p:nvPicPr>
                    <p:blipFill>
                      <a:blip r:embed="rId3"/>
                      <a:srcRect/>
                      <a:stretch>
                        <a:fillRect/>
                      </a:stretch>
                    </p:blipFill>
                    <p:spPr bwMode="auto">
                      <a:xfrm>
                        <a:off x="1524000" y="1600200"/>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a:latin typeface="+mn-lt"/>
              </a:rPr>
              <a:t>Πριονωτή – </a:t>
            </a:r>
            <a:r>
              <a:rPr lang="el-GR" dirty="0">
                <a:solidFill>
                  <a:srgbClr val="FF0000"/>
                </a:solidFill>
                <a:latin typeface="+mn-lt"/>
              </a:rPr>
              <a:t>το </a:t>
            </a:r>
            <a:r>
              <a:rPr lang="en-US" dirty="0">
                <a:solidFill>
                  <a:srgbClr val="FF0000"/>
                </a:solidFill>
                <a:latin typeface="+mn-lt"/>
              </a:rPr>
              <a:t>precision </a:t>
            </a:r>
            <a:r>
              <a:rPr lang="el-GR" dirty="0">
                <a:solidFill>
                  <a:srgbClr val="FF0000"/>
                </a:solidFill>
                <a:latin typeface="+mn-lt"/>
              </a:rPr>
              <a:t>ελαττώνεται για το ίδιο </a:t>
            </a:r>
            <a:r>
              <a:rPr lang="en-US" dirty="0">
                <a:solidFill>
                  <a:srgbClr val="FF0000"/>
                </a:solidFill>
                <a:latin typeface="+mn-lt"/>
              </a:rPr>
              <a:t>recall</a:t>
            </a:r>
            <a:r>
              <a:rPr lang="el-GR" dirty="0">
                <a:solidFill>
                  <a:srgbClr val="FF0000"/>
                </a:solidFill>
                <a:latin typeface="+mn-lt"/>
              </a:rPr>
              <a:t> </a:t>
            </a:r>
            <a:r>
              <a:rPr lang="el-GR" dirty="0">
                <a:latin typeface="+mn-lt"/>
              </a:rPr>
              <a:t>μέχρι να βρεθεί το επόμενο συναφές έγγραφο</a:t>
            </a:r>
          </a:p>
        </p:txBody>
      </p:sp>
    </p:spTree>
    <p:extLst>
      <p:ext uri="{BB962C8B-B14F-4D97-AF65-F5344CB8AC3E}">
        <p14:creationId xmlns:p14="http://schemas.microsoft.com/office/powerpoint/2010/main" val="938965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19597"/>
            <a:ext cx="7886700" cy="1325563"/>
          </a:xfrm>
        </p:spPr>
        <p:txBody>
          <a:bodyPr>
            <a:normAutofit/>
          </a:bodyPr>
          <a:lstStyle/>
          <a:p>
            <a:pPr algn="ctr" eaLnBrk="1" hangingPunct="1"/>
            <a:r>
              <a:rPr lang="el-GR" dirty="0">
                <a:solidFill>
                  <a:schemeClr val="accent2">
                    <a:lumMod val="75000"/>
                  </a:schemeClr>
                </a:solidFill>
                <a:ea typeface="ＭＳ Ｐゴシック" charset="-128"/>
              </a:rPr>
              <a:t>Ακρίβεια εκ παρεμβολής (</a:t>
            </a:r>
            <a:r>
              <a:rPr lang="en-US" dirty="0">
                <a:solidFill>
                  <a:schemeClr val="accent2">
                    <a:lumMod val="75000"/>
                  </a:schemeClr>
                </a:solidFill>
                <a:ea typeface="ＭＳ Ｐゴシック" charset="-128"/>
              </a:rPr>
              <a:t>Interpolated precision</a:t>
            </a:r>
            <a:r>
              <a:rPr lang="el-GR" dirty="0">
                <a:solidFill>
                  <a:schemeClr val="accent2">
                    <a:lumMod val="75000"/>
                  </a:schemeClr>
                </a:solidFill>
                <a:ea typeface="ＭＳ Ｐゴシック" charset="-128"/>
              </a:rPr>
              <a:t>)</a:t>
            </a:r>
            <a:endParaRPr lang="en-US" dirty="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04800" y="1143000"/>
            <a:ext cx="8610600" cy="4953000"/>
          </a:xfrm>
        </p:spPr>
        <p:txBody>
          <a:bodyPr/>
          <a:lstStyle/>
          <a:p>
            <a:pPr eaLnBrk="1" hangingPunct="1"/>
            <a:r>
              <a:rPr lang="el-GR" sz="2000" dirty="0">
                <a:ea typeface="ＭＳ Ｐゴシック" charset="-128"/>
              </a:rPr>
              <a:t>Αν η ακρίβεια αλλάζει τοπικά με την αύξηση της ανάκλησης, το λαμβάνουμε υπ’ όψιν – </a:t>
            </a:r>
            <a:r>
              <a:rPr lang="el-GR" sz="2000" i="1" dirty="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000" i="1" dirty="0">
              <a:solidFill>
                <a:schemeClr val="accent2">
                  <a:lumMod val="75000"/>
                </a:schemeClr>
              </a:solidFill>
              <a:ea typeface="ＭＳ Ｐゴシック" charset="-128"/>
            </a:endParaRPr>
          </a:p>
          <a:p>
            <a:pPr marL="0" indent="0" eaLnBrk="1" hangingPunct="1">
              <a:buNone/>
            </a:pPr>
            <a:r>
              <a:rPr lang="el-GR" sz="2400" b="1" i="1" dirty="0">
                <a:solidFill>
                  <a:schemeClr val="accent1">
                    <a:lumMod val="75000"/>
                  </a:schemeClr>
                </a:solidFill>
                <a:ea typeface="ＭＳ Ｐゴシック" charset="-128"/>
              </a:rPr>
              <a:t>Ακρίβεια με παρεμβολή σε επίπεδο ανάκλησης </a:t>
            </a:r>
            <a:r>
              <a:rPr lang="en-US" sz="2400" b="1" i="1" dirty="0">
                <a:solidFill>
                  <a:schemeClr val="accent1">
                    <a:lumMod val="75000"/>
                  </a:schemeClr>
                </a:solidFill>
                <a:ea typeface="ＭＳ Ｐゴシック" charset="-128"/>
              </a:rPr>
              <a:t>r </a:t>
            </a:r>
            <a:r>
              <a:rPr lang="el-GR" sz="2400" i="1" dirty="0">
                <a:solidFill>
                  <a:schemeClr val="accent1">
                    <a:lumMod val="75000"/>
                  </a:schemeClr>
                </a:solidFill>
                <a:ea typeface="ＭＳ Ｐゴシック" charset="-128"/>
              </a:rPr>
              <a:t>είναι η μεγαλύτερη ακρίβεια για επίπεδο ανάκλησης </a:t>
            </a:r>
            <a:r>
              <a:rPr lang="en-US" sz="2400" i="1" dirty="0">
                <a:solidFill>
                  <a:schemeClr val="accent1">
                    <a:lumMod val="75000"/>
                  </a:schemeClr>
                </a:solidFill>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56</a:t>
            </a:fld>
            <a:endParaRPr lang="en-US"/>
          </a:p>
        </p:txBody>
      </p:sp>
      <p:pic>
        <p:nvPicPr>
          <p:cNvPr id="30725" name="Picture 4"/>
          <p:cNvPicPr>
            <a:picLocks noChangeAspect="1" noChangeArrowheads="1"/>
          </p:cNvPicPr>
          <p:nvPr/>
        </p:nvPicPr>
        <p:blipFill>
          <a:blip r:embed="rId2" cstate="print"/>
          <a:srcRect l="6250" t="21051" r="8928" b="22232"/>
          <a:stretch>
            <a:fillRect/>
          </a:stretch>
        </p:blipFill>
        <p:spPr bwMode="auto">
          <a:xfrm>
            <a:off x="514350" y="3574395"/>
            <a:ext cx="7562850" cy="302484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graphicFrame>
        <p:nvGraphicFramePr>
          <p:cNvPr id="2" name="Object 1"/>
          <p:cNvGraphicFramePr>
            <a:graphicFrameLocks noChangeAspect="1"/>
          </p:cNvGraphicFramePr>
          <p:nvPr>
            <p:extLst>
              <p:ext uri="{D42A27DB-BD31-4B8C-83A1-F6EECF244321}">
                <p14:modId xmlns:p14="http://schemas.microsoft.com/office/powerpoint/2010/main" val="2789917966"/>
              </p:ext>
            </p:extLst>
          </p:nvPr>
        </p:nvGraphicFramePr>
        <p:xfrm>
          <a:off x="2590800" y="3458403"/>
          <a:ext cx="2781300" cy="748539"/>
        </p:xfrm>
        <a:graphic>
          <a:graphicData uri="http://schemas.openxmlformats.org/presentationml/2006/ole">
            <mc:AlternateContent xmlns:mc="http://schemas.openxmlformats.org/markup-compatibility/2006">
              <mc:Choice xmlns:v="urn:schemas-microsoft-com:vml" Requires="v">
                <p:oleObj name="Equation" r:id="rId3" imgW="1180588" imgH="317362" progId="Equation.3">
                  <p:embed/>
                </p:oleObj>
              </mc:Choice>
              <mc:Fallback>
                <p:oleObj name="Equation" r:id="rId3" imgW="1180588" imgH="317362"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58403"/>
                        <a:ext cx="2781300" cy="748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Παράδειγμα ΙΙ</a:t>
            </a:r>
            <a:endParaRPr lang="en-US"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4" name="Object 3"/>
          <p:cNvGraphicFramePr>
            <a:graphicFrameLocks noChangeAspect="1"/>
          </p:cNvGraphicFramePr>
          <p:nvPr>
            <p:extLst>
              <p:ext uri="{D42A27DB-BD31-4B8C-83A1-F6EECF244321}">
                <p14:modId xmlns:p14="http://schemas.microsoft.com/office/powerpoint/2010/main" val="2915883255"/>
              </p:ext>
            </p:extLst>
          </p:nvPr>
        </p:nvGraphicFramePr>
        <p:xfrm>
          <a:off x="457200" y="2362200"/>
          <a:ext cx="8401050" cy="607219"/>
        </p:xfrm>
        <a:graphic>
          <a:graphicData uri="http://schemas.openxmlformats.org/presentationml/2006/ole">
            <mc:AlternateContent xmlns:mc="http://schemas.openxmlformats.org/markup-compatibility/2006">
              <mc:Choice xmlns:v="urn:schemas-microsoft-com:vml" Requires="v">
                <p:oleObj name="Εξίσωση" r:id="rId2" imgW="3111500" imgH="228600" progId="Equation.3">
                  <p:embed/>
                </p:oleObj>
              </mc:Choice>
              <mc:Fallback>
                <p:oleObj name="Εξίσωση" r:id="rId2" imgW="3111500" imgH="228600" progId="Equation.3">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r="-2313" b="-9306"/>
                      <a:stretch>
                        <a:fillRect/>
                      </a:stretch>
                    </p:blipFill>
                    <p:spPr bwMode="auto">
                      <a:xfrm>
                        <a:off x="457200" y="2362200"/>
                        <a:ext cx="8401050" cy="607219"/>
                      </a:xfrm>
                      <a:prstGeom prst="rect">
                        <a:avLst/>
                      </a:prstGeom>
                      <a:solidFill>
                        <a:srgbClr val="DDDDDD"/>
                      </a:solidFill>
                      <a:ln w="28575">
                        <a:solidFill>
                          <a:srgbClr val="000000"/>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913329"/>
              </p:ext>
            </p:extLst>
          </p:nvPr>
        </p:nvGraphicFramePr>
        <p:xfrm>
          <a:off x="957263" y="3810000"/>
          <a:ext cx="7362825" cy="1216025"/>
        </p:xfrm>
        <a:graphic>
          <a:graphicData uri="http://schemas.openxmlformats.org/presentationml/2006/ole">
            <mc:AlternateContent xmlns:mc="http://schemas.openxmlformats.org/markup-compatibility/2006">
              <mc:Choice xmlns:v="urn:schemas-microsoft-com:vml" Requires="v">
                <p:oleObj name="Equation" r:id="rId4" imgW="2730240" imgH="457200" progId="Equation.3">
                  <p:embed/>
                </p:oleObj>
              </mc:Choice>
              <mc:Fallback>
                <p:oleObj name="Equation" r:id="rId4" imgW="2730240" imgH="457200" progId="Equation.3">
                  <p:embed/>
                  <p:pic>
                    <p:nvPicPr>
                      <p:cNvPr id="0" name="Picture 17"/>
                      <p:cNvPicPr>
                        <a:picLocks noChangeAspect="1" noChangeArrowheads="1"/>
                      </p:cNvPicPr>
                      <p:nvPr/>
                    </p:nvPicPr>
                    <p:blipFill>
                      <a:blip r:embed="rId5"/>
                      <a:srcRect r="-2313" b="-9306"/>
                      <a:stretch>
                        <a:fillRect/>
                      </a:stretch>
                    </p:blipFill>
                    <p:spPr bwMode="auto">
                      <a:xfrm>
                        <a:off x="957263" y="3810000"/>
                        <a:ext cx="7362825" cy="1216025"/>
                      </a:xfrm>
                      <a:prstGeom prst="rect">
                        <a:avLst/>
                      </a:prstGeom>
                      <a:solidFill>
                        <a:srgbClr val="DDDDDD"/>
                      </a:solid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866720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0" name="Rectangle 8"/>
          <p:cNvSpPr>
            <a:spLocks noGrp="1" noChangeArrowheads="1"/>
          </p:cNvSpPr>
          <p:nvPr>
            <p:ph type="title"/>
          </p:nvPr>
        </p:nvSpPr>
        <p:spPr>
          <a:xfrm>
            <a:off x="628650" y="228600"/>
            <a:ext cx="7886700" cy="714374"/>
          </a:xfrm>
          <a:noFill/>
          <a:ln/>
        </p:spPr>
        <p:txBody>
          <a:bodyPr/>
          <a:lstStyle/>
          <a:p>
            <a:pPr algn="ctr"/>
            <a:r>
              <a:rPr lang="el-GR" dirty="0">
                <a:solidFill>
                  <a:schemeClr val="accent2">
                    <a:lumMod val="75000"/>
                  </a:schemeClr>
                </a:solidFill>
                <a:ea typeface="ＭＳ Ｐゴシック" pitchFamily="-112" charset="-128"/>
              </a:rPr>
              <a:t>Παράδειγμα ΙΙ</a:t>
            </a:r>
            <a:endParaRPr lang="en-GB" dirty="0">
              <a:solidFill>
                <a:schemeClr val="accent2">
                  <a:lumMod val="75000"/>
                </a:schemeClr>
              </a:solidFill>
              <a:ea typeface="ＭＳ Ｐゴシック" pitchFamily="-112" charset="-128"/>
            </a:endParaRPr>
          </a:p>
        </p:txBody>
      </p:sp>
      <p:sp>
        <p:nvSpPr>
          <p:cNvPr id="9" name="Slide Number Placeholder 5"/>
          <p:cNvSpPr>
            <a:spLocks noGrp="1"/>
          </p:cNvSpPr>
          <p:nvPr>
            <p:ph type="sldNum" sz="quarter" idx="12"/>
          </p:nvPr>
        </p:nvSpPr>
        <p:spPr/>
        <p:txBody>
          <a:bodyPr/>
          <a:lstStyle/>
          <a:p>
            <a:fld id="{CD9A37C0-4007-4D02-912E-5032215B964B}" type="slidenum">
              <a:rPr lang="el-GR"/>
              <a:pPr/>
              <a:t>58</a:t>
            </a:fld>
            <a:endParaRPr lang="el-GR"/>
          </a:p>
        </p:txBody>
      </p:sp>
      <p:graphicFrame>
        <p:nvGraphicFramePr>
          <p:cNvPr id="295936" name="Object 1024"/>
          <p:cNvGraphicFramePr>
            <a:graphicFrameLocks noChangeAspect="1"/>
          </p:cNvGraphicFramePr>
          <p:nvPr>
            <p:extLst>
              <p:ext uri="{D42A27DB-BD31-4B8C-83A1-F6EECF244321}">
                <p14:modId xmlns:p14="http://schemas.microsoft.com/office/powerpoint/2010/main" val="3408848012"/>
              </p:ext>
            </p:extLst>
          </p:nvPr>
        </p:nvGraphicFramePr>
        <p:xfrm>
          <a:off x="4732338" y="1366838"/>
          <a:ext cx="3390900" cy="4289425"/>
        </p:xfrm>
        <a:graphic>
          <a:graphicData uri="http://schemas.openxmlformats.org/presentationml/2006/ole">
            <mc:AlternateContent xmlns:mc="http://schemas.openxmlformats.org/markup-compatibility/2006">
              <mc:Choice xmlns:v="urn:schemas-microsoft-com:vml" Requires="v">
                <p:oleObj name="Φύλλο εργασίας" r:id="rId3" imgW="3381254" imgH="4276657" progId="Excel.Sheet.8">
                  <p:embed/>
                </p:oleObj>
              </mc:Choice>
              <mc:Fallback>
                <p:oleObj name="Φύλλο εργασίας" r:id="rId3" imgW="3381254" imgH="4276657" progId="Excel.Sheet.8">
                  <p:embed/>
                  <p:pic>
                    <p:nvPicPr>
                      <p:cNvPr id="0" name="Picture 283"/>
                      <p:cNvPicPr>
                        <a:picLocks noChangeAspect="1" noChangeArrowheads="1"/>
                      </p:cNvPicPr>
                      <p:nvPr/>
                    </p:nvPicPr>
                    <p:blipFill>
                      <a:blip r:embed="rId4"/>
                      <a:srcRect/>
                      <a:stretch>
                        <a:fillRect/>
                      </a:stretch>
                    </p:blipFill>
                    <p:spPr bwMode="auto">
                      <a:xfrm>
                        <a:off x="4732338" y="1366838"/>
                        <a:ext cx="3390900" cy="42894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val="3207236471"/>
              </p:ext>
            </p:extLst>
          </p:nvPr>
        </p:nvGraphicFramePr>
        <p:xfrm>
          <a:off x="304800" y="3352800"/>
          <a:ext cx="4341813" cy="2901950"/>
        </p:xfrm>
        <a:graphic>
          <a:graphicData uri="http://schemas.openxmlformats.org/presentationml/2006/ole">
            <mc:AlternateContent xmlns:mc="http://schemas.openxmlformats.org/markup-compatibility/2006">
              <mc:Choice xmlns:v="urn:schemas-microsoft-com:vml" Requires="v">
                <p:oleObj name="Chart" r:id="rId5" imgW="4342680" imgH="2902680" progId="Excel.Sheet.8">
                  <p:embed/>
                </p:oleObj>
              </mc:Choice>
              <mc:Fallback>
                <p:oleObj name="Chart" r:id="rId5" imgW="4342680" imgH="2902680" progId="Excel.Sheet.8">
                  <p:embed/>
                  <p:pic>
                    <p:nvPicPr>
                      <p:cNvPr id="0" name="Picture 2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352800"/>
                        <a:ext cx="43418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4678587"/>
              </p:ext>
            </p:extLst>
          </p:nvPr>
        </p:nvGraphicFramePr>
        <p:xfrm>
          <a:off x="381000" y="1905000"/>
          <a:ext cx="4006183" cy="914400"/>
        </p:xfrm>
        <a:graphic>
          <a:graphicData uri="http://schemas.openxmlformats.org/presentationml/2006/ole">
            <mc:AlternateContent xmlns:mc="http://schemas.openxmlformats.org/markup-compatibility/2006">
              <mc:Choice xmlns:v="urn:schemas-microsoft-com:vml" Requires="v">
                <p:oleObj name="Εξίσωση" r:id="rId7" imgW="2082800" imgH="482600" progId="Equation.3">
                  <p:embed/>
                </p:oleObj>
              </mc:Choice>
              <mc:Fallback>
                <p:oleObj name="Εξίσωση" r:id="rId7" imgW="2082800" imgH="482600" progId="Equation.3">
                  <p:embed/>
                  <p:pic>
                    <p:nvPicPr>
                      <p:cNvPr id="0" name="Picture 285"/>
                      <p:cNvPicPr>
                        <a:picLocks noChangeAspect="1" noChangeArrowheads="1"/>
                      </p:cNvPicPr>
                      <p:nvPr/>
                    </p:nvPicPr>
                    <p:blipFill>
                      <a:blip r:embed="rId8">
                        <a:extLst>
                          <a:ext uri="{28A0092B-C50C-407E-A947-70E740481C1C}">
                            <a14:useLocalDpi xmlns:a14="http://schemas.microsoft.com/office/drawing/2010/main" val="0"/>
                          </a:ext>
                        </a:extLst>
                      </a:blip>
                      <a:srcRect r="-2313" b="-9306"/>
                      <a:stretch>
                        <a:fillRect/>
                      </a:stretch>
                    </p:blipFill>
                    <p:spPr bwMode="auto">
                      <a:xfrm>
                        <a:off x="381000" y="1905000"/>
                        <a:ext cx="4006183" cy="914400"/>
                      </a:xfrm>
                      <a:prstGeom prst="rect">
                        <a:avLst/>
                      </a:prstGeom>
                      <a:solidFill>
                        <a:srgbClr val="DDDDDD"/>
                      </a:solidFill>
                      <a:ln w="28575">
                        <a:solidFill>
                          <a:srgbClr val="000000"/>
                        </a:solidFill>
                        <a:miter lim="800000"/>
                        <a:headEnd/>
                        <a:tailEnd/>
                      </a:ln>
                    </p:spPr>
                  </p:pic>
                </p:oleObj>
              </mc:Fallback>
            </mc:AlternateContent>
          </a:graphicData>
        </a:graphic>
      </p:graphicFrame>
      <p:grpSp>
        <p:nvGrpSpPr>
          <p:cNvPr id="5" name="Group 4">
            <a:extLst>
              <a:ext uri="{FF2B5EF4-FFF2-40B4-BE49-F238E27FC236}">
                <a16:creationId xmlns:a16="http://schemas.microsoft.com/office/drawing/2014/main" id="{570FE57B-E1CD-44A2-A7B2-420339D7480D}"/>
              </a:ext>
            </a:extLst>
          </p:cNvPr>
          <p:cNvGrpSpPr/>
          <p:nvPr/>
        </p:nvGrpSpPr>
        <p:grpSpPr>
          <a:xfrm>
            <a:off x="6206058" y="2028174"/>
            <a:ext cx="20520" cy="108000"/>
            <a:chOff x="6206058" y="2028174"/>
            <a:chExt cx="20520" cy="108000"/>
          </a:xfrm>
        </p:grpSpPr>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C31082F1-7A9D-4602-B1AE-3F4418770499}"/>
                    </a:ext>
                  </a:extLst>
                </p14:cNvPr>
                <p14:cNvContentPartPr/>
                <p14:nvPr/>
              </p14:nvContentPartPr>
              <p14:xfrm>
                <a:off x="6221538" y="2028174"/>
                <a:ext cx="5040" cy="71280"/>
              </p14:xfrm>
            </p:contentPart>
          </mc:Choice>
          <mc:Fallback xmlns="">
            <p:pic>
              <p:nvPicPr>
                <p:cNvPr id="3" name="Ink 2">
                  <a:extLst>
                    <a:ext uri="{FF2B5EF4-FFF2-40B4-BE49-F238E27FC236}">
                      <a16:creationId xmlns:a16="http://schemas.microsoft.com/office/drawing/2014/main" id="{C31082F1-7A9D-4602-B1AE-3F4418770499}"/>
                    </a:ext>
                  </a:extLst>
                </p:cNvPr>
                <p:cNvPicPr/>
                <p:nvPr/>
              </p:nvPicPr>
              <p:blipFill>
                <a:blip r:embed="rId10"/>
                <a:stretch>
                  <a:fillRect/>
                </a:stretch>
              </p:blipFill>
              <p:spPr>
                <a:xfrm>
                  <a:off x="6212898" y="2019534"/>
                  <a:ext cx="22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2C0687B8-4F1E-47B3-A807-7AC390EDDC68}"/>
                    </a:ext>
                  </a:extLst>
                </p14:cNvPr>
                <p14:cNvContentPartPr/>
                <p14:nvPr/>
              </p14:nvContentPartPr>
              <p14:xfrm>
                <a:off x="6206058" y="2131494"/>
                <a:ext cx="12600" cy="4680"/>
              </p14:xfrm>
            </p:contentPart>
          </mc:Choice>
          <mc:Fallback xmlns="">
            <p:pic>
              <p:nvPicPr>
                <p:cNvPr id="4" name="Ink 3">
                  <a:extLst>
                    <a:ext uri="{FF2B5EF4-FFF2-40B4-BE49-F238E27FC236}">
                      <a16:creationId xmlns:a16="http://schemas.microsoft.com/office/drawing/2014/main" id="{2C0687B8-4F1E-47B3-A807-7AC390EDDC68}"/>
                    </a:ext>
                  </a:extLst>
                </p:cNvPr>
                <p:cNvPicPr/>
                <p:nvPr/>
              </p:nvPicPr>
              <p:blipFill>
                <a:blip r:embed="rId12"/>
                <a:stretch>
                  <a:fillRect/>
                </a:stretch>
              </p:blipFill>
              <p:spPr>
                <a:xfrm>
                  <a:off x="6197058" y="2122854"/>
                  <a:ext cx="30240" cy="22320"/>
                </a:xfrm>
                <a:prstGeom prst="rect">
                  <a:avLst/>
                </a:prstGeom>
              </p:spPr>
            </p:pic>
          </mc:Fallback>
        </mc:AlternateContent>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Μέσοι όροι από πολλά ερωτήματα</a:t>
            </a:r>
            <a:endParaRPr lang="en-US" sz="4000" dirty="0">
              <a:solidFill>
                <a:schemeClr val="accent2">
                  <a:lumMod val="75000"/>
                </a:schemeClr>
              </a:solidFill>
              <a:ea typeface="ＭＳ Ｐゴシック" charset="-128"/>
            </a:endParaRPr>
          </a:p>
        </p:txBody>
      </p:sp>
      <p:sp>
        <p:nvSpPr>
          <p:cNvPr id="29700" name="Rectangle 3"/>
          <p:cNvSpPr>
            <a:spLocks noGrp="1" noChangeArrowheads="1"/>
          </p:cNvSpPr>
          <p:nvPr>
            <p:ph idx="1"/>
          </p:nvPr>
        </p:nvSpPr>
        <p:spPr>
          <a:xfrm>
            <a:off x="457200" y="1981200"/>
            <a:ext cx="8134350" cy="3657600"/>
          </a:xfrm>
        </p:spPr>
        <p:txBody>
          <a:bodyPr>
            <a:noAutofit/>
          </a:bodyPr>
          <a:lstStyle/>
          <a:p>
            <a:pPr eaLnBrk="1" hangingPunct="1"/>
            <a:r>
              <a:rPr lang="el-GR" sz="2800" dirty="0">
                <a:ea typeface="ＭＳ Ｐゴシック" charset="-128"/>
              </a:rPr>
              <a:t>Το γράφημα για ένα ερώτημα δεν αρκεί </a:t>
            </a:r>
          </a:p>
          <a:p>
            <a:pPr eaLnBrk="1" hangingPunct="1"/>
            <a:r>
              <a:rPr lang="el-GR" sz="2800" dirty="0">
                <a:ea typeface="ＭＳ Ｐゴシック" charset="-128"/>
              </a:rPr>
              <a:t>Χρειαζόμαστε </a:t>
            </a:r>
            <a:r>
              <a:rPr lang="el-GR" sz="2800" i="1" dirty="0">
                <a:solidFill>
                  <a:schemeClr val="accent6">
                    <a:lumMod val="75000"/>
                  </a:schemeClr>
                </a:solidFill>
                <a:ea typeface="ＭＳ Ｐゴシック" charset="-128"/>
              </a:rPr>
              <a:t>τη </a:t>
            </a:r>
            <a:r>
              <a:rPr lang="el-GR" sz="2800" i="1" u="sng" dirty="0">
                <a:solidFill>
                  <a:schemeClr val="accent6">
                    <a:lumMod val="75000"/>
                  </a:schemeClr>
                </a:solidFill>
                <a:ea typeface="ＭＳ Ｐゴシック" charset="-128"/>
              </a:rPr>
              <a:t>μέση απόδοση </a:t>
            </a:r>
            <a:r>
              <a:rPr lang="el-GR" sz="2800" i="1" dirty="0">
                <a:solidFill>
                  <a:schemeClr val="accent6">
                    <a:lumMod val="75000"/>
                  </a:schemeClr>
                </a:solidFill>
                <a:ea typeface="ＭＳ Ｐゴシック" charset="-128"/>
              </a:rPr>
              <a:t>σε αρκετά ερωτήματα</a:t>
            </a:r>
            <a:r>
              <a:rPr lang="en-US" sz="2800" dirty="0">
                <a:ea typeface="ＭＳ Ｐゴシック" charset="-128"/>
              </a:rPr>
              <a:t>.</a:t>
            </a:r>
          </a:p>
          <a:p>
            <a:pPr eaLnBrk="1" hangingPunct="1"/>
            <a:r>
              <a:rPr lang="el-GR" sz="2800" dirty="0">
                <a:ea typeface="ＭＳ Ｐゴシック" charset="-128"/>
              </a:rPr>
              <a:t>Αλλά:</a:t>
            </a:r>
          </a:p>
          <a:p>
            <a:pPr lvl="1" eaLnBrk="1" hangingPunct="1"/>
            <a:r>
              <a:rPr lang="el-GR" sz="2800" dirty="0">
                <a:ea typeface="ＭＳ Ｐゴシック" charset="-128"/>
              </a:rPr>
              <a:t>Οι υπολογισμοί ακρίβειας-ανάκλησης τοποθετούν κάποια σημεία στο γράφημα</a:t>
            </a:r>
            <a:endParaRPr lang="en-US" sz="2800" dirty="0">
              <a:ea typeface="ＭＳ Ｐゴシック" charset="-128"/>
            </a:endParaRPr>
          </a:p>
          <a:p>
            <a:pPr lvl="1" eaLnBrk="1" hangingPunct="1"/>
            <a:r>
              <a:rPr lang="el-GR" sz="2800" dirty="0">
                <a:ea typeface="ＭＳ Ｐゴシック" charset="-128"/>
              </a:rPr>
              <a:t>Πως καθορίζουμε μια τιμή ανάμεσα στα σημεία; </a:t>
            </a:r>
            <a:endParaRPr lang="en-US" sz="2800" dirty="0">
              <a:ea typeface="ＭＳ Ｐゴシック" charset="-128"/>
            </a:endParaRPr>
          </a:p>
        </p:txBody>
      </p:sp>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59</a:t>
            </a:fld>
            <a:endParaRPr lang="en-US"/>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02551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Σύστημα</a:t>
              </a:r>
              <a:r>
                <a:rPr lang="en-GB" sz="2400" dirty="0">
                  <a:solidFill>
                    <a:schemeClr val="tx1"/>
                  </a:solidFill>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a:t>
                </a:r>
                <a:r>
                  <a:rPr lang="en-GB" sz="2400" dirty="0">
                    <a:solidFill>
                      <a:schemeClr val="tx1"/>
                    </a:solidFill>
                    <a:latin typeface="+mn-lt"/>
                  </a:rPr>
                  <a:t>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dirty="0">
                    <a:solidFill>
                      <a:schemeClr val="tx1"/>
                    </a:solidFill>
                    <a:latin typeface="+mn-lt"/>
                  </a:rPr>
                  <a:t>Πώς να τα συγκρίνουμε;</a:t>
                </a:r>
                <a:endParaRPr lang="en-GB" sz="2400" dirty="0">
                  <a:solidFill>
                    <a:schemeClr val="tx1"/>
                  </a:solidFill>
                  <a:latin typeface="+mn-lt"/>
                </a:endParaRPr>
              </a:p>
            </p:txBody>
          </p:sp>
        </p:grpSp>
      </p:grpSp>
    </p:spTree>
    <p:extLst>
      <p:ext uri="{BB962C8B-B14F-4D97-AF65-F5344CB8AC3E}">
        <p14:creationId xmlns:p14="http://schemas.microsoft.com/office/powerpoint/2010/main" val="1285762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err="1">
                <a:solidFill>
                  <a:schemeClr val="accent2">
                    <a:lumMod val="75000"/>
                  </a:schemeClr>
                </a:solidFill>
                <a:ea typeface="ＭＳ Ｐゴシック" pitchFamily="-112" charset="-128"/>
              </a:rPr>
              <a:t>Κανονικοποιημένα</a:t>
            </a:r>
            <a:r>
              <a:rPr lang="el-GR" sz="4000" dirty="0">
                <a:solidFill>
                  <a:schemeClr val="accent2">
                    <a:lumMod val="75000"/>
                  </a:schemeClr>
                </a:solidFill>
                <a:ea typeface="ＭＳ Ｐゴシック" pitchFamily="-112" charset="-128"/>
              </a:rPr>
              <a:t> επίπεδα 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61</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30" name="Rectangle 3"/>
          <p:cNvSpPr txBox="1">
            <a:spLocks noChangeArrowheads="1"/>
          </p:cNvSpPr>
          <p:nvPr/>
        </p:nvSpPr>
        <p:spPr bwMode="auto">
          <a:xfrm>
            <a:off x="406363" y="1447800"/>
            <a:ext cx="76200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a:t>Σκοπός:  Δυνατότητα σύγκρισης διαφορετικών συστημάτων (ή μέσων όρων σε διαφορετικά ερωτήματα)	</a:t>
            </a:r>
          </a:p>
          <a:p>
            <a:pPr>
              <a:buFontTx/>
              <a:buNone/>
            </a:pPr>
            <a:r>
              <a:rPr lang="el-GR" sz="2400" dirty="0"/>
              <a:t>Πως; Χρήση </a:t>
            </a:r>
            <a:r>
              <a:rPr lang="el-GR" sz="2400" i="1" dirty="0" err="1">
                <a:solidFill>
                  <a:schemeClr val="accent2">
                    <a:lumMod val="75000"/>
                  </a:schemeClr>
                </a:solidFill>
              </a:rPr>
              <a:t>κανονικοποιημένων</a:t>
            </a:r>
            <a:r>
              <a:rPr lang="el-GR" sz="2400" i="1" dirty="0">
                <a:solidFill>
                  <a:schemeClr val="accent6">
                    <a:lumMod val="75000"/>
                  </a:schemeClr>
                </a:solidFill>
              </a:rPr>
              <a:t> </a:t>
            </a:r>
            <a:r>
              <a:rPr lang="el-GR" sz="2400" i="1" dirty="0">
                <a:solidFill>
                  <a:schemeClr val="accent2">
                    <a:lumMod val="75000"/>
                  </a:schemeClr>
                </a:solidFill>
              </a:rPr>
              <a:t>επιπέδων ανάκλησης</a:t>
            </a:r>
            <a:r>
              <a:rPr lang="el-GR" sz="2400" dirty="0">
                <a:solidFill>
                  <a:schemeClr val="accent2">
                    <a:lumMod val="75000"/>
                  </a:schemeClr>
                </a:solidFill>
              </a:rPr>
              <a:t> (</a:t>
            </a:r>
            <a:r>
              <a:rPr lang="en-US" sz="2400" dirty="0">
                <a:solidFill>
                  <a:schemeClr val="accent2">
                    <a:lumMod val="75000"/>
                  </a:schemeClr>
                </a:solidFill>
              </a:rPr>
              <a:t>standard recall levels)</a:t>
            </a:r>
            <a:endParaRPr lang="el-GR" sz="2400" dirty="0">
              <a:solidFill>
                <a:schemeClr val="accent2">
                  <a:lumMod val="75000"/>
                </a:schemeClr>
              </a:solidFill>
            </a:endParaRPr>
          </a:p>
          <a:p>
            <a:pPr>
              <a:buFontTx/>
              <a:buNone/>
            </a:pPr>
            <a:endParaRPr lang="el-GR" sz="2400" dirty="0"/>
          </a:p>
          <a:p>
            <a:pPr>
              <a:buFontTx/>
              <a:buNone/>
            </a:pPr>
            <a:r>
              <a:rPr lang="el-GR" sz="2400" dirty="0"/>
              <a:t>Παράδειγμα </a:t>
            </a:r>
            <a:r>
              <a:rPr lang="el-GR" sz="2400" dirty="0" err="1"/>
              <a:t>κανονικοποιημένων</a:t>
            </a:r>
            <a:r>
              <a:rPr lang="el-GR" sz="2400" dirty="0"/>
              <a:t>  επιπέδων ανάκλησης (πλήθος επιπέδων: 11):</a:t>
            </a:r>
            <a:endParaRPr lang="en-US" sz="2400" dirty="0"/>
          </a:p>
          <a:p>
            <a:pPr>
              <a:buFontTx/>
              <a:buNone/>
            </a:pPr>
            <a:r>
              <a:rPr lang="en-US" sz="2400" dirty="0"/>
              <a:t>Standard Recall levels at 0%, 10%, 20%, …, 100%</a:t>
            </a:r>
          </a:p>
          <a:p>
            <a:pPr>
              <a:buFontTx/>
              <a:buNone/>
            </a:pPr>
            <a:endParaRPr lang="el-GR" sz="2400" dirty="0"/>
          </a:p>
          <a:p>
            <a:pPr lvl="1">
              <a:buFontTx/>
              <a:buNone/>
            </a:pPr>
            <a:r>
              <a:rPr lang="el-GR" dirty="0" err="1">
                <a:sym typeface="Symbol" pitchFamily="18" charset="2"/>
              </a:rPr>
              <a:t>r</a:t>
            </a:r>
            <a:r>
              <a:rPr lang="el-GR" baseline="-25000" dirty="0" err="1">
                <a:sym typeface="Symbol" pitchFamily="18" charset="2"/>
              </a:rPr>
              <a:t>j</a:t>
            </a:r>
            <a:r>
              <a:rPr lang="el-GR" dirty="0">
                <a:sym typeface="Symbol" pitchFamily="18" charset="2"/>
              </a:rPr>
              <a:t> {0.0, 0.1, 0.2, 0.3, 0.4, 0.5, 0.6, 0.7, 0.8, 0.9, 1.0}</a:t>
            </a:r>
          </a:p>
          <a:p>
            <a:pPr lvl="1">
              <a:buFontTx/>
              <a:buNone/>
            </a:pPr>
            <a:r>
              <a:rPr lang="el-GR" dirty="0">
                <a:sym typeface="Symbol" pitchFamily="18" charset="2"/>
              </a:rPr>
              <a:t>r</a:t>
            </a:r>
            <a:r>
              <a:rPr lang="el-GR" baseline="-25000" dirty="0">
                <a:sym typeface="Symbol" pitchFamily="18" charset="2"/>
              </a:rPr>
              <a:t>0</a:t>
            </a:r>
            <a:r>
              <a:rPr lang="el-GR" dirty="0">
                <a:sym typeface="Symbol" pitchFamily="18" charset="2"/>
              </a:rPr>
              <a:t> = 0.0, r</a:t>
            </a:r>
            <a:r>
              <a:rPr lang="el-GR" baseline="-25000" dirty="0">
                <a:sym typeface="Symbol" pitchFamily="18" charset="2"/>
              </a:rPr>
              <a:t>1</a:t>
            </a:r>
            <a:r>
              <a:rPr lang="el-GR" dirty="0">
                <a:sym typeface="Symbol" pitchFamily="18" charset="2"/>
              </a:rPr>
              <a:t> = 0.1, …, r</a:t>
            </a:r>
            <a:r>
              <a:rPr lang="el-GR" baseline="-25000" dirty="0">
                <a:sym typeface="Symbol" pitchFamily="18" charset="2"/>
              </a:rPr>
              <a:t>10</a:t>
            </a:r>
            <a:r>
              <a:rPr lang="el-GR" dirty="0">
                <a:sym typeface="Symbol" pitchFamily="18" charset="2"/>
              </a:rPr>
              <a:t>=1.0</a:t>
            </a:r>
          </a:p>
          <a:p>
            <a:pPr lvl="1">
              <a:buFontTx/>
              <a:buNone/>
            </a:pPr>
            <a:endParaRPr lang="el-GR" dirty="0">
              <a:sym typeface="Symbol" pitchFamily="18" charset="2"/>
            </a:endParaRPr>
          </a:p>
        </p:txBody>
      </p:sp>
    </p:spTree>
    <p:extLst>
      <p:ext uri="{BB962C8B-B14F-4D97-AF65-F5344CB8AC3E}">
        <p14:creationId xmlns:p14="http://schemas.microsoft.com/office/powerpoint/2010/main"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2791" y="609600"/>
            <a:ext cx="7886700" cy="1325563"/>
          </a:xfrm>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a:latin typeface="+mn-lt"/>
              </a:rPr>
              <a:t>Υπολόγισε την ακρίβεια </a:t>
            </a:r>
            <a:r>
              <a:rPr lang="el-GR" sz="2800" i="1" dirty="0">
                <a:latin typeface="+mn-lt"/>
              </a:rPr>
              <a:t>με παρεμβολή </a:t>
            </a:r>
            <a:r>
              <a:rPr lang="el-GR" sz="2800" dirty="0">
                <a:latin typeface="+mn-lt"/>
              </a:rPr>
              <a:t>στα επίπεδα ανάκτησης </a:t>
            </a:r>
            <a:r>
              <a:rPr lang="en-US" sz="2800" dirty="0">
                <a:solidFill>
                  <a:schemeClr val="tx1"/>
                </a:solidFill>
                <a:latin typeface="+mn-lt"/>
              </a:rPr>
              <a:t>0.0, 0.1, 0.2, </a:t>
            </a:r>
            <a:r>
              <a:rPr lang="de-DE" sz="2800" dirty="0">
                <a:solidFill>
                  <a:schemeClr val="tx1"/>
                </a:solidFill>
                <a:latin typeface="+mn-lt"/>
              </a:rPr>
              <a:t>. . .</a:t>
            </a:r>
          </a:p>
          <a:p>
            <a:pPr marL="914400" lvl="1" indent="-457200">
              <a:spcBef>
                <a:spcPts val="0"/>
              </a:spcBef>
              <a:buClr>
                <a:srgbClr val="336699"/>
              </a:buClr>
              <a:buFont typeface="Wingdings" pitchFamily="2" charset="2"/>
              <a:buChar char="§"/>
            </a:pPr>
            <a:r>
              <a:rPr lang="el-GR" sz="2800" dirty="0">
                <a:solidFill>
                  <a:schemeClr val="tx1"/>
                </a:solidFill>
                <a:latin typeface="+mn-lt"/>
              </a:rPr>
              <a:t>Επανέλαβε το για όλα τα ερωτήματα στο </a:t>
            </a:r>
            <a:r>
              <a:rPr lang="en-US" sz="2800" dirty="0">
                <a:solidFill>
                  <a:schemeClr val="tx1"/>
                </a:solidFill>
                <a:latin typeface="+mn-lt"/>
              </a:rPr>
              <a:t>evaluation benchmark</a:t>
            </a:r>
            <a:r>
              <a:rPr lang="el-GR" sz="2800" dirty="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Αυτό το μέτρο μετρά την απόδοση </a:t>
            </a:r>
            <a:r>
              <a:rPr lang="el-GR" sz="2800" i="1" dirty="0">
                <a:solidFill>
                  <a:schemeClr val="tx2">
                    <a:lumMod val="60000"/>
                    <a:lumOff val="40000"/>
                  </a:schemeClr>
                </a:solidFill>
                <a:latin typeface="+mn-lt"/>
              </a:rPr>
              <a:t>σε όλα τα επίπεδα ανάκλησης</a:t>
            </a:r>
            <a:r>
              <a:rPr lang="el-GR" sz="2800" dirty="0">
                <a:latin typeface="+mn-lt"/>
              </a:rPr>
              <a:t> (</a:t>
            </a:r>
            <a:r>
              <a:rPr lang="en-US" sz="2800" dirty="0">
                <a:solidFill>
                  <a:srgbClr val="0070C0"/>
                </a:solidFill>
                <a:latin typeface="+mn-lt"/>
              </a:rPr>
              <a:t>at all recall levels</a:t>
            </a:r>
            <a:r>
              <a:rPr lang="el-GR" sz="2800" dirty="0">
                <a:solidFill>
                  <a:srgbClr val="0070C0"/>
                </a:solidFill>
                <a:latin typeface="+mn-lt"/>
              </a:rPr>
              <a:t>)</a:t>
            </a:r>
            <a:r>
              <a:rPr lang="en-US" sz="2800" dirty="0">
                <a:solidFill>
                  <a:srgbClr val="0070C0"/>
                </a:solidFill>
                <a:latin typeface="+mn-lt"/>
              </a:rPr>
              <a:t>.</a:t>
            </a:r>
          </a:p>
        </p:txBody>
      </p:sp>
    </p:spTree>
    <p:extLst>
      <p:ext uri="{BB962C8B-B14F-4D97-AF65-F5344CB8AC3E}">
        <p14:creationId xmlns:p14="http://schemas.microsoft.com/office/powerpoint/2010/main" val="1889060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mc:AlternateContent xmlns:mc="http://schemas.openxmlformats.org/markup-compatibility/2006">
              <mc:Choice xmlns:v="urn:schemas-microsoft-com:vml" Requires="v">
                <p:oleObj name="Chart" r:id="rId2" imgW="4219651" imgH="2914802" progId="Excel.Sheet.8">
                  <p:embed/>
                </p:oleObj>
              </mc:Choice>
              <mc:Fallback>
                <p:oleObj name="Chart" r:id="rId2" imgW="4219651" imgH="2914802" progId="Excel.Sheet.8">
                  <p:embed/>
                  <p:pic>
                    <p:nvPicPr>
                      <p:cNvPr id="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a:t>
            </a:r>
            <a:endParaRPr lang="en-US" sz="1600" dirty="0"/>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Κάθε σημείο αντιστοιχεί σε ένα αποτέλεσμα για τα κορυφαία </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a:t>
            </a:r>
            <a:r>
              <a:rPr lang="el-GR" dirty="0">
                <a:solidFill>
                  <a:schemeClr val="tx2">
                    <a:lumMod val="50000"/>
                  </a:schemeClr>
                </a:solidFill>
                <a:latin typeface="+mn-lt"/>
              </a:rPr>
              <a:t>έγγραφα</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a:solidFill>
                  <a:schemeClr val="tx2">
                    <a:lumMod val="50000"/>
                  </a:schemeClr>
                </a:solidFill>
                <a:latin typeface="+mn-lt"/>
              </a:rPr>
              <a:t>Παρεμβολή </a:t>
            </a:r>
            <a:r>
              <a:rPr lang="en-US" dirty="0">
                <a:solidFill>
                  <a:schemeClr val="tx2">
                    <a:lumMod val="50000"/>
                  </a:schemeClr>
                </a:solidFill>
                <a:latin typeface="+mn-lt"/>
              </a:rPr>
              <a:t> (</a:t>
            </a:r>
            <a:r>
              <a:rPr lang="el-GR" dirty="0">
                <a:solidFill>
                  <a:schemeClr val="tx2">
                    <a:lumMod val="50000"/>
                  </a:schemeClr>
                </a:solidFill>
                <a:latin typeface="+mn-lt"/>
              </a:rPr>
              <a:t>με κόκκινο</a:t>
            </a:r>
            <a:r>
              <a:rPr lang="en-US" dirty="0">
                <a:solidFill>
                  <a:schemeClr val="tx2">
                    <a:lumMod val="50000"/>
                  </a:schemeClr>
                </a:solidFill>
                <a:latin typeface="+mn-lt"/>
              </a:rPr>
              <a:t>): </a:t>
            </a:r>
            <a:r>
              <a:rPr lang="el-GR" dirty="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graphicFrame>
        <p:nvGraphicFramePr>
          <p:cNvPr id="2" name="Table 1">
            <a:extLst>
              <a:ext uri="{FF2B5EF4-FFF2-40B4-BE49-F238E27FC236}">
                <a16:creationId xmlns:a16="http://schemas.microsoft.com/office/drawing/2014/main" id="{E78D4972-159C-4BEE-A80B-9135E12F2D0C}"/>
              </a:ext>
            </a:extLst>
          </p:cNvPr>
          <p:cNvGraphicFramePr>
            <a:graphicFrameLocks noGrp="1"/>
          </p:cNvGraphicFramePr>
          <p:nvPr>
            <p:extLst>
              <p:ext uri="{D42A27DB-BD31-4B8C-83A1-F6EECF244321}">
                <p14:modId xmlns:p14="http://schemas.microsoft.com/office/powerpoint/2010/main" val="3102252284"/>
              </p:ext>
            </p:extLst>
          </p:nvPr>
        </p:nvGraphicFramePr>
        <p:xfrm>
          <a:off x="5809939" y="1540082"/>
          <a:ext cx="2443878" cy="3169920"/>
        </p:xfrm>
        <a:graphic>
          <a:graphicData uri="http://schemas.openxmlformats.org/drawingml/2006/table">
            <a:tbl>
              <a:tblPr/>
              <a:tblGrid>
                <a:gridCol w="1221939">
                  <a:extLst>
                    <a:ext uri="{9D8B030D-6E8A-4147-A177-3AD203B41FA5}">
                      <a16:colId xmlns:a16="http://schemas.microsoft.com/office/drawing/2014/main" val="1685479869"/>
                    </a:ext>
                  </a:extLst>
                </a:gridCol>
                <a:gridCol w="1221939">
                  <a:extLst>
                    <a:ext uri="{9D8B030D-6E8A-4147-A177-3AD203B41FA5}">
                      <a16:colId xmlns:a16="http://schemas.microsoft.com/office/drawing/2014/main" val="3894886229"/>
                    </a:ext>
                  </a:extLst>
                </a:gridCol>
              </a:tblGrid>
              <a:tr h="242143">
                <a:tc>
                  <a:txBody>
                    <a:bodyPr/>
                    <a:lstStyle/>
                    <a:p>
                      <a:pPr algn="r"/>
                      <a:r>
                        <a:rPr lang="en-US"/>
                        <a:t>Recall</a:t>
                      </a:r>
                    </a:p>
                  </a:txBody>
                  <a:tcPr marL="19050" marR="19050" marT="19050" marB="19050" anchor="ctr">
                    <a:lnL>
                      <a:noFill/>
                    </a:lnL>
                    <a:lnR>
                      <a:noFill/>
                    </a:lnR>
                    <a:lnT>
                      <a:noFill/>
                    </a:lnT>
                    <a:lnB>
                      <a:noFill/>
                    </a:lnB>
                  </a:tcPr>
                </a:tc>
                <a:tc>
                  <a:txBody>
                    <a:bodyPr/>
                    <a:lstStyle/>
                    <a:p>
                      <a:pPr algn="r"/>
                      <a:r>
                        <a:rPr lang="en-US"/>
                        <a:t>Interp.</a:t>
                      </a:r>
                    </a:p>
                  </a:txBody>
                  <a:tcPr marL="19050" marR="19050" marT="19050" marB="19050" anchor="ctr">
                    <a:lnL>
                      <a:noFill/>
                    </a:lnL>
                    <a:lnR>
                      <a:noFill/>
                    </a:lnR>
                    <a:lnT>
                      <a:noFill/>
                    </a:lnT>
                    <a:lnB>
                      <a:noFill/>
                    </a:lnB>
                  </a:tcPr>
                </a:tc>
                <a:extLst>
                  <a:ext uri="{0D108BD9-81ED-4DB2-BD59-A6C34878D82A}">
                    <a16:rowId xmlns:a16="http://schemas.microsoft.com/office/drawing/2014/main" val="3497243143"/>
                  </a:ext>
                </a:extLst>
              </a:tr>
              <a:tr h="242143">
                <a:tc>
                  <a:txBody>
                    <a:bodyPr/>
                    <a:lstStyle/>
                    <a:p>
                      <a:pPr algn="r"/>
                      <a:r>
                        <a:rPr lang="en-US"/>
                        <a:t> </a:t>
                      </a:r>
                    </a:p>
                  </a:txBody>
                  <a:tcPr marL="19050" marR="19050" marT="19050" marB="19050" anchor="ctr">
                    <a:lnL>
                      <a:noFill/>
                    </a:lnL>
                    <a:lnR>
                      <a:noFill/>
                    </a:lnR>
                    <a:lnT>
                      <a:noFill/>
                    </a:lnT>
                    <a:lnB>
                      <a:noFill/>
                    </a:lnB>
                  </a:tcPr>
                </a:tc>
                <a:tc>
                  <a:txBody>
                    <a:bodyPr/>
                    <a:lstStyle/>
                    <a:p>
                      <a:pPr algn="r"/>
                      <a:r>
                        <a:rPr lang="en-US"/>
                        <a:t>Precision</a:t>
                      </a:r>
                    </a:p>
                  </a:txBody>
                  <a:tcPr marL="19050" marR="19050" marT="19050" marB="19050" anchor="ctr">
                    <a:lnL>
                      <a:noFill/>
                    </a:lnL>
                    <a:lnR>
                      <a:noFill/>
                    </a:lnR>
                    <a:lnT>
                      <a:noFill/>
                    </a:lnT>
                    <a:lnB>
                      <a:noFill/>
                    </a:lnB>
                  </a:tcPr>
                </a:tc>
                <a:extLst>
                  <a:ext uri="{0D108BD9-81ED-4DB2-BD59-A6C34878D82A}">
                    <a16:rowId xmlns:a16="http://schemas.microsoft.com/office/drawing/2014/main" val="2245454455"/>
                  </a:ext>
                </a:extLst>
              </a:tr>
              <a:tr h="242143">
                <a:tc>
                  <a:txBody>
                    <a:bodyPr/>
                    <a:lstStyle/>
                    <a:p>
                      <a:pPr algn="r"/>
                      <a:r>
                        <a:rPr lang="en-US"/>
                        <a:t>0.0</a:t>
                      </a:r>
                    </a:p>
                  </a:txBody>
                  <a:tcPr marL="19050" marR="19050" marT="19050" marB="19050" anchor="ctr">
                    <a:lnL>
                      <a:noFill/>
                    </a:lnL>
                    <a:lnR>
                      <a:noFill/>
                    </a:lnR>
                    <a:lnT>
                      <a:noFill/>
                    </a:lnT>
                    <a:lnB>
                      <a:noFill/>
                    </a:lnB>
                  </a:tcPr>
                </a:tc>
                <a:tc>
                  <a:txBody>
                    <a:bodyPr/>
                    <a:lstStyle/>
                    <a:p>
                      <a:pPr algn="r"/>
                      <a:r>
                        <a:rPr lang="en-US"/>
                        <a:t>1.00</a:t>
                      </a:r>
                    </a:p>
                  </a:txBody>
                  <a:tcPr marL="19050" marR="19050" marT="19050" marB="19050" anchor="ctr">
                    <a:lnL>
                      <a:noFill/>
                    </a:lnL>
                    <a:lnR>
                      <a:noFill/>
                    </a:lnR>
                    <a:lnT>
                      <a:noFill/>
                    </a:lnT>
                    <a:lnB>
                      <a:noFill/>
                    </a:lnB>
                  </a:tcPr>
                </a:tc>
                <a:extLst>
                  <a:ext uri="{0D108BD9-81ED-4DB2-BD59-A6C34878D82A}">
                    <a16:rowId xmlns:a16="http://schemas.microsoft.com/office/drawing/2014/main" val="4279459482"/>
                  </a:ext>
                </a:extLst>
              </a:tr>
              <a:tr h="242143">
                <a:tc>
                  <a:txBody>
                    <a:bodyPr/>
                    <a:lstStyle/>
                    <a:p>
                      <a:pPr algn="r"/>
                      <a:r>
                        <a:rPr lang="en-US"/>
                        <a:t>0.1</a:t>
                      </a:r>
                    </a:p>
                  </a:txBody>
                  <a:tcPr marL="19050" marR="19050" marT="19050" marB="19050" anchor="ctr">
                    <a:lnL>
                      <a:noFill/>
                    </a:lnL>
                    <a:lnR>
                      <a:noFill/>
                    </a:lnR>
                    <a:lnT>
                      <a:noFill/>
                    </a:lnT>
                    <a:lnB>
                      <a:noFill/>
                    </a:lnB>
                  </a:tcPr>
                </a:tc>
                <a:tc>
                  <a:txBody>
                    <a:bodyPr/>
                    <a:lstStyle/>
                    <a:p>
                      <a:pPr algn="r"/>
                      <a:r>
                        <a:rPr lang="en-US"/>
                        <a:t>0.67</a:t>
                      </a:r>
                    </a:p>
                  </a:txBody>
                  <a:tcPr marL="19050" marR="19050" marT="19050" marB="19050" anchor="ctr">
                    <a:lnL>
                      <a:noFill/>
                    </a:lnL>
                    <a:lnR>
                      <a:noFill/>
                    </a:lnR>
                    <a:lnT>
                      <a:noFill/>
                    </a:lnT>
                    <a:lnB>
                      <a:noFill/>
                    </a:lnB>
                  </a:tcPr>
                </a:tc>
                <a:extLst>
                  <a:ext uri="{0D108BD9-81ED-4DB2-BD59-A6C34878D82A}">
                    <a16:rowId xmlns:a16="http://schemas.microsoft.com/office/drawing/2014/main" val="2293302906"/>
                  </a:ext>
                </a:extLst>
              </a:tr>
              <a:tr h="242143">
                <a:tc>
                  <a:txBody>
                    <a:bodyPr/>
                    <a:lstStyle/>
                    <a:p>
                      <a:pPr algn="r"/>
                      <a:r>
                        <a:rPr lang="en-US"/>
                        <a:t>0.2</a:t>
                      </a:r>
                    </a:p>
                  </a:txBody>
                  <a:tcPr marL="19050" marR="19050" marT="19050" marB="19050" anchor="ctr">
                    <a:lnL>
                      <a:noFill/>
                    </a:lnL>
                    <a:lnR>
                      <a:noFill/>
                    </a:lnR>
                    <a:lnT>
                      <a:noFill/>
                    </a:lnT>
                    <a:lnB>
                      <a:noFill/>
                    </a:lnB>
                  </a:tcPr>
                </a:tc>
                <a:tc>
                  <a:txBody>
                    <a:bodyPr/>
                    <a:lstStyle/>
                    <a:p>
                      <a:pPr algn="r"/>
                      <a:r>
                        <a:rPr lang="en-US"/>
                        <a:t>0.63</a:t>
                      </a:r>
                    </a:p>
                  </a:txBody>
                  <a:tcPr marL="19050" marR="19050" marT="19050" marB="19050" anchor="ctr">
                    <a:lnL>
                      <a:noFill/>
                    </a:lnL>
                    <a:lnR>
                      <a:noFill/>
                    </a:lnR>
                    <a:lnT>
                      <a:noFill/>
                    </a:lnT>
                    <a:lnB>
                      <a:noFill/>
                    </a:lnB>
                  </a:tcPr>
                </a:tc>
                <a:extLst>
                  <a:ext uri="{0D108BD9-81ED-4DB2-BD59-A6C34878D82A}">
                    <a16:rowId xmlns:a16="http://schemas.microsoft.com/office/drawing/2014/main" val="471688474"/>
                  </a:ext>
                </a:extLst>
              </a:tr>
              <a:tr h="242143">
                <a:tc>
                  <a:txBody>
                    <a:bodyPr/>
                    <a:lstStyle/>
                    <a:p>
                      <a:pPr algn="r"/>
                      <a:r>
                        <a:rPr lang="en-US"/>
                        <a:t>0.3</a:t>
                      </a:r>
                    </a:p>
                  </a:txBody>
                  <a:tcPr marL="19050" marR="19050" marT="19050" marB="19050" anchor="ctr">
                    <a:lnL>
                      <a:noFill/>
                    </a:lnL>
                    <a:lnR>
                      <a:noFill/>
                    </a:lnR>
                    <a:lnT>
                      <a:noFill/>
                    </a:lnT>
                    <a:lnB>
                      <a:noFill/>
                    </a:lnB>
                  </a:tcPr>
                </a:tc>
                <a:tc>
                  <a:txBody>
                    <a:bodyPr/>
                    <a:lstStyle/>
                    <a:p>
                      <a:pPr algn="r"/>
                      <a:r>
                        <a:rPr lang="en-US"/>
                        <a:t>0.55</a:t>
                      </a:r>
                    </a:p>
                  </a:txBody>
                  <a:tcPr marL="19050" marR="19050" marT="19050" marB="19050" anchor="ctr">
                    <a:lnL>
                      <a:noFill/>
                    </a:lnL>
                    <a:lnR>
                      <a:noFill/>
                    </a:lnR>
                    <a:lnT>
                      <a:noFill/>
                    </a:lnT>
                    <a:lnB>
                      <a:noFill/>
                    </a:lnB>
                  </a:tcPr>
                </a:tc>
                <a:extLst>
                  <a:ext uri="{0D108BD9-81ED-4DB2-BD59-A6C34878D82A}">
                    <a16:rowId xmlns:a16="http://schemas.microsoft.com/office/drawing/2014/main" val="993776407"/>
                  </a:ext>
                </a:extLst>
              </a:tr>
              <a:tr h="242143">
                <a:tc>
                  <a:txBody>
                    <a:bodyPr/>
                    <a:lstStyle/>
                    <a:p>
                      <a:pPr algn="r"/>
                      <a:r>
                        <a:rPr lang="en-US"/>
                        <a:t>0.4</a:t>
                      </a:r>
                    </a:p>
                  </a:txBody>
                  <a:tcPr marL="19050" marR="19050" marT="19050" marB="19050" anchor="ctr">
                    <a:lnL>
                      <a:noFill/>
                    </a:lnL>
                    <a:lnR>
                      <a:noFill/>
                    </a:lnR>
                    <a:lnT>
                      <a:noFill/>
                    </a:lnT>
                    <a:lnB>
                      <a:noFill/>
                    </a:lnB>
                  </a:tcPr>
                </a:tc>
                <a:tc>
                  <a:txBody>
                    <a:bodyPr/>
                    <a:lstStyle/>
                    <a:p>
                      <a:pPr algn="r"/>
                      <a:r>
                        <a:rPr lang="en-US"/>
                        <a:t>0.45</a:t>
                      </a:r>
                    </a:p>
                  </a:txBody>
                  <a:tcPr marL="19050" marR="19050" marT="19050" marB="19050" anchor="ctr">
                    <a:lnL>
                      <a:noFill/>
                    </a:lnL>
                    <a:lnR>
                      <a:noFill/>
                    </a:lnR>
                    <a:lnT>
                      <a:noFill/>
                    </a:lnT>
                    <a:lnB>
                      <a:noFill/>
                    </a:lnB>
                  </a:tcPr>
                </a:tc>
                <a:extLst>
                  <a:ext uri="{0D108BD9-81ED-4DB2-BD59-A6C34878D82A}">
                    <a16:rowId xmlns:a16="http://schemas.microsoft.com/office/drawing/2014/main" val="750078703"/>
                  </a:ext>
                </a:extLst>
              </a:tr>
              <a:tr h="242143">
                <a:tc>
                  <a:txBody>
                    <a:bodyPr/>
                    <a:lstStyle/>
                    <a:p>
                      <a:pPr algn="r"/>
                      <a:r>
                        <a:rPr lang="en-US"/>
                        <a:t>0.5</a:t>
                      </a:r>
                    </a:p>
                  </a:txBody>
                  <a:tcPr marL="19050" marR="19050" marT="19050" marB="19050" anchor="ctr">
                    <a:lnL>
                      <a:noFill/>
                    </a:lnL>
                    <a:lnR>
                      <a:noFill/>
                    </a:lnR>
                    <a:lnT>
                      <a:noFill/>
                    </a:lnT>
                    <a:lnB>
                      <a:noFill/>
                    </a:lnB>
                  </a:tcPr>
                </a:tc>
                <a:tc>
                  <a:txBody>
                    <a:bodyPr/>
                    <a:lstStyle/>
                    <a:p>
                      <a:pPr algn="r"/>
                      <a:r>
                        <a:rPr lang="en-US"/>
                        <a:t>0.41</a:t>
                      </a:r>
                    </a:p>
                  </a:txBody>
                  <a:tcPr marL="19050" marR="19050" marT="19050" marB="19050" anchor="ctr">
                    <a:lnL>
                      <a:noFill/>
                    </a:lnL>
                    <a:lnR>
                      <a:noFill/>
                    </a:lnR>
                    <a:lnT>
                      <a:noFill/>
                    </a:lnT>
                    <a:lnB>
                      <a:noFill/>
                    </a:lnB>
                  </a:tcPr>
                </a:tc>
                <a:extLst>
                  <a:ext uri="{0D108BD9-81ED-4DB2-BD59-A6C34878D82A}">
                    <a16:rowId xmlns:a16="http://schemas.microsoft.com/office/drawing/2014/main" val="3084158300"/>
                  </a:ext>
                </a:extLst>
              </a:tr>
              <a:tr h="242143">
                <a:tc>
                  <a:txBody>
                    <a:bodyPr/>
                    <a:lstStyle/>
                    <a:p>
                      <a:pPr algn="r"/>
                      <a:r>
                        <a:rPr lang="en-US"/>
                        <a:t>0.6</a:t>
                      </a:r>
                    </a:p>
                  </a:txBody>
                  <a:tcPr marL="19050" marR="19050" marT="19050" marB="19050" anchor="ctr">
                    <a:lnL>
                      <a:noFill/>
                    </a:lnL>
                    <a:lnR>
                      <a:noFill/>
                    </a:lnR>
                    <a:lnT>
                      <a:noFill/>
                    </a:lnT>
                    <a:lnB>
                      <a:noFill/>
                    </a:lnB>
                  </a:tcPr>
                </a:tc>
                <a:tc>
                  <a:txBody>
                    <a:bodyPr/>
                    <a:lstStyle/>
                    <a:p>
                      <a:pPr algn="r"/>
                      <a:r>
                        <a:rPr lang="en-US"/>
                        <a:t>0.36</a:t>
                      </a:r>
                    </a:p>
                  </a:txBody>
                  <a:tcPr marL="19050" marR="19050" marT="19050" marB="19050" anchor="ctr">
                    <a:lnL>
                      <a:noFill/>
                    </a:lnL>
                    <a:lnR>
                      <a:noFill/>
                    </a:lnR>
                    <a:lnT>
                      <a:noFill/>
                    </a:lnT>
                    <a:lnB>
                      <a:noFill/>
                    </a:lnB>
                  </a:tcPr>
                </a:tc>
                <a:extLst>
                  <a:ext uri="{0D108BD9-81ED-4DB2-BD59-A6C34878D82A}">
                    <a16:rowId xmlns:a16="http://schemas.microsoft.com/office/drawing/2014/main" val="577260764"/>
                  </a:ext>
                </a:extLst>
              </a:tr>
              <a:tr h="242143">
                <a:tc>
                  <a:txBody>
                    <a:bodyPr/>
                    <a:lstStyle/>
                    <a:p>
                      <a:pPr algn="r"/>
                      <a:r>
                        <a:rPr lang="en-US"/>
                        <a:t>0.7</a:t>
                      </a:r>
                    </a:p>
                  </a:txBody>
                  <a:tcPr marL="19050" marR="19050" marT="19050" marB="19050" anchor="ctr">
                    <a:lnL>
                      <a:noFill/>
                    </a:lnL>
                    <a:lnR>
                      <a:noFill/>
                    </a:lnR>
                    <a:lnT>
                      <a:noFill/>
                    </a:lnT>
                    <a:lnB>
                      <a:noFill/>
                    </a:lnB>
                  </a:tcPr>
                </a:tc>
                <a:tc>
                  <a:txBody>
                    <a:bodyPr/>
                    <a:lstStyle/>
                    <a:p>
                      <a:pPr algn="r"/>
                      <a:r>
                        <a:rPr lang="en-US"/>
                        <a:t>0.29</a:t>
                      </a:r>
                    </a:p>
                  </a:txBody>
                  <a:tcPr marL="19050" marR="19050" marT="19050" marB="19050" anchor="ctr">
                    <a:lnL>
                      <a:noFill/>
                    </a:lnL>
                    <a:lnR>
                      <a:noFill/>
                    </a:lnR>
                    <a:lnT>
                      <a:noFill/>
                    </a:lnT>
                    <a:lnB>
                      <a:noFill/>
                    </a:lnB>
                  </a:tcPr>
                </a:tc>
                <a:extLst>
                  <a:ext uri="{0D108BD9-81ED-4DB2-BD59-A6C34878D82A}">
                    <a16:rowId xmlns:a16="http://schemas.microsoft.com/office/drawing/2014/main" val="3185462766"/>
                  </a:ext>
                </a:extLst>
              </a:tr>
              <a:tr h="242143">
                <a:tc>
                  <a:txBody>
                    <a:bodyPr/>
                    <a:lstStyle/>
                    <a:p>
                      <a:pPr algn="r"/>
                      <a:r>
                        <a:rPr lang="en-US"/>
                        <a:t>0.8</a:t>
                      </a:r>
                    </a:p>
                  </a:txBody>
                  <a:tcPr marL="19050" marR="19050" marT="19050" marB="19050" anchor="ctr">
                    <a:lnL>
                      <a:noFill/>
                    </a:lnL>
                    <a:lnR>
                      <a:noFill/>
                    </a:lnR>
                    <a:lnT>
                      <a:noFill/>
                    </a:lnT>
                    <a:lnB>
                      <a:noFill/>
                    </a:lnB>
                  </a:tcPr>
                </a:tc>
                <a:tc>
                  <a:txBody>
                    <a:bodyPr/>
                    <a:lstStyle/>
                    <a:p>
                      <a:pPr algn="r"/>
                      <a:r>
                        <a:rPr lang="en-US"/>
                        <a:t>0.13</a:t>
                      </a:r>
                    </a:p>
                  </a:txBody>
                  <a:tcPr marL="19050" marR="19050" marT="19050" marB="19050" anchor="ctr">
                    <a:lnL>
                      <a:noFill/>
                    </a:lnL>
                    <a:lnR>
                      <a:noFill/>
                    </a:lnR>
                    <a:lnT>
                      <a:noFill/>
                    </a:lnT>
                    <a:lnB>
                      <a:noFill/>
                    </a:lnB>
                  </a:tcPr>
                </a:tc>
                <a:extLst>
                  <a:ext uri="{0D108BD9-81ED-4DB2-BD59-A6C34878D82A}">
                    <a16:rowId xmlns:a16="http://schemas.microsoft.com/office/drawing/2014/main" val="2673166386"/>
                  </a:ext>
                </a:extLst>
              </a:tr>
              <a:tr h="242143">
                <a:tc>
                  <a:txBody>
                    <a:bodyPr/>
                    <a:lstStyle/>
                    <a:p>
                      <a:pPr algn="r"/>
                      <a:r>
                        <a:rPr lang="en-US"/>
                        <a:t>0.9</a:t>
                      </a:r>
                    </a:p>
                  </a:txBody>
                  <a:tcPr marL="19050" marR="19050" marT="19050" marB="19050" anchor="ctr">
                    <a:lnL>
                      <a:noFill/>
                    </a:lnL>
                    <a:lnR>
                      <a:noFill/>
                    </a:lnR>
                    <a:lnT>
                      <a:noFill/>
                    </a:lnT>
                    <a:lnB>
                      <a:noFill/>
                    </a:lnB>
                  </a:tcPr>
                </a:tc>
                <a:tc>
                  <a:txBody>
                    <a:bodyPr/>
                    <a:lstStyle/>
                    <a:p>
                      <a:pPr algn="r"/>
                      <a:r>
                        <a:rPr lang="en-US"/>
                        <a:t>0.10</a:t>
                      </a:r>
                    </a:p>
                  </a:txBody>
                  <a:tcPr marL="19050" marR="19050" marT="19050" marB="19050" anchor="ctr">
                    <a:lnL>
                      <a:noFill/>
                    </a:lnL>
                    <a:lnR>
                      <a:noFill/>
                    </a:lnR>
                    <a:lnT>
                      <a:noFill/>
                    </a:lnT>
                    <a:lnB>
                      <a:noFill/>
                    </a:lnB>
                  </a:tcPr>
                </a:tc>
                <a:extLst>
                  <a:ext uri="{0D108BD9-81ED-4DB2-BD59-A6C34878D82A}">
                    <a16:rowId xmlns:a16="http://schemas.microsoft.com/office/drawing/2014/main" val="2763139111"/>
                  </a:ext>
                </a:extLst>
              </a:tr>
              <a:tr h="242143">
                <a:tc>
                  <a:txBody>
                    <a:bodyPr/>
                    <a:lstStyle/>
                    <a:p>
                      <a:pPr algn="r"/>
                      <a:r>
                        <a:rPr lang="en-US"/>
                        <a:t>1.0</a:t>
                      </a:r>
                    </a:p>
                  </a:txBody>
                  <a:tcPr marL="19050" marR="19050" marT="19050" marB="19050" anchor="ctr">
                    <a:lnL>
                      <a:noFill/>
                    </a:lnL>
                    <a:lnR>
                      <a:noFill/>
                    </a:lnR>
                    <a:lnT>
                      <a:noFill/>
                    </a:lnT>
                    <a:lnB>
                      <a:noFill/>
                    </a:lnB>
                  </a:tcPr>
                </a:tc>
                <a:tc>
                  <a:txBody>
                    <a:bodyPr/>
                    <a:lstStyle/>
                    <a:p>
                      <a:pPr algn="r"/>
                      <a:r>
                        <a:rPr lang="en-US" dirty="0"/>
                        <a:t>0.08</a:t>
                      </a:r>
                    </a:p>
                  </a:txBody>
                  <a:tcPr marL="19050" marR="19050" marT="19050" marB="19050" anchor="ctr">
                    <a:lnL>
                      <a:noFill/>
                    </a:lnL>
                    <a:lnR>
                      <a:noFill/>
                    </a:lnR>
                    <a:lnT>
                      <a:noFill/>
                    </a:lnT>
                    <a:lnB>
                      <a:noFill/>
                    </a:lnB>
                  </a:tcPr>
                </a:tc>
                <a:extLst>
                  <a:ext uri="{0D108BD9-81ED-4DB2-BD59-A6C34878D82A}">
                    <a16:rowId xmlns:a16="http://schemas.microsoft.com/office/drawing/2014/main" val="2382805166"/>
                  </a:ext>
                </a:extLst>
              </a:tr>
            </a:tbl>
          </a:graphicData>
        </a:graphic>
      </p:graphicFrame>
      <p:sp>
        <p:nvSpPr>
          <p:cNvPr id="3" name="Rectangle 243">
            <a:extLst>
              <a:ext uri="{FF2B5EF4-FFF2-40B4-BE49-F238E27FC236}">
                <a16:creationId xmlns:a16="http://schemas.microsoft.com/office/drawing/2014/main" id="{DC73873C-13FF-475B-B832-18B75BBFFC59}"/>
              </a:ext>
            </a:extLst>
          </p:cNvPr>
          <p:cNvSpPr>
            <a:spLocks noChangeArrowheads="1"/>
          </p:cNvSpPr>
          <p:nvPr/>
        </p:nvSpPr>
        <p:spPr bwMode="auto">
          <a:xfrm>
            <a:off x="6329257" y="1425325"/>
            <a:ext cx="2833481" cy="6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5233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a:latin typeface="+mn-lt"/>
              </a:rPr>
              <a:t>Υπολόγισε την ακρίβεια με παρεμβολή στα επίπεδα ανάκτησης </a:t>
            </a:r>
            <a:r>
              <a:rPr lang="en-US" dirty="0">
                <a:solidFill>
                  <a:schemeClr val="tx1"/>
                </a:solidFill>
                <a:latin typeface="+mn-lt"/>
              </a:rPr>
              <a:t>0.0, 0.1, 0.2, </a:t>
            </a:r>
            <a:r>
              <a:rPr lang="de-DE" dirty="0">
                <a:solidFill>
                  <a:schemeClr val="tx1"/>
                </a:solidFill>
                <a:latin typeface="+mn-lt"/>
              </a:rPr>
              <a:t>.</a:t>
            </a:r>
            <a:endParaRPr lang="el-GR" dirty="0">
              <a:solidFill>
                <a:schemeClr val="tx1"/>
              </a:solidFill>
              <a:latin typeface="+mn-lt"/>
            </a:endParaRPr>
          </a:p>
          <a:p>
            <a:pPr marL="914400" lvl="1" indent="-457200">
              <a:spcBef>
                <a:spcPts val="0"/>
              </a:spcBef>
              <a:buClr>
                <a:srgbClr val="336699"/>
              </a:buClr>
              <a:buFont typeface="Wingdings" pitchFamily="2" charset="2"/>
              <a:buChar char="§"/>
            </a:pPr>
            <a:r>
              <a:rPr lang="el-GR" dirty="0">
                <a:solidFill>
                  <a:schemeClr val="tx1"/>
                </a:solidFill>
                <a:latin typeface="+mn-lt"/>
              </a:rPr>
              <a:t>Επανέλαβε το για όλα τα ερωτήματα στο </a:t>
            </a:r>
            <a:r>
              <a:rPr lang="en-US" dirty="0">
                <a:solidFill>
                  <a:schemeClr val="tx1"/>
                </a:solidFill>
                <a:latin typeface="+mn-lt"/>
              </a:rPr>
              <a:t>evaluation benchmark</a:t>
            </a:r>
            <a:r>
              <a:rPr lang="el-GR" dirty="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tblGrid>
              <a:tr h="370840">
                <a:tc>
                  <a:txBody>
                    <a:bodyPr/>
                    <a:lstStyle/>
                    <a:p>
                      <a:r>
                        <a:rPr lang="de-DE" sz="2400" b="0" kern="1200" dirty="0"/>
                        <a:t>Recall</a:t>
                      </a:r>
                      <a:endParaRPr lang="de-DE" sz="2400" b="0" dirty="0"/>
                    </a:p>
                  </a:txBody>
                  <a:tcPr/>
                </a:tc>
                <a:tc>
                  <a:txBody>
                    <a:bodyPr/>
                    <a:lstStyle/>
                    <a:p>
                      <a:r>
                        <a:rPr lang="de-DE" sz="2400" b="0" kern="1200" dirty="0" err="1"/>
                        <a:t>Interpolated</a:t>
                      </a:r>
                      <a:endParaRPr lang="de-DE" sz="2400" b="0" kern="1200" dirty="0"/>
                    </a:p>
                    <a:p>
                      <a:r>
                        <a:rPr lang="de-DE" sz="2400" b="0" kern="1200" dirty="0"/>
                        <a:t>Precision</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a:t>0.0</a:t>
                      </a:r>
                    </a:p>
                    <a:p>
                      <a:r>
                        <a:rPr lang="de-DE" sz="2400" kern="1200" dirty="0"/>
                        <a:t>0.1</a:t>
                      </a:r>
                    </a:p>
                    <a:p>
                      <a:r>
                        <a:rPr lang="de-DE" sz="2400" kern="1200" dirty="0"/>
                        <a:t>0.2</a:t>
                      </a:r>
                    </a:p>
                    <a:p>
                      <a:r>
                        <a:rPr lang="de-DE" sz="2400" kern="1200" dirty="0"/>
                        <a:t>0.3</a:t>
                      </a:r>
                    </a:p>
                    <a:p>
                      <a:r>
                        <a:rPr lang="de-DE" sz="2400" kern="1200" dirty="0"/>
                        <a:t>0.4</a:t>
                      </a:r>
                    </a:p>
                    <a:p>
                      <a:r>
                        <a:rPr lang="de-DE" sz="2400" kern="1200" dirty="0"/>
                        <a:t>0.5</a:t>
                      </a:r>
                    </a:p>
                    <a:p>
                      <a:r>
                        <a:rPr lang="de-DE" sz="2400" kern="1200" dirty="0"/>
                        <a:t>0.6</a:t>
                      </a:r>
                    </a:p>
                    <a:p>
                      <a:r>
                        <a:rPr lang="de-DE" sz="2400" kern="1200" dirty="0"/>
                        <a:t>0.7</a:t>
                      </a:r>
                    </a:p>
                    <a:p>
                      <a:r>
                        <a:rPr lang="de-DE" sz="2400" kern="1200" dirty="0"/>
                        <a:t>0.8</a:t>
                      </a:r>
                    </a:p>
                    <a:p>
                      <a:r>
                        <a:rPr lang="de-DE" sz="2400" kern="1200" dirty="0"/>
                        <a:t>0.9 </a:t>
                      </a:r>
                    </a:p>
                    <a:p>
                      <a:r>
                        <a:rPr lang="de-DE" sz="2400" kern="1200" dirty="0"/>
                        <a:t>1.0</a:t>
                      </a:r>
                      <a:endParaRPr lang="de-DE" sz="2400" dirty="0"/>
                    </a:p>
                  </a:txBody>
                  <a:tcPr/>
                </a:tc>
                <a:tc>
                  <a:txBody>
                    <a:bodyPr/>
                    <a:lstStyle/>
                    <a:p>
                      <a:r>
                        <a:rPr lang="de-DE" sz="2400" kern="1200" dirty="0"/>
                        <a:t> 1.00</a:t>
                      </a:r>
                    </a:p>
                    <a:p>
                      <a:r>
                        <a:rPr lang="de-DE" sz="2400" kern="1200" dirty="0"/>
                        <a:t> 0.67</a:t>
                      </a:r>
                    </a:p>
                    <a:p>
                      <a:r>
                        <a:rPr lang="de-DE" sz="2400" kern="1200" dirty="0"/>
                        <a:t> 0.63</a:t>
                      </a:r>
                    </a:p>
                    <a:p>
                      <a:r>
                        <a:rPr lang="de-DE" sz="2400" kern="1200" dirty="0"/>
                        <a:t> 0.55</a:t>
                      </a:r>
                    </a:p>
                    <a:p>
                      <a:r>
                        <a:rPr lang="de-DE" sz="2400" kern="1200" dirty="0"/>
                        <a:t> 0.45</a:t>
                      </a:r>
                    </a:p>
                    <a:p>
                      <a:r>
                        <a:rPr lang="de-DE" sz="2400" kern="1200" dirty="0"/>
                        <a:t> 0.41</a:t>
                      </a:r>
                    </a:p>
                    <a:p>
                      <a:r>
                        <a:rPr lang="de-DE" sz="2400" kern="1200" dirty="0"/>
                        <a:t> 0.36</a:t>
                      </a:r>
                    </a:p>
                    <a:p>
                      <a:r>
                        <a:rPr lang="de-DE" sz="2400" kern="1200" dirty="0"/>
                        <a:t> 0.29</a:t>
                      </a:r>
                    </a:p>
                    <a:p>
                      <a:r>
                        <a:rPr lang="de-DE" sz="2400" kern="1200" dirty="0"/>
                        <a:t> 0.13</a:t>
                      </a:r>
                    </a:p>
                    <a:p>
                      <a:r>
                        <a:rPr lang="el-GR" sz="2400" kern="1200" dirty="0"/>
                        <a:t> </a:t>
                      </a:r>
                      <a:r>
                        <a:rPr lang="de-DE" sz="2400" kern="1200" dirty="0"/>
                        <a:t>0.10</a:t>
                      </a:r>
                    </a:p>
                    <a:p>
                      <a:r>
                        <a:rPr lang="de-DE" sz="2400" kern="1200" dirty="0"/>
                        <a:t> 0.08</a:t>
                      </a:r>
                      <a:endParaRPr lang="de-DE" sz="24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6218359"/>
              </p:ext>
            </p:extLst>
          </p:nvPr>
        </p:nvGraphicFramePr>
        <p:xfrm>
          <a:off x="4343400" y="4042229"/>
          <a:ext cx="2743200" cy="1355271"/>
        </p:xfrm>
        <a:graphic>
          <a:graphicData uri="http://schemas.openxmlformats.org/presentationml/2006/ole">
            <mc:AlternateContent xmlns:mc="http://schemas.openxmlformats.org/markup-compatibility/2006">
              <mc:Choice xmlns:v="urn:schemas-microsoft-com:vml" Requires="v">
                <p:oleObj name="Equation" r:id="rId2" imgW="977476" imgH="482391" progId="">
                  <p:embed/>
                </p:oleObj>
              </mc:Choice>
              <mc:Fallback>
                <p:oleObj name="Equation" r:id="rId2" imgW="977476" imgH="482391" progId="">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042229"/>
                        <a:ext cx="2743200" cy="135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a:latin typeface="+mn-lt"/>
              </a:rPr>
              <a:t>N</a:t>
            </a:r>
            <a:r>
              <a:rPr lang="en-US" sz="2000" baseline="-25000" dirty="0" err="1">
                <a:latin typeface="+mn-lt"/>
              </a:rPr>
              <a:t>q</a:t>
            </a:r>
            <a:r>
              <a:rPr lang="en-US" sz="2000" dirty="0">
                <a:latin typeface="+mn-lt"/>
              </a:rPr>
              <a:t> – </a:t>
            </a:r>
            <a:r>
              <a:rPr lang="el-GR" sz="2000" dirty="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val="634694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Τυπική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καλή;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ακρίβεια </a:t>
            </a:r>
            <a:r>
              <a:rPr lang="en-US" sz="4000" dirty="0">
                <a:solidFill>
                  <a:schemeClr val="accent2">
                    <a:lumMod val="75000"/>
                  </a:schemeClr>
                </a:solidFill>
                <a:ea typeface="ＭＳ Ｐゴシック" charset="-128"/>
              </a:rPr>
              <a:t>11</a:t>
            </a:r>
            <a:r>
              <a:rPr lang="el-GR" sz="4000" dirty="0">
                <a:solidFill>
                  <a:schemeClr val="accent2">
                    <a:lumMod val="75000"/>
                  </a:schemeClr>
                </a:solidFill>
                <a:ea typeface="ＭＳ Ｐゴシック" charset="-128"/>
              </a:rPr>
              <a:t>-σημείων</a:t>
            </a:r>
            <a:endParaRPr lang="en-US" sz="4000" dirty="0">
              <a:solidFill>
                <a:schemeClr val="accent2">
                  <a:lumMod val="75000"/>
                </a:schemeClr>
              </a:solidFill>
              <a:ea typeface="ＭＳ Ｐゴシック" charset="-128"/>
            </a:endParaRPr>
          </a:p>
        </p:txBody>
      </p:sp>
      <p:graphicFrame>
        <p:nvGraphicFramePr>
          <p:cNvPr id="4098" name="Object 2"/>
          <p:cNvGraphicFramePr>
            <a:graphicFrameLocks noGrp="1" noChangeAspect="1"/>
          </p:cNvGraphicFramePr>
          <p:nvPr>
            <p:ph idx="1"/>
            <p:extLst>
              <p:ext uri="{D42A27DB-BD31-4B8C-83A1-F6EECF244321}">
                <p14:modId xmlns:p14="http://schemas.microsoft.com/office/powerpoint/2010/main" val="3258753967"/>
              </p:ext>
            </p:extLst>
          </p:nvPr>
        </p:nvGraphicFramePr>
        <p:xfrm>
          <a:off x="990600" y="2204538"/>
          <a:ext cx="3857625" cy="3257550"/>
        </p:xfrm>
        <a:graphic>
          <a:graphicData uri="http://schemas.openxmlformats.org/presentationml/2006/ole">
            <mc:AlternateContent xmlns:mc="http://schemas.openxmlformats.org/markup-compatibility/2006">
              <mc:Choice xmlns:v="urn:schemas-microsoft-com:vml" Requires="v">
                <p:oleObj name="Chart" r:id="rId2" imgW="3857549" imgH="3257702" progId="Excel.Sheet.8">
                  <p:embed/>
                </p:oleObj>
              </mc:Choice>
              <mc:Fallback>
                <p:oleObj name="Chart" r:id="rId2" imgW="3857549" imgH="3257702" progId="Excel.Sheet.8">
                  <p:embed/>
                  <p:pic>
                    <p:nvPicPr>
                      <p:cNvPr id="0" name="Picture 9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4538"/>
                        <a:ext cx="3857625" cy="32575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65</a:t>
            </a:fld>
            <a:endParaRPr lang="en-US"/>
          </a:p>
        </p:txBody>
      </p:sp>
      <p:sp>
        <p:nvSpPr>
          <p:cNvPr id="4101" name="Rectangle 23"/>
          <p:cNvSpPr>
            <a:spLocks noGrp="1" noChangeArrowheads="1"/>
          </p:cNvSpPr>
          <p:nvPr>
            <p:ph type="body" idx="4294967295"/>
          </p:nvPr>
        </p:nvSpPr>
        <p:spPr>
          <a:xfrm>
            <a:off x="361950" y="1563688"/>
            <a:ext cx="8153400" cy="4876800"/>
          </a:xfrm>
        </p:spPr>
        <p:txBody>
          <a:bodyPr/>
          <a:lstStyle/>
          <a:p>
            <a:pPr eaLnBrk="1" hangingPunct="1"/>
            <a:r>
              <a:rPr lang="en-US" sz="2400" dirty="0" err="1">
                <a:ea typeface="ＭＳ Ｐゴシック" charset="-128"/>
              </a:rPr>
              <a:t>SabIR</a:t>
            </a:r>
            <a:r>
              <a:rPr lang="en-US" sz="2400" dirty="0">
                <a:ea typeface="ＭＳ Ｐゴシック" charset="-128"/>
              </a:rPr>
              <a:t>/Cornell 8A1 11pt precision from TREC 8 (1999) </a:t>
            </a:r>
          </a:p>
        </p:txBody>
      </p:sp>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2" name="TextBox 1"/>
          <p:cNvSpPr txBox="1"/>
          <p:nvPr/>
        </p:nvSpPr>
        <p:spPr>
          <a:xfrm>
            <a:off x="361950" y="5793552"/>
            <a:ext cx="8153400" cy="707886"/>
          </a:xfrm>
          <a:prstGeom prst="rect">
            <a:avLst/>
          </a:prstGeom>
          <a:noFill/>
        </p:spPr>
        <p:txBody>
          <a:bodyPr wrap="square" rtlCol="0">
            <a:spAutoFit/>
          </a:bodyPr>
          <a:lstStyle/>
          <a:p>
            <a:r>
              <a:rPr lang="en-US" sz="2000" dirty="0">
                <a:latin typeface="+mn-lt"/>
              </a:rPr>
              <a:t>Measure: </a:t>
            </a:r>
            <a:r>
              <a:rPr lang="en-US" sz="2000" dirty="0">
                <a:solidFill>
                  <a:schemeClr val="accent2">
                    <a:lumMod val="75000"/>
                  </a:schemeClr>
                </a:solidFill>
                <a:latin typeface="+mn-lt"/>
              </a:rPr>
              <a:t>PR AUC (Area Under the Curve) </a:t>
            </a:r>
            <a:r>
              <a:rPr lang="en-US" sz="2000" dirty="0">
                <a:latin typeface="+mn-lt"/>
              </a:rPr>
              <a:t>(</a:t>
            </a:r>
            <a:r>
              <a:rPr lang="el-GR" sz="2000" dirty="0">
                <a:latin typeface="+mn-lt"/>
              </a:rPr>
              <a:t>χρήσιμη όταν πάρα πολλά Τ</a:t>
            </a:r>
            <a:r>
              <a:rPr lang="en-US" sz="2000" dirty="0">
                <a:latin typeface="+mn-lt"/>
              </a:rPr>
              <a:t>rue </a:t>
            </a:r>
            <a:r>
              <a:rPr lang="el-GR" sz="2000" dirty="0">
                <a:latin typeface="+mn-lt"/>
              </a:rPr>
              <a:t>Ν</a:t>
            </a:r>
            <a:r>
              <a:rPr lang="en-US" sz="2000" dirty="0" err="1">
                <a:latin typeface="+mn-lt"/>
              </a:rPr>
              <a:t>egative</a:t>
            </a:r>
            <a:r>
              <a:rPr lang="el-GR" sz="2000" dirty="0">
                <a:latin typeface="+mn-lt"/>
              </a:rPr>
              <a:t>)</a:t>
            </a:r>
          </a:p>
        </p:txBody>
      </p:sp>
      <p:sp>
        <p:nvSpPr>
          <p:cNvPr id="3" name="TextBox 2">
            <a:extLst>
              <a:ext uri="{FF2B5EF4-FFF2-40B4-BE49-F238E27FC236}">
                <a16:creationId xmlns:a16="http://schemas.microsoft.com/office/drawing/2014/main" id="{1EA61C16-8B08-4CF1-BBB8-A9B62DA78B75}"/>
              </a:ext>
            </a:extLst>
          </p:cNvPr>
          <p:cNvSpPr txBox="1"/>
          <p:nvPr/>
        </p:nvSpPr>
        <p:spPr>
          <a:xfrm>
            <a:off x="5334000" y="2667000"/>
            <a:ext cx="3257550" cy="461665"/>
          </a:xfrm>
          <a:prstGeom prst="rect">
            <a:avLst/>
          </a:prstGeom>
          <a:noFill/>
        </p:spPr>
        <p:txBody>
          <a:bodyPr wrap="square" rtlCol="0">
            <a:spAutoFit/>
          </a:bodyPr>
          <a:lstStyle/>
          <a:p>
            <a:r>
              <a:rPr lang="el-GR" i="1" dirty="0">
                <a:solidFill>
                  <a:schemeClr val="accent1">
                    <a:lumMod val="75000"/>
                  </a:schemeClr>
                </a:solidFill>
                <a:latin typeface="+mn-lt"/>
              </a:rPr>
              <a:t>Πως μοιάζει το </a:t>
            </a:r>
            <a:r>
              <a:rPr lang="en-US" i="1" dirty="0">
                <a:solidFill>
                  <a:schemeClr val="accent1">
                    <a:lumMod val="75000"/>
                  </a:schemeClr>
                </a:solidFill>
                <a:latin typeface="+mn-lt"/>
              </a:rPr>
              <a:t>optimal;</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B27BED5E-4626-4D59-91B3-CBAAA8BFC9FE}"/>
                  </a:ext>
                </a:extLst>
              </p14:cNvPr>
              <p14:cNvContentPartPr/>
              <p14:nvPr/>
            </p14:nvContentPartPr>
            <p14:xfrm>
              <a:off x="1180098" y="2204538"/>
              <a:ext cx="360" cy="360"/>
            </p14:xfrm>
          </p:contentPart>
        </mc:Choice>
        <mc:Fallback xmlns="">
          <p:pic>
            <p:nvPicPr>
              <p:cNvPr id="18" name="Ink 17">
                <a:extLst>
                  <a:ext uri="{FF2B5EF4-FFF2-40B4-BE49-F238E27FC236}">
                    <a16:creationId xmlns:a16="http://schemas.microsoft.com/office/drawing/2014/main" id="{B27BED5E-4626-4D59-91B3-CBAAA8BFC9FE}"/>
                  </a:ext>
                </a:extLst>
              </p:cNvPr>
              <p:cNvPicPr/>
              <p:nvPr/>
            </p:nvPicPr>
            <p:blipFill>
              <a:blip r:embed="rId29"/>
              <a:stretch>
                <a:fillRect/>
              </a:stretch>
            </p:blipFill>
            <p:spPr>
              <a:xfrm>
                <a:off x="1171098" y="2195898"/>
                <a:ext cx="18000" cy="18000"/>
              </a:xfrm>
              <a:prstGeom prst="rect">
                <a:avLst/>
              </a:prstGeom>
            </p:spPr>
          </p:pic>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345091" name="Rectangle 3"/>
          <p:cNvSpPr>
            <a:spLocks noGrp="1" noChangeArrowheads="1"/>
          </p:cNvSpPr>
          <p:nvPr>
            <p:ph idx="1"/>
          </p:nvPr>
        </p:nvSpPr>
        <p:spPr>
          <a:xfrm>
            <a:off x="228600" y="1676400"/>
            <a:ext cx="8686800" cy="1371600"/>
          </a:xfrm>
        </p:spPr>
        <p:txBody>
          <a:bodyPr/>
          <a:lstStyle/>
          <a:p>
            <a:pPr>
              <a:lnSpc>
                <a:spcPct val="90000"/>
              </a:lnSpc>
            </a:pPr>
            <a:r>
              <a:rPr lang="el-GR" altLang="zh-TW" dirty="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extLst>
              <p:ext uri="{D42A27DB-BD31-4B8C-83A1-F6EECF244321}">
                <p14:modId xmlns:p14="http://schemas.microsoft.com/office/powerpoint/2010/main" val="2128237369"/>
              </p:ext>
            </p:extLst>
          </p:nvPr>
        </p:nvGraphicFramePr>
        <p:xfrm>
          <a:off x="1219200" y="2286000"/>
          <a:ext cx="5851525" cy="3900488"/>
        </p:xfrm>
        <a:graphic>
          <a:graphicData uri="http://schemas.openxmlformats.org/presentationml/2006/ole">
            <mc:AlternateContent xmlns:mc="http://schemas.openxmlformats.org/markup-compatibility/2006">
              <mc:Choice xmlns:v="urn:schemas-microsoft-com:vml" Requires="v">
                <p:oleObj name="Chart" r:id="rId3" imgW="6096090" imgH="4057785" progId="MSGraph.Chart.8">
                  <p:embed followColorScheme="full"/>
                </p:oleObj>
              </mc:Choice>
              <mc:Fallback>
                <p:oleObj name="Chart" r:id="rId3" imgW="6096090" imgH="4057785" progId="MSGraph.Chart.8">
                  <p:embed followColorScheme="full"/>
                  <p:pic>
                    <p:nvPicPr>
                      <p:cNvPr id="0" name="Picture 48"/>
                      <p:cNvPicPr>
                        <a:picLocks noChangeAspect="1" noChangeArrowheads="1"/>
                      </p:cNvPicPr>
                      <p:nvPr/>
                    </p:nvPicPr>
                    <p:blipFill>
                      <a:blip r:embed="rId4"/>
                      <a:srcRect/>
                      <a:stretch>
                        <a:fillRect/>
                      </a:stretch>
                    </p:blipFill>
                    <p:spPr bwMode="auto">
                      <a:xfrm>
                        <a:off x="1219200" y="2286000"/>
                        <a:ext cx="5851525" cy="390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595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με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28650" y="2132031"/>
            <a:ext cx="7772400" cy="2819400"/>
          </a:xfrm>
        </p:spPr>
        <p:txBody>
          <a:bodyPr>
            <a:noAutofit/>
          </a:bodyPr>
          <a:lstStyle/>
          <a:p>
            <a:pPr marL="0" indent="0" eaLnBrk="1" hangingPunct="1">
              <a:buNone/>
            </a:pPr>
            <a:r>
              <a:rPr lang="el-GR" sz="2400" dirty="0">
                <a:ea typeface="ＭＳ Ｐゴシック" pitchFamily="-112" charset="-128"/>
              </a:rPr>
              <a:t>Η καμπύλη ανάκλησης-ακρίβειας υποθέτει ότι </a:t>
            </a:r>
            <a:r>
              <a:rPr lang="el-GR" sz="2400" i="1" dirty="0">
                <a:ea typeface="ＭＳ Ｐゴシック" pitchFamily="-112" charset="-128"/>
              </a:rPr>
              <a:t>έχουμε όλο το αποτέλεσμα </a:t>
            </a:r>
          </a:p>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Σε πολλές μηχανές αναζήτησης</a:t>
            </a:r>
          </a:p>
          <a:p>
            <a:pPr eaLnBrk="1" hangingPunct="1">
              <a:buFont typeface="Wingdings" panose="05000000000000000000" pitchFamily="2" charset="2"/>
              <a:buChar char="§"/>
            </a:pPr>
            <a:r>
              <a:rPr lang="el-GR" sz="2400" dirty="0">
                <a:ea typeface="ＭＳ Ｐゴシック" pitchFamily="-112" charset="-128"/>
              </a:rPr>
              <a:t>Το αποτέλεσμα είναι </a:t>
            </a:r>
            <a:r>
              <a:rPr lang="el-GR" sz="2400" i="1" dirty="0">
                <a:ea typeface="ＭＳ Ｐゴシック" pitchFamily="-112" charset="-128"/>
              </a:rPr>
              <a:t>πολύ μεγάλο</a:t>
            </a:r>
          </a:p>
          <a:p>
            <a:pPr eaLnBrk="1" hangingPunct="1">
              <a:buFont typeface="Wingdings" panose="05000000000000000000" pitchFamily="2" charset="2"/>
              <a:buChar char="§"/>
            </a:pPr>
            <a:r>
              <a:rPr lang="el-GR" sz="2400" dirty="0">
                <a:ea typeface="ＭＳ Ｐゴシック" pitchFamily="-112" charset="-128"/>
              </a:rPr>
              <a:t>Ο χρήστης ενδιαφέρεται </a:t>
            </a:r>
            <a:r>
              <a:rPr lang="el-GR" sz="2400" i="1" dirty="0">
                <a:ea typeface="ＭＳ Ｐゴシック" pitchFamily="-112" charset="-128"/>
              </a:rPr>
              <a:t>μόνο για τα πρώτα αποτελέσματα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67253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7384" y="104309"/>
            <a:ext cx="7886700" cy="1325563"/>
          </a:xfrm>
        </p:spPr>
        <p:txBody>
          <a:bodyPr/>
          <a:lstStyle/>
          <a:p>
            <a:pPr algn="ctr" eaLnBrk="1" hangingPunct="1"/>
            <a:r>
              <a:rPr lang="el-GR" dirty="0">
                <a:solidFill>
                  <a:schemeClr val="accent2">
                    <a:lumMod val="75000"/>
                  </a:schemeClr>
                </a:solidFill>
                <a:ea typeface="ＭＳ Ｐゴシック" charset="-128"/>
              </a:rPr>
              <a:t>Ακρίβεια στα </a:t>
            </a:r>
            <a:r>
              <a:rPr lang="en-US" i="1" dirty="0">
                <a:solidFill>
                  <a:schemeClr val="accent2">
                    <a:lumMod val="75000"/>
                  </a:schemeClr>
                </a:solidFill>
                <a:ea typeface="ＭＳ Ｐゴシック" charset="-128"/>
              </a:rPr>
              <a:t>k (</a:t>
            </a:r>
            <a:r>
              <a:rPr lang="en-US" i="1" dirty="0" err="1">
                <a:solidFill>
                  <a:schemeClr val="accent2">
                    <a:lumMod val="75000"/>
                  </a:schemeClr>
                </a:solidFill>
                <a:ea typeface="ＭＳ Ｐゴシック" charset="-128"/>
              </a:rPr>
              <a:t>precision@k</a:t>
            </a:r>
            <a:r>
              <a:rPr lang="en-US" i="1" dirty="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438912" y="1307648"/>
            <a:ext cx="7924800" cy="1156823"/>
          </a:xfrm>
        </p:spPr>
        <p:txBody>
          <a:bodyPr>
            <a:normAutofit/>
          </a:bodyPr>
          <a:lstStyle/>
          <a:p>
            <a:pPr marL="180975" lvl="1" indent="0" eaLnBrk="1" hangingPunct="1">
              <a:buNone/>
            </a:pPr>
            <a:r>
              <a:rPr lang="el-GR" sz="2400" b="1" i="1" dirty="0">
                <a:solidFill>
                  <a:schemeClr val="accent6">
                    <a:lumMod val="75000"/>
                  </a:schemeClr>
                </a:solidFill>
                <a:ea typeface="ＭＳ Ｐゴシック" charset="-128"/>
              </a:rPr>
              <a:t>Ακρίβεια-στα-</a:t>
            </a:r>
            <a:r>
              <a:rPr lang="en-US" sz="2400" b="1" i="1" dirty="0">
                <a:solidFill>
                  <a:schemeClr val="accent6">
                    <a:lumMod val="75000"/>
                  </a:schemeClr>
                </a:solidFill>
                <a:ea typeface="ＭＳ Ｐゴシック" charset="-128"/>
              </a:rPr>
              <a:t>k (Precision-at-k): </a:t>
            </a:r>
            <a:r>
              <a:rPr lang="en-US" sz="2400" i="1" dirty="0">
                <a:ea typeface="ＭＳ Ｐゴシック" charset="-128"/>
              </a:rPr>
              <a:t>H </a:t>
            </a:r>
            <a:r>
              <a:rPr lang="el-GR" sz="2400" i="1" dirty="0">
                <a:ea typeface="ＭＳ Ｐゴシック" charset="-128"/>
              </a:rPr>
              <a:t>ακρίβεια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αποτελεσμάτων</a:t>
            </a:r>
            <a:endParaRPr lang="en-US" sz="2400" dirty="0">
              <a:ea typeface="ＭＳ Ｐゴシック" charset="-128"/>
            </a:endParaRPr>
          </a:p>
          <a:p>
            <a:pPr marL="180975" lvl="1" indent="0" eaLnBrk="1" hangingPunct="1">
              <a:buNone/>
            </a:pPr>
            <a:r>
              <a:rPr lang="el-GR" sz="2400" dirty="0">
                <a:ea typeface="ＭＳ Ｐゴシック" charset="-128"/>
              </a:rPr>
              <a:t>	</a:t>
            </a:r>
            <a:r>
              <a:rPr lang="el-GR" sz="2000" dirty="0">
                <a:ea typeface="ＭＳ Ｐゴシック" charset="-128"/>
              </a:rPr>
              <a:t>Πχ ακρίβεια-στα-10</a:t>
            </a:r>
            <a:r>
              <a:rPr lang="en-US" sz="2000" dirty="0">
                <a:ea typeface="ＭＳ Ｐゴシック" charset="-128"/>
              </a:rPr>
              <a:t>, </a:t>
            </a:r>
            <a:r>
              <a:rPr lang="el-GR" sz="2000" dirty="0">
                <a:ea typeface="ＭＳ Ｐゴシック" charset="-128"/>
              </a:rPr>
              <a:t>αγνοεί τα έγγραφα μετά το 10</a:t>
            </a:r>
            <a:r>
              <a:rPr lang="el-GR" sz="2000" baseline="30000" dirty="0">
                <a:ea typeface="ＭＳ Ｐゴシック" charset="-128"/>
              </a:rPr>
              <a:t>ο</a:t>
            </a:r>
            <a:endParaRPr lang="el-GR" sz="2000" dirty="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68</a:t>
            </a:fld>
            <a:endParaRPr lang="en-US"/>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Rectangle 3"/>
          <p:cNvSpPr txBox="1">
            <a:spLocks noChangeArrowheads="1"/>
          </p:cNvSpPr>
          <p:nvPr/>
        </p:nvSpPr>
        <p:spPr bwMode="auto">
          <a:xfrm>
            <a:off x="1161734" y="3108325"/>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342900" lvl="2" indent="-342900" eaLnBrk="1" hangingPunct="1">
              <a:buFont typeface="Wingdings" panose="05000000000000000000" pitchFamily="2" charset="2"/>
              <a:buChar char="§"/>
            </a:pPr>
            <a:r>
              <a:rPr lang="el-GR" sz="2000" dirty="0">
                <a:latin typeface="+mn-lt"/>
                <a:ea typeface="ＭＳ Ｐゴシック" charset="-128"/>
              </a:rPr>
              <a:t>  Πιθανώς κατάλληλο για τις περισσότερες αναζητήσεις στο </a:t>
            </a:r>
            <a:r>
              <a:rPr lang="en-US" sz="2000" dirty="0">
                <a:latin typeface="+mn-lt"/>
                <a:ea typeface="ＭＳ Ｐゴシック" charset="-128"/>
              </a:rPr>
              <a:t>web: </a:t>
            </a:r>
            <a:r>
              <a:rPr lang="el-GR" sz="2000" dirty="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342900" lvl="2" indent="-342900" eaLnBrk="1" hangingPunct="1">
              <a:buFont typeface="Wingdings" panose="05000000000000000000" pitchFamily="2" charset="2"/>
              <a:buChar char="§"/>
            </a:pPr>
            <a:r>
              <a:rPr lang="el-GR" sz="2000" dirty="0">
                <a:latin typeface="+mn-lt"/>
                <a:ea typeface="ＭＳ Ｐゴシック" charset="-128"/>
              </a:rPr>
              <a:t> Αντίστοιχα ανάκληση στα </a:t>
            </a:r>
            <a:r>
              <a:rPr lang="en-US" sz="2000" i="1" dirty="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srcRect/>
          <a:stretch>
            <a:fillRect/>
          </a:stretch>
        </p:blipFill>
        <p:spPr bwMode="auto">
          <a:xfrm>
            <a:off x="4057334" y="3717925"/>
            <a:ext cx="1828800" cy="609600"/>
          </a:xfrm>
          <a:prstGeom prst="rect">
            <a:avLst/>
          </a:prstGeom>
          <a:noFill/>
          <a:ln>
            <a:noFill/>
          </a:ln>
          <a:scene3d>
            <a:camera prst="orthographicFront">
              <a:rot lat="0" lon="0" rev="5400000"/>
            </a:camera>
            <a:lightRig rig="threePt" dir="t"/>
          </a:scene3d>
        </p:spPr>
      </p:pic>
      <p:sp>
        <p:nvSpPr>
          <p:cNvPr id="2" name="TextBox 1"/>
          <p:cNvSpPr txBox="1"/>
          <p:nvPr/>
        </p:nvSpPr>
        <p:spPr>
          <a:xfrm>
            <a:off x="5638484" y="3367483"/>
            <a:ext cx="2362516" cy="523220"/>
          </a:xfrm>
          <a:prstGeom prst="rect">
            <a:avLst/>
          </a:prstGeom>
          <a:noFill/>
        </p:spPr>
        <p:txBody>
          <a:bodyPr wrap="square" rtlCol="0">
            <a:spAutoFit/>
          </a:bodyPr>
          <a:lstStyle/>
          <a:p>
            <a:r>
              <a:rPr lang="el-GR" sz="1400" dirty="0">
                <a:latin typeface="+mn-lt"/>
              </a:rPr>
              <a:t>Πράσινο συναφές</a:t>
            </a:r>
          </a:p>
          <a:p>
            <a:r>
              <a:rPr lang="el-GR" sz="1400" dirty="0">
                <a:latin typeface="+mn-lt"/>
              </a:rPr>
              <a:t>Κόκκινο μη συναφές</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8E12C20-7461-4AE5-80D2-83623430B798}"/>
                  </a:ext>
                </a:extLst>
              </p14:cNvPr>
              <p14:cNvContentPartPr/>
              <p14:nvPr/>
            </p14:nvContentPartPr>
            <p14:xfrm>
              <a:off x="4909698" y="3280609"/>
              <a:ext cx="28080" cy="91080"/>
            </p14:xfrm>
          </p:contentPart>
        </mc:Choice>
        <mc:Fallback xmlns="">
          <p:pic>
            <p:nvPicPr>
              <p:cNvPr id="5" name="Ink 4">
                <a:extLst>
                  <a:ext uri="{FF2B5EF4-FFF2-40B4-BE49-F238E27FC236}">
                    <a16:creationId xmlns:a16="http://schemas.microsoft.com/office/drawing/2014/main" id="{38E12C20-7461-4AE5-80D2-83623430B798}"/>
                  </a:ext>
                </a:extLst>
              </p:cNvPr>
              <p:cNvPicPr/>
              <p:nvPr/>
            </p:nvPicPr>
            <p:blipFill>
              <a:blip r:embed="rId8"/>
              <a:stretch>
                <a:fillRect/>
              </a:stretch>
            </p:blipFill>
            <p:spPr>
              <a:xfrm>
                <a:off x="4900698" y="3271609"/>
                <a:ext cx="45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A7452E9-C08A-4AE4-BB6B-8759EE21D0CA}"/>
                  </a:ext>
                </a:extLst>
              </p14:cNvPr>
              <p14:cNvContentPartPr/>
              <p14:nvPr/>
            </p14:nvContentPartPr>
            <p14:xfrm>
              <a:off x="4852098" y="3978649"/>
              <a:ext cx="6480" cy="8640"/>
            </p14:xfrm>
          </p:contentPart>
        </mc:Choice>
        <mc:Fallback xmlns="">
          <p:pic>
            <p:nvPicPr>
              <p:cNvPr id="9" name="Ink 8">
                <a:extLst>
                  <a:ext uri="{FF2B5EF4-FFF2-40B4-BE49-F238E27FC236}">
                    <a16:creationId xmlns:a16="http://schemas.microsoft.com/office/drawing/2014/main" id="{5A7452E9-C08A-4AE4-BB6B-8759EE21D0CA}"/>
                  </a:ext>
                </a:extLst>
              </p:cNvPr>
              <p:cNvPicPr/>
              <p:nvPr/>
            </p:nvPicPr>
            <p:blipFill>
              <a:blip r:embed="rId10"/>
              <a:stretch>
                <a:fillRect/>
              </a:stretch>
            </p:blipFill>
            <p:spPr>
              <a:xfrm>
                <a:off x="4843458" y="3970009"/>
                <a:ext cx="2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1FB036AC-AE4C-4290-92BA-F4571FF2544B}"/>
                  </a:ext>
                </a:extLst>
              </p14:cNvPr>
              <p14:cNvContentPartPr/>
              <p14:nvPr/>
            </p14:nvContentPartPr>
            <p14:xfrm>
              <a:off x="4895298" y="3652129"/>
              <a:ext cx="360" cy="360"/>
            </p14:xfrm>
          </p:contentPart>
        </mc:Choice>
        <mc:Fallback xmlns="">
          <p:pic>
            <p:nvPicPr>
              <p:cNvPr id="10" name="Ink 9">
                <a:extLst>
                  <a:ext uri="{FF2B5EF4-FFF2-40B4-BE49-F238E27FC236}">
                    <a16:creationId xmlns:a16="http://schemas.microsoft.com/office/drawing/2014/main" id="{1FB036AC-AE4C-4290-92BA-F4571FF2544B}"/>
                  </a:ext>
                </a:extLst>
              </p:cNvPr>
              <p:cNvPicPr/>
              <p:nvPr/>
            </p:nvPicPr>
            <p:blipFill>
              <a:blip r:embed="rId12"/>
              <a:stretch>
                <a:fillRect/>
              </a:stretch>
            </p:blipFill>
            <p:spPr>
              <a:xfrm>
                <a:off x="4886658" y="36434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772" name="Ink 31771">
                <a:extLst>
                  <a:ext uri="{FF2B5EF4-FFF2-40B4-BE49-F238E27FC236}">
                    <a16:creationId xmlns:a16="http://schemas.microsoft.com/office/drawing/2014/main" id="{8F3BFFA7-85C0-4E31-92BD-979B9E62840C}"/>
                  </a:ext>
                </a:extLst>
              </p14:cNvPr>
              <p14:cNvContentPartPr/>
              <p14:nvPr/>
            </p14:nvContentPartPr>
            <p14:xfrm>
              <a:off x="7736778" y="2137969"/>
              <a:ext cx="20160" cy="7560"/>
            </p14:xfrm>
          </p:contentPart>
        </mc:Choice>
        <mc:Fallback xmlns="">
          <p:pic>
            <p:nvPicPr>
              <p:cNvPr id="31772" name="Ink 31771">
                <a:extLst>
                  <a:ext uri="{FF2B5EF4-FFF2-40B4-BE49-F238E27FC236}">
                    <a16:creationId xmlns:a16="http://schemas.microsoft.com/office/drawing/2014/main" id="{8F3BFFA7-85C0-4E31-92BD-979B9E62840C}"/>
                  </a:ext>
                </a:extLst>
              </p:cNvPr>
              <p:cNvPicPr/>
              <p:nvPr/>
            </p:nvPicPr>
            <p:blipFill>
              <a:blip r:embed="rId90"/>
              <a:stretch>
                <a:fillRect/>
              </a:stretch>
            </p:blipFill>
            <p:spPr>
              <a:xfrm>
                <a:off x="7727778" y="2129329"/>
                <a:ext cx="37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773" name="Ink 31772">
                <a:extLst>
                  <a:ext uri="{FF2B5EF4-FFF2-40B4-BE49-F238E27FC236}">
                    <a16:creationId xmlns:a16="http://schemas.microsoft.com/office/drawing/2014/main" id="{BB699256-E815-4F73-B2B8-0B4B2025894E}"/>
                  </a:ext>
                </a:extLst>
              </p14:cNvPr>
              <p14:cNvContentPartPr/>
              <p14:nvPr/>
            </p14:nvContentPartPr>
            <p14:xfrm>
              <a:off x="7666938" y="2433529"/>
              <a:ext cx="9720" cy="3960"/>
            </p14:xfrm>
          </p:contentPart>
        </mc:Choice>
        <mc:Fallback xmlns="">
          <p:pic>
            <p:nvPicPr>
              <p:cNvPr id="31773" name="Ink 31772">
                <a:extLst>
                  <a:ext uri="{FF2B5EF4-FFF2-40B4-BE49-F238E27FC236}">
                    <a16:creationId xmlns:a16="http://schemas.microsoft.com/office/drawing/2014/main" id="{BB699256-E815-4F73-B2B8-0B4B2025894E}"/>
                  </a:ext>
                </a:extLst>
              </p:cNvPr>
              <p:cNvPicPr/>
              <p:nvPr/>
            </p:nvPicPr>
            <p:blipFill>
              <a:blip r:embed="rId92"/>
              <a:stretch>
                <a:fillRect/>
              </a:stretch>
            </p:blipFill>
            <p:spPr>
              <a:xfrm>
                <a:off x="7658298" y="2424529"/>
                <a:ext cx="2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1774" name="Ink 31773">
                <a:extLst>
                  <a:ext uri="{FF2B5EF4-FFF2-40B4-BE49-F238E27FC236}">
                    <a16:creationId xmlns:a16="http://schemas.microsoft.com/office/drawing/2014/main" id="{2BB87336-6570-4BCE-8C83-6C5D03C415ED}"/>
                  </a:ext>
                </a:extLst>
              </p14:cNvPr>
              <p14:cNvContentPartPr/>
              <p14:nvPr/>
            </p14:nvContentPartPr>
            <p14:xfrm>
              <a:off x="7630938" y="2743489"/>
              <a:ext cx="14040" cy="2520"/>
            </p14:xfrm>
          </p:contentPart>
        </mc:Choice>
        <mc:Fallback xmlns="">
          <p:pic>
            <p:nvPicPr>
              <p:cNvPr id="31774" name="Ink 31773">
                <a:extLst>
                  <a:ext uri="{FF2B5EF4-FFF2-40B4-BE49-F238E27FC236}">
                    <a16:creationId xmlns:a16="http://schemas.microsoft.com/office/drawing/2014/main" id="{2BB87336-6570-4BCE-8C83-6C5D03C415ED}"/>
                  </a:ext>
                </a:extLst>
              </p:cNvPr>
              <p:cNvPicPr/>
              <p:nvPr/>
            </p:nvPicPr>
            <p:blipFill>
              <a:blip r:embed="rId94"/>
              <a:stretch>
                <a:fillRect/>
              </a:stretch>
            </p:blipFill>
            <p:spPr>
              <a:xfrm>
                <a:off x="7622298" y="2734489"/>
                <a:ext cx="31680" cy="20160"/>
              </a:xfrm>
              <a:prstGeom prst="rect">
                <a:avLst/>
              </a:prstGeom>
            </p:spPr>
          </p:pic>
        </mc:Fallback>
      </mc:AlternateContent>
    </p:spTree>
    <p:extLst>
      <p:ext uri="{BB962C8B-B14F-4D97-AF65-F5344CB8AC3E}">
        <p14:creationId xmlns:p14="http://schemas.microsoft.com/office/powerpoint/2010/main"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2"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name="Equation" r:id="rId3" imgW="1307532" imgH="431613" progId="Equation.3">
                  <p:embed/>
                </p:oleObj>
              </mc:Choice>
              <mc:Fallback>
                <p:oleObj name="Equation" r:id="rId3" imgW="1307532" imgH="431613"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3895D4B2-379E-4B4F-B099-9E86A26D43A7}"/>
                  </a:ext>
                </a:extLst>
              </p14:cNvPr>
              <p14:cNvContentPartPr/>
              <p14:nvPr/>
            </p14:nvContentPartPr>
            <p14:xfrm>
              <a:off x="6341418" y="5027689"/>
              <a:ext cx="360" cy="1800"/>
            </p14:xfrm>
          </p:contentPart>
        </mc:Choice>
        <mc:Fallback xmlns="">
          <p:pic>
            <p:nvPicPr>
              <p:cNvPr id="18" name="Ink 17">
                <a:extLst>
                  <a:ext uri="{FF2B5EF4-FFF2-40B4-BE49-F238E27FC236}">
                    <a16:creationId xmlns:a16="http://schemas.microsoft.com/office/drawing/2014/main" id="{3895D4B2-379E-4B4F-B099-9E86A26D43A7}"/>
                  </a:ext>
                </a:extLst>
              </p:cNvPr>
              <p:cNvPicPr/>
              <p:nvPr/>
            </p:nvPicPr>
            <p:blipFill>
              <a:blip r:embed="rId24"/>
              <a:stretch>
                <a:fillRect/>
              </a:stretch>
            </p:blipFill>
            <p:spPr>
              <a:xfrm>
                <a:off x="6332778" y="5019049"/>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6F02FAC-3E98-4A9F-A240-946D0F5B08FF}"/>
                  </a:ext>
                </a:extLst>
              </p14:cNvPr>
              <p14:cNvContentPartPr/>
              <p14:nvPr/>
            </p14:nvContentPartPr>
            <p14:xfrm>
              <a:off x="6640938" y="4594249"/>
              <a:ext cx="1080" cy="28440"/>
            </p14:xfrm>
          </p:contentPart>
        </mc:Choice>
        <mc:Fallback xmlns="">
          <p:pic>
            <p:nvPicPr>
              <p:cNvPr id="19" name="Ink 18">
                <a:extLst>
                  <a:ext uri="{FF2B5EF4-FFF2-40B4-BE49-F238E27FC236}">
                    <a16:creationId xmlns:a16="http://schemas.microsoft.com/office/drawing/2014/main" id="{C6F02FAC-3E98-4A9F-A240-946D0F5B08FF}"/>
                  </a:ext>
                </a:extLst>
              </p:cNvPr>
              <p:cNvPicPr/>
              <p:nvPr/>
            </p:nvPicPr>
            <p:blipFill>
              <a:blip r:embed="rId26"/>
              <a:stretch>
                <a:fillRect/>
              </a:stretch>
            </p:blipFill>
            <p:spPr>
              <a:xfrm>
                <a:off x="6631938" y="4585609"/>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C119461-4875-4591-9E4C-22431617A164}"/>
                  </a:ext>
                </a:extLst>
              </p14:cNvPr>
              <p14:cNvContentPartPr/>
              <p14:nvPr/>
            </p14:nvContentPartPr>
            <p14:xfrm>
              <a:off x="6634818" y="5044969"/>
              <a:ext cx="28080" cy="360"/>
            </p14:xfrm>
          </p:contentPart>
        </mc:Choice>
        <mc:Fallback xmlns="">
          <p:pic>
            <p:nvPicPr>
              <p:cNvPr id="20" name="Ink 19">
                <a:extLst>
                  <a:ext uri="{FF2B5EF4-FFF2-40B4-BE49-F238E27FC236}">
                    <a16:creationId xmlns:a16="http://schemas.microsoft.com/office/drawing/2014/main" id="{3C119461-4875-4591-9E4C-22431617A164}"/>
                  </a:ext>
                </a:extLst>
              </p:cNvPr>
              <p:cNvPicPr/>
              <p:nvPr/>
            </p:nvPicPr>
            <p:blipFill>
              <a:blip r:embed="rId28"/>
              <a:stretch>
                <a:fillRect/>
              </a:stretch>
            </p:blipFill>
            <p:spPr>
              <a:xfrm>
                <a:off x="6625818" y="5036329"/>
                <a:ext cx="45720" cy="18000"/>
              </a:xfrm>
              <a:prstGeom prst="rect">
                <a:avLst/>
              </a:prstGeom>
            </p:spPr>
          </p:pic>
        </mc:Fallback>
      </mc:AlternateContent>
    </p:spTree>
    <p:extLst>
      <p:ext uri="{BB962C8B-B14F-4D97-AF65-F5344CB8AC3E}">
        <p14:creationId xmlns:p14="http://schemas.microsoft.com/office/powerpoint/2010/main"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05459"/>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Συνάφεια και Ανάγκη Πληροφόρησης</a:t>
            </a:r>
            <a:endParaRPr lang="en-US"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39257" y="1675449"/>
            <a:ext cx="8305800" cy="4495800"/>
          </a:xfrm>
        </p:spPr>
        <p:txBody>
          <a:bodyPr>
            <a:noAutofit/>
          </a:bodyPr>
          <a:lstStyle/>
          <a:p>
            <a:pPr marL="449263" lvl="1" indent="-357188">
              <a:buFont typeface="Wingdings" panose="05000000000000000000" pitchFamily="2" charset="2"/>
              <a:buChar char="§"/>
            </a:pPr>
            <a:r>
              <a:rPr lang="el-GR" sz="2800" dirty="0"/>
              <a:t> Συνάφεια ως προς τι;</a:t>
            </a:r>
          </a:p>
          <a:p>
            <a:pPr marL="792163" lvl="2" indent="-357188">
              <a:buFont typeface="Wingdings" panose="05000000000000000000" pitchFamily="2" charset="2"/>
              <a:buChar char="§"/>
            </a:pPr>
            <a:r>
              <a:rPr lang="el-GR" sz="2100" dirty="0"/>
              <a:t>Συνάφεια ως προς το </a:t>
            </a:r>
            <a:r>
              <a:rPr lang="el-GR" sz="2100" dirty="0">
                <a:solidFill>
                  <a:schemeClr val="accent2">
                    <a:lumMod val="75000"/>
                  </a:schemeClr>
                </a:solidFill>
              </a:rPr>
              <a:t>ερώτημα</a:t>
            </a:r>
            <a:r>
              <a:rPr lang="en-US" sz="2100" dirty="0"/>
              <a:t> </a:t>
            </a:r>
            <a:r>
              <a:rPr lang="el-GR" sz="2100" u="sng" dirty="0"/>
              <a:t>ή</a:t>
            </a:r>
            <a:r>
              <a:rPr lang="el-GR" sz="2100" dirty="0"/>
              <a:t> ως προς </a:t>
            </a:r>
            <a:r>
              <a:rPr lang="el-GR" sz="2100" dirty="0">
                <a:solidFill>
                  <a:schemeClr val="accent2">
                    <a:lumMod val="75000"/>
                  </a:schemeClr>
                </a:solidFill>
              </a:rPr>
              <a:t>την ανάγκη πληροφόρησης (</a:t>
            </a:r>
            <a:r>
              <a:rPr lang="en-US" sz="2100" dirty="0">
                <a:solidFill>
                  <a:schemeClr val="accent2">
                    <a:lumMod val="75000"/>
                  </a:schemeClr>
                </a:solidFill>
              </a:rPr>
              <a:t>information need)</a:t>
            </a:r>
            <a:endParaRPr lang="el-GR" sz="2100" dirty="0">
              <a:solidFill>
                <a:schemeClr val="accent2">
                  <a:lumMod val="75000"/>
                </a:schemeClr>
              </a:solidFill>
            </a:endParaRPr>
          </a:p>
          <a:p>
            <a:pPr marL="92075" lvl="1" indent="0">
              <a:buNone/>
            </a:pPr>
            <a:endParaRPr lang="en-US" sz="2400" dirty="0"/>
          </a:p>
          <a:p>
            <a:pPr marL="92075" lvl="1" indent="0">
              <a:buNone/>
            </a:pPr>
            <a:r>
              <a:rPr lang="el-GR" sz="2400" dirty="0"/>
              <a:t>Παράδειγμα</a:t>
            </a:r>
            <a:endParaRPr lang="en-US" sz="2400" dirty="0"/>
          </a:p>
          <a:p>
            <a:pPr marL="92075" lvl="1" indent="0">
              <a:buNone/>
            </a:pPr>
            <a:r>
              <a:rPr lang="el-GR" u="sng" dirty="0">
                <a:solidFill>
                  <a:schemeClr val="accent1">
                    <a:lumMod val="75000"/>
                  </a:schemeClr>
                </a:solidFill>
              </a:rPr>
              <a:t>Ανάγκη Πληροφόρησης </a:t>
            </a:r>
            <a:r>
              <a:rPr lang="en-US" dirty="0"/>
              <a:t> </a:t>
            </a:r>
            <a:r>
              <a:rPr lang="en-US" i="1" dirty="0"/>
              <a:t>i</a:t>
            </a:r>
            <a:r>
              <a:rPr lang="en-US" dirty="0"/>
              <a:t>: </a:t>
            </a:r>
            <a:r>
              <a:rPr lang="el-GR" dirty="0"/>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marL="92075" lvl="1" indent="0">
              <a:buNone/>
            </a:pPr>
            <a:r>
              <a:rPr lang="el-GR" dirty="0"/>
              <a:t>Μεταφράζεται στην ερώτημα:</a:t>
            </a:r>
          </a:p>
          <a:p>
            <a:pPr marL="92075" lvl="1" indent="0">
              <a:buNone/>
            </a:pPr>
            <a:r>
              <a:rPr lang="el-GR" u="sng" dirty="0">
                <a:solidFill>
                  <a:schemeClr val="accent1">
                    <a:lumMod val="75000"/>
                  </a:schemeClr>
                </a:solidFill>
              </a:rPr>
              <a:t>Ερώτημα</a:t>
            </a:r>
            <a:r>
              <a:rPr lang="en-US" dirty="0"/>
              <a:t> </a:t>
            </a:r>
            <a:r>
              <a:rPr lang="en-US" i="1" dirty="0"/>
              <a:t>q</a:t>
            </a:r>
            <a:r>
              <a:rPr lang="en-US" dirty="0"/>
              <a:t>: [red wine white wine heart attack]</a:t>
            </a:r>
          </a:p>
          <a:p>
            <a:pPr marL="92075" lvl="1" indent="0">
              <a:buNone/>
            </a:pPr>
            <a:r>
              <a:rPr lang="el-GR" u="sng" dirty="0">
                <a:solidFill>
                  <a:schemeClr val="accent1">
                    <a:lumMod val="75000"/>
                  </a:schemeClr>
                </a:solidFill>
              </a:rPr>
              <a:t>Έγγραφο</a:t>
            </a:r>
            <a:r>
              <a:rPr lang="el-GR" dirty="0"/>
              <a:t> </a:t>
            </a:r>
            <a:r>
              <a:rPr lang="en-US" i="1" dirty="0"/>
              <a:t>d</a:t>
            </a:r>
            <a:r>
              <a:rPr lang="en-US" dirty="0"/>
              <a:t>: </a:t>
            </a:r>
            <a:r>
              <a:rPr lang="en-US" sz="2000" dirty="0"/>
              <a:t>At </a:t>
            </a:r>
            <a:r>
              <a:rPr lang="en-US" sz="2000" dirty="0">
                <a:solidFill>
                  <a:schemeClr val="accent1">
                    <a:lumMod val="75000"/>
                  </a:schemeClr>
                </a:solidFill>
              </a:rPr>
              <a:t>heart</a:t>
            </a:r>
            <a:r>
              <a:rPr lang="en-US" sz="2000" dirty="0"/>
              <a:t> of his speech was an </a:t>
            </a:r>
            <a:r>
              <a:rPr lang="en-US" sz="2000" dirty="0">
                <a:solidFill>
                  <a:schemeClr val="accent1">
                    <a:lumMod val="75000"/>
                  </a:schemeClr>
                </a:solidFill>
              </a:rPr>
              <a:t>attack</a:t>
            </a:r>
            <a:r>
              <a:rPr lang="en-US" sz="2000" dirty="0"/>
              <a:t> on the </a:t>
            </a:r>
            <a:r>
              <a:rPr lang="en-US" sz="2000" dirty="0">
                <a:solidFill>
                  <a:schemeClr val="accent1">
                    <a:lumMod val="75000"/>
                  </a:schemeClr>
                </a:solidFill>
              </a:rPr>
              <a:t>wine</a:t>
            </a:r>
            <a:r>
              <a:rPr lang="en-US" sz="2000" dirty="0"/>
              <a:t> industry lobby for downplaying the role of </a:t>
            </a:r>
            <a:r>
              <a:rPr lang="en-US" sz="2000" dirty="0">
                <a:solidFill>
                  <a:schemeClr val="accent1">
                    <a:lumMod val="75000"/>
                  </a:schemeClr>
                </a:solidFill>
              </a:rPr>
              <a:t>red</a:t>
            </a:r>
            <a:r>
              <a:rPr lang="en-US" sz="2000" dirty="0"/>
              <a:t> and </a:t>
            </a:r>
            <a:r>
              <a:rPr lang="en-US" sz="2000" dirty="0">
                <a:solidFill>
                  <a:schemeClr val="accent1">
                    <a:lumMod val="75000"/>
                  </a:schemeClr>
                </a:solidFill>
              </a:rPr>
              <a:t>white</a:t>
            </a:r>
            <a:r>
              <a:rPr lang="en-US" sz="2000" dirty="0"/>
              <a:t> </a:t>
            </a:r>
            <a:r>
              <a:rPr lang="en-US" sz="2000" dirty="0">
                <a:solidFill>
                  <a:schemeClr val="accent1">
                    <a:lumMod val="75000"/>
                  </a:schemeClr>
                </a:solidFill>
              </a:rPr>
              <a:t>wine</a:t>
            </a:r>
            <a:r>
              <a:rPr lang="en-US" sz="2000" dirty="0"/>
              <a:t> in drunk driving.</a:t>
            </a:r>
          </a:p>
          <a:p>
            <a:pPr marL="625475" lvl="2" indent="-176213">
              <a:buFont typeface="Wingdings" panose="05000000000000000000" pitchFamily="2" charset="2"/>
              <a:buChar char="§"/>
            </a:pPr>
            <a:r>
              <a:rPr lang="en-US" sz="1800" i="1" dirty="0"/>
              <a:t>d</a:t>
            </a:r>
            <a:r>
              <a:rPr lang="en-US" sz="1800" dirty="0"/>
              <a:t> </a:t>
            </a:r>
            <a:r>
              <a:rPr lang="el-GR" sz="1800" dirty="0"/>
              <a:t>άριστο ταίριασμα στο ερώτημα </a:t>
            </a:r>
            <a:r>
              <a:rPr lang="en-US" sz="1800" i="1" dirty="0"/>
              <a:t>q</a:t>
            </a:r>
            <a:r>
              <a:rPr lang="en-US" sz="1800" dirty="0"/>
              <a:t> </a:t>
            </a:r>
          </a:p>
          <a:p>
            <a:pPr marL="625475" lvl="2" indent="-176213">
              <a:buFont typeface="Wingdings" panose="05000000000000000000" pitchFamily="2" charset="2"/>
              <a:buChar char="§"/>
            </a:pPr>
            <a:r>
              <a:rPr lang="en-US" sz="1800" i="1" dirty="0"/>
              <a:t>d</a:t>
            </a:r>
            <a:r>
              <a:rPr lang="el-GR" sz="1800" i="1" dirty="0"/>
              <a:t> </a:t>
            </a:r>
            <a:r>
              <a:rPr lang="el-GR" sz="1800" dirty="0"/>
              <a:t>δεν είναι συναφές με την ανάγκη πληροφόρησης </a:t>
            </a:r>
            <a:r>
              <a:rPr lang="en-US" sz="1800" i="1" dirty="0" err="1"/>
              <a:t>i</a:t>
            </a:r>
            <a:endParaRPr lang="en-US" sz="1800" i="1" dirty="0"/>
          </a:p>
          <a:p>
            <a:pPr marL="742950" lvl="1" indent="-285750">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1650379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47675" y="26881"/>
            <a:ext cx="7886700" cy="132556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1036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
        <p:nvSpPr>
          <p:cNvPr id="2" name="TextBox 1"/>
          <p:cNvSpPr txBox="1"/>
          <p:nvPr/>
        </p:nvSpPr>
        <p:spPr>
          <a:xfrm>
            <a:off x="228600" y="994866"/>
            <a:ext cx="2819400" cy="461665"/>
          </a:xfrm>
          <a:prstGeom prst="rect">
            <a:avLst/>
          </a:prstGeom>
          <a:noFill/>
        </p:spPr>
        <p:txBody>
          <a:bodyPr wrap="square" rtlCol="0">
            <a:spAutoFit/>
          </a:bodyPr>
          <a:lstStyle/>
          <a:p>
            <a:r>
              <a:rPr lang="el-GR" dirty="0"/>
              <a:t>Σύγκριση διατάξεων</a:t>
            </a:r>
          </a:p>
        </p:txBody>
      </p:sp>
      <mc:AlternateContent xmlns:mc="http://schemas.openxmlformats.org/markup-compatibility/2006" xmlns:p14="http://schemas.microsoft.com/office/powerpoint/2010/main">
        <mc:Choice Requires="p14">
          <p:contentPart p14:bwMode="auto" r:id="rId5">
            <p14:nvContentPartPr>
              <p14:cNvPr id="29711" name="Ink 29710">
                <a:extLst>
                  <a:ext uri="{FF2B5EF4-FFF2-40B4-BE49-F238E27FC236}">
                    <a16:creationId xmlns:a16="http://schemas.microsoft.com/office/drawing/2014/main" id="{BF0E40E1-7A62-4E79-9F13-72F90F195069}"/>
                  </a:ext>
                </a:extLst>
              </p14:cNvPr>
              <p14:cNvContentPartPr/>
              <p14:nvPr/>
            </p14:nvContentPartPr>
            <p14:xfrm>
              <a:off x="6169338" y="1100454"/>
              <a:ext cx="13320" cy="1800"/>
            </p14:xfrm>
          </p:contentPart>
        </mc:Choice>
        <mc:Fallback xmlns="">
          <p:pic>
            <p:nvPicPr>
              <p:cNvPr id="29711" name="Ink 29710">
                <a:extLst>
                  <a:ext uri="{FF2B5EF4-FFF2-40B4-BE49-F238E27FC236}">
                    <a16:creationId xmlns:a16="http://schemas.microsoft.com/office/drawing/2014/main" id="{BF0E40E1-7A62-4E79-9F13-72F90F195069}"/>
                  </a:ext>
                </a:extLst>
              </p:cNvPr>
              <p:cNvPicPr/>
              <p:nvPr/>
            </p:nvPicPr>
            <p:blipFill>
              <a:blip r:embed="rId54"/>
              <a:stretch>
                <a:fillRect/>
              </a:stretch>
            </p:blipFill>
            <p:spPr>
              <a:xfrm>
                <a:off x="6160698" y="1091814"/>
                <a:ext cx="30960" cy="19440"/>
              </a:xfrm>
              <a:prstGeom prst="rect">
                <a:avLst/>
              </a:prstGeom>
            </p:spPr>
          </p:pic>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60388" y="61277"/>
            <a:ext cx="7886700" cy="93567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3716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
        <p:nvSpPr>
          <p:cNvPr id="5" name="TextBox 4"/>
          <p:cNvSpPr txBox="1"/>
          <p:nvPr/>
        </p:nvSpPr>
        <p:spPr>
          <a:xfrm>
            <a:off x="228600" y="722610"/>
            <a:ext cx="2819400" cy="461665"/>
          </a:xfrm>
          <a:prstGeom prst="rect">
            <a:avLst/>
          </a:prstGeom>
          <a:noFill/>
        </p:spPr>
        <p:txBody>
          <a:bodyPr wrap="square" rtlCol="0">
            <a:spAutoFit/>
          </a:bodyPr>
          <a:lstStyle/>
          <a:p>
            <a:r>
              <a:rPr lang="el-GR" dirty="0"/>
              <a:t>Πολλά ερωτήματα:</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C83FD06-2F13-46E4-9249-327804E591C2}"/>
                  </a:ext>
                </a:extLst>
              </p14:cNvPr>
              <p14:cNvContentPartPr/>
              <p14:nvPr/>
            </p14:nvContentPartPr>
            <p14:xfrm>
              <a:off x="511938" y="959334"/>
              <a:ext cx="360" cy="360"/>
            </p14:xfrm>
          </p:contentPart>
        </mc:Choice>
        <mc:Fallback xmlns="">
          <p:pic>
            <p:nvPicPr>
              <p:cNvPr id="2" name="Ink 1">
                <a:extLst>
                  <a:ext uri="{FF2B5EF4-FFF2-40B4-BE49-F238E27FC236}">
                    <a16:creationId xmlns:a16="http://schemas.microsoft.com/office/drawing/2014/main" id="{7C83FD06-2F13-46E4-9249-327804E591C2}"/>
                  </a:ext>
                </a:extLst>
              </p:cNvPr>
              <p:cNvPicPr/>
              <p:nvPr/>
            </p:nvPicPr>
            <p:blipFill>
              <a:blip r:embed="rId6"/>
              <a:stretch>
                <a:fillRect/>
              </a:stretch>
            </p:blipFill>
            <p:spPr>
              <a:xfrm>
                <a:off x="503298" y="950694"/>
                <a:ext cx="18000" cy="18000"/>
              </a:xfrm>
              <a:prstGeom prst="rect">
                <a:avLst/>
              </a:prstGeom>
            </p:spPr>
          </p:pic>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66750" y="76201"/>
            <a:ext cx="7886700" cy="1029076"/>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152400" y="1105276"/>
            <a:ext cx="8763000" cy="1450705"/>
          </a:xfrm>
        </p:spPr>
        <p:txBody>
          <a:bodyPr>
            <a:noAutofit/>
          </a:bodyPr>
          <a:lstStyle/>
          <a:p>
            <a:pPr lvl="1" eaLnBrk="1" hangingPunct="1"/>
            <a:r>
              <a:rPr lang="el-GR" sz="2400" dirty="0">
                <a:ea typeface="ＭＳ Ｐゴシック" charset="-128"/>
              </a:rPr>
              <a:t>Μέσος όρος της τιμής της ακρίβειας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εγγράφων</a:t>
            </a:r>
            <a:r>
              <a:rPr lang="en-US" sz="2400" dirty="0">
                <a:ea typeface="ＭＳ Ｐゴシック" charset="-128"/>
              </a:rPr>
              <a:t>, </a:t>
            </a:r>
            <a:r>
              <a:rPr lang="el-GR" sz="2400" dirty="0">
                <a:ea typeface="ＭＳ Ｐゴシック" charset="-128"/>
              </a:rPr>
              <a:t>κάθε φορά που επιστρέφεται ένα σχετικό έγγραφο </a:t>
            </a:r>
          </a:p>
          <a:p>
            <a:pPr lvl="1" eaLnBrk="1" hangingPunct="1"/>
            <a:r>
              <a:rPr lang="el-GR" sz="2400" dirty="0">
                <a:ea typeface="ＭＳ Ｐゴシック" charset="-128"/>
              </a:rPr>
              <a:t>Αποφεύγει την παρεμβολή και τη χρήση προκαθορισμένων επιπέδων ανάκλησης </a:t>
            </a:r>
          </a:p>
          <a:p>
            <a:pPr lvl="1" eaLnBrk="1" hangingPunct="1"/>
            <a:r>
              <a:rPr lang="en-US" sz="2400" dirty="0">
                <a:ea typeface="ＭＳ Ｐゴシック" charset="-128"/>
              </a:rPr>
              <a:t>MAP </a:t>
            </a:r>
            <a:r>
              <a:rPr lang="el-GR" sz="2400" dirty="0">
                <a:ea typeface="ＭＳ Ｐゴシック" charset="-128"/>
              </a:rPr>
              <a:t>για μια </a:t>
            </a:r>
            <a:r>
              <a:rPr lang="el-GR" sz="2400" i="1" dirty="0">
                <a:solidFill>
                  <a:schemeClr val="accent2">
                    <a:lumMod val="75000"/>
                  </a:schemeClr>
                </a:solidFill>
                <a:ea typeface="ＭＳ Ｐゴシック" charset="-128"/>
              </a:rPr>
              <a:t>συλλογή ερωτημάτων </a:t>
            </a:r>
            <a:r>
              <a:rPr lang="el-GR" sz="2400" dirty="0">
                <a:ea typeface="ＭＳ Ｐゴシック" charset="-128"/>
              </a:rPr>
              <a:t>είναι το </a:t>
            </a:r>
            <a:r>
              <a:rPr lang="el-GR" sz="2400" i="1" dirty="0">
                <a:solidFill>
                  <a:schemeClr val="accent2">
                    <a:lumMod val="75000"/>
                  </a:schemeClr>
                </a:solidFill>
                <a:ea typeface="ＭＳ Ｐゴシック" charset="-128"/>
              </a:rPr>
              <a:t>αριθμητικό μέσο</a:t>
            </a:r>
            <a:r>
              <a:rPr lang="en-US" sz="2400" dirty="0">
                <a:ea typeface="ＭＳ Ｐゴシック" charset="-128"/>
              </a:rPr>
              <a:t>.</a:t>
            </a:r>
          </a:p>
          <a:p>
            <a:pPr lvl="2" eaLnBrk="1" hangingPunct="1"/>
            <a:r>
              <a:rPr lang="en-US" sz="2400" dirty="0">
                <a:ea typeface="ＭＳ Ｐゴシック" charset="-128"/>
              </a:rPr>
              <a:t>Macro-averaging: </a:t>
            </a:r>
            <a:r>
              <a:rPr lang="el-GR" sz="2400" dirty="0">
                <a:ea typeface="ＭＳ Ｐゴシック" charset="-128"/>
              </a:rPr>
              <a:t>κάθε ερώτημα μετράει το ίδιο</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72</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3837752"/>
            <a:ext cx="3886200" cy="804512"/>
          </a:xfrm>
          <a:prstGeom prst="rect">
            <a:avLst/>
          </a:prstGeom>
          <a:noFill/>
        </p:spPr>
      </p:pic>
      <p:sp>
        <p:nvSpPr>
          <p:cNvPr id="7" name="TextBox 6"/>
          <p:cNvSpPr txBox="1"/>
          <p:nvPr/>
        </p:nvSpPr>
        <p:spPr>
          <a:xfrm>
            <a:off x="4533900" y="3965305"/>
            <a:ext cx="4495800" cy="1323439"/>
          </a:xfrm>
          <a:prstGeom prst="rect">
            <a:avLst/>
          </a:prstGeom>
          <a:noFill/>
        </p:spPr>
        <p:txBody>
          <a:bodyPr wrap="square" rtlCol="0">
            <a:spAutoFit/>
          </a:bodyPr>
          <a:lstStyle/>
          <a:p>
            <a:r>
              <a:rPr lang="en-US" sz="1600" b="1" dirty="0">
                <a:latin typeface="+mn-lt"/>
              </a:rPr>
              <a:t>Q</a:t>
            </a:r>
            <a:r>
              <a:rPr lang="en-US" sz="1600" dirty="0">
                <a:latin typeface="+mn-lt"/>
              </a:rPr>
              <a:t> </a:t>
            </a:r>
            <a:r>
              <a:rPr lang="el-GR" sz="1600" dirty="0">
                <a:latin typeface="+mn-lt"/>
              </a:rPr>
              <a:t>σύνολο ερωτημάτων, </a:t>
            </a:r>
            <a:r>
              <a:rPr lang="en-US" sz="1600" b="1" dirty="0" err="1">
                <a:latin typeface="+mn-lt"/>
              </a:rPr>
              <a:t>q</a:t>
            </a:r>
            <a:r>
              <a:rPr lang="en-US" sz="1600" b="1" baseline="-25000" dirty="0" err="1">
                <a:latin typeface="+mn-lt"/>
              </a:rPr>
              <a:t>j</a:t>
            </a:r>
            <a:r>
              <a:rPr lang="en-US" sz="1600" baseline="-25000" dirty="0">
                <a:latin typeface="+mn-lt"/>
              </a:rPr>
              <a:t> </a:t>
            </a:r>
            <a:r>
              <a:rPr lang="el-GR" sz="1600" dirty="0">
                <a:latin typeface="+mn-lt"/>
              </a:rPr>
              <a:t>ένα από τα ερωτήματα, </a:t>
            </a:r>
            <a:r>
              <a:rPr lang="el-GR" sz="1600" b="1" dirty="0">
                <a:latin typeface="+mn-lt"/>
              </a:rPr>
              <a:t>{</a:t>
            </a:r>
            <a:r>
              <a:rPr lang="en-US" sz="1600" b="1" dirty="0">
                <a:latin typeface="+mn-lt"/>
              </a:rPr>
              <a:t>d</a:t>
            </a:r>
            <a:r>
              <a:rPr lang="en-US" sz="1600" b="1" baseline="-25000" dirty="0">
                <a:latin typeface="+mn-lt"/>
              </a:rPr>
              <a:t>1</a:t>
            </a:r>
            <a:r>
              <a:rPr lang="en-US" sz="1600" b="1" dirty="0">
                <a:latin typeface="+mn-lt"/>
              </a:rPr>
              <a:t>, d</a:t>
            </a:r>
            <a:r>
              <a:rPr lang="en-US" sz="1600" b="1" baseline="-25000" dirty="0">
                <a:latin typeface="+mn-lt"/>
              </a:rPr>
              <a:t>2</a:t>
            </a:r>
            <a:r>
              <a:rPr lang="en-US" sz="1600" b="1" dirty="0">
                <a:latin typeface="+mn-lt"/>
              </a:rPr>
              <a:t>, …, </a:t>
            </a:r>
            <a:r>
              <a:rPr lang="en-US" sz="1600" b="1" dirty="0" err="1">
                <a:latin typeface="+mn-lt"/>
              </a:rPr>
              <a:t>d</a:t>
            </a:r>
            <a:r>
              <a:rPr lang="en-US" sz="1600" b="1" baseline="-25000" dirty="0" err="1">
                <a:latin typeface="+mn-lt"/>
              </a:rPr>
              <a:t>mj</a:t>
            </a:r>
            <a:r>
              <a:rPr lang="en-US" sz="1600" b="1" dirty="0">
                <a:latin typeface="+mn-lt"/>
              </a:rPr>
              <a:t>}  </a:t>
            </a:r>
            <a:r>
              <a:rPr lang="el-GR" sz="1600" dirty="0">
                <a:latin typeface="+mn-lt"/>
              </a:rPr>
              <a:t>είναι τα συναφή έγγραφα και </a:t>
            </a:r>
            <a:r>
              <a:rPr lang="en-US" sz="1600" b="1" dirty="0" err="1">
                <a:latin typeface="+mn-lt"/>
              </a:rPr>
              <a:t>R</a:t>
            </a:r>
            <a:r>
              <a:rPr lang="en-US" sz="1600" b="1" baseline="-25000" dirty="0" err="1">
                <a:latin typeface="+mn-lt"/>
              </a:rPr>
              <a:t>jk</a:t>
            </a:r>
            <a:r>
              <a:rPr lang="en-US" sz="1600" b="1" dirty="0">
                <a:latin typeface="+mn-lt"/>
              </a:rPr>
              <a:t> </a:t>
            </a:r>
            <a:r>
              <a:rPr lang="el-GR" sz="1600" dirty="0">
                <a:latin typeface="+mn-lt"/>
              </a:rPr>
              <a:t>είναι ο αριθμός των εγγράφων στο αποτέλεσμα μέχρι να φτάσουμε στο </a:t>
            </a:r>
            <a:r>
              <a:rPr lang="en-US" sz="1600" dirty="0" err="1">
                <a:latin typeface="+mn-lt"/>
              </a:rPr>
              <a:t>d</a:t>
            </a:r>
            <a:r>
              <a:rPr lang="en-US" sz="1600" b="1" baseline="-25000" dirty="0" err="1">
                <a:latin typeface="+mn-lt"/>
              </a:rPr>
              <a:t>jk</a:t>
            </a:r>
            <a:r>
              <a:rPr lang="en-US" sz="1600" dirty="0">
                <a:latin typeface="+mn-lt"/>
              </a:rPr>
              <a:t> (</a:t>
            </a:r>
            <a:r>
              <a:rPr lang="el-GR" sz="1600" dirty="0">
                <a:latin typeface="+mn-lt"/>
              </a:rPr>
              <a:t>0 αν το </a:t>
            </a:r>
            <a:r>
              <a:rPr lang="en-US" sz="1600" dirty="0" err="1">
                <a:latin typeface="+mn-lt"/>
              </a:rPr>
              <a:t>d</a:t>
            </a:r>
            <a:r>
              <a:rPr lang="en-US" sz="1600" baseline="-25000" dirty="0" err="1">
                <a:latin typeface="+mn-lt"/>
              </a:rPr>
              <a:t>jk</a:t>
            </a:r>
            <a:r>
              <a:rPr lang="en-US" sz="1600" dirty="0">
                <a:latin typeface="+mn-lt"/>
              </a:rPr>
              <a:t> </a:t>
            </a:r>
            <a:r>
              <a:rPr lang="el-GR" sz="1600" dirty="0">
                <a:latin typeface="+mn-lt"/>
              </a:rPr>
              <a:t>δεν ανήκει στο αποτέλεσμα)</a:t>
            </a:r>
          </a:p>
        </p:txBody>
      </p:sp>
    </p:spTree>
    <p:extLst>
      <p:ext uri="{BB962C8B-B14F-4D97-AF65-F5344CB8AC3E}">
        <p14:creationId xmlns:p14="http://schemas.microsoft.com/office/powerpoint/2010/main" val="2092415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70974" y="22860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73</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sp>
        <p:nvSpPr>
          <p:cNvPr id="2" name="TextBox 1"/>
          <p:cNvSpPr txBox="1"/>
          <p:nvPr/>
        </p:nvSpPr>
        <p:spPr>
          <a:xfrm>
            <a:off x="1066800" y="1752600"/>
            <a:ext cx="7338227" cy="2677656"/>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Συχνά οι τιμές της ΜΑ</a:t>
            </a:r>
            <a:r>
              <a:rPr lang="en-US" dirty="0">
                <a:latin typeface="+mn-lt"/>
              </a:rPr>
              <a:t>P</a:t>
            </a:r>
            <a:r>
              <a:rPr lang="el-GR" dirty="0">
                <a:latin typeface="+mn-lt"/>
              </a:rPr>
              <a:t> για το </a:t>
            </a:r>
            <a:r>
              <a:rPr lang="el-GR" i="1" dirty="0">
                <a:latin typeface="+mn-lt"/>
              </a:rPr>
              <a:t>ίδιο ερώτημα </a:t>
            </a:r>
            <a:r>
              <a:rPr lang="el-GR" dirty="0">
                <a:latin typeface="+mn-lt"/>
              </a:rPr>
              <a:t>σε διαφορετικά συστήματα διαφέρουν λιγότερο από τις τιμές τις ΜΑ</a:t>
            </a:r>
            <a:r>
              <a:rPr lang="en-US" dirty="0">
                <a:latin typeface="+mn-lt"/>
              </a:rPr>
              <a:t>P</a:t>
            </a:r>
            <a:r>
              <a:rPr lang="el-GR" dirty="0">
                <a:latin typeface="+mn-lt"/>
              </a:rPr>
              <a:t> για διαφορετικά ερωτήματα στο ίδιο σύστημα (υπάρχουν «δύσκολα» ερωτήματα)</a:t>
            </a:r>
            <a:endParaRPr lang="en-US" dirty="0">
              <a:latin typeface="+mn-lt"/>
            </a:endParaRPr>
          </a:p>
          <a:p>
            <a:pPr marL="342900" indent="-342900">
              <a:buFont typeface="Wingdings" panose="05000000000000000000" pitchFamily="2" charset="2"/>
              <a:buChar char="§"/>
            </a:pPr>
            <a:endParaRPr lang="en-US" dirty="0">
              <a:latin typeface="+mn-lt"/>
            </a:endParaRPr>
          </a:p>
          <a:p>
            <a:pPr marL="342900" indent="-342900">
              <a:buFont typeface="Wingdings" panose="05000000000000000000" pitchFamily="2" charset="2"/>
              <a:buChar char="§"/>
            </a:pPr>
            <a:r>
              <a:rPr lang="en-US" dirty="0">
                <a:latin typeface="+mn-lt"/>
              </a:rPr>
              <a:t>MAP </a:t>
            </a:r>
            <a:r>
              <a:rPr lang="el-GR" dirty="0">
                <a:latin typeface="+mn-lt"/>
              </a:rPr>
              <a:t>δίνει μια προσέγγιση του </a:t>
            </a:r>
            <a:r>
              <a:rPr lang="en-US" dirty="0">
                <a:latin typeface="+mn-lt"/>
              </a:rPr>
              <a:t>AUC </a:t>
            </a:r>
            <a:r>
              <a:rPr lang="el-GR" dirty="0">
                <a:latin typeface="+mn-lt"/>
              </a:rPr>
              <a:t>της καμπύλης Ακρίβειας-Ανάκλησης</a:t>
            </a:r>
            <a:endParaRPr lang="en-US" dirty="0">
              <a:latin typeface="+mn-lt"/>
            </a:endParaRPr>
          </a:p>
        </p:txBody>
      </p:sp>
    </p:spTree>
    <p:extLst>
      <p:ext uri="{BB962C8B-B14F-4D97-AF65-F5344CB8AC3E}">
        <p14:creationId xmlns:p14="http://schemas.microsoft.com/office/powerpoint/2010/main" val="3720799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a:ea typeface="ＭＳ Ｐゴシック" charset="-128"/>
              </a:rPr>
              <a:t> Αν έχουμε ένα γνωστό (πιθανών μη πλήρες) σύνολο από συναφή έγγραφα μεγέθους </a:t>
            </a:r>
            <a:r>
              <a:rPr lang="en-US" sz="2800" dirty="0">
                <a:ea typeface="ＭＳ Ｐゴシック" charset="-128"/>
              </a:rPr>
              <a:t> </a:t>
            </a:r>
            <a:r>
              <a:rPr lang="en-US" sz="2800" i="1" dirty="0" err="1">
                <a:ea typeface="ＭＳ Ｐゴシック" charset="-128"/>
              </a:rPr>
              <a:t>Rel</a:t>
            </a:r>
            <a:r>
              <a:rPr lang="en-US" sz="2800" i="1" dirty="0">
                <a:ea typeface="ＭＳ Ｐゴシック" charset="-128"/>
              </a:rPr>
              <a:t>, </a:t>
            </a:r>
            <a:r>
              <a:rPr lang="el-GR" sz="2800" dirty="0">
                <a:ea typeface="ＭＳ Ｐゴシック" charset="-128"/>
              </a:rPr>
              <a:t>τότε υπολογίζουμε </a:t>
            </a:r>
            <a:r>
              <a:rPr lang="el-GR" sz="2800" dirty="0">
                <a:solidFill>
                  <a:schemeClr val="accent2">
                    <a:lumMod val="75000"/>
                  </a:schemeClr>
                </a:solidFill>
                <a:ea typeface="ＭＳ Ｐゴシック" charset="-128"/>
              </a:rPr>
              <a:t>την ακρίβεια των κορυφαίων</a:t>
            </a:r>
            <a:r>
              <a:rPr lang="el-GR" sz="2800" i="1" dirty="0">
                <a:solidFill>
                  <a:schemeClr val="accent2">
                    <a:lumMod val="75000"/>
                  </a:schemeClr>
                </a:solidFill>
                <a:ea typeface="ＭＳ Ｐゴシック" charset="-128"/>
              </a:rPr>
              <a:t> </a:t>
            </a:r>
            <a:r>
              <a:rPr lang="en-US" sz="2800" i="1" dirty="0" err="1">
                <a:solidFill>
                  <a:schemeClr val="accent2">
                    <a:lumMod val="75000"/>
                  </a:schemeClr>
                </a:solidFill>
                <a:ea typeface="ＭＳ Ｐゴシック" charset="-128"/>
              </a:rPr>
              <a:t>Rel</a:t>
            </a:r>
            <a:r>
              <a:rPr lang="en-US" sz="2800" i="1" dirty="0">
                <a:solidFill>
                  <a:schemeClr val="accent2">
                    <a:lumMod val="75000"/>
                  </a:schemeClr>
                </a:solidFill>
                <a:ea typeface="ＭＳ Ｐゴシック" charset="-128"/>
              </a:rPr>
              <a:t> </a:t>
            </a:r>
            <a:r>
              <a:rPr lang="el-GR" sz="2800" dirty="0">
                <a:solidFill>
                  <a:schemeClr val="accent2">
                    <a:lumMod val="75000"/>
                  </a:schemeClr>
                </a:solidFill>
                <a:ea typeface="ＭＳ Ｐゴシック" charset="-128"/>
              </a:rPr>
              <a:t>εγγράφων </a:t>
            </a:r>
            <a:r>
              <a:rPr lang="el-GR" sz="2800" dirty="0">
                <a:ea typeface="ＭＳ Ｐゴシック" charset="-128"/>
              </a:rPr>
              <a:t>που επιστρέφει το σύστημα</a:t>
            </a:r>
            <a:r>
              <a:rPr lang="en-US" sz="2800" dirty="0">
                <a:ea typeface="ＭＳ Ｐゴシック" charset="-128"/>
              </a:rPr>
              <a:t> (</a:t>
            </a:r>
            <a:r>
              <a:rPr lang="el-GR" sz="2800" dirty="0">
                <a:ea typeface="ＭＳ Ｐゴシック" charset="-128"/>
              </a:rPr>
              <a:t>ακρίβεια@</a:t>
            </a:r>
            <a:r>
              <a:rPr lang="en-US" sz="2800" dirty="0" err="1">
                <a:ea typeface="ＭＳ Ｐゴシック" charset="-128"/>
              </a:rPr>
              <a:t>Rel</a:t>
            </a:r>
            <a:r>
              <a:rPr lang="en-US" sz="2800" dirty="0">
                <a:ea typeface="ＭＳ Ｐゴシック" charset="-128"/>
              </a:rPr>
              <a:t>)</a:t>
            </a: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marL="342900" lvl="1" indent="0" algn="just" eaLnBrk="1" hangingPunct="1">
              <a:buNone/>
            </a:pPr>
            <a:endParaRPr lang="en-US" sz="2800" dirty="0">
              <a:ea typeface="ＭＳ Ｐゴシック" charset="-128"/>
            </a:endParaRPr>
          </a:p>
          <a:p>
            <a:pPr lvl="1" algn="just" eaLnBrk="1" hangingPunct="1">
              <a:buFont typeface="Wingdings" panose="05000000000000000000" pitchFamily="2" charset="2"/>
              <a:buChar char="§"/>
            </a:pPr>
            <a:r>
              <a:rPr lang="el-GR" sz="2800" dirty="0">
                <a:ea typeface="ＭＳ Ｐゴシック" charset="-128"/>
              </a:rPr>
              <a:t> Το τέλειο σύστημα μπορεί να πετύχει βαθμό 1.0</a:t>
            </a:r>
            <a:endParaRPr lang="en-US" sz="2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74</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TextBox 5"/>
          <p:cNvSpPr txBox="1"/>
          <p:nvPr/>
        </p:nvSpPr>
        <p:spPr>
          <a:xfrm>
            <a:off x="996315" y="4059999"/>
            <a:ext cx="6858000" cy="461665"/>
          </a:xfrm>
          <a:prstGeom prst="rect">
            <a:avLst/>
          </a:prstGeom>
          <a:noFill/>
        </p:spPr>
        <p:txBody>
          <a:bodyPr wrap="square" rtlCol="0">
            <a:spAutoFit/>
          </a:bodyPr>
          <a:lstStyle/>
          <a:p>
            <a:r>
              <a:rPr lang="el-GR" dirty="0">
                <a:latin typeface="+mn-lt"/>
              </a:rPr>
              <a:t>Αν υπάρχουν </a:t>
            </a:r>
            <a:r>
              <a:rPr lang="en-US" i="1" dirty="0">
                <a:latin typeface="+mn-lt"/>
              </a:rPr>
              <a:t>r</a:t>
            </a:r>
            <a:r>
              <a:rPr lang="el-GR" dirty="0">
                <a:latin typeface="+mn-lt"/>
              </a:rPr>
              <a:t> συναφή στα </a:t>
            </a:r>
            <a:r>
              <a:rPr lang="en-US" i="1" dirty="0" err="1">
                <a:latin typeface="+mn-lt"/>
              </a:rPr>
              <a:t>Rel</a:t>
            </a:r>
            <a:r>
              <a:rPr lang="en-US" dirty="0">
                <a:latin typeface="+mn-lt"/>
              </a:rPr>
              <a:t> </a:t>
            </a:r>
            <a:r>
              <a:rPr lang="el-GR" dirty="0">
                <a:latin typeface="+mn-lt"/>
              </a:rPr>
              <a:t>κορυφαία</a:t>
            </a:r>
            <a:r>
              <a:rPr lang="en-US" dirty="0">
                <a:latin typeface="+mn-lt"/>
              </a:rPr>
              <a:t>,  </a:t>
            </a:r>
            <a:r>
              <a:rPr lang="el-GR" dirty="0">
                <a:latin typeface="+mn-lt"/>
              </a:rPr>
              <a:t>τότε </a:t>
            </a:r>
            <a:r>
              <a:rPr lang="en-US" i="1" dirty="0">
                <a:latin typeface="+mn-lt"/>
              </a:rPr>
              <a:t>r/</a:t>
            </a:r>
            <a:r>
              <a:rPr lang="en-US" i="1" dirty="0" err="1">
                <a:latin typeface="+mn-lt"/>
              </a:rPr>
              <a:t>Rel</a:t>
            </a:r>
            <a:endParaRPr lang="el-GR" i="1" dirty="0">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name="Worksheet" r:id="rId2" imgW="2241000" imgH="4872600" progId="Excel.Sheet.8">
                  <p:embed/>
                </p:oleObj>
              </mc:Choice>
              <mc:Fallback>
                <p:oleObj name="Worksheet" r:id="rId2" imgW="2241000" imgH="4872600" progId="Excel.Sheet.8">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5" name="Rectangle 5"/>
          <p:cNvSpPr>
            <a:spLocks noChangeArrowheads="1"/>
          </p:cNvSpPr>
          <p:nvPr/>
        </p:nvSpPr>
        <p:spPr bwMode="auto">
          <a:xfrm>
            <a:off x="3536215" y="2971800"/>
            <a:ext cx="337173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i="1" dirty="0">
                <a:solidFill>
                  <a:srgbClr val="FF5050"/>
                </a:solidFill>
                <a:latin typeface="Times New Roman" pitchFamily="18" charset="0"/>
                <a:ea typeface="新細明體" pitchFamily="2" charset="-120"/>
              </a:rPr>
              <a:t>R</a:t>
            </a:r>
            <a:r>
              <a:rPr kumimoji="1" lang="en-US" altLang="zh-TW" dirty="0">
                <a:solidFill>
                  <a:srgbClr val="FF5050"/>
                </a:solidFill>
                <a:latin typeface="Times New Roman" pitchFamily="18" charset="0"/>
                <a:ea typeface="新細明體" pitchFamily="2" charset="-120"/>
              </a:rPr>
              <a:t>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75137" y="4267200"/>
            <a:ext cx="320181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i="1" dirty="0">
                <a:solidFill>
                  <a:srgbClr val="0000CC"/>
                </a:solidFill>
                <a:latin typeface="Times New Roman" pitchFamily="18" charset="0"/>
              </a:rPr>
              <a:t>R</a:t>
            </a:r>
            <a:r>
              <a:rPr lang="en-US" dirty="0">
                <a:solidFill>
                  <a:srgbClr val="0000CC"/>
                </a:solidFill>
                <a:latin typeface="Times New Roman" pitchFamily="18" charset="0"/>
              </a:rPr>
              <a:t>-Precision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a:ea typeface="ＭＳ Ｐゴシック" charset="-128"/>
              </a:rPr>
              <a:t>Ακρίβεια-στο-</a:t>
            </a:r>
            <a:r>
              <a:rPr lang="en-US" i="1" dirty="0" err="1">
                <a:ea typeface="ＭＳ Ｐゴシック" charset="-128"/>
              </a:rPr>
              <a:t>Rel</a:t>
            </a:r>
            <a:r>
              <a:rPr lang="en-US" dirty="0">
                <a:ea typeface="ＭＳ Ｐゴシック" charset="-128"/>
              </a:rPr>
              <a:t>, </a:t>
            </a:r>
            <a:r>
              <a:rPr lang="el-GR" dirty="0">
                <a:ea typeface="ＭＳ Ｐゴシック" charset="-128"/>
              </a:rPr>
              <a:t>όπου </a:t>
            </a:r>
            <a:r>
              <a:rPr lang="en-US" i="1" dirty="0" err="1">
                <a:ea typeface="ＭＳ Ｐゴシック" charset="-128"/>
              </a:rPr>
              <a:t>Rel</a:t>
            </a:r>
            <a:r>
              <a:rPr lang="en-US" i="1" dirty="0">
                <a:ea typeface="ＭＳ Ｐゴシック" charset="-128"/>
              </a:rPr>
              <a:t> </a:t>
            </a:r>
            <a:r>
              <a:rPr lang="en-US" dirty="0">
                <a:ea typeface="ＭＳ Ｐゴシック" charset="-128"/>
              </a:rPr>
              <a:t>o </a:t>
            </a:r>
            <a:r>
              <a:rPr lang="el-GR" dirty="0">
                <a:ea typeface="ＭＳ Ｐゴシック" charset="-128"/>
              </a:rPr>
              <a:t>αριθμός των συναφών εγγράφων της συλλογής</a:t>
            </a:r>
            <a:endParaRPr lang="en-US" dirty="0">
              <a:ea typeface="ＭＳ Ｐゴシック" charset="-128"/>
            </a:endParaRPr>
          </a:p>
        </p:txBody>
      </p:sp>
      <p:sp>
        <p:nvSpPr>
          <p:cNvPr id="10" name="Rectangle 2"/>
          <p:cNvSpPr>
            <a:spLocks noGrp="1" noChangeArrowheads="1"/>
          </p:cNvSpPr>
          <p:nvPr>
            <p:ph type="title"/>
          </p:nvPr>
        </p:nvSpPr>
        <p:spPr>
          <a:xfrm>
            <a:off x="539750" y="99219"/>
            <a:ext cx="7886700" cy="1325563"/>
          </a:xfrm>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563821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99281" y="533400"/>
            <a:ext cx="7793037" cy="762000"/>
          </a:xfrm>
        </p:spPr>
        <p:txBody>
          <a:bodyPr/>
          <a:lstStyle/>
          <a:p>
            <a:pPr algn="ctr"/>
            <a:r>
              <a:rPr lang="el-GR" sz="3600" dirty="0">
                <a:solidFill>
                  <a:schemeClr val="accent2">
                    <a:lumMod val="75000"/>
                  </a:schemeClr>
                </a:solidFill>
              </a:rPr>
              <a:t>Μόνο ένα έγγραφο</a:t>
            </a:r>
            <a:endParaRPr lang="en-US" sz="3600" dirty="0">
              <a:solidFill>
                <a:schemeClr val="accent2">
                  <a:lumMod val="75000"/>
                </a:schemeClr>
              </a:solidFill>
            </a:endParaRPr>
          </a:p>
        </p:txBody>
      </p:sp>
      <p:sp>
        <p:nvSpPr>
          <p:cNvPr id="4" name="Rectangle 3"/>
          <p:cNvSpPr txBox="1">
            <a:spLocks noChangeArrowheads="1"/>
          </p:cNvSpPr>
          <p:nvPr/>
        </p:nvSpPr>
        <p:spPr bwMode="auto">
          <a:xfrm>
            <a:off x="457200" y="1828800"/>
            <a:ext cx="807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a:latin typeface="+mn-lt"/>
                <a:ea typeface="ＭＳ Ｐゴシック" pitchFamily="-65" charset="-128"/>
                <a:cs typeface="ＭＳ Ｐゴシック" pitchFamily="-65" charset="-128"/>
              </a:rPr>
              <a:t>Έστω ότι υπάρχει </a:t>
            </a:r>
            <a:r>
              <a:rPr lang="el-GR" sz="2800" i="1" dirty="0">
                <a:solidFill>
                  <a:schemeClr val="accent1">
                    <a:lumMod val="75000"/>
                  </a:schemeClr>
                </a:solidFill>
                <a:latin typeface="+mn-lt"/>
                <a:ea typeface="ＭＳ Ｐゴシック" pitchFamily="-65" charset="-128"/>
                <a:cs typeface="ＭＳ Ｐゴシック" pitchFamily="-65" charset="-128"/>
              </a:rPr>
              <a:t>μόνο ένα συναφές </a:t>
            </a:r>
            <a:r>
              <a:rPr lang="el-GR" sz="2800" dirty="0">
                <a:latin typeface="+mn-lt"/>
                <a:ea typeface="ＭＳ Ｐゴシック" pitchFamily="-65" charset="-128"/>
                <a:cs typeface="ＭＳ Ｐゴシック" pitchFamily="-65" charset="-128"/>
              </a:rPr>
              <a:t>έγγραφο</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a:latin typeface="+mn-lt"/>
                <a:ea typeface="ＭＳ Ｐゴシック" pitchFamily="-65" charset="-128"/>
                <a:cs typeface="+mn-cs"/>
              </a:rPr>
              <a:t>Αναζήτηση γεγονότος (</a:t>
            </a: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1305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a:solidFill>
                  <a:schemeClr val="accent2">
                    <a:lumMod val="75000"/>
                  </a:schemeClr>
                </a:solidFill>
              </a:rPr>
              <a:t>MRR: Mean Reciprocal Rate</a:t>
            </a: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a:latin typeface="+mn-lt"/>
                <a:ea typeface="ＭＳ Ｐゴシック" pitchFamily="-65" charset="-128"/>
                <a:cs typeface="ＭＳ Ｐゴシック" pitchFamily="-65" charset="-128"/>
              </a:rPr>
              <a:t>ρούμε </a:t>
            </a:r>
            <a:r>
              <a:rPr lang="el-GR" sz="2600" i="1" noProof="0" dirty="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a:ln>
                  <a:noFill/>
                </a:ln>
                <a:solidFill>
                  <a:schemeClr val="tx1"/>
                </a:solidFill>
                <a:effectLst/>
                <a:uLnTx/>
                <a:uFillTx/>
                <a:latin typeface="+mn-lt"/>
                <a:ea typeface="ＭＳ Ｐゴシック" pitchFamily="-65" charset="-128"/>
                <a:cs typeface="+mn-cs"/>
              </a:rPr>
              <a:t> που έκανε </a:t>
            </a:r>
            <a:r>
              <a:rPr lang="en-US" sz="2200" dirty="0">
                <a:latin typeface="+mn-lt"/>
                <a:ea typeface="ＭＳ Ｐゴシック" pitchFamily="-65" charset="-128"/>
                <a:cs typeface="+mn-cs"/>
              </a:rPr>
              <a:t>click </a:t>
            </a:r>
            <a:r>
              <a:rPr lang="el-GR" sz="2200" dirty="0">
                <a:latin typeface="+mn-lt"/>
                <a:ea typeface="ＭＳ Ｐゴシック" pitchFamily="-65" charset="-128"/>
                <a:cs typeface="+mn-cs"/>
              </a:rPr>
              <a:t>ο χρήστης</a:t>
            </a:r>
            <a:r>
              <a:rPr lang="en-US" sz="2200" dirty="0">
                <a:latin typeface="+mn-lt"/>
                <a:ea typeface="ＭＳ Ｐゴシック" pitchFamily="-65" charset="-128"/>
                <a:cs typeface="+mn-cs"/>
              </a:rPr>
              <a:t> (</a:t>
            </a:r>
            <a:r>
              <a:rPr lang="el-GR" sz="2200" dirty="0">
                <a:latin typeface="+mn-lt"/>
                <a:ea typeface="ＭＳ Ｐゴシック" pitchFamily="-65" charset="-128"/>
                <a:cs typeface="+mn-cs"/>
              </a:rPr>
              <a:t>δε χρειάζεται </a:t>
            </a:r>
            <a:r>
              <a:rPr lang="en-US" sz="2200" dirty="0">
                <a:latin typeface="+mn-lt"/>
                <a:ea typeface="ＭＳ Ｐゴシック" pitchFamily="-65" charset="-128"/>
                <a:cs typeface="+mn-cs"/>
              </a:rPr>
              <a:t>ground truth)</a:t>
            </a:r>
            <a:endPar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name="Equation" r:id="rId2" imgW="190417" imgH="393529" progId="Equation.3">
                  <p:embed/>
                </p:oleObj>
              </mc:Choice>
              <mc:Fallback>
                <p:oleObj name="Equation" r:id="rId2" imgW="190417" imgH="393529" progId="Equation.3">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8263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Δυσκολίες στη χρήση </a:t>
            </a:r>
            <a:r>
              <a:rPr lang="en-US" sz="4000" dirty="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a:ea typeface="ＭＳ Ｐゴシック" charset="-128"/>
              </a:rPr>
              <a:t>Πρέπει να υπολογιστούν </a:t>
            </a:r>
            <a:r>
              <a:rPr lang="el-GR" sz="2400" i="1" dirty="0">
                <a:solidFill>
                  <a:schemeClr val="accent2">
                    <a:lumMod val="75000"/>
                  </a:schemeClr>
                </a:solidFill>
                <a:ea typeface="ＭＳ Ｐゴシック" charset="-128"/>
              </a:rPr>
              <a:t>μέσοι όροι </a:t>
            </a:r>
            <a:r>
              <a:rPr lang="el-GR" sz="2400" dirty="0">
                <a:ea typeface="ＭＳ Ｐゴシック" charset="-128"/>
              </a:rPr>
              <a:t>για μεγάλες ομάδες συλλογών εγγράφων/ερωτημάτων </a:t>
            </a:r>
            <a:endParaRPr lang="en-US" sz="2400" dirty="0">
              <a:ea typeface="ＭＳ Ｐゴシック" charset="-128"/>
            </a:endParaRPr>
          </a:p>
          <a:p>
            <a:pPr eaLnBrk="1" hangingPunct="1"/>
            <a:r>
              <a:rPr lang="el-GR" sz="2400" dirty="0">
                <a:ea typeface="ＭＳ Ｐゴシック" charset="-128"/>
              </a:rPr>
              <a:t>Χρειάζονται </a:t>
            </a:r>
            <a:r>
              <a:rPr lang="el-GR" sz="2400" i="1" dirty="0">
                <a:solidFill>
                  <a:schemeClr val="accent2">
                    <a:lumMod val="75000"/>
                  </a:schemeClr>
                </a:solidFill>
                <a:ea typeface="ＭＳ Ｐゴシック" charset="-128"/>
              </a:rPr>
              <a:t>εκτιμήσεις συνάφειας από ανθρώπους</a:t>
            </a:r>
          </a:p>
          <a:p>
            <a:pPr lvl="1" eaLnBrk="1" hangingPunct="1"/>
            <a:r>
              <a:rPr lang="el-GR" sz="2400" dirty="0">
                <a:ea typeface="ＭＳ Ｐゴシック" charset="-128"/>
              </a:rPr>
              <a:t>Οι χρήστες γενικά δεν είναι αξιόπιστοι αξιολογητές </a:t>
            </a:r>
            <a:endParaRPr lang="en-US" sz="2400" dirty="0">
              <a:ea typeface="ＭＳ Ｐゴシック" charset="-128"/>
            </a:endParaRPr>
          </a:p>
          <a:p>
            <a:pPr eaLnBrk="1" hangingPunct="1"/>
            <a:r>
              <a:rPr lang="el-GR" sz="2400" dirty="0">
                <a:ea typeface="ＭＳ Ｐゴシック" charset="-128"/>
              </a:rPr>
              <a:t>Οι εκτιμήσεις πρέπει να είναι </a:t>
            </a:r>
            <a:r>
              <a:rPr lang="el-GR" sz="2400" i="1" dirty="0">
                <a:solidFill>
                  <a:schemeClr val="accent2">
                    <a:lumMod val="75000"/>
                  </a:schemeClr>
                </a:solidFill>
                <a:ea typeface="ＭＳ Ｐゴシック" charset="-128"/>
              </a:rPr>
              <a:t>δυαδικές</a:t>
            </a:r>
            <a:r>
              <a:rPr lang="el-GR" sz="2400" dirty="0">
                <a:ea typeface="ＭＳ Ｐゴシック" charset="-128"/>
              </a:rPr>
              <a:t> </a:t>
            </a:r>
          </a:p>
          <a:p>
            <a:pPr lvl="1" eaLnBrk="1" hangingPunct="1"/>
            <a:r>
              <a:rPr lang="el-GR" sz="2400" dirty="0">
                <a:ea typeface="ＭＳ Ｐゴシック" charset="-128"/>
              </a:rPr>
              <a:t>Ενδιάμεσες αξιολογήσεις; </a:t>
            </a:r>
            <a:endParaRPr lang="en-US" sz="2400" dirty="0">
              <a:ea typeface="ＭＳ Ｐゴシック" charset="-128"/>
            </a:endParaRPr>
          </a:p>
          <a:p>
            <a:pPr eaLnBrk="1" hangingPunct="1"/>
            <a:r>
              <a:rPr lang="el-GR" sz="2400" dirty="0">
                <a:ea typeface="ＭＳ Ｐゴシック" charset="-128"/>
              </a:rPr>
              <a:t>Εξαρτώνται από τη συλλογή/συγγραφή </a:t>
            </a:r>
            <a:endParaRPr lang="en-US" sz="2400" dirty="0">
              <a:ea typeface="ＭＳ Ｐゴシック" charset="-128"/>
            </a:endParaRPr>
          </a:p>
          <a:p>
            <a:pPr lvl="1" eaLnBrk="1" hangingPunct="1"/>
            <a:r>
              <a:rPr lang="el-GR" sz="2400" dirty="0">
                <a:ea typeface="ＭＳ Ｐゴシック" charset="-128"/>
              </a:rPr>
              <a:t>Τα αποτελέσματα μπορεί να διαφέρουν από το ένα πεδίο στο άλλο </a:t>
            </a:r>
          </a:p>
          <a:p>
            <a:pPr lvl="1" eaLnBrk="1" hangingPunct="1"/>
            <a:r>
              <a:rPr lang="en-US" sz="2400" dirty="0">
                <a:ea typeface="ＭＳ Ｐゴシック" charset="-128"/>
              </a:rPr>
              <a:t>Development test collection (tune </a:t>
            </a:r>
            <a:r>
              <a:rPr lang="el-GR" sz="2400" dirty="0">
                <a:ea typeface="ＭＳ Ｐゴシック" charset="-128"/>
              </a:rPr>
              <a:t>το σύστημα για μια συλλογή και εκτίμησε την απόδοση του σε αυτήν)</a:t>
            </a:r>
            <a:endParaRPr lang="en-US" sz="2400" dirty="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78</a:t>
            </a:fld>
            <a:endParaRPr lang="en-US"/>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spTree>
    <p:extLst>
      <p:ext uri="{BB962C8B-B14F-4D97-AF65-F5344CB8AC3E}">
        <p14:creationId xmlns:p14="http://schemas.microsoft.com/office/powerpoint/2010/main" val="3969685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sz="2800" dirty="0">
                <a:ea typeface="新細明體" pitchFamily="2" charset="-120"/>
              </a:rPr>
              <a:t>Ο συνολικός αριθμός των συναφών εγγράφων δεν είναι πάντα γνωστός</a:t>
            </a:r>
            <a:r>
              <a:rPr lang="en-US" altLang="zh-TW" sz="2800" dirty="0">
                <a:ea typeface="新細明體" pitchFamily="2" charset="-120"/>
              </a:rPr>
              <a:t>:</a:t>
            </a:r>
          </a:p>
          <a:p>
            <a:pPr lvl="1"/>
            <a:r>
              <a:rPr lang="el-GR" altLang="zh-TW" sz="2800" dirty="0">
                <a:ea typeface="新細明體" pitchFamily="2" charset="-120"/>
              </a:rPr>
              <a:t>Δειγματοληψία – πάρε έγγραφα από τη συλλογή και αξιολόγησε τη συνάφεια τους</a:t>
            </a:r>
            <a:r>
              <a:rPr lang="en-US" altLang="zh-TW" sz="2800" dirty="0">
                <a:ea typeface="新細明體" pitchFamily="2" charset="-120"/>
              </a:rPr>
              <a:t>.</a:t>
            </a:r>
          </a:p>
          <a:p>
            <a:pPr lvl="1"/>
            <a:r>
              <a:rPr lang="el-GR" altLang="zh-TW" sz="2800" dirty="0">
                <a:ea typeface="新細明體" pitchFamily="2" charset="-120"/>
              </a:rPr>
              <a:t>Εφάρμοσε </a:t>
            </a:r>
            <a:r>
              <a:rPr lang="el-GR" altLang="zh-TW" sz="2800" i="1" dirty="0">
                <a:solidFill>
                  <a:schemeClr val="accent6">
                    <a:lumMod val="75000"/>
                  </a:schemeClr>
                </a:solidFill>
                <a:ea typeface="新細明體" pitchFamily="2" charset="-120"/>
              </a:rPr>
              <a:t>διαφορετικούς αλγόριθμους </a:t>
            </a:r>
            <a:r>
              <a:rPr lang="el-GR" altLang="zh-TW" sz="2800" dirty="0">
                <a:ea typeface="新細明體" pitchFamily="2" charset="-120"/>
              </a:rPr>
              <a:t>για την ίδια συλλογή και την ίδια ερώτηση και χρησιμοποίησε το </a:t>
            </a:r>
            <a:r>
              <a:rPr lang="el-GR" altLang="zh-TW" sz="2800" i="1" dirty="0">
                <a:solidFill>
                  <a:schemeClr val="accent6">
                    <a:lumMod val="75000"/>
                  </a:schemeClr>
                </a:solidFill>
                <a:ea typeface="新細明體" pitchFamily="2" charset="-120"/>
              </a:rPr>
              <a:t>άθροισμα των συναφών εγγράφων</a:t>
            </a:r>
            <a:endParaRPr lang="en-US" altLang="zh-TW" sz="2800" i="1" dirty="0">
              <a:solidFill>
                <a:schemeClr val="accent6">
                  <a:lumMod val="75000"/>
                </a:schemeClr>
              </a:solidFill>
              <a:ea typeface="新細明體" pitchFamily="2" charset="-120"/>
            </a:endParaRPr>
          </a:p>
          <a:p>
            <a:endParaRPr lang="en-US" sz="2800" dirty="0"/>
          </a:p>
        </p:txBody>
      </p:sp>
    </p:spTree>
    <p:extLst>
      <p:ext uri="{BB962C8B-B14F-4D97-AF65-F5344CB8AC3E}">
        <p14:creationId xmlns:p14="http://schemas.microsoft.com/office/powerpoint/2010/main" val="320692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Συνάφεια και Ανάγκη Πληροφόρησης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286000"/>
            <a:ext cx="7924800" cy="1905000"/>
          </a:xfrm>
        </p:spPr>
        <p:txBody>
          <a:bodyPr>
            <a:noAutofit/>
          </a:bodyPr>
          <a:lstStyle/>
          <a:p>
            <a:pPr lvl="1">
              <a:buFont typeface="Wingdings" pitchFamily="2" charset="2"/>
              <a:buChar char="§"/>
            </a:pPr>
            <a:r>
              <a:rPr lang="en-US" sz="2800" dirty="0"/>
              <a:t> </a:t>
            </a:r>
            <a:r>
              <a:rPr lang="el-GR" sz="2800" dirty="0"/>
              <a:t>Η ικανοποίηση του χρήστη μπορεί να μετρηθεί μόνο με τη συνάφεια </a:t>
            </a:r>
            <a:r>
              <a:rPr lang="el-GR" sz="2800" dirty="0">
                <a:solidFill>
                  <a:schemeClr val="accent2">
                    <a:lumMod val="75000"/>
                  </a:schemeClr>
                </a:solidFill>
              </a:rPr>
              <a:t>ως </a:t>
            </a:r>
            <a:r>
              <a:rPr lang="el-GR" sz="2800" i="1" dirty="0">
                <a:solidFill>
                  <a:schemeClr val="accent2">
                    <a:lumMod val="75000"/>
                  </a:schemeClr>
                </a:solidFill>
              </a:rPr>
              <a:t>προς την ανάγκη πληροφόρησης</a:t>
            </a:r>
            <a:r>
              <a:rPr lang="el-GR" sz="2800" i="1" dirty="0"/>
              <a:t> </a:t>
            </a:r>
            <a:r>
              <a:rPr lang="el-GR" sz="2800" dirty="0"/>
              <a:t>και όχι ως προς το </a:t>
            </a:r>
            <a:r>
              <a:rPr lang="el-GR" sz="2800" i="1" dirty="0"/>
              <a:t>ερώτημα</a:t>
            </a:r>
            <a:r>
              <a:rPr lang="el-GR" sz="2800" dirty="0"/>
              <a:t> </a:t>
            </a:r>
          </a:p>
          <a:p>
            <a:pPr lvl="1">
              <a:buFont typeface="Wingdings" pitchFamily="2" charset="2"/>
              <a:buChar char="§"/>
            </a:pPr>
            <a:endParaRPr lang="el-GR" sz="2800" dirty="0"/>
          </a:p>
          <a:p>
            <a:pPr lvl="1">
              <a:buFont typeface="Wingdings" pitchFamily="2" charset="2"/>
              <a:buChar char="§"/>
            </a:pPr>
            <a:r>
              <a:rPr lang="en-US" sz="2800" dirty="0"/>
              <a:t> </a:t>
            </a:r>
            <a:r>
              <a:rPr lang="el-GR" sz="2800" dirty="0"/>
              <a:t>Το ακριβές είναι </a:t>
            </a:r>
            <a:r>
              <a:rPr lang="el-GR" sz="2800" i="1" dirty="0"/>
              <a:t>συνάφεια έγγραφου-ανάγκης πληροφόρησης</a:t>
            </a:r>
            <a:r>
              <a:rPr lang="el-GR" sz="2800" dirty="0"/>
              <a:t> αν και </a:t>
            </a:r>
            <a:r>
              <a:rPr lang="el-GR" sz="2800" dirty="0">
                <a:solidFill>
                  <a:schemeClr val="accent2">
                    <a:lumMod val="75000"/>
                  </a:schemeClr>
                </a:solidFill>
              </a:rPr>
              <a:t>συνήθως</a:t>
            </a:r>
            <a:r>
              <a:rPr lang="el-GR" sz="2800" dirty="0"/>
              <a:t> χρησιμοποιούμε </a:t>
            </a:r>
            <a:r>
              <a:rPr lang="el-GR" sz="2800" i="1" dirty="0"/>
              <a:t>συνάφεια εγγράφου-ερωτήματος</a:t>
            </a:r>
            <a:r>
              <a:rPr lang="en-US" sz="2800" dirty="0"/>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4224127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80</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p>
                      <a:r>
                        <a:rPr lang="en-US" baseline="0" dirty="0"/>
                        <a:t> </a:t>
                      </a:r>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r>
                        <a:rPr lang="en-US" sz="1400" b="1" baseline="0" dirty="0">
                          <a:solidFill>
                            <a:srgbClr val="FF0000"/>
                          </a:solidFill>
                        </a:rPr>
                        <a:t>ROC</a:t>
                      </a:r>
                      <a:endParaRPr lang="el-GR" sz="1400" dirty="0"/>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0F5AA5-C2DD-48D8-BB33-820D73394B7A}"/>
                  </a:ext>
                </a:extLst>
              </p14:cNvPr>
              <p14:cNvContentPartPr/>
              <p14:nvPr/>
            </p14:nvContentPartPr>
            <p14:xfrm>
              <a:off x="6054498" y="3243894"/>
              <a:ext cx="9000" cy="9720"/>
            </p14:xfrm>
          </p:contentPart>
        </mc:Choice>
        <mc:Fallback xmlns="">
          <p:pic>
            <p:nvPicPr>
              <p:cNvPr id="5" name="Ink 4">
                <a:extLst>
                  <a:ext uri="{FF2B5EF4-FFF2-40B4-BE49-F238E27FC236}">
                    <a16:creationId xmlns:a16="http://schemas.microsoft.com/office/drawing/2014/main" id="{070F5AA5-C2DD-48D8-BB33-820D73394B7A}"/>
                  </a:ext>
                </a:extLst>
              </p:cNvPr>
              <p:cNvPicPr/>
              <p:nvPr/>
            </p:nvPicPr>
            <p:blipFill>
              <a:blip r:embed="rId5"/>
              <a:stretch>
                <a:fillRect/>
              </a:stretch>
            </p:blipFill>
            <p:spPr>
              <a:xfrm>
                <a:off x="6045498" y="3235254"/>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9FE8D47A-5AF3-475C-B2BD-E1E4E8758A88}"/>
                  </a:ext>
                </a:extLst>
              </p14:cNvPr>
              <p14:cNvContentPartPr/>
              <p14:nvPr/>
            </p14:nvContentPartPr>
            <p14:xfrm>
              <a:off x="5890338" y="3784614"/>
              <a:ext cx="5760" cy="360"/>
            </p14:xfrm>
          </p:contentPart>
        </mc:Choice>
        <mc:Fallback xmlns="">
          <p:pic>
            <p:nvPicPr>
              <p:cNvPr id="8" name="Ink 7">
                <a:extLst>
                  <a:ext uri="{FF2B5EF4-FFF2-40B4-BE49-F238E27FC236}">
                    <a16:creationId xmlns:a16="http://schemas.microsoft.com/office/drawing/2014/main" id="{9FE8D47A-5AF3-475C-B2BD-E1E4E8758A88}"/>
                  </a:ext>
                </a:extLst>
              </p:cNvPr>
              <p:cNvPicPr/>
              <p:nvPr/>
            </p:nvPicPr>
            <p:blipFill>
              <a:blip r:embed="rId7"/>
              <a:stretch>
                <a:fillRect/>
              </a:stretch>
            </p:blipFill>
            <p:spPr>
              <a:xfrm>
                <a:off x="5881698" y="3775614"/>
                <a:ext cx="23400" cy="18000"/>
              </a:xfrm>
              <a:prstGeom prst="rect">
                <a:avLst/>
              </a:prstGeom>
            </p:spPr>
          </p:pic>
        </mc:Fallback>
      </mc:AlternateContent>
      <p:grpSp>
        <p:nvGrpSpPr>
          <p:cNvPr id="11" name="Group 10">
            <a:extLst>
              <a:ext uri="{FF2B5EF4-FFF2-40B4-BE49-F238E27FC236}">
                <a16:creationId xmlns:a16="http://schemas.microsoft.com/office/drawing/2014/main" id="{82F396B5-3D51-42C8-AB55-2DEF061DAF1A}"/>
              </a:ext>
            </a:extLst>
          </p:cNvPr>
          <p:cNvGrpSpPr/>
          <p:nvPr/>
        </p:nvGrpSpPr>
        <p:grpSpPr>
          <a:xfrm>
            <a:off x="5413698" y="4314534"/>
            <a:ext cx="229320" cy="20520"/>
            <a:chOff x="5413698" y="4314534"/>
            <a:chExt cx="229320" cy="2052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E5BA8C9-F98E-40C5-B039-D1DA493BC4A8}"/>
                    </a:ext>
                  </a:extLst>
                </p14:cNvPr>
                <p14:cNvContentPartPr/>
                <p14:nvPr/>
              </p14:nvContentPartPr>
              <p14:xfrm>
                <a:off x="5508738" y="4314534"/>
                <a:ext cx="127800" cy="20520"/>
              </p14:xfrm>
            </p:contentPart>
          </mc:Choice>
          <mc:Fallback xmlns="">
            <p:pic>
              <p:nvPicPr>
                <p:cNvPr id="9" name="Ink 8">
                  <a:extLst>
                    <a:ext uri="{FF2B5EF4-FFF2-40B4-BE49-F238E27FC236}">
                      <a16:creationId xmlns:a16="http://schemas.microsoft.com/office/drawing/2014/main" id="{2E5BA8C9-F98E-40C5-B039-D1DA493BC4A8}"/>
                    </a:ext>
                  </a:extLst>
                </p:cNvPr>
                <p:cNvPicPr/>
                <p:nvPr/>
              </p:nvPicPr>
              <p:blipFill>
                <a:blip r:embed="rId9"/>
                <a:stretch>
                  <a:fillRect/>
                </a:stretch>
              </p:blipFill>
              <p:spPr>
                <a:xfrm>
                  <a:off x="5500098" y="4305894"/>
                  <a:ext cx="145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B34101A-76A1-4AAA-B28A-56C59AC7B2F2}"/>
                    </a:ext>
                  </a:extLst>
                </p14:cNvPr>
                <p14:cNvContentPartPr/>
                <p14:nvPr/>
              </p14:nvContentPartPr>
              <p14:xfrm>
                <a:off x="5413698" y="4320654"/>
                <a:ext cx="229320" cy="5400"/>
              </p14:xfrm>
            </p:contentPart>
          </mc:Choice>
          <mc:Fallback xmlns="">
            <p:pic>
              <p:nvPicPr>
                <p:cNvPr id="10" name="Ink 9">
                  <a:extLst>
                    <a:ext uri="{FF2B5EF4-FFF2-40B4-BE49-F238E27FC236}">
                      <a16:creationId xmlns:a16="http://schemas.microsoft.com/office/drawing/2014/main" id="{CB34101A-76A1-4AAA-B28A-56C59AC7B2F2}"/>
                    </a:ext>
                  </a:extLst>
                </p:cNvPr>
                <p:cNvPicPr/>
                <p:nvPr/>
              </p:nvPicPr>
              <p:blipFill>
                <a:blip r:embed="rId11"/>
                <a:stretch>
                  <a:fillRect/>
                </a:stretch>
              </p:blipFill>
              <p:spPr>
                <a:xfrm>
                  <a:off x="5404698" y="4311654"/>
                  <a:ext cx="24696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291CCDA-B1BA-44CC-BF09-8908CD3D4ED2}"/>
                  </a:ext>
                </a:extLst>
              </p14:cNvPr>
              <p14:cNvContentPartPr/>
              <p14:nvPr/>
            </p14:nvContentPartPr>
            <p14:xfrm>
              <a:off x="5769018" y="4573374"/>
              <a:ext cx="7200" cy="360"/>
            </p14:xfrm>
          </p:contentPart>
        </mc:Choice>
        <mc:Fallback xmlns="">
          <p:pic>
            <p:nvPicPr>
              <p:cNvPr id="12" name="Ink 11">
                <a:extLst>
                  <a:ext uri="{FF2B5EF4-FFF2-40B4-BE49-F238E27FC236}">
                    <a16:creationId xmlns:a16="http://schemas.microsoft.com/office/drawing/2014/main" id="{1291CCDA-B1BA-44CC-BF09-8908CD3D4ED2}"/>
                  </a:ext>
                </a:extLst>
              </p:cNvPr>
              <p:cNvPicPr/>
              <p:nvPr/>
            </p:nvPicPr>
            <p:blipFill>
              <a:blip r:embed="rId13"/>
              <a:stretch>
                <a:fillRect/>
              </a:stretch>
            </p:blipFill>
            <p:spPr>
              <a:xfrm>
                <a:off x="5760378" y="4564374"/>
                <a:ext cx="24840" cy="18000"/>
              </a:xfrm>
              <a:prstGeom prst="rect">
                <a:avLst/>
              </a:prstGeom>
            </p:spPr>
          </p:pic>
        </mc:Fallback>
      </mc:AlternateContent>
    </p:spTree>
    <p:extLst>
      <p:ext uri="{BB962C8B-B14F-4D97-AF65-F5344CB8AC3E}">
        <p14:creationId xmlns:p14="http://schemas.microsoft.com/office/powerpoint/2010/main" val="2045485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A7EE-78A6-437A-9D46-26A3115C407C}"/>
              </a:ext>
            </a:extLst>
          </p:cNvPr>
          <p:cNvSpPr>
            <a:spLocks noGrp="1"/>
          </p:cNvSpPr>
          <p:nvPr>
            <p:ph type="title"/>
          </p:nvPr>
        </p:nvSpPr>
        <p:spPr>
          <a:xfrm>
            <a:off x="457200" y="2766218"/>
            <a:ext cx="7886700" cy="1325563"/>
          </a:xfrm>
        </p:spPr>
        <p:txBody>
          <a:bodyPr/>
          <a:lstStyle/>
          <a:p>
            <a:pPr algn="r"/>
            <a:r>
              <a:rPr lang="el-GR" dirty="0"/>
              <a:t>Ασκήσεις</a:t>
            </a:r>
            <a:endParaRPr lang="en-US" dirty="0"/>
          </a:p>
        </p:txBody>
      </p:sp>
      <p:sp>
        <p:nvSpPr>
          <p:cNvPr id="3" name="Slide Number Placeholder 2">
            <a:extLst>
              <a:ext uri="{FF2B5EF4-FFF2-40B4-BE49-F238E27FC236}">
                <a16:creationId xmlns:a16="http://schemas.microsoft.com/office/drawing/2014/main" id="{8379B40E-8262-45F3-9F6E-DBFB38A63070}"/>
              </a:ext>
            </a:extLst>
          </p:cNvPr>
          <p:cNvSpPr>
            <a:spLocks noGrp="1"/>
          </p:cNvSpPr>
          <p:nvPr>
            <p:ph type="sldNum" sz="quarter" idx="12"/>
          </p:nvPr>
        </p:nvSpPr>
        <p:spPr/>
        <p:txBody>
          <a:bodyPr/>
          <a:lstStyle/>
          <a:p>
            <a:fld id="{5841DDB1-E385-4C2A-9F6F-88E564B234DB}" type="slidenum">
              <a:rPr lang="en-US" smtClean="0"/>
              <a:pPr/>
              <a:t>81</a:t>
            </a:fld>
            <a:endParaRPr lang="en-US"/>
          </a:p>
        </p:txBody>
      </p:sp>
    </p:spTree>
    <p:extLst>
      <p:ext uri="{BB962C8B-B14F-4D97-AF65-F5344CB8AC3E}">
        <p14:creationId xmlns:p14="http://schemas.microsoft.com/office/powerpoint/2010/main" val="3845112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82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4" name="TextBox 3"/>
          <p:cNvSpPr txBox="1"/>
          <p:nvPr/>
        </p:nvSpPr>
        <p:spPr>
          <a:xfrm>
            <a:off x="628650" y="1690689"/>
            <a:ext cx="6858000" cy="4154984"/>
          </a:xfrm>
          <a:prstGeom prst="rect">
            <a:avLst/>
          </a:prstGeom>
          <a:noFill/>
        </p:spPr>
        <p:txBody>
          <a:bodyPr wrap="square" rtlCol="0">
            <a:spAutoFit/>
          </a:bodyPr>
          <a:lstStyle/>
          <a:p>
            <a:r>
              <a:rPr lang="el-GR" b="1" dirty="0">
                <a:latin typeface="+mn-lt"/>
              </a:rPr>
              <a:t>Άσκηση 8.1</a:t>
            </a:r>
          </a:p>
          <a:p>
            <a:r>
              <a:rPr lang="el-GR" dirty="0">
                <a:latin typeface="+mn-lt"/>
              </a:rPr>
              <a:t>Ένα ΣΑΠ επιστρέφει </a:t>
            </a:r>
            <a:r>
              <a:rPr lang="en-US" dirty="0">
                <a:latin typeface="+mn-lt"/>
              </a:rPr>
              <a:t>8 </a:t>
            </a:r>
            <a:r>
              <a:rPr lang="el-GR" dirty="0">
                <a:latin typeface="+mn-lt"/>
              </a:rPr>
              <a:t>συναφή και 10 μη συναφή έγγραφα.</a:t>
            </a:r>
          </a:p>
          <a:p>
            <a:r>
              <a:rPr lang="el-GR" dirty="0">
                <a:latin typeface="+mn-lt"/>
              </a:rPr>
              <a:t>Συνολικά υπάρχουν 20 συναφή έγγραφα.</a:t>
            </a:r>
            <a:endParaRPr lang="en-US" dirty="0">
              <a:latin typeface="+mn-lt"/>
            </a:endParaRPr>
          </a:p>
          <a:p>
            <a:endParaRPr lang="en-US" dirty="0">
              <a:latin typeface="+mn-lt"/>
            </a:endParaRPr>
          </a:p>
          <a:p>
            <a:pPr marL="457200" indent="-457200">
              <a:buAutoNum type="alphaUcPeriod"/>
            </a:pPr>
            <a:r>
              <a:rPr lang="el-GR" dirty="0">
                <a:latin typeface="+mn-lt"/>
              </a:rPr>
              <a:t>Η ακρίβεια είναι 8/18 και η ανάκληση 8/20</a:t>
            </a:r>
          </a:p>
          <a:p>
            <a:pPr marL="457200" indent="-457200">
              <a:buFontTx/>
              <a:buAutoNum type="alphaUcPeriod"/>
            </a:pPr>
            <a:r>
              <a:rPr lang="el-GR" dirty="0">
                <a:latin typeface="+mn-lt"/>
              </a:rPr>
              <a:t>Η ακρίβεια είναι 8/20 και η ανάκληση 8/18</a:t>
            </a:r>
          </a:p>
          <a:p>
            <a:pPr marL="457200" indent="-457200">
              <a:buFontTx/>
              <a:buAutoNum type="alphaUcPeriod"/>
            </a:pPr>
            <a:r>
              <a:rPr lang="el-GR" dirty="0">
                <a:latin typeface="+mn-lt"/>
              </a:rPr>
              <a:t>Η ακρίβεια είναι 10/18 και η ανάκληση 10/20</a:t>
            </a:r>
          </a:p>
          <a:p>
            <a:pPr marL="457200" lvl="0" indent="-457200">
              <a:buFontTx/>
              <a:buAutoNum type="alphaUcPeriod"/>
            </a:pPr>
            <a:r>
              <a:rPr lang="el-GR" dirty="0">
                <a:latin typeface="+mn-lt"/>
              </a:rPr>
              <a:t>Η ακρίβεια είναι 8/20 και η ανάκληση 12/20</a:t>
            </a:r>
          </a:p>
          <a:p>
            <a:pPr marL="457200" indent="-457200">
              <a:buAutoNum type="alphaUcPeriod"/>
            </a:pPr>
            <a:endParaRPr lang="el-GR" dirty="0">
              <a:latin typeface="+mn-lt"/>
            </a:endParaRPr>
          </a:p>
          <a:p>
            <a:pPr marL="457200" indent="-457200">
              <a:buAutoNum type="alphaUcPeriod"/>
            </a:pPr>
            <a:endParaRPr lang="en-US" dirty="0">
              <a:latin typeface="+mn-lt"/>
            </a:endParaRPr>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855870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83</a:t>
            </a:fld>
            <a:endParaRPr lang="en-US"/>
          </a:p>
        </p:txBody>
      </p:sp>
      <p:sp>
        <p:nvSpPr>
          <p:cNvPr id="4" name="TextBox 3"/>
          <p:cNvSpPr txBox="1"/>
          <p:nvPr/>
        </p:nvSpPr>
        <p:spPr>
          <a:xfrm>
            <a:off x="457200" y="1066800"/>
            <a:ext cx="7848600" cy="2677656"/>
          </a:xfrm>
          <a:prstGeom prst="rect">
            <a:avLst/>
          </a:prstGeom>
          <a:noFill/>
        </p:spPr>
        <p:txBody>
          <a:bodyPr wrap="square" rtlCol="0">
            <a:spAutoFit/>
          </a:bodyPr>
          <a:lstStyle/>
          <a:p>
            <a:r>
              <a:rPr lang="el-GR" b="1" dirty="0">
                <a:latin typeface="+mn-lt"/>
              </a:rPr>
              <a:t>Άσκηση </a:t>
            </a:r>
          </a:p>
          <a:p>
            <a:r>
              <a:rPr lang="el-GR" dirty="0">
                <a:latin typeface="+mn-lt"/>
              </a:rPr>
              <a:t>Ένα ΣΑΠ επιστρέφει την απάντηση</a:t>
            </a:r>
          </a:p>
          <a:p>
            <a:r>
              <a:rPr lang="en-US" dirty="0">
                <a:latin typeface="+mn-lt"/>
              </a:rPr>
              <a:t>R </a:t>
            </a:r>
            <a:r>
              <a:rPr lang="en-US" dirty="0" err="1">
                <a:latin typeface="+mn-lt"/>
              </a:rPr>
              <a:t>R</a:t>
            </a:r>
            <a:r>
              <a:rPr lang="en-US" dirty="0">
                <a:latin typeface="+mn-lt"/>
              </a:rPr>
              <a:t> </a:t>
            </a:r>
            <a:r>
              <a:rPr lang="en-US" dirty="0" err="1">
                <a:latin typeface="+mn-lt"/>
              </a:rPr>
              <a:t>R</a:t>
            </a:r>
            <a:r>
              <a:rPr lang="en-US" dirty="0">
                <a:latin typeface="+mn-lt"/>
              </a:rPr>
              <a:t> N R </a:t>
            </a:r>
            <a:r>
              <a:rPr lang="en-US" dirty="0" err="1">
                <a:latin typeface="+mn-lt"/>
              </a:rPr>
              <a:t>R</a:t>
            </a:r>
            <a:r>
              <a:rPr lang="en-US" dirty="0">
                <a:latin typeface="+mn-lt"/>
              </a:rPr>
              <a:t> N R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N </a:t>
            </a:r>
            <a:r>
              <a:rPr lang="en-US" dirty="0" err="1">
                <a:latin typeface="+mn-lt"/>
              </a:rPr>
              <a:t>N</a:t>
            </a:r>
            <a:r>
              <a:rPr lang="en-US" dirty="0">
                <a:latin typeface="+mn-lt"/>
              </a:rPr>
              <a:t> </a:t>
            </a:r>
            <a:r>
              <a:rPr lang="en-US" dirty="0" err="1">
                <a:latin typeface="+mn-lt"/>
              </a:rPr>
              <a:t>N</a:t>
            </a:r>
            <a:endParaRPr lang="en-US" dirty="0">
              <a:latin typeface="+mn-lt"/>
            </a:endParaRPr>
          </a:p>
          <a:p>
            <a:r>
              <a:rPr lang="el-GR" dirty="0">
                <a:latin typeface="+mn-lt"/>
              </a:rPr>
              <a:t>όπου </a:t>
            </a:r>
            <a:r>
              <a:rPr lang="en-US" dirty="0">
                <a:latin typeface="+mn-lt"/>
              </a:rPr>
              <a:t>R </a:t>
            </a:r>
            <a:r>
              <a:rPr lang="el-GR" dirty="0">
                <a:latin typeface="+mn-lt"/>
              </a:rPr>
              <a:t>συναφές και</a:t>
            </a:r>
            <a:r>
              <a:rPr lang="en-US" dirty="0">
                <a:latin typeface="+mn-lt"/>
              </a:rPr>
              <a:t> </a:t>
            </a:r>
            <a:r>
              <a:rPr lang="el-GR" dirty="0">
                <a:latin typeface="+mn-lt"/>
              </a:rPr>
              <a:t>Ν μη συναφές</a:t>
            </a:r>
          </a:p>
          <a:p>
            <a:endParaRPr lang="el-GR" dirty="0">
              <a:latin typeface="+mn-lt"/>
            </a:endParaRPr>
          </a:p>
          <a:p>
            <a:r>
              <a:rPr lang="el-GR" dirty="0">
                <a:latin typeface="+mn-lt"/>
              </a:rPr>
              <a:t>Συνολικά υπάρχουν 5000 έγγραφα από τα οποία τα συναφή είναι 25.</a:t>
            </a:r>
          </a:p>
        </p:txBody>
      </p:sp>
      <p:sp>
        <p:nvSpPr>
          <p:cNvPr id="7" name="Rectangle 2"/>
          <p:cNvSpPr>
            <a:spLocks noGrp="1" noChangeArrowheads="1"/>
          </p:cNvSpPr>
          <p:nvPr>
            <p:ph type="title"/>
          </p:nvPr>
        </p:nvSpPr>
        <p:spPr>
          <a:xfrm>
            <a:off x="311474" y="69758"/>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2" name="TextBox 1">
            <a:extLst>
              <a:ext uri="{FF2B5EF4-FFF2-40B4-BE49-F238E27FC236}">
                <a16:creationId xmlns:a16="http://schemas.microsoft.com/office/drawing/2014/main" id="{C2DF1029-D221-48FE-9838-8E5D9DF2E120}"/>
              </a:ext>
            </a:extLst>
          </p:cNvPr>
          <p:cNvSpPr txBox="1"/>
          <p:nvPr/>
        </p:nvSpPr>
        <p:spPr>
          <a:xfrm>
            <a:off x="1066800" y="3902940"/>
            <a:ext cx="6305550" cy="1938992"/>
          </a:xfrm>
          <a:prstGeom prst="rect">
            <a:avLst/>
          </a:prstGeom>
          <a:noFill/>
        </p:spPr>
        <p:txBody>
          <a:bodyPr wrap="square" rtlCol="0">
            <a:spAutoFit/>
          </a:bodyPr>
          <a:lstStyle/>
          <a:p>
            <a:r>
              <a:rPr lang="el-GR" dirty="0">
                <a:latin typeface="+mn-lt"/>
              </a:rPr>
              <a:t>Α. Τα </a:t>
            </a:r>
            <a:r>
              <a:rPr lang="en-US" dirty="0">
                <a:latin typeface="+mn-lt"/>
              </a:rPr>
              <a:t>TN </a:t>
            </a:r>
            <a:r>
              <a:rPr lang="el-GR" dirty="0">
                <a:latin typeface="+mn-lt"/>
              </a:rPr>
              <a:t>είναι 4975 και τα </a:t>
            </a:r>
            <a:r>
              <a:rPr lang="en-US" dirty="0">
                <a:latin typeface="+mn-lt"/>
              </a:rPr>
              <a:t>FN </a:t>
            </a:r>
            <a:r>
              <a:rPr lang="el-GR" dirty="0">
                <a:latin typeface="+mn-lt"/>
              </a:rPr>
              <a:t>είναι 5</a:t>
            </a:r>
          </a:p>
          <a:p>
            <a:r>
              <a:rPr lang="el-GR" dirty="0">
                <a:latin typeface="+mn-lt"/>
              </a:rPr>
              <a:t>Β.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4975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13</a:t>
            </a:r>
            <a:r>
              <a:rPr lang="en-US" dirty="0">
                <a:solidFill>
                  <a:prstClr val="black"/>
                </a:solidFill>
                <a:latin typeface="Calibri" panose="020F0502020204030204"/>
              </a:rPr>
              <a:t> </a:t>
            </a:r>
            <a:endParaRPr lang="el-GR" dirty="0">
              <a:solidFill>
                <a:prstClr val="black"/>
              </a:solidFill>
              <a:latin typeface="Calibri" panose="020F0502020204030204"/>
            </a:endParaRPr>
          </a:p>
          <a:p>
            <a:r>
              <a:rPr lang="en-US" dirty="0">
                <a:solidFill>
                  <a:prstClr val="black"/>
                </a:solidFill>
                <a:latin typeface="Calibri" panose="020F0502020204030204"/>
              </a:rPr>
              <a:t>C.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4970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13</a:t>
            </a:r>
          </a:p>
          <a:p>
            <a:r>
              <a:rPr lang="en-US" dirty="0">
                <a:solidFill>
                  <a:prstClr val="black"/>
                </a:solidFill>
                <a:latin typeface="Calibri" panose="020F0502020204030204"/>
              </a:rPr>
              <a:t>D.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a:t>
            </a:r>
            <a:r>
              <a:rPr lang="en-US" dirty="0">
                <a:solidFill>
                  <a:prstClr val="black"/>
                </a:solidFill>
                <a:latin typeface="Calibri" panose="020F0502020204030204"/>
              </a:rPr>
              <a:t>49</a:t>
            </a:r>
            <a:r>
              <a:rPr lang="el-GR" dirty="0">
                <a:solidFill>
                  <a:prstClr val="black"/>
                </a:solidFill>
                <a:latin typeface="Calibri" panose="020F0502020204030204"/>
              </a:rPr>
              <a:t>70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5</a:t>
            </a:r>
            <a:endParaRPr lang="el-GR" dirty="0">
              <a:latin typeface="+mn-lt"/>
            </a:endParaRPr>
          </a:p>
          <a:p>
            <a:endParaRPr lang="en-US" dirty="0">
              <a:latin typeface="+mn-lt"/>
            </a:endParaRPr>
          </a:p>
        </p:txBody>
      </p:sp>
    </p:spTree>
    <p:extLst>
      <p:ext uri="{BB962C8B-B14F-4D97-AF65-F5344CB8AC3E}">
        <p14:creationId xmlns:p14="http://schemas.microsoft.com/office/powerpoint/2010/main" val="1030840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12EB4-C0A3-4CE5-B0FC-37915FA6C9EA}"/>
              </a:ext>
            </a:extLst>
          </p:cNvPr>
          <p:cNvSpPr>
            <a:spLocks noGrp="1"/>
          </p:cNvSpPr>
          <p:nvPr>
            <p:ph type="sldNum" sz="quarter" idx="12"/>
          </p:nvPr>
        </p:nvSpPr>
        <p:spPr/>
        <p:txBody>
          <a:bodyPr/>
          <a:lstStyle/>
          <a:p>
            <a:fld id="{A8FAE9CB-6C8B-49DF-BA0E-D5C49502510A}" type="slidenum">
              <a:rPr lang="en-US" smtClean="0"/>
              <a:pPr/>
              <a:t>84</a:t>
            </a:fld>
            <a:endParaRPr lang="en-US"/>
          </a:p>
        </p:txBody>
      </p:sp>
      <p:graphicFrame>
        <p:nvGraphicFramePr>
          <p:cNvPr id="4" name="Table 3">
            <a:extLst>
              <a:ext uri="{FF2B5EF4-FFF2-40B4-BE49-F238E27FC236}">
                <a16:creationId xmlns:a16="http://schemas.microsoft.com/office/drawing/2014/main" id="{9980704C-3D28-42A1-8BDD-623523049085}"/>
              </a:ext>
            </a:extLst>
          </p:cNvPr>
          <p:cNvGraphicFramePr>
            <a:graphicFrameLocks noGrp="1"/>
          </p:cNvGraphicFramePr>
          <p:nvPr>
            <p:extLst>
              <p:ext uri="{D42A27DB-BD31-4B8C-83A1-F6EECF244321}">
                <p14:modId xmlns:p14="http://schemas.microsoft.com/office/powerpoint/2010/main" val="3762395533"/>
              </p:ext>
            </p:extLst>
          </p:nvPr>
        </p:nvGraphicFramePr>
        <p:xfrm>
          <a:off x="360320" y="3429000"/>
          <a:ext cx="8334624" cy="2346960"/>
        </p:xfrm>
        <a:graphic>
          <a:graphicData uri="http://schemas.openxmlformats.org/drawingml/2006/table">
            <a:tbl>
              <a:tblPr firstRow="1" bandRow="1">
                <a:tableStyleId>{C083E6E3-FA7D-4D7B-A595-EF9225AFEA82}</a:tableStyleId>
              </a:tblPr>
              <a:tblGrid>
                <a:gridCol w="2543424">
                  <a:extLst>
                    <a:ext uri="{9D8B030D-6E8A-4147-A177-3AD203B41FA5}">
                      <a16:colId xmlns:a16="http://schemas.microsoft.com/office/drawing/2014/main" val="20000"/>
                    </a:ext>
                  </a:extLst>
                </a:gridCol>
                <a:gridCol w="1623888">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t>Συναφή</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t>Μη συναφή</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t>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 </a:t>
                      </a:r>
                      <a:r>
                        <a:rPr lang="en-US" sz="2200" b="1" kern="1200" dirty="0">
                          <a:solidFill>
                            <a:schemeClr val="tx1"/>
                          </a:solidFill>
                        </a:rPr>
                        <a:t>12</a:t>
                      </a:r>
                      <a:endParaRPr lang="de-DE" sz="2200" b="1"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 </a:t>
                      </a:r>
                      <a:r>
                        <a:rPr lang="de-DE" sz="2200" b="1" kern="1200" dirty="0">
                          <a:solidFill>
                            <a:schemeClr val="tx1"/>
                          </a:solidFill>
                          <a:latin typeface="+mn-lt"/>
                          <a:ea typeface="+mn-ea"/>
                          <a:cs typeface="+mn-cs"/>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accent6">
                              <a:lumMod val="75000"/>
                            </a:schemeClr>
                          </a:solidFill>
                          <a:latin typeface="+mn-lt"/>
                          <a:ea typeface="+mn-ea"/>
                          <a:cs typeface="+mn-cs"/>
                        </a:rPr>
                        <a:t>All </a:t>
                      </a:r>
                      <a:r>
                        <a:rPr lang="de-DE" sz="1600" b="1" kern="1200" dirty="0" err="1">
                          <a:solidFill>
                            <a:schemeClr val="accent6">
                              <a:lumMod val="75000"/>
                            </a:schemeClr>
                          </a:solidFill>
                          <a:latin typeface="+mn-lt"/>
                          <a:ea typeface="+mn-ea"/>
                          <a:cs typeface="+mn-cs"/>
                        </a:rPr>
                        <a:t>retrieved</a:t>
                      </a:r>
                      <a:endParaRPr lang="de-DE" sz="1600" b="1" kern="1200" dirty="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solidFill>
                          <a:latin typeface="+mn-lt"/>
                          <a:ea typeface="+mn-ea"/>
                          <a:cs typeface="+mn-cs"/>
                        </a:rPr>
                        <a:t>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t>Μη 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 </a:t>
                      </a:r>
                      <a:r>
                        <a:rPr lang="en-US" sz="2200" b="1" kern="1200" dirty="0">
                          <a:solidFill>
                            <a:schemeClr val="tx1"/>
                          </a:solidFill>
                          <a:latin typeface="+mn-lt"/>
                          <a:ea typeface="+mn-ea"/>
                          <a:cs typeface="+mn-cs"/>
                        </a:rPr>
                        <a:t>13</a:t>
                      </a:r>
                      <a:endParaRPr lang="de-DE" sz="22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 </a:t>
                      </a:r>
                      <a:r>
                        <a:rPr lang="en-US" sz="2200" b="1" kern="1200" dirty="0">
                          <a:solidFill>
                            <a:schemeClr val="tx1"/>
                          </a:solidFill>
                          <a:latin typeface="+mn-lt"/>
                          <a:ea typeface="+mn-ea"/>
                          <a:cs typeface="+mn-cs"/>
                        </a:rPr>
                        <a:t>49</a:t>
                      </a:r>
                      <a:r>
                        <a:rPr lang="el-GR" sz="2200" b="1" kern="1200" dirty="0">
                          <a:solidFill>
                            <a:schemeClr val="tx1"/>
                          </a:solidFill>
                          <a:latin typeface="+mn-lt"/>
                          <a:ea typeface="+mn-ea"/>
                          <a:cs typeface="+mn-cs"/>
                        </a:rPr>
                        <a:t>70</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6">
                              <a:lumMod val="75000"/>
                            </a:schemeClr>
                          </a:solidFill>
                          <a:latin typeface="+mn-lt"/>
                          <a:ea typeface="+mn-ea"/>
                          <a:cs typeface="+mn-cs"/>
                        </a:rPr>
                        <a:t>All non retrieved</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solidFill>
                          <a:latin typeface="+mn-lt"/>
                          <a:ea typeface="+mn-ea"/>
                          <a:cs typeface="+mn-cs"/>
                        </a:rPr>
                        <a:t>4983</a:t>
                      </a: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b="1" dirty="0">
                          <a:solidFill>
                            <a:schemeClr val="accent6">
                              <a:lumMod val="75000"/>
                            </a:schemeClr>
                          </a:solidFill>
                        </a:rPr>
                        <a:t>All relevant</a:t>
                      </a:r>
                    </a:p>
                    <a:p>
                      <a:r>
                        <a:rPr lang="de-DE" sz="1600" dirty="0"/>
                        <a:t>25</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b="1" dirty="0">
                          <a:solidFill>
                            <a:schemeClr val="accent6">
                              <a:lumMod val="75000"/>
                            </a:schemeClr>
                          </a:solidFill>
                        </a:rPr>
                        <a:t>All non relevant</a:t>
                      </a:r>
                    </a:p>
                    <a:p>
                      <a:r>
                        <a:rPr lang="el-GR" sz="1600" b="0" dirty="0">
                          <a:solidFill>
                            <a:schemeClr val="tx1"/>
                          </a:solidFill>
                        </a:rPr>
                        <a:t>4975</a:t>
                      </a:r>
                      <a:endParaRPr lang="de-DE"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accent6">
                              <a:lumMod val="75000"/>
                            </a:schemeClr>
                          </a:solidFill>
                          <a:latin typeface="+mn-lt"/>
                          <a:ea typeface="+mn-ea"/>
                          <a:cs typeface="+mn-cs"/>
                        </a:rPr>
                        <a:t>All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b="0" kern="1200" dirty="0">
                          <a:solidFill>
                            <a:schemeClr val="tx1"/>
                          </a:solidFill>
                          <a:latin typeface="+mn-lt"/>
                          <a:ea typeface="+mn-ea"/>
                          <a:cs typeface="+mn-cs"/>
                        </a:rPr>
                        <a:t>5000</a:t>
                      </a:r>
                      <a:endParaRPr lang="de-DE"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B0544AC-C302-454E-AC77-F11CD2BAB182}"/>
              </a:ext>
            </a:extLst>
          </p:cNvPr>
          <p:cNvSpPr txBox="1"/>
          <p:nvPr/>
        </p:nvSpPr>
        <p:spPr>
          <a:xfrm>
            <a:off x="449056" y="439451"/>
            <a:ext cx="7848600" cy="2308324"/>
          </a:xfrm>
          <a:prstGeom prst="rect">
            <a:avLst/>
          </a:prstGeom>
          <a:noFill/>
        </p:spPr>
        <p:txBody>
          <a:bodyPr wrap="square" rtlCol="0">
            <a:spAutoFit/>
          </a:bodyPr>
          <a:lstStyle/>
          <a:p>
            <a:r>
              <a:rPr lang="el-GR" b="1" dirty="0">
                <a:latin typeface="+mn-lt"/>
              </a:rPr>
              <a:t>Άσκηση (συνέχεια)</a:t>
            </a:r>
          </a:p>
          <a:p>
            <a:r>
              <a:rPr lang="el-GR" dirty="0">
                <a:latin typeface="+mn-lt"/>
              </a:rPr>
              <a:t>Ένα ΣΑΠ επιστρέφει την απάντηση</a:t>
            </a:r>
          </a:p>
          <a:p>
            <a:r>
              <a:rPr lang="en-US" dirty="0">
                <a:latin typeface="+mn-lt"/>
              </a:rPr>
              <a:t>R </a:t>
            </a:r>
            <a:r>
              <a:rPr lang="en-US" dirty="0" err="1">
                <a:latin typeface="+mn-lt"/>
              </a:rPr>
              <a:t>R</a:t>
            </a:r>
            <a:r>
              <a:rPr lang="en-US" dirty="0">
                <a:latin typeface="+mn-lt"/>
              </a:rPr>
              <a:t> </a:t>
            </a:r>
            <a:r>
              <a:rPr lang="en-US" dirty="0" err="1">
                <a:latin typeface="+mn-lt"/>
              </a:rPr>
              <a:t>R</a:t>
            </a:r>
            <a:r>
              <a:rPr lang="en-US" dirty="0">
                <a:latin typeface="+mn-lt"/>
              </a:rPr>
              <a:t> N R </a:t>
            </a:r>
            <a:r>
              <a:rPr lang="en-US" dirty="0" err="1">
                <a:latin typeface="+mn-lt"/>
              </a:rPr>
              <a:t>R</a:t>
            </a:r>
            <a:r>
              <a:rPr lang="en-US" dirty="0">
                <a:latin typeface="+mn-lt"/>
              </a:rPr>
              <a:t> N R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N </a:t>
            </a:r>
            <a:r>
              <a:rPr lang="en-US" dirty="0" err="1">
                <a:latin typeface="+mn-lt"/>
              </a:rPr>
              <a:t>N</a:t>
            </a:r>
            <a:r>
              <a:rPr lang="en-US" dirty="0">
                <a:latin typeface="+mn-lt"/>
              </a:rPr>
              <a:t> </a:t>
            </a:r>
            <a:r>
              <a:rPr lang="en-US" dirty="0" err="1">
                <a:latin typeface="+mn-lt"/>
              </a:rPr>
              <a:t>N</a:t>
            </a:r>
            <a:endParaRPr lang="en-US" dirty="0">
              <a:latin typeface="+mn-lt"/>
            </a:endParaRPr>
          </a:p>
          <a:p>
            <a:r>
              <a:rPr lang="el-GR" dirty="0">
                <a:latin typeface="+mn-lt"/>
              </a:rPr>
              <a:t>όπου </a:t>
            </a:r>
            <a:r>
              <a:rPr lang="en-US" dirty="0">
                <a:latin typeface="+mn-lt"/>
              </a:rPr>
              <a:t>R </a:t>
            </a:r>
            <a:r>
              <a:rPr lang="el-GR" dirty="0">
                <a:latin typeface="+mn-lt"/>
              </a:rPr>
              <a:t>συναφές και</a:t>
            </a:r>
            <a:r>
              <a:rPr lang="en-US" dirty="0">
                <a:latin typeface="+mn-lt"/>
              </a:rPr>
              <a:t> </a:t>
            </a:r>
            <a:r>
              <a:rPr lang="el-GR" dirty="0">
                <a:latin typeface="+mn-lt"/>
              </a:rPr>
              <a:t>Ν μη συναφές</a:t>
            </a:r>
          </a:p>
          <a:p>
            <a:endParaRPr lang="el-GR" dirty="0">
              <a:latin typeface="+mn-lt"/>
            </a:endParaRPr>
          </a:p>
          <a:p>
            <a:r>
              <a:rPr lang="el-GR" dirty="0">
                <a:latin typeface="+mn-lt"/>
              </a:rPr>
              <a:t>Συνολικά υπάρχουν 5000 από τα οποία τα συναφή είναι 25.</a:t>
            </a:r>
          </a:p>
        </p:txBody>
      </p:sp>
    </p:spTree>
    <p:extLst>
      <p:ext uri="{BB962C8B-B14F-4D97-AF65-F5344CB8AC3E}">
        <p14:creationId xmlns:p14="http://schemas.microsoft.com/office/powerpoint/2010/main" val="3992322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676400"/>
            <a:ext cx="8382000" cy="1752600"/>
          </a:xfrm>
        </p:spPr>
        <p:txBody>
          <a:bodyPr>
            <a:noAutofit/>
          </a:bodyPr>
          <a:lstStyle/>
          <a:p>
            <a:pPr>
              <a:buNone/>
            </a:pPr>
            <a:r>
              <a:rPr lang="en-US" sz="2400" dirty="0">
                <a:solidFill>
                  <a:schemeClr val="accent6">
                    <a:lumMod val="75000"/>
                  </a:schemeClr>
                </a:solidFill>
              </a:rPr>
              <a:t>DICE COEFFICIENT </a:t>
            </a:r>
            <a:endParaRPr lang="el-GR" sz="2400" dirty="0">
              <a:solidFill>
                <a:schemeClr val="accent6">
                  <a:lumMod val="75000"/>
                </a:schemeClr>
              </a:solidFill>
            </a:endParaRPr>
          </a:p>
          <a:p>
            <a:pPr marL="0" indent="0">
              <a:buNone/>
            </a:pPr>
            <a:r>
              <a:rPr lang="el-GR" sz="2400" dirty="0"/>
              <a:t>Ο συντελεστής </a:t>
            </a:r>
            <a:r>
              <a:rPr lang="en-US" sz="2400" dirty="0"/>
              <a:t>Dice </a:t>
            </a:r>
            <a:r>
              <a:rPr lang="el-GR" sz="2400" dirty="0"/>
              <a:t>δυο συνόλων είναι μια μέτρηση της τομής του σε σχέση με το μέγεθος τους </a:t>
            </a:r>
          </a:p>
          <a:p>
            <a:pPr>
              <a:buNone/>
            </a:pPr>
            <a:r>
              <a:rPr lang="el-GR" sz="2400" dirty="0"/>
              <a:t>			</a:t>
            </a:r>
            <a:r>
              <a:rPr lang="en-GB" sz="2400" dirty="0"/>
              <a:t>Dice(X, Y) =</a:t>
            </a:r>
            <a:r>
              <a:rPr lang="el-GR" sz="2400" dirty="0"/>
              <a:t>   </a:t>
            </a:r>
            <a:r>
              <a:rPr lang="en-GB" sz="2400" dirty="0"/>
              <a:t>2|X ∩ Y|</a:t>
            </a:r>
            <a:r>
              <a:rPr lang="el-GR" sz="2400" dirty="0"/>
              <a:t> /  (</a:t>
            </a:r>
            <a:r>
              <a:rPr lang="en-GB" sz="2400" dirty="0"/>
              <a:t>|X| + |Y|</a:t>
            </a:r>
            <a:r>
              <a:rPr lang="el-GR" sz="2400" dirty="0"/>
              <a:t>)</a:t>
            </a:r>
          </a:p>
          <a:p>
            <a:endParaRPr lang="en-GB" sz="2400" i="1" dirty="0"/>
          </a:p>
          <a:p>
            <a:pPr marL="0" indent="0">
              <a:buNone/>
            </a:pPr>
            <a:r>
              <a:rPr lang="el-GR" sz="2400" b="1" dirty="0"/>
              <a:t>Άσκηση</a:t>
            </a:r>
            <a:r>
              <a:rPr lang="en-GB" sz="2400" b="1" dirty="0"/>
              <a:t> 8.</a:t>
            </a:r>
            <a:r>
              <a:rPr lang="el-GR" sz="2400" b="1" dirty="0"/>
              <a:t>7</a:t>
            </a:r>
            <a:endParaRPr lang="en-GB" sz="2400" b="1" dirty="0"/>
          </a:p>
          <a:p>
            <a:pPr marL="0" indent="0">
              <a:buNone/>
            </a:pPr>
            <a:r>
              <a:rPr lang="el-GR" sz="2400" dirty="0"/>
              <a:t>Δείξτε ότι το </a:t>
            </a:r>
            <a:r>
              <a:rPr lang="en-US" sz="2400" dirty="0"/>
              <a:t>F </a:t>
            </a:r>
            <a:r>
              <a:rPr lang="el-GR" sz="2400" dirty="0"/>
              <a:t>ισούται με το συντελεστή </a:t>
            </a:r>
            <a:r>
              <a:rPr lang="en-US" sz="2400" dirty="0"/>
              <a:t>Dice </a:t>
            </a:r>
            <a:r>
              <a:rPr lang="el-GR" sz="2400" dirty="0">
                <a:solidFill>
                  <a:schemeClr val="accent4">
                    <a:lumMod val="75000"/>
                  </a:schemeClr>
                </a:solidFill>
              </a:rPr>
              <a:t>του συνόλου των ανακτημένων εγγράφων</a:t>
            </a:r>
            <a:r>
              <a:rPr lang="el-GR" sz="2400" dirty="0"/>
              <a:t> και του </a:t>
            </a:r>
            <a:r>
              <a:rPr lang="el-GR" sz="2400" dirty="0">
                <a:solidFill>
                  <a:schemeClr val="accent4">
                    <a:lumMod val="75000"/>
                  </a:schemeClr>
                </a:solidFill>
              </a:rPr>
              <a:t>συνόλου των συναφών εγγράφων</a:t>
            </a:r>
          </a:p>
          <a:p>
            <a:endParaRPr lang="el-GR" sz="24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85</a:t>
            </a:fld>
            <a:endParaRPr lang="en-US"/>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B90ADF49-7C47-4B46-ABAB-7D95187D2720}"/>
                  </a:ext>
                </a:extLst>
              </p14:cNvPr>
              <p14:cNvContentPartPr/>
              <p14:nvPr/>
            </p14:nvContentPartPr>
            <p14:xfrm>
              <a:off x="3563298" y="3267294"/>
              <a:ext cx="360" cy="1080"/>
            </p14:xfrm>
          </p:contentPart>
        </mc:Choice>
        <mc:Fallback xmlns="">
          <p:pic>
            <p:nvPicPr>
              <p:cNvPr id="9" name="Ink 8">
                <a:extLst>
                  <a:ext uri="{FF2B5EF4-FFF2-40B4-BE49-F238E27FC236}">
                    <a16:creationId xmlns:a16="http://schemas.microsoft.com/office/drawing/2014/main" id="{B90ADF49-7C47-4B46-ABAB-7D95187D2720}"/>
                  </a:ext>
                </a:extLst>
              </p:cNvPr>
              <p:cNvPicPr/>
              <p:nvPr/>
            </p:nvPicPr>
            <p:blipFill>
              <a:blip r:embed="rId13"/>
              <a:stretch>
                <a:fillRect/>
              </a:stretch>
            </p:blipFill>
            <p:spPr>
              <a:xfrm>
                <a:off x="3554298" y="3258294"/>
                <a:ext cx="18000" cy="18720"/>
              </a:xfrm>
              <a:prstGeom prst="rect">
                <a:avLst/>
              </a:prstGeom>
            </p:spPr>
          </p:pic>
        </mc:Fallback>
      </mc:AlternateContent>
    </p:spTree>
    <p:extLst>
      <p:ext uri="{BB962C8B-B14F-4D97-AF65-F5344CB8AC3E}">
        <p14:creationId xmlns:p14="http://schemas.microsoft.com/office/powerpoint/2010/main" val="9251258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D87CD-58FE-4C75-BE62-965524A62980}"/>
              </a:ext>
            </a:extLst>
          </p:cNvPr>
          <p:cNvSpPr>
            <a:spLocks noGrp="1"/>
          </p:cNvSpPr>
          <p:nvPr>
            <p:ph type="sldNum" sz="quarter" idx="12"/>
          </p:nvPr>
        </p:nvSpPr>
        <p:spPr/>
        <p:txBody>
          <a:bodyPr/>
          <a:lstStyle/>
          <a:p>
            <a:fld id="{A8FAE9CB-6C8B-49DF-BA0E-D5C49502510A}" type="slidenum">
              <a:rPr lang="en-US" smtClean="0"/>
              <a:pPr/>
              <a:t>86</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6A57E6C-8A69-4B42-A237-2D8298C3D630}"/>
                  </a:ext>
                </a:extLst>
              </p:cNvPr>
              <p:cNvSpPr txBox="1"/>
              <p:nvPr/>
            </p:nvSpPr>
            <p:spPr>
              <a:xfrm>
                <a:off x="1219200" y="1447800"/>
                <a:ext cx="6705600" cy="3756606"/>
              </a:xfrm>
              <a:prstGeom prst="rect">
                <a:avLst/>
              </a:prstGeom>
              <a:noFill/>
            </p:spPr>
            <p:txBody>
              <a:bodyPr wrap="square" rtlCol="0">
                <a:spAutoFit/>
              </a:bodyPr>
              <a:lstStyle/>
              <a:p>
                <a:r>
                  <a:rPr lang="en-US" dirty="0">
                    <a:latin typeface="+mn-lt"/>
                  </a:rPr>
                  <a:t># </a:t>
                </a:r>
                <a:r>
                  <a:rPr lang="el-GR" dirty="0" err="1">
                    <a:latin typeface="+mn-lt"/>
                  </a:rPr>
                  <a:t>Ανεκτημένα_έγγραφα</a:t>
                </a:r>
                <a:r>
                  <a:rPr lang="el-GR" dirty="0">
                    <a:latin typeface="+mn-lt"/>
                  </a:rPr>
                  <a:t> (</a:t>
                </a:r>
                <a:r>
                  <a:rPr lang="en-US" dirty="0">
                    <a:latin typeface="+mn-lt"/>
                  </a:rPr>
                  <a:t>Ret) |Ret| = FP + TP</a:t>
                </a:r>
              </a:p>
              <a:p>
                <a:r>
                  <a:rPr lang="en-US" dirty="0">
                    <a:latin typeface="+mn-lt"/>
                  </a:rPr>
                  <a:t># </a:t>
                </a:r>
                <a:r>
                  <a:rPr lang="el-GR" dirty="0" err="1">
                    <a:latin typeface="+mn-lt"/>
                  </a:rPr>
                  <a:t>Συναφή_έγγραφα</a:t>
                </a:r>
                <a:r>
                  <a:rPr lang="el-GR" dirty="0">
                    <a:latin typeface="+mn-lt"/>
                  </a:rPr>
                  <a:t> </a:t>
                </a:r>
                <a:r>
                  <a:rPr lang="en-US" dirty="0">
                    <a:latin typeface="+mn-lt"/>
                  </a:rPr>
                  <a:t>(Rel) = |Rel| = TP + FN</a:t>
                </a:r>
              </a:p>
              <a:p>
                <a:endParaRPr lang="en-US" dirty="0">
                  <a:latin typeface="+mn-lt"/>
                </a:endParaRPr>
              </a:p>
              <a:p>
                <a:endParaRPr lang="en-US" dirty="0">
                  <a:latin typeface="+mn-lt"/>
                </a:endParaRPr>
              </a:p>
              <a:p>
                <a:r>
                  <a:rPr lang="en-US" dirty="0">
                    <a:latin typeface="+mn-lt"/>
                  </a:rPr>
                  <a:t>DICE(Ret, Rel)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𝑅𝑒𝑡</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𝑅𝑒𝑙</m:t>
                        </m:r>
                        <m:r>
                          <a:rPr lang="en-US" b="0" i="1" smtClean="0">
                            <a:latin typeface="Cambria Math" panose="02040503050406030204" pitchFamily="18" charset="0"/>
                            <a:ea typeface="Cambria Math" panose="02040503050406030204" pitchFamily="18" charset="0"/>
                          </a:rPr>
                          <m:t>|</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𝑅𝑒𝑡</m:t>
                            </m:r>
                          </m:e>
                        </m:d>
                        <m:r>
                          <a:rPr lang="en-US" b="0" i="1" smtClean="0">
                            <a:latin typeface="Cambria Math" panose="02040503050406030204" pitchFamily="18" charset="0"/>
                          </a:rPr>
                          <m:t>+|</m:t>
                        </m:r>
                        <m:r>
                          <a:rPr lang="en-US" b="0" i="1" smtClean="0">
                            <a:latin typeface="Cambria Math" panose="02040503050406030204" pitchFamily="18" charset="0"/>
                          </a:rPr>
                          <m:t>𝑅𝑒𝑙</m:t>
                        </m:r>
                        <m:r>
                          <a:rPr lang="en-US" b="0" i="1" smtClean="0">
                            <a:latin typeface="Cambria Math" panose="02040503050406030204" pitchFamily="18" charset="0"/>
                          </a:rPr>
                          <m:t>|</m:t>
                        </m:r>
                      </m:den>
                    </m:f>
                  </m:oMath>
                </a14:m>
                <a:r>
                  <a:rPr lang="en-US" dirty="0">
                    <a:latin typeface="+mn-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latin typeface="+mn-lt"/>
                </a:endParaRPr>
              </a:p>
              <a:p>
                <a:endParaRPr lang="en-US" dirty="0">
                  <a:latin typeface="+mn-lt"/>
                </a:endParaRPr>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𝑃</m:t>
                        </m:r>
                      </m:den>
                    </m:f>
                  </m:oMath>
                </a14:m>
                <a:r>
                  <a:rPr lang="en-US" dirty="0">
                    <a:latin typeface="+mn-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TP</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𝑇𝑃</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e>
                            </m:d>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r>
                              <a:rPr lang="en-US" b="0" i="1" smtClean="0">
                                <a:latin typeface="Cambria Math" panose="02040503050406030204" pitchFamily="18" charset="0"/>
                              </a:rPr>
                              <m:t>)</m:t>
                            </m:r>
                          </m:den>
                        </m:f>
                      </m:den>
                    </m:f>
                  </m:oMath>
                </a14:m>
                <a:endParaRPr lang="en-US" dirty="0">
                  <a:latin typeface="+mn-lt"/>
                </a:endParaRPr>
              </a:p>
              <a:p>
                <a:r>
                  <a:rPr lang="en-US" dirty="0">
                    <a:latin typeface="+mn-lt"/>
                  </a:rPr>
                  <a:t> </a:t>
                </a:r>
              </a:p>
            </p:txBody>
          </p:sp>
        </mc:Choice>
        <mc:Fallback xmlns="">
          <p:sp>
            <p:nvSpPr>
              <p:cNvPr id="3" name="TextBox 2">
                <a:extLst>
                  <a:ext uri="{FF2B5EF4-FFF2-40B4-BE49-F238E27FC236}">
                    <a16:creationId xmlns:a16="http://schemas.microsoft.com/office/drawing/2014/main" id="{06A57E6C-8A69-4B42-A237-2D8298C3D630}"/>
                  </a:ext>
                </a:extLst>
              </p:cNvPr>
              <p:cNvSpPr txBox="1">
                <a:spLocks noRot="1" noChangeAspect="1" noMove="1" noResize="1" noEditPoints="1" noAdjustHandles="1" noChangeArrowheads="1" noChangeShapeType="1" noTextEdit="1"/>
              </p:cNvSpPr>
              <p:nvPr/>
            </p:nvSpPr>
            <p:spPr>
              <a:xfrm>
                <a:off x="1219200" y="1447800"/>
                <a:ext cx="6705600" cy="3756606"/>
              </a:xfrm>
              <a:prstGeom prst="rect">
                <a:avLst/>
              </a:prstGeom>
              <a:blipFill>
                <a:blip r:embed="rId2"/>
                <a:stretch>
                  <a:fillRect l="-1364" t="-1299"/>
                </a:stretch>
              </a:blipFill>
            </p:spPr>
            <p:txBody>
              <a:bodyPr/>
              <a:lstStyle/>
              <a:p>
                <a:r>
                  <a:rPr lang="en-US">
                    <a:noFill/>
                  </a:rPr>
                  <a:t> </a:t>
                </a:r>
              </a:p>
            </p:txBody>
          </p:sp>
        </mc:Fallback>
      </mc:AlternateContent>
    </p:spTree>
    <p:extLst>
      <p:ext uri="{BB962C8B-B14F-4D97-AF65-F5344CB8AC3E}">
        <p14:creationId xmlns:p14="http://schemas.microsoft.com/office/powerpoint/2010/main" val="7390297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2" name="TextBox 11">
            <a:extLst>
              <a:ext uri="{FF2B5EF4-FFF2-40B4-BE49-F238E27FC236}">
                <a16:creationId xmlns:a16="http://schemas.microsoft.com/office/drawing/2014/main" id="{217D19A7-EC26-4305-B239-FD4838BC5EE8}"/>
              </a:ext>
            </a:extLst>
          </p:cNvPr>
          <p:cNvSpPr txBox="1"/>
          <p:nvPr/>
        </p:nvSpPr>
        <p:spPr>
          <a:xfrm>
            <a:off x="270212" y="1219200"/>
            <a:ext cx="8534400" cy="1323439"/>
          </a:xfrm>
          <a:prstGeom prst="rect">
            <a:avLst/>
          </a:prstGeom>
          <a:noFill/>
        </p:spPr>
        <p:txBody>
          <a:bodyPr wrap="square">
            <a:spAutoFit/>
          </a:bodyPr>
          <a:lstStyle/>
          <a:p>
            <a:r>
              <a:rPr lang="el-GR" sz="2000" b="1" dirty="0">
                <a:latin typeface="+mn-lt"/>
              </a:rPr>
              <a:t>Άσκηση </a:t>
            </a:r>
          </a:p>
          <a:p>
            <a:r>
              <a:rPr lang="el-GR" sz="2000" dirty="0">
                <a:latin typeface="+mn-lt"/>
              </a:rPr>
              <a:t>Ένα ΣΑΠ επιστρέφει την απάντηση </a:t>
            </a:r>
            <a:r>
              <a:rPr lang="en-US" sz="2000" dirty="0">
                <a:latin typeface="+mn-lt"/>
              </a:rPr>
              <a:t>R N  R  </a:t>
            </a:r>
            <a:r>
              <a:rPr lang="en-US" sz="2000" dirty="0" err="1">
                <a:latin typeface="+mn-lt"/>
              </a:rPr>
              <a:t>R</a:t>
            </a:r>
            <a:r>
              <a:rPr lang="en-US" sz="2000" dirty="0">
                <a:latin typeface="+mn-lt"/>
              </a:rPr>
              <a:t> N </a:t>
            </a:r>
            <a:r>
              <a:rPr lang="en-US" sz="2000" dirty="0" err="1">
                <a:latin typeface="+mn-lt"/>
              </a:rPr>
              <a:t>N</a:t>
            </a:r>
            <a:r>
              <a:rPr lang="en-US" sz="2000" dirty="0">
                <a:latin typeface="+mn-lt"/>
              </a:rPr>
              <a:t> N R </a:t>
            </a:r>
            <a:r>
              <a:rPr lang="en-US" sz="2000" dirty="0" err="1">
                <a:latin typeface="+mn-lt"/>
              </a:rPr>
              <a:t>R</a:t>
            </a:r>
            <a:r>
              <a:rPr lang="en-US" sz="2000" dirty="0">
                <a:latin typeface="+mn-lt"/>
              </a:rPr>
              <a:t> </a:t>
            </a:r>
            <a:r>
              <a:rPr lang="en-US" sz="2000" dirty="0" err="1">
                <a:latin typeface="+mn-lt"/>
              </a:rPr>
              <a:t>R</a:t>
            </a:r>
            <a:endParaRPr lang="en-US" sz="2000" dirty="0">
              <a:latin typeface="+mn-lt"/>
            </a:endParaRPr>
          </a:p>
          <a:p>
            <a:r>
              <a:rPr lang="el-GR" sz="2000" dirty="0">
                <a:latin typeface="+mn-lt"/>
              </a:rPr>
              <a:t>Συνολικά υπάρχουν 5000 έγγραφα από τα οποία τα συναφή είναι 8. Καμπύλη ανάκλησης-ακρίβειας – και </a:t>
            </a:r>
            <a:r>
              <a:rPr lang="el-GR" sz="2000" dirty="0" err="1">
                <a:latin typeface="+mn-lt"/>
              </a:rPr>
              <a:t>κανονικοποιημένη</a:t>
            </a:r>
            <a:r>
              <a:rPr lang="el-GR" sz="2000" dirty="0">
                <a:latin typeface="+mn-lt"/>
              </a:rPr>
              <a:t> 11-σημείων με παρεμβολή</a:t>
            </a:r>
          </a:p>
        </p:txBody>
      </p:sp>
      <mc:AlternateContent xmlns:mc="http://schemas.openxmlformats.org/markup-compatibility/2006" xmlns:p14="http://schemas.microsoft.com/office/powerpoint/2010/main">
        <mc:Choice Requires="p14">
          <p:contentPart p14:bwMode="auto" r:id="rId2">
            <p14:nvContentPartPr>
              <p14:cNvPr id="20506" name="Ink 20505">
                <a:extLst>
                  <a:ext uri="{FF2B5EF4-FFF2-40B4-BE49-F238E27FC236}">
                    <a16:creationId xmlns:a16="http://schemas.microsoft.com/office/drawing/2014/main" id="{2921DAD4-8F2B-4EBF-A805-CE712168A693}"/>
                  </a:ext>
                </a:extLst>
              </p14:cNvPr>
              <p14:cNvContentPartPr/>
              <p14:nvPr/>
            </p14:nvContentPartPr>
            <p14:xfrm>
              <a:off x="252378" y="336889"/>
              <a:ext cx="360" cy="360"/>
            </p14:xfrm>
          </p:contentPart>
        </mc:Choice>
        <mc:Fallback xmlns="">
          <p:pic>
            <p:nvPicPr>
              <p:cNvPr id="20506" name="Ink 20505">
                <a:extLst>
                  <a:ext uri="{FF2B5EF4-FFF2-40B4-BE49-F238E27FC236}">
                    <a16:creationId xmlns:a16="http://schemas.microsoft.com/office/drawing/2014/main" id="{2921DAD4-8F2B-4EBF-A805-CE712168A693}"/>
                  </a:ext>
                </a:extLst>
              </p:cNvPr>
              <p:cNvPicPr/>
              <p:nvPr/>
            </p:nvPicPr>
            <p:blipFill>
              <a:blip r:embed="rId91"/>
              <a:stretch>
                <a:fillRect/>
              </a:stretch>
            </p:blipFill>
            <p:spPr>
              <a:xfrm>
                <a:off x="243738" y="3278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640" name="Ink 20639">
                <a:extLst>
                  <a:ext uri="{FF2B5EF4-FFF2-40B4-BE49-F238E27FC236}">
                    <a16:creationId xmlns:a16="http://schemas.microsoft.com/office/drawing/2014/main" id="{96F85024-A737-45B9-978D-02B4DEC3F1D2}"/>
                  </a:ext>
                </a:extLst>
              </p14:cNvPr>
              <p14:cNvContentPartPr/>
              <p14:nvPr/>
            </p14:nvContentPartPr>
            <p14:xfrm>
              <a:off x="161658" y="356329"/>
              <a:ext cx="360" cy="360"/>
            </p14:xfrm>
          </p:contentPart>
        </mc:Choice>
        <mc:Fallback xmlns="">
          <p:pic>
            <p:nvPicPr>
              <p:cNvPr id="20640" name="Ink 20639">
                <a:extLst>
                  <a:ext uri="{FF2B5EF4-FFF2-40B4-BE49-F238E27FC236}">
                    <a16:creationId xmlns:a16="http://schemas.microsoft.com/office/drawing/2014/main" id="{96F85024-A737-45B9-978D-02B4DEC3F1D2}"/>
                  </a:ext>
                </a:extLst>
              </p:cNvPr>
              <p:cNvPicPr/>
              <p:nvPr/>
            </p:nvPicPr>
            <p:blipFill>
              <a:blip r:embed="rId79"/>
              <a:stretch>
                <a:fillRect/>
              </a:stretch>
            </p:blipFill>
            <p:spPr>
              <a:xfrm>
                <a:off x="152658" y="3473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875" name="Ink 20874">
                <a:extLst>
                  <a:ext uri="{FF2B5EF4-FFF2-40B4-BE49-F238E27FC236}">
                    <a16:creationId xmlns:a16="http://schemas.microsoft.com/office/drawing/2014/main" id="{2BB609AC-3B7B-470F-B946-43716BE04AC6}"/>
                  </a:ext>
                </a:extLst>
              </p14:cNvPr>
              <p14:cNvContentPartPr/>
              <p14:nvPr/>
            </p14:nvContentPartPr>
            <p14:xfrm>
              <a:off x="453618" y="473329"/>
              <a:ext cx="360" cy="360"/>
            </p14:xfrm>
          </p:contentPart>
        </mc:Choice>
        <mc:Fallback xmlns="">
          <p:pic>
            <p:nvPicPr>
              <p:cNvPr id="20875" name="Ink 20874">
                <a:extLst>
                  <a:ext uri="{FF2B5EF4-FFF2-40B4-BE49-F238E27FC236}">
                    <a16:creationId xmlns:a16="http://schemas.microsoft.com/office/drawing/2014/main" id="{2BB609AC-3B7B-470F-B946-43716BE04AC6}"/>
                  </a:ext>
                </a:extLst>
              </p:cNvPr>
              <p:cNvPicPr/>
              <p:nvPr/>
            </p:nvPicPr>
            <p:blipFill>
              <a:blip r:embed="rId672"/>
              <a:stretch>
                <a:fillRect/>
              </a:stretch>
            </p:blipFill>
            <p:spPr>
              <a:xfrm>
                <a:off x="444618" y="4643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0896" name="Ink 20895">
                <a:extLst>
                  <a:ext uri="{FF2B5EF4-FFF2-40B4-BE49-F238E27FC236}">
                    <a16:creationId xmlns:a16="http://schemas.microsoft.com/office/drawing/2014/main" id="{3DC562CC-6803-4702-9059-42395DAEC42E}"/>
                  </a:ext>
                </a:extLst>
              </p14:cNvPr>
              <p14:cNvContentPartPr/>
              <p14:nvPr/>
            </p14:nvContentPartPr>
            <p14:xfrm>
              <a:off x="51858" y="602929"/>
              <a:ext cx="360" cy="360"/>
            </p14:xfrm>
          </p:contentPart>
        </mc:Choice>
        <mc:Fallback xmlns="">
          <p:pic>
            <p:nvPicPr>
              <p:cNvPr id="20896" name="Ink 20895">
                <a:extLst>
                  <a:ext uri="{FF2B5EF4-FFF2-40B4-BE49-F238E27FC236}">
                    <a16:creationId xmlns:a16="http://schemas.microsoft.com/office/drawing/2014/main" id="{3DC562CC-6803-4702-9059-42395DAEC42E}"/>
                  </a:ext>
                </a:extLst>
              </p:cNvPr>
              <p:cNvPicPr/>
              <p:nvPr/>
            </p:nvPicPr>
            <p:blipFill>
              <a:blip r:embed="rId79"/>
              <a:stretch>
                <a:fillRect/>
              </a:stretch>
            </p:blipFill>
            <p:spPr>
              <a:xfrm>
                <a:off x="42858" y="594289"/>
                <a:ext cx="18000" cy="18000"/>
              </a:xfrm>
              <a:prstGeom prst="rect">
                <a:avLst/>
              </a:prstGeom>
            </p:spPr>
          </p:pic>
        </mc:Fallback>
      </mc:AlternateContent>
    </p:spTree>
    <p:extLst>
      <p:ext uri="{BB962C8B-B14F-4D97-AF65-F5344CB8AC3E}">
        <p14:creationId xmlns:p14="http://schemas.microsoft.com/office/powerpoint/2010/main" val="3653331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04800" y="457200"/>
            <a:ext cx="8382000" cy="1143000"/>
          </a:xfrm>
        </p:spPr>
        <p:txBody>
          <a:bodyPr>
            <a:noAutofit/>
          </a:bodyPr>
          <a:lstStyle/>
          <a:p>
            <a:pPr>
              <a:buNone/>
            </a:pPr>
            <a:r>
              <a:rPr lang="el-GR" b="1" dirty="0"/>
              <a:t>Άσκηση 8.4</a:t>
            </a:r>
          </a:p>
          <a:p>
            <a:pPr marL="0" indent="0">
              <a:buNone/>
            </a:pPr>
            <a:r>
              <a:rPr lang="el-GR" dirty="0"/>
              <a:t>Ποιες είναι οι πιθανές τιμές της ακρίβειας με παρεμβολή στο επίπεδο ανάκλησης 0; </a:t>
            </a:r>
          </a:p>
          <a:p>
            <a:pPr marL="0" indent="0">
              <a:buNone/>
            </a:pPr>
            <a:r>
              <a:rPr lang="el-GR" sz="2000" dirty="0"/>
              <a:t>	πότε παίρνει την τιμή 1 και πότε την τιμή 0;</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88</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3392762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137906" y="1495486"/>
            <a:ext cx="8868188" cy="1925408"/>
          </a:xfrm>
        </p:spPr>
        <p:txBody>
          <a:bodyPr>
            <a:noAutofit/>
          </a:bodyPr>
          <a:lstStyle/>
          <a:p>
            <a:pPr>
              <a:buNone/>
            </a:pPr>
            <a:r>
              <a:rPr lang="el-GR" b="1" dirty="0"/>
              <a:t>Άσκηση</a:t>
            </a:r>
            <a:r>
              <a:rPr lang="en-GB" b="1" dirty="0"/>
              <a:t> 8.5</a:t>
            </a:r>
          </a:p>
          <a:p>
            <a:pPr marL="0" indent="0">
              <a:buNone/>
              <a:tabLst>
                <a:tab pos="0" algn="l"/>
              </a:tabLst>
            </a:pPr>
            <a:r>
              <a:rPr lang="el-GR" sz="2000" dirty="0"/>
              <a:t>Υπάρχει ή όχι πάντα ένα σημείο (θέση στη διάταξη) στο οποίο </a:t>
            </a:r>
            <a:r>
              <a:rPr lang="el-GR" sz="2000" i="1" dirty="0">
                <a:solidFill>
                  <a:schemeClr val="accent1">
                    <a:lumMod val="75000"/>
                  </a:schemeClr>
                </a:solidFill>
              </a:rPr>
              <a:t>η ακρίβεια είναι ίση με την ανάκληση</a:t>
            </a:r>
            <a:r>
              <a:rPr lang="el-GR" sz="2000" dirty="0"/>
              <a:t> </a:t>
            </a:r>
            <a:r>
              <a:rPr lang="en-US" sz="2000" dirty="0"/>
              <a:t>(</a:t>
            </a:r>
            <a:r>
              <a:rPr lang="en-US" sz="2000" dirty="0">
                <a:solidFill>
                  <a:schemeClr val="accent2">
                    <a:lumMod val="75000"/>
                  </a:schemeClr>
                </a:solidFill>
              </a:rPr>
              <a:t>break-even</a:t>
            </a:r>
            <a:r>
              <a:rPr lang="el-GR" sz="2000" dirty="0">
                <a:solidFill>
                  <a:schemeClr val="accent2">
                    <a:lumMod val="75000"/>
                  </a:schemeClr>
                </a:solidFill>
              </a:rPr>
              <a:t> </a:t>
            </a:r>
            <a:r>
              <a:rPr lang="en-US" sz="2000" dirty="0">
                <a:solidFill>
                  <a:schemeClr val="accent2">
                    <a:lumMod val="75000"/>
                  </a:schemeClr>
                </a:solidFill>
              </a:rPr>
              <a:t>point</a:t>
            </a:r>
            <a:r>
              <a:rPr lang="el-GR" sz="2000" dirty="0">
                <a:solidFill>
                  <a:schemeClr val="accent2">
                    <a:lumMod val="75000"/>
                  </a:schemeClr>
                </a:solidFill>
              </a:rPr>
              <a:t> – σημείο εξισορρόπησης</a:t>
            </a:r>
            <a:r>
              <a:rPr lang="en-US" sz="2000" dirty="0"/>
              <a:t>)</a:t>
            </a:r>
            <a:r>
              <a:rPr lang="el-GR" sz="2000" dirty="0"/>
              <a:t>. </a:t>
            </a:r>
          </a:p>
          <a:p>
            <a:pPr marL="0" indent="0">
              <a:buNone/>
              <a:tabLst>
                <a:tab pos="0" algn="l"/>
              </a:tabLst>
            </a:pPr>
            <a:r>
              <a:rPr lang="el-GR" sz="2000" dirty="0"/>
              <a:t>Αν ναι, αποδείξτε το, αν  όχι, δώστε αντιπαράδειγμα</a:t>
            </a:r>
          </a:p>
          <a:p>
            <a:pPr marL="0" indent="0">
              <a:buNone/>
              <a:tabLst>
                <a:tab pos="0" algn="l"/>
              </a:tabLst>
            </a:pPr>
            <a:r>
              <a:rPr lang="el-GR" sz="2000" dirty="0"/>
              <a:t>Με ποιο μέτρο έχει σχέση;</a:t>
            </a:r>
          </a:p>
          <a:p>
            <a:endParaRPr lang="el-GR" sz="16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89</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mc:AlternateContent xmlns:mc="http://schemas.openxmlformats.org/markup-compatibility/2006" xmlns:p14="http://schemas.microsoft.com/office/powerpoint/2010/main">
        <mc:Choice Requires="p14">
          <p:contentPart p14:bwMode="auto" r:id="rId2">
            <p14:nvContentPartPr>
              <p14:cNvPr id="44166" name="Ink 44165">
                <a:extLst>
                  <a:ext uri="{FF2B5EF4-FFF2-40B4-BE49-F238E27FC236}">
                    <a16:creationId xmlns:a16="http://schemas.microsoft.com/office/drawing/2014/main" id="{A7C96462-3FC3-40E3-BADC-A53A66FD9000}"/>
                  </a:ext>
                </a:extLst>
              </p14:cNvPr>
              <p14:cNvContentPartPr/>
              <p14:nvPr/>
            </p14:nvContentPartPr>
            <p14:xfrm>
              <a:off x="71298" y="888409"/>
              <a:ext cx="360" cy="360"/>
            </p14:xfrm>
          </p:contentPart>
        </mc:Choice>
        <mc:Fallback xmlns="">
          <p:pic>
            <p:nvPicPr>
              <p:cNvPr id="44166" name="Ink 44165">
                <a:extLst>
                  <a:ext uri="{FF2B5EF4-FFF2-40B4-BE49-F238E27FC236}">
                    <a16:creationId xmlns:a16="http://schemas.microsoft.com/office/drawing/2014/main" id="{A7C96462-3FC3-40E3-BADC-A53A66FD9000}"/>
                  </a:ext>
                </a:extLst>
              </p:cNvPr>
              <p:cNvPicPr/>
              <p:nvPr/>
            </p:nvPicPr>
            <p:blipFill>
              <a:blip r:embed="rId281"/>
              <a:stretch>
                <a:fillRect/>
              </a:stretch>
            </p:blipFill>
            <p:spPr>
              <a:xfrm>
                <a:off x="62298" y="879409"/>
                <a:ext cx="18000" cy="18000"/>
              </a:xfrm>
              <a:prstGeom prst="rect">
                <a:avLst/>
              </a:prstGeom>
            </p:spPr>
          </p:pic>
        </mc:Fallback>
      </mc:AlternateContent>
    </p:spTree>
    <p:extLst>
      <p:ext uri="{BB962C8B-B14F-4D97-AF65-F5344CB8AC3E}">
        <p14:creationId xmlns:p14="http://schemas.microsoft.com/office/powerpoint/2010/main" val="364832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3E1912-AEDC-40BA-8DEF-40B63EC6EDC9}"/>
              </a:ext>
            </a:extLst>
          </p:cNvPr>
          <p:cNvSpPr>
            <a:spLocks noGrp="1"/>
          </p:cNvSpPr>
          <p:nvPr>
            <p:ph type="sldNum" sz="quarter" idx="12"/>
          </p:nvPr>
        </p:nvSpPr>
        <p:spPr/>
        <p:txBody>
          <a:bodyPr/>
          <a:lstStyle/>
          <a:p>
            <a:fld id="{A8FAE9CB-6C8B-49DF-BA0E-D5C49502510A}" type="slidenum">
              <a:rPr lang="en-US" smtClean="0"/>
              <a:pPr/>
              <a:t>9</a:t>
            </a:fld>
            <a:endParaRPr lang="en-US"/>
          </a:p>
        </p:txBody>
      </p:sp>
      <p:sp>
        <p:nvSpPr>
          <p:cNvPr id="3" name="TextBox 2">
            <a:extLst>
              <a:ext uri="{FF2B5EF4-FFF2-40B4-BE49-F238E27FC236}">
                <a16:creationId xmlns:a16="http://schemas.microsoft.com/office/drawing/2014/main" id="{40823CB2-4BCD-49CF-8BCC-E3A635D1EF49}"/>
              </a:ext>
            </a:extLst>
          </p:cNvPr>
          <p:cNvSpPr txBox="1"/>
          <p:nvPr/>
        </p:nvSpPr>
        <p:spPr>
          <a:xfrm>
            <a:off x="990600" y="914400"/>
            <a:ext cx="7315200" cy="2677656"/>
          </a:xfrm>
          <a:prstGeom prst="rect">
            <a:avLst/>
          </a:prstGeom>
          <a:noFill/>
        </p:spPr>
        <p:txBody>
          <a:bodyPr wrap="square" rtlCol="0">
            <a:spAutoFit/>
          </a:bodyPr>
          <a:lstStyle/>
          <a:p>
            <a:r>
              <a:rPr lang="el-GR" dirty="0">
                <a:latin typeface="+mn-lt"/>
              </a:rPr>
              <a:t>Τι θα δούμε σήμερα</a:t>
            </a:r>
          </a:p>
          <a:p>
            <a:endParaRPr lang="el-GR" dirty="0">
              <a:latin typeface="+mn-lt"/>
            </a:endParaRPr>
          </a:p>
          <a:p>
            <a:r>
              <a:rPr lang="el-GR" dirty="0">
                <a:latin typeface="+mn-lt"/>
              </a:rPr>
              <a:t>Μέτρα αξιολόγησης συστημάτων ανάκτησης πληροφορίας</a:t>
            </a:r>
          </a:p>
          <a:p>
            <a:endParaRPr lang="el-GR" dirty="0">
              <a:latin typeface="+mn-lt"/>
            </a:endParaRPr>
          </a:p>
          <a:p>
            <a:r>
              <a:rPr lang="el-GR" dirty="0">
                <a:latin typeface="+mn-lt"/>
              </a:rPr>
              <a:t>Συμβουλές </a:t>
            </a:r>
          </a:p>
          <a:p>
            <a:r>
              <a:rPr lang="el-GR" dirty="0">
                <a:latin typeface="+mn-lt"/>
              </a:rPr>
              <a:t>	για τη συγγραφή εργασιών</a:t>
            </a:r>
            <a:endParaRPr lang="en-US" dirty="0">
              <a:latin typeface="+mn-lt"/>
            </a:endParaRPr>
          </a:p>
        </p:txBody>
      </p:sp>
    </p:spTree>
    <p:extLst>
      <p:ext uri="{BB962C8B-B14F-4D97-AF65-F5344CB8AC3E}">
        <p14:creationId xmlns:p14="http://schemas.microsoft.com/office/powerpoint/2010/main" val="1464682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609600" y="990600"/>
            <a:ext cx="8134350" cy="3429000"/>
          </a:xfrm>
        </p:spPr>
        <p:txBody>
          <a:bodyPr>
            <a:noAutofit/>
          </a:bodyPr>
          <a:lstStyle/>
          <a:p>
            <a:pPr marL="0" indent="0">
              <a:buNone/>
            </a:pPr>
            <a:endParaRPr lang="el-GR" sz="1600" dirty="0"/>
          </a:p>
          <a:p>
            <a:pPr>
              <a:buNone/>
            </a:pPr>
            <a:r>
              <a:rPr lang="el-GR" b="1" dirty="0"/>
              <a:t>Άσκηση</a:t>
            </a:r>
            <a:r>
              <a:rPr lang="en-GB" b="1" dirty="0"/>
              <a:t> 8.6</a:t>
            </a:r>
          </a:p>
          <a:p>
            <a:pPr>
              <a:buNone/>
            </a:pPr>
            <a:r>
              <a:rPr lang="el-GR" sz="2000" dirty="0"/>
              <a:t>Ποια είναι η σχέση της τιμής του </a:t>
            </a:r>
            <a:r>
              <a:rPr lang="en-US" sz="2000" dirty="0"/>
              <a:t>F</a:t>
            </a:r>
            <a:r>
              <a:rPr lang="en-US" sz="2000" baseline="-25000" dirty="0"/>
              <a:t>1</a:t>
            </a:r>
            <a:r>
              <a:rPr lang="el-GR" sz="2000" dirty="0"/>
              <a:t> και του</a:t>
            </a:r>
            <a:r>
              <a:rPr lang="en-US" sz="2000" dirty="0"/>
              <a:t> break-even point</a:t>
            </a:r>
            <a:r>
              <a:rPr lang="el-GR" sz="2000" dirty="0"/>
              <a:t>;</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90</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1881278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799289"/>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pPr lvl="1"/>
            <a:endParaRPr lang="pt-BR" sz="800" dirty="0"/>
          </a:p>
          <a:p>
            <a:pPr marL="0" indent="0">
              <a:buNone/>
            </a:pPr>
            <a:r>
              <a:rPr lang="en-US" sz="2400" dirty="0"/>
              <a:t>To MAP </a:t>
            </a:r>
            <a:r>
              <a:rPr lang="el-GR" sz="2400" dirty="0"/>
              <a:t>για το Σύστημα 1 είναι</a:t>
            </a:r>
          </a:p>
          <a:p>
            <a:pPr marL="0" indent="0">
              <a:buNone/>
            </a:pPr>
            <a:r>
              <a:rPr lang="el-GR" sz="2400" dirty="0"/>
              <a:t>Α</a:t>
            </a:r>
            <a:r>
              <a:rPr lang="en-US" sz="2400" dirty="0"/>
              <a:t>. 0.206</a:t>
            </a:r>
            <a:endParaRPr lang="el-GR" sz="2400" dirty="0"/>
          </a:p>
          <a:p>
            <a:pPr marL="0" indent="0">
              <a:buNone/>
            </a:pPr>
            <a:r>
              <a:rPr lang="el-GR" sz="2400" dirty="0"/>
              <a:t>Β</a:t>
            </a:r>
            <a:r>
              <a:rPr lang="en-US" sz="2400" dirty="0"/>
              <a:t>.  0.517</a:t>
            </a:r>
            <a:endParaRPr lang="el-GR" sz="2400" dirty="0"/>
          </a:p>
          <a:p>
            <a:pPr marL="0" indent="0">
              <a:buNone/>
            </a:pPr>
            <a:r>
              <a:rPr lang="en-US" sz="2400" dirty="0"/>
              <a:t>C.  0.528</a:t>
            </a:r>
          </a:p>
          <a:p>
            <a:pPr marL="0" indent="0">
              <a:buNone/>
            </a:pPr>
            <a:r>
              <a:rPr lang="en-US" sz="2400" dirty="0"/>
              <a:t>D. 0.6</a:t>
            </a:r>
            <a:endParaRPr lang="el-GR" sz="2400" dirty="0"/>
          </a:p>
          <a:p>
            <a:pPr marL="0" indent="0">
              <a:buNone/>
            </a:pPr>
            <a:endParaRPr lang="el-GR" dirty="0"/>
          </a:p>
          <a:p>
            <a:pPr>
              <a:buNone/>
            </a:pPr>
            <a:r>
              <a:rPr lang="en-US" dirty="0">
                <a:solidFill>
                  <a:schemeClr val="folHlink"/>
                </a:solidFill>
                <a:ea typeface="ＭＳ Ｐゴシック" charset="-128"/>
              </a:rPr>
              <a:t> </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91</a:t>
            </a:fld>
            <a:endParaRPr lang="en-US"/>
          </a:p>
        </p:txBody>
      </p:sp>
    </p:spTree>
    <p:extLst>
      <p:ext uri="{BB962C8B-B14F-4D97-AF65-F5344CB8AC3E}">
        <p14:creationId xmlns:p14="http://schemas.microsoft.com/office/powerpoint/2010/main" val="39184405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273996" y="838537"/>
            <a:ext cx="8839200" cy="2590463"/>
          </a:xfrm>
        </p:spPr>
        <p:txBody>
          <a:bodyPr>
            <a:noAutofit/>
          </a:bodyPr>
          <a:lstStyle/>
          <a:p>
            <a:pPr>
              <a:buNone/>
            </a:pPr>
            <a:r>
              <a:rPr lang="el-GR" b="1" dirty="0"/>
              <a:t>Άσκηση 8.8</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το </a:t>
            </a:r>
            <a:r>
              <a:rPr lang="en-US" dirty="0"/>
              <a:t>MAP</a:t>
            </a:r>
            <a:r>
              <a:rPr lang="el-GR" dirty="0"/>
              <a:t>. Ποιο σύστημα είναι καλύτερο; Είναι διαισθητικά σωστό; Τι μας λέει για το τι είναι σημαντικό για ένα καλό </a:t>
            </a:r>
            <a:r>
              <a:rPr lang="en-US" dirty="0"/>
              <a:t>MAP</a:t>
            </a:r>
            <a:r>
              <a:rPr lang="el-GR" dirty="0"/>
              <a:t>;</a:t>
            </a:r>
            <a:r>
              <a:rPr lang="en-US" dirty="0">
                <a:solidFill>
                  <a:schemeClr val="folHlink"/>
                </a:solidFill>
                <a:ea typeface="ＭＳ Ｐゴシック" charset="-128"/>
              </a:rPr>
              <a:t> </a:t>
            </a:r>
            <a:r>
              <a:rPr lang="el-GR" dirty="0">
                <a:solidFill>
                  <a:schemeClr val="folHlink"/>
                </a:solidFill>
                <a:ea typeface="ＭＳ Ｐゴシック" charset="-128"/>
              </a:rPr>
              <a:t>Βέλτιστη απάντηση;</a:t>
            </a:r>
            <a:endParaRPr lang="en-US"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92</a:t>
            </a:fld>
            <a:endParaRPr lang="en-US"/>
          </a:p>
        </p:txBody>
      </p:sp>
    </p:spTree>
    <p:extLst>
      <p:ext uri="{BB962C8B-B14F-4D97-AF65-F5344CB8AC3E}">
        <p14:creationId xmlns:p14="http://schemas.microsoft.com/office/powerpoint/2010/main" val="953827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685800"/>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pPr lvl="1"/>
            <a:endParaRPr lang="pt-BR" sz="800" dirty="0"/>
          </a:p>
          <a:p>
            <a:pPr marL="0" indent="0">
              <a:buNone/>
            </a:pPr>
            <a:r>
              <a:rPr lang="en-US" sz="2400" dirty="0"/>
              <a:t>H R</a:t>
            </a:r>
            <a:r>
              <a:rPr lang="el-GR" sz="2400" dirty="0"/>
              <a:t>-Ακρίβεια</a:t>
            </a:r>
            <a:r>
              <a:rPr lang="en-US" sz="2400" dirty="0"/>
              <a:t> </a:t>
            </a:r>
            <a:r>
              <a:rPr lang="el-GR" sz="2400" dirty="0"/>
              <a:t>για το Σύστημα 1 είναι</a:t>
            </a:r>
          </a:p>
          <a:p>
            <a:pPr marL="0" indent="0">
              <a:buNone/>
            </a:pPr>
            <a:r>
              <a:rPr lang="el-GR" sz="2400" dirty="0"/>
              <a:t>Α</a:t>
            </a:r>
            <a:r>
              <a:rPr lang="en-US" sz="2400" dirty="0"/>
              <a:t>. </a:t>
            </a:r>
            <a:r>
              <a:rPr lang="el-GR" sz="2400" dirty="0"/>
              <a:t>1</a:t>
            </a:r>
          </a:p>
          <a:p>
            <a:pPr marL="0" indent="0">
              <a:buNone/>
            </a:pPr>
            <a:r>
              <a:rPr lang="el-GR" sz="2400" dirty="0"/>
              <a:t>Β</a:t>
            </a:r>
            <a:r>
              <a:rPr lang="en-US" sz="2400" dirty="0"/>
              <a:t>.  </a:t>
            </a:r>
            <a:r>
              <a:rPr lang="el-GR" sz="2400" dirty="0"/>
              <a:t>1/2</a:t>
            </a:r>
          </a:p>
          <a:p>
            <a:pPr marL="0" indent="0">
              <a:buNone/>
            </a:pPr>
            <a:r>
              <a:rPr lang="en-US" sz="2400" dirty="0"/>
              <a:t>C.  </a:t>
            </a:r>
            <a:r>
              <a:rPr lang="el-GR" sz="2400" dirty="0"/>
              <a:t>2/3</a:t>
            </a:r>
            <a:endParaRPr lang="en-US" sz="2400" dirty="0"/>
          </a:p>
          <a:p>
            <a:pPr marL="0" indent="0">
              <a:buNone/>
            </a:pPr>
            <a:r>
              <a:rPr lang="en-US" sz="2400" dirty="0"/>
              <a:t>D. </a:t>
            </a:r>
            <a:r>
              <a:rPr lang="el-GR" sz="2400" dirty="0"/>
              <a:t> 2/</a:t>
            </a:r>
            <a:r>
              <a:rPr lang="en-US" sz="2400" dirty="0"/>
              <a:t>5</a:t>
            </a:r>
            <a:endParaRPr lang="el-GR" sz="2400" dirty="0"/>
          </a:p>
          <a:p>
            <a:pPr marL="0" indent="0">
              <a:buNone/>
            </a:pPr>
            <a:endParaRPr lang="el-GR" dirty="0"/>
          </a:p>
          <a:p>
            <a:pPr>
              <a:buNone/>
            </a:pPr>
            <a:r>
              <a:rPr lang="en-US" dirty="0">
                <a:solidFill>
                  <a:schemeClr val="folHlink"/>
                </a:solidFill>
                <a:ea typeface="ＭＳ Ｐゴシック" charset="-128"/>
              </a:rPr>
              <a:t> </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93</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8B4E9D6-4879-4680-A8D4-001A59527F79}"/>
                  </a:ext>
                </a:extLst>
              </p14:cNvPr>
              <p14:cNvContentPartPr/>
              <p14:nvPr/>
            </p14:nvContentPartPr>
            <p14:xfrm>
              <a:off x="6747138" y="940254"/>
              <a:ext cx="226800" cy="30600"/>
            </p14:xfrm>
          </p:contentPart>
        </mc:Choice>
        <mc:Fallback xmlns="">
          <p:pic>
            <p:nvPicPr>
              <p:cNvPr id="2" name="Ink 1">
                <a:extLst>
                  <a:ext uri="{FF2B5EF4-FFF2-40B4-BE49-F238E27FC236}">
                    <a16:creationId xmlns:a16="http://schemas.microsoft.com/office/drawing/2014/main" id="{28B4E9D6-4879-4680-A8D4-001A59527F79}"/>
                  </a:ext>
                </a:extLst>
              </p:cNvPr>
              <p:cNvPicPr/>
              <p:nvPr/>
            </p:nvPicPr>
            <p:blipFill>
              <a:blip r:embed="rId3"/>
              <a:stretch>
                <a:fillRect/>
              </a:stretch>
            </p:blipFill>
            <p:spPr>
              <a:xfrm>
                <a:off x="6738498" y="931254"/>
                <a:ext cx="244440" cy="48240"/>
              </a:xfrm>
              <a:prstGeom prst="rect">
                <a:avLst/>
              </a:prstGeom>
            </p:spPr>
          </p:pic>
        </mc:Fallback>
      </mc:AlternateContent>
    </p:spTree>
    <p:extLst>
      <p:ext uri="{BB962C8B-B14F-4D97-AF65-F5344CB8AC3E}">
        <p14:creationId xmlns:p14="http://schemas.microsoft.com/office/powerpoint/2010/main" val="15444634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36524"/>
            <a:ext cx="8001000" cy="2667000"/>
          </a:xfrm>
        </p:spPr>
        <p:txBody>
          <a:bodyPr>
            <a:noAutofit/>
          </a:bodyPr>
          <a:lstStyle/>
          <a:p>
            <a:pPr>
              <a:buNone/>
            </a:pPr>
            <a:r>
              <a:rPr lang="el-GR" b="1" dirty="0"/>
              <a:t>Άσκηση 8.8 (συνέχεια)</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την </a:t>
            </a:r>
            <a:r>
              <a:rPr lang="en-US" dirty="0"/>
              <a:t>R-</a:t>
            </a:r>
            <a:r>
              <a:rPr lang="el-GR" dirty="0"/>
              <a:t>ακρίβεια. Ποιο σύστημα είναι καλύτερο; </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94</a:t>
            </a:fld>
            <a:endParaRPr lang="en-US"/>
          </a:p>
        </p:txBody>
      </p:sp>
    </p:spTree>
    <p:extLst>
      <p:ext uri="{BB962C8B-B14F-4D97-AF65-F5344CB8AC3E}">
        <p14:creationId xmlns:p14="http://schemas.microsoft.com/office/powerpoint/2010/main" val="12595760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143000"/>
            <a:ext cx="8001000" cy="2667000"/>
          </a:xfrm>
        </p:spPr>
        <p:txBody>
          <a:bodyPr>
            <a:noAutofit/>
          </a:bodyPr>
          <a:lstStyle/>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pPr marL="0" indent="0">
              <a:buNone/>
            </a:pPr>
            <a:endParaRPr lang="en-US" sz="2400" dirty="0"/>
          </a:p>
          <a:p>
            <a:pPr marL="0" indent="0">
              <a:buNone/>
            </a:pPr>
            <a:r>
              <a:rPr lang="en-US" sz="2400" dirty="0"/>
              <a:t>To MAP </a:t>
            </a:r>
            <a:r>
              <a:rPr lang="el-GR" sz="2400" dirty="0"/>
              <a:t>του Συστήματος 2 είναι</a:t>
            </a:r>
          </a:p>
          <a:p>
            <a:pPr marL="0" indent="0">
              <a:buNone/>
            </a:pPr>
            <a:r>
              <a:rPr lang="el-GR" sz="2400" dirty="0"/>
              <a:t>Α. 1.167</a:t>
            </a:r>
          </a:p>
          <a:p>
            <a:pPr marL="0" indent="0">
              <a:buNone/>
            </a:pPr>
            <a:r>
              <a:rPr lang="el-GR" sz="2400" dirty="0"/>
              <a:t>Β. 0.583</a:t>
            </a:r>
          </a:p>
          <a:p>
            <a:pPr marL="0" indent="0">
              <a:buNone/>
            </a:pPr>
            <a:r>
              <a:rPr lang="en-US" sz="2400" dirty="0"/>
              <a:t>C. </a:t>
            </a:r>
            <a:r>
              <a:rPr lang="el-GR" sz="2400" dirty="0"/>
              <a:t>Δεν μπορεί να υπολογιστεί γιατί δεν βλέπουμε όλο το αποτέλεσμα</a:t>
            </a:r>
          </a:p>
          <a:p>
            <a:pPr marL="0" indent="0">
              <a:buNone/>
            </a:pPr>
            <a:r>
              <a:rPr lang="en-US" sz="2400" dirty="0"/>
              <a:t>D. 0.39</a:t>
            </a:r>
            <a:r>
              <a:rPr lang="el-GR" sz="2400" dirty="0"/>
              <a:t>3</a:t>
            </a:r>
          </a:p>
          <a:p>
            <a:pPr marL="0" indent="0">
              <a:buNone/>
            </a:pPr>
            <a:endParaRPr lang="el-GR" sz="2400" dirty="0"/>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95</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14928548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35731"/>
            <a:ext cx="8001000" cy="2667000"/>
          </a:xfrm>
        </p:spPr>
        <p:txBody>
          <a:bodyPr>
            <a:noAutofit/>
          </a:bodyPr>
          <a:lstStyle/>
          <a:p>
            <a:pPr>
              <a:buNone/>
            </a:pPr>
            <a:r>
              <a:rPr lang="el-GR" b="1" dirty="0"/>
              <a:t>Άσκηση 8.8 (επέκταση)</a:t>
            </a:r>
          </a:p>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5411468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998A5-0F8D-4B51-ABE2-BB50EA7CF4D9}"/>
              </a:ext>
            </a:extLst>
          </p:cNvPr>
          <p:cNvSpPr>
            <a:spLocks noGrp="1"/>
          </p:cNvSpPr>
          <p:nvPr>
            <p:ph type="sldNum" sz="quarter" idx="12"/>
          </p:nvPr>
        </p:nvSpPr>
        <p:spPr/>
        <p:txBody>
          <a:bodyPr/>
          <a:lstStyle/>
          <a:p>
            <a:fld id="{A8FAE9CB-6C8B-49DF-BA0E-D5C49502510A}" type="slidenum">
              <a:rPr lang="en-US" smtClean="0"/>
              <a:pPr/>
              <a:t>97</a:t>
            </a:fld>
            <a:endParaRPr lang="en-US"/>
          </a:p>
        </p:txBody>
      </p:sp>
      <p:sp>
        <p:nvSpPr>
          <p:cNvPr id="3" name="TextBox 2">
            <a:extLst>
              <a:ext uri="{FF2B5EF4-FFF2-40B4-BE49-F238E27FC236}">
                <a16:creationId xmlns:a16="http://schemas.microsoft.com/office/drawing/2014/main" id="{586ADC95-0F2C-4323-8EB1-9B4CFC30B2AD}"/>
              </a:ext>
            </a:extLst>
          </p:cNvPr>
          <p:cNvSpPr txBox="1"/>
          <p:nvPr/>
        </p:nvSpPr>
        <p:spPr>
          <a:xfrm>
            <a:off x="2057400" y="1752600"/>
            <a:ext cx="4876800" cy="461665"/>
          </a:xfrm>
          <a:prstGeom prst="rect">
            <a:avLst/>
          </a:prstGeom>
          <a:noFill/>
        </p:spPr>
        <p:txBody>
          <a:bodyPr wrap="square" rtlCol="0">
            <a:spAutoFit/>
          </a:bodyPr>
          <a:lstStyle/>
          <a:p>
            <a:r>
              <a:rPr lang="el-GR" dirty="0"/>
              <a:t>Τέλος ασκήσεων</a:t>
            </a:r>
            <a:endParaRPr lang="en-US" dirty="0"/>
          </a:p>
        </p:txBody>
      </p:sp>
    </p:spTree>
    <p:extLst>
      <p:ext uri="{BB962C8B-B14F-4D97-AF65-F5344CB8AC3E}">
        <p14:creationId xmlns:p14="http://schemas.microsoft.com/office/powerpoint/2010/main" val="28367719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98</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Τι έχουμε δει </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74830279"/>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pPr marL="0" algn="l" defTabSz="685800" rtl="0" eaLnBrk="1" latinLnBrk="0" hangingPunct="1"/>
                      <a:r>
                        <a:rPr lang="en-US" sz="1400" b="1" i="1" kern="1200" baseline="0" dirty="0">
                          <a:solidFill>
                            <a:srgbClr val="FF0000"/>
                          </a:solidFill>
                          <a:latin typeface="+mn-lt"/>
                          <a:ea typeface="+mn-ea"/>
                          <a:cs typeface="+mn-cs"/>
                        </a:rPr>
                        <a:t>ROC</a:t>
                      </a:r>
                      <a:endParaRPr lang="el-GR" sz="1400" b="1" i="1" kern="1200" baseline="0" dirty="0">
                        <a:solidFill>
                          <a:srgbClr val="FF0000"/>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p:spTree>
    <p:extLst>
      <p:ext uri="{BB962C8B-B14F-4D97-AF65-F5344CB8AC3E}">
        <p14:creationId xmlns:p14="http://schemas.microsoft.com/office/powerpoint/2010/main" val="39835055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7" name="Text Box 7"/>
          <p:cNvSpPr txBox="1">
            <a:spLocks noChangeArrowheads="1"/>
          </p:cNvSpPr>
          <p:nvPr/>
        </p:nvSpPr>
        <p:spPr bwMode="auto">
          <a:xfrm>
            <a:off x="361311" y="1939449"/>
            <a:ext cx="5467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latin typeface="Calibri" pitchFamily="34" charset="0"/>
              </a:rPr>
              <a:t>True Positive Rate - Recall, Sensitivity </a:t>
            </a:r>
            <a:r>
              <a:rPr lang="el-GR" altLang="en-US" sz="2000" b="1" dirty="0">
                <a:solidFill>
                  <a:schemeClr val="accent2">
                    <a:lumMod val="75000"/>
                  </a:schemeClr>
                </a:solidFill>
                <a:latin typeface="Calibri" pitchFamily="34" charset="0"/>
              </a:rPr>
              <a:t>(ευαισθησία)</a:t>
            </a:r>
          </a:p>
          <a:p>
            <a:r>
              <a:rPr lang="el-GR" altLang="en-US" sz="2000" dirty="0">
                <a:latin typeface="Calibri" pitchFamily="34" charset="0"/>
              </a:rPr>
              <a:t>[πόσα από τα συναφή (θετικά) ταξινομεί σωστά]</a:t>
            </a:r>
            <a:endParaRPr lang="en-US" altLang="en-US" sz="2000" dirty="0">
              <a:latin typeface="Calibri" pitchFamily="34" charset="0"/>
            </a:endParaRPr>
          </a:p>
          <a:p>
            <a:r>
              <a:rPr lang="el-GR" altLang="en-US" sz="2000" dirty="0">
                <a:latin typeface="Calibri" pitchFamily="34" charset="0"/>
              </a:rPr>
              <a:t>Το ποσοστό των θετικών που επιστρέφει/ανακτά</a:t>
            </a:r>
          </a:p>
        </p:txBody>
      </p:sp>
      <p:sp>
        <p:nvSpPr>
          <p:cNvPr id="2867208" name="Text Box 8"/>
          <p:cNvSpPr txBox="1">
            <a:spLocks noChangeArrowheads="1"/>
          </p:cNvSpPr>
          <p:nvPr/>
        </p:nvSpPr>
        <p:spPr bwMode="auto">
          <a:xfrm>
            <a:off x="336992" y="4954565"/>
            <a:ext cx="488810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latin typeface="Calibri" pitchFamily="34" charset="0"/>
              </a:rPr>
              <a:t>False Positive Rate (fall out)</a:t>
            </a:r>
          </a:p>
          <a:p>
            <a:r>
              <a:rPr lang="el-GR" altLang="en-US" sz="2000" dirty="0">
                <a:latin typeface="Calibri" pitchFamily="34" charset="0"/>
              </a:rPr>
              <a:t>[πόσα από τα αρνητικά ταξινομεί λάθος]</a:t>
            </a:r>
          </a:p>
          <a:p>
            <a:r>
              <a:rPr lang="el-GR" altLang="en-US" sz="2000" dirty="0">
                <a:latin typeface="Calibri" pitchFamily="34" charset="0"/>
              </a:rPr>
              <a:t>Το ποσοστό των αρνητικών που δεν επιστρέφει ως θετικά/δεν ανακτά</a:t>
            </a:r>
          </a:p>
          <a:p>
            <a:r>
              <a:rPr lang="en-US" altLang="en-US" sz="2000" dirty="0">
                <a:solidFill>
                  <a:srgbClr val="FF0000"/>
                </a:solidFill>
                <a:latin typeface="Calibri" pitchFamily="34" charset="0"/>
              </a:rPr>
              <a:t>False alarms</a:t>
            </a:r>
            <a:endParaRPr lang="el-GR" altLang="en-US" sz="2000" dirty="0">
              <a:solidFill>
                <a:srgbClr val="FF0000"/>
              </a:solidFill>
              <a:latin typeface="Calibri" pitchFamily="34" charset="0"/>
            </a:endParaRPr>
          </a:p>
        </p:txBody>
      </p:sp>
      <p:grpSp>
        <p:nvGrpSpPr>
          <p:cNvPr id="10" name="Group 9">
            <a:extLst>
              <a:ext uri="{FF2B5EF4-FFF2-40B4-BE49-F238E27FC236}">
                <a16:creationId xmlns:a16="http://schemas.microsoft.com/office/drawing/2014/main" id="{A91D2DF8-454C-48FA-BA7C-D223C10D3244}"/>
              </a:ext>
            </a:extLst>
          </p:cNvPr>
          <p:cNvGrpSpPr/>
          <p:nvPr/>
        </p:nvGrpSpPr>
        <p:grpSpPr>
          <a:xfrm>
            <a:off x="6042264" y="4745726"/>
            <a:ext cx="2193710" cy="1328622"/>
            <a:chOff x="8025863" y="4141704"/>
            <a:chExt cx="2024077" cy="1180430"/>
          </a:xfrm>
        </p:grpSpPr>
        <p:graphicFrame>
          <p:nvGraphicFramePr>
            <p:cNvPr id="2867206" name="Object 6"/>
            <p:cNvGraphicFramePr>
              <a:graphicFrameLocks noChangeAspect="1"/>
            </p:cNvGraphicFramePr>
            <p:nvPr>
              <p:extLst>
                <p:ext uri="{D42A27DB-BD31-4B8C-83A1-F6EECF244321}">
                  <p14:modId xmlns:p14="http://schemas.microsoft.com/office/powerpoint/2010/main" val="2693916635"/>
                </p:ext>
              </p:extLst>
            </p:nvPr>
          </p:nvGraphicFramePr>
          <p:xfrm>
            <a:off x="8025863" y="4141704"/>
            <a:ext cx="1543050" cy="590550"/>
          </p:xfrm>
          <a:graphic>
            <a:graphicData uri="http://schemas.openxmlformats.org/presentationml/2006/ole">
              <mc:AlternateContent xmlns:mc="http://schemas.openxmlformats.org/markup-compatibility/2006">
                <mc:Choice xmlns:v="urn:schemas-microsoft-com:vml" Requires="v">
                  <p:oleObj name="Equation" r:id="rId3" imgW="1028254" imgH="393529" progId="Equation.3">
                    <p:embed/>
                  </p:oleObj>
                </mc:Choice>
                <mc:Fallback>
                  <p:oleObj name="Equation" r:id="rId3" imgW="1028254"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863" y="4141704"/>
                          <a:ext cx="15430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rot="5400000">
              <a:off x="8981042" y="4481716"/>
              <a:ext cx="220822" cy="81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8602140" y="5045135"/>
              <a:ext cx="1447800" cy="276999"/>
            </a:xfrm>
            <a:prstGeom prst="rect">
              <a:avLst/>
            </a:prstGeom>
            <a:noFill/>
          </p:spPr>
          <p:txBody>
            <a:bodyPr wrap="square" rtlCol="0">
              <a:spAutoFit/>
            </a:bodyPr>
            <a:lstStyle/>
            <a:p>
              <a:r>
                <a:rPr lang="el-GR" sz="1200" dirty="0">
                  <a:solidFill>
                    <a:schemeClr val="accent1">
                      <a:lumMod val="75000"/>
                    </a:schemeClr>
                  </a:solidFill>
                </a:rPr>
                <a:t>Μη συναφή</a:t>
              </a:r>
            </a:p>
          </p:txBody>
        </p:sp>
      </p:grpSp>
      <p:grpSp>
        <p:nvGrpSpPr>
          <p:cNvPr id="9" name="Group 8">
            <a:extLst>
              <a:ext uri="{FF2B5EF4-FFF2-40B4-BE49-F238E27FC236}">
                <a16:creationId xmlns:a16="http://schemas.microsoft.com/office/drawing/2014/main" id="{60ECF076-D596-45D3-80CD-3EC1B36F9FCE}"/>
              </a:ext>
            </a:extLst>
          </p:cNvPr>
          <p:cNvGrpSpPr/>
          <p:nvPr/>
        </p:nvGrpSpPr>
        <p:grpSpPr>
          <a:xfrm>
            <a:off x="6031612" y="453109"/>
            <a:ext cx="2016250" cy="1150700"/>
            <a:chOff x="3941636" y="337911"/>
            <a:chExt cx="2016250" cy="1150700"/>
          </a:xfrm>
        </p:grpSpPr>
        <p:graphicFrame>
          <p:nvGraphicFramePr>
            <p:cNvPr id="2867205" name="Object 5"/>
            <p:cNvGraphicFramePr>
              <a:graphicFrameLocks noChangeAspect="1"/>
            </p:cNvGraphicFramePr>
            <p:nvPr>
              <p:extLst>
                <p:ext uri="{D42A27DB-BD31-4B8C-83A1-F6EECF244321}">
                  <p14:modId xmlns:p14="http://schemas.microsoft.com/office/powerpoint/2010/main" val="2681147134"/>
                </p:ext>
              </p:extLst>
            </p:nvPr>
          </p:nvGraphicFramePr>
          <p:xfrm>
            <a:off x="3941636" y="337911"/>
            <a:ext cx="1670050" cy="631825"/>
          </p:xfrm>
          <a:graphic>
            <a:graphicData uri="http://schemas.openxmlformats.org/presentationml/2006/ole">
              <mc:AlternateContent xmlns:mc="http://schemas.openxmlformats.org/markup-compatibility/2006">
                <mc:Choice xmlns:v="urn:schemas-microsoft-com:vml" Requires="v">
                  <p:oleObj name="Equation" r:id="rId5" imgW="1040948" imgH="393529" progId="Equation.3">
                    <p:embed/>
                  </p:oleObj>
                </mc:Choice>
                <mc:Fallback>
                  <p:oleObj name="Equation" r:id="rId5" imgW="104094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636" y="337911"/>
                          <a:ext cx="16700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Brace 15"/>
            <p:cNvSpPr/>
            <p:nvPr/>
          </p:nvSpPr>
          <p:spPr>
            <a:xfrm rot="5400000">
              <a:off x="4986631" y="583752"/>
              <a:ext cx="162862" cy="992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TextBox 16"/>
            <p:cNvSpPr txBox="1"/>
            <p:nvPr/>
          </p:nvSpPr>
          <p:spPr>
            <a:xfrm>
              <a:off x="4764974" y="1211612"/>
              <a:ext cx="1192912" cy="276999"/>
            </a:xfrm>
            <a:prstGeom prst="rect">
              <a:avLst/>
            </a:prstGeom>
            <a:noFill/>
          </p:spPr>
          <p:txBody>
            <a:bodyPr wrap="square" rtlCol="0">
              <a:spAutoFit/>
            </a:bodyPr>
            <a:lstStyle/>
            <a:p>
              <a:r>
                <a:rPr lang="el-GR" sz="1200" dirty="0">
                  <a:solidFill>
                    <a:schemeClr val="accent1">
                      <a:lumMod val="75000"/>
                    </a:schemeClr>
                  </a:solidFill>
                </a:rPr>
                <a:t>Συναφή</a:t>
              </a:r>
            </a:p>
          </p:txBody>
        </p:sp>
      </p:grpSp>
      <p:graphicFrame>
        <p:nvGraphicFramePr>
          <p:cNvPr id="18" name="Object 6"/>
          <p:cNvGraphicFramePr>
            <a:graphicFrameLocks noChangeAspect="1"/>
          </p:cNvGraphicFramePr>
          <p:nvPr>
            <p:extLst>
              <p:ext uri="{D42A27DB-BD31-4B8C-83A1-F6EECF244321}">
                <p14:modId xmlns:p14="http://schemas.microsoft.com/office/powerpoint/2010/main" val="404651841"/>
              </p:ext>
            </p:extLst>
          </p:nvPr>
        </p:nvGraphicFramePr>
        <p:xfrm>
          <a:off x="6082412" y="2170784"/>
          <a:ext cx="1714500" cy="631825"/>
        </p:xfrm>
        <a:graphic>
          <a:graphicData uri="http://schemas.openxmlformats.org/presentationml/2006/ole">
            <mc:AlternateContent xmlns:mc="http://schemas.openxmlformats.org/markup-compatibility/2006">
              <mc:Choice xmlns:v="urn:schemas-microsoft-com:vml" Requires="v">
                <p:oleObj name="Equation" r:id="rId7" imgW="1066680" imgH="393480" progId="Equation.3">
                  <p:embed/>
                </p:oleObj>
              </mc:Choice>
              <mc:Fallback>
                <p:oleObj name="Equation" r:id="rId7" imgW="1066680" imgH="393480" progId="Equation.3">
                  <p:embed/>
                  <p:pic>
                    <p:nvPicPr>
                      <p:cNvPr id="0" name=""/>
                      <p:cNvPicPr>
                        <a:picLocks noChangeAspect="1" noChangeArrowheads="1"/>
                      </p:cNvPicPr>
                      <p:nvPr/>
                    </p:nvPicPr>
                    <p:blipFill>
                      <a:blip r:embed="rId8"/>
                      <a:srcRect/>
                      <a:stretch>
                        <a:fillRect/>
                      </a:stretch>
                    </p:blipFill>
                    <p:spPr bwMode="auto">
                      <a:xfrm>
                        <a:off x="6082412" y="2170784"/>
                        <a:ext cx="1714500" cy="631825"/>
                      </a:xfrm>
                      <a:prstGeom prst="rect">
                        <a:avLst/>
                      </a:prstGeom>
                      <a:noFill/>
                    </p:spPr>
                  </p:pic>
                </p:oleObj>
              </mc:Fallback>
            </mc:AlternateContent>
          </a:graphicData>
        </a:graphic>
      </p:graphicFrame>
      <p:sp>
        <p:nvSpPr>
          <p:cNvPr id="19" name="Text Box 8"/>
          <p:cNvSpPr txBox="1">
            <a:spLocks noChangeArrowheads="1"/>
          </p:cNvSpPr>
          <p:nvPr/>
        </p:nvSpPr>
        <p:spPr bwMode="auto">
          <a:xfrm>
            <a:off x="348341" y="499792"/>
            <a:ext cx="50931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latin typeface="Calibri" pitchFamily="34" charset="0"/>
              </a:rPr>
              <a:t>True Negative Rate </a:t>
            </a:r>
            <a:r>
              <a:rPr lang="el-GR" altLang="en-US" sz="2000" b="1" dirty="0">
                <a:solidFill>
                  <a:schemeClr val="accent2">
                    <a:lumMod val="75000"/>
                  </a:schemeClr>
                </a:solidFill>
                <a:latin typeface="Calibri" pitchFamily="34" charset="0"/>
              </a:rPr>
              <a:t>– </a:t>
            </a:r>
            <a:r>
              <a:rPr lang="en-US" altLang="en-US" sz="2000" b="1" dirty="0">
                <a:solidFill>
                  <a:schemeClr val="accent2">
                    <a:lumMod val="75000"/>
                  </a:schemeClr>
                </a:solidFill>
                <a:latin typeface="Calibri" pitchFamily="34" charset="0"/>
              </a:rPr>
              <a:t>Specificity</a:t>
            </a:r>
            <a:r>
              <a:rPr lang="el-GR" altLang="en-US" sz="2000" b="1" dirty="0">
                <a:solidFill>
                  <a:schemeClr val="accent2">
                    <a:lumMod val="75000"/>
                  </a:schemeClr>
                </a:solidFill>
                <a:latin typeface="Calibri" pitchFamily="34" charset="0"/>
              </a:rPr>
              <a:t> (εξειδίκευση)</a:t>
            </a:r>
            <a:endParaRPr lang="en-US" altLang="en-US" sz="2000" b="1" dirty="0">
              <a:solidFill>
                <a:schemeClr val="accent2">
                  <a:lumMod val="75000"/>
                </a:schemeClr>
              </a:solidFill>
              <a:latin typeface="Calibri" pitchFamily="34" charset="0"/>
            </a:endParaRPr>
          </a:p>
          <a:p>
            <a:r>
              <a:rPr lang="el-GR" altLang="en-US" sz="2000" dirty="0">
                <a:latin typeface="Calibri" pitchFamily="34" charset="0"/>
              </a:rPr>
              <a:t>[πόσα από τα αρνητικά ταξινομεί σωστά]</a:t>
            </a:r>
          </a:p>
          <a:p>
            <a:r>
              <a:rPr lang="el-GR" altLang="en-US" sz="2000" dirty="0">
                <a:latin typeface="Calibri" pitchFamily="34" charset="0"/>
              </a:rPr>
              <a:t>Το ποσοστό των αρνητικών που δεν επιστρέφει ως θετικά/δεν ανακτά</a:t>
            </a:r>
          </a:p>
        </p:txBody>
      </p:sp>
      <p:sp>
        <p:nvSpPr>
          <p:cNvPr id="2" name="TextBox 1"/>
          <p:cNvSpPr txBox="1"/>
          <p:nvPr/>
        </p:nvSpPr>
        <p:spPr>
          <a:xfrm>
            <a:off x="6031612" y="6185671"/>
            <a:ext cx="242887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FPR = 1 - TNR</a:t>
            </a:r>
            <a:endParaRPr lang="el-GR"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C51119-9C56-4BE9-A812-4787AD2121C8}"/>
              </a:ext>
            </a:extLst>
          </p:cNvPr>
          <p:cNvSpPr txBox="1"/>
          <p:nvPr/>
        </p:nvSpPr>
        <p:spPr>
          <a:xfrm>
            <a:off x="1412877" y="3580547"/>
            <a:ext cx="6384363" cy="923330"/>
          </a:xfrm>
          <a:prstGeom prst="rect">
            <a:avLst/>
          </a:prstGeom>
          <a:noFill/>
        </p:spPr>
        <p:txBody>
          <a:bodyPr wrap="square" rtlCol="0">
            <a:spAutoFit/>
          </a:bodyPr>
          <a:lstStyle/>
          <a:p>
            <a:r>
              <a:rPr lang="el-GR" sz="1800" dirty="0">
                <a:latin typeface="+mn-lt"/>
              </a:rPr>
              <a:t>Θα προτιμούσατε (είναι πιο ασφαλές) ένα διαγνωστικό τεστ με</a:t>
            </a:r>
          </a:p>
          <a:p>
            <a:r>
              <a:rPr lang="el-GR" sz="1800" dirty="0">
                <a:latin typeface="+mn-lt"/>
              </a:rPr>
              <a:t>Α. Καλή ευαισθησία και κακή εξειδίκευση</a:t>
            </a:r>
          </a:p>
          <a:p>
            <a:r>
              <a:rPr lang="el-GR" sz="1800" dirty="0">
                <a:latin typeface="+mn-lt"/>
              </a:rPr>
              <a:t>Β. Κακή ευαισθησία και καλή εξειδίκευση</a:t>
            </a:r>
            <a:endParaRPr lang="en-US" sz="1800" dirty="0">
              <a:latin typeface="+mn-lt"/>
            </a:endParaRPr>
          </a:p>
        </p:txBody>
      </p:sp>
      <p:sp>
        <p:nvSpPr>
          <p:cNvPr id="3" name="TextBox 2">
            <a:extLst>
              <a:ext uri="{FF2B5EF4-FFF2-40B4-BE49-F238E27FC236}">
                <a16:creationId xmlns:a16="http://schemas.microsoft.com/office/drawing/2014/main" id="{1D617B71-1444-4607-8225-6992F58381EA}"/>
              </a:ext>
            </a:extLst>
          </p:cNvPr>
          <p:cNvSpPr txBox="1"/>
          <p:nvPr/>
        </p:nvSpPr>
        <p:spPr>
          <a:xfrm>
            <a:off x="228600" y="27605"/>
            <a:ext cx="7696200" cy="461665"/>
          </a:xfrm>
          <a:prstGeom prst="rect">
            <a:avLst/>
          </a:prstGeom>
          <a:noFill/>
        </p:spPr>
        <p:txBody>
          <a:bodyPr wrap="square" rtlCol="0">
            <a:spAutoFit/>
          </a:bodyPr>
          <a:lstStyle/>
          <a:p>
            <a:r>
              <a:rPr lang="el-GR" dirty="0">
                <a:highlight>
                  <a:srgbClr val="FFFF00"/>
                </a:highlight>
              </a:rPr>
              <a:t>Θετικά = Συναφή Αρνητικά = Μη συναφή</a:t>
            </a:r>
            <a:endParaRPr lang="en-US" dirty="0">
              <a:highlight>
                <a:srgbClr val="FFFF00"/>
              </a:highlight>
            </a:endParaRPr>
          </a:p>
        </p:txBody>
      </p:sp>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61A08A87-660A-472A-B4A9-3447EB500CF3}"/>
                  </a:ext>
                </a:extLst>
              </p14:cNvPr>
              <p14:cNvContentPartPr/>
              <p14:nvPr/>
            </p14:nvContentPartPr>
            <p14:xfrm>
              <a:off x="6362658" y="2343169"/>
              <a:ext cx="9720" cy="42120"/>
            </p14:xfrm>
          </p:contentPart>
        </mc:Choice>
        <mc:Fallback xmlns="">
          <p:pic>
            <p:nvPicPr>
              <p:cNvPr id="31" name="Ink 30">
                <a:extLst>
                  <a:ext uri="{FF2B5EF4-FFF2-40B4-BE49-F238E27FC236}">
                    <a16:creationId xmlns:a16="http://schemas.microsoft.com/office/drawing/2014/main" id="{61A08A87-660A-472A-B4A9-3447EB500CF3}"/>
                  </a:ext>
                </a:extLst>
              </p:cNvPr>
              <p:cNvPicPr/>
              <p:nvPr/>
            </p:nvPicPr>
            <p:blipFill>
              <a:blip r:embed="rId34"/>
              <a:stretch>
                <a:fillRect/>
              </a:stretch>
            </p:blipFill>
            <p:spPr>
              <a:xfrm>
                <a:off x="6353658" y="2334529"/>
                <a:ext cx="27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67201" name="Ink 2867200">
                <a:extLst>
                  <a:ext uri="{FF2B5EF4-FFF2-40B4-BE49-F238E27FC236}">
                    <a16:creationId xmlns:a16="http://schemas.microsoft.com/office/drawing/2014/main" id="{062F891D-07A5-427B-8D63-2B0AC16BE150}"/>
                  </a:ext>
                </a:extLst>
              </p14:cNvPr>
              <p14:cNvContentPartPr/>
              <p14:nvPr/>
            </p14:nvContentPartPr>
            <p14:xfrm>
              <a:off x="7448778" y="2491129"/>
              <a:ext cx="311040" cy="153360"/>
            </p14:xfrm>
          </p:contentPart>
        </mc:Choice>
        <mc:Fallback xmlns="">
          <p:pic>
            <p:nvPicPr>
              <p:cNvPr id="2867201" name="Ink 2867200">
                <a:extLst>
                  <a:ext uri="{FF2B5EF4-FFF2-40B4-BE49-F238E27FC236}">
                    <a16:creationId xmlns:a16="http://schemas.microsoft.com/office/drawing/2014/main" id="{062F891D-07A5-427B-8D63-2B0AC16BE150}"/>
                  </a:ext>
                </a:extLst>
              </p:cNvPr>
              <p:cNvPicPr/>
              <p:nvPr/>
            </p:nvPicPr>
            <p:blipFill>
              <a:blip r:embed="rId38"/>
              <a:stretch>
                <a:fillRect/>
              </a:stretch>
            </p:blipFill>
            <p:spPr>
              <a:xfrm>
                <a:off x="7440138" y="2482489"/>
                <a:ext cx="328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67202" name="Ink 2867201">
                <a:extLst>
                  <a:ext uri="{FF2B5EF4-FFF2-40B4-BE49-F238E27FC236}">
                    <a16:creationId xmlns:a16="http://schemas.microsoft.com/office/drawing/2014/main" id="{7E89C1F5-693F-48FA-BB4D-89ECE686F3CE}"/>
                  </a:ext>
                </a:extLst>
              </p14:cNvPr>
              <p14:cNvContentPartPr/>
              <p14:nvPr/>
            </p14:nvContentPartPr>
            <p14:xfrm>
              <a:off x="7335018" y="2105569"/>
              <a:ext cx="17280" cy="17640"/>
            </p14:xfrm>
          </p:contentPart>
        </mc:Choice>
        <mc:Fallback xmlns="">
          <p:pic>
            <p:nvPicPr>
              <p:cNvPr id="2867202" name="Ink 2867201">
                <a:extLst>
                  <a:ext uri="{FF2B5EF4-FFF2-40B4-BE49-F238E27FC236}">
                    <a16:creationId xmlns:a16="http://schemas.microsoft.com/office/drawing/2014/main" id="{7E89C1F5-693F-48FA-BB4D-89ECE686F3CE}"/>
                  </a:ext>
                </a:extLst>
              </p:cNvPr>
              <p:cNvPicPr/>
              <p:nvPr/>
            </p:nvPicPr>
            <p:blipFill>
              <a:blip r:embed="rId40"/>
              <a:stretch>
                <a:fillRect/>
              </a:stretch>
            </p:blipFill>
            <p:spPr>
              <a:xfrm>
                <a:off x="7326378" y="2096569"/>
                <a:ext cx="34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67220" name="Ink 2867219">
                <a:extLst>
                  <a:ext uri="{FF2B5EF4-FFF2-40B4-BE49-F238E27FC236}">
                    <a16:creationId xmlns:a16="http://schemas.microsoft.com/office/drawing/2014/main" id="{887F6C27-662A-4828-9C21-FD8E84C9C86E}"/>
                  </a:ext>
                </a:extLst>
              </p14:cNvPr>
              <p14:cNvContentPartPr/>
              <p14:nvPr/>
            </p14:nvContentPartPr>
            <p14:xfrm>
              <a:off x="7794378" y="6178609"/>
              <a:ext cx="360" cy="360"/>
            </p14:xfrm>
          </p:contentPart>
        </mc:Choice>
        <mc:Fallback xmlns="">
          <p:pic>
            <p:nvPicPr>
              <p:cNvPr id="2867220" name="Ink 2867219">
                <a:extLst>
                  <a:ext uri="{FF2B5EF4-FFF2-40B4-BE49-F238E27FC236}">
                    <a16:creationId xmlns:a16="http://schemas.microsoft.com/office/drawing/2014/main" id="{887F6C27-662A-4828-9C21-FD8E84C9C86E}"/>
                  </a:ext>
                </a:extLst>
              </p:cNvPr>
              <p:cNvPicPr/>
              <p:nvPr/>
            </p:nvPicPr>
            <p:blipFill>
              <a:blip r:embed="rId64"/>
              <a:stretch>
                <a:fillRect/>
              </a:stretch>
            </p:blipFill>
            <p:spPr>
              <a:xfrm>
                <a:off x="7785378" y="61699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67221" name="Ink 2867220">
                <a:extLst>
                  <a:ext uri="{FF2B5EF4-FFF2-40B4-BE49-F238E27FC236}">
                    <a16:creationId xmlns:a16="http://schemas.microsoft.com/office/drawing/2014/main" id="{9DE77C7E-521B-4D11-813F-64FAF18AD256}"/>
                  </a:ext>
                </a:extLst>
              </p14:cNvPr>
              <p14:cNvContentPartPr/>
              <p14:nvPr/>
            </p14:nvContentPartPr>
            <p14:xfrm>
              <a:off x="1355778" y="6008689"/>
              <a:ext cx="351720" cy="105120"/>
            </p14:xfrm>
          </p:contentPart>
        </mc:Choice>
        <mc:Fallback xmlns="">
          <p:pic>
            <p:nvPicPr>
              <p:cNvPr id="2867221" name="Ink 2867220">
                <a:extLst>
                  <a:ext uri="{FF2B5EF4-FFF2-40B4-BE49-F238E27FC236}">
                    <a16:creationId xmlns:a16="http://schemas.microsoft.com/office/drawing/2014/main" id="{9DE77C7E-521B-4D11-813F-64FAF18AD256}"/>
                  </a:ext>
                </a:extLst>
              </p:cNvPr>
              <p:cNvPicPr/>
              <p:nvPr/>
            </p:nvPicPr>
            <p:blipFill>
              <a:blip r:embed="rId66"/>
              <a:stretch>
                <a:fillRect/>
              </a:stretch>
            </p:blipFill>
            <p:spPr>
              <a:xfrm>
                <a:off x="1347138" y="6000049"/>
                <a:ext cx="369360" cy="122760"/>
              </a:xfrm>
              <a:prstGeom prst="rect">
                <a:avLst/>
              </a:prstGeom>
            </p:spPr>
          </p:pic>
        </mc:Fallback>
      </mc:AlternateContent>
    </p:spTree>
    <p:extLst>
      <p:ext uri="{BB962C8B-B14F-4D97-AF65-F5344CB8AC3E}">
        <p14:creationId xmlns:p14="http://schemas.microsoft.com/office/powerpoint/2010/main" val="3845607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34088</TotalTime>
  <Words>9296</Words>
  <Application>Microsoft Office PowerPoint</Application>
  <PresentationFormat>On-screen Show (4:3)</PresentationFormat>
  <Paragraphs>1841</Paragraphs>
  <Slides>155</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155</vt:i4>
      </vt:variant>
    </vt:vector>
  </HeadingPairs>
  <TitlesOfParts>
    <vt:vector size="172" baseType="lpstr">
      <vt:lpstr>Arial</vt:lpstr>
      <vt:lpstr>Calibri</vt:lpstr>
      <vt:lpstr>Calibri Light</vt:lpstr>
      <vt:lpstr>Cambria Math</vt:lpstr>
      <vt:lpstr>Corbel</vt:lpstr>
      <vt:lpstr>Courier New</vt:lpstr>
      <vt:lpstr>Lucida Sans</vt:lpstr>
      <vt:lpstr>Symbol</vt:lpstr>
      <vt:lpstr>Tahoma</vt:lpstr>
      <vt:lpstr>Times New Roman</vt:lpstr>
      <vt:lpstr>Wingdings</vt:lpstr>
      <vt:lpstr>Office Theme</vt:lpstr>
      <vt:lpstr>Chart</vt:lpstr>
      <vt:lpstr>Worksheet</vt:lpstr>
      <vt:lpstr>Equation</vt:lpstr>
      <vt:lpstr>Εξίσωση</vt:lpstr>
      <vt:lpstr>Φύλλο εργασίας</vt:lpstr>
      <vt:lpstr>PowerPoint Presentation</vt:lpstr>
      <vt:lpstr>Τι θα δούμε σήμερα;</vt:lpstr>
      <vt:lpstr>Αξιολόγηση συστήματος</vt:lpstr>
      <vt:lpstr>Μέτρα για μηχανές αναζήτησης</vt:lpstr>
      <vt:lpstr>Μέτρα για μηχανές αναζήτησης</vt:lpstr>
      <vt:lpstr>Βασικό κριτήριο: Συνάφεια</vt:lpstr>
      <vt:lpstr>Συνάφεια και Ανάγκη Πληροφόρησης</vt:lpstr>
      <vt:lpstr>Συνάφεια και Ανάγκη Πληροφόρησης</vt:lpstr>
      <vt:lpstr>PowerPoint Presentation</vt:lpstr>
      <vt:lpstr>Βασικό κριτήριο: Συνάφεια</vt:lpstr>
      <vt:lpstr>Μεθοδολογία: Benchmarks</vt:lpstr>
      <vt:lpstr>Μέτρα Συνάφειας</vt:lpstr>
      <vt:lpstr>Μέτρα Συνάφειας</vt:lpstr>
      <vt:lpstr>Μέτρα Συνάφειας</vt:lpstr>
      <vt:lpstr>Μέτρα Συνάφειας</vt:lpstr>
      <vt:lpstr>PowerPoint Presentation</vt:lpstr>
      <vt:lpstr>PowerPoint Presentation</vt:lpstr>
      <vt:lpstr>Μέτρα Συνάφειας χωρίς Διάταξη</vt:lpstr>
      <vt:lpstr>Πίνακας Ενδεχομένων  Confusion/Incidence Matrix</vt:lpstr>
      <vt:lpstr>PowerPoint Presentation</vt:lpstr>
      <vt:lpstr>Ακρίβεια και Ανάκληση</vt:lpstr>
      <vt:lpstr>Ακρίβεια και Ανάκληση</vt:lpstr>
      <vt:lpstr>Πίνακας Ενδεχομένων (Incidence Matrix)</vt:lpstr>
      <vt:lpstr>Ακρίβεια vs Ανάκληση</vt:lpstr>
      <vt:lpstr>Ακρίβεια και Ανάκληση</vt:lpstr>
      <vt:lpstr>Αρμονικό Μέσο</vt:lpstr>
      <vt:lpstr>Το μέτρο F1</vt:lpstr>
      <vt:lpstr>Αρμονικό Μέσο</vt:lpstr>
      <vt:lpstr>Το μέτρο F</vt:lpstr>
      <vt:lpstr>Το μέτρο F</vt:lpstr>
      <vt:lpstr>Πίνακας Ενδεχομένων</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(περίληψη)</vt:lpstr>
      <vt:lpstr>PowerPoint Presentation</vt:lpstr>
      <vt:lpstr>PowerPoint Presentation</vt:lpstr>
      <vt:lpstr>PowerPoint Presentation</vt:lpstr>
      <vt:lpstr>PowerPoint Presentation</vt:lpstr>
      <vt:lpstr>Αξιολόγηση Καταταγμένης Ανάκτησης</vt:lpstr>
      <vt:lpstr>Καμπύλη Ακρίβειας/Ανάκλησης</vt:lpstr>
      <vt:lpstr>Παράδειγμα Ι</vt:lpstr>
      <vt:lpstr>Παράδειγμα Ι</vt:lpstr>
      <vt:lpstr>Παράδειγμα Ι</vt:lpstr>
      <vt:lpstr>PowerPoint Presentation</vt:lpstr>
      <vt:lpstr>PowerPoint Presentation</vt:lpstr>
      <vt:lpstr>PowerPoint Presentation</vt:lpstr>
      <vt:lpstr>Αξιολόγηση Καταταγμένης Ανάκτησης</vt:lpstr>
      <vt:lpstr>Καμπύλη Ακρίβειας/Ανάκλησης</vt:lpstr>
      <vt:lpstr>PowerPoint Presentation</vt:lpstr>
      <vt:lpstr>PowerPoint Presentation</vt:lpstr>
      <vt:lpstr>Παράδειγμα Ι (συνέχεια)</vt:lpstr>
      <vt:lpstr>Ακρίβεια εκ παρεμβολής (Interpolated precision)</vt:lpstr>
      <vt:lpstr>Παράδειγμα ΙΙ</vt:lpstr>
      <vt:lpstr>Παράδειγμα ΙΙ</vt:lpstr>
      <vt:lpstr>Μέσοι όροι από πολλά ερωτήματα</vt:lpstr>
      <vt:lpstr>Σύγκριση Συστημάτων</vt:lpstr>
      <vt:lpstr>Κανονικοποιημένα επίπεδα ανάκλησης</vt:lpstr>
      <vt:lpstr>Μέση ακρίβεια 11-σημείων με παρεμβολή (11-point interpolated average precision)</vt:lpstr>
      <vt:lpstr>Καμπύλη Ακρίβειας/Ανάκλησης</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vt:lpstr>
      <vt:lpstr> ΜΑP </vt:lpstr>
      <vt:lpstr>R-ακρίβεια</vt:lpstr>
      <vt:lpstr>R-ακρίβεια</vt:lpstr>
      <vt:lpstr>Μόνο ένα έγγραφο</vt:lpstr>
      <vt:lpstr>MRR: Mean Reciprocal Rate</vt:lpstr>
      <vt:lpstr>Δυσκολίες στη χρήση P/R</vt:lpstr>
      <vt:lpstr>Μη γνωστή ανάκληση</vt:lpstr>
      <vt:lpstr>Επανάληψη</vt:lpstr>
      <vt:lpstr>Ασκήσεις</vt:lpstr>
      <vt:lpstr>Ασκήσεις</vt:lpstr>
      <vt:lpstr>Ασκήσεις</vt:lpstr>
      <vt:lpstr>PowerPoint Presentation</vt:lpstr>
      <vt:lpstr>Ασκήσεις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 έχουμε δει </vt:lpstr>
      <vt:lpstr>PowerPoint Presentation</vt:lpstr>
      <vt:lpstr>ROC (Receiver Operating Characteristic Curve)</vt:lpstr>
      <vt:lpstr>ROC (Receiver Operating Characteristic Curve)</vt:lpstr>
      <vt:lpstr>ROC (Receiver Operating Characteristic Curve)</vt:lpstr>
      <vt:lpstr>PowerPoint Presentation</vt:lpstr>
      <vt:lpstr>Μη δυαδικές αποτιμήσεις</vt:lpstr>
      <vt:lpstr>PowerPoint Presentation</vt:lpstr>
      <vt:lpstr>Discounted Cumulative Gain (DCG)</vt:lpstr>
      <vt:lpstr>Discounted Cumulative Gain</vt:lpstr>
      <vt:lpstr>Discounted Cumulative Gain</vt:lpstr>
      <vt:lpstr>Discounted Cumulative Gain</vt:lpstr>
      <vt:lpstr>Discounted Cumulative Gain</vt:lpstr>
      <vt:lpstr>Discounted Cumulative Gain</vt:lpstr>
      <vt:lpstr>Κανονικοποιημένο DCG (NDCG)</vt:lpstr>
      <vt:lpstr>PowerPoint Presentation</vt:lpstr>
      <vt:lpstr>Κανονικοποιημένο DCG (NDCG)</vt:lpstr>
      <vt:lpstr>Παρατήρηση: Διασπορά (Variance)</vt:lpstr>
      <vt:lpstr>PowerPoint Presentation</vt:lpstr>
      <vt:lpstr>Χρήση δεδομένων clickthrough</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Ασκήσεις</vt:lpstr>
      <vt:lpstr>Χρήση clicktrough για σύγκριση ΣΑΠ</vt:lpstr>
      <vt:lpstr>PowerPoint Presentation</vt:lpstr>
      <vt:lpstr>Αξιολογήσεις από ανθρώπους</vt:lpstr>
      <vt:lpstr>Αξιοπιστία των αξιολογήσεων των κριτών</vt:lpstr>
      <vt:lpstr>Μέτρο Kappa της διαφωνίας (συμφωνίας) (disagreement) μεταξύ των κριτών</vt:lpstr>
      <vt:lpstr>Kappa: παράδειγμα</vt:lpstr>
      <vt:lpstr>Kappa: παράδειγμα</vt:lpstr>
      <vt:lpstr>Kappa</vt:lpstr>
      <vt:lpstr>Kappa: παράδειγμα</vt:lpstr>
      <vt:lpstr>Επίπτωση της Διαφωνίας</vt:lpstr>
      <vt:lpstr>Αξιολόγηση σε μεγάλες μηχανές αναζήτησης</vt:lpstr>
      <vt:lpstr>Αξιολόγηση σε μεγάλες μηχανές αναζήτησης</vt:lpstr>
      <vt:lpstr>A/B testing</vt:lpstr>
      <vt:lpstr>Crowdsourcing</vt:lpstr>
      <vt:lpstr>PowerPoint Presentation</vt:lpstr>
      <vt:lpstr>Απαιτήσεις από ένα πρότυπο (benchmark)</vt:lpstr>
      <vt:lpstr>Benchmarks</vt:lpstr>
      <vt:lpstr>Standard benchmarks συνάφειας</vt:lpstr>
      <vt:lpstr>Standard benchmarks συνάφειας</vt:lpstr>
      <vt:lpstr>TREC</vt:lpstr>
      <vt:lpstr>Άλλα benchmarks</vt:lpstr>
      <vt:lpstr>Συλλογές ελέγχου</vt:lpstr>
      <vt:lpstr>Κριτική της Συνάφειας</vt:lpstr>
      <vt:lpstr>PowerPoint Presentation</vt:lpstr>
      <vt:lpstr>Ασκήσεις</vt:lpstr>
      <vt:lpstr>Ασκήσεις</vt:lpstr>
      <vt:lpstr>Ασκήσεις</vt:lpstr>
      <vt:lpstr>Ασκήσεις</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ir-evaluation</dc:title>
  <dc:creator>ep</dc:creator>
  <cp:lastModifiedBy>ΕΥΑΓΓΕΛΙΑ ΠΙΤΟΥΡΑ</cp:lastModifiedBy>
  <cp:revision>1067</cp:revision>
  <cp:lastPrinted>2011-04-04T04:19:57Z</cp:lastPrinted>
  <dcterms:created xsi:type="dcterms:W3CDTF">2011-04-01T01:43:31Z</dcterms:created>
  <dcterms:modified xsi:type="dcterms:W3CDTF">2021-06-08T12:07:22Z</dcterms:modified>
</cp:coreProperties>
</file>