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notesSlides/notesSlide6.xml" ContentType="application/vnd.openxmlformats-officedocument.presentationml.notesSlide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86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2" r:id="rId1"/>
  </p:sldMasterIdLst>
  <p:notesMasterIdLst>
    <p:notesMasterId r:id="rId93"/>
  </p:notesMasterIdLst>
  <p:handoutMasterIdLst>
    <p:handoutMasterId r:id="rId94"/>
  </p:handoutMasterIdLst>
  <p:sldIdLst>
    <p:sldId id="402" r:id="rId2"/>
    <p:sldId id="1137" r:id="rId3"/>
    <p:sldId id="1702" r:id="rId4"/>
    <p:sldId id="1701" r:id="rId5"/>
    <p:sldId id="1584" r:id="rId6"/>
    <p:sldId id="1507" r:id="rId7"/>
    <p:sldId id="1465" r:id="rId8"/>
    <p:sldId id="1466" r:id="rId9"/>
    <p:sldId id="1704" r:id="rId10"/>
    <p:sldId id="1592" r:id="rId11"/>
    <p:sldId id="1591" r:id="rId12"/>
    <p:sldId id="1763" r:id="rId13"/>
    <p:sldId id="1596" r:id="rId14"/>
    <p:sldId id="1469" r:id="rId15"/>
    <p:sldId id="1470" r:id="rId16"/>
    <p:sldId id="1472" r:id="rId17"/>
    <p:sldId id="1474" r:id="rId18"/>
    <p:sldId id="1707" r:id="rId19"/>
    <p:sldId id="1475" r:id="rId20"/>
    <p:sldId id="1599" r:id="rId21"/>
    <p:sldId id="1600" r:id="rId22"/>
    <p:sldId id="1601" r:id="rId23"/>
    <p:sldId id="1602" r:id="rId24"/>
    <p:sldId id="1603" r:id="rId25"/>
    <p:sldId id="1604" r:id="rId26"/>
    <p:sldId id="1605" r:id="rId27"/>
    <p:sldId id="1606" r:id="rId28"/>
    <p:sldId id="1607" r:id="rId29"/>
    <p:sldId id="1608" r:id="rId30"/>
    <p:sldId id="1598" r:id="rId31"/>
    <p:sldId id="1610" r:id="rId32"/>
    <p:sldId id="1477" r:id="rId33"/>
    <p:sldId id="1711" r:id="rId34"/>
    <p:sldId id="1479" r:id="rId35"/>
    <p:sldId id="1483" r:id="rId36"/>
    <p:sldId id="1712" r:id="rId37"/>
    <p:sldId id="1487" r:id="rId38"/>
    <p:sldId id="1713" r:id="rId39"/>
    <p:sldId id="1623" r:id="rId40"/>
    <p:sldId id="1793" r:id="rId41"/>
    <p:sldId id="1798" r:id="rId42"/>
    <p:sldId id="1626" r:id="rId43"/>
    <p:sldId id="1710" r:id="rId44"/>
    <p:sldId id="1716" r:id="rId45"/>
    <p:sldId id="1717" r:id="rId46"/>
    <p:sldId id="1650" r:id="rId47"/>
    <p:sldId id="1714" r:id="rId48"/>
    <p:sldId id="1613" r:id="rId49"/>
    <p:sldId id="1719" r:id="rId50"/>
    <p:sldId id="1615" r:id="rId51"/>
    <p:sldId id="1720" r:id="rId52"/>
    <p:sldId id="1617" r:id="rId53"/>
    <p:sldId id="1721" r:id="rId54"/>
    <p:sldId id="1527" r:id="rId55"/>
    <p:sldId id="1743" r:id="rId56"/>
    <p:sldId id="1732" r:id="rId57"/>
    <p:sldId id="1733" r:id="rId58"/>
    <p:sldId id="1734" r:id="rId59"/>
    <p:sldId id="1735" r:id="rId60"/>
    <p:sldId id="1508" r:id="rId61"/>
    <p:sldId id="1489" r:id="rId62"/>
    <p:sldId id="1496" r:id="rId63"/>
    <p:sldId id="1739" r:id="rId64"/>
    <p:sldId id="1497" r:id="rId65"/>
    <p:sldId id="1511" r:id="rId66"/>
    <p:sldId id="1512" r:id="rId67"/>
    <p:sldId id="1628" r:id="rId68"/>
    <p:sldId id="1629" r:id="rId69"/>
    <p:sldId id="1630" r:id="rId70"/>
    <p:sldId id="1631" r:id="rId71"/>
    <p:sldId id="1514" r:id="rId72"/>
    <p:sldId id="1515" r:id="rId73"/>
    <p:sldId id="1516" r:id="rId74"/>
    <p:sldId id="1640" r:id="rId75"/>
    <p:sldId id="1632" r:id="rId76"/>
    <p:sldId id="1633" r:id="rId77"/>
    <p:sldId id="1634" r:id="rId78"/>
    <p:sldId id="1635" r:id="rId79"/>
    <p:sldId id="1636" r:id="rId80"/>
    <p:sldId id="1637" r:id="rId81"/>
    <p:sldId id="1638" r:id="rId82"/>
    <p:sldId id="1639" r:id="rId83"/>
    <p:sldId id="1517" r:id="rId84"/>
    <p:sldId id="1518" r:id="rId85"/>
    <p:sldId id="1519" r:id="rId86"/>
    <p:sldId id="1523" r:id="rId87"/>
    <p:sldId id="1520" r:id="rId88"/>
    <p:sldId id="1521" r:id="rId89"/>
    <p:sldId id="1522" r:id="rId90"/>
    <p:sldId id="1536" r:id="rId91"/>
    <p:sldId id="1705" r:id="rId92"/>
  </p:sldIdLst>
  <p:sldSz cx="9144000" cy="6858000" type="screen4x3"/>
  <p:notesSz cx="7099300" cy="10223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0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aggelia Pitoura" initials="EP" lastIdx="1" clrIdx="0">
    <p:extLst>
      <p:ext uri="{19B8F6BF-5375-455C-9EA6-DF929625EA0E}">
        <p15:presenceInfo xmlns:p15="http://schemas.microsoft.com/office/powerpoint/2012/main" userId="a4605abc6b42958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EEB"/>
    <a:srgbClr val="FF9966"/>
    <a:srgbClr val="00A000"/>
    <a:srgbClr val="B2B2B2"/>
    <a:srgbClr val="F4F3EB"/>
    <a:srgbClr val="A40508"/>
    <a:srgbClr val="A50021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711" autoAdjust="0"/>
    <p:restoredTop sz="96052" autoAdjust="0"/>
  </p:normalViewPr>
  <p:slideViewPr>
    <p:cSldViewPr>
      <p:cViewPr varScale="1">
        <p:scale>
          <a:sx n="102" d="100"/>
          <a:sy n="102" d="100"/>
        </p:scale>
        <p:origin x="708" y="72"/>
      </p:cViewPr>
      <p:guideLst>
        <p:guide orient="horz" pos="2832"/>
        <p:guide pos="2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1328"/>
    </p:cViewPr>
  </p:sorterViewPr>
  <p:notesViewPr>
    <p:cSldViewPr>
      <p:cViewPr varScale="1">
        <p:scale>
          <a:sx n="53" d="100"/>
          <a:sy n="53" d="100"/>
        </p:scale>
        <p:origin x="-2826" y="-96"/>
      </p:cViewPr>
      <p:guideLst>
        <p:guide orient="horz" pos="3220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handoutMaster" Target="handoutMasters/handout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-112" charset="0"/>
              </a:defRPr>
            </a:lvl1pPr>
          </a:lstStyle>
          <a:p>
            <a:fld id="{99F3A387-7CA4-42C4-A654-FB16CB1400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285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7T09:13:25.792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49:44.4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49:44.4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49:44.4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49:44.4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49:44.4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49:44.4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35:55.4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89 14 3289,'0'0'4459,"1"-3"-3400,4-7 3901,-19 34-3546,1 0-1416,2 0 1,0 1 0,1 1-1,2 0 1,1 0 0,1 0-1,1 1 1,1 0 0,-1 45-1,5-60 17,0-3-36,0-1-1,0 1 0,1 0 1,0-1-1,0 1 0,4 9 1,-4-16 26,-1 0 0,1 0 1,1 0-1,-1 0 0,0 0 0,0 0 1,1 0-1,-1-1 0,1 1 0,-1-1 1,1 1-1,0-1 0,0 1 0,0-1 1,0 0-1,0 0 0,0 0 0,0 0 1,0 0-1,0 0 0,0-1 0,0 1 1,1-1-1,-1 1 0,0-1 0,0 0 1,1 0-1,3 0 0,-4 0 2,1-1 0,0 1-1,-1-1 1,1 0 0,0 0-1,-1 0 1,1 0-1,-1 0 1,0 0 0,1-1-1,-1 1 1,0-1 0,0 1-1,1-1 1,-1 0 0,2-3-1,29-39 236,-28 36-234,28-45 120,-2-2 1,-3-1-1,26-74 0,-46 108 1101,-9 43-1264,-1 0 1,-6 26 0,3-23 4,-2 32 0,6-33-339,1 0 0,1 0 1,1 0-1,5 29 0,-5-44-49,0-1 0,1 0 0,0 1 0,0-1 0,0 0 0,1-1 0,5 8 0,-6-10-154,0 0 0,1 0 0,0 0 0,0-1 0,0 1 0,0-1 0,0 0 0,1 0 0,-1-1 0,1 1 0,7 2 0,5 0-3261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35:55.9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188 116 536,'0'0'7348,"4"-18"-5985,2-5-791,-1 4 802,5-37 0,-23 172 793,-2-25-2132,-6 158 0,21-248-32,0 0-1,0 0 0,0 0 0,0 0 0,0 0 0,0 0 0,0 0 0,0-1 0,-1 1 0,1 0 1,0 0-1,-1 0 0,1 0 0,0 0 0,-1-1 0,1 1 0,-1 0 0,1 0 0,-1-1 0,0 1 1,1 0-1,-1-1 0,0 1 0,1 0 0,-1-1 0,0 1 0,0-1 0,0 1 0,1-1 0,-1 0 0,0 1 1,-1-1-1,-2 1-33,0-1 1,0 0 0,0 0 0,0 0-1,-1 0 1,-3-1 0,4 0 10,-18-3-142,-35-11 0,26 6 258,30 8-322,8-1 177,10 1 52,225 1-1022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35:58.8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1339 4843 2697,'0'0'5981,"16"-15"-5494,108-96 1370,-86 73-1331,-1-1 0,-2-1-1,-1-2 1,-3-2 0,28-49-1,112-246-68,-124 239-406,18-43 26,-6-3-1,60-233 1,5-178 376,-31 127-144,-59 287-423,-19 69 265,9-145 0,-19-77 50,-5 249-113,-1 16-50,-2 0-1,-11-58 1,-26-60 143,27 102-99,-10-29-20,-43-100 0,45 131-27,-2 2 0,-1 0 0,-45-56 0,-25-19-30,-156-150-1,249 268-2,-172-154 52,149 136-64,-1 0 0,0 2 0,-2 1 0,0 2 0,-46-18 0,30 16-43,0 2 0,-1 1 0,0 3 0,0 1 0,-63-1 0,34 8 15,-124 5 53,174-2-32,0 1 0,-1 1 1,1 2-1,1 0 0,-1 1 0,-25 12 0,22-5 0,1 1-1,1 1 1,0 2-1,1 0 1,-28 29-1,5 1-18,-49 67 0,59-63 15,1 1 1,3 2-1,3 2 0,1 0 0,-24 80 1,19-33-34,6 2 0,-19 134-1,10 304 74,33-450 108,3-69-118,0 279-184,8-225 127,21 81 0,2 12-36,43 238 91,-42-251 27,24 88 12,-43-202-82,2-2 0,2 0 0,34 64 0,-8-33 37,2-1 1,70 83-1,-101-136-10,0 0 0,-1 1 1,-2 0-1,18 43 0,-21-43 23,2 1 0,0-2 0,1 1 0,2-2 0,20 27 0,6-5-34,83 69 0,57 20-69,-169-123 86,1-1-1,0-1 1,1 1 0,-1-2 0,1 1 0,0-2 0,0 0 0,23 3 0,6-2 10,54-2 0,-66-2 23,-9-2-27,-20 2 27,1 0 0,0 0 0,0 0 0,-1 0 0,1 0 0,0 0 0,-1 0-1,1 0 1,0-1 0,-1 1 0,1 0 0,0 0 0,-1-1 0,1 1 0,-1-1 0,1 1-1,-1 0 1,1-1 0,-1 1 0,1-1 0,-1 1 0,1-1 0,-1 1 0,1-2-1,-1 1-233,-1 0 0,1 0-1,-1-1 1,1 1 0,-1 0-1,0 0 1,0 0 0,1 0-1,-1 1 1,0-1 0,0 0-1,0 0 1,0 0 0,0 1-1,-2-2 1,0 0-862,-11-9-3856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36:00.0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0 256,'0'3'7370,"0"-2"-7328,0 0 1,0 0-1,0 0 0,0 0 1,1 0-1,-1-1 0,0 1 1,1 0-1,-1 0 0,1 0 1,-1 0-1,1 0 0,-1-1 0,1 1 1,0 1-1,7 3 157,0 1-1,0-1 1,0 0-1,0-1 1,1 0-1,0 0 1,0-1-1,0 0 1,0-1-1,12 2 1,39 3-267,-3-5-3450,-65-2 1074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04:06.7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36:08.6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957 3964 4705,'0'0'1652,"14"-19"-1085,5-6-400,44-65 604,-45 58 494,-1-1 0,25-68 0,-28 63-953,8-24 38,-3 0 0,-3-2 0,16-127 0,-23 75-117,-6-158 0,-10 191 42,-34-151 0,22 141-197,-7-98-1,20-264 25,17 132-46,-12 270 18,-2 0 0,-2 1 0,-21-91 0,-24-50 70,-54-242-13,82 326-134,-4 1 0,-70-182 1,95 286 5,-1 0 1,0 0 0,0-1-1,-1 1 1,1 0 0,-5-4-1,6 7-26,0 0 0,1 0-1,-1 1 1,0-1 0,0 0 0,0 1-1,0-1 1,0 1 0,0-1 0,0 1-1,0 0 1,0-1 0,-1 1 0,1 0-1,0 0 1,0 0 0,0 0-1,0 0 1,0 0 0,0 0 0,-1 0-1,1 0 1,0 0 0,0 1 0,0-1-1,0 0 1,0 1 0,0-1 0,0 1-1,0-1 1,-2 2 0,-30 21-39,1 2 0,1 0 0,-36 41 0,52-51 88,-47 47-57,-73 95-1,106-118 12,2 2-1,2 1 1,1 0 0,-18 48-1,-24 89-154,-62 260-1,111-358 158,4 1 1,-4 93-1,11 166-74,6-282 101,6 53-1,40 221 1,-9-106-19,25 432 34,-61-638-37,10 107-23,-8-107 48,1-1 0,2 0 0,-1 0 0,12 23 0,-11-29-29,2 4 14,0 0 1,1 0-1,14 20 0,-18-33 3,-1 1 1,1-1 0,0 0-1,1 0 1,-1 0-1,1-1 1,0 0 0,0 0-1,0 0 1,0-1-1,1 0 1,10 3 0,13 3 3,-1-2 0,1-1 0,0-2 1,1-1-1,-1-1 0,34-3 0,12-4 143,92-19-1,-116 20-44,-15 3-424,-36 1 239,0 0 1,-1 0-1,1 0 0,0 0 0,-1-1 0,1 1 0,-1 0 1,1 0-1,0-1 0,-1 1 0,1 0 0,-1-1 0,1 1 1,-1 0-1,1-1 0,-1 1 0,1-1 0,-1 1 0,0-1 1,1 1-1,-1-1 0,0 1 0,1-1 0,-1 0 0,0 1 1,0-1-1,1 1 0,-1-1 0,0 0 0,0 0 0,0-23-2613,-1 18 1590,-2-18-2579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36:09.8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20 6465,'0'0'4212,"0"-5"-3749,-2-10-377,1 18-71,-3 33-22,2-14 29,-5 71 27,4 101-1,4-185-30,0 1-1,0-1 0,1 1 1,0-1-1,1 0 1,0 1-1,5 10 1,-6-17-15,-1 0 0,1 0 1,0 0-1,0 0 0,0-1 0,0 1 1,0-1-1,1 1 0,-1-1 1,1 0-1,0 1 0,-1-1 0,1-1 1,0 1-1,0 0 0,0-1 1,0 0-1,1 1 0,-1-1 1,0 0-1,1-1 0,-1 1 0,5 0 1,-3-1 38,0 0 1,0 0-1,0-1 1,0 0-1,-1 0 1,1 0-1,0 0 1,-1-1-1,1 0 1,0 0-1,-1 0 1,8-5-1,-5 2 5,-1 0-1,0-1 1,0 0-1,0 0 1,-1 0-1,0 0 0,5-9 1,1-3 25,-2-1 0,0 0-1,-1-1 1,-1 0 0,6-26 0,-7 7 292,-1 0 0,-1-52 0,-13 235-497,0 4 125,9-132-96,0 15 94,5 44 0,7-25-2021,-9-41 674,1 1 0,1-1 0,7 11 0,-6-10-1793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36:10.1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126 0 3929,'0'0'8275,"-8"16"-7562,-20 47 83,-36 119-1,56-148-742,2 0 0,-5 63-1,11-79-680,0 1 0,1-1 0,1 1 0,1 0 0,0-1 0,11 31 0,0-12-4177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43:44.8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359 233 5217,'0'0'1841,"0"-18"-1197,0-116 1783,0 131-2302,0 0 1,0 0-1,0 1 0,-1-1 1,1 0-1,-1 0 0,0 1 1,0-1-1,0 1 0,0-1 1,0 0-1,0 1 0,-1 0 1,1-1-1,-1 1 0,1 0 1,-4-3-1,3 4-95,-1-1 0,1 1-1,-1-1 1,0 1 0,0 0 0,0 0-1,1 0 1,-1 0 0,0 1 0,0-1-1,0 1 1,0 0 0,0 0 0,0 0-1,0 0 1,-4 1 0,-1 1-28,-1 0 0,1 0 1,-1 1-1,1 0 0,0 1 1,0 0-1,1 0 0,-1 1 0,1-1 1,0 2-1,-7 5 0,-8 8-11,2 2 0,-21 23 0,30-30-9,0 0 0,0 0 0,2 1 0,0 1 0,0-1 0,1 2 0,1-1 0,1 1 0,1 0 1,0 0-1,1 0 0,1 1 0,0-1 0,1 1 0,2 34 0,0-47 6,0 0-1,1 0 1,0 1-1,0-1 1,1-1-1,-1 1 1,1 0-1,0 0 1,0 0-1,1-1 1,-1 1-1,1-1 1,0 0 0,0 0-1,0 0 1,1 0-1,-1-1 1,1 1-1,0-1 1,0 0-1,1 0 1,-1 0-1,0-1 1,1 1 0,0-1-1,-1 0 1,1-1-1,0 1 1,0-1-1,0 0 1,9 1-1,4-1 62,0 0 1,0-1-1,-1-1 0,1-1 0,0-1 0,-1 0 0,1-2 1,24-8-1,-17 3 79,-2-1 0,1-1 1,-2-1-1,0-1 0,26-20 1,-38 25-75,0 0 0,0-1 0,0 0 0,-2 0 0,1-1 0,-1-1 0,-1 1 0,0-1 0,-1 0 0,0-1 0,5-15 0,-4 5-75,-1 0 0,-1-1 0,-2 1 0,0-1 0,-1-38 0,-1 57-67,-2 0-1,1 0 1,0 1-1,-1-1 1,0 0-1,0 0 1,-1 0-1,1 1 1,-1-1-1,0 1 1,0-1-1,-5-6 1,4 7-353,0 0 1,-1 0-1,0 0 1,0 1-1,0-1 1,0 1-1,-6-3 1,-22-11-3921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43:45.2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1 123 7466,'0'0'1208,"105"-53"-400,-50 34-288,3 1 400,0 5-248,-2 3-439,-1 4 303,-2 3-536,-4 3 0,-8 0-48,-2 0-48,-5 0-184,2 15-969,-6-1-1231,-12-5-217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43:45.5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 5905,'0'0'640,"19"0"-137,8-2-355,-8 0 25,-1 1-1,1 1 1,-1 1-1,21 3 1,-33-3-50,-1 1 0,1-1-1,0 1 1,0 0 0,-1 1-1,1-1 1,-1 1 0,0 0 0,0 0-1,0 1 1,0 0 0,0 0 0,-1 0-1,0 0 1,1 0 0,-2 1 0,1 0-1,-1 0 1,1 0 0,4 11 0,-4-7-49,-1 0 0,0 0 1,0 1-1,-1-1 1,0 1-1,-1 0 0,0-1 1,-1 1-1,1 0 1,-2 0-1,0 0 0,-2 12 1,1-15-55,0 1 0,0-1 0,-1 1 1,0-1-1,-1 0 0,0 0 0,0-1 1,0 1-1,-7 8 0,-7 4-364,-30 27 0,34-34-1266,0 1-1,1 1 0,-22 28 1,28-29-1322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43:46.0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315 35 4745,'0'0'1787,"-20"-6"-800,2 0-809,2 1-21,0 0-1,0 2 1,0-1-1,0 2 1,-1 0-1,-20 1 1,31 1-151,0 0 0,0 0 0,0 1 0,0 0 0,0 1 0,0-1 0,0 1 1,1 0-1,-1 1 0,1-1 0,-1 1 0,1 0 0,0 0 0,0 1 0,1-1 1,-1 1-1,1 0 0,-1 1 0,1-1 0,0 1 0,1 0 0,-1 0 0,1 0 1,0 0-1,0 0 0,1 1 0,0-1 0,0 1 0,0 0 0,0 0 0,-1 10 1,2-9-5,0 0 1,1 1 0,0-1 0,0 0 0,0 0 0,1 1 0,0-1 0,0 0 0,1 0 0,0 0 0,0 0-1,1 0 1,-1-1 0,7 11 0,-3-9 27,0 0-1,0-1 1,0 0-1,1 0 1,0 0-1,0-1 1,1 0-1,-1-1 1,1 1-1,9 3 1,5 1 105,1-1-1,0 0 1,0-2 0,1-1-1,-1-1 1,1-1 0,47 2-1,-65-5-107,34 0 296,76-6 0,-105 4-254,1-1 0,0 0 0,-1-1 0,0-1 0,0 1 0,0-2 0,0 0 0,0 0 0,-1-1 0,0 0 0,11-9 0,-17 11-52,0-1 0,0 0 1,0 1-1,0-2 1,-1 1-1,0 0 1,0-1-1,0 1 0,-1-1 1,0 0-1,0 0 1,0 0-1,1-8 0,-3 9-92,1 1-1,0-1 1,-1 1-1,0-1 1,0 0-1,0 1 0,-1-1 1,1 0-1,-1 1 1,0-1-1,-1 1 0,1-1 1,-1 1-1,0 0 1,0-1-1,0 1 0,0 0 1,-6-6-1,-1 1-493,-1 2 1,0 0-1,-1 0 0,1 1 0,-1 0 0,-20-8 0,-15-1-2558</inkml:trace>
  <inkml:trace contextRef="#ctx0" brushRef="#br0" timeOffset="1">704 591 6105,'0'0'1985,"-89"138"-1233,49-82-16,-4 2 312,1 2-120,-5 2-631,1 0 215,0-3-512,3-7 56,8-4-136,5-7 80,6-6-328,5-2-425,-6-4-1415,8-10 23,2-7-3816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43:46.4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89 0 7178,'0'0'1129,"-11"20"-1022,-3 3-94,6-9-13,0-1 1,0 2-1,1-1 0,1 1 1,1 0-1,-7 27 1,9-27 44,0-1 1,2 1 0,-1 0-1,2 0 1,0 0-1,1 0 1,0 0 0,7 28-1,-7-37 40,1-1 0,0 1 0,0-1 0,1 1-1,-1-1 1,1 0 0,0 0 0,1 0 0,-1 0 0,1 0 0,0-1-1,0 1 1,0-1 0,1 0 0,0-1 0,-1 1 0,1-1 0,0 0-1,1 0 1,-1-1 0,0 1 0,1-1 0,0 0 0,-1-1 0,8 2-1,12 0 59,-1-1 0,1-1-1,0-1 1,27-4 0,-40 3-333,-1-1 1,-1-1 0,1 0-1,18-7 1,-21 7-1013,0-1-1,0 0 1,11-10 0,-5 1-4802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43:47.0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4809,'0'0'2311,"5"19"-1925,-4-17-372,4 19 218,1 0 0,2-1-1,0 1 1,1-2-1,22 36 1,-7-23-130,2 0 0,2-1-1,1-1 1,1-2 0,1-1 0,1-2 0,1-1-1,2-1 1,0-2 0,1-2 0,2-1 0,-1-2-1,2-1 1,0-2 0,1-2 0,0-2-1,53 6 1,-75-14-2070,-9-1-493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43:48.4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412 155 4865,'0'0'1607,"-20"-9"-1164,-65-27 46,73 31-292,0 1 1,0 0-1,-1 1 0,0 0 0,1 1 0,-1 1 0,0 0 0,0 0 1,0 1-1,0 1 0,-21 3 0,28-2-165,0 0 1,-1 0-1,1 0 1,0 1-1,0 0 1,1 0-1,-1 0 0,1 1 1,-1 0-1,1 0 1,0 0-1,1 1 0,-1-1 1,1 1-1,0 0 1,0 1-1,0-1 0,1 1 1,0-1-1,-5 12 1,3-4-31,0 1 1,1-1 0,1 0-1,0 1 1,0 0-1,2 0 1,0 0 0,1 25-1,1-32 11,0 0 0,0 0-1,1 0 1,-1 1 0,2-2 0,-1 1-1,1 0 1,0 0 0,1-1 0,-1 0-1,1 0 1,0 0 0,1 0 0,0 0-1,0-1 1,0 0 0,0 0 0,1 0-1,0-1 1,0 0 0,0 0 0,0 0-1,12 4 1,-1-1 68,0-1 0,0-1 0,1 0 0,0-2-1,0 0 1,0 0 0,0-2 0,27-1 0,-35 0-15,0-1-1,-1-1 1,1 0 0,0 0-1,-1-1 1,1 0 0,-1 0 0,0-1-1,0-1 1,0 1 0,-1-1 0,0-1-1,0 1 1,0-2 0,0 1 0,-1-1-1,0 0 1,-1 0 0,0-1-1,0 0 1,0 0 0,-1 0 0,0-1-1,-1 0 1,0 0 0,0 0 0,-1 0-1,0-1 1,0 1 0,1-17 0,-3 10-80,0 0 1,-1 1 0,0-1-1,-5-24 1,3 33-64,1 0 1,-2 1-1,1-1 0,-1 1 0,0-1 0,0 1 1,0 0-1,-1 0 0,0 0 0,0 1 0,-1-1 1,0 1-1,-7-6 0,-10-6-686,0 1 0,-2 2 0,0 0 0,-26-10 0,-22-5-3217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04:07.1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43:48.9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204 6 6025,'0'0'2007,"-19"17"-1903,-6 5-59,-1 0-3,2 1 0,-26 30 0,44-46-44,-2 1-22,2 0 0,-1 0 0,1 0 1,0 1-1,1 0 0,0 0 0,-5 12 0,31-77 3500,-10 30-3305,2 1 0,0 1 0,30-41-1,-40 62-143,-1 0 1,1 0-1,0 1 0,1-1 0,-1 1 0,0-1 1,1 1-1,-1 0 0,1 0 0,0 1 0,0-1 0,-1 1 1,1 0-1,0 0 0,0 0 0,0 0 0,1 1 0,-1-1 1,0 1-1,0 0 0,4 1 0,6 1-69,0 0-1,1 1 1,-2 1-1,27 10 1,255 87-3271,-191-71 536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43:49.4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5033,'0'0'2361,"96"0"-2297,-49 6-48,2 4 240,-3 1-256,-5 1 544,-4-1-336,-6 1-112,-6 2 96,-5 1-192,-4-1-48,-3-3-472,-2 1-560,2-2 431,-4-3-1111,0-5-937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43:49.8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70 0 5617,'0'0'1945,"12"21"-1333,40 68 151,-50-83-699,1-1 1,-1 0-1,0 0 1,-1 1 0,1-1-1,-1 1 1,0 0-1,0-1 1,-1 1 0,1 0-1,-1-1 1,-1 7-1,0 6 150,1-13-154,1 6 20,-1-1-1,0 1 0,-1-1 1,0 1-1,0-1 1,-1 0-1,-1 0 0,0 1 1,0-1-1,-8 16 1,3-13-260,-1-1 0,0 0 1,-1 0-1,-14 14 1,-24 14-3210,33-29 481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43:50.2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87 0 5777,'0'0'1347,"-13"17"-1283,-38 57-36,48-68-26,0 0 1,0-1-1,0 1 0,1 0 0,0 0 0,0 1 1,1-1-1,-1 0 0,0 13 0,3-14 5,-1-1 0,0 1 0,1-1 0,0 1 0,0-1 0,0 1 0,0-1-1,1 0 1,0 1 0,0-1 0,3 6 0,0-4 36,-1-1 0,1 1 0,0-1 0,1 0-1,-1 0 1,1-1 0,0 0 0,0 0 0,0 0 0,1-1 0,-1 1 0,1-1-1,0-1 1,0 0 0,8 2 0,-2-1 160,0 0 1,0-2-1,0 1 1,1-2-1,-1 0 0,0 0 1,1-1-1,-1-1 0,0 0 1,15-5-1,-22 5-136,0 0 0,-1 0 0,1 0 1,-1-1-1,0 0 0,0 0 0,0-1 0,0 1 0,0-1 0,-1 0 0,1-1 0,-1 1 0,0-1 0,-1 1 0,1-1 0,-1 0 1,0 0-1,0-1 0,0 1 0,-1-1 0,0 1 0,0-1 0,0 0 0,1-9 0,-2 5-88,1 0 0,-1-1 0,-1 1 0,-1-17 0,1 24-43,-1 0-1,1 0 1,-1 0-1,0 0 0,0 1 1,0-1-1,0 0 1,0 1-1,0-1 1,-1 0-1,1 1 0,-1-1 1,0 1-1,0 0 1,0 0-1,0 0 0,0 0 1,0 0-1,0 0 1,-1 0-1,-3-1 1,-5-2-488,-1 2 0,0 0 0,0 0 1,1 1-1,-2 0 0,-16 1 0,-21 0-1916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43:50.7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1368 1 5393,'0'0'440,"-22"18"-253,-141 117-10,65-55 338,-181 114 0,233-167-428,-1-2 0,-1-2 0,0-2 0,-2-3-1,0-1 1,-94 16 0,87-26 423,-1-3 0,-90-6 0,139 1-738,0 0 1,-1-1 0,1 0-1,0 0 1,0-1-1,0 0 1,0 0 0,1-1-1,-9-5 1,5 1-1527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43:51.1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198 1 224,'0'0'6501,"-19"6"-6295,-60 25-55,73-28-108,0 0 0,0 1 0,0-1 0,0 1 1,0 1-1,1-1 0,-1 1 0,1 0 1,0 0-1,1 0 0,0 1 0,-1 0 1,2 0-1,-6 10 0,5-7 18,1 0-1,0 0 1,1 1-1,0-1 1,0 1-1,1 0 1,0-1 0,1 17-1,0-23-17,1 0 0,-1 0 0,0 0 0,1 0 0,0-1 0,0 1 0,0 0 0,0-1 0,0 1 0,0 0 0,1-1 0,-1 1 0,1-1 0,0 0 0,-1 0 0,5 4 0,-2-3 8,0 1-1,1-1 1,-1 0-1,1-1 1,0 1 0,0-1-1,0 0 1,7 2-1,7 0-109,0 0 0,0-1 0,36 0 0,-36-3-177,4 1-495,1-1 1,45-6-1,-33-2-1129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43:51.8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 81 4505,'0'0'4106,"-6"-14"-3106,-17-41-97,17 44 112,2 13-811,1 15-412,3-16 288,-2 20-13,1 0-1,0 0 1,4 33-1,-2-45-68,1 1 0,0 0-1,0-1 1,1 0-1,0 0 1,1 1 0,0-2-1,1 1 1,-1 0 0,7 7-1,4 2 49,1-1 0,0 0-1,1-1 1,1-1 0,1-1-1,0-1 1,0 0 0,1-1-1,23 9 1,27 8 46,102 29 0,-166-56-97,282 66 179,4-25-220,-228-37-798,-63-10-2770,0-5-32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43:52.3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62 4 6145,'0'0'2178,"5"-2"-2115,-2 2-39,1-1 0,0 1 0,0 0 1,0 0-1,-1 0 0,1 0 0,0 1 1,0-1-1,-1 1 0,1 0 0,0 0 1,6 4-1,48 25 337,-44-22-333,1 0-29,-1 1 0,0 0 0,-1 1-1,20 18 1,-28-23 5,-1 1 0,1-1-1,-1 1 1,0-1 0,0 1 0,-1 1-1,0-1 1,0 0 0,0 1 0,-1-1-1,0 1 1,0 0 0,1 10 0,-2-8 83,0 1 0,0 0 1,-1-1-1,-1 1 0,1 0 1,-2-1-1,1 1 0,-1-1 1,-1 1-1,0-1 0,0 0 1,-1 0-1,0 0 1,0-1-1,-1 1 0,0-1 1,-10 12-1,-8 5 226,-2 0 1,-1-1 0,-1-2-1,-33 22 1,-24 20 172,68-47-1008,0-2-4199,13-12 2242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43:56.7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993 0 5497,'0'0'910,"-5"6"-794,-67 83 710,-4-3 1,-163 144-1,200-199-390,-1-2 1,-2-1-1,-1-2 1,-63 28-1,71-40-477,0-1 0,0-2-1,-43 8 1,48-14-1107,-1-2-1,-35 1 1,45-4-1705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43:57.0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287 1 1688,'0'0'4431,"-19"9"-4330,2-1-45,-3 1 23,0 1 0,1 0 0,0 2 0,-28 23 0,31-22 8,1 0-1,1 2 1,0 0 0,-19 27 0,28-35-24,1 0-1,0 1 1,0 0 0,1 0 0,0 0-1,0 0 1,1 1 0,0-1-1,1 1 1,-1-1 0,2 1 0,-1 0-1,2 11 1,-1-16-27,1-1-1,0 0 1,0 1 0,0-1-1,0 0 1,1 0 0,-1 0-1,1 0 1,0 0 0,-1-1-1,1 1 1,1 0 0,-1-1 0,0 1-1,1-1 1,-1 0 0,1 0-1,0 0 1,4 3 0,7 3-11,1-1 0,28 11 0,-30-13-90,82 31-1659,-60-22-402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04:07.5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43:57.5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796 287 936,'0'0'6210,"-129"-114"-5586,80 81-312,-7 2 360,-6 2 72,-5 3-640,-2 5 272,2 4-376,1 5-208,8 8 160,9 4-976,7 0-208,6 6-337,9 6-391,8-3 159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43:57.9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431 70 2601,'0'0'1480,"-102"-31"-664,51 22-648,-3 1-64,1 2-104,-16 0-776,14 0-24,8 2-1913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43:58.3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2288 27 3185,'0'0'505,"-19"-1"-370,-275-21-347,-64 19-569,204 4 2390,122-1-1640,0 1-1,1 2 1,-1 1 0,1 2 0,0 0-1,-52 20 1,2 2-266,-100 22-1,141-39 78,0 1-1,1 2 0,1 2 0,-52 29 0,62-29-534</inkml:trace>
  <inkml:trace contextRef="#ctx0" brushRef="#br0" timeOffset="1">463 312 968,'0'0'2425,"-94"46"-2425,85-22-80,3-3-624,1 0-497</inkml:trace>
  <inkml:trace contextRef="#ctx0" brushRef="#br0" timeOffset="2">100 810 2801,'0'0'1096,"-80"99"-896,69-70-192,6 17-16,3-5-304,0-6-1008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43:58.7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3833,'0'0'696,"7"99"-832,13-72 120,23 17-208,-4-5-320,-1-2-945</inkml:trace>
  <inkml:trace contextRef="#ctx0" brushRef="#br0" timeOffset="1">308 679 3505,'0'0'536,"140"82"-904,-77-67-464,1-3-521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43:59.1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3609,'0'0'976,"104"39"-984,-6-22-136,-9-3-680,-4-3-328</inkml:trace>
  <inkml:trace contextRef="#ctx0" brushRef="#br0" timeOffset="1">1230 218 4961,'0'0'0,"104"4"-176,-33-2-288,1 2-1577</inkml:trace>
  <inkml:trace contextRef="#ctx0" brushRef="#br0" timeOffset="2">2438 241 1840,'0'0'0</inkml:trace>
  <inkml:trace contextRef="#ctx0" brushRef="#br0" timeOffset="3">3154 140 2080,'0'0'0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43:59.5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1241 1432,'0'0'3449,"78"-121"-4161,-50 96-744</inkml:trace>
  <inkml:trace contextRef="#ctx0" brushRef="#br0" timeOffset="1">218 739 4745,'0'0'2961,"-3"-103"-2513,3 80-432,0-1 0,11 1-16,10-10-840,-1 8-121,-2 0-1231</inkml:trace>
  <inkml:trace contextRef="#ctx0" brushRef="#br0" timeOffset="2">260 165 1880,'0'0'6434,"-29"-107"-6434,29 96 72,0 1-72,0 0-568,7-1-136,-1 3-1057,-4 0-663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43:59.9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86 392 3793,'0'0'1436,"-4"-17"-948,-32-119 2154,32 123-1998,-5-18-940,1 0 0,-8-64 0,12 46-2102,-1 30 434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44:00.3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124 111 1280,'0'0'5265,"-93"-85"-4728,81 73-513,2 5-24,1 1-985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52:06.9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0 5113,'0'0'1656,"0"180"-1728,-6-81-1440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52:14.7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215 45 5025,'0'0'4178,"0"-2"-3135,0-1-811,2-6 693,-1 9-896,-1-1 0,1 1 1,0-1-1,-1 1 0,1 0 0,0 0 0,0-1 0,-1 1 0,1 0 1,0 0-1,0 0 0,-1-1 0,1 1 0,0 0 0,0 0 0,1 1 1,642 28 341,-617-28-369,-17 0 61,-470-29-10,317 15-30,108 10-15,-238-11 118,327 25-267,-14-1 188,69 8 143,118 6 1,-85-20-3829,-116-4-1523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04:07.9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52:17.7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461 47 3897,'0'0'5669,"-10"0"-4475,-26-4-1113,-41-11 0,-1 0-69,52 11 77,9 0-135,0 2-1,-19 0 1,35 6 10,0 0 1,0 0 0,0 0-1,1 0 1,-1 8 0,1-8 29,-38 526 437,-10 127 166,36-530-603,-17 327 366,32 474 596,-13-734-825,6-138-98,-5 37 104,-2 78 432,266-181-656,-58 10 311,-192 4-114,-5-4-139,0 0-1,0 0 1,0 0-1,0 0 0,0 0 1,1 0-1,-1 1 1,0-1-1,0 0 1,0 0-1,0 0 1,0 0-1,1 0 0,-1 0 1,0 0-1,0 0 1,0 0-1,0 0 1,1 0-1,-1 0 1,0 0-1,0 1 1,0-1-1,0 0 0,1 0 1,-1-1-1,0 1 1,0 0-1,0 0 1,0 0-1,1 0 1,-1 0-1,0 0 1,0 0-1,0 0 0,0 0 1,0 0-1,1 0 1,-1 0-1,0 0 1,0-1-1,0 1 1,0 0-1,0 0 0,0 0 1,1 0-1,-1 0 1,0-1-1,0 1 1,0 0-1,0 0 1,0 0-1,0 0 1,0-1-1,13-12-3543,4-7-3190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52:19.5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65 3145,'0'0'3082,"-3"0"-2433,-8 0 2656,128-4-3090,1-4 0,131-27 0,-235 33-221,-2 0 66,-1 0 0,0-1 0,15-5 0,-25 12 61,0 1 1,-1 0-1,1-1 1,-1 1-1,-1 7 1,1-10-68,20 329 374,0 0-111,-19-231-240,-16 521 326,2-350-269,2-34-53,5 85-31,5-96 35,-24 60 5,17-213-151,0-10 186,3-33-120,1 1-1,2-1 1,1 0-1,3 36 1,-21-66 1126,-5-2-1016,0 0 0,0-2 1,-29-8-1,-18-3 88,-12 5-213,-34-7-93,116 17 44,-1 0 0,1-1 0,0 1 0,-1 0 1,1-1-1,0 1 0,0-1 0,-1 1 0,1-1 0,0 1 1,0-1-1,0 0 0,0 0 0,0 0 0,0 0 1,0 1-1,0-1 0,0-1 0,0 1 0,0 0 0,1 0 1,-2-1-1,1-2-457,0 1 0,1-1 0,-1 1 0,1-1 0,0 1 1,0-1-1,1-4 0,-1 1-809,2-19-3850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52:20.3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114 190 4521,'0'0'3642,"5"-19"-2447,39-128 1560,-43 141-2453,4-10 599,-4 14-532,-2 10-219,-3 16-121,-2-1 0,-1 0 0,-15 37 0,2-8-18,-18 68 22,2-5-1225,8-41-4356,21-58 1622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52:20.7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444 1 5825,'0'0'2435,"-17"13"-1858,-2 0-344,-2 2 98,1 1 0,0 1 0,-26 29 0,-95 119 1425,111-125-1619,1 0 0,-31 61 0,53-86-310,0 2 0,0-1-1,-5 22 1,10-27-981,0-1 1,0 1-1,1 16 1,1-16-1196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52:21.1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1 5697,'0'0'2138,"-2"19"-1783,-10 133 385,11-105-353,1-46 145,2-2-36,58-60 435,-45 44-913,0 1-1,1 1 0,28-22 0,-39 34 11,-4 2-13,0 0 0,0 0-1,0 0 1,0 0 0,1 0-1,-1 1 1,0-1 0,1 0-1,-1 1 1,0-1 0,1 0-1,-1 1 1,1 0-1,2-1 1,-4 9 315,-1 22-326,0 1 0,-2-1 0,-12 54 0,10-65-694,-1-1 1,-1 0 0,-1 0-1,0 0 1,-1-1 0,-1 0-1,-13 17 1,-12 8-3703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52:21.5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68 1 6345,'0'0'5109,"0"5"-4808,-1 16-90,-1-1 1,-1 0-1,-1 0 0,-1 0 1,-12 31-1,-2 12-157,6 4-1073,10-22-2868,3-29 1125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52:22.0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509 1 6209,'0'0'2577,"-15"17"-2021,-3 2-325,-14 14 366,-30 44-1,-151 231 927,158-226-1313,51-77-216,-20 31-233,1 0-1,-32 69 1,50-87-705,4-17 781,1-1-1,0 1 1,-1 0-1,1-1 1,0 1-1,0 0 1,0-1-1,0 1 1,0 0-1,0 0 1,0-1-1,0 1 1,0 0-1,0-1 1,0 1-1,0 0 1,1-1-1,-1 1 1,0 0-1,0-1 1,1 1-1,0 1 1,8-1-2283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52:22.4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0 6025,'0'0'1487,"-5"19"-1480,-16 59-4,20-74 15,0 0 1,0 0 0,0 1 0,0-1-1,1 1 1,-1-1 0,2 8-1,-1-2 47,1-10-37,0 1-1,-1-1 1,1 0 0,0 1-1,0-1 1,0 0-1,-1 0 1,1 1-1,0-1 1,0 0-1,0 0 1,0 0 0,0 0-1,-1 0 1,1 0-1,0 0 1,0 0-1,0 0 1,0-1 0,1 1-1,5-3 54,1-1 1,-1 1-1,0-1 0,0 0 0,0-1 1,-1 1-1,0-1 0,0-1 1,8-8-1,1 0 10,74-68 377,-88 88-169,0 1-1,0 0 1,0-1-1,-1 13 1,1 34 8,1-30-1105,-2 0-1,0 0 1,-2 0-1,-5 33 1,-3-27-2008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52:22.8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 8210,'0'0'4329,"17"-10"-4809,-5 10 39,8 0-1167,-3 8-928,-5 4-585</inkml:trace>
  <inkml:trace contextRef="#ctx0" brushRef="#br0" timeOffset="1">31 295 5401,'0'0'2369,"7"6"-3626,3-5-479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52:23.2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50 76 4561,'0'0'6404,"1"-13"-5485,2-37-499,-2 37-216,-2 23 131,-4 10-307,-14 35 0,13-42-572,1 1 1,1-1-1,0 1 0,0 0 0,2 0 0,-2 22 1,4-18-1658,0-6-594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04:11.0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52:23.7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508 1 5097,'0'0'4526,"-16"26"-3523,-109 176 21,60-97-466,-215 392 289,279-495-892,-3 4-181,2 0 0,-1 0 0,0 0 0,1 0 0,0 0 0,1 1 0,0-1 0,0 0 0,0 1 0,0 12 0,7-10-1968,5-5-807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52:24.1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1 6185,'0'0'2782,"-1"20"-2048,-11 128 383,5 12-449,23-162 87,-2-6-615,1-2-1,-1 1 0,24-24 0,-2 3-88,-17 15 48,4-4-123,0 1 0,2 1-1,47-24 1,-72 41 34,0 0 0,0 0 0,0 0 0,1-1-1,-1 1 1,0 0 0,0 0 0,0 0 0,1 0 0,-1 0 0,0 0 0,0 0 0,1 0 0,-1 0 0,0 0 0,0 0 0,0 0 0,1 0 0,-1 0 0,0 0 0,0 0 0,1 0-1,-1 0 1,0 0 0,0 0 0,0 0 0,1 0 0,-1 0 0,0 0 0,0 1 0,0-1 0,1 0 0,-1 0 0,0 0 0,0 0 0,0 0 0,0 1 0,1-1 0,-1 0 0,0 0-1,0 0 1,0 1 0,0-1 0,0 0 0,0 0 0,0 0 0,1 1 0,-1-1 0,0 0 0,0 0 0,0 0 0,0 1 0,0-1 0,0 0 0,0 0 0,0 1 0,0-1 0,0 0 0,-4 17-42,3-13 105,-9 28 205,6-19-222,0 1 1,0-1 0,1 1-1,1 0 1,0 0-1,1 0 1,1 19 0,0-32-43,1 0 1,-1 0 0,1 0-1,0 0 1,-1 0 0,1 0-1,0 0 1,0 0 0,-1-1-1,1 1 1,0 0-1,0 0 1,0-1 0,0 1-1,0-1 1,0 1 0,0-1-1,0 1 1,0-1 0,0 0-1,0 1 1,0-1 0,0 0-1,1 0 1,-1 0 0,2 0-1,35 2 328,-33-2-276,21 1 22,-13 0-65,1-1 1,24-2-1,-35 2-179,-1 0 0,1-1 0,-1 1 0,1-1-1,-1 0 1,1 0 0,-1 0 0,0 0 0,1 0 0,-1 0 0,0-1 0,0 1 0,0-1 0,0 0 0,0 1 0,0-1 0,0 0-1,-1 0 1,1 0 0,1-3 0,2-11-4792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49:44.4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49:44.4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49:44.4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49:44.4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49:44.4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49:44.4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53:05.7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8 8738,'0'0'1855,"-1"-2"-1786,-4-3-91,3 8 7,1 17 3,5 35 51,-2-41-12,26 157 379,-23-147-383,2-1-1,0 0 1,2 0 0,0 0-1,14 23 1,-22-45 21,-1-1 0,1 1 0,-1 0 0,1 0 0,-1 0 0,1-1 0,-1 1 0,1 0-1,0-1 1,0 1 0,-1-1 0,1 1 0,0 0 0,0-1 0,0 0 0,-1 1 0,1-1 0,0 1 0,0-1 0,0 0 0,0 0 0,0 0 0,0 1 0,0-1-1,0 0 1,0 0 0,0 0 0,0-1 0,0 1 0,-1 0 0,1 0 0,0 0 0,0-1 0,0 1 0,0 0 0,0-1 0,0 1 0,-1-1 0,1 1 0,0-1-1,0 1 1,0-1 0,-1 1 0,1-1 0,0 0 0,0 0 0,6-6 109,-1 0 0,0-1 0,10-14 0,-8 11-145,96-138 419,-86 120-377,-2-1-1,-1-1 1,15-42-1,-23 41-408,-7 17-3027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53:06.2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 10242,'0'0'2217,"69"-2"-2177,-22 2 152,9 0-384,4 6 16,13 4-929,-15-1-863,-16-3-1081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04:11.3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53:06.5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10682,'0'0'520,"97"4"-1088,3-4 576,34 0-16,-12 0-1688,-24 0-1329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53:07.3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443 66 3905,'0'0'948,"16"0"-206,113 0 2502,-129 0-3151,1 0 0,-1 0 0,1 0 0,0 0 0,-1 0-1,1 0 1,-1 0 0,1-1 0,-1 1 0,1 0 0,-1 0 0,1-1 0,-1 1 0,1 0-1,-1-1 1,1 1 0,-1-1 0,1 1 0,-1-1 0,0 1 0,1 0 0,-1-1-1,0 1 1,1-1 0,-1 0 0,0 1 0,0-1 0,1 1 0,-1-1 0,0 1-1,0-1 1,0 1 0,0-1 0,0 0 0,0 1 0,0-1 0,0 1 0,0-1-1,0 0 1,0 1 0,-1-2 0,1 1-56,0-1 0,0 0 0,-1 0 0,1 0 0,-1 1 0,0-1 0,1 0 0,-1 1 0,0-1 0,0 0 0,0 1 0,-3-3 0,1 1-36,0 1 0,0-1-1,-1 1 1,1 0-1,-1 0 1,0 0-1,0 1 1,0-1-1,1 1 1,-1 0-1,0 0 1,0 1-1,-1-1 1,1 1-1,0 0 1,0 0-1,0 0 1,0 0-1,0 1 1,-8 1-1,7 0-5,-1 0 0,0 0 0,1 0-1,0 1 1,-1 0 0,1 0 0,0 0-1,0 1 1,1-1 0,-1 1 0,1 0-1,0 0 1,-7 10 0,-1 5-13,0 1 1,2 0-1,0 1 1,1 0 0,1 1-1,-5 24 1,-23 142-45,35-176 66,-26 296 49,23 2-71,4-278 13,12 312-15,-1-81 126,-10-222-81,7 668-158,-10-638 142,-4-1 0,-2 0 0,-4-1 0,-26 90 0,-2-37-19,-80 168 0,96-237-8,-18 60 0,36-95 11,1 0-1,2 0 0,-1 0 1,2 0-1,1 0 0,0 1 0,3 28 1,-2-43 17,1 0 1,1-1-1,-1 1 0,0 0 1,1 0-1,0-1 0,0 1 1,0-1-1,0 1 1,1-1-1,-1 0 0,1 0 1,0 0-1,0 0 0,0-1 1,0 1-1,0-1 1,1 1-1,-1-1 0,1 0 1,-1-1-1,1 1 0,5 1 1,9 3 76,1 0 1,0-1 0,29 2-1,-44-6-77,81 7 244,133-3-1,-140-6-289,-77 1 9,0 0-1,0 0 1,1-1-1,-1 1 1,0 0 0,0-1-1,0 1 1,0-1-1,0 1 1,0-1 0,0 0-1,0 1 1,0-1-1,0 0 1,0 0 0,0 1-1,0-1 1,0 0-1,-1 0 1,1 0 0,0 0-1,-1 0 1,1 0-1,-1-1 1,2-1 0,8-33-2586,-9 29 1573,3-27-5069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53:08.0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162 1 8250,'0'0'2443,"-4"16"-2000,-75 227 570,60-193-1283,-22 70 352,28-58-2281,8-1-3317,5-51 1270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53:08.3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419 0 6673,'0'0'2294,"-16"25"-1747,-107 168 800,-19 34 359,102-156-1504,-40 99 0,77-161-542,-1 1 0,1 0 0,-2 14 0,3 11-4590,2-27 914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53:08.7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17 228 8146,'0'0'680,"-11"112"-848,8-62 232,1 1-64,2-5 0,0-3 144,0-8-248,5-8 104,6-11-752,6-16-160,-5-2-1289,-3-18-752</inkml:trace>
  <inkml:trace contextRef="#ctx0" brushRef="#br0" timeOffset="1">63 305 2785,'0'0'1584,"47"-130"-744,-20 84-280,2 7-296,0 10 528,-1 6-559,-1 3-217,0 7-16,-2 9-185,-8 4-647,-10 0-1160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53:09.1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170 0 7698,'0'0'2264,"-26"99"-1808,8-60 528,-4 3-423,2 3 255,2 2-632,2-1-176,-1-1-16,5-3 8,1-7-304,2-6-488,9-11-1369,0-9-231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53:09.6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356 0 8970,'0'0'1008,"-94"118"-568,45-59 136,0 1 265,0 0-681,7-2-88,8-4-64,10-5-8,11-7-256,11-9-777,8-2-911,17-11 392,5-11-945</inkml:trace>
  <inkml:trace contextRef="#ctx0" brushRef="#br0" timeOffset="1">507 589 3881,'0'0'3710,"5"-2"-2214,-2 1-1438,0-1 0,-1 1-1,0-1 1,1 0 0,-1 0-1,0 0 1,0 0 0,0 0 0,0 0-1,0-1 1,0 1 0,-1-1-1,1 1 1,-1-1 0,1-3-1,15-49 392,-9 26-260,-6 22-175,17-59 528,32-74 0,-43 121-446,1 0 0,1 1 0,1 0 0,0 1 0,1 0 0,1 1 0,1 1 1,23-22-1,-32 32-334,1 1 0,0 0 0,0 0 0,1 0 0,-1 1 1,13-4-1,-17 6 130,0 0 0,0 1 0,0-1 0,0 1 0,0-1 0,0 1 0,0 0 0,0 0 1,0 0-1,0 0 0,0 0 0,0 1 0,0-1 0,0 0 0,0 1 0,0 0 0,-1-1 0,1 1 1,0 0-1,0 0 0,0 0 0,-1 0 0,1 0 0,0 0 0,-1 1 0,1-1 0,1 3 0,8 17-2951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53:10.0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193 0 10762,'0'0'1601,"-46"111"-1457,26-65 688,-1 4-456,-3 3-256,2 1 168,2-4-280,2-3-16,5-8-88,4-6-760,9-14-240,0-5-2777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53:10.3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451 1 9378,'0'0'1480,"-55"106"-792,13-50 57,-7 6 335,-5 8-544,-3-2-384,5 0 168,6-10-264,10-8-56,7-11 0,9-10-408,9-8 120,11-7-984,0-6-1889,4-6-8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53:10.7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6 197 9178,'0'0'708,"0"17"-409,-5 234 1054,5-125-1145,0-78-3580,-1-113-733,1-44 1676,1 63 3659,12-72 1,-10 98-855,1 1 1,1 0 0,0 1-1,2-1 1,0 1-1,1 0 1,1 1-1,0-1 1,1 2-1,1 0 1,26-29-1,-31 39-449,0 1 1,0-1-1,1 1 0,-1 1 0,1-1 0,0 1 1,1 0-1,-1 1 0,1 0 0,0 0 1,-1 1-1,1-1 0,0 2 0,1-1 0,-1 1 1,0 1-1,0-1 0,10 2 0,4-1-2034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8T06:03:55.6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53:11.1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162 0 10178,'0'0'1953,"-37"113"-793,16-71-624,1 3-152,-2-1-120,2-1-112,2-2-304,3-4 104,6-6-792,9-4-232,0-10-2201,0-7-1080</inkml:trace>
  <inkml:trace contextRef="#ctx0" brushRef="#br0" timeOffset="0.99">556 52 7890,'0'0'2304,"-29"99"-1296,-2-41 33,-9 6-289,-13 6 296,-7 2-760,-1-2-152,3-8-104,8-8 144,14-9-352,14-11-104,11-8-864,11-13-913,8-5-2072,10-8-1304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53:11.5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90 338 8786,'0'0'1159,"-6"17"-767,-40 117 4,36-100-775,2 0-1,1 1 1,1 0 0,0 50 0,8-81-2151,2-9 1405,4-12-204,4-27 764,6-53 0,-11 53 1859,18-59-1,-14 70-886,1 1 0,2 1 0,1 0-1,1 1 1,24-32 0,-26 43-184,1 1-1,0 0 1,1 1 0,1 1 0,1 1-1,0 0 1,1 1 0,29-16-1,-40 26-539,-1 0-1,1 1 1,0 0-1,0 1 1,0 0-1,0 0 1,0 0-1,12 0 0,-9 2-2570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53:12.0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196 0 11330,'0'0'2225,"-36"105"-1897,14-66 704,-1 1-752,-3-1-80,3 0-200,-1-2 8,6-4-16,3-6-736,8-4-752,5-10-1377,2-7-2000</inkml:trace>
  <inkml:trace contextRef="#ctx0" brushRef="#br0" timeOffset="1">549 142 8650,'0'0'1784,"-76"120"-1136,32-62 609,-3 4-377,-1 0-448,3-2-104,9-6-312,8-5-32,10-11-120,7-8-904,11-13-705,0-7-1127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53:12.3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129 0 5977,'0'0'1459,"0"11"4205,1-4-5681,0-1 0,1 0 1,-1 0-1,1 0 0,0-1 0,4 9 0,7 19 55,-8-11 33,-1 1 0,-1-1 0,-1 1 0,0-1 0,-2 1 0,-3 31 1,1-47-349,0 0 0,0 0 0,0 0 0,-1 0 0,0-1 0,0 1 0,-1-1 0,1 1 0,-2-1 0,1-1 0,-1 1 0,1 0 0,-7 4 0,9-8 97,0 1-1,-1-1 1,1 0 0,-1 0 0,0 0 0,1 0 0,-1-1 0,0 1 0,0-1-1,0 0 1,0 0 0,0 0 0,0 0 0,-1 0 0,1 0 0,0-1-1,0 0 1,-1 0 0,1 0 0,0 0 0,0 0 0,-1 0 0,1-1-1,0 0 1,0 0 0,0 0 0,-1 0 0,1 0 0,0 0 0,-5-4 0,-11-13-3604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53:12.7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0 326 2545,'0'0'2816,"82"-132"-2072,-46 93-48,2 6 321,-3 8-449,-2 6 240,-2 3-368,-1 5-432,5 1-8,20-5-192,-6 3-1200,-8-2-1033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53:13.6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42 1568,'0'0'8561,"-2"-5"-8177,2 4-368,0 0 0,-1 0 0,1 0 0,0 1 0,-1-1 0,1 0 0,0 0 0,0 0 0,0 0 0,0 0 0,0 1 0,0-1 0,0 0 0,0 0 0,0 0 0,0 0 0,1 0 0,-1 1 0,0-1 0,0 0 0,1 0 0,-1 0 0,1 1 0,-1-1 0,1 0 0,-1 0 0,1 1 0,-1-1 1,1 0-1,0 1 0,-1-1 0,1 1 0,0-1 0,1 0 0,3 0 19,0-1 1,0 1-1,1 1 1,-1-1-1,11 1 1,-2 0 25,481-4 891,-277 6-504,-213-2-442,0 0 0,0 0 1,0 1-1,0 0 0,-1 0 0,1 0 1,0 0-1,-1 1 0,1 0 0,-1 0 0,1 0 1,-1 1-1,0-1 0,0 1 0,0 0 0,0 0 1,-1 0-1,1 1 0,-1-1 0,0 1 0,0 0 1,0 0-1,4 8 0,1 5 50,0 1 1,-1 0-1,-1 0 1,6 33-1,-11-42-51,39 194 258,18 272 0,-26 214-246,-15-244 166,27 718-210,-25-776 74,-2-49-2,-16-269-47,6 97 150,-4-138-69,1 1 0,1-1 0,15 46-1,-20-74-19,0 1 0,0-1 0,0 1 0,0-1 0,0 0 0,0 1 0,0-1 0,0 1-1,0-1 1,0 0 0,0 1 0,0-1 0,0 1 0,0-1 0,0 0 0,-1 1 0,1-1 0,0 0-1,0 1 1,0-1 0,-1 0 0,1 1 0,0-1 0,0 0 0,-1 1 0,1-1 0,0 0-1,-1 0 1,1 1 0,0-1 0,-1 0 0,1 0 0,0 0 0,-1 0 0,1 1 0,-1-1-1,1 0 1,0 0 0,-1 0 0,1 0 0,-1 0 0,1 0 0,0 0 0,-1 0 0,1 0 0,-1 0-1,1 0 1,-1-1 0,-26-1-263,26 2 296,-116-24-114,-20-3-641,-142-11-4748,191 28 530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10:31:14.8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63 160,'0'0'2032,"0"-47"-1952,0 41 313,0 2-217,0 1-96,0 1 72,-7 2-152,-2 0-616,2 0-873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7T09:28:50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51 24,'0'0'1816,"-29"-50"-1648,25 50-160,0 0-8,4 2-440,6 11 280,3-3 40,0 0-320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957" y="4856502"/>
            <a:ext cx="5207386" cy="459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FFFE52-FE1E-4D89-83CF-6E59217A9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26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4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1C6E06-720A-4E52-A523-056E7D1CE4F4}" type="slidenum">
              <a:rPr lang="en-US"/>
              <a:pPr/>
              <a:t>47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7563" y="858838"/>
            <a:ext cx="5716587" cy="4289425"/>
          </a:xfrm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96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E86B4F-3536-4E57-959F-A850A8E2CDC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86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E33EF-63FA-476C-8620-A6656EA74F58}" type="slidenum">
              <a:rPr lang="en-US"/>
              <a:pPr/>
              <a:t>49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7563" y="858838"/>
            <a:ext cx="5716587" cy="4289425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44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94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86B3F9-2429-4271-B216-2B2102323E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703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B735D9-FCD4-4B3F-80AD-D12D13C4B1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04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016626-9A52-4A60-8C92-FBD249C02E49}" type="slidenum">
              <a:rPr lang="en-US"/>
              <a:pPr/>
              <a:t>67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99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28E735-CE3C-417B-9357-EF60D6B94B33}" type="slidenum">
              <a:rPr lang="en-US"/>
              <a:pPr/>
              <a:t>68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066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D30AC1-272C-4DC4-8237-5AFCD5028491}" type="slidenum">
              <a:rPr lang="en-US"/>
              <a:pPr/>
              <a:t>69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455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069054-6926-42C8-8972-EF81A9AAE838}" type="slidenum">
              <a:rPr lang="en-US"/>
              <a:pPr/>
              <a:t>70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63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201BE-5C51-48BB-8D8B-C06D3023E504}" type="slidenum">
              <a:rPr lang="en-US"/>
              <a:pPr/>
              <a:t>4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515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DB6C0-F2C7-413F-B0A6-F930AFE6E276}" type="slidenum">
              <a:rPr lang="en-US"/>
              <a:pPr/>
              <a:t>74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551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F6C43C-2E4D-4D7C-9BD6-B94AAFD3BC43}" type="slidenum">
              <a:rPr lang="en-US"/>
              <a:pPr>
                <a:defRPr/>
              </a:pPr>
              <a:t>84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634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4F33AE-0334-4C1D-B851-F3CB706B3EFD}" type="slidenum">
              <a:rPr lang="en-US"/>
              <a:pPr>
                <a:defRPr/>
              </a:pPr>
              <a:t>87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8710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DF1B4-9038-4D05-889F-1D8620B1C549}" type="slidenum">
              <a:rPr lang="en-US"/>
              <a:pPr>
                <a:defRPr/>
              </a:pPr>
              <a:t>88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958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4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8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06820C-F5D6-444E-8DBA-4EFB7022E6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01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06820C-F5D6-444E-8DBA-4EFB7022E6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38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E33EF-63FA-476C-8620-A6656EA74F58}" type="slidenum">
              <a:rPr lang="en-US"/>
              <a:pPr/>
              <a:t>44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7563" y="858838"/>
            <a:ext cx="5716587" cy="4289425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63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E33EF-63FA-476C-8620-A6656EA74F58}" type="slidenum">
              <a:rPr lang="en-US"/>
              <a:pPr/>
              <a:t>45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7563" y="858838"/>
            <a:ext cx="5716587" cy="4289425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7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E33EF-63FA-476C-8620-A6656EA74F58}" type="slidenum">
              <a:rPr lang="en-US"/>
              <a:pPr/>
              <a:t>46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7563" y="858838"/>
            <a:ext cx="5716587" cy="4289425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89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170C-A630-4BC4-99C2-1EEFC93C1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4781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FAF4-678C-4170-8B5E-D5D1B48C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31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C3AD-617C-4A6C-BEE7-10C9A9D603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10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EC65FA85-C043-4AC1-86AA-2F87DA9805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C3B4-92C9-4193-A1CA-FDE1A82284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64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9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CC92-4490-4DFD-A50E-7CFF54CC48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3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00CA-A080-476D-84B4-AC6434A6B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35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45E-0100-404D-AEB0-69CA392494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06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36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4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558E-6DE4-4CD3-890E-A7DA5D0049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4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A00D-81AD-4FD2-AEF2-53F20508ED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8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170C-A630-4BC4-99C2-1EEFC93C1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4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  <p:sldLayoutId id="2147483996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customXml" Target="../ink/ink6.xml"/><Relationship Id="rId3" Type="http://schemas.openxmlformats.org/officeDocument/2006/relationships/image" Target="../media/image1210.png"/><Relationship Id="rId7" Type="http://schemas.openxmlformats.org/officeDocument/2006/relationships/image" Target="../media/image1610.png"/><Relationship Id="rId12" Type="http://schemas.openxmlformats.org/officeDocument/2006/relationships/customXml" Target="../ink/ink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0.png"/><Relationship Id="rId11" Type="http://schemas.openxmlformats.org/officeDocument/2006/relationships/customXml" Target="../ink/ink4.xml"/><Relationship Id="rId5" Type="http://schemas.openxmlformats.org/officeDocument/2006/relationships/image" Target="../media/image1410.png"/><Relationship Id="rId10" Type="http://schemas.openxmlformats.org/officeDocument/2006/relationships/customXml" Target="../ink/ink3.xml"/><Relationship Id="rId4" Type="http://schemas.openxmlformats.org/officeDocument/2006/relationships/image" Target="../media/image1310.png"/><Relationship Id="rId9" Type="http://schemas.openxmlformats.org/officeDocument/2006/relationships/image" Target="../media/image1710.png"/><Relationship Id="rId14" Type="http://schemas.openxmlformats.org/officeDocument/2006/relationships/customXml" Target="../ink/ink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0.png"/><Relationship Id="rId3" Type="http://schemas.openxmlformats.org/officeDocument/2006/relationships/image" Target="../media/image1810.png"/><Relationship Id="rId7" Type="http://schemas.openxmlformats.org/officeDocument/2006/relationships/image" Target="../media/image2210.png"/><Relationship Id="rId2" Type="http://schemas.openxmlformats.org/officeDocument/2006/relationships/image" Target="../media/image5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0.png"/><Relationship Id="rId11" Type="http://schemas.openxmlformats.org/officeDocument/2006/relationships/image" Target="../media/image2410.png"/><Relationship Id="rId5" Type="http://schemas.openxmlformats.org/officeDocument/2006/relationships/image" Target="../media/image2010.png"/><Relationship Id="rId10" Type="http://schemas.openxmlformats.org/officeDocument/2006/relationships/image" Target="../media/image1710.png"/><Relationship Id="rId4" Type="http://schemas.openxmlformats.org/officeDocument/2006/relationships/image" Target="../media/image1910.png"/><Relationship Id="rId9" Type="http://schemas.openxmlformats.org/officeDocument/2006/relationships/customXml" Target="../ink/ink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3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0.png"/><Relationship Id="rId13" Type="http://schemas.openxmlformats.org/officeDocument/2006/relationships/image" Target="../media/image1710.png"/><Relationship Id="rId18" Type="http://schemas.openxmlformats.org/officeDocument/2006/relationships/customXml" Target="../ink/ink15.xml"/><Relationship Id="rId26" Type="http://schemas.openxmlformats.org/officeDocument/2006/relationships/image" Target="../media/image591.png"/><Relationship Id="rId3" Type="http://schemas.openxmlformats.org/officeDocument/2006/relationships/image" Target="../media/image3310.png"/><Relationship Id="rId21" Type="http://schemas.openxmlformats.org/officeDocument/2006/relationships/customXml" Target="../ink/ink17.xml"/><Relationship Id="rId7" Type="http://schemas.openxmlformats.org/officeDocument/2006/relationships/image" Target="../media/image1210.png"/><Relationship Id="rId12" Type="http://schemas.openxmlformats.org/officeDocument/2006/relationships/customXml" Target="../ink/ink10.xml"/><Relationship Id="rId17" Type="http://schemas.openxmlformats.org/officeDocument/2006/relationships/customXml" Target="../ink/ink14.xml"/><Relationship Id="rId25" Type="http://schemas.openxmlformats.org/officeDocument/2006/relationships/customXml" Target="../ink/ink19.xml"/><Relationship Id="rId2" Type="http://schemas.openxmlformats.org/officeDocument/2006/relationships/image" Target="../media/image3210.png"/><Relationship Id="rId16" Type="http://schemas.openxmlformats.org/officeDocument/2006/relationships/customXml" Target="../ink/ink13.xml"/><Relationship Id="rId20" Type="http://schemas.openxmlformats.org/officeDocument/2006/relationships/image" Target="../media/image588.png"/><Relationship Id="rId29" Type="http://schemas.openxmlformats.org/officeDocument/2006/relationships/customXml" Target="../ink/ink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10.png"/><Relationship Id="rId11" Type="http://schemas.openxmlformats.org/officeDocument/2006/relationships/image" Target="../media/image1610.png"/><Relationship Id="rId24" Type="http://schemas.openxmlformats.org/officeDocument/2006/relationships/image" Target="../media/image590.png"/><Relationship Id="rId32" Type="http://schemas.openxmlformats.org/officeDocument/2006/relationships/image" Target="../media/image594.png"/><Relationship Id="rId15" Type="http://schemas.openxmlformats.org/officeDocument/2006/relationships/customXml" Target="../ink/ink12.xml"/><Relationship Id="rId23" Type="http://schemas.openxmlformats.org/officeDocument/2006/relationships/customXml" Target="../ink/ink18.xml"/><Relationship Id="rId28" Type="http://schemas.openxmlformats.org/officeDocument/2006/relationships/image" Target="../media/image592.png"/><Relationship Id="rId10" Type="http://schemas.openxmlformats.org/officeDocument/2006/relationships/image" Target="../media/image1510.png"/><Relationship Id="rId19" Type="http://schemas.openxmlformats.org/officeDocument/2006/relationships/customXml" Target="../ink/ink16.xml"/><Relationship Id="rId31" Type="http://schemas.openxmlformats.org/officeDocument/2006/relationships/customXml" Target="../ink/ink22.xml"/><Relationship Id="rId9" Type="http://schemas.openxmlformats.org/officeDocument/2006/relationships/image" Target="../media/image1410.png"/><Relationship Id="rId14" Type="http://schemas.openxmlformats.org/officeDocument/2006/relationships/customXml" Target="../ink/ink11.xml"/><Relationship Id="rId22" Type="http://schemas.openxmlformats.org/officeDocument/2006/relationships/image" Target="../media/image589.png"/><Relationship Id="rId27" Type="http://schemas.openxmlformats.org/officeDocument/2006/relationships/customXml" Target="../ink/ink20.xml"/><Relationship Id="rId30" Type="http://schemas.openxmlformats.org/officeDocument/2006/relationships/image" Target="../media/image59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0.png"/><Relationship Id="rId2" Type="http://schemas.openxmlformats.org/officeDocument/2006/relationships/image" Target="../media/image39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10.png"/><Relationship Id="rId5" Type="http://schemas.openxmlformats.org/officeDocument/2006/relationships/image" Target="../media/image4210.png"/><Relationship Id="rId4" Type="http://schemas.openxmlformats.org/officeDocument/2006/relationships/image" Target="../media/image41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0.png"/><Relationship Id="rId2" Type="http://schemas.openxmlformats.org/officeDocument/2006/relationships/image" Target="../media/image39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10.png"/><Relationship Id="rId5" Type="http://schemas.openxmlformats.org/officeDocument/2006/relationships/image" Target="../media/image4210.png"/><Relationship Id="rId4" Type="http://schemas.openxmlformats.org/officeDocument/2006/relationships/image" Target="../media/image41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0.png"/><Relationship Id="rId2" Type="http://schemas.openxmlformats.org/officeDocument/2006/relationships/image" Target="../media/image39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10.png"/><Relationship Id="rId5" Type="http://schemas.openxmlformats.org/officeDocument/2006/relationships/image" Target="../media/image4210.png"/><Relationship Id="rId4" Type="http://schemas.openxmlformats.org/officeDocument/2006/relationships/image" Target="../media/image41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0.png"/><Relationship Id="rId2" Type="http://schemas.openxmlformats.org/officeDocument/2006/relationships/image" Target="../media/image39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10.png"/><Relationship Id="rId5" Type="http://schemas.openxmlformats.org/officeDocument/2006/relationships/image" Target="../media/image4210.png"/><Relationship Id="rId4" Type="http://schemas.openxmlformats.org/officeDocument/2006/relationships/image" Target="../media/image41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0.png"/><Relationship Id="rId2" Type="http://schemas.openxmlformats.org/officeDocument/2006/relationships/image" Target="../media/image39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10.png"/><Relationship Id="rId5" Type="http://schemas.openxmlformats.org/officeDocument/2006/relationships/image" Target="../media/image4210.png"/><Relationship Id="rId4" Type="http://schemas.openxmlformats.org/officeDocument/2006/relationships/image" Target="../media/image41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0.png"/><Relationship Id="rId2" Type="http://schemas.openxmlformats.org/officeDocument/2006/relationships/image" Target="../media/image39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10.png"/><Relationship Id="rId5" Type="http://schemas.openxmlformats.org/officeDocument/2006/relationships/image" Target="../media/image4210.png"/><Relationship Id="rId4" Type="http://schemas.openxmlformats.org/officeDocument/2006/relationships/image" Target="../media/image41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0.png"/><Relationship Id="rId2" Type="http://schemas.openxmlformats.org/officeDocument/2006/relationships/image" Target="../media/image39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10.png"/><Relationship Id="rId5" Type="http://schemas.openxmlformats.org/officeDocument/2006/relationships/image" Target="../media/image4210.png"/><Relationship Id="rId4" Type="http://schemas.openxmlformats.org/officeDocument/2006/relationships/image" Target="../media/image41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0.png"/><Relationship Id="rId2" Type="http://schemas.openxmlformats.org/officeDocument/2006/relationships/image" Target="../media/image39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10.png"/><Relationship Id="rId5" Type="http://schemas.openxmlformats.org/officeDocument/2006/relationships/image" Target="../media/image4210.png"/><Relationship Id="rId4" Type="http://schemas.openxmlformats.org/officeDocument/2006/relationships/image" Target="../media/image41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0.png"/><Relationship Id="rId2" Type="http://schemas.openxmlformats.org/officeDocument/2006/relationships/image" Target="../media/image39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10.png"/><Relationship Id="rId5" Type="http://schemas.openxmlformats.org/officeDocument/2006/relationships/image" Target="../media/image4210.png"/><Relationship Id="rId4" Type="http://schemas.openxmlformats.org/officeDocument/2006/relationships/image" Target="../media/image41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1.png"/><Relationship Id="rId18" Type="http://schemas.openxmlformats.org/officeDocument/2006/relationships/customXml" Target="../ink/ink31.xml"/><Relationship Id="rId26" Type="http://schemas.openxmlformats.org/officeDocument/2006/relationships/customXml" Target="../ink/ink35.xml"/><Relationship Id="rId39" Type="http://schemas.openxmlformats.org/officeDocument/2006/relationships/image" Target="../media/image614.png"/><Relationship Id="rId3" Type="http://schemas.openxmlformats.org/officeDocument/2006/relationships/image" Target="../media/image596.png"/><Relationship Id="rId21" Type="http://schemas.openxmlformats.org/officeDocument/2006/relationships/image" Target="../media/image605.png"/><Relationship Id="rId34" Type="http://schemas.openxmlformats.org/officeDocument/2006/relationships/customXml" Target="../ink/ink39.xml"/><Relationship Id="rId42" Type="http://schemas.openxmlformats.org/officeDocument/2006/relationships/customXml" Target="../ink/ink43.xml"/><Relationship Id="rId47" Type="http://schemas.openxmlformats.org/officeDocument/2006/relationships/image" Target="../media/image618.png"/><Relationship Id="rId50" Type="http://schemas.openxmlformats.org/officeDocument/2006/relationships/customXml" Target="../ink/ink47.xml"/><Relationship Id="rId7" Type="http://schemas.openxmlformats.org/officeDocument/2006/relationships/image" Target="../media/image598.png"/><Relationship Id="rId12" Type="http://schemas.openxmlformats.org/officeDocument/2006/relationships/customXml" Target="../ink/ink28.xml"/><Relationship Id="rId17" Type="http://schemas.openxmlformats.org/officeDocument/2006/relationships/image" Target="../media/image603.png"/><Relationship Id="rId25" Type="http://schemas.openxmlformats.org/officeDocument/2006/relationships/image" Target="../media/image607.png"/><Relationship Id="rId33" Type="http://schemas.openxmlformats.org/officeDocument/2006/relationships/image" Target="../media/image611.png"/><Relationship Id="rId38" Type="http://schemas.openxmlformats.org/officeDocument/2006/relationships/customXml" Target="../ink/ink41.xml"/><Relationship Id="rId46" Type="http://schemas.openxmlformats.org/officeDocument/2006/relationships/customXml" Target="../ink/ink45.xml"/><Relationship Id="rId2" Type="http://schemas.openxmlformats.org/officeDocument/2006/relationships/customXml" Target="../ink/ink23.xml"/><Relationship Id="rId16" Type="http://schemas.openxmlformats.org/officeDocument/2006/relationships/customXml" Target="../ink/ink30.xml"/><Relationship Id="rId20" Type="http://schemas.openxmlformats.org/officeDocument/2006/relationships/customXml" Target="../ink/ink32.xml"/><Relationship Id="rId29" Type="http://schemas.openxmlformats.org/officeDocument/2006/relationships/image" Target="../media/image609.png"/><Relationship Id="rId41" Type="http://schemas.openxmlformats.org/officeDocument/2006/relationships/image" Target="../media/image61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.xml"/><Relationship Id="rId11" Type="http://schemas.openxmlformats.org/officeDocument/2006/relationships/image" Target="../media/image600.png"/><Relationship Id="rId24" Type="http://schemas.openxmlformats.org/officeDocument/2006/relationships/customXml" Target="../ink/ink34.xml"/><Relationship Id="rId32" Type="http://schemas.openxmlformats.org/officeDocument/2006/relationships/customXml" Target="../ink/ink38.xml"/><Relationship Id="rId37" Type="http://schemas.openxmlformats.org/officeDocument/2006/relationships/image" Target="../media/image613.png"/><Relationship Id="rId40" Type="http://schemas.openxmlformats.org/officeDocument/2006/relationships/customXml" Target="../ink/ink42.xml"/><Relationship Id="rId45" Type="http://schemas.openxmlformats.org/officeDocument/2006/relationships/image" Target="../media/image617.png"/><Relationship Id="rId5" Type="http://schemas.openxmlformats.org/officeDocument/2006/relationships/image" Target="../media/image597.png"/><Relationship Id="rId15" Type="http://schemas.openxmlformats.org/officeDocument/2006/relationships/image" Target="../media/image602.png"/><Relationship Id="rId23" Type="http://schemas.openxmlformats.org/officeDocument/2006/relationships/image" Target="../media/image606.png"/><Relationship Id="rId28" Type="http://schemas.openxmlformats.org/officeDocument/2006/relationships/customXml" Target="../ink/ink36.xml"/><Relationship Id="rId36" Type="http://schemas.openxmlformats.org/officeDocument/2006/relationships/customXml" Target="../ink/ink40.xml"/><Relationship Id="rId49" Type="http://schemas.openxmlformats.org/officeDocument/2006/relationships/image" Target="../media/image619.png"/><Relationship Id="rId10" Type="http://schemas.openxmlformats.org/officeDocument/2006/relationships/customXml" Target="../ink/ink27.xml"/><Relationship Id="rId19" Type="http://schemas.openxmlformats.org/officeDocument/2006/relationships/image" Target="../media/image604.png"/><Relationship Id="rId31" Type="http://schemas.openxmlformats.org/officeDocument/2006/relationships/image" Target="../media/image610.png"/><Relationship Id="rId44" Type="http://schemas.openxmlformats.org/officeDocument/2006/relationships/customXml" Target="../ink/ink44.xml"/><Relationship Id="rId4" Type="http://schemas.openxmlformats.org/officeDocument/2006/relationships/customXml" Target="../ink/ink24.xml"/><Relationship Id="rId9" Type="http://schemas.openxmlformats.org/officeDocument/2006/relationships/image" Target="../media/image599.png"/><Relationship Id="rId14" Type="http://schemas.openxmlformats.org/officeDocument/2006/relationships/customXml" Target="../ink/ink29.xml"/><Relationship Id="rId22" Type="http://schemas.openxmlformats.org/officeDocument/2006/relationships/customXml" Target="../ink/ink33.xml"/><Relationship Id="rId27" Type="http://schemas.openxmlformats.org/officeDocument/2006/relationships/image" Target="../media/image608.png"/><Relationship Id="rId30" Type="http://schemas.openxmlformats.org/officeDocument/2006/relationships/customXml" Target="../ink/ink37.xml"/><Relationship Id="rId35" Type="http://schemas.openxmlformats.org/officeDocument/2006/relationships/image" Target="../media/image612.png"/><Relationship Id="rId43" Type="http://schemas.openxmlformats.org/officeDocument/2006/relationships/image" Target="../media/image616.png"/><Relationship Id="rId48" Type="http://schemas.openxmlformats.org/officeDocument/2006/relationships/customXml" Target="../ink/ink46.xml"/><Relationship Id="rId8" Type="http://schemas.openxmlformats.org/officeDocument/2006/relationships/customXml" Target="../ink/ink26.xml"/><Relationship Id="rId51" Type="http://schemas.openxmlformats.org/officeDocument/2006/relationships/image" Target="../media/image6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.bin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8.png"/><Relationship Id="rId18" Type="http://schemas.openxmlformats.org/officeDocument/2006/relationships/customXml" Target="../ink/ink52.xml"/><Relationship Id="rId26" Type="http://schemas.openxmlformats.org/officeDocument/2006/relationships/customXml" Target="../ink/ink56.xml"/><Relationship Id="rId3" Type="http://schemas.openxmlformats.org/officeDocument/2006/relationships/image" Target="../media/image4610.png"/><Relationship Id="rId21" Type="http://schemas.openxmlformats.org/officeDocument/2006/relationships/image" Target="../media/image672.png"/><Relationship Id="rId34" Type="http://schemas.openxmlformats.org/officeDocument/2006/relationships/customXml" Target="../ink/ink60.xml"/><Relationship Id="rId17" Type="http://schemas.openxmlformats.org/officeDocument/2006/relationships/image" Target="../media/image670.png"/><Relationship Id="rId25" Type="http://schemas.openxmlformats.org/officeDocument/2006/relationships/image" Target="../media/image674.png"/><Relationship Id="rId33" Type="http://schemas.openxmlformats.org/officeDocument/2006/relationships/image" Target="../media/image678.png"/><Relationship Id="rId2" Type="http://schemas.openxmlformats.org/officeDocument/2006/relationships/notesSlide" Target="../notesSlides/notesSlide5.xml"/><Relationship Id="rId16" Type="http://schemas.openxmlformats.org/officeDocument/2006/relationships/customXml" Target="../ink/ink51.xml"/><Relationship Id="rId20" Type="http://schemas.openxmlformats.org/officeDocument/2006/relationships/customXml" Target="../ink/ink53.xml"/><Relationship Id="rId29" Type="http://schemas.openxmlformats.org/officeDocument/2006/relationships/image" Target="../media/image67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9.xml"/><Relationship Id="rId24" Type="http://schemas.openxmlformats.org/officeDocument/2006/relationships/customXml" Target="../ink/ink55.xml"/><Relationship Id="rId32" Type="http://schemas.openxmlformats.org/officeDocument/2006/relationships/customXml" Target="../ink/ink59.xml"/><Relationship Id="rId37" Type="http://schemas.openxmlformats.org/officeDocument/2006/relationships/image" Target="../media/image680.png"/><Relationship Id="rId5" Type="http://schemas.openxmlformats.org/officeDocument/2006/relationships/image" Target="../media/image664.png"/><Relationship Id="rId15" Type="http://schemas.openxmlformats.org/officeDocument/2006/relationships/image" Target="../media/image669.png"/><Relationship Id="rId23" Type="http://schemas.openxmlformats.org/officeDocument/2006/relationships/image" Target="../media/image673.png"/><Relationship Id="rId28" Type="http://schemas.openxmlformats.org/officeDocument/2006/relationships/customXml" Target="../ink/ink57.xml"/><Relationship Id="rId36" Type="http://schemas.openxmlformats.org/officeDocument/2006/relationships/customXml" Target="../ink/ink61.xml"/><Relationship Id="rId19" Type="http://schemas.openxmlformats.org/officeDocument/2006/relationships/image" Target="../media/image671.png"/><Relationship Id="rId31" Type="http://schemas.openxmlformats.org/officeDocument/2006/relationships/image" Target="../media/image677.png"/><Relationship Id="rId4" Type="http://schemas.openxmlformats.org/officeDocument/2006/relationships/customXml" Target="../ink/ink48.xml"/><Relationship Id="rId14" Type="http://schemas.openxmlformats.org/officeDocument/2006/relationships/customXml" Target="../ink/ink50.xml"/><Relationship Id="rId22" Type="http://schemas.openxmlformats.org/officeDocument/2006/relationships/customXml" Target="../ink/ink54.xml"/><Relationship Id="rId27" Type="http://schemas.openxmlformats.org/officeDocument/2006/relationships/image" Target="../media/image675.png"/><Relationship Id="rId30" Type="http://schemas.openxmlformats.org/officeDocument/2006/relationships/customXml" Target="../ink/ink58.xml"/><Relationship Id="rId35" Type="http://schemas.openxmlformats.org/officeDocument/2006/relationships/image" Target="../media/image67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0.png"/><Relationship Id="rId13" Type="http://schemas.openxmlformats.org/officeDocument/2006/relationships/customXml" Target="../ink/ink65.xml"/><Relationship Id="rId3" Type="http://schemas.openxmlformats.org/officeDocument/2006/relationships/image" Target="../media/image5910.png"/><Relationship Id="rId7" Type="http://schemas.openxmlformats.org/officeDocument/2006/relationships/image" Target="../media/image1510.png"/><Relationship Id="rId12" Type="http://schemas.openxmlformats.org/officeDocument/2006/relationships/customXml" Target="../ink/ink64.xml"/><Relationship Id="rId17" Type="http://schemas.openxmlformats.org/officeDocument/2006/relationships/image" Target="../media/image26.wmf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0.png"/><Relationship Id="rId11" Type="http://schemas.openxmlformats.org/officeDocument/2006/relationships/customXml" Target="../ink/ink63.xml"/><Relationship Id="rId5" Type="http://schemas.openxmlformats.org/officeDocument/2006/relationships/image" Target="../media/image1310.png"/><Relationship Id="rId15" Type="http://schemas.openxmlformats.org/officeDocument/2006/relationships/customXml" Target="../ink/ink67.xml"/><Relationship Id="rId10" Type="http://schemas.openxmlformats.org/officeDocument/2006/relationships/image" Target="../media/image1710.png"/><Relationship Id="rId4" Type="http://schemas.openxmlformats.org/officeDocument/2006/relationships/image" Target="../media/image1210.png"/><Relationship Id="rId9" Type="http://schemas.openxmlformats.org/officeDocument/2006/relationships/customXml" Target="../ink/ink62.xml"/><Relationship Id="rId14" Type="http://schemas.openxmlformats.org/officeDocument/2006/relationships/customXml" Target="../ink/ink6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2.png"/><Relationship Id="rId13" Type="http://schemas.openxmlformats.org/officeDocument/2006/relationships/customXml" Target="../ink/ink71.xml"/><Relationship Id="rId18" Type="http://schemas.openxmlformats.org/officeDocument/2006/relationships/image" Target="../media/image687.png"/><Relationship Id="rId26" Type="http://schemas.openxmlformats.org/officeDocument/2006/relationships/image" Target="../media/image691.png"/><Relationship Id="rId39" Type="http://schemas.openxmlformats.org/officeDocument/2006/relationships/customXml" Target="../ink/ink84.xml"/><Relationship Id="rId3" Type="http://schemas.openxmlformats.org/officeDocument/2006/relationships/image" Target="../media/image4810.png"/><Relationship Id="rId21" Type="http://schemas.openxmlformats.org/officeDocument/2006/relationships/customXml" Target="../ink/ink75.xml"/><Relationship Id="rId34" Type="http://schemas.openxmlformats.org/officeDocument/2006/relationships/image" Target="../media/image695.png"/><Relationship Id="rId42" Type="http://schemas.openxmlformats.org/officeDocument/2006/relationships/image" Target="../media/image699.png"/><Relationship Id="rId7" Type="http://schemas.openxmlformats.org/officeDocument/2006/relationships/customXml" Target="../ink/ink68.xml"/><Relationship Id="rId12" Type="http://schemas.openxmlformats.org/officeDocument/2006/relationships/image" Target="../media/image684.png"/><Relationship Id="rId17" Type="http://schemas.openxmlformats.org/officeDocument/2006/relationships/customXml" Target="../ink/ink73.xml"/><Relationship Id="rId25" Type="http://schemas.openxmlformats.org/officeDocument/2006/relationships/customXml" Target="../ink/ink77.xml"/><Relationship Id="rId33" Type="http://schemas.openxmlformats.org/officeDocument/2006/relationships/customXml" Target="../ink/ink81.xml"/><Relationship Id="rId38" Type="http://schemas.openxmlformats.org/officeDocument/2006/relationships/image" Target="../media/image69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86.png"/><Relationship Id="rId20" Type="http://schemas.openxmlformats.org/officeDocument/2006/relationships/image" Target="../media/image688.png"/><Relationship Id="rId29" Type="http://schemas.openxmlformats.org/officeDocument/2006/relationships/customXml" Target="../ink/ink79.xml"/><Relationship Id="rId41" Type="http://schemas.openxmlformats.org/officeDocument/2006/relationships/customXml" Target="../ink/ink8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10.png"/><Relationship Id="rId11" Type="http://schemas.openxmlformats.org/officeDocument/2006/relationships/customXml" Target="../ink/ink70.xml"/><Relationship Id="rId24" Type="http://schemas.openxmlformats.org/officeDocument/2006/relationships/image" Target="../media/image690.png"/><Relationship Id="rId32" Type="http://schemas.openxmlformats.org/officeDocument/2006/relationships/image" Target="../media/image694.png"/><Relationship Id="rId37" Type="http://schemas.openxmlformats.org/officeDocument/2006/relationships/customXml" Target="../ink/ink83.xml"/><Relationship Id="rId40" Type="http://schemas.openxmlformats.org/officeDocument/2006/relationships/image" Target="../media/image698.png"/><Relationship Id="rId5" Type="http://schemas.openxmlformats.org/officeDocument/2006/relationships/image" Target="../media/image5010.png"/><Relationship Id="rId15" Type="http://schemas.openxmlformats.org/officeDocument/2006/relationships/customXml" Target="../ink/ink72.xml"/><Relationship Id="rId23" Type="http://schemas.openxmlformats.org/officeDocument/2006/relationships/customXml" Target="../ink/ink76.xml"/><Relationship Id="rId28" Type="http://schemas.openxmlformats.org/officeDocument/2006/relationships/image" Target="../media/image692.png"/><Relationship Id="rId36" Type="http://schemas.openxmlformats.org/officeDocument/2006/relationships/image" Target="../media/image696.png"/><Relationship Id="rId10" Type="http://schemas.openxmlformats.org/officeDocument/2006/relationships/image" Target="../media/image683.png"/><Relationship Id="rId19" Type="http://schemas.openxmlformats.org/officeDocument/2006/relationships/customXml" Target="../ink/ink74.xml"/><Relationship Id="rId31" Type="http://schemas.openxmlformats.org/officeDocument/2006/relationships/customXml" Target="../ink/ink80.xml"/><Relationship Id="rId4" Type="http://schemas.openxmlformats.org/officeDocument/2006/relationships/image" Target="../media/image4910.png"/><Relationship Id="rId9" Type="http://schemas.openxmlformats.org/officeDocument/2006/relationships/customXml" Target="../ink/ink69.xml"/><Relationship Id="rId14" Type="http://schemas.openxmlformats.org/officeDocument/2006/relationships/image" Target="../media/image685.png"/><Relationship Id="rId22" Type="http://schemas.openxmlformats.org/officeDocument/2006/relationships/image" Target="../media/image689.png"/><Relationship Id="rId27" Type="http://schemas.openxmlformats.org/officeDocument/2006/relationships/customXml" Target="../ink/ink78.xml"/><Relationship Id="rId30" Type="http://schemas.openxmlformats.org/officeDocument/2006/relationships/image" Target="../media/image693.png"/><Relationship Id="rId35" Type="http://schemas.openxmlformats.org/officeDocument/2006/relationships/customXml" Target="../ink/ink8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10.png"/><Relationship Id="rId13" Type="http://schemas.openxmlformats.org/officeDocument/2006/relationships/image" Target="../media/image5210.png"/><Relationship Id="rId3" Type="http://schemas.openxmlformats.org/officeDocument/2006/relationships/image" Target="../media/image4200.png"/><Relationship Id="rId7" Type="http://schemas.openxmlformats.org/officeDocument/2006/relationships/image" Target="../media/image4600.png"/><Relationship Id="rId12" Type="http://schemas.openxmlformats.org/officeDocument/2006/relationships/image" Target="../media/image5101.png"/><Relationship Id="rId17" Type="http://schemas.openxmlformats.org/officeDocument/2006/relationships/image" Target="../media/image5610.png"/><Relationship Id="rId2" Type="http://schemas.openxmlformats.org/officeDocument/2006/relationships/image" Target="../media/image4100.png"/><Relationship Id="rId16" Type="http://schemas.openxmlformats.org/officeDocument/2006/relationships/image" Target="../media/image5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0.png"/><Relationship Id="rId11" Type="http://schemas.openxmlformats.org/officeDocument/2006/relationships/image" Target="../media/image5000.png"/><Relationship Id="rId5" Type="http://schemas.openxmlformats.org/officeDocument/2006/relationships/image" Target="../media/image4400.png"/><Relationship Id="rId15" Type="http://schemas.openxmlformats.org/officeDocument/2006/relationships/image" Target="../media/image5410.png"/><Relationship Id="rId10" Type="http://schemas.openxmlformats.org/officeDocument/2006/relationships/image" Target="../media/image4900.png"/><Relationship Id="rId4" Type="http://schemas.openxmlformats.org/officeDocument/2006/relationships/image" Target="../media/image4300.png"/><Relationship Id="rId9" Type="http://schemas.openxmlformats.org/officeDocument/2006/relationships/image" Target="../media/image4800.png"/><Relationship Id="rId14" Type="http://schemas.openxmlformats.org/officeDocument/2006/relationships/image" Target="../media/image531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1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0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639.png"/><Relationship Id="rId12" Type="http://schemas.openxmlformats.org/officeDocument/2006/relationships/image" Target="../media/image2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1.png"/><Relationship Id="rId11" Type="http://schemas.openxmlformats.org/officeDocument/2006/relationships/oleObject" Target="../embeddings/oleObject4.bin"/><Relationship Id="rId10" Type="http://schemas.openxmlformats.org/officeDocument/2006/relationships/image" Target="../media/image660.png"/><Relationship Id="rId4" Type="http://schemas.openxmlformats.org/officeDocument/2006/relationships/image" Target="../media/image27.wmf"/><Relationship Id="rId9" Type="http://schemas.openxmlformats.org/officeDocument/2006/relationships/image" Target="../media/image65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0.png"/><Relationship Id="rId13" Type="http://schemas.openxmlformats.org/officeDocument/2006/relationships/image" Target="../media/image7210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639.png"/><Relationship Id="rId12" Type="http://schemas.openxmlformats.org/officeDocument/2006/relationships/image" Target="../media/image71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1.png"/><Relationship Id="rId11" Type="http://schemas.openxmlformats.org/officeDocument/2006/relationships/image" Target="../media/image700.png"/><Relationship Id="rId15" Type="http://schemas.openxmlformats.org/officeDocument/2006/relationships/image" Target="../media/image7410.png"/><Relationship Id="rId10" Type="http://schemas.openxmlformats.org/officeDocument/2006/relationships/image" Target="../media/image660.png"/><Relationship Id="rId4" Type="http://schemas.openxmlformats.org/officeDocument/2006/relationships/image" Target="../media/image29.wmf"/><Relationship Id="rId9" Type="http://schemas.openxmlformats.org/officeDocument/2006/relationships/image" Target="../media/image656.png"/><Relationship Id="rId14" Type="http://schemas.openxmlformats.org/officeDocument/2006/relationships/image" Target="../media/image731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1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1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51" Type="http://schemas.openxmlformats.org/officeDocument/2006/relationships/image" Target="../media/image767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8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7.bin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0.png"/><Relationship Id="rId13" Type="http://schemas.openxmlformats.org/officeDocument/2006/relationships/image" Target="../media/image920.png"/><Relationship Id="rId3" Type="http://schemas.openxmlformats.org/officeDocument/2006/relationships/image" Target="../media/image8110.png"/><Relationship Id="rId7" Type="http://schemas.openxmlformats.org/officeDocument/2006/relationships/image" Target="../media/image860.png"/><Relationship Id="rId12" Type="http://schemas.openxmlformats.org/officeDocument/2006/relationships/image" Target="../media/image911.png"/><Relationship Id="rId17" Type="http://schemas.openxmlformats.org/officeDocument/2006/relationships/image" Target="../media/image960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95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50.png"/><Relationship Id="rId11" Type="http://schemas.openxmlformats.org/officeDocument/2006/relationships/image" Target="../media/image900.png"/><Relationship Id="rId5" Type="http://schemas.openxmlformats.org/officeDocument/2006/relationships/image" Target="../media/image840.png"/><Relationship Id="rId15" Type="http://schemas.openxmlformats.org/officeDocument/2006/relationships/image" Target="../media/image940.png"/><Relationship Id="rId10" Type="http://schemas.openxmlformats.org/officeDocument/2006/relationships/image" Target="../media/image890.png"/><Relationship Id="rId4" Type="http://schemas.openxmlformats.org/officeDocument/2006/relationships/image" Target="../media/image839.png"/><Relationship Id="rId9" Type="http://schemas.openxmlformats.org/officeDocument/2006/relationships/image" Target="../media/image880.png"/><Relationship Id="rId14" Type="http://schemas.openxmlformats.org/officeDocument/2006/relationships/image" Target="../media/image930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0.png"/><Relationship Id="rId2" Type="http://schemas.openxmlformats.org/officeDocument/2006/relationships/image" Target="../media/image9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1.png"/><Relationship Id="rId5" Type="http://schemas.openxmlformats.org/officeDocument/2006/relationships/image" Target="../media/image1000.png"/><Relationship Id="rId4" Type="http://schemas.openxmlformats.org/officeDocument/2006/relationships/image" Target="../media/image990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3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5.wmf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46" Type="http://schemas.openxmlformats.org/officeDocument/2006/relationships/image" Target="../media/image43.png"/><Relationship Id="rId2" Type="http://schemas.openxmlformats.org/officeDocument/2006/relationships/image" Target="../media/image2100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057400"/>
            <a:ext cx="8001000" cy="3048000"/>
          </a:xfrm>
        </p:spPr>
        <p:txBody>
          <a:bodyPr/>
          <a:lstStyle/>
          <a:p>
            <a:pPr eaLnBrk="1" hangingPunct="1"/>
            <a:r>
              <a:rPr lang="el-GR" sz="3200" dirty="0">
                <a:ea typeface="ＭＳ Ｐゴシック" pitchFamily="-112" charset="-128"/>
              </a:rPr>
              <a:t>ΜΥΕ003: Ανάκτηση Πληροφορίας</a:t>
            </a:r>
            <a:endParaRPr lang="en-US" sz="3200" dirty="0">
              <a:ea typeface="ＭＳ Ｐゴシック" pitchFamily="-112" charset="-128"/>
            </a:endParaRPr>
          </a:p>
          <a:p>
            <a:pPr eaLnBrk="1" hangingPunct="1"/>
            <a:r>
              <a:rPr lang="el-GR" sz="1800" i="1" dirty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1800" i="1" dirty="0" err="1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endParaRPr lang="en-US" sz="1800" i="1" dirty="0">
              <a:solidFill>
                <a:schemeClr val="bg1">
                  <a:lumMod val="95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endParaRPr lang="en-US" sz="1800" i="1" dirty="0">
              <a:solidFill>
                <a:schemeClr val="bg1">
                  <a:lumMod val="95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br>
              <a:rPr lang="en-US" dirty="0">
                <a:ea typeface="ＭＳ Ｐゴシック" pitchFamily="-112" charset="-128"/>
              </a:rPr>
            </a:br>
            <a:r>
              <a:rPr lang="el-GR" sz="2400" dirty="0">
                <a:ea typeface="ＭＳ Ｐゴシック" pitchFamily="-112" charset="-128"/>
              </a:rPr>
              <a:t>Κεφάλαιο 21</a:t>
            </a:r>
            <a:r>
              <a:rPr lang="en-US" sz="2400" dirty="0">
                <a:ea typeface="ＭＳ Ｐゴシック" pitchFamily="-112" charset="-128"/>
              </a:rPr>
              <a:t>: </a:t>
            </a:r>
            <a:r>
              <a:rPr lang="el-GR" sz="2400" dirty="0">
                <a:ea typeface="ＭＳ Ｐゴシック" pitchFamily="-112" charset="-128"/>
              </a:rPr>
              <a:t>Ανάλυση Συνδέσμων. </a:t>
            </a:r>
            <a:endParaRPr lang="en-US" sz="2400" dirty="0">
              <a:ea typeface="ＭＳ Ｐゴシック" pitchFamily="-112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FA85-C043-4AC1-86AA-2F87DA98053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17208A-936D-4BBD-92E4-2490F5448A08}"/>
              </a:ext>
            </a:extLst>
          </p:cNvPr>
          <p:cNvSpPr txBox="1"/>
          <p:nvPr/>
        </p:nvSpPr>
        <p:spPr>
          <a:xfrm>
            <a:off x="4229100" y="5638800"/>
            <a:ext cx="4104456" cy="344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9pPr>
          </a:lstStyle>
          <a:p>
            <a:pPr algn="ctr" defTabSz="685800">
              <a:lnSpc>
                <a:spcPct val="70000"/>
              </a:lnSpc>
              <a:spcBef>
                <a:spcPts val="750"/>
              </a:spcBef>
            </a:pPr>
            <a:r>
              <a:rPr lang="el-GR" sz="2200" i="1" dirty="0">
                <a:solidFill>
                  <a:schemeClr val="bg1">
                    <a:lumMod val="95000"/>
                  </a:schemeClr>
                </a:solidFill>
                <a:latin typeface="+mn-lt"/>
                <a:ea typeface="ＭＳ Ｐゴシック" pitchFamily="-112" charset="-128"/>
              </a:rPr>
              <a:t>Ακαδημαϊκό Έτος 2020-2021</a:t>
            </a:r>
            <a:endParaRPr lang="en-US" sz="2200" i="1" dirty="0">
              <a:solidFill>
                <a:schemeClr val="bg1">
                  <a:lumMod val="95000"/>
                </a:schemeClr>
              </a:solidFill>
              <a:latin typeface="+mn-lt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337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/>
          <p:nvPr/>
        </p:nvGrpSpPr>
        <p:grpSpPr>
          <a:xfrm>
            <a:off x="5041900" y="1640922"/>
            <a:ext cx="3527486" cy="3504837"/>
            <a:chOff x="2492375" y="2282397"/>
            <a:chExt cx="3527486" cy="3504837"/>
          </a:xfrm>
        </p:grpSpPr>
        <p:grpSp>
          <p:nvGrpSpPr>
            <p:cNvPr id="3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282397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282397"/>
                  <a:ext cx="601383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638800"/>
            <a:ext cx="6702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0C612"/>
                </a:solidFill>
                <a:latin typeface="Calibri" pitchFamily="34" charset="0"/>
              </a:rPr>
              <a:t>r(u</a:t>
            </a:r>
            <a:r>
              <a:rPr lang="en-US" baseline="-25000" dirty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dirty="0">
                <a:solidFill>
                  <a:srgbClr val="F0C612"/>
                </a:solidFill>
                <a:latin typeface="Calibri" pitchFamily="34" charset="0"/>
              </a:rPr>
              <a:t>)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/>
              <a:t>+ </a:t>
            </a:r>
            <a:r>
              <a:rPr lang="en-US" dirty="0">
                <a:solidFill>
                  <a:srgbClr val="FF3300"/>
                </a:solidFill>
                <a:latin typeface="Calibri" pitchFamily="34" charset="0"/>
              </a:rPr>
              <a:t>r(u</a:t>
            </a:r>
            <a:r>
              <a:rPr lang="en-US" baseline="-25000" dirty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dirty="0">
                <a:solidFill>
                  <a:srgbClr val="FF3300"/>
                </a:solidFill>
                <a:latin typeface="Calibri" pitchFamily="34" charset="0"/>
              </a:rPr>
              <a:t>)</a:t>
            </a:r>
            <a:r>
              <a:rPr lang="en-US" dirty="0"/>
              <a:t> + </a:t>
            </a:r>
            <a:r>
              <a:rPr lang="en-US" dirty="0">
                <a:solidFill>
                  <a:srgbClr val="0033CC"/>
                </a:solidFill>
                <a:latin typeface="Calibri" pitchFamily="34" charset="0"/>
              </a:rPr>
              <a:t>r(u</a:t>
            </a:r>
            <a:r>
              <a:rPr lang="en-US" baseline="-25000" dirty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dirty="0">
                <a:solidFill>
                  <a:srgbClr val="0033CC"/>
                </a:solidFill>
                <a:latin typeface="Calibri" pitchFamily="34" charset="0"/>
              </a:rPr>
              <a:t>)</a:t>
            </a:r>
            <a:r>
              <a:rPr lang="en-US" dirty="0"/>
              <a:t> +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</a:rPr>
              <a:t>r(u</a:t>
            </a:r>
            <a:r>
              <a:rPr lang="en-US" baseline="-25000" dirty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</a:rPr>
              <a:t>)</a:t>
            </a:r>
            <a:r>
              <a:rPr lang="en-US" dirty="0"/>
              <a:t> + </a:t>
            </a:r>
            <a:r>
              <a:rPr lang="en-US" dirty="0">
                <a:solidFill>
                  <a:srgbClr val="FF00FF"/>
                </a:solidFill>
                <a:latin typeface="Calibri" pitchFamily="34" charset="0"/>
              </a:rPr>
              <a:t>r(u</a:t>
            </a:r>
            <a:r>
              <a:rPr lang="en-US" baseline="-25000" dirty="0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dirty="0">
                <a:solidFill>
                  <a:srgbClr val="FF00FF"/>
                </a:solidFill>
                <a:latin typeface="Calibri" pitchFamily="34" charset="0"/>
              </a:rPr>
              <a:t>)</a:t>
            </a:r>
            <a:r>
              <a:rPr lang="en-US" dirty="0"/>
              <a:t> =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0274" y="5638800"/>
            <a:ext cx="2600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r(u): PageRank(u)</a:t>
            </a:r>
            <a:endParaRPr lang="el-GR" sz="2000" dirty="0">
              <a:latin typeface="+mn-lt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9EFE178-36DF-4DF0-905F-336EB1153AC4}"/>
              </a:ext>
            </a:extLst>
          </p:cNvPr>
          <p:cNvGrpSpPr/>
          <p:nvPr/>
        </p:nvGrpSpPr>
        <p:grpSpPr>
          <a:xfrm>
            <a:off x="823912" y="2447413"/>
            <a:ext cx="4312228" cy="2323803"/>
            <a:chOff x="823912" y="2447413"/>
            <a:chExt cx="4312228" cy="2323803"/>
          </a:xfrm>
        </p:grpSpPr>
        <p:sp>
          <p:nvSpPr>
            <p:cNvPr id="5130" name="Text Box 35"/>
            <p:cNvSpPr txBox="1">
              <a:spLocks noChangeArrowheads="1"/>
            </p:cNvSpPr>
            <p:nvPr/>
          </p:nvSpPr>
          <p:spPr bwMode="auto">
            <a:xfrm>
              <a:off x="823912" y="2447413"/>
              <a:ext cx="341311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0C612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>
                  <a:solidFill>
                    <a:srgbClr val="F0C612"/>
                  </a:solidFill>
                  <a:latin typeface="Calibri" pitchFamily="34" charset="0"/>
                </a:rPr>
                <a:t>1</a:t>
              </a:r>
              <a:r>
                <a:rPr lang="en-US" dirty="0">
                  <a:solidFill>
                    <a:srgbClr val="F0C612"/>
                  </a:solidFill>
                  <a:latin typeface="Calibri" pitchFamily="34" charset="0"/>
                </a:rPr>
                <a:t>)</a:t>
              </a:r>
              <a:r>
                <a:rPr lang="en-US" dirty="0">
                  <a:latin typeface="Calibri" pitchFamily="34" charset="0"/>
                </a:rPr>
                <a:t> </a:t>
              </a:r>
              <a:r>
                <a:rPr lang="en-US" sz="2400" dirty="0">
                  <a:latin typeface="Calibri" pitchFamily="34" charset="0"/>
                </a:rPr>
                <a:t>= 1/3 </a:t>
              </a:r>
              <a:r>
                <a:rPr lang="en-US" dirty="0">
                  <a:solidFill>
                    <a:srgbClr val="008000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>
                  <a:solidFill>
                    <a:srgbClr val="008000"/>
                  </a:solidFill>
                  <a:latin typeface="Calibri" pitchFamily="34" charset="0"/>
                </a:rPr>
                <a:t>4</a:t>
              </a:r>
              <a:r>
                <a:rPr lang="en-US" dirty="0">
                  <a:solidFill>
                    <a:srgbClr val="008000"/>
                  </a:solidFill>
                  <a:latin typeface="Calibri" pitchFamily="34" charset="0"/>
                </a:rPr>
                <a:t>) </a:t>
              </a:r>
              <a:r>
                <a:rPr lang="en-US" sz="2400" dirty="0">
                  <a:latin typeface="Calibri" pitchFamily="34" charset="0"/>
                </a:rPr>
                <a:t>+ 1/2 </a:t>
              </a:r>
              <a:r>
                <a:rPr lang="en-US" dirty="0">
                  <a:solidFill>
                    <a:srgbClr val="FF00FF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>
                  <a:solidFill>
                    <a:srgbClr val="FF00FF"/>
                  </a:solidFill>
                  <a:latin typeface="Calibri" pitchFamily="34" charset="0"/>
                </a:rPr>
                <a:t>5</a:t>
              </a:r>
              <a:r>
                <a:rPr lang="en-US" dirty="0">
                  <a:solidFill>
                    <a:srgbClr val="FF00FF"/>
                  </a:solidFill>
                  <a:latin typeface="Calibri" pitchFamily="34" charset="0"/>
                </a:rPr>
                <a:t>)</a:t>
              </a:r>
            </a:p>
          </p:txBody>
        </p:sp>
        <p:sp>
          <p:nvSpPr>
            <p:cNvPr id="5131" name="Text Box 36"/>
            <p:cNvSpPr txBox="1">
              <a:spLocks noChangeArrowheads="1"/>
            </p:cNvSpPr>
            <p:nvPr/>
          </p:nvSpPr>
          <p:spPr bwMode="auto">
            <a:xfrm>
              <a:off x="841375" y="2896676"/>
              <a:ext cx="429476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FF3300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>
                  <a:solidFill>
                    <a:srgbClr val="FF3300"/>
                  </a:solidFill>
                  <a:latin typeface="Calibri" pitchFamily="34" charset="0"/>
                </a:rPr>
                <a:t>2</a:t>
              </a:r>
              <a:r>
                <a:rPr lang="en-US" dirty="0">
                  <a:solidFill>
                    <a:srgbClr val="FF3300"/>
                  </a:solidFill>
                  <a:latin typeface="Calibri" pitchFamily="34" charset="0"/>
                </a:rPr>
                <a:t>)</a:t>
              </a:r>
              <a:r>
                <a:rPr lang="en-US" sz="2400" dirty="0">
                  <a:latin typeface="Calibri" pitchFamily="34" charset="0"/>
                </a:rPr>
                <a:t> = 1/2 </a:t>
              </a:r>
              <a:r>
                <a:rPr lang="en-US" dirty="0">
                  <a:solidFill>
                    <a:srgbClr val="F0C612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>
                  <a:solidFill>
                    <a:srgbClr val="F0C612"/>
                  </a:solidFill>
                  <a:latin typeface="Calibri" pitchFamily="34" charset="0"/>
                </a:rPr>
                <a:t>1</a:t>
              </a:r>
              <a:r>
                <a:rPr lang="en-US" dirty="0">
                  <a:solidFill>
                    <a:srgbClr val="F0C612"/>
                  </a:solidFill>
                  <a:latin typeface="Calibri" pitchFamily="34" charset="0"/>
                </a:rPr>
                <a:t>)</a:t>
              </a:r>
              <a:r>
                <a:rPr lang="en-US" sz="2400" dirty="0">
                  <a:latin typeface="Calibri" pitchFamily="34" charset="0"/>
                </a:rPr>
                <a:t> + </a:t>
              </a:r>
              <a:r>
                <a:rPr lang="en-US" dirty="0">
                  <a:solidFill>
                    <a:srgbClr val="0033CC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>
                  <a:solidFill>
                    <a:srgbClr val="0033CC"/>
                  </a:solidFill>
                  <a:latin typeface="Calibri" pitchFamily="34" charset="0"/>
                </a:rPr>
                <a:t>3</a:t>
              </a:r>
              <a:r>
                <a:rPr lang="en-US" dirty="0">
                  <a:solidFill>
                    <a:srgbClr val="0033CC"/>
                  </a:solidFill>
                  <a:latin typeface="Calibri" pitchFamily="34" charset="0"/>
                </a:rPr>
                <a:t>) </a:t>
              </a:r>
              <a:r>
                <a:rPr lang="en-US" sz="2400" dirty="0">
                  <a:latin typeface="Calibri" pitchFamily="34" charset="0"/>
                </a:rPr>
                <a:t>+ 1/3 </a:t>
              </a:r>
              <a:r>
                <a:rPr lang="en-US" dirty="0">
                  <a:solidFill>
                    <a:srgbClr val="008000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>
                  <a:solidFill>
                    <a:srgbClr val="008000"/>
                  </a:solidFill>
                  <a:latin typeface="Calibri" pitchFamily="34" charset="0"/>
                </a:rPr>
                <a:t>4</a:t>
              </a:r>
              <a:r>
                <a:rPr lang="en-US" dirty="0">
                  <a:solidFill>
                    <a:srgbClr val="008000"/>
                  </a:solidFill>
                  <a:latin typeface="Calibri" pitchFamily="34" charset="0"/>
                </a:rPr>
                <a:t>)</a:t>
              </a:r>
            </a:p>
          </p:txBody>
        </p:sp>
        <p:sp>
          <p:nvSpPr>
            <p:cNvPr id="5132" name="Text Box 37"/>
            <p:cNvSpPr txBox="1">
              <a:spLocks noChangeArrowheads="1"/>
            </p:cNvSpPr>
            <p:nvPr/>
          </p:nvSpPr>
          <p:spPr bwMode="auto">
            <a:xfrm>
              <a:off x="839787" y="3388801"/>
              <a:ext cx="341311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33CC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>
                  <a:solidFill>
                    <a:srgbClr val="0033CC"/>
                  </a:solidFill>
                  <a:latin typeface="Calibri" pitchFamily="34" charset="0"/>
                </a:rPr>
                <a:t>3</a:t>
              </a:r>
              <a:r>
                <a:rPr lang="en-US" dirty="0">
                  <a:solidFill>
                    <a:srgbClr val="0033CC"/>
                  </a:solidFill>
                  <a:latin typeface="Calibri" pitchFamily="34" charset="0"/>
                </a:rPr>
                <a:t>)</a:t>
              </a:r>
              <a:r>
                <a:rPr lang="en-US" sz="2400" dirty="0">
                  <a:solidFill>
                    <a:srgbClr val="0033CC"/>
                  </a:solidFill>
                  <a:latin typeface="Calibri" pitchFamily="34" charset="0"/>
                </a:rPr>
                <a:t> </a:t>
              </a:r>
              <a:r>
                <a:rPr lang="en-US" sz="2400" dirty="0">
                  <a:latin typeface="Calibri" pitchFamily="34" charset="0"/>
                </a:rPr>
                <a:t>= 1/2 </a:t>
              </a:r>
              <a:r>
                <a:rPr lang="en-US" dirty="0">
                  <a:solidFill>
                    <a:srgbClr val="F0C612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>
                  <a:solidFill>
                    <a:srgbClr val="F0C612"/>
                  </a:solidFill>
                  <a:latin typeface="Calibri" pitchFamily="34" charset="0"/>
                </a:rPr>
                <a:t>1</a:t>
              </a:r>
              <a:r>
                <a:rPr lang="en-US" dirty="0">
                  <a:solidFill>
                    <a:srgbClr val="F0C612"/>
                  </a:solidFill>
                  <a:latin typeface="Calibri" pitchFamily="34" charset="0"/>
                </a:rPr>
                <a:t>)</a:t>
              </a:r>
              <a:r>
                <a:rPr lang="en-US" sz="2400" dirty="0">
                  <a:latin typeface="Calibri" pitchFamily="34" charset="0"/>
                </a:rPr>
                <a:t> + 1/3 </a:t>
              </a:r>
              <a:r>
                <a:rPr lang="en-US" dirty="0">
                  <a:solidFill>
                    <a:srgbClr val="008000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>
                  <a:solidFill>
                    <a:srgbClr val="008000"/>
                  </a:solidFill>
                  <a:latin typeface="Calibri" pitchFamily="34" charset="0"/>
                </a:rPr>
                <a:t>4</a:t>
              </a:r>
              <a:r>
                <a:rPr lang="en-US" dirty="0">
                  <a:solidFill>
                    <a:srgbClr val="008000"/>
                  </a:solidFill>
                  <a:latin typeface="Calibri" pitchFamily="34" charset="0"/>
                </a:rPr>
                <a:t>)</a:t>
              </a:r>
            </a:p>
          </p:txBody>
        </p:sp>
        <p:sp>
          <p:nvSpPr>
            <p:cNvPr id="5133" name="Text Box 38"/>
            <p:cNvSpPr txBox="1">
              <a:spLocks noChangeArrowheads="1"/>
            </p:cNvSpPr>
            <p:nvPr/>
          </p:nvSpPr>
          <p:spPr bwMode="auto">
            <a:xfrm>
              <a:off x="842962" y="3812663"/>
              <a:ext cx="20938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8000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>
                  <a:solidFill>
                    <a:srgbClr val="008000"/>
                  </a:solidFill>
                  <a:latin typeface="Calibri" pitchFamily="34" charset="0"/>
                </a:rPr>
                <a:t>4</a:t>
              </a:r>
              <a:r>
                <a:rPr lang="en-US" dirty="0">
                  <a:solidFill>
                    <a:srgbClr val="008000"/>
                  </a:solidFill>
                  <a:latin typeface="Calibri" pitchFamily="34" charset="0"/>
                </a:rPr>
                <a:t>)</a:t>
              </a:r>
              <a:r>
                <a:rPr lang="en-US" sz="2400" dirty="0">
                  <a:latin typeface="Calibri" pitchFamily="34" charset="0"/>
                </a:rPr>
                <a:t> = 1/2 </a:t>
              </a:r>
              <a:r>
                <a:rPr lang="en-US" dirty="0">
                  <a:solidFill>
                    <a:srgbClr val="FF00FF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>
                  <a:solidFill>
                    <a:srgbClr val="FF00FF"/>
                  </a:solidFill>
                  <a:latin typeface="Calibri" pitchFamily="34" charset="0"/>
                </a:rPr>
                <a:t>5</a:t>
              </a:r>
              <a:r>
                <a:rPr lang="en-US" dirty="0">
                  <a:solidFill>
                    <a:srgbClr val="FF00FF"/>
                  </a:solidFill>
                  <a:latin typeface="Calibri" pitchFamily="34" charset="0"/>
                </a:rPr>
                <a:t>)</a:t>
              </a:r>
            </a:p>
          </p:txBody>
        </p:sp>
        <p:sp>
          <p:nvSpPr>
            <p:cNvPr id="5134" name="Text Box 39"/>
            <p:cNvSpPr txBox="1">
              <a:spLocks noChangeArrowheads="1"/>
            </p:cNvSpPr>
            <p:nvPr/>
          </p:nvSpPr>
          <p:spPr bwMode="auto">
            <a:xfrm>
              <a:off x="838200" y="4309551"/>
              <a:ext cx="16642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FF00FF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>
                  <a:solidFill>
                    <a:srgbClr val="FF00FF"/>
                  </a:solidFill>
                  <a:latin typeface="Calibri" pitchFamily="34" charset="0"/>
                </a:rPr>
                <a:t>5</a:t>
              </a:r>
              <a:r>
                <a:rPr lang="en-US" dirty="0">
                  <a:solidFill>
                    <a:srgbClr val="FF00FF"/>
                  </a:solidFill>
                  <a:latin typeface="Calibri" pitchFamily="34" charset="0"/>
                </a:rPr>
                <a:t>)</a:t>
              </a:r>
              <a:r>
                <a:rPr lang="en-US" sz="2400" dirty="0">
                  <a:latin typeface="Calibri" pitchFamily="34" charset="0"/>
                </a:rPr>
                <a:t> = </a:t>
              </a:r>
              <a:r>
                <a:rPr lang="en-US" dirty="0">
                  <a:solidFill>
                    <a:srgbClr val="FF3300"/>
                  </a:solidFill>
                  <a:latin typeface="Calibri" pitchFamily="34" charset="0"/>
                </a:rPr>
                <a:t>r(u</a:t>
              </a:r>
              <a:r>
                <a:rPr lang="en-US" sz="2400" baseline="-25000" dirty="0">
                  <a:solidFill>
                    <a:srgbClr val="FF3300"/>
                  </a:solidFill>
                  <a:latin typeface="Calibri" pitchFamily="34" charset="0"/>
                </a:rPr>
                <a:t>2</a:t>
              </a:r>
              <a:r>
                <a:rPr lang="en-US" dirty="0">
                  <a:solidFill>
                    <a:srgbClr val="FF3300"/>
                  </a:solidFill>
                  <a:latin typeface="Calibri" pitchFamily="34" charset="0"/>
                </a:rPr>
                <a:t>) 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651C8B0-F549-49C6-8305-2862DC8AED4D}"/>
                </a:ext>
              </a:extLst>
            </p:cNvPr>
            <p:cNvGrpSpPr/>
            <p:nvPr/>
          </p:nvGrpSpPr>
          <p:grpSpPr>
            <a:xfrm>
              <a:off x="2105119" y="3825796"/>
              <a:ext cx="360" cy="360"/>
              <a:chOff x="2105119" y="3825796"/>
              <a:chExt cx="360" cy="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5" name="Ink 4">
                    <a:extLst>
                      <a:ext uri="{FF2B5EF4-FFF2-40B4-BE49-F238E27FC236}">
                        <a16:creationId xmlns:a16="http://schemas.microsoft.com/office/drawing/2014/main" id="{DB18304E-BA07-4339-AA7D-8712049886A9}"/>
                      </a:ext>
                    </a:extLst>
                  </p14:cNvPr>
                  <p14:cNvContentPartPr/>
                  <p14:nvPr/>
                </p14:nvContentPartPr>
                <p14:xfrm>
                  <a:off x="2105119" y="3825796"/>
                  <a:ext cx="360" cy="36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DB18304E-BA07-4339-AA7D-8712049886A9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096119" y="381715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C81C9543-5C53-46EC-9A2B-D99471C3829F}"/>
                      </a:ext>
                    </a:extLst>
                  </p14:cNvPr>
                  <p14:cNvContentPartPr/>
                  <p14:nvPr/>
                </p14:nvContentPartPr>
                <p14:xfrm>
                  <a:off x="2105119" y="3825796"/>
                  <a:ext cx="360" cy="36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C81C9543-5C53-46EC-9A2B-D99471C3829F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096119" y="381715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29F0376-94BB-42DC-9022-3CD682E3BCA6}"/>
                </a:ext>
              </a:extLst>
            </p:cNvPr>
            <p:cNvGrpSpPr/>
            <p:nvPr/>
          </p:nvGrpSpPr>
          <p:grpSpPr>
            <a:xfrm>
              <a:off x="2074879" y="3494956"/>
              <a:ext cx="360" cy="360"/>
              <a:chOff x="2074879" y="3494956"/>
              <a:chExt cx="360" cy="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01CB19A8-8F76-4FFA-825A-CE33E8D87CEE}"/>
                      </a:ext>
                    </a:extLst>
                  </p14:cNvPr>
                  <p14:cNvContentPartPr/>
                  <p14:nvPr/>
                </p14:nvContentPartPr>
                <p14:xfrm>
                  <a:off x="2074879" y="3494956"/>
                  <a:ext cx="360" cy="36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01CB19A8-8F76-4FFA-825A-CE33E8D87CEE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066239" y="348631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29B9E1FA-9D61-4689-B7D4-D7F7F4A6575C}"/>
                      </a:ext>
                    </a:extLst>
                  </p14:cNvPr>
                  <p14:cNvContentPartPr/>
                  <p14:nvPr/>
                </p14:nvContentPartPr>
                <p14:xfrm>
                  <a:off x="2074879" y="3494956"/>
                  <a:ext cx="360" cy="36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29B9E1FA-9D61-4689-B7D4-D7F7F4A6575C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066239" y="348631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A2E7D66-43A0-46E3-967D-45B5C95B986A}"/>
                </a:ext>
              </a:extLst>
            </p:cNvPr>
            <p:cNvGrpSpPr/>
            <p:nvPr/>
          </p:nvGrpSpPr>
          <p:grpSpPr>
            <a:xfrm>
              <a:off x="2279719" y="2760916"/>
              <a:ext cx="360" cy="360"/>
              <a:chOff x="2279719" y="2760916"/>
              <a:chExt cx="360" cy="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4C64BB13-B019-4518-86DD-80A4A3F46CB2}"/>
                      </a:ext>
                    </a:extLst>
                  </p14:cNvPr>
                  <p14:cNvContentPartPr/>
                  <p14:nvPr/>
                </p14:nvContentPartPr>
                <p14:xfrm>
                  <a:off x="2279719" y="2760916"/>
                  <a:ext cx="360" cy="36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4C64BB13-B019-4518-86DD-80A4A3F46CB2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270719" y="275227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DCEC2ECC-FEEE-46BE-882C-3CA046F73B8F}"/>
                      </a:ext>
                    </a:extLst>
                  </p14:cNvPr>
                  <p14:cNvContentPartPr/>
                  <p14:nvPr/>
                </p14:nvContentPartPr>
                <p14:xfrm>
                  <a:off x="2279719" y="2760916"/>
                  <a:ext cx="360" cy="36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DCEC2ECC-FEEE-46BE-882C-3CA046F73B8F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270719" y="275227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98853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92" y="538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Ένα απλό παράδειγμα: υπολογισμός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6293" y="4838277"/>
                <a:ext cx="8216199" cy="1785610"/>
              </a:xfrm>
            </p:spPr>
            <p:txBody>
              <a:bodyPr>
                <a:noAutofit/>
              </a:bodyPr>
              <a:lstStyle/>
              <a:p>
                <a:r>
                  <a:rPr lang="el-GR" dirty="0"/>
                  <a:t>Λύνοντας το σύστημα εξισώσεων παίρνουμε το </a:t>
                </a:r>
                <a:r>
                  <a:rPr lang="en-US" dirty="0"/>
                  <a:t>PageRank </a:t>
                </a:r>
                <a:r>
                  <a:rPr lang="el-GR" dirty="0"/>
                  <a:t>των κόμβων </a:t>
                </a:r>
                <a:endParaRPr lang="en-US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ctrlPr>
                          <a:rPr lang="en-US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ctrlPr>
                          <a:rPr lang="en-US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solidFill>
                      <a:srgbClr val="92D050"/>
                    </a:solidFill>
                  </a:rPr>
                  <a:t> </a:t>
                </a:r>
                <a:r>
                  <a:rPr lang="en-US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6293" y="4838277"/>
                <a:ext cx="8216199" cy="1785610"/>
              </a:xfrm>
              <a:blipFill>
                <a:blip r:embed="rId2"/>
                <a:stretch>
                  <a:fillRect l="-1706" t="-4437" b="-6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611560" y="3619725"/>
            <a:ext cx="685800" cy="685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665822" y="3619725"/>
            <a:ext cx="685800" cy="685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11560" y="1817621"/>
            <a:ext cx="685800" cy="6858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>
            <a:cxnSpLocks/>
          </p:cNvCxnSpPr>
          <p:nvPr/>
        </p:nvCxnSpPr>
        <p:spPr>
          <a:xfrm flipV="1">
            <a:off x="990600" y="2503421"/>
            <a:ext cx="0" cy="1116304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" idx="6"/>
            <a:endCxn id="5" idx="2"/>
          </p:cNvCxnSpPr>
          <p:nvPr/>
        </p:nvCxnSpPr>
        <p:spPr>
          <a:xfrm>
            <a:off x="1297360" y="3962625"/>
            <a:ext cx="136846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07402" y="3585865"/>
                <a:ext cx="3225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02" y="3585865"/>
                <a:ext cx="322515" cy="461665"/>
              </a:xfrm>
              <a:prstGeom prst="rect">
                <a:avLst/>
              </a:prstGeom>
              <a:blipFill>
                <a:blip r:embed="rId3"/>
                <a:stretch>
                  <a:fillRect r="-54717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2037188" y="3359862"/>
                <a:ext cx="6286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188" y="3359862"/>
                <a:ext cx="628634" cy="461665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73804" y="1472828"/>
                <a:ext cx="6286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04" y="1472828"/>
                <a:ext cx="628634" cy="461665"/>
              </a:xfrm>
              <a:prstGeom prst="rect">
                <a:avLst/>
              </a:prstGeom>
              <a:blipFill>
                <a:blip r:embed="rId5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944736" y="2046855"/>
                <a:ext cx="41740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ctrlPr>
                          <a:rPr lang="en-US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ctrlPr>
                          <a:rPr lang="en-US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1" dirty="0"/>
                  <a:t> </a:t>
                </a:r>
                <a:r>
                  <a:rPr lang="en-US" b="1" dirty="0"/>
                  <a:t>= 1</a:t>
                </a:r>
                <a:r>
                  <a:rPr lang="en-US" sz="2400" b="1" dirty="0"/>
                  <a:t> </a:t>
                </a: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736" y="2046855"/>
                <a:ext cx="4174028" cy="461665"/>
              </a:xfrm>
              <a:prstGeom prst="rect">
                <a:avLst/>
              </a:prstGeom>
              <a:blipFill>
                <a:blip r:embed="rId6"/>
                <a:stretch>
                  <a:fillRect t="-10526" r="-131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441408" y="3442566"/>
                <a:ext cx="33756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ctrlPr>
                          <a:rPr lang="en-US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1" dirty="0"/>
                  <a:t> +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ctrlPr>
                          <a:rPr lang="en-US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1" dirty="0"/>
                  <a:t> </a:t>
                </a: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408" y="3442566"/>
                <a:ext cx="3375604" cy="461665"/>
              </a:xfrm>
              <a:prstGeom prst="rect">
                <a:avLst/>
              </a:prstGeom>
              <a:blipFill>
                <a:blip r:embed="rId7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441408" y="3852342"/>
                <a:ext cx="2788392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408" y="3852342"/>
                <a:ext cx="2788392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665822" y="1183515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Το συνολικό </a:t>
            </a:r>
            <a:r>
              <a:rPr lang="en-US" dirty="0" err="1">
                <a:latin typeface="+mn-lt"/>
              </a:rPr>
              <a:t>PageRank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μοιράζεται στους 3 κόμβους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2682F39-F202-4835-93BF-80D3E164C099}"/>
                  </a:ext>
                </a:extLst>
              </p14:cNvPr>
              <p14:cNvContentPartPr/>
              <p14:nvPr/>
            </p14:nvContentPartPr>
            <p14:xfrm>
              <a:off x="5630599" y="6112156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2682F39-F202-4835-93BF-80D3E164C09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21599" y="610315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E560552-6B29-441F-AE0A-AB3CAA2A645E}"/>
                  </a:ext>
                </a:extLst>
              </p:cNvPr>
              <p:cNvSpPr txBox="1"/>
              <p:nvPr/>
            </p:nvSpPr>
            <p:spPr>
              <a:xfrm>
                <a:off x="4413699" y="2736762"/>
                <a:ext cx="2788392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E560552-6B29-441F-AE0A-AB3CAA2A6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699" y="2736762"/>
                <a:ext cx="2788392" cy="78380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7196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επαναληπτικός αλγόριθμος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00" y="1786561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Επαναληπτικός υπολογισμός (</a:t>
            </a:r>
            <a:r>
              <a:rPr lang="en-US" dirty="0">
                <a:latin typeface="+mn-lt"/>
              </a:rPr>
              <a:t>power iteration method)</a:t>
            </a:r>
            <a:endParaRPr lang="el-GR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09800" y="2463679"/>
                <a:ext cx="4267200" cy="2761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Initialize</a:t>
                </a:r>
                <a:r>
                  <a:rPr lang="en-US" dirty="0">
                    <a:latin typeface="+mn-lt"/>
                  </a:rPr>
                  <a:t>   r</a:t>
                </a:r>
                <a:r>
                  <a:rPr lang="en-US" baseline="30000" dirty="0">
                    <a:latin typeface="+mn-lt"/>
                  </a:rPr>
                  <a:t>0</a:t>
                </a:r>
                <a:r>
                  <a:rPr lang="en-US" dirty="0">
                    <a:latin typeface="+mn-lt"/>
                  </a:rPr>
                  <a:t>(v)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b="0" dirty="0">
                  <a:latin typeface="+mn-lt"/>
                  <a:ea typeface="Cambria Math" panose="02040503050406030204" pitchFamily="18" charset="0"/>
                </a:endParaRPr>
              </a:p>
              <a:p>
                <a:r>
                  <a:rPr lang="en-US" dirty="0">
                    <a:latin typeface="+mn-lt"/>
                  </a:rPr>
                  <a:t>t = 1</a:t>
                </a:r>
              </a:p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repeat</a:t>
                </a:r>
              </a:p>
              <a:p>
                <a:r>
                  <a:rPr lang="en-US" dirty="0">
                    <a:latin typeface="+mn-lt"/>
                  </a:rPr>
                  <a:t>      </a:t>
                </a:r>
                <a:r>
                  <a:rPr lang="en-US" dirty="0" err="1">
                    <a:latin typeface="+mn-lt"/>
                  </a:rPr>
                  <a:t>r</a:t>
                </a:r>
                <a:r>
                  <a:rPr lang="en-US" baseline="30000" dirty="0" err="1">
                    <a:latin typeface="+mn-lt"/>
                  </a:rPr>
                  <a:t>t</a:t>
                </a:r>
                <a:r>
                  <a:rPr lang="en-US" dirty="0">
                    <a:latin typeface="+mn-lt"/>
                  </a:rPr>
                  <a:t>(v)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𝑜𝑢𝑡𝑑𝑒𝑔𝑟𝑒𝑒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nary>
                  </m:oMath>
                </a14:m>
                <a:endParaRPr lang="en-US" dirty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      t = t + 1  </a:t>
                </a:r>
              </a:p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until </a:t>
                </a:r>
                <a:r>
                  <a:rPr lang="en-US" dirty="0">
                    <a:latin typeface="+mn-lt"/>
                  </a:rPr>
                  <a:t>convergence</a:t>
                </a:r>
                <a:endParaRPr lang="el-GR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463679"/>
                <a:ext cx="4267200" cy="2761269"/>
              </a:xfrm>
              <a:prstGeom prst="rect">
                <a:avLst/>
              </a:prstGeom>
              <a:blipFill rotWithShape="0">
                <a:blip r:embed="rId2"/>
                <a:stretch>
                  <a:fillRect l="-2286" b="-287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0438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8600" y="-14394"/>
            <a:ext cx="8686800" cy="1249362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Υπολογισμός: 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151179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9" name="Rectangle 8"/>
          <p:cNvSpPr/>
          <p:nvPr/>
        </p:nvSpPr>
        <p:spPr>
          <a:xfrm>
            <a:off x="1066800" y="2057400"/>
            <a:ext cx="3124200" cy="27432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37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87" y="1267512"/>
            <a:ext cx="24765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5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921" y="1295400"/>
            <a:ext cx="21336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5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27768"/>
            <a:ext cx="70770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613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Ένα μεγαλύτερο 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2839" y="1295400"/>
            <a:ext cx="3349202" cy="268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9600" y="1834609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Αρχικά όλοι οι κόμβοι</a:t>
            </a: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PageRank 1/8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4703355"/>
            <a:ext cx="8447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8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  </a:t>
            </a:r>
            <a:r>
              <a:rPr lang="el-GR" sz="2800" dirty="0">
                <a:latin typeface="+mn-lt"/>
              </a:rPr>
              <a:t>Ένα είδος </a:t>
            </a:r>
            <a:r>
              <a:rPr lang="el-GR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ροής  (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“fluid”</a:t>
            </a:r>
            <a:r>
              <a:rPr lang="el-GR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) </a:t>
            </a:r>
            <a:r>
              <a:rPr lang="el-GR" sz="2800" dirty="0">
                <a:latin typeface="+mn-lt"/>
              </a:rPr>
              <a:t>που </a:t>
            </a:r>
            <a:r>
              <a:rPr lang="en-US" sz="2800" dirty="0">
                <a:latin typeface="+mn-lt"/>
              </a:rPr>
              <a:t> </a:t>
            </a:r>
            <a:r>
              <a:rPr lang="el-GR" sz="2800" dirty="0">
                <a:latin typeface="+mn-lt"/>
              </a:rPr>
              <a:t>κινείται στο δίκτυο</a:t>
            </a:r>
            <a:endParaRPr lang="en-US" sz="28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800" dirty="0">
                <a:latin typeface="+mn-lt"/>
              </a:rPr>
              <a:t>  </a:t>
            </a:r>
            <a:r>
              <a:rPr lang="en-US" sz="2800" dirty="0">
                <a:latin typeface="+mn-lt"/>
              </a:rPr>
              <a:t> </a:t>
            </a:r>
            <a:r>
              <a:rPr lang="el-GR" sz="2800" dirty="0">
                <a:latin typeface="+mn-lt"/>
              </a:rPr>
              <a:t>Το συνολικό </a:t>
            </a:r>
            <a:r>
              <a:rPr lang="en-US" sz="2800" dirty="0" err="1">
                <a:latin typeface="+mn-lt"/>
              </a:rPr>
              <a:t>PageRank</a:t>
            </a:r>
            <a:r>
              <a:rPr lang="el-GR" sz="2800" dirty="0">
                <a:latin typeface="+mn-lt"/>
              </a:rPr>
              <a:t> στο δίκτυο παραμένει </a:t>
            </a:r>
            <a:r>
              <a:rPr lang="el-GR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σταθερό (δε χρειάζεται </a:t>
            </a:r>
            <a:r>
              <a:rPr lang="el-GR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κανονικοποίηση</a:t>
            </a:r>
            <a:r>
              <a:rPr lang="el-GR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)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48" y="3663724"/>
            <a:ext cx="6019800" cy="103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966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Ισορροπία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47800"/>
            <a:ext cx="5289376" cy="345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57200" y="4936689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2000" dirty="0">
                <a:latin typeface="+mn-lt"/>
              </a:rPr>
              <a:t>Ένας απλός τρόπος να ελέγξουμε αν το σύνολο </a:t>
            </a:r>
            <a:r>
              <a:rPr lang="en-US" sz="2000" dirty="0">
                <a:latin typeface="+mn-lt"/>
              </a:rPr>
              <a:t>PageRank </a:t>
            </a:r>
            <a:r>
              <a:rPr lang="el-GR" sz="2000" dirty="0">
                <a:latin typeface="+mn-lt"/>
              </a:rPr>
              <a:t>τιμών αντιστοιχεί σε </a:t>
            </a:r>
            <a:r>
              <a:rPr lang="el-G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ισορροπία</a:t>
            </a:r>
            <a:r>
              <a:rPr lang="en-US" sz="2000" dirty="0">
                <a:latin typeface="+mn-lt"/>
              </a:rPr>
              <a:t>: </a:t>
            </a:r>
            <a:r>
              <a:rPr lang="el-GR" sz="2000" dirty="0">
                <a:latin typeface="+mn-lt"/>
              </a:rPr>
              <a:t>οι τιμές αθροίζουν σε 1 και </a:t>
            </a:r>
            <a:r>
              <a:rPr lang="el-G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δεν αλλάζουν </a:t>
            </a:r>
            <a:r>
              <a:rPr lang="el-GR" sz="2000" dirty="0">
                <a:latin typeface="+mn-lt"/>
              </a:rPr>
              <a:t>αν εφαρμόσουμε τον κανόνα ενημέρωσης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9507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Διανυσματική αναπαράσταση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2842" y="1375933"/>
            <a:ext cx="84201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Stochastic Adjacency Matrix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– (Στοχαστικός) Πίνακας Γειτνίασης </a:t>
            </a:r>
            <a:r>
              <a:rPr lang="el-GR" sz="3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Μ</a:t>
            </a:r>
            <a:endParaRPr lang="en-US" sz="3600" i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r>
              <a:rPr lang="el-GR" dirty="0">
                <a:latin typeface="+mn-lt"/>
              </a:rPr>
              <a:t>Πίνακας </a:t>
            </a:r>
            <a:r>
              <a:rPr lang="en-US" dirty="0">
                <a:latin typeface="+mn-lt"/>
              </a:rPr>
              <a:t>M – </a:t>
            </a:r>
            <a:r>
              <a:rPr lang="el-GR" dirty="0">
                <a:latin typeface="+mn-lt"/>
              </a:rPr>
              <a:t>πίνακας γειτνίασης του</a:t>
            </a:r>
            <a:r>
              <a:rPr lang="en-US" dirty="0">
                <a:latin typeface="+mn-lt"/>
              </a:rPr>
              <a:t> web</a:t>
            </a:r>
            <a:endParaRPr lang="el-GR" dirty="0">
              <a:latin typeface="+mn-lt"/>
            </a:endParaRPr>
          </a:p>
          <a:p>
            <a:r>
              <a:rPr lang="en-US" dirty="0">
                <a:latin typeface="+mn-lt"/>
              </a:rPr>
              <a:t>	</a:t>
            </a:r>
            <a:r>
              <a:rPr lang="el-GR" dirty="0">
                <a:latin typeface="+mn-lt"/>
              </a:rPr>
              <a:t>Αν </a:t>
            </a:r>
            <a:r>
              <a:rPr lang="en-US" dirty="0">
                <a:latin typeface="+mn-lt"/>
              </a:rPr>
              <a:t>j -&gt; </a:t>
            </a:r>
            <a:r>
              <a:rPr lang="en-US" dirty="0" err="1">
                <a:latin typeface="+mn-lt"/>
              </a:rPr>
              <a:t>i</a:t>
            </a:r>
            <a:r>
              <a:rPr lang="en-US" dirty="0">
                <a:latin typeface="+mn-lt"/>
              </a:rPr>
              <a:t>, </a:t>
            </a:r>
            <a:r>
              <a:rPr lang="el-GR" dirty="0">
                <a:latin typeface="+mn-lt"/>
              </a:rPr>
              <a:t>τότε Μ</a:t>
            </a:r>
            <a:r>
              <a:rPr lang="en-US" baseline="-25000" dirty="0" err="1">
                <a:latin typeface="+mn-lt"/>
              </a:rPr>
              <a:t>ij</a:t>
            </a:r>
            <a:r>
              <a:rPr lang="en-US" baseline="-25000" dirty="0">
                <a:latin typeface="+mn-lt"/>
              </a:rPr>
              <a:t> </a:t>
            </a:r>
            <a:r>
              <a:rPr lang="en-US" dirty="0">
                <a:latin typeface="+mn-lt"/>
              </a:rPr>
              <a:t>= 1/</a:t>
            </a:r>
            <a:r>
              <a:rPr lang="en-US" dirty="0" err="1">
                <a:latin typeface="+mn-lt"/>
              </a:rPr>
              <a:t>outdegree</a:t>
            </a:r>
            <a:r>
              <a:rPr lang="en-US" dirty="0">
                <a:latin typeface="+mn-lt"/>
              </a:rPr>
              <a:t>(j)</a:t>
            </a:r>
          </a:p>
          <a:p>
            <a:r>
              <a:rPr lang="en-US" dirty="0">
                <a:latin typeface="+mn-lt"/>
              </a:rPr>
              <a:t>	</a:t>
            </a:r>
            <a:r>
              <a:rPr lang="el-GR" dirty="0">
                <a:latin typeface="+mn-lt"/>
              </a:rPr>
              <a:t>Αλλιώς, </a:t>
            </a:r>
            <a:r>
              <a:rPr lang="en-US" dirty="0" err="1">
                <a:latin typeface="+mn-lt"/>
              </a:rPr>
              <a:t>M</a:t>
            </a:r>
            <a:r>
              <a:rPr lang="en-US" baseline="-25000" dirty="0" err="1">
                <a:latin typeface="+mn-lt"/>
              </a:rPr>
              <a:t>ij</a:t>
            </a:r>
            <a:r>
              <a:rPr lang="en-US" dirty="0">
                <a:latin typeface="+mn-lt"/>
              </a:rPr>
              <a:t> = 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43434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Page Rank Vector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</a:t>
            </a:r>
          </a:p>
          <a:p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Ένα διάνυσμα με μία τιμή για κάθε σελίδα (το </a:t>
            </a:r>
            <a:r>
              <a:rPr lang="en-US" dirty="0">
                <a:latin typeface="+mn-lt"/>
              </a:rPr>
              <a:t>PageRank </a:t>
            </a:r>
            <a:r>
              <a:rPr lang="el-GR" dirty="0">
                <a:latin typeface="+mn-lt"/>
              </a:rPr>
              <a:t>της σελίδας)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62200" y="5437289"/>
                <a:ext cx="1380571" cy="894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5437289"/>
                <a:ext cx="1380571" cy="89434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9DFD381-614D-414B-AB57-C4BAF304F7EC}"/>
                  </a:ext>
                </a:extLst>
              </p14:cNvPr>
              <p14:cNvContentPartPr/>
              <p14:nvPr/>
            </p14:nvContentPartPr>
            <p14:xfrm>
              <a:off x="5178127" y="2255277"/>
              <a:ext cx="13320" cy="18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9DFD381-614D-414B-AB57-C4BAF304F7E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69127" y="2246637"/>
                <a:ext cx="3096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4290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b="1" dirty="0" err="1"/>
              <a:t>Κεφ</a:t>
            </a:r>
            <a:r>
              <a:rPr lang="en-US" sz="1600" b="1" dirty="0"/>
              <a:t>. 21.2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Διανυσματική αναπαράσταση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087" y="1078544"/>
            <a:ext cx="3352800" cy="253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5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94137"/>
            <a:ext cx="24765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168" y="3339793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Column stochastic: </a:t>
            </a:r>
            <a:r>
              <a:rPr lang="el-GR" dirty="0">
                <a:latin typeface="+mn-lt"/>
              </a:rPr>
              <a:t>οι τιμές στις στήλες αθροίζουν στο 1</a:t>
            </a:r>
            <a:r>
              <a:rPr lang="en-US" dirty="0">
                <a:latin typeface="+mn-lt"/>
              </a:rPr>
              <a:t> </a:t>
            </a:r>
          </a:p>
        </p:txBody>
      </p:sp>
      <p:pic>
        <p:nvPicPr>
          <p:cNvPr id="2365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08007"/>
            <a:ext cx="8572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5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3969510"/>
            <a:ext cx="32480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348" y="5650985"/>
            <a:ext cx="6523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Ισοδύναμα,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r 1 x n vector</a:t>
            </a:r>
            <a:r>
              <a:rPr lang="el-GR" sz="20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(αριστερό </a:t>
            </a:r>
            <a:r>
              <a:rPr lang="el-GR" sz="2000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ιδιοδιάνυσμα</a:t>
            </a:r>
            <a:r>
              <a:rPr lang="el-GR" sz="20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)</a:t>
            </a:r>
            <a:endParaRPr lang="en-US" sz="20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	      row stochastic adjacency matrix</a:t>
            </a:r>
          </a:p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			r = r M</a:t>
            </a:r>
            <a:endParaRPr lang="el-GR" sz="20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4773083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>
                <a:latin typeface="+mn-lt"/>
              </a:rPr>
              <a:t>ιδιοδιάνυσμα</a:t>
            </a:r>
            <a:r>
              <a:rPr lang="el-GR" dirty="0">
                <a:latin typeface="+mn-lt"/>
              </a:rPr>
              <a:t>, με </a:t>
            </a:r>
            <a:r>
              <a:rPr lang="el-GR" dirty="0" err="1">
                <a:latin typeface="+mn-lt"/>
              </a:rPr>
              <a:t>ιδιοτιμή</a:t>
            </a:r>
            <a:r>
              <a:rPr lang="el-GR" dirty="0">
                <a:latin typeface="+mn-lt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252613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91959" y="5665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2">
                <a:extLst>
                  <a:ext uri="{FF2B5EF4-FFF2-40B4-BE49-F238E27FC236}">
                    <a16:creationId xmlns:a16="http://schemas.microsoft.com/office/drawing/2014/main" id="{9B1ABA5B-2BEE-4EA7-8FE8-4C1E1436B19A}"/>
                  </a:ext>
                </a:extLst>
              </p:cNvPr>
              <p:cNvSpPr txBox="1"/>
              <p:nvPr/>
            </p:nvSpPr>
            <p:spPr bwMode="auto">
              <a:xfrm>
                <a:off x="5597525" y="1270000"/>
                <a:ext cx="2501900" cy="1584325"/>
              </a:xfrm>
              <a:prstGeom prst="rect">
                <a:avLst/>
              </a:prstGeom>
              <a:noFill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Object 2">
                <a:extLst>
                  <a:ext uri="{FF2B5EF4-FFF2-40B4-BE49-F238E27FC236}">
                    <a16:creationId xmlns:a16="http://schemas.microsoft.com/office/drawing/2014/main" id="{9B1ABA5B-2BEE-4EA7-8FE8-4C1E1436B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97525" y="1270000"/>
                <a:ext cx="2501900" cy="15843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ject 2">
                <a:extLst>
                  <a:ext uri="{FF2B5EF4-FFF2-40B4-BE49-F238E27FC236}">
                    <a16:creationId xmlns:a16="http://schemas.microsoft.com/office/drawing/2014/main" id="{0636A497-DE0C-45F7-AE1F-EA03E5C43347}"/>
                  </a:ext>
                </a:extLst>
              </p:cNvPr>
              <p:cNvSpPr txBox="1"/>
              <p:nvPr/>
            </p:nvSpPr>
            <p:spPr bwMode="auto">
              <a:xfrm>
                <a:off x="4222052" y="2964255"/>
                <a:ext cx="3917508" cy="2076389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</a:rPr>
                  <a:t>M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5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1/3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1/3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1/3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Object 2">
                <a:extLst>
                  <a:ext uri="{FF2B5EF4-FFF2-40B4-BE49-F238E27FC236}">
                    <a16:creationId xmlns:a16="http://schemas.microsoft.com/office/drawing/2014/main" id="{0636A497-DE0C-45F7-AE1F-EA03E5C43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22052" y="2964255"/>
                <a:ext cx="3917508" cy="2076389"/>
              </a:xfrm>
              <a:prstGeom prst="rect">
                <a:avLst/>
              </a:prstGeom>
              <a:blipFill>
                <a:blip r:embed="rId3"/>
                <a:stretch>
                  <a:fillRect l="-1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1C1E2F-9E0B-48BD-A0B6-75E1F2EC6C05}"/>
                  </a:ext>
                </a:extLst>
              </p:cNvPr>
              <p:cNvSpPr txBox="1"/>
              <p:nvPr/>
            </p:nvSpPr>
            <p:spPr>
              <a:xfrm>
                <a:off x="8219623" y="3041589"/>
                <a:ext cx="868764" cy="15592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1C1E2F-9E0B-48BD-A0B6-75E1F2EC6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9623" y="3041589"/>
                <a:ext cx="868764" cy="15592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8">
            <a:extLst>
              <a:ext uri="{FF2B5EF4-FFF2-40B4-BE49-F238E27FC236}">
                <a16:creationId xmlns:a16="http://schemas.microsoft.com/office/drawing/2014/main" id="{A59A7638-BC6C-4BE7-9279-029E1BB49780}"/>
              </a:ext>
            </a:extLst>
          </p:cNvPr>
          <p:cNvGrpSpPr/>
          <p:nvPr/>
        </p:nvGrpSpPr>
        <p:grpSpPr>
          <a:xfrm>
            <a:off x="457200" y="959278"/>
            <a:ext cx="3527486" cy="3504837"/>
            <a:chOff x="2492375" y="2282397"/>
            <a:chExt cx="3527486" cy="3504837"/>
          </a:xfrm>
        </p:grpSpPr>
        <p:grpSp>
          <p:nvGrpSpPr>
            <p:cNvPr id="33" name="Group 39">
              <a:extLst>
                <a:ext uri="{FF2B5EF4-FFF2-40B4-BE49-F238E27FC236}">
                  <a16:creationId xmlns:a16="http://schemas.microsoft.com/office/drawing/2014/main" id="{91F8D715-2C8B-48AC-8282-AA35F09B6A9D}"/>
                </a:ext>
              </a:extLst>
            </p:cNvPr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39" name="Line 19">
                <a:extLst>
                  <a:ext uri="{FF2B5EF4-FFF2-40B4-BE49-F238E27FC236}">
                    <a16:creationId xmlns:a16="http://schemas.microsoft.com/office/drawing/2014/main" id="{4FAC5A70-70B0-46AD-9F6D-8E5E380EE9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20">
                <a:extLst>
                  <a:ext uri="{FF2B5EF4-FFF2-40B4-BE49-F238E27FC236}">
                    <a16:creationId xmlns:a16="http://schemas.microsoft.com/office/drawing/2014/main" id="{B550C699-03C3-4524-973E-F38CD79739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1">
                <a:extLst>
                  <a:ext uri="{FF2B5EF4-FFF2-40B4-BE49-F238E27FC236}">
                    <a16:creationId xmlns:a16="http://schemas.microsoft.com/office/drawing/2014/main" id="{E7BD4391-9F65-4679-83D0-8EC983DAF4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2">
                <a:extLst>
                  <a:ext uri="{FF2B5EF4-FFF2-40B4-BE49-F238E27FC236}">
                    <a16:creationId xmlns:a16="http://schemas.microsoft.com/office/drawing/2014/main" id="{C6EE1A80-35F4-4BE3-B815-AF83B010D5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3">
                <a:extLst>
                  <a:ext uri="{FF2B5EF4-FFF2-40B4-BE49-F238E27FC236}">
                    <a16:creationId xmlns:a16="http://schemas.microsoft.com/office/drawing/2014/main" id="{7C7E98FF-BEAC-4126-8D4D-2E3F022E0D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4">
                <a:extLst>
                  <a:ext uri="{FF2B5EF4-FFF2-40B4-BE49-F238E27FC236}">
                    <a16:creationId xmlns:a16="http://schemas.microsoft.com/office/drawing/2014/main" id="{78955239-2154-4BCC-8FBD-982A9DE0DB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25">
                <a:extLst>
                  <a:ext uri="{FF2B5EF4-FFF2-40B4-BE49-F238E27FC236}">
                    <a16:creationId xmlns:a16="http://schemas.microsoft.com/office/drawing/2014/main" id="{BC0F797B-6F30-484E-8FD4-E0E3D028BA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26">
                <a:extLst>
                  <a:ext uri="{FF2B5EF4-FFF2-40B4-BE49-F238E27FC236}">
                    <a16:creationId xmlns:a16="http://schemas.microsoft.com/office/drawing/2014/main" id="{88E06002-D03F-4031-8863-98606A4B38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7">
                <a:extLst>
                  <a:ext uri="{FF2B5EF4-FFF2-40B4-BE49-F238E27FC236}">
                    <a16:creationId xmlns:a16="http://schemas.microsoft.com/office/drawing/2014/main" id="{F0F42732-6D25-43EE-A24E-B58EE489ED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53C81780-1CBB-486D-B308-4A3041A208D6}"/>
                  </a:ext>
                </a:extLst>
              </p:cNvPr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1663ACA2-DEE3-40B9-8D6D-EBFB589D87AC}"/>
                  </a:ext>
                </a:extLst>
              </p:cNvPr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EF097578-4BF7-429A-95D2-7465B313903F}"/>
                  </a:ext>
                </a:extLst>
              </p:cNvPr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B2F4200C-E4FB-40DF-BA00-6A8E5853A98F}"/>
                  </a:ext>
                </a:extLst>
              </p:cNvPr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FC0D8E92-0937-4C05-9C2B-AB6141271D9B}"/>
                  </a:ext>
                </a:extLst>
              </p:cNvPr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F69221A8-F995-4223-8370-5763278848EC}"/>
                    </a:ext>
                  </a:extLst>
                </p:cNvPr>
                <p:cNvSpPr txBox="1"/>
                <p:nvPr/>
              </p:nvSpPr>
              <p:spPr>
                <a:xfrm>
                  <a:off x="4150214" y="2282397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282397"/>
                  <a:ext cx="601383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2D88245-0A98-4E52-86E5-9EE8B21F3B25}"/>
                    </a:ext>
                  </a:extLst>
                </p:cNvPr>
                <p:cNvSpPr txBox="1"/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D0667B9E-649E-4461-9C5D-64AA34DAFF17}"/>
                    </a:ext>
                  </a:extLst>
                </p:cNvPr>
                <p:cNvSpPr txBox="1"/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ED6EB3CF-EB69-404D-B665-154FE4BB0A1F}"/>
                    </a:ext>
                  </a:extLst>
                </p:cNvPr>
                <p:cNvSpPr txBox="1"/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B7DBF583-3918-40BA-A118-9445CB356B00}"/>
                    </a:ext>
                  </a:extLst>
                </p:cNvPr>
                <p:cNvSpPr txBox="1"/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blipFill>
                  <a:blip r:embed="rId11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C11BED2-3430-4008-99E0-C59FD56DD382}"/>
              </a:ext>
            </a:extLst>
          </p:cNvPr>
          <p:cNvGrpSpPr/>
          <p:nvPr/>
        </p:nvGrpSpPr>
        <p:grpSpPr>
          <a:xfrm>
            <a:off x="431360" y="4464115"/>
            <a:ext cx="3638967" cy="2262248"/>
            <a:chOff x="823912" y="2447413"/>
            <a:chExt cx="3638967" cy="2262248"/>
          </a:xfrm>
        </p:grpSpPr>
        <p:sp>
          <p:nvSpPr>
            <p:cNvPr id="54" name="Text Box 35">
              <a:extLst>
                <a:ext uri="{FF2B5EF4-FFF2-40B4-BE49-F238E27FC236}">
                  <a16:creationId xmlns:a16="http://schemas.microsoft.com/office/drawing/2014/main" id="{FF128B63-1B21-4E10-8544-9FC8B5E50C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3912" y="2447413"/>
              <a:ext cx="290977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F0C612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F0C612"/>
                  </a:solidFill>
                  <a:latin typeface="Calibri" pitchFamily="34" charset="0"/>
                </a:rPr>
                <a:t>1</a:t>
              </a:r>
              <a:r>
                <a:rPr lang="en-US" sz="2000" dirty="0">
                  <a:solidFill>
                    <a:srgbClr val="F0C612"/>
                  </a:solidFill>
                  <a:latin typeface="Calibri" pitchFamily="34" charset="0"/>
                </a:rPr>
                <a:t>)</a:t>
              </a:r>
              <a:r>
                <a:rPr lang="en-US" sz="2000" dirty="0">
                  <a:latin typeface="Calibri" pitchFamily="34" charset="0"/>
                </a:rPr>
                <a:t> = 1/3 </a:t>
              </a:r>
              <a:r>
                <a:rPr lang="en-US" sz="2000" dirty="0">
                  <a:solidFill>
                    <a:srgbClr val="008000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008000"/>
                  </a:solidFill>
                  <a:latin typeface="Calibri" pitchFamily="34" charset="0"/>
                </a:rPr>
                <a:t>4</a:t>
              </a:r>
              <a:r>
                <a:rPr lang="en-US" sz="2000" dirty="0">
                  <a:solidFill>
                    <a:srgbClr val="008000"/>
                  </a:solidFill>
                  <a:latin typeface="Calibri" pitchFamily="34" charset="0"/>
                </a:rPr>
                <a:t>) </a:t>
              </a:r>
              <a:r>
                <a:rPr lang="en-US" sz="2000" dirty="0">
                  <a:latin typeface="Calibri" pitchFamily="34" charset="0"/>
                </a:rPr>
                <a:t>+ 1/2 </a:t>
              </a:r>
              <a:r>
                <a:rPr lang="en-US" sz="2000" dirty="0">
                  <a:solidFill>
                    <a:srgbClr val="FF00FF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FF00FF"/>
                  </a:solidFill>
                  <a:latin typeface="Calibri" pitchFamily="34" charset="0"/>
                </a:rPr>
                <a:t>5</a:t>
              </a:r>
              <a:r>
                <a:rPr lang="en-US" sz="2000" dirty="0">
                  <a:solidFill>
                    <a:srgbClr val="FF00FF"/>
                  </a:solidFill>
                  <a:latin typeface="Calibri" pitchFamily="34" charset="0"/>
                </a:rPr>
                <a:t>)</a:t>
              </a:r>
            </a:p>
          </p:txBody>
        </p:sp>
        <p:sp>
          <p:nvSpPr>
            <p:cNvPr id="55" name="Text Box 36">
              <a:extLst>
                <a:ext uri="{FF2B5EF4-FFF2-40B4-BE49-F238E27FC236}">
                  <a16:creationId xmlns:a16="http://schemas.microsoft.com/office/drawing/2014/main" id="{3D183D14-B76C-48E2-9E07-FB52623597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1375" y="2896676"/>
              <a:ext cx="36215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FF3300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FF3300"/>
                  </a:solidFill>
                  <a:latin typeface="Calibri" pitchFamily="34" charset="0"/>
                </a:rPr>
                <a:t>2</a:t>
              </a:r>
              <a:r>
                <a:rPr lang="en-US" sz="2000" dirty="0">
                  <a:solidFill>
                    <a:srgbClr val="FF3300"/>
                  </a:solidFill>
                  <a:latin typeface="Calibri" pitchFamily="34" charset="0"/>
                </a:rPr>
                <a:t>)</a:t>
              </a:r>
              <a:r>
                <a:rPr lang="en-US" sz="2000" dirty="0">
                  <a:latin typeface="Calibri" pitchFamily="34" charset="0"/>
                </a:rPr>
                <a:t> = 1/2 </a:t>
              </a:r>
              <a:r>
                <a:rPr lang="en-US" sz="2000" dirty="0">
                  <a:solidFill>
                    <a:srgbClr val="F0C612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F0C612"/>
                  </a:solidFill>
                  <a:latin typeface="Calibri" pitchFamily="34" charset="0"/>
                </a:rPr>
                <a:t>1</a:t>
              </a:r>
              <a:r>
                <a:rPr lang="en-US" sz="2000" dirty="0">
                  <a:solidFill>
                    <a:srgbClr val="F0C612"/>
                  </a:solidFill>
                  <a:latin typeface="Calibri" pitchFamily="34" charset="0"/>
                </a:rPr>
                <a:t>)</a:t>
              </a:r>
              <a:r>
                <a:rPr lang="en-US" sz="2000" dirty="0">
                  <a:latin typeface="Calibri" pitchFamily="34" charset="0"/>
                </a:rPr>
                <a:t> + </a:t>
              </a:r>
              <a:r>
                <a:rPr lang="en-US" sz="2000" dirty="0">
                  <a:solidFill>
                    <a:srgbClr val="0033CC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0033CC"/>
                  </a:solidFill>
                  <a:latin typeface="Calibri" pitchFamily="34" charset="0"/>
                </a:rPr>
                <a:t>3</a:t>
              </a:r>
              <a:r>
                <a:rPr lang="en-US" sz="2000" dirty="0">
                  <a:solidFill>
                    <a:srgbClr val="0033CC"/>
                  </a:solidFill>
                  <a:latin typeface="Calibri" pitchFamily="34" charset="0"/>
                </a:rPr>
                <a:t>) </a:t>
              </a:r>
              <a:r>
                <a:rPr lang="en-US" sz="2000" dirty="0">
                  <a:latin typeface="Calibri" pitchFamily="34" charset="0"/>
                </a:rPr>
                <a:t>+ 1/3 </a:t>
              </a:r>
              <a:r>
                <a:rPr lang="en-US" sz="2000" dirty="0">
                  <a:solidFill>
                    <a:srgbClr val="008000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008000"/>
                  </a:solidFill>
                  <a:latin typeface="Calibri" pitchFamily="34" charset="0"/>
                </a:rPr>
                <a:t>4</a:t>
              </a:r>
              <a:r>
                <a:rPr lang="en-US" sz="2000" dirty="0">
                  <a:solidFill>
                    <a:srgbClr val="008000"/>
                  </a:solidFill>
                  <a:latin typeface="Calibri" pitchFamily="34" charset="0"/>
                </a:rPr>
                <a:t>)</a:t>
              </a:r>
            </a:p>
          </p:txBody>
        </p:sp>
        <p:sp>
          <p:nvSpPr>
            <p:cNvPr id="56" name="Text Box 37">
              <a:extLst>
                <a:ext uri="{FF2B5EF4-FFF2-40B4-BE49-F238E27FC236}">
                  <a16:creationId xmlns:a16="http://schemas.microsoft.com/office/drawing/2014/main" id="{7CAEBFF0-84EA-4D7E-88BF-FD22E604D4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787" y="3388801"/>
              <a:ext cx="290977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33CC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0033CC"/>
                  </a:solidFill>
                  <a:latin typeface="Calibri" pitchFamily="34" charset="0"/>
                </a:rPr>
                <a:t>3</a:t>
              </a:r>
              <a:r>
                <a:rPr lang="en-US" sz="2000" dirty="0">
                  <a:solidFill>
                    <a:srgbClr val="0033CC"/>
                  </a:solidFill>
                  <a:latin typeface="Calibri" pitchFamily="34" charset="0"/>
                </a:rPr>
                <a:t>) </a:t>
              </a:r>
              <a:r>
                <a:rPr lang="en-US" sz="2000" dirty="0">
                  <a:latin typeface="Calibri" pitchFamily="34" charset="0"/>
                </a:rPr>
                <a:t>= 1/2 </a:t>
              </a:r>
              <a:r>
                <a:rPr lang="en-US" sz="2000" dirty="0">
                  <a:solidFill>
                    <a:srgbClr val="F0C612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F0C612"/>
                  </a:solidFill>
                  <a:latin typeface="Calibri" pitchFamily="34" charset="0"/>
                </a:rPr>
                <a:t>1</a:t>
              </a:r>
              <a:r>
                <a:rPr lang="en-US" sz="2000" dirty="0">
                  <a:solidFill>
                    <a:srgbClr val="F0C612"/>
                  </a:solidFill>
                  <a:latin typeface="Calibri" pitchFamily="34" charset="0"/>
                </a:rPr>
                <a:t>)</a:t>
              </a:r>
              <a:r>
                <a:rPr lang="en-US" sz="2000" dirty="0">
                  <a:latin typeface="Calibri" pitchFamily="34" charset="0"/>
                </a:rPr>
                <a:t> + 1/3 </a:t>
              </a:r>
              <a:r>
                <a:rPr lang="en-US" sz="2000" dirty="0">
                  <a:solidFill>
                    <a:srgbClr val="008000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008000"/>
                  </a:solidFill>
                  <a:latin typeface="Calibri" pitchFamily="34" charset="0"/>
                </a:rPr>
                <a:t>4</a:t>
              </a:r>
              <a:r>
                <a:rPr lang="en-US" sz="2000" dirty="0">
                  <a:solidFill>
                    <a:srgbClr val="008000"/>
                  </a:solidFill>
                  <a:latin typeface="Calibri" pitchFamily="34" charset="0"/>
                </a:rPr>
                <a:t>)</a:t>
              </a:r>
            </a:p>
          </p:txBody>
        </p:sp>
        <p:sp>
          <p:nvSpPr>
            <p:cNvPr id="57" name="Text Box 38">
              <a:extLst>
                <a:ext uri="{FF2B5EF4-FFF2-40B4-BE49-F238E27FC236}">
                  <a16:creationId xmlns:a16="http://schemas.microsoft.com/office/drawing/2014/main" id="{407DCF94-D436-4C03-AF0B-E3B43DC128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2962" y="3812663"/>
              <a:ext cx="178125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8000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008000"/>
                  </a:solidFill>
                  <a:latin typeface="Calibri" pitchFamily="34" charset="0"/>
                </a:rPr>
                <a:t>4</a:t>
              </a:r>
              <a:r>
                <a:rPr lang="en-US" sz="2000" dirty="0">
                  <a:solidFill>
                    <a:srgbClr val="008000"/>
                  </a:solidFill>
                  <a:latin typeface="Calibri" pitchFamily="34" charset="0"/>
                </a:rPr>
                <a:t>)</a:t>
              </a:r>
              <a:r>
                <a:rPr lang="en-US" sz="2000" dirty="0">
                  <a:latin typeface="Calibri" pitchFamily="34" charset="0"/>
                </a:rPr>
                <a:t> = 1/2 </a:t>
              </a:r>
              <a:r>
                <a:rPr lang="en-US" sz="2000" dirty="0">
                  <a:solidFill>
                    <a:srgbClr val="FF00FF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FF00FF"/>
                  </a:solidFill>
                  <a:latin typeface="Calibri" pitchFamily="34" charset="0"/>
                </a:rPr>
                <a:t>5</a:t>
              </a:r>
              <a:r>
                <a:rPr lang="en-US" sz="2000" dirty="0">
                  <a:solidFill>
                    <a:srgbClr val="FF00FF"/>
                  </a:solidFill>
                  <a:latin typeface="Calibri" pitchFamily="34" charset="0"/>
                </a:rPr>
                <a:t>)</a:t>
              </a:r>
            </a:p>
          </p:txBody>
        </p:sp>
        <p:sp>
          <p:nvSpPr>
            <p:cNvPr id="58" name="Text Box 39">
              <a:extLst>
                <a:ext uri="{FF2B5EF4-FFF2-40B4-BE49-F238E27FC236}">
                  <a16:creationId xmlns:a16="http://schemas.microsoft.com/office/drawing/2014/main" id="{F648D81F-20B6-48A5-AA64-E8B44649E4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" y="4309551"/>
              <a:ext cx="142218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FF00FF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FF00FF"/>
                  </a:solidFill>
                  <a:latin typeface="Calibri" pitchFamily="34" charset="0"/>
                </a:rPr>
                <a:t>5</a:t>
              </a:r>
              <a:r>
                <a:rPr lang="en-US" sz="2000" dirty="0">
                  <a:solidFill>
                    <a:srgbClr val="FF00FF"/>
                  </a:solidFill>
                  <a:latin typeface="Calibri" pitchFamily="34" charset="0"/>
                </a:rPr>
                <a:t>)</a:t>
              </a:r>
              <a:r>
                <a:rPr lang="en-US" sz="2000" dirty="0">
                  <a:latin typeface="Calibri" pitchFamily="34" charset="0"/>
                </a:rPr>
                <a:t> = </a:t>
              </a:r>
              <a:r>
                <a:rPr lang="en-US" sz="2000" dirty="0">
                  <a:solidFill>
                    <a:srgbClr val="FF3300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FF3300"/>
                  </a:solidFill>
                  <a:latin typeface="Calibri" pitchFamily="34" charset="0"/>
                </a:rPr>
                <a:t>2</a:t>
              </a:r>
              <a:r>
                <a:rPr lang="en-US" sz="2000" dirty="0">
                  <a:solidFill>
                    <a:srgbClr val="FF3300"/>
                  </a:solidFill>
                  <a:latin typeface="Calibri" pitchFamily="34" charset="0"/>
                </a:rPr>
                <a:t>) </a:t>
              </a: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D40DE46-FA30-4110-B57A-A6EF32F9BBD7}"/>
                </a:ext>
              </a:extLst>
            </p:cNvPr>
            <p:cNvGrpSpPr/>
            <p:nvPr/>
          </p:nvGrpSpPr>
          <p:grpSpPr>
            <a:xfrm>
              <a:off x="2105119" y="3825796"/>
              <a:ext cx="360" cy="360"/>
              <a:chOff x="2105119" y="3825796"/>
              <a:chExt cx="360" cy="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21174BA9-44CF-4B53-A8AB-0A766238E98E}"/>
                      </a:ext>
                    </a:extLst>
                  </p14:cNvPr>
                  <p14:cNvContentPartPr/>
                  <p14:nvPr/>
                </p14:nvContentPartPr>
                <p14:xfrm>
                  <a:off x="2105119" y="3825796"/>
                  <a:ext cx="360" cy="36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DB18304E-BA07-4339-AA7D-8712049886A9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096119" y="381715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67" name="Ink 66">
                    <a:extLst>
                      <a:ext uri="{FF2B5EF4-FFF2-40B4-BE49-F238E27FC236}">
                        <a16:creationId xmlns:a16="http://schemas.microsoft.com/office/drawing/2014/main" id="{BC615267-4776-4298-A5C4-60B4E4434A79}"/>
                      </a:ext>
                    </a:extLst>
                  </p14:cNvPr>
                  <p14:cNvContentPartPr/>
                  <p14:nvPr/>
                </p14:nvContentPartPr>
                <p14:xfrm>
                  <a:off x="2105119" y="3825796"/>
                  <a:ext cx="360" cy="36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C81C9543-5C53-46EC-9A2B-D99471C3829F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096119" y="381715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5BBA421-26F5-4550-B51F-B8D8770F834B}"/>
                </a:ext>
              </a:extLst>
            </p:cNvPr>
            <p:cNvGrpSpPr/>
            <p:nvPr/>
          </p:nvGrpSpPr>
          <p:grpSpPr>
            <a:xfrm>
              <a:off x="2074879" y="3494956"/>
              <a:ext cx="360" cy="360"/>
              <a:chOff x="2074879" y="3494956"/>
              <a:chExt cx="360" cy="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64" name="Ink 63">
                    <a:extLst>
                      <a:ext uri="{FF2B5EF4-FFF2-40B4-BE49-F238E27FC236}">
                        <a16:creationId xmlns:a16="http://schemas.microsoft.com/office/drawing/2014/main" id="{D2FF43E6-92D6-4E40-AC18-2142158BECEF}"/>
                      </a:ext>
                    </a:extLst>
                  </p14:cNvPr>
                  <p14:cNvContentPartPr/>
                  <p14:nvPr/>
                </p14:nvContentPartPr>
                <p14:xfrm>
                  <a:off x="2074879" y="3494956"/>
                  <a:ext cx="360" cy="36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01CB19A8-8F76-4FFA-825A-CE33E8D87CEE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066239" y="348631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65" name="Ink 64">
                    <a:extLst>
                      <a:ext uri="{FF2B5EF4-FFF2-40B4-BE49-F238E27FC236}">
                        <a16:creationId xmlns:a16="http://schemas.microsoft.com/office/drawing/2014/main" id="{A066D5FE-F846-4C3C-B841-16B28316F675}"/>
                      </a:ext>
                    </a:extLst>
                  </p14:cNvPr>
                  <p14:cNvContentPartPr/>
                  <p14:nvPr/>
                </p14:nvContentPartPr>
                <p14:xfrm>
                  <a:off x="2074879" y="3494956"/>
                  <a:ext cx="360" cy="36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29B9E1FA-9D61-4689-B7D4-D7F7F4A6575C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066239" y="348631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E3EFCC3D-C345-4CAA-9626-F2F1BDE1C1C3}"/>
                </a:ext>
              </a:extLst>
            </p:cNvPr>
            <p:cNvGrpSpPr/>
            <p:nvPr/>
          </p:nvGrpSpPr>
          <p:grpSpPr>
            <a:xfrm>
              <a:off x="2279719" y="2760916"/>
              <a:ext cx="360" cy="360"/>
              <a:chOff x="2279719" y="2760916"/>
              <a:chExt cx="360" cy="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D776D513-880C-401F-9773-7449F32ED704}"/>
                      </a:ext>
                    </a:extLst>
                  </p14:cNvPr>
                  <p14:cNvContentPartPr/>
                  <p14:nvPr/>
                </p14:nvContentPartPr>
                <p14:xfrm>
                  <a:off x="2279719" y="2760916"/>
                  <a:ext cx="360" cy="36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4C64BB13-B019-4518-86DD-80A4A3F46CB2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270719" y="275227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E59D1625-82B0-4A06-836E-C10EEC3210DE}"/>
                      </a:ext>
                    </a:extLst>
                  </p14:cNvPr>
                  <p14:cNvContentPartPr/>
                  <p14:nvPr/>
                </p14:nvContentPartPr>
                <p14:xfrm>
                  <a:off x="2279719" y="2760916"/>
                  <a:ext cx="360" cy="36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DCEC2ECC-FEEE-46BE-882C-3CA046F73B8F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270719" y="275227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3687950-7A0B-42D4-A76E-772D054861FD}"/>
              </a:ext>
            </a:extLst>
          </p:cNvPr>
          <p:cNvGrpSpPr/>
          <p:nvPr/>
        </p:nvGrpSpPr>
        <p:grpSpPr>
          <a:xfrm>
            <a:off x="4763047" y="2636517"/>
            <a:ext cx="888840" cy="2073600"/>
            <a:chOff x="4763047" y="2636517"/>
            <a:chExt cx="888840" cy="207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C933C70-167F-499B-A440-DE236784B40A}"/>
                    </a:ext>
                  </a:extLst>
                </p14:cNvPr>
                <p14:cNvContentPartPr/>
                <p14:nvPr/>
              </p14:nvContentPartPr>
              <p14:xfrm>
                <a:off x="4884007" y="2636517"/>
                <a:ext cx="139320" cy="1717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C933C70-167F-499B-A440-DE236784B40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875367" y="2627877"/>
                  <a:ext cx="1569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79A4A1F-2F5B-413C-9FB1-0A5F2C78500B}"/>
                    </a:ext>
                  </a:extLst>
                </p14:cNvPr>
                <p14:cNvContentPartPr/>
                <p14:nvPr/>
              </p14:nvContentPartPr>
              <p14:xfrm>
                <a:off x="5045287" y="2654877"/>
                <a:ext cx="95760" cy="173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79A4A1F-2F5B-413C-9FB1-0A5F2C78500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036287" y="2645877"/>
                  <a:ext cx="1134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A58D8F5-0C48-481A-B20E-8251D01B7BCB}"/>
                    </a:ext>
                  </a:extLst>
                </p14:cNvPr>
                <p14:cNvContentPartPr/>
                <p14:nvPr/>
              </p14:nvContentPartPr>
              <p14:xfrm>
                <a:off x="4763047" y="2966637"/>
                <a:ext cx="888840" cy="1743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A58D8F5-0C48-481A-B20E-8251D01B7BC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754407" y="2957997"/>
                  <a:ext cx="906480" cy="176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3E586DD-B953-4E7F-98E0-DE99D755C87E}"/>
                    </a:ext>
                  </a:extLst>
                </p14:cNvPr>
                <p14:cNvContentPartPr/>
                <p14:nvPr/>
              </p14:nvContentPartPr>
              <p14:xfrm>
                <a:off x="5187847" y="4570437"/>
                <a:ext cx="82800" cy="26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3E586DD-B953-4E7F-98E0-DE99D755C87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179207" y="4561437"/>
                  <a:ext cx="10044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02F16A5-D0AD-4327-B8FB-F55EAC2314AF}"/>
              </a:ext>
            </a:extLst>
          </p:cNvPr>
          <p:cNvGrpSpPr/>
          <p:nvPr/>
        </p:nvGrpSpPr>
        <p:grpSpPr>
          <a:xfrm>
            <a:off x="5853487" y="1008597"/>
            <a:ext cx="688320" cy="1585440"/>
            <a:chOff x="5853487" y="1008597"/>
            <a:chExt cx="688320" cy="158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4F0A762-F418-4FA0-9EB2-C3ABEF4430A9}"/>
                    </a:ext>
                  </a:extLst>
                </p14:cNvPr>
                <p14:cNvContentPartPr/>
                <p14:nvPr/>
              </p14:nvContentPartPr>
              <p14:xfrm>
                <a:off x="6093607" y="1166997"/>
                <a:ext cx="448200" cy="1427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4F0A762-F418-4FA0-9EB2-C3ABEF4430A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084967" y="1158357"/>
                  <a:ext cx="465840" cy="144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3F6A47A-7388-4FC9-BA2C-BCE94CF440B8}"/>
                    </a:ext>
                  </a:extLst>
                </p14:cNvPr>
                <p14:cNvContentPartPr/>
                <p14:nvPr/>
              </p14:nvContentPartPr>
              <p14:xfrm>
                <a:off x="5853487" y="1008597"/>
                <a:ext cx="111960" cy="222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3F6A47A-7388-4FC9-BA2C-BCE94CF440B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844487" y="999597"/>
                  <a:ext cx="1296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A33EF38-DC0B-47EF-BA98-9A4DC6F86A97}"/>
                    </a:ext>
                  </a:extLst>
                </p14:cNvPr>
                <p14:cNvContentPartPr/>
                <p14:nvPr/>
              </p14:nvContentPartPr>
              <p14:xfrm>
                <a:off x="6029167" y="1077717"/>
                <a:ext cx="45360" cy="224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A33EF38-DC0B-47EF-BA98-9A4DC6F86A9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020527" y="1068717"/>
                  <a:ext cx="63000" cy="241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96466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15850" y="533400"/>
            <a:ext cx="8686800" cy="12493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Διανυσματική αναπαράσταση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09800"/>
            <a:ext cx="6832501" cy="383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0" y="3581400"/>
            <a:ext cx="76962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l-GR" sz="32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3200" dirty="0">
                <a:latin typeface="+mn-lt"/>
              </a:rPr>
              <a:t>Ποια είναι η φυσική σημασία;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3200" dirty="0">
                <a:latin typeface="+mn-lt"/>
              </a:rPr>
              <a:t>Συγκλίνει ο επαναληπτικός αλγόριθμος;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sz="32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sz="32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681639-22E6-4E91-AAAC-6AF38772AEB3}"/>
              </a:ext>
            </a:extLst>
          </p:cNvPr>
          <p:cNvSpPr txBox="1"/>
          <p:nvPr/>
        </p:nvSpPr>
        <p:spPr>
          <a:xfrm>
            <a:off x="4152900" y="2554197"/>
            <a:ext cx="1524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4191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7222" y="4572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Τι θα δούμε σήμερα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</a:t>
            </a:fld>
            <a:endParaRPr lang="en-US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70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l-GR" sz="1600" dirty="0"/>
              <a:t> 2</a:t>
            </a:r>
            <a:r>
              <a:rPr lang="en-US" sz="1600" dirty="0"/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4743" y="14478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i="1" dirty="0">
                <a:latin typeface="+mn-lt"/>
              </a:rPr>
              <a:t>Πως μπορούμε να χρησιμοποιήσουμε το δίκτυο στη διάταξη των αποτελεσμάτων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3414" y="2740354"/>
            <a:ext cx="36741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Δεν είναι όλες οι σελίδες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(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κόμβοι) ίσες.</a:t>
            </a:r>
          </a:p>
          <a:p>
            <a:r>
              <a:rPr lang="el-GR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Ποιες σελίδες είναι </a:t>
            </a:r>
            <a:r>
              <a:rPr lang="el-GR" sz="2800" dirty="0">
                <a:solidFill>
                  <a:srgbClr val="FF0000"/>
                </a:solidFill>
                <a:latin typeface="+mn-lt"/>
              </a:rPr>
              <a:t>«σημαντικές»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?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4501" y="2412793"/>
            <a:ext cx="42862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37864" y="457200"/>
            <a:ext cx="8686800" cy="1249362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Τυχαίος Περίπατος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Random Walks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752600"/>
            <a:ext cx="83529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>
                <a:latin typeface="+mn-lt"/>
              </a:rPr>
              <a:t>Ο αλγόριθμος προσομοιώνει ένα 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τυχαίο περίπατο (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random walk) </a:t>
            </a:r>
            <a:r>
              <a:rPr lang="el-GR" sz="2800" dirty="0">
                <a:latin typeface="+mn-lt"/>
              </a:rPr>
              <a:t>στο γράφο</a:t>
            </a:r>
            <a:endParaRPr lang="en-US" sz="2800" dirty="0">
              <a:latin typeface="+mn-lt"/>
            </a:endParaRPr>
          </a:p>
          <a:p>
            <a:pPr algn="just"/>
            <a:endParaRPr lang="en-US" sz="2800" dirty="0">
              <a:latin typeface="+mn-lt"/>
            </a:endParaRPr>
          </a:p>
          <a:p>
            <a:pPr algn="just"/>
            <a:r>
              <a:rPr lang="el-GR" sz="2800" dirty="0">
                <a:latin typeface="+mn-lt"/>
              </a:rPr>
              <a:t>Τυχαίος περίπατος</a:t>
            </a:r>
            <a:r>
              <a:rPr lang="en-US" sz="2800" dirty="0">
                <a:latin typeface="+mn-lt"/>
              </a:rPr>
              <a:t>:</a:t>
            </a:r>
          </a:p>
          <a:p>
            <a:pPr marL="914400" indent="-457200" algn="just">
              <a:buFont typeface="Wingdings" panose="05000000000000000000" pitchFamily="2" charset="2"/>
              <a:buChar char="§"/>
            </a:pPr>
            <a:r>
              <a:rPr lang="el-GR" sz="2800" dirty="0">
                <a:latin typeface="+mn-lt"/>
              </a:rPr>
              <a:t>Ξεκίνα από κάποιον τυχαίο κόμβο (επιλεγμένο </a:t>
            </a:r>
            <a:r>
              <a:rPr lang="en-US" sz="2800" dirty="0">
                <a:latin typeface="+mn-lt"/>
              </a:rPr>
              <a:t>uniformly at random</a:t>
            </a:r>
            <a:r>
              <a:rPr lang="el-GR" sz="2800" dirty="0">
                <a:latin typeface="+mn-lt"/>
              </a:rPr>
              <a:t>)</a:t>
            </a:r>
            <a:r>
              <a:rPr lang="en-US" sz="2800" dirty="0">
                <a:latin typeface="+mn-lt"/>
              </a:rPr>
              <a:t> </a:t>
            </a:r>
            <a:r>
              <a:rPr lang="el-GR" sz="2800" dirty="0">
                <a:latin typeface="+mn-lt"/>
              </a:rPr>
              <a:t>με πιθανότητα 1/</a:t>
            </a:r>
            <a:r>
              <a:rPr lang="en-US" sz="2800" dirty="0">
                <a:latin typeface="+mn-lt"/>
              </a:rPr>
              <a:t>n</a:t>
            </a:r>
          </a:p>
          <a:p>
            <a:pPr marL="914400" lvl="1" indent="-457200" algn="just">
              <a:buFont typeface="Wingdings" pitchFamily="2" charset="2"/>
              <a:buChar char="§"/>
            </a:pPr>
            <a:r>
              <a:rPr lang="en-US" sz="2800" dirty="0">
                <a:latin typeface="+mn-lt"/>
              </a:rPr>
              <a:t> </a:t>
            </a:r>
            <a:r>
              <a:rPr lang="el-GR" sz="2800" dirty="0">
                <a:latin typeface="+mn-lt"/>
              </a:rPr>
              <a:t>Επέλεξε τυχαία (</a:t>
            </a:r>
            <a:r>
              <a:rPr lang="en-GB" sz="2800" dirty="0">
                <a:latin typeface="+mn-lt"/>
              </a:rPr>
              <a:t>uniformly at random</a:t>
            </a:r>
            <a:r>
              <a:rPr lang="el-GR" sz="2800" dirty="0">
                <a:latin typeface="+mn-lt"/>
              </a:rPr>
              <a:t>)</a:t>
            </a:r>
            <a:r>
              <a:rPr lang="en-GB" sz="2800" dirty="0">
                <a:latin typeface="+mn-lt"/>
              </a:rPr>
              <a:t> </a:t>
            </a:r>
            <a:r>
              <a:rPr lang="el-GR" sz="2800" dirty="0">
                <a:latin typeface="+mn-lt"/>
              </a:rPr>
              <a:t>μια από τις εξερχόμενες ακμές του κόμβου </a:t>
            </a:r>
          </a:p>
          <a:p>
            <a:pPr marL="914400" lvl="1" indent="-457200" algn="just">
              <a:buFont typeface="Wingdings" pitchFamily="2" charset="2"/>
              <a:buChar char="§"/>
            </a:pPr>
            <a:r>
              <a:rPr lang="el-GR" sz="2800" dirty="0">
                <a:latin typeface="+mn-lt"/>
              </a:rPr>
              <a:t>Ακολούθησε την ακμή</a:t>
            </a:r>
          </a:p>
          <a:p>
            <a:pPr marL="914400" lvl="1" indent="-457200" algn="just">
              <a:buFont typeface="Wingdings" pitchFamily="2" charset="2"/>
              <a:buChar char="§"/>
            </a:pPr>
            <a:r>
              <a:rPr lang="en-US" sz="2800" dirty="0">
                <a:latin typeface="+mn-lt"/>
              </a:rPr>
              <a:t>  </a:t>
            </a:r>
            <a:r>
              <a:rPr lang="el-GR" sz="2800" dirty="0">
                <a:latin typeface="+mn-lt"/>
              </a:rPr>
              <a:t>Επανέλαβε</a:t>
            </a:r>
          </a:p>
        </p:txBody>
      </p:sp>
    </p:spTree>
    <p:extLst>
      <p:ext uri="{BB962C8B-B14F-4D97-AF65-F5344CB8AC3E}">
        <p14:creationId xmlns:p14="http://schemas.microsoft.com/office/powerpoint/2010/main" val="122147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0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527486" cy="3320171"/>
            <a:chOff x="2492375" y="2467063"/>
            <a:chExt cx="3527486" cy="3320171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1856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0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527486" cy="3320171"/>
            <a:chOff x="2492375" y="2467063"/>
            <a:chExt cx="3527486" cy="3320171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rgbClr val="FF3B3B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20868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527486" cy="3320171"/>
            <a:chOff x="2492375" y="2467063"/>
            <a:chExt cx="3527486" cy="3320171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3610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527486" cy="3320171"/>
            <a:chOff x="2492375" y="2467063"/>
            <a:chExt cx="3527486" cy="3320171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596104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2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527486" cy="3320171"/>
            <a:chOff x="2492375" y="2467063"/>
            <a:chExt cx="3527486" cy="3320171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83290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2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527486" cy="3320171"/>
            <a:chOff x="2492375" y="2467063"/>
            <a:chExt cx="3527486" cy="3320171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65828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3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527486" cy="3320171"/>
            <a:chOff x="2492375" y="2467063"/>
            <a:chExt cx="3527486" cy="3320171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0166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3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527486" cy="3320171"/>
            <a:chOff x="2492375" y="2467063"/>
            <a:chExt cx="3527486" cy="3320171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209811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4…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527486" cy="3320171"/>
            <a:chOff x="2492375" y="2467063"/>
            <a:chExt cx="3527486" cy="3320171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601383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45862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7222" y="4572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Τι θα δούμε σήμερα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3</a:t>
            </a:fld>
            <a:endParaRPr lang="en-US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70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l-GR" sz="1600" dirty="0"/>
              <a:t> 2</a:t>
            </a:r>
            <a:r>
              <a:rPr lang="en-US" sz="1600" dirty="0"/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1981200"/>
            <a:ext cx="7924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+mn-lt"/>
              </a:rPr>
              <a:t>Ανάλυση συνδέσμων (</a:t>
            </a:r>
            <a:r>
              <a:rPr lang="en-US" sz="2800" dirty="0">
                <a:latin typeface="+mn-lt"/>
              </a:rPr>
              <a:t>link analysis)</a:t>
            </a:r>
          </a:p>
          <a:p>
            <a:endParaRPr lang="el-GR" sz="2800" dirty="0">
              <a:latin typeface="+mn-lt"/>
            </a:endParaRP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>
                <a:latin typeface="+mn-lt"/>
              </a:rPr>
              <a:t>PageRank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>
                <a:latin typeface="+mn-lt"/>
              </a:rPr>
              <a:t>HITS (</a:t>
            </a:r>
            <a:r>
              <a:rPr lang="el-GR" sz="2800" dirty="0">
                <a:latin typeface="+mn-lt"/>
              </a:rPr>
              <a:t>Κομβικές σελίδες και σελίδες κύρους)</a:t>
            </a:r>
            <a:endParaRPr lang="en-US" sz="2800" dirty="0">
              <a:latin typeface="+mn-lt"/>
            </a:endParaRPr>
          </a:p>
          <a:p>
            <a:pPr lvl="1"/>
            <a:endParaRPr lang="el-GR" sz="2800" dirty="0">
              <a:latin typeface="+mn-lt"/>
            </a:endParaRPr>
          </a:p>
          <a:p>
            <a:pPr marL="914400" lvl="1" indent="-457200">
              <a:buFont typeface="Wingdings" pitchFamily="2" charset="2"/>
              <a:buChar char="§"/>
            </a:pPr>
            <a:endParaRPr lang="el-GR" sz="2800" dirty="0">
              <a:latin typeface="+mn-lt"/>
            </a:endParaRPr>
          </a:p>
          <a:p>
            <a:pPr marL="0" lvl="1"/>
            <a:r>
              <a:rPr lang="el-GR" sz="2800" dirty="0">
                <a:latin typeface="+mn-lt"/>
              </a:rPr>
              <a:t>Υπολογισμός μιας τιμής ανά σελίδα (κόμβο) που εκφράζει το πόσο σημαντική είναι στο δίκτυο</a:t>
            </a:r>
          </a:p>
        </p:txBody>
      </p:sp>
    </p:spTree>
    <p:extLst>
      <p:ext uri="{BB962C8B-B14F-4D97-AF65-F5344CB8AC3E}">
        <p14:creationId xmlns:p14="http://schemas.microsoft.com/office/powerpoint/2010/main" val="36980718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14064" y="457200"/>
            <a:ext cx="8686800" cy="1249362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Τυχαίος Περίπατος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9104" y="3886200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>
                <a:latin typeface="+mn-lt"/>
              </a:rPr>
              <a:t>Το μοντέλο του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Random Surfer</a:t>
            </a:r>
          </a:p>
          <a:p>
            <a:pPr algn="just"/>
            <a:r>
              <a:rPr lang="el-GR" dirty="0">
                <a:latin typeface="+mn-lt"/>
              </a:rPr>
              <a:t>Του χρήστη που τριγυρνά στο </a:t>
            </a:r>
            <a:r>
              <a:rPr lang="en-US" dirty="0">
                <a:latin typeface="+mn-lt"/>
              </a:rPr>
              <a:t>web</a:t>
            </a:r>
            <a:r>
              <a:rPr lang="el-GR" dirty="0">
                <a:latin typeface="+mn-lt"/>
              </a:rPr>
              <a:t>, ξεκινώντας από μια τυχαία σελίδα και συνεχίζει ακολουθώντας τυχαία κάποια από τις συνδέσεις της σελίδας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2057400"/>
            <a:ext cx="8352928" cy="120032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i="1" dirty="0">
                <a:latin typeface="+mn-lt"/>
              </a:rPr>
              <a:t>Η πιθανότητα να είσαι στη σελίδα </a:t>
            </a:r>
            <a:r>
              <a:rPr lang="en-US" i="1" dirty="0">
                <a:latin typeface="+mn-lt"/>
              </a:rPr>
              <a:t>X </a:t>
            </a:r>
            <a:r>
              <a:rPr lang="el-GR" i="1" dirty="0">
                <a:latin typeface="+mn-lt"/>
              </a:rPr>
              <a:t>μετά από </a:t>
            </a:r>
            <a:r>
              <a:rPr lang="en-US" i="1" dirty="0">
                <a:latin typeface="+mn-lt"/>
              </a:rPr>
              <a:t>k </a:t>
            </a:r>
            <a:r>
              <a:rPr lang="el-GR" i="1" dirty="0">
                <a:latin typeface="+mn-lt"/>
              </a:rPr>
              <a:t>βήματα του τυχαίου περιπάτου είναι το </a:t>
            </a:r>
            <a:r>
              <a:rPr lang="en-US" i="1" dirty="0" err="1">
                <a:latin typeface="+mn-lt"/>
              </a:rPr>
              <a:t>PageRank</a:t>
            </a:r>
            <a:r>
              <a:rPr lang="en-US" i="1" dirty="0">
                <a:latin typeface="+mn-lt"/>
              </a:rPr>
              <a:t> </a:t>
            </a:r>
            <a:r>
              <a:rPr lang="el-GR" i="1" dirty="0">
                <a:latin typeface="+mn-lt"/>
              </a:rPr>
              <a:t>της σελίδας</a:t>
            </a:r>
            <a:r>
              <a:rPr lang="en-US" i="1" dirty="0">
                <a:latin typeface="+mn-lt"/>
              </a:rPr>
              <a:t> X </a:t>
            </a:r>
            <a:r>
              <a:rPr lang="el-GR" i="1" dirty="0">
                <a:latin typeface="+mn-lt"/>
              </a:rPr>
              <a:t>μετά από </a:t>
            </a:r>
            <a:r>
              <a:rPr lang="en-US" i="1" dirty="0">
                <a:latin typeface="+mn-lt"/>
              </a:rPr>
              <a:t> k </a:t>
            </a:r>
            <a:r>
              <a:rPr lang="el-GR" i="1" dirty="0">
                <a:latin typeface="+mn-lt"/>
              </a:rPr>
              <a:t>επαναλήψεις του υπολογισμού του</a:t>
            </a:r>
            <a:r>
              <a:rPr lang="en-US" i="1" dirty="0">
                <a:latin typeface="+mn-lt"/>
              </a:rPr>
              <a:t> </a:t>
            </a:r>
            <a:r>
              <a:rPr lang="en-US" i="1" dirty="0" err="1">
                <a:latin typeface="+mn-lt"/>
              </a:rPr>
              <a:t>PageRank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1471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Επεκτάσεις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283301"/>
            <a:ext cx="8077200" cy="427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latin typeface="+mn-lt"/>
              </a:rPr>
              <a:t>Δύο προβλήματα</a:t>
            </a:r>
          </a:p>
          <a:p>
            <a:endParaRPr lang="el-GR" sz="900" dirty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Dead ends</a:t>
            </a:r>
            <a:r>
              <a:rPr lang="en-US" sz="3200" dirty="0">
                <a:latin typeface="+mn-lt"/>
              </a:rPr>
              <a:t>:</a:t>
            </a:r>
            <a:r>
              <a:rPr lang="el-GR" sz="3200" dirty="0">
                <a:latin typeface="+mn-lt"/>
              </a:rPr>
              <a:t> σελίδες χωρίς εξερχόμενες ακμές </a:t>
            </a:r>
          </a:p>
          <a:p>
            <a:pPr marL="971550" lvl="1" indent="-514350"/>
            <a:r>
              <a:rPr lang="el-GR" sz="3200" dirty="0">
                <a:latin typeface="+mn-lt"/>
              </a:rPr>
              <a:t>	</a:t>
            </a:r>
            <a:r>
              <a:rPr lang="en-US" sz="3200" dirty="0">
                <a:latin typeface="+mn-lt"/>
              </a:rPr>
              <a:t> </a:t>
            </a:r>
            <a:r>
              <a:rPr lang="el-GR" sz="2800" dirty="0">
                <a:latin typeface="+mn-lt"/>
              </a:rPr>
              <a:t>Έχουν ως αποτέλεσμα να ξεφεύγει </a:t>
            </a:r>
            <a:r>
              <a:rPr lang="en-US" sz="2800" dirty="0">
                <a:latin typeface="+mn-lt"/>
              </a:rPr>
              <a:t>(leak out) to </a:t>
            </a:r>
            <a:r>
              <a:rPr lang="en-US" sz="2800" dirty="0" err="1">
                <a:latin typeface="+mn-lt"/>
              </a:rPr>
              <a:t>PageRank</a:t>
            </a:r>
            <a:endParaRPr lang="el-GR" sz="2800" dirty="0">
              <a:latin typeface="+mn-lt"/>
            </a:endParaRPr>
          </a:p>
          <a:p>
            <a:pPr marL="228600" indent="-228600">
              <a:buFont typeface="+mj-lt"/>
              <a:buAutoNum type="arabicPeriod"/>
            </a:pPr>
            <a:endParaRPr lang="el-GR" sz="1050" dirty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Spider traps</a:t>
            </a:r>
            <a:r>
              <a:rPr lang="en-US" sz="3200" dirty="0">
                <a:latin typeface="+mn-lt"/>
              </a:rPr>
              <a:t>:</a:t>
            </a:r>
            <a:r>
              <a:rPr lang="el-GR" sz="3200" dirty="0">
                <a:latin typeface="+mn-lt"/>
              </a:rPr>
              <a:t> Ομάδα σελίδων που όλες οι εξερχόμενες ακμές είναι μεταξύ τους</a:t>
            </a:r>
          </a:p>
          <a:p>
            <a:pPr marL="1428750" lvl="2" indent="-514350"/>
            <a:r>
              <a:rPr lang="el-GR" sz="2800" dirty="0">
                <a:latin typeface="+mn-lt"/>
              </a:rPr>
              <a:t>	Τελικά απορροφούν όλο το </a:t>
            </a:r>
            <a:r>
              <a:rPr lang="en-US" sz="2800" dirty="0" err="1">
                <a:latin typeface="+mn-lt"/>
              </a:rPr>
              <a:t>PageRank</a:t>
            </a:r>
            <a:r>
              <a:rPr lang="en-US" sz="2800" dirty="0">
                <a:latin typeface="+mn-lt"/>
              </a:rPr>
              <a:t>  </a:t>
            </a:r>
            <a:endParaRPr lang="el-GR" sz="2800" dirty="0">
              <a:latin typeface="+mn-lt"/>
            </a:endParaRPr>
          </a:p>
        </p:txBody>
      </p:sp>
      <p:grpSp>
        <p:nvGrpSpPr>
          <p:cNvPr id="21505" name="Group 21504">
            <a:extLst>
              <a:ext uri="{FF2B5EF4-FFF2-40B4-BE49-F238E27FC236}">
                <a16:creationId xmlns:a16="http://schemas.microsoft.com/office/drawing/2014/main" id="{7630A928-7221-45A2-AA72-2A0D89317B01}"/>
              </a:ext>
            </a:extLst>
          </p:cNvPr>
          <p:cNvGrpSpPr/>
          <p:nvPr/>
        </p:nvGrpSpPr>
        <p:grpSpPr>
          <a:xfrm>
            <a:off x="5181600" y="5513554"/>
            <a:ext cx="2584440" cy="1018440"/>
            <a:chOff x="5076967" y="1164477"/>
            <a:chExt cx="2584440" cy="101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4A34C97-4C0E-45B9-910D-6941CD2F6C1E}"/>
                    </a:ext>
                  </a:extLst>
                </p14:cNvPr>
                <p14:cNvContentPartPr/>
                <p14:nvPr/>
              </p14:nvContentPartPr>
              <p14:xfrm>
                <a:off x="5742247" y="1421517"/>
                <a:ext cx="211320" cy="203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4A34C97-4C0E-45B9-910D-6941CD2F6C1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733607" y="1412877"/>
                  <a:ext cx="2289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CD54A40-A25E-4A7F-BD94-AF064DD4BD34}"/>
                    </a:ext>
                  </a:extLst>
                </p14:cNvPr>
                <p14:cNvContentPartPr/>
                <p14:nvPr/>
              </p14:nvContentPartPr>
              <p14:xfrm>
                <a:off x="5987047" y="1436277"/>
                <a:ext cx="247680" cy="44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CD54A40-A25E-4A7F-BD94-AF064DD4BD3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78407" y="1427637"/>
                  <a:ext cx="2653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E2E897C-83FA-4ADD-8E69-0497681F81A9}"/>
                    </a:ext>
                  </a:extLst>
                </p14:cNvPr>
                <p14:cNvContentPartPr/>
                <p14:nvPr/>
              </p14:nvContentPartPr>
              <p14:xfrm>
                <a:off x="6233647" y="1352397"/>
                <a:ext cx="102600" cy="166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E2E897C-83FA-4ADD-8E69-0497681F81A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225007" y="1343397"/>
                  <a:ext cx="1202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A6254E8-BD46-4D1E-B423-8F1EF0CD4878}"/>
                    </a:ext>
                  </a:extLst>
                </p14:cNvPr>
                <p14:cNvContentPartPr/>
                <p14:nvPr/>
              </p14:nvContentPartPr>
              <p14:xfrm>
                <a:off x="6366487" y="1395237"/>
                <a:ext cx="253440" cy="487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A6254E8-BD46-4D1E-B423-8F1EF0CD487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357847" y="1386597"/>
                  <a:ext cx="27108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DF0E5ED-A57F-4A21-ACCC-A5C7425A3F97}"/>
                    </a:ext>
                  </a:extLst>
                </p14:cNvPr>
                <p14:cNvContentPartPr/>
                <p14:nvPr/>
              </p14:nvContentPartPr>
              <p14:xfrm>
                <a:off x="6349207" y="1764957"/>
                <a:ext cx="145080" cy="159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DF0E5ED-A57F-4A21-ACCC-A5C7425A3F9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340567" y="1755957"/>
                  <a:ext cx="1627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3F30BF9-D340-4411-97B3-CA400629522B}"/>
                    </a:ext>
                  </a:extLst>
                </p14:cNvPr>
                <p14:cNvContentPartPr/>
                <p14:nvPr/>
              </p14:nvContentPartPr>
              <p14:xfrm>
                <a:off x="5983807" y="1605837"/>
                <a:ext cx="275760" cy="204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3F30BF9-D340-4411-97B3-CA400629522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975167" y="1596837"/>
                  <a:ext cx="2934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687E28D-FCC1-4E8E-83C4-7B300B20E6DC}"/>
                    </a:ext>
                  </a:extLst>
                </p14:cNvPr>
                <p14:cNvContentPartPr/>
                <p14:nvPr/>
              </p14:nvContentPartPr>
              <p14:xfrm>
                <a:off x="6149047" y="1802757"/>
                <a:ext cx="184320" cy="183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687E28D-FCC1-4E8E-83C4-7B300B20E6D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140407" y="1793757"/>
                  <a:ext cx="2019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2E3286D-9E7A-476F-A239-5215E985AFCA}"/>
                    </a:ext>
                  </a:extLst>
                </p14:cNvPr>
                <p14:cNvContentPartPr/>
                <p14:nvPr/>
              </p14:nvContentPartPr>
              <p14:xfrm>
                <a:off x="5872207" y="1594677"/>
                <a:ext cx="245520" cy="83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2E3286D-9E7A-476F-A239-5215E985AFC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863567" y="1585677"/>
                  <a:ext cx="2631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98CD195-E6E3-4978-8D1F-D5D201BE5862}"/>
                    </a:ext>
                  </a:extLst>
                </p14:cNvPr>
                <p14:cNvContentPartPr/>
                <p14:nvPr/>
              </p14:nvContentPartPr>
              <p14:xfrm>
                <a:off x="6792367" y="1442037"/>
                <a:ext cx="167040" cy="53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98CD195-E6E3-4978-8D1F-D5D201BE586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783727" y="1433037"/>
                  <a:ext cx="1846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2CEB4A5-6AFF-4F17-BCC3-E4513BE4EAC7}"/>
                    </a:ext>
                  </a:extLst>
                </p14:cNvPr>
                <p14:cNvContentPartPr/>
                <p14:nvPr/>
              </p14:nvContentPartPr>
              <p14:xfrm>
                <a:off x="6966967" y="1393797"/>
                <a:ext cx="54000" cy="168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2CEB4A5-6AFF-4F17-BCC3-E4513BE4EAC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958327" y="1384797"/>
                  <a:ext cx="716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12B37A1-3921-46E9-9141-D573AD53B3CB}"/>
                    </a:ext>
                  </a:extLst>
                </p14:cNvPr>
                <p14:cNvContentPartPr/>
                <p14:nvPr/>
              </p14:nvContentPartPr>
              <p14:xfrm>
                <a:off x="7015207" y="1485957"/>
                <a:ext cx="138240" cy="107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12B37A1-3921-46E9-9141-D573AD53B3C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006207" y="1476957"/>
                  <a:ext cx="1558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B17D363-2301-4E16-A1BA-83D8B8C5B6CE}"/>
                    </a:ext>
                  </a:extLst>
                </p14:cNvPr>
                <p14:cNvContentPartPr/>
                <p14:nvPr/>
              </p14:nvContentPartPr>
              <p14:xfrm>
                <a:off x="6600847" y="1681797"/>
                <a:ext cx="492840" cy="217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B17D363-2301-4E16-A1BA-83D8B8C5B6C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591847" y="1673157"/>
                  <a:ext cx="5104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C3A368D-3A36-4721-A8B3-52AD1BC90AA3}"/>
                    </a:ext>
                  </a:extLst>
                </p14:cNvPr>
                <p14:cNvContentPartPr/>
                <p14:nvPr/>
              </p14:nvContentPartPr>
              <p14:xfrm>
                <a:off x="6627127" y="1814277"/>
                <a:ext cx="127800" cy="1108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C3A368D-3A36-4721-A8B3-52AD1BC90AA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618127" y="1805637"/>
                  <a:ext cx="1454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16099B1-09CB-487B-8F37-74BEA12D5F85}"/>
                    </a:ext>
                  </a:extLst>
                </p14:cNvPr>
                <p14:cNvContentPartPr/>
                <p14:nvPr/>
              </p14:nvContentPartPr>
              <p14:xfrm>
                <a:off x="5076967" y="1297677"/>
                <a:ext cx="410760" cy="219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16099B1-09CB-487B-8F37-74BEA12D5F8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068327" y="1289037"/>
                  <a:ext cx="4284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055AF30-6BBA-418A-9E9F-84A52F127F71}"/>
                    </a:ext>
                  </a:extLst>
                </p14:cNvPr>
                <p14:cNvContentPartPr/>
                <p14:nvPr/>
              </p14:nvContentPartPr>
              <p14:xfrm>
                <a:off x="5384047" y="1400997"/>
                <a:ext cx="119880" cy="224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055AF30-6BBA-418A-9E9F-84A52F127F7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375407" y="1392357"/>
                  <a:ext cx="1375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4DEA0A6-A79A-491E-A328-CBEE310500E1}"/>
                    </a:ext>
                  </a:extLst>
                </p14:cNvPr>
                <p14:cNvContentPartPr/>
                <p14:nvPr/>
              </p14:nvContentPartPr>
              <p14:xfrm>
                <a:off x="7303927" y="1224237"/>
                <a:ext cx="357480" cy="233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4DEA0A6-A79A-491E-A328-CBEE310500E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294927" y="1215237"/>
                  <a:ext cx="3751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D7AF9E5-70BB-4163-A7F1-F78F6027C16B}"/>
                    </a:ext>
                  </a:extLst>
                </p14:cNvPr>
                <p14:cNvContentPartPr/>
                <p14:nvPr/>
              </p14:nvContentPartPr>
              <p14:xfrm>
                <a:off x="7266127" y="1356717"/>
                <a:ext cx="103680" cy="167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D7AF9E5-70BB-4163-A7F1-F78F6027C16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257127" y="1348077"/>
                  <a:ext cx="1213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DC5CBCD-F82E-4B37-AD4C-99E98879C78E}"/>
                    </a:ext>
                  </a:extLst>
                </p14:cNvPr>
                <p14:cNvContentPartPr/>
                <p14:nvPr/>
              </p14:nvContentPartPr>
              <p14:xfrm>
                <a:off x="6771487" y="1204797"/>
                <a:ext cx="286920" cy="103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DC5CBCD-F82E-4B37-AD4C-99E98879C78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762487" y="1195797"/>
                  <a:ext cx="3045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455B678-8F91-4A1B-A321-3BB2019CCDC8}"/>
                    </a:ext>
                  </a:extLst>
                </p14:cNvPr>
                <p14:cNvContentPartPr/>
                <p14:nvPr/>
              </p14:nvContentPartPr>
              <p14:xfrm>
                <a:off x="6555127" y="1189317"/>
                <a:ext cx="155520" cy="25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455B678-8F91-4A1B-A321-3BB2019CCDC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546127" y="1180317"/>
                  <a:ext cx="1731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8739485-3BEC-4B33-B857-688193676E63}"/>
                    </a:ext>
                  </a:extLst>
                </p14:cNvPr>
                <p14:cNvContentPartPr/>
                <p14:nvPr/>
              </p14:nvContentPartPr>
              <p14:xfrm>
                <a:off x="5571967" y="1164477"/>
                <a:ext cx="824040" cy="381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8739485-3BEC-4B33-B857-688193676E6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562967" y="1155837"/>
                  <a:ext cx="84168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F4E907A-7881-41F5-9EAF-1A2DE1BB4C66}"/>
                    </a:ext>
                  </a:extLst>
                </p14:cNvPr>
                <p14:cNvContentPartPr/>
                <p14:nvPr/>
              </p14:nvContentPartPr>
              <p14:xfrm>
                <a:off x="5541727" y="1736877"/>
                <a:ext cx="207000" cy="2836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F4E907A-7881-41F5-9EAF-1A2DE1BB4C6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533087" y="1728237"/>
                  <a:ext cx="2246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9691F79-C173-4751-A9D8-D88802E3FFE1}"/>
                    </a:ext>
                  </a:extLst>
                </p14:cNvPr>
                <p14:cNvContentPartPr/>
                <p14:nvPr/>
              </p14:nvContentPartPr>
              <p14:xfrm>
                <a:off x="5908207" y="2096157"/>
                <a:ext cx="1135800" cy="86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9691F79-C173-4751-A9D8-D88802E3FFE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899207" y="2087517"/>
                  <a:ext cx="11534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4E182C4-B7A1-4EAD-A9E9-69F553291F6A}"/>
                    </a:ext>
                  </a:extLst>
                </p14:cNvPr>
                <p14:cNvContentPartPr/>
                <p14:nvPr/>
              </p14:nvContentPartPr>
              <p14:xfrm>
                <a:off x="7133287" y="1653357"/>
                <a:ext cx="102960" cy="446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4E182C4-B7A1-4EAD-A9E9-69F553291F6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124287" y="1644357"/>
                  <a:ext cx="12060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D87CBE8-D8AF-4E43-890D-903D83C0FB95}"/>
                    </a:ext>
                  </a:extLst>
                </p14:cNvPr>
                <p14:cNvContentPartPr/>
                <p14:nvPr/>
              </p14:nvContentPartPr>
              <p14:xfrm>
                <a:off x="7125367" y="1344837"/>
                <a:ext cx="30960" cy="141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D87CBE8-D8AF-4E43-890D-903D83C0FB9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116367" y="1336197"/>
                  <a:ext cx="486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1504" name="Ink 21503">
                  <a:extLst>
                    <a:ext uri="{FF2B5EF4-FFF2-40B4-BE49-F238E27FC236}">
                      <a16:creationId xmlns:a16="http://schemas.microsoft.com/office/drawing/2014/main" id="{B4D3220F-9300-4526-A97B-ECD338BCDBB9}"/>
                    </a:ext>
                  </a:extLst>
                </p14:cNvPr>
                <p14:cNvContentPartPr/>
                <p14:nvPr/>
              </p14:nvContentPartPr>
              <p14:xfrm>
                <a:off x="7032487" y="1254117"/>
                <a:ext cx="45000" cy="39960"/>
              </p14:xfrm>
            </p:contentPart>
          </mc:Choice>
          <mc:Fallback xmlns="">
            <p:pic>
              <p:nvPicPr>
                <p:cNvPr id="21504" name="Ink 21503">
                  <a:extLst>
                    <a:ext uri="{FF2B5EF4-FFF2-40B4-BE49-F238E27FC236}">
                      <a16:creationId xmlns:a16="http://schemas.microsoft.com/office/drawing/2014/main" id="{B4D3220F-9300-4526-A97B-ECD338BCDBB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023487" y="1245477"/>
                  <a:ext cx="62640" cy="57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825973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8600" y="25325"/>
            <a:ext cx="8686800" cy="124936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Αδιέξοδα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1963" y="1729693"/>
            <a:ext cx="81968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Αδιέξοδα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(dead ends): </a:t>
            </a:r>
            <a:r>
              <a:rPr lang="el-GR" sz="2800" dirty="0">
                <a:latin typeface="+mn-lt"/>
              </a:rPr>
              <a:t>σελίδες που δεν έχουν εξερχόμενες ακμές</a:t>
            </a:r>
            <a:endParaRPr lang="en-US" sz="2800" dirty="0">
              <a:latin typeface="+mn-lt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3570074" y="28990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2388974" y="3685886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2388974" y="2847686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236574" y="3457286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680388" y="2978268"/>
            <a:ext cx="454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dirty="0">
                <a:latin typeface="Arial" pitchFamily="34" charset="0"/>
              </a:rPr>
              <a:t>??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3974" y="4328436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>
                <a:latin typeface="+mn-lt"/>
              </a:rPr>
              <a:t>Ο τυχαίος περίπατος μπορεί να κολλήσει σε ένα τέτοιον κόμβο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1964" y="5332815"/>
            <a:ext cx="7728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+mn-lt"/>
              </a:rPr>
              <a:t>Λέγονται και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sink nodes</a:t>
            </a:r>
            <a:endParaRPr lang="el-GR" sz="2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56598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Αδιέξοδα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862" y="1498316"/>
            <a:ext cx="1827900" cy="1998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188" y="1574516"/>
            <a:ext cx="2411812" cy="1402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3326329"/>
            <a:ext cx="1802588" cy="101192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51278" y="1452761"/>
            <a:ext cx="533400" cy="15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4462" y="4797339"/>
            <a:ext cx="4934834" cy="9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106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Αδιέξοδα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455627"/>
            <a:ext cx="5407537" cy="15481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141775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Teleports: </a:t>
            </a:r>
            <a:r>
              <a:rPr lang="el-GR" sz="2800" dirty="0">
                <a:latin typeface="+mn-lt"/>
              </a:rPr>
              <a:t>ακολούθησε με πιθανότητα 1 τυχαία </a:t>
            </a:r>
            <a:r>
              <a:rPr lang="en-US" sz="2800" dirty="0">
                <a:latin typeface="+mn-lt"/>
              </a:rPr>
              <a:t>links </a:t>
            </a:r>
            <a:r>
              <a:rPr lang="el-GR" sz="2800" dirty="0">
                <a:latin typeface="+mn-lt"/>
              </a:rPr>
              <a:t>από τους αδιέξοδους κόμβους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724400"/>
            <a:ext cx="3100994" cy="17050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52578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Αντίστοιχη τροποποίηση του πίνακα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19180" y="4953000"/>
            <a:ext cx="624620" cy="14822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43313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Spider Traps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81200"/>
            <a:ext cx="5296289" cy="449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reeform 9"/>
          <p:cNvSpPr/>
          <p:nvPr/>
        </p:nvSpPr>
        <p:spPr>
          <a:xfrm>
            <a:off x="4343400" y="3962400"/>
            <a:ext cx="2849732" cy="1560990"/>
          </a:xfrm>
          <a:custGeom>
            <a:avLst/>
            <a:gdLst>
              <a:gd name="connsiteX0" fmla="*/ 2105487 w 2849732"/>
              <a:gd name="connsiteY0" fmla="*/ 88776 h 1560990"/>
              <a:gd name="connsiteX1" fmla="*/ 844858 w 2849732"/>
              <a:gd name="connsiteY1" fmla="*/ 44388 h 1560990"/>
              <a:gd name="connsiteX2" fmla="*/ 347709 w 2849732"/>
              <a:gd name="connsiteY2" fmla="*/ 355106 h 1560990"/>
              <a:gd name="connsiteX3" fmla="*/ 125767 w 2849732"/>
              <a:gd name="connsiteY3" fmla="*/ 1376038 h 1560990"/>
              <a:gd name="connsiteX4" fmla="*/ 1102311 w 2849732"/>
              <a:gd name="connsiteY4" fmla="*/ 1464815 h 1560990"/>
              <a:gd name="connsiteX5" fmla="*/ 2496105 w 2849732"/>
              <a:gd name="connsiteY5" fmla="*/ 1340528 h 1560990"/>
              <a:gd name="connsiteX6" fmla="*/ 2709169 w 2849732"/>
              <a:gd name="connsiteY6" fmla="*/ 1012054 h 1560990"/>
              <a:gd name="connsiteX7" fmla="*/ 2771313 w 2849732"/>
              <a:gd name="connsiteY7" fmla="*/ 292962 h 1560990"/>
              <a:gd name="connsiteX8" fmla="*/ 2238653 w 2849732"/>
              <a:gd name="connsiteY8" fmla="*/ 150920 h 1560990"/>
              <a:gd name="connsiteX9" fmla="*/ 2105487 w 2849732"/>
              <a:gd name="connsiteY9" fmla="*/ 88776 h 156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49732" h="1560990">
                <a:moveTo>
                  <a:pt x="2105487" y="88776"/>
                </a:moveTo>
                <a:cubicBezTo>
                  <a:pt x="1873188" y="71021"/>
                  <a:pt x="1137821" y="0"/>
                  <a:pt x="844858" y="44388"/>
                </a:cubicBezTo>
                <a:cubicBezTo>
                  <a:pt x="551895" y="88776"/>
                  <a:pt x="467558" y="133164"/>
                  <a:pt x="347709" y="355106"/>
                </a:cubicBezTo>
                <a:cubicBezTo>
                  <a:pt x="227860" y="577048"/>
                  <a:pt x="0" y="1191086"/>
                  <a:pt x="125767" y="1376038"/>
                </a:cubicBezTo>
                <a:cubicBezTo>
                  <a:pt x="251534" y="1560990"/>
                  <a:pt x="707255" y="1470733"/>
                  <a:pt x="1102311" y="1464815"/>
                </a:cubicBezTo>
                <a:cubicBezTo>
                  <a:pt x="1497367" y="1458897"/>
                  <a:pt x="2228295" y="1415988"/>
                  <a:pt x="2496105" y="1340528"/>
                </a:cubicBezTo>
                <a:cubicBezTo>
                  <a:pt x="2763915" y="1265068"/>
                  <a:pt x="2663301" y="1186648"/>
                  <a:pt x="2709169" y="1012054"/>
                </a:cubicBezTo>
                <a:cubicBezTo>
                  <a:pt x="2755037" y="837460"/>
                  <a:pt x="2849732" y="436484"/>
                  <a:pt x="2771313" y="292962"/>
                </a:cubicBezTo>
                <a:cubicBezTo>
                  <a:pt x="2692894" y="149440"/>
                  <a:pt x="2348144" y="187910"/>
                  <a:pt x="2238653" y="150920"/>
                </a:cubicBezTo>
                <a:cubicBezTo>
                  <a:pt x="2129162" y="113930"/>
                  <a:pt x="2337786" y="106531"/>
                  <a:pt x="2105487" y="88776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extBox 1"/>
          <p:cNvSpPr txBox="1"/>
          <p:nvPr/>
        </p:nvSpPr>
        <p:spPr>
          <a:xfrm>
            <a:off x="5939911" y="5538132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loop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92241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Spider Traps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52600"/>
            <a:ext cx="1988069" cy="16994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219200"/>
            <a:ext cx="2361226" cy="16039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237" y="2938330"/>
            <a:ext cx="1573951" cy="948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4287" y="4483270"/>
            <a:ext cx="5356539" cy="9353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248400" y="4483270"/>
            <a:ext cx="381000" cy="10031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8290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19820" y="222697"/>
            <a:ext cx="8686800" cy="124936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Random Walks with Jumps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9113" y="1482356"/>
            <a:ext cx="835292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Τυχαία περίπατοι με «άλματα»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algn="ctr"/>
            <a:endParaRPr lang="en-US" sz="32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r>
              <a:rPr lang="el-GR" sz="2800" dirty="0">
                <a:latin typeface="+mn-lt"/>
              </a:rPr>
              <a:t>Με πιθανότητα </a:t>
            </a:r>
            <a:r>
              <a:rPr lang="el-GR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β</a:t>
            </a:r>
            <a:r>
              <a:rPr lang="el-GR" sz="2800" dirty="0">
                <a:latin typeface="+mn-lt"/>
              </a:rPr>
              <a:t>, ο περιπατητής ακολουθεί μια τυχαία εξερχόμενη ακμή όπως πριν και με πιθανότητα </a:t>
            </a:r>
            <a:r>
              <a:rPr lang="el-GR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1-β</a:t>
            </a:r>
            <a:r>
              <a:rPr lang="el-GR" sz="2800" dirty="0">
                <a:latin typeface="+mn-lt"/>
              </a:rPr>
              <a:t> </a:t>
            </a:r>
            <a:r>
              <a:rPr lang="el-GR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επιλέγει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(jumps) </a:t>
            </a:r>
            <a:r>
              <a:rPr lang="el-GR" sz="2800" dirty="0">
                <a:latin typeface="+mn-lt"/>
              </a:rPr>
              <a:t>σε μια τυχαία σελίδα στο δίκτυο, επιλεγμένη με πιθανότητα 1/</a:t>
            </a:r>
            <a:r>
              <a:rPr lang="en-US" sz="2800" dirty="0">
                <a:latin typeface="+mn-lt"/>
              </a:rPr>
              <a:t>n</a:t>
            </a:r>
            <a:endParaRPr lang="el-GR" sz="2800" dirty="0">
              <a:latin typeface="+mn-lt"/>
            </a:endParaRPr>
          </a:p>
          <a:p>
            <a:endParaRPr lang="en-US" sz="13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4572000"/>
            <a:ext cx="4137789" cy="135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930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19820" y="222697"/>
            <a:ext cx="8686800" cy="124936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Random Walks with Jumps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0741" y="1505925"/>
            <a:ext cx="835292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00" dirty="0">
              <a:latin typeface="+mn-lt"/>
            </a:endParaRPr>
          </a:p>
          <a:p>
            <a:r>
              <a:rPr lang="en-US" sz="2800" dirty="0" err="1">
                <a:latin typeface="+mn-lt"/>
              </a:rPr>
              <a:t>Brin</a:t>
            </a:r>
            <a:r>
              <a:rPr lang="en-US" sz="2800" dirty="0">
                <a:latin typeface="+mn-lt"/>
              </a:rPr>
              <a:t>-Page, 1998</a:t>
            </a:r>
            <a:endParaRPr lang="el-GR" sz="28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263066"/>
            <a:ext cx="3249001" cy="8581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435958"/>
            <a:ext cx="68398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Προτεινόμενη τιμή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0,8 – 0,9</a:t>
            </a:r>
          </a:p>
          <a:p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damping factor</a:t>
            </a:r>
            <a:r>
              <a:rPr lang="en-US" sz="1800" dirty="0">
                <a:latin typeface="+mn-lt"/>
              </a:rPr>
              <a:t>: probability to jump ~0,15 </a:t>
            </a:r>
            <a:endParaRPr lang="el-GR" sz="18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266955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Μοντέλο του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Random Surfer</a:t>
            </a:r>
          </a:p>
          <a:p>
            <a:pPr algn="just"/>
            <a:r>
              <a:rPr lang="el-GR" dirty="0">
                <a:latin typeface="+mn-lt"/>
              </a:rPr>
              <a:t>Του χρήστη που τριγυρνά στο </a:t>
            </a:r>
            <a:r>
              <a:rPr lang="en-US" dirty="0">
                <a:latin typeface="+mn-lt"/>
              </a:rPr>
              <a:t>web</a:t>
            </a:r>
            <a:r>
              <a:rPr lang="el-GR" dirty="0">
                <a:latin typeface="+mn-lt"/>
              </a:rPr>
              <a:t>, ξεκινώντας από μια τυχαία σελίδα συνεχίζει ακολουθώντας τυχαία συνδέσεις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ή με κάποια πιθανότητα βαριέται και πάει </a:t>
            </a:r>
            <a:r>
              <a:rPr lang="en-US" dirty="0">
                <a:latin typeface="+mn-lt"/>
              </a:rPr>
              <a:t>(jumps) </a:t>
            </a:r>
            <a:r>
              <a:rPr lang="el-GR" dirty="0">
                <a:latin typeface="+mn-lt"/>
              </a:rPr>
              <a:t>σε μια άλλη τυχαία σελίδα</a:t>
            </a:r>
          </a:p>
          <a:p>
            <a:pPr algn="just"/>
            <a:endParaRPr lang="en-US" dirty="0">
              <a:latin typeface="+mn-lt"/>
            </a:endParaRPr>
          </a:p>
          <a:p>
            <a:pPr algn="just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5</a:t>
            </a:r>
            <a:r>
              <a:rPr lang="en-US" dirty="0">
                <a:latin typeface="+mn-lt"/>
              </a:rPr>
              <a:t> links </a:t>
            </a:r>
            <a:r>
              <a:rPr lang="el-GR" dirty="0">
                <a:latin typeface="+mn-lt"/>
              </a:rPr>
              <a:t>και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1</a:t>
            </a:r>
            <a:r>
              <a:rPr lang="el-GR" dirty="0">
                <a:latin typeface="+mn-lt"/>
              </a:rPr>
              <a:t> </a:t>
            </a:r>
            <a:r>
              <a:rPr lang="en-US" dirty="0">
                <a:latin typeface="+mn-lt"/>
              </a:rPr>
              <a:t>jump</a:t>
            </a:r>
            <a:r>
              <a:rPr lang="el-GR" dirty="0">
                <a:latin typeface="+mn-lt"/>
              </a:rPr>
              <a:t> 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341343"/>
              </p:ext>
            </p:extLst>
          </p:nvPr>
        </p:nvGraphicFramePr>
        <p:xfrm>
          <a:off x="5414545" y="1872432"/>
          <a:ext cx="2779713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73120" imgH="711000" progId="Equation.3">
                  <p:embed/>
                </p:oleObj>
              </mc:Choice>
              <mc:Fallback>
                <p:oleObj name="Equation" r:id="rId4" imgW="147312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4545" y="1872432"/>
                        <a:ext cx="2779713" cy="1343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B5A06C4-8DA2-42BD-9F97-4853FC6F802B}"/>
              </a:ext>
            </a:extLst>
          </p:cNvPr>
          <p:cNvSpPr txBox="1"/>
          <p:nvPr/>
        </p:nvSpPr>
        <p:spPr>
          <a:xfrm>
            <a:off x="6477000" y="1431710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Γράφος με 3 κόμβους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385987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898621"/>
            <a:ext cx="8229600" cy="2554387"/>
          </a:xfrm>
        </p:spPr>
        <p:txBody>
          <a:bodyPr>
            <a:noAutofit/>
          </a:bodyPr>
          <a:lstStyle/>
          <a:p>
            <a:r>
              <a:rPr lang="el-GR" sz="2400" dirty="0"/>
              <a:t>Προσθέτουμε ένα τυχαίο άλμα σε ένα διάνυσμα 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70C0"/>
                </a:solidFill>
              </a:rPr>
              <a:t>v</a:t>
            </a:r>
            <a:r>
              <a:rPr lang="en-US" sz="2400" dirty="0"/>
              <a:t> (jump vector) </a:t>
            </a:r>
            <a:r>
              <a:rPr lang="el-GR" sz="2400" dirty="0"/>
              <a:t>με πιθανότητα </a:t>
            </a:r>
            <a:r>
              <a:rPr lang="en-US" sz="2400" dirty="0">
                <a:solidFill>
                  <a:srgbClr val="0070C0"/>
                </a:solidFill>
              </a:rPr>
              <a:t>1</a:t>
            </a:r>
            <a:r>
              <a:rPr lang="el-GR" sz="2400" dirty="0">
                <a:solidFill>
                  <a:srgbClr val="0070C0"/>
                </a:solidFill>
              </a:rPr>
              <a:t>-β</a:t>
            </a:r>
            <a:endParaRPr lang="fi-FI" sz="2400" dirty="0">
              <a:solidFill>
                <a:srgbClr val="0070C0"/>
              </a:solidFill>
              <a:cs typeface="Times New Roman" pitchFamily="18" charset="0"/>
            </a:endParaRPr>
          </a:p>
          <a:p>
            <a:pPr lvl="1"/>
            <a:r>
              <a:rPr lang="el-GR" sz="2400" dirty="0"/>
              <a:t>συνήθως</a:t>
            </a:r>
            <a:r>
              <a:rPr lang="en-US" sz="2400" dirty="0"/>
              <a:t>, </a:t>
            </a:r>
            <a:r>
              <a:rPr lang="el-GR" sz="2400" dirty="0"/>
              <a:t>το ομοιόμορφο διάνυσμα</a:t>
            </a:r>
            <a:endParaRPr lang="en-US" sz="2400" dirty="0"/>
          </a:p>
          <a:p>
            <a:pPr lvl="1"/>
            <a:r>
              <a:rPr lang="el-G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β</a:t>
            </a:r>
            <a:r>
              <a:rPr lang="el-GR" sz="2400" dirty="0"/>
              <a:t> </a:t>
            </a:r>
            <a:r>
              <a:rPr lang="en-US" sz="2400" dirty="0"/>
              <a:t>dumping factor</a:t>
            </a:r>
          </a:p>
          <a:p>
            <a:r>
              <a:rPr lang="el-GR" sz="2400" dirty="0">
                <a:cs typeface="Times New Roman" pitchFamily="18" charset="0"/>
              </a:rPr>
              <a:t>Ο τυχαίος περίπατος ξαναρχίζει μετά από </a:t>
            </a:r>
            <a:r>
              <a:rPr lang="en-US" sz="2400" dirty="0">
                <a:solidFill>
                  <a:srgbClr val="0070C0"/>
                </a:solidFill>
                <a:cs typeface="Times New Roman" pitchFamily="18" charset="0"/>
              </a:rPr>
              <a:t>1/(1-</a:t>
            </a:r>
            <a:r>
              <a:rPr lang="el-GR" sz="2400" dirty="0">
                <a:solidFill>
                  <a:srgbClr val="0070C0"/>
                </a:solidFill>
                <a:cs typeface="Times New Roman" pitchFamily="18" charset="0"/>
              </a:rPr>
              <a:t>β</a:t>
            </a:r>
            <a:r>
              <a:rPr lang="en-US" sz="2400" dirty="0">
                <a:solidFill>
                  <a:srgbClr val="0070C0"/>
                </a:solidFill>
                <a:cs typeface="Times New Roman" pitchFamily="18" charset="0"/>
              </a:rPr>
              <a:t>)</a:t>
            </a:r>
            <a:r>
              <a:rPr lang="el-GR" sz="2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l-GR" sz="2400" dirty="0">
                <a:cs typeface="Times New Roman" pitchFamily="18" charset="0"/>
              </a:rPr>
              <a:t>βήματα</a:t>
            </a:r>
            <a:r>
              <a:rPr lang="en-US" sz="2400" dirty="0">
                <a:cs typeface="Times New Roman" pitchFamily="18" charset="0"/>
              </a:rPr>
              <a:t> in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1FEF1F-62A3-41BD-BF4D-FAF52E9D589D}"/>
                  </a:ext>
                </a:extLst>
              </p:cNvPr>
              <p:cNvSpPr txBox="1"/>
              <p:nvPr/>
            </p:nvSpPr>
            <p:spPr>
              <a:xfrm>
                <a:off x="2590800" y="3505200"/>
                <a:ext cx="310116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</m:d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1FEF1F-62A3-41BD-BF4D-FAF52E9D5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3505200"/>
                <a:ext cx="3101169" cy="369332"/>
              </a:xfrm>
              <a:prstGeom prst="rect">
                <a:avLst/>
              </a:prstGeom>
              <a:blipFill>
                <a:blip r:embed="rId3"/>
                <a:stretch>
                  <a:fillRect l="-393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8B7117B-07B3-4729-980A-1017345C1CB1}"/>
                  </a:ext>
                </a:extLst>
              </p14:cNvPr>
              <p14:cNvContentPartPr/>
              <p14:nvPr/>
            </p14:nvContentPartPr>
            <p14:xfrm>
              <a:off x="2912287" y="2213586"/>
              <a:ext cx="2160" cy="100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8B7117B-07B3-4729-980A-1017345C1CB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03287" y="2204586"/>
                <a:ext cx="19800" cy="11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AED84063-ABDA-43EE-B5D2-5CA552D69E1C}"/>
              </a:ext>
            </a:extLst>
          </p:cNvPr>
          <p:cNvGrpSpPr/>
          <p:nvPr/>
        </p:nvGrpSpPr>
        <p:grpSpPr>
          <a:xfrm>
            <a:off x="5254447" y="3989106"/>
            <a:ext cx="884880" cy="1399680"/>
            <a:chOff x="5254447" y="3989106"/>
            <a:chExt cx="884880" cy="139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2650F85-A21B-4821-B5CE-FDC2018126A1}"/>
                    </a:ext>
                  </a:extLst>
                </p14:cNvPr>
                <p14:cNvContentPartPr/>
                <p14:nvPr/>
              </p14:nvContentPartPr>
              <p14:xfrm>
                <a:off x="5304127" y="3989106"/>
                <a:ext cx="328320" cy="24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2650F85-A21B-4821-B5CE-FDC2018126A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295487" y="3980466"/>
                  <a:ext cx="3459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505A75D-DD5E-4DAF-9BC8-FA7B2ABB6634}"/>
                    </a:ext>
                  </a:extLst>
                </p14:cNvPr>
                <p14:cNvContentPartPr/>
                <p14:nvPr/>
              </p14:nvContentPartPr>
              <p14:xfrm>
                <a:off x="5254447" y="4143906"/>
                <a:ext cx="178200" cy="1168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505A75D-DD5E-4DAF-9BC8-FA7B2ABB663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245807" y="4135266"/>
                  <a:ext cx="195840" cy="11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1B26028-2C6B-41B2-9CD3-EC637693F2CF}"/>
                    </a:ext>
                  </a:extLst>
                </p14:cNvPr>
                <p14:cNvContentPartPr/>
                <p14:nvPr/>
              </p14:nvContentPartPr>
              <p14:xfrm>
                <a:off x="5922607" y="4224186"/>
                <a:ext cx="216720" cy="1110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1B26028-2C6B-41B2-9CD3-EC637693F2C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913967" y="4215546"/>
                  <a:ext cx="234360" cy="11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EBB276C-4F1E-42E1-AF43-85091C89E681}"/>
                    </a:ext>
                  </a:extLst>
                </p14:cNvPr>
                <p14:cNvContentPartPr/>
                <p14:nvPr/>
              </p14:nvContentPartPr>
              <p14:xfrm>
                <a:off x="5633167" y="4199346"/>
                <a:ext cx="61200" cy="185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EBB276C-4F1E-42E1-AF43-85091C89E68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624527" y="4190346"/>
                  <a:ext cx="788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86A38AD-5BD7-4045-81EC-86678026D6D6}"/>
                    </a:ext>
                  </a:extLst>
                </p14:cNvPr>
                <p14:cNvContentPartPr/>
                <p14:nvPr/>
              </p14:nvContentPartPr>
              <p14:xfrm>
                <a:off x="5658727" y="4213746"/>
                <a:ext cx="159840" cy="224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86A38AD-5BD7-4045-81EC-86678026D6D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650087" y="4205106"/>
                  <a:ext cx="1774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0ED7A0F-5E67-43DD-991D-8D47E8B900A8}"/>
                    </a:ext>
                  </a:extLst>
                </p14:cNvPr>
                <p14:cNvContentPartPr/>
                <p14:nvPr/>
              </p14:nvContentPartPr>
              <p14:xfrm>
                <a:off x="5785087" y="4321746"/>
                <a:ext cx="64440" cy="159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0ED7A0F-5E67-43DD-991D-8D47E8B900A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776087" y="4313106"/>
                  <a:ext cx="820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932D1F6-8F67-4BEF-BC58-7F4A7A48CB1A}"/>
                    </a:ext>
                  </a:extLst>
                </p14:cNvPr>
                <p14:cNvContentPartPr/>
                <p14:nvPr/>
              </p14:nvContentPartPr>
              <p14:xfrm>
                <a:off x="5601847" y="4495626"/>
                <a:ext cx="24840" cy="126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932D1F6-8F67-4BEF-BC58-7F4A7A48CB1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593207" y="4486986"/>
                  <a:ext cx="424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99D26FF-49CB-4C25-947B-03E755937402}"/>
                    </a:ext>
                  </a:extLst>
                </p14:cNvPr>
                <p14:cNvContentPartPr/>
                <p14:nvPr/>
              </p14:nvContentPartPr>
              <p14:xfrm>
                <a:off x="5571247" y="4492746"/>
                <a:ext cx="183240" cy="271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99D26FF-49CB-4C25-947B-03E75593740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562607" y="4484106"/>
                  <a:ext cx="2008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DD3C5EF-E339-4E64-A6F5-B9680397B9C7}"/>
                    </a:ext>
                  </a:extLst>
                </p14:cNvPr>
                <p14:cNvContentPartPr/>
                <p14:nvPr/>
              </p14:nvContentPartPr>
              <p14:xfrm>
                <a:off x="5735767" y="4610106"/>
                <a:ext cx="74520" cy="100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DD3C5EF-E339-4E64-A6F5-B9680397B9C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726767" y="4601106"/>
                  <a:ext cx="921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2F491CE-14E7-4C3E-965E-593F81457269}"/>
                    </a:ext>
                  </a:extLst>
                </p14:cNvPr>
                <p14:cNvContentPartPr/>
                <p14:nvPr/>
              </p14:nvContentPartPr>
              <p14:xfrm>
                <a:off x="5632087" y="4815306"/>
                <a:ext cx="28440" cy="109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2F491CE-14E7-4C3E-965E-593F8145726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623087" y="4806306"/>
                  <a:ext cx="460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0F90760-3EF6-40CB-B800-8980FD490A4F}"/>
                    </a:ext>
                  </a:extLst>
                </p14:cNvPr>
                <p14:cNvContentPartPr/>
                <p14:nvPr/>
              </p14:nvContentPartPr>
              <p14:xfrm>
                <a:off x="5541727" y="5108346"/>
                <a:ext cx="20160" cy="84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0F90760-3EF6-40CB-B800-8980FD490A4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533087" y="5099346"/>
                  <a:ext cx="378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94764A6-CD98-426F-B478-6191F5D2931B}"/>
                    </a:ext>
                  </a:extLst>
                </p14:cNvPr>
                <p14:cNvContentPartPr/>
                <p14:nvPr/>
              </p14:nvContentPartPr>
              <p14:xfrm>
                <a:off x="5507527" y="5055066"/>
                <a:ext cx="183240" cy="333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94764A6-CD98-426F-B478-6191F5D2931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498527" y="5046426"/>
                  <a:ext cx="20088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09ABC4E-A112-4064-B08C-CF089B40AF2E}"/>
                    </a:ext>
                  </a:extLst>
                </p14:cNvPr>
                <p14:cNvContentPartPr/>
                <p14:nvPr/>
              </p14:nvContentPartPr>
              <p14:xfrm>
                <a:off x="5665927" y="5204466"/>
                <a:ext cx="173520" cy="120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09ABC4E-A112-4064-B08C-CF089B40AF2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657287" y="5195826"/>
                  <a:ext cx="191160" cy="138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54814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567607" y="169452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Διάταξη με βάση τη δημοτικότητα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702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514600"/>
            <a:ext cx="8229600" cy="167640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Διάταξη των σελίδων με βάσει τον αριθμό των εισερχόμενων ακμών 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in-degree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degree centrality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253865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1C1E2F-9E0B-48BD-A0B6-75E1F2EC6C05}"/>
                  </a:ext>
                </a:extLst>
              </p:cNvPr>
              <p:cNvSpPr txBox="1"/>
              <p:nvPr/>
            </p:nvSpPr>
            <p:spPr>
              <a:xfrm>
                <a:off x="4917826" y="4084620"/>
                <a:ext cx="1216615" cy="15592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/>
                  <a:t>r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d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1C1E2F-9E0B-48BD-A0B6-75E1F2EC6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826" y="4084620"/>
                <a:ext cx="1216615" cy="1559209"/>
              </a:xfrm>
              <a:prstGeom prst="rect">
                <a:avLst/>
              </a:prstGeom>
              <a:blipFill>
                <a:blip r:embed="rId3"/>
                <a:stretch>
                  <a:fillRect l="-13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8">
            <a:extLst>
              <a:ext uri="{FF2B5EF4-FFF2-40B4-BE49-F238E27FC236}">
                <a16:creationId xmlns:a16="http://schemas.microsoft.com/office/drawing/2014/main" id="{A59A7638-BC6C-4BE7-9279-029E1BB49780}"/>
              </a:ext>
            </a:extLst>
          </p:cNvPr>
          <p:cNvGrpSpPr/>
          <p:nvPr/>
        </p:nvGrpSpPr>
        <p:grpSpPr>
          <a:xfrm>
            <a:off x="457200" y="959278"/>
            <a:ext cx="3527486" cy="3504837"/>
            <a:chOff x="2492375" y="2282397"/>
            <a:chExt cx="3527486" cy="3504837"/>
          </a:xfrm>
        </p:grpSpPr>
        <p:grpSp>
          <p:nvGrpSpPr>
            <p:cNvPr id="33" name="Group 39">
              <a:extLst>
                <a:ext uri="{FF2B5EF4-FFF2-40B4-BE49-F238E27FC236}">
                  <a16:creationId xmlns:a16="http://schemas.microsoft.com/office/drawing/2014/main" id="{91F8D715-2C8B-48AC-8282-AA35F09B6A9D}"/>
                </a:ext>
              </a:extLst>
            </p:cNvPr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39" name="Line 19">
                <a:extLst>
                  <a:ext uri="{FF2B5EF4-FFF2-40B4-BE49-F238E27FC236}">
                    <a16:creationId xmlns:a16="http://schemas.microsoft.com/office/drawing/2014/main" id="{4FAC5A70-70B0-46AD-9F6D-8E5E380EE9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20">
                <a:extLst>
                  <a:ext uri="{FF2B5EF4-FFF2-40B4-BE49-F238E27FC236}">
                    <a16:creationId xmlns:a16="http://schemas.microsoft.com/office/drawing/2014/main" id="{B550C699-03C3-4524-973E-F38CD79739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1">
                <a:extLst>
                  <a:ext uri="{FF2B5EF4-FFF2-40B4-BE49-F238E27FC236}">
                    <a16:creationId xmlns:a16="http://schemas.microsoft.com/office/drawing/2014/main" id="{E7BD4391-9F65-4679-83D0-8EC983DAF4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2">
                <a:extLst>
                  <a:ext uri="{FF2B5EF4-FFF2-40B4-BE49-F238E27FC236}">
                    <a16:creationId xmlns:a16="http://schemas.microsoft.com/office/drawing/2014/main" id="{C6EE1A80-35F4-4BE3-B815-AF83B010D5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3">
                <a:extLst>
                  <a:ext uri="{FF2B5EF4-FFF2-40B4-BE49-F238E27FC236}">
                    <a16:creationId xmlns:a16="http://schemas.microsoft.com/office/drawing/2014/main" id="{7C7E98FF-BEAC-4126-8D4D-2E3F022E0D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4">
                <a:extLst>
                  <a:ext uri="{FF2B5EF4-FFF2-40B4-BE49-F238E27FC236}">
                    <a16:creationId xmlns:a16="http://schemas.microsoft.com/office/drawing/2014/main" id="{78955239-2154-4BCC-8FBD-982A9DE0DB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25">
                <a:extLst>
                  <a:ext uri="{FF2B5EF4-FFF2-40B4-BE49-F238E27FC236}">
                    <a16:creationId xmlns:a16="http://schemas.microsoft.com/office/drawing/2014/main" id="{BC0F797B-6F30-484E-8FD4-E0E3D028BA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26">
                <a:extLst>
                  <a:ext uri="{FF2B5EF4-FFF2-40B4-BE49-F238E27FC236}">
                    <a16:creationId xmlns:a16="http://schemas.microsoft.com/office/drawing/2014/main" id="{88E06002-D03F-4031-8863-98606A4B38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7">
                <a:extLst>
                  <a:ext uri="{FF2B5EF4-FFF2-40B4-BE49-F238E27FC236}">
                    <a16:creationId xmlns:a16="http://schemas.microsoft.com/office/drawing/2014/main" id="{F0F42732-6D25-43EE-A24E-B58EE489ED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53C81780-1CBB-486D-B308-4A3041A208D6}"/>
                  </a:ext>
                </a:extLst>
              </p:cNvPr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1663ACA2-DEE3-40B9-8D6D-EBFB589D87AC}"/>
                  </a:ext>
                </a:extLst>
              </p:cNvPr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EF097578-4BF7-429A-95D2-7465B313903F}"/>
                  </a:ext>
                </a:extLst>
              </p:cNvPr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B2F4200C-E4FB-40DF-BA00-6A8E5853A98F}"/>
                  </a:ext>
                </a:extLst>
              </p:cNvPr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FC0D8E92-0937-4C05-9C2B-AB6141271D9B}"/>
                  </a:ext>
                </a:extLst>
              </p:cNvPr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F69221A8-F995-4223-8370-5763278848EC}"/>
                    </a:ext>
                  </a:extLst>
                </p:cNvPr>
                <p:cNvSpPr txBox="1"/>
                <p:nvPr/>
              </p:nvSpPr>
              <p:spPr>
                <a:xfrm>
                  <a:off x="4150214" y="2282397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282397"/>
                  <a:ext cx="601383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2D88245-0A98-4E52-86E5-9EE8B21F3B25}"/>
                    </a:ext>
                  </a:extLst>
                </p:cNvPr>
                <p:cNvSpPr txBox="1"/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601383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D0667B9E-649E-4461-9C5D-64AA34DAFF17}"/>
                    </a:ext>
                  </a:extLst>
                </p:cNvPr>
                <p:cNvSpPr txBox="1"/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601383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ED6EB3CF-EB69-404D-B665-154FE4BB0A1F}"/>
                    </a:ext>
                  </a:extLst>
                </p:cNvPr>
                <p:cNvSpPr txBox="1"/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601383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B7DBF583-3918-40BA-A118-9445CB356B00}"/>
                    </a:ext>
                  </a:extLst>
                </p:cNvPr>
                <p:cNvSpPr txBox="1"/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594265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C11BED2-3430-4008-99E0-C59FD56DD382}"/>
              </a:ext>
            </a:extLst>
          </p:cNvPr>
          <p:cNvGrpSpPr/>
          <p:nvPr/>
        </p:nvGrpSpPr>
        <p:grpSpPr>
          <a:xfrm>
            <a:off x="431360" y="4464115"/>
            <a:ext cx="3638967" cy="2262248"/>
            <a:chOff x="823912" y="2447413"/>
            <a:chExt cx="3638967" cy="2262248"/>
          </a:xfrm>
        </p:grpSpPr>
        <p:sp>
          <p:nvSpPr>
            <p:cNvPr id="54" name="Text Box 35">
              <a:extLst>
                <a:ext uri="{FF2B5EF4-FFF2-40B4-BE49-F238E27FC236}">
                  <a16:creationId xmlns:a16="http://schemas.microsoft.com/office/drawing/2014/main" id="{FF128B63-1B21-4E10-8544-9FC8B5E50C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3912" y="2447413"/>
              <a:ext cx="290977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F0C612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F0C612"/>
                  </a:solidFill>
                  <a:latin typeface="Calibri" pitchFamily="34" charset="0"/>
                </a:rPr>
                <a:t>1</a:t>
              </a:r>
              <a:r>
                <a:rPr lang="en-US" sz="2000" dirty="0">
                  <a:solidFill>
                    <a:srgbClr val="F0C612"/>
                  </a:solidFill>
                  <a:latin typeface="Calibri" pitchFamily="34" charset="0"/>
                </a:rPr>
                <a:t>)</a:t>
              </a:r>
              <a:r>
                <a:rPr lang="en-US" sz="2000" dirty="0">
                  <a:latin typeface="Calibri" pitchFamily="34" charset="0"/>
                </a:rPr>
                <a:t> = 1/3 </a:t>
              </a:r>
              <a:r>
                <a:rPr lang="en-US" sz="2000" dirty="0">
                  <a:solidFill>
                    <a:srgbClr val="008000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008000"/>
                  </a:solidFill>
                  <a:latin typeface="Calibri" pitchFamily="34" charset="0"/>
                </a:rPr>
                <a:t>4</a:t>
              </a:r>
              <a:r>
                <a:rPr lang="en-US" sz="2000" dirty="0">
                  <a:solidFill>
                    <a:srgbClr val="008000"/>
                  </a:solidFill>
                  <a:latin typeface="Calibri" pitchFamily="34" charset="0"/>
                </a:rPr>
                <a:t>) </a:t>
              </a:r>
              <a:r>
                <a:rPr lang="en-US" sz="2000" dirty="0">
                  <a:latin typeface="Calibri" pitchFamily="34" charset="0"/>
                </a:rPr>
                <a:t>+ 1/2 </a:t>
              </a:r>
              <a:r>
                <a:rPr lang="en-US" sz="2000" dirty="0">
                  <a:solidFill>
                    <a:srgbClr val="FF00FF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FF00FF"/>
                  </a:solidFill>
                  <a:latin typeface="Calibri" pitchFamily="34" charset="0"/>
                </a:rPr>
                <a:t>5</a:t>
              </a:r>
              <a:r>
                <a:rPr lang="en-US" sz="2000" dirty="0">
                  <a:solidFill>
                    <a:srgbClr val="FF00FF"/>
                  </a:solidFill>
                  <a:latin typeface="Calibri" pitchFamily="34" charset="0"/>
                </a:rPr>
                <a:t>)</a:t>
              </a:r>
            </a:p>
          </p:txBody>
        </p:sp>
        <p:sp>
          <p:nvSpPr>
            <p:cNvPr id="55" name="Text Box 36">
              <a:extLst>
                <a:ext uri="{FF2B5EF4-FFF2-40B4-BE49-F238E27FC236}">
                  <a16:creationId xmlns:a16="http://schemas.microsoft.com/office/drawing/2014/main" id="{3D183D14-B76C-48E2-9E07-FB52623597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1375" y="2896676"/>
              <a:ext cx="36215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FF3300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FF3300"/>
                  </a:solidFill>
                  <a:latin typeface="Calibri" pitchFamily="34" charset="0"/>
                </a:rPr>
                <a:t>2</a:t>
              </a:r>
              <a:r>
                <a:rPr lang="en-US" sz="2000" dirty="0">
                  <a:solidFill>
                    <a:srgbClr val="FF3300"/>
                  </a:solidFill>
                  <a:latin typeface="Calibri" pitchFamily="34" charset="0"/>
                </a:rPr>
                <a:t>)</a:t>
              </a:r>
              <a:r>
                <a:rPr lang="en-US" sz="2000" dirty="0">
                  <a:latin typeface="Calibri" pitchFamily="34" charset="0"/>
                </a:rPr>
                <a:t> = 1/2 </a:t>
              </a:r>
              <a:r>
                <a:rPr lang="en-US" sz="2000" dirty="0">
                  <a:solidFill>
                    <a:srgbClr val="F0C612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F0C612"/>
                  </a:solidFill>
                  <a:latin typeface="Calibri" pitchFamily="34" charset="0"/>
                </a:rPr>
                <a:t>1</a:t>
              </a:r>
              <a:r>
                <a:rPr lang="en-US" sz="2000" dirty="0">
                  <a:solidFill>
                    <a:srgbClr val="F0C612"/>
                  </a:solidFill>
                  <a:latin typeface="Calibri" pitchFamily="34" charset="0"/>
                </a:rPr>
                <a:t>)</a:t>
              </a:r>
              <a:r>
                <a:rPr lang="en-US" sz="2000" dirty="0">
                  <a:latin typeface="Calibri" pitchFamily="34" charset="0"/>
                </a:rPr>
                <a:t> + </a:t>
              </a:r>
              <a:r>
                <a:rPr lang="en-US" sz="2000" dirty="0">
                  <a:solidFill>
                    <a:srgbClr val="0033CC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0033CC"/>
                  </a:solidFill>
                  <a:latin typeface="Calibri" pitchFamily="34" charset="0"/>
                </a:rPr>
                <a:t>3</a:t>
              </a:r>
              <a:r>
                <a:rPr lang="en-US" sz="2000" dirty="0">
                  <a:solidFill>
                    <a:srgbClr val="0033CC"/>
                  </a:solidFill>
                  <a:latin typeface="Calibri" pitchFamily="34" charset="0"/>
                </a:rPr>
                <a:t>) </a:t>
              </a:r>
              <a:r>
                <a:rPr lang="en-US" sz="2000" dirty="0">
                  <a:latin typeface="Calibri" pitchFamily="34" charset="0"/>
                </a:rPr>
                <a:t>+ 1/3 </a:t>
              </a:r>
              <a:r>
                <a:rPr lang="en-US" sz="2000" dirty="0">
                  <a:solidFill>
                    <a:srgbClr val="008000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008000"/>
                  </a:solidFill>
                  <a:latin typeface="Calibri" pitchFamily="34" charset="0"/>
                </a:rPr>
                <a:t>4</a:t>
              </a:r>
              <a:r>
                <a:rPr lang="en-US" sz="2000" dirty="0">
                  <a:solidFill>
                    <a:srgbClr val="008000"/>
                  </a:solidFill>
                  <a:latin typeface="Calibri" pitchFamily="34" charset="0"/>
                </a:rPr>
                <a:t>)</a:t>
              </a:r>
            </a:p>
          </p:txBody>
        </p:sp>
        <p:sp>
          <p:nvSpPr>
            <p:cNvPr id="56" name="Text Box 37">
              <a:extLst>
                <a:ext uri="{FF2B5EF4-FFF2-40B4-BE49-F238E27FC236}">
                  <a16:creationId xmlns:a16="http://schemas.microsoft.com/office/drawing/2014/main" id="{7CAEBFF0-84EA-4D7E-88BF-FD22E604D4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787" y="3388801"/>
              <a:ext cx="290977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33CC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0033CC"/>
                  </a:solidFill>
                  <a:latin typeface="Calibri" pitchFamily="34" charset="0"/>
                </a:rPr>
                <a:t>3</a:t>
              </a:r>
              <a:r>
                <a:rPr lang="en-US" sz="2000" dirty="0">
                  <a:solidFill>
                    <a:srgbClr val="0033CC"/>
                  </a:solidFill>
                  <a:latin typeface="Calibri" pitchFamily="34" charset="0"/>
                </a:rPr>
                <a:t>) </a:t>
              </a:r>
              <a:r>
                <a:rPr lang="en-US" sz="2000" dirty="0">
                  <a:latin typeface="Calibri" pitchFamily="34" charset="0"/>
                </a:rPr>
                <a:t>= 1/2 </a:t>
              </a:r>
              <a:r>
                <a:rPr lang="en-US" sz="2000" dirty="0">
                  <a:solidFill>
                    <a:srgbClr val="F0C612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F0C612"/>
                  </a:solidFill>
                  <a:latin typeface="Calibri" pitchFamily="34" charset="0"/>
                </a:rPr>
                <a:t>1</a:t>
              </a:r>
              <a:r>
                <a:rPr lang="en-US" sz="2000" dirty="0">
                  <a:solidFill>
                    <a:srgbClr val="F0C612"/>
                  </a:solidFill>
                  <a:latin typeface="Calibri" pitchFamily="34" charset="0"/>
                </a:rPr>
                <a:t>)</a:t>
              </a:r>
              <a:r>
                <a:rPr lang="en-US" sz="2000" dirty="0">
                  <a:latin typeface="Calibri" pitchFamily="34" charset="0"/>
                </a:rPr>
                <a:t> + 1/3 </a:t>
              </a:r>
              <a:r>
                <a:rPr lang="en-US" sz="2000" dirty="0">
                  <a:solidFill>
                    <a:srgbClr val="008000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008000"/>
                  </a:solidFill>
                  <a:latin typeface="Calibri" pitchFamily="34" charset="0"/>
                </a:rPr>
                <a:t>4</a:t>
              </a:r>
              <a:r>
                <a:rPr lang="en-US" sz="2000" dirty="0">
                  <a:solidFill>
                    <a:srgbClr val="008000"/>
                  </a:solidFill>
                  <a:latin typeface="Calibri" pitchFamily="34" charset="0"/>
                </a:rPr>
                <a:t>)</a:t>
              </a:r>
            </a:p>
          </p:txBody>
        </p:sp>
        <p:sp>
          <p:nvSpPr>
            <p:cNvPr id="57" name="Text Box 38">
              <a:extLst>
                <a:ext uri="{FF2B5EF4-FFF2-40B4-BE49-F238E27FC236}">
                  <a16:creationId xmlns:a16="http://schemas.microsoft.com/office/drawing/2014/main" id="{407DCF94-D436-4C03-AF0B-E3B43DC128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2962" y="3812663"/>
              <a:ext cx="178125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8000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008000"/>
                  </a:solidFill>
                  <a:latin typeface="Calibri" pitchFamily="34" charset="0"/>
                </a:rPr>
                <a:t>4</a:t>
              </a:r>
              <a:r>
                <a:rPr lang="en-US" sz="2000" dirty="0">
                  <a:solidFill>
                    <a:srgbClr val="008000"/>
                  </a:solidFill>
                  <a:latin typeface="Calibri" pitchFamily="34" charset="0"/>
                </a:rPr>
                <a:t>)</a:t>
              </a:r>
              <a:r>
                <a:rPr lang="en-US" sz="2000" dirty="0">
                  <a:latin typeface="Calibri" pitchFamily="34" charset="0"/>
                </a:rPr>
                <a:t> = 1/2 </a:t>
              </a:r>
              <a:r>
                <a:rPr lang="en-US" sz="2000" dirty="0">
                  <a:solidFill>
                    <a:srgbClr val="FF00FF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FF00FF"/>
                  </a:solidFill>
                  <a:latin typeface="Calibri" pitchFamily="34" charset="0"/>
                </a:rPr>
                <a:t>5</a:t>
              </a:r>
              <a:r>
                <a:rPr lang="en-US" sz="2000" dirty="0">
                  <a:solidFill>
                    <a:srgbClr val="FF00FF"/>
                  </a:solidFill>
                  <a:latin typeface="Calibri" pitchFamily="34" charset="0"/>
                </a:rPr>
                <a:t>)</a:t>
              </a:r>
            </a:p>
          </p:txBody>
        </p:sp>
        <p:sp>
          <p:nvSpPr>
            <p:cNvPr id="58" name="Text Box 39">
              <a:extLst>
                <a:ext uri="{FF2B5EF4-FFF2-40B4-BE49-F238E27FC236}">
                  <a16:creationId xmlns:a16="http://schemas.microsoft.com/office/drawing/2014/main" id="{F648D81F-20B6-48A5-AA64-E8B44649E4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" y="4309551"/>
              <a:ext cx="142218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FF00FF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FF00FF"/>
                  </a:solidFill>
                  <a:latin typeface="Calibri" pitchFamily="34" charset="0"/>
                </a:rPr>
                <a:t>5</a:t>
              </a:r>
              <a:r>
                <a:rPr lang="en-US" sz="2000" dirty="0">
                  <a:solidFill>
                    <a:srgbClr val="FF00FF"/>
                  </a:solidFill>
                  <a:latin typeface="Calibri" pitchFamily="34" charset="0"/>
                </a:rPr>
                <a:t>)</a:t>
              </a:r>
              <a:r>
                <a:rPr lang="en-US" sz="2000" dirty="0">
                  <a:latin typeface="Calibri" pitchFamily="34" charset="0"/>
                </a:rPr>
                <a:t> = </a:t>
              </a:r>
              <a:r>
                <a:rPr lang="en-US" sz="2000" dirty="0">
                  <a:solidFill>
                    <a:srgbClr val="FF3300"/>
                  </a:solidFill>
                  <a:latin typeface="Calibri" pitchFamily="34" charset="0"/>
                </a:rPr>
                <a:t>r(u</a:t>
              </a:r>
              <a:r>
                <a:rPr lang="en-US" sz="2000" baseline="-25000" dirty="0">
                  <a:solidFill>
                    <a:srgbClr val="FF3300"/>
                  </a:solidFill>
                  <a:latin typeface="Calibri" pitchFamily="34" charset="0"/>
                </a:rPr>
                <a:t>2</a:t>
              </a:r>
              <a:r>
                <a:rPr lang="en-US" sz="2000" dirty="0">
                  <a:solidFill>
                    <a:srgbClr val="FF3300"/>
                  </a:solidFill>
                  <a:latin typeface="Calibri" pitchFamily="34" charset="0"/>
                </a:rPr>
                <a:t>) </a:t>
              </a: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D40DE46-FA30-4110-B57A-A6EF32F9BBD7}"/>
                </a:ext>
              </a:extLst>
            </p:cNvPr>
            <p:cNvGrpSpPr/>
            <p:nvPr/>
          </p:nvGrpSpPr>
          <p:grpSpPr>
            <a:xfrm>
              <a:off x="2105119" y="3825796"/>
              <a:ext cx="360" cy="360"/>
              <a:chOff x="2105119" y="3825796"/>
              <a:chExt cx="360" cy="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21174BA9-44CF-4B53-A8AB-0A766238E98E}"/>
                      </a:ext>
                    </a:extLst>
                  </p14:cNvPr>
                  <p14:cNvContentPartPr/>
                  <p14:nvPr/>
                </p14:nvContentPartPr>
                <p14:xfrm>
                  <a:off x="2105119" y="3825796"/>
                  <a:ext cx="360" cy="36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DB18304E-BA07-4339-AA7D-8712049886A9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2096119" y="381715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67" name="Ink 66">
                    <a:extLst>
                      <a:ext uri="{FF2B5EF4-FFF2-40B4-BE49-F238E27FC236}">
                        <a16:creationId xmlns:a16="http://schemas.microsoft.com/office/drawing/2014/main" id="{BC615267-4776-4298-A5C4-60B4E4434A79}"/>
                      </a:ext>
                    </a:extLst>
                  </p14:cNvPr>
                  <p14:cNvContentPartPr/>
                  <p14:nvPr/>
                </p14:nvContentPartPr>
                <p14:xfrm>
                  <a:off x="2105119" y="3825796"/>
                  <a:ext cx="360" cy="36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C81C9543-5C53-46EC-9A2B-D99471C3829F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2096119" y="381715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5BBA421-26F5-4550-B51F-B8D8770F834B}"/>
                </a:ext>
              </a:extLst>
            </p:cNvPr>
            <p:cNvGrpSpPr/>
            <p:nvPr/>
          </p:nvGrpSpPr>
          <p:grpSpPr>
            <a:xfrm>
              <a:off x="2074879" y="3494956"/>
              <a:ext cx="360" cy="360"/>
              <a:chOff x="2074879" y="3494956"/>
              <a:chExt cx="360" cy="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64" name="Ink 63">
                    <a:extLst>
                      <a:ext uri="{FF2B5EF4-FFF2-40B4-BE49-F238E27FC236}">
                        <a16:creationId xmlns:a16="http://schemas.microsoft.com/office/drawing/2014/main" id="{D2FF43E6-92D6-4E40-AC18-2142158BECEF}"/>
                      </a:ext>
                    </a:extLst>
                  </p14:cNvPr>
                  <p14:cNvContentPartPr/>
                  <p14:nvPr/>
                </p14:nvContentPartPr>
                <p14:xfrm>
                  <a:off x="2074879" y="3494956"/>
                  <a:ext cx="360" cy="36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01CB19A8-8F76-4FFA-825A-CE33E8D87CEE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2066239" y="348631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65" name="Ink 64">
                    <a:extLst>
                      <a:ext uri="{FF2B5EF4-FFF2-40B4-BE49-F238E27FC236}">
                        <a16:creationId xmlns:a16="http://schemas.microsoft.com/office/drawing/2014/main" id="{A066D5FE-F846-4C3C-B841-16B28316F675}"/>
                      </a:ext>
                    </a:extLst>
                  </p14:cNvPr>
                  <p14:cNvContentPartPr/>
                  <p14:nvPr/>
                </p14:nvContentPartPr>
                <p14:xfrm>
                  <a:off x="2074879" y="3494956"/>
                  <a:ext cx="360" cy="36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29B9E1FA-9D61-4689-B7D4-D7F7F4A6575C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2066239" y="348631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E3EFCC3D-C345-4CAA-9626-F2F1BDE1C1C3}"/>
                </a:ext>
              </a:extLst>
            </p:cNvPr>
            <p:cNvGrpSpPr/>
            <p:nvPr/>
          </p:nvGrpSpPr>
          <p:grpSpPr>
            <a:xfrm>
              <a:off x="2279719" y="2760916"/>
              <a:ext cx="360" cy="360"/>
              <a:chOff x="2279719" y="2760916"/>
              <a:chExt cx="360" cy="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D776D513-880C-401F-9773-7449F32ED704}"/>
                      </a:ext>
                    </a:extLst>
                  </p14:cNvPr>
                  <p14:cNvContentPartPr/>
                  <p14:nvPr/>
                </p14:nvContentPartPr>
                <p14:xfrm>
                  <a:off x="2279719" y="2760916"/>
                  <a:ext cx="360" cy="36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4C64BB13-B019-4518-86DD-80A4A3F46CB2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2270719" y="275227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E59D1625-82B0-4A06-836E-C10EEC3210DE}"/>
                      </a:ext>
                    </a:extLst>
                  </p14:cNvPr>
                  <p14:cNvContentPartPr/>
                  <p14:nvPr/>
                </p14:nvContentPartPr>
                <p14:xfrm>
                  <a:off x="2279719" y="2760916"/>
                  <a:ext cx="360" cy="36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DCEC2ECC-FEEE-46BE-882C-3CA046F73B8F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2270719" y="275227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aphicFrame>
        <p:nvGraphicFramePr>
          <p:cNvPr id="69" name="Object 2">
            <a:extLst>
              <a:ext uri="{FF2B5EF4-FFF2-40B4-BE49-F238E27FC236}">
                <a16:creationId xmlns:a16="http://schemas.microsoft.com/office/drawing/2014/main" id="{532AFE5C-EB45-4B4C-A34A-2E8A682C5D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542528"/>
              </p:ext>
            </p:extLst>
          </p:nvPr>
        </p:nvGraphicFramePr>
        <p:xfrm>
          <a:off x="4516054" y="1505831"/>
          <a:ext cx="326072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726920" imgH="1143000" progId="Equation.3">
                  <p:embed/>
                </p:oleObj>
              </mc:Choice>
              <mc:Fallback>
                <p:oleObj name="Equation" r:id="rId16" imgW="1726920" imgH="1143000" progId="Equation.3">
                  <p:embed/>
                  <p:pic>
                    <p:nvPicPr>
                      <p:cNvPr id="3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6054" y="1505831"/>
                        <a:ext cx="3260725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ED7C691-E074-4B5B-88DF-F7375E09252B}"/>
              </a:ext>
            </a:extLst>
          </p:cNvPr>
          <p:cNvSpPr txBox="1"/>
          <p:nvPr/>
        </p:nvSpPr>
        <p:spPr>
          <a:xfrm>
            <a:off x="6705600" y="41910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 = </a:t>
            </a:r>
            <a:r>
              <a:rPr lang="en-US" dirty="0" err="1"/>
              <a:t>Mr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647392-E7C8-4973-ACE7-2CD53850BECB}"/>
              </a:ext>
            </a:extLst>
          </p:cNvPr>
          <p:cNvSpPr txBox="1"/>
          <p:nvPr/>
        </p:nvSpPr>
        <p:spPr>
          <a:xfrm>
            <a:off x="5029200" y="990600"/>
            <a:ext cx="2747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Πίνακας μετάβασης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235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218" name="Object 2"/>
              <p:cNvSpPr txBox="1"/>
              <p:nvPr/>
            </p:nvSpPr>
            <p:spPr bwMode="auto">
              <a:xfrm>
                <a:off x="435185" y="4267200"/>
                <a:ext cx="7839075" cy="1219200"/>
              </a:xfrm>
              <a:prstGeom prst="rect">
                <a:avLst/>
              </a:prstGeom>
              <a:noFill/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P’ 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5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+(1−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5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218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185" y="4267200"/>
                <a:ext cx="7839075" cy="1219200"/>
              </a:xfrm>
              <a:prstGeom prst="rect">
                <a:avLst/>
              </a:prstGeom>
              <a:blipFill>
                <a:blip r:embed="rId3"/>
                <a:stretch>
                  <a:fillRect l="-467" t="-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21" name="Text Box 33"/>
              <p:cNvSpPr txBox="1">
                <a:spLocks noChangeArrowheads="1"/>
              </p:cNvSpPr>
              <p:nvPr/>
            </p:nvSpPr>
            <p:spPr bwMode="auto">
              <a:xfrm>
                <a:off x="5234769" y="5711871"/>
                <a:ext cx="331776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sz="2000" dirty="0">
                    <a:latin typeface="Calibri" pitchFamily="34" charset="0"/>
                  </a:rPr>
                  <a:t>όπου</a:t>
                </a:r>
                <a:r>
                  <a:rPr lang="en-US" sz="2000" dirty="0">
                    <a:latin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Calibri" pitchFamily="34" charset="0"/>
                  </a:rPr>
                  <a:t> </a:t>
                </a:r>
                <a:r>
                  <a:rPr lang="el-GR" sz="2000" dirty="0">
                    <a:latin typeface="Calibri" pitchFamily="34" charset="0"/>
                  </a:rPr>
                  <a:t>το διάνυσμα με όλα </a:t>
                </a:r>
                <a:r>
                  <a:rPr lang="en-US" sz="2000" dirty="0">
                    <a:latin typeface="Calibri" pitchFamily="34" charset="0"/>
                  </a:rPr>
                  <a:t>1</a:t>
                </a:r>
              </a:p>
            </p:txBody>
          </p:sp>
        </mc:Choice>
        <mc:Fallback xmlns="">
          <p:sp>
            <p:nvSpPr>
              <p:cNvPr id="9221" name="Text 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34769" y="5711871"/>
                <a:ext cx="3317768" cy="400110"/>
              </a:xfrm>
              <a:prstGeom prst="rect">
                <a:avLst/>
              </a:prstGeom>
              <a:blipFill>
                <a:blip r:embed="rId4"/>
                <a:stretch>
                  <a:fillRect l="-2022" t="-9091" r="-919" b="-2575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1FEF1F-62A3-41BD-BF4D-FAF52E9D589D}"/>
                  </a:ext>
                </a:extLst>
              </p:cNvPr>
              <p:cNvSpPr txBox="1"/>
              <p:nvPr/>
            </p:nvSpPr>
            <p:spPr>
              <a:xfrm>
                <a:off x="2514600" y="596246"/>
                <a:ext cx="310116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</m:d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1FEF1F-62A3-41BD-BF4D-FAF52E9D5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96246"/>
                <a:ext cx="3101169" cy="369332"/>
              </a:xfrm>
              <a:prstGeom prst="rect">
                <a:avLst/>
              </a:prstGeom>
              <a:blipFill>
                <a:blip r:embed="rId5"/>
                <a:stretch>
                  <a:fillRect l="-591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B718BC-D809-4998-BCA7-E6D00264153A}"/>
                  </a:ext>
                </a:extLst>
              </p:cNvPr>
              <p:cNvSpPr txBox="1"/>
              <p:nvPr/>
            </p:nvSpPr>
            <p:spPr>
              <a:xfrm>
                <a:off x="1600200" y="5707756"/>
                <a:ext cx="34550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</m:d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B718BC-D809-4998-BCA7-E6D002641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707756"/>
                <a:ext cx="3455048" cy="369332"/>
              </a:xfrm>
              <a:prstGeom prst="rect">
                <a:avLst/>
              </a:prstGeom>
              <a:blipFill>
                <a:blip r:embed="rId6"/>
                <a:stretch>
                  <a:fillRect l="-1237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E2BE18F-5EAA-4990-AE25-2CB86D37FEDF}"/>
              </a:ext>
            </a:extLst>
          </p:cNvPr>
          <p:cNvSpPr txBox="1"/>
          <p:nvPr/>
        </p:nvSpPr>
        <p:spPr>
          <a:xfrm>
            <a:off x="5562600" y="3276600"/>
            <a:ext cx="2913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Νέος πίνακας μετάβασης</a:t>
            </a:r>
            <a:endParaRPr lang="en-US" dirty="0">
              <a:latin typeface="+mn-l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71E0F20-B87C-447A-92F9-2A7FF77862D2}"/>
              </a:ext>
            </a:extLst>
          </p:cNvPr>
          <p:cNvGrpSpPr/>
          <p:nvPr/>
        </p:nvGrpSpPr>
        <p:grpSpPr>
          <a:xfrm>
            <a:off x="1930207" y="1446066"/>
            <a:ext cx="422640" cy="227880"/>
            <a:chOff x="1930207" y="1446066"/>
            <a:chExt cx="422640" cy="22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A4613D9-A91D-4060-BDC3-009A67CA1D94}"/>
                    </a:ext>
                  </a:extLst>
                </p14:cNvPr>
                <p14:cNvContentPartPr/>
                <p14:nvPr/>
              </p14:nvContentPartPr>
              <p14:xfrm>
                <a:off x="1930207" y="1446066"/>
                <a:ext cx="132120" cy="1580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A4613D9-A91D-4060-BDC3-009A67CA1D9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921567" y="1437426"/>
                  <a:ext cx="1497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2D8E257-6358-4402-A030-A33737B42F09}"/>
                    </a:ext>
                  </a:extLst>
                </p14:cNvPr>
                <p14:cNvContentPartPr/>
                <p14:nvPr/>
              </p14:nvContentPartPr>
              <p14:xfrm>
                <a:off x="2171767" y="1605906"/>
                <a:ext cx="146160" cy="11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2D8E257-6358-4402-A030-A33737B42F0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163127" y="1596906"/>
                  <a:ext cx="163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516637B-B3BD-4C98-AAEC-0292091B1435}"/>
                    </a:ext>
                  </a:extLst>
                </p14:cNvPr>
                <p14:cNvContentPartPr/>
                <p14:nvPr/>
              </p14:nvContentPartPr>
              <p14:xfrm>
                <a:off x="2154127" y="1672146"/>
                <a:ext cx="198720" cy="18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516637B-B3BD-4C98-AAEC-0292091B143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145127" y="1663146"/>
                  <a:ext cx="216360" cy="1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838289D-DA9B-4363-AE04-8BA1EDFDC831}"/>
                  </a:ext>
                </a:extLst>
              </p14:cNvPr>
              <p14:cNvContentPartPr/>
              <p14:nvPr/>
            </p14:nvContentPartPr>
            <p14:xfrm>
              <a:off x="2518807" y="1388826"/>
              <a:ext cx="216360" cy="1344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838289D-DA9B-4363-AE04-8BA1EDFDC83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510167" y="1380186"/>
                <a:ext cx="234000" cy="136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CC9D0C8A-58CF-4F4A-9C42-D542A333A6DA}"/>
              </a:ext>
            </a:extLst>
          </p:cNvPr>
          <p:cNvGrpSpPr/>
          <p:nvPr/>
        </p:nvGrpSpPr>
        <p:grpSpPr>
          <a:xfrm>
            <a:off x="2913007" y="1275786"/>
            <a:ext cx="879120" cy="1878840"/>
            <a:chOff x="2913007" y="1275786"/>
            <a:chExt cx="879120" cy="187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77BD29A-706A-4D6D-B2B9-2635C624FFBB}"/>
                    </a:ext>
                  </a:extLst>
                </p14:cNvPr>
                <p14:cNvContentPartPr/>
                <p14:nvPr/>
              </p14:nvContentPartPr>
              <p14:xfrm>
                <a:off x="3026047" y="1283346"/>
                <a:ext cx="58680" cy="202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77BD29A-706A-4D6D-B2B9-2635C624FFB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017407" y="1274706"/>
                  <a:ext cx="763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9D09890-0B1C-4815-8CC8-AA2D051D4C3B}"/>
                    </a:ext>
                  </a:extLst>
                </p14:cNvPr>
                <p14:cNvContentPartPr/>
                <p14:nvPr/>
              </p14:nvContentPartPr>
              <p14:xfrm>
                <a:off x="3081487" y="1275786"/>
                <a:ext cx="150840" cy="281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9D09890-0B1C-4815-8CC8-AA2D051D4C3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072847" y="1266786"/>
                  <a:ext cx="1684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469401F-95ED-495C-98E2-B8F485C0E48D}"/>
                    </a:ext>
                  </a:extLst>
                </p14:cNvPr>
                <p14:cNvContentPartPr/>
                <p14:nvPr/>
              </p14:nvContentPartPr>
              <p14:xfrm>
                <a:off x="3264007" y="1338426"/>
                <a:ext cx="117360" cy="218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469401F-95ED-495C-98E2-B8F485C0E48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55367" y="1329786"/>
                  <a:ext cx="1350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DDFA101-260B-4FC2-A842-67CCC0B922AE}"/>
                    </a:ext>
                  </a:extLst>
                </p14:cNvPr>
                <p14:cNvContentPartPr/>
                <p14:nvPr/>
              </p14:nvContentPartPr>
              <p14:xfrm>
                <a:off x="2939647" y="1740546"/>
                <a:ext cx="61200" cy="178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DDFA101-260B-4FC2-A842-67CCC0B922A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931007" y="1731546"/>
                  <a:ext cx="788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BEFEFC3-22D9-4F97-9DE6-C39DF6068CE7}"/>
                    </a:ext>
                  </a:extLst>
                </p14:cNvPr>
                <p14:cNvContentPartPr/>
                <p14:nvPr/>
              </p14:nvContentPartPr>
              <p14:xfrm>
                <a:off x="3012367" y="1751706"/>
                <a:ext cx="319680" cy="213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BEFEFC3-22D9-4F97-9DE6-C39DF6068CE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003367" y="1742706"/>
                  <a:ext cx="3373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7DE6A6E-E2BA-4F46-9057-F1007AECD6A7}"/>
                    </a:ext>
                  </a:extLst>
                </p14:cNvPr>
                <p14:cNvContentPartPr/>
                <p14:nvPr/>
              </p14:nvContentPartPr>
              <p14:xfrm>
                <a:off x="2945047" y="2125026"/>
                <a:ext cx="69840" cy="186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7DE6A6E-E2BA-4F46-9057-F1007AECD6A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936047" y="2116026"/>
                  <a:ext cx="874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DFF97CE-E038-4A71-93FF-1CD4320A7C91}"/>
                    </a:ext>
                  </a:extLst>
                </p14:cNvPr>
                <p14:cNvContentPartPr/>
                <p14:nvPr/>
              </p14:nvContentPartPr>
              <p14:xfrm>
                <a:off x="2999407" y="2130426"/>
                <a:ext cx="162720" cy="234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DFF97CE-E038-4A71-93FF-1CD4320A7C9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990407" y="2121786"/>
                  <a:ext cx="1803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FFF6781-A91A-4E4D-A0B5-9BADDBCCC4EC}"/>
                    </a:ext>
                  </a:extLst>
                </p14:cNvPr>
                <p14:cNvContentPartPr/>
                <p14:nvPr/>
              </p14:nvContentPartPr>
              <p14:xfrm>
                <a:off x="3235207" y="2128266"/>
                <a:ext cx="108720" cy="230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FFF6781-A91A-4E4D-A0B5-9BADDBCCC4E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226207" y="2119266"/>
                  <a:ext cx="1263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282B3BE-5F8C-4433-AB93-3EC4D2F1E3BB}"/>
                    </a:ext>
                  </a:extLst>
                </p14:cNvPr>
                <p14:cNvContentPartPr/>
                <p14:nvPr/>
              </p14:nvContentPartPr>
              <p14:xfrm>
                <a:off x="2945767" y="2473146"/>
                <a:ext cx="200520" cy="262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282B3BE-5F8C-4433-AB93-3EC4D2F1E3B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936767" y="2464146"/>
                  <a:ext cx="2181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CCDF247-EDF5-48F4-BFBD-A86CCC0FB23D}"/>
                    </a:ext>
                  </a:extLst>
                </p14:cNvPr>
                <p14:cNvContentPartPr/>
                <p14:nvPr/>
              </p14:nvContentPartPr>
              <p14:xfrm>
                <a:off x="3210367" y="2488986"/>
                <a:ext cx="165240" cy="257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CCDF247-EDF5-48F4-BFBD-A86CCC0FB23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201727" y="2480346"/>
                  <a:ext cx="1828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40E43CE-C08D-4ED1-AEF3-BD1FFFFB654E}"/>
                    </a:ext>
                  </a:extLst>
                </p14:cNvPr>
                <p14:cNvContentPartPr/>
                <p14:nvPr/>
              </p14:nvContentPartPr>
              <p14:xfrm>
                <a:off x="2913007" y="2901546"/>
                <a:ext cx="198000" cy="253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40E43CE-C08D-4ED1-AEF3-BD1FFFFB654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904007" y="2892546"/>
                  <a:ext cx="2156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EBD35D4-11DA-4889-9768-E80391DA36C6}"/>
                    </a:ext>
                  </a:extLst>
                </p14:cNvPr>
                <p14:cNvContentPartPr/>
                <p14:nvPr/>
              </p14:nvContentPartPr>
              <p14:xfrm>
                <a:off x="3190927" y="2979666"/>
                <a:ext cx="62640" cy="145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EBD35D4-11DA-4889-9768-E80391DA36C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181927" y="2970666"/>
                  <a:ext cx="802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882DAA6-40F6-473C-88FD-399B6D3562ED}"/>
                    </a:ext>
                  </a:extLst>
                </p14:cNvPr>
                <p14:cNvContentPartPr/>
                <p14:nvPr/>
              </p14:nvContentPartPr>
              <p14:xfrm>
                <a:off x="3184447" y="2932866"/>
                <a:ext cx="167760" cy="117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882DAA6-40F6-473C-88FD-399B6D3562E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175447" y="2923866"/>
                  <a:ext cx="1854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6A9AA6D-D921-43DF-9C41-838F9121DE4C}"/>
                    </a:ext>
                  </a:extLst>
                </p14:cNvPr>
                <p14:cNvContentPartPr/>
                <p14:nvPr/>
              </p14:nvContentPartPr>
              <p14:xfrm>
                <a:off x="3362647" y="1363266"/>
                <a:ext cx="429480" cy="1548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6A9AA6D-D921-43DF-9C41-838F9121DE4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354007" y="1354266"/>
                  <a:ext cx="447120" cy="156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171196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2895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PageRank</a:t>
            </a:r>
            <a:r>
              <a:rPr lang="el-GR" dirty="0"/>
              <a:t>, τυχαίοι περίπατοι και αλυσίδες </a:t>
            </a:r>
            <a:r>
              <a:rPr lang="en-US" dirty="0"/>
              <a:t>Markov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0" y="5715000"/>
            <a:ext cx="5638800" cy="8161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932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dirty="0"/>
                  <a:t>Ποια είναι η πιθανότητα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:r>
                  <a:rPr lang="el-GR" dirty="0"/>
                  <a:t>να είσαι στον κόμβο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l-GR" dirty="0"/>
                  <a:t>μετά από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βήματα;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0">
                <a:blip r:embed="rId2"/>
                <a:stretch>
                  <a:fillRect l="-1852" t="-1091" r="-21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40"/>
          <p:cNvGrpSpPr/>
          <p:nvPr/>
        </p:nvGrpSpPr>
        <p:grpSpPr>
          <a:xfrm>
            <a:off x="5596767" y="2390254"/>
            <a:ext cx="3439729" cy="3227838"/>
            <a:chOff x="2492375" y="2467063"/>
            <a:chExt cx="3439729" cy="3227838"/>
          </a:xfrm>
        </p:grpSpPr>
        <p:grpSp>
          <p:nvGrpSpPr>
            <p:cNvPr id="3" name="Group 41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8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295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30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295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295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2950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37"/>
              <p:cNvSpPr txBox="1">
                <a:spLocks noChangeArrowheads="1"/>
              </p:cNvSpPr>
              <p:nvPr/>
            </p:nvSpPr>
            <p:spPr bwMode="auto">
              <a:xfrm>
                <a:off x="394069" y="4627993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2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069" y="4627993"/>
                <a:ext cx="968598" cy="67050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392886" y="5374879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3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886" y="5374879"/>
                <a:ext cx="968598" cy="67050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399883" y="6087531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4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883" y="6087531"/>
                <a:ext cx="968598" cy="67050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1917182" y="3178170"/>
                <a:ext cx="2521459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3178170"/>
                <a:ext cx="2521459" cy="67056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1917182" y="3868031"/>
                <a:ext cx="3361626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3868031"/>
                <a:ext cx="3361626" cy="67056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1917182" y="4620499"/>
                <a:ext cx="2583528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4620499"/>
                <a:ext cx="2583528" cy="67056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1917182" y="5374879"/>
                <a:ext cx="1542795" cy="668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5374879"/>
                <a:ext cx="1542795" cy="66851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39"/>
              <p:cNvSpPr txBox="1">
                <a:spLocks noChangeArrowheads="1"/>
              </p:cNvSpPr>
              <p:nvPr/>
            </p:nvSpPr>
            <p:spPr bwMode="auto">
              <a:xfrm>
                <a:off x="1917182" y="6197174"/>
                <a:ext cx="1452192" cy="41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solidFill>
                            <a:srgbClr val="FF33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9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6197174"/>
                <a:ext cx="1452192" cy="411588"/>
              </a:xfrm>
              <a:prstGeom prst="rect">
                <a:avLst/>
              </a:prstGeom>
              <a:blipFill rotWithShape="0">
                <a:blip r:embed="rId15"/>
                <a:stretch>
                  <a:fillRect b="-74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35"/>
              <p:cNvSpPr txBox="1">
                <a:spLocks noChangeArrowheads="1"/>
              </p:cNvSpPr>
              <p:nvPr/>
            </p:nvSpPr>
            <p:spPr bwMode="auto">
              <a:xfrm>
                <a:off x="398694" y="3178170"/>
                <a:ext cx="1024704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0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8694" y="3178170"/>
                <a:ext cx="1024704" cy="67050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36"/>
              <p:cNvSpPr txBox="1">
                <a:spLocks noChangeArrowheads="1"/>
              </p:cNvSpPr>
              <p:nvPr/>
            </p:nvSpPr>
            <p:spPr bwMode="auto">
              <a:xfrm>
                <a:off x="399883" y="3851202"/>
                <a:ext cx="1024704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2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883" y="3851202"/>
                <a:ext cx="1024704" cy="67050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644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6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Αλυσίδες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Markov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1447800"/>
            <a:ext cx="81534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Περιγράφουν μια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στοχαστική διαδικασία διακριτού χρόνου </a:t>
            </a:r>
            <a:r>
              <a:rPr lang="el-GR" dirty="0">
                <a:latin typeface="+mn-lt"/>
              </a:rPr>
              <a:t>σε ένα σύνολο από καταστάσεις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</a:t>
            </a:r>
            <a:endParaRPr lang="el-GR" i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algn="ctr"/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 = {s</a:t>
            </a:r>
            <a:r>
              <a:rPr lang="en-US" i="1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s</a:t>
            </a:r>
            <a:r>
              <a:rPr lang="en-US" i="1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…, </a:t>
            </a:r>
            <a:r>
              <a:rPr lang="en-US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</a:t>
            </a:r>
            <a:r>
              <a:rPr lang="en-US" i="1" baseline="-25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}</a:t>
            </a:r>
          </a:p>
          <a:p>
            <a:pPr marL="361950"/>
            <a:r>
              <a:rPr lang="el-GR" dirty="0">
                <a:latin typeface="+mn-lt"/>
              </a:rPr>
              <a:t>με βάση έναν πίνακα πιθανοτήτων μετάβασης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(transition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   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probability matrix)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</a:t>
            </a:r>
          </a:p>
          <a:p>
            <a:pPr marL="534988" lvl="1"/>
            <a:r>
              <a:rPr lang="el-GR" dirty="0">
                <a:latin typeface="+mn-lt"/>
              </a:rPr>
              <a:t>Όπου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P[</a:t>
            </a:r>
            <a:r>
              <a:rPr lang="en-US" sz="28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j] </a:t>
            </a:r>
            <a:r>
              <a:rPr lang="el-GR" dirty="0">
                <a:latin typeface="+mn-lt"/>
              </a:rPr>
              <a:t>είναι η πιθανότητα </a:t>
            </a:r>
            <a:r>
              <a:rPr lang="en-US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lang="en-US" i="1" baseline="-25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-&gt; </a:t>
            </a:r>
            <a:r>
              <a:rPr lang="en-US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lang="en-US" i="1" baseline="-25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j</a:t>
            </a:r>
            <a:r>
              <a:rPr lang="en-US" i="1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l-GR" dirty="0">
                <a:latin typeface="+mn-lt"/>
              </a:rPr>
              <a:t>να μεταβούμε στην κατάσταση </a:t>
            </a:r>
            <a:r>
              <a:rPr lang="en-US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</a:t>
            </a:r>
            <a:r>
              <a:rPr lang="en-US" i="1" baseline="-25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j</a:t>
            </a:r>
            <a:r>
              <a:rPr lang="en-US" i="1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l-GR" dirty="0">
                <a:latin typeface="+mn-lt"/>
              </a:rPr>
              <a:t>όταν είμαστε στην κατάσταση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</a:t>
            </a:r>
            <a:r>
              <a:rPr lang="en-US" baseline="-25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endParaRPr lang="en-US" i="1" baseline="-250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Οι γραμμές αθροίζουν σε 1 (</a:t>
            </a:r>
            <a:r>
              <a:rPr lang="en-US" dirty="0">
                <a:latin typeface="+mn-lt"/>
              </a:rPr>
              <a:t>row stochastic)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Memoryless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: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η επόμενη κατάσταση εξαρτάται </a:t>
            </a:r>
            <a:r>
              <a:rPr lang="el-GR" i="1" dirty="0">
                <a:latin typeface="+mn-lt"/>
              </a:rPr>
              <a:t>μόνο</a:t>
            </a:r>
            <a:r>
              <a:rPr lang="el-GR" dirty="0">
                <a:latin typeface="+mn-lt"/>
              </a:rPr>
              <a:t> από την τωρινή κατάσταση και όχι από τον παρελθόν της διαδικασίας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87682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Αλυσίδες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Markov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12954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State probability distribution</a:t>
            </a:r>
            <a:r>
              <a:rPr lang="el-GR" dirty="0">
                <a:latin typeface="+mn-lt"/>
              </a:rPr>
              <a:t> </a:t>
            </a:r>
            <a:r>
              <a:rPr lang="en-US" dirty="0">
                <a:latin typeface="+mn-lt"/>
              </a:rPr>
              <a:t>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71600" y="1886808"/>
                <a:ext cx="4876800" cy="464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l-GR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,…, 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l-GR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886808"/>
                <a:ext cx="4876800" cy="464101"/>
              </a:xfrm>
              <a:prstGeom prst="rect">
                <a:avLst/>
              </a:prstGeom>
              <a:blipFill rotWithShape="0"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09600" y="2558737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Διάνυσμα που αποθηκεύει την πιθανότητα να είμαστε στην κατάσταση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</a:t>
            </a:r>
            <a:r>
              <a:rPr lang="en-US" i="1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r>
              <a:rPr lang="el-GR" dirty="0">
                <a:latin typeface="+mn-lt"/>
              </a:rPr>
              <a:t> μετά από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βήματα</a:t>
            </a:r>
            <a:endParaRPr lang="en-US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0768" y="502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To state probability vector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συγκλίνει</a:t>
            </a:r>
            <a:r>
              <a:rPr lang="el-GR" dirty="0">
                <a:latin typeface="+mn-lt"/>
              </a:rPr>
              <a:t> σε μια μοναδική κατανομή αν η αλυσίδα είναι </a:t>
            </a:r>
            <a:r>
              <a:rPr lang="el-GR" i="1" dirty="0">
                <a:latin typeface="+mn-lt"/>
              </a:rPr>
              <a:t>μη περιοδική </a:t>
            </a:r>
            <a:r>
              <a:rPr lang="en-US" dirty="0">
                <a:latin typeface="+mn-lt"/>
              </a:rPr>
              <a:t>(aperiodic) </a:t>
            </a:r>
            <a:r>
              <a:rPr lang="el-GR" dirty="0">
                <a:latin typeface="+mn-lt"/>
              </a:rPr>
              <a:t>και </a:t>
            </a:r>
            <a:r>
              <a:rPr lang="el-GR" i="1" dirty="0">
                <a:latin typeface="+mn-lt"/>
              </a:rPr>
              <a:t>αμείωτη</a:t>
            </a:r>
            <a:r>
              <a:rPr lang="el-GR" dirty="0">
                <a:latin typeface="+mn-lt"/>
              </a:rPr>
              <a:t> </a:t>
            </a:r>
            <a:r>
              <a:rPr lang="en-US" dirty="0">
                <a:latin typeface="+mn-lt"/>
              </a:rPr>
              <a:t>(irreducible)</a:t>
            </a:r>
            <a:endParaRPr lang="el-GR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43000" y="3999694"/>
                <a:ext cx="4648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l-GR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l-GR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l-GR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999694"/>
                <a:ext cx="4648200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87976" y="3584038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Μπορούμε να το υπολογίσουμε ως:</a:t>
            </a:r>
          </a:p>
        </p:txBody>
      </p:sp>
    </p:spTree>
    <p:extLst>
      <p:ext uri="{BB962C8B-B14F-4D97-AF65-F5344CB8AC3E}">
        <p14:creationId xmlns:p14="http://schemas.microsoft.com/office/powerpoint/2010/main" val="17450415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Αλυσίδες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Markov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2286000"/>
            <a:ext cx="807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Irreducible</a:t>
            </a:r>
            <a:r>
              <a:rPr lang="en-US" dirty="0">
                <a:latin typeface="+mn-lt"/>
              </a:rPr>
              <a:t>: </a:t>
            </a:r>
            <a:r>
              <a:rPr lang="el-GR" dirty="0">
                <a:latin typeface="+mn-lt"/>
              </a:rPr>
              <a:t>υπάρχει πάντα μια ακολουθία μεταβάσεων με μη μηδενική πιθανότητα από μια οποιαδήποτε κατάσταση σε μία άλλη (</a:t>
            </a:r>
            <a:r>
              <a:rPr lang="en-US" dirty="0">
                <a:latin typeface="+mn-lt"/>
              </a:rPr>
              <a:t>connectivity)</a:t>
            </a:r>
            <a:endParaRPr lang="el-GR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Aperiodicity</a:t>
            </a:r>
            <a:r>
              <a:rPr lang="en-US" dirty="0">
                <a:latin typeface="+mn-lt"/>
              </a:rPr>
              <a:t>: </a:t>
            </a:r>
            <a:r>
              <a:rPr lang="el-GR" dirty="0">
                <a:latin typeface="+mn-lt"/>
              </a:rPr>
              <a:t>οι καταστάσεις δε μπορούν να χωριστούν σε σύνολα τέτοια ώστε όλες οι μεταβάσεις να συμβαίνουν κυκλικά από το ένα σύνολο στο άλλο</a:t>
            </a:r>
          </a:p>
        </p:txBody>
      </p:sp>
    </p:spTree>
    <p:extLst>
      <p:ext uri="{BB962C8B-B14F-4D97-AF65-F5344CB8AC3E}">
        <p14:creationId xmlns:p14="http://schemas.microsoft.com/office/powerpoint/2010/main" val="38253979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Τυχαίοι Περίπατοι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1828800"/>
                <a:ext cx="784860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>
                    <a:latin typeface="+mn-lt"/>
                  </a:rPr>
                  <a:t>Οι τυχαίοι περίπατοι στους </a:t>
                </a:r>
                <a:r>
                  <a:rPr lang="el-GR" dirty="0" err="1">
                    <a:latin typeface="+mn-lt"/>
                  </a:rPr>
                  <a:t>γράφους</a:t>
                </a:r>
                <a:r>
                  <a:rPr lang="el-GR" dirty="0">
                    <a:latin typeface="+mn-lt"/>
                  </a:rPr>
                  <a:t> αντιστοιχούν σε Αλυσίδες </a:t>
                </a:r>
                <a:r>
                  <a:rPr lang="en-US" dirty="0">
                    <a:latin typeface="+mn-lt"/>
                  </a:rPr>
                  <a:t>Markov</a:t>
                </a:r>
                <a:endParaRPr lang="el-GR" dirty="0">
                  <a:latin typeface="+mn-lt"/>
                </a:endParaRPr>
              </a:p>
              <a:p>
                <a:endParaRPr lang="el-GR" dirty="0">
                  <a:latin typeface="+mn-lt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l-GR" dirty="0">
                    <a:latin typeface="+mn-lt"/>
                  </a:rPr>
                  <a:t>Το σύνολο των καταστάσεων </a:t>
                </a:r>
                <a:r>
                  <a:rPr lang="en-US" dirty="0">
                    <a:latin typeface="+mn-lt"/>
                  </a:rPr>
                  <a:t> </a:t>
                </a:r>
                <a:r>
                  <a:rPr lang="en-US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S</a:t>
                </a:r>
                <a:r>
                  <a:rPr lang="en-US" dirty="0">
                    <a:latin typeface="+mn-lt"/>
                  </a:rPr>
                  <a:t> </a:t>
                </a:r>
                <a:r>
                  <a:rPr lang="el-GR" dirty="0">
                    <a:latin typeface="+mn-lt"/>
                  </a:rPr>
                  <a:t> είναι οι κόμβοι του γράφου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l-GR" dirty="0">
                    <a:latin typeface="+mn-lt"/>
                  </a:rPr>
                  <a:t>Ο πίνακας πιθανοτήτων μετάβασης είναι η πιθανότητα να ακολουθήσουμε μια ακμή από έναν κόμβο σε ένα άλλο</a:t>
                </a:r>
                <a:endParaRPr lang="en-US" dirty="0"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=1/</m:t>
                      </m:r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𝑜𝑢𝑡𝑑𝑒𝑔𝑟𝑒𝑒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l-GR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828800"/>
                <a:ext cx="7848600" cy="3046988"/>
              </a:xfrm>
              <a:prstGeom prst="rect">
                <a:avLst/>
              </a:prstGeom>
              <a:blipFill rotWithShape="0">
                <a:blip r:embed="rId3"/>
                <a:stretch>
                  <a:fillRect l="-1165" t="-1600" r="-388" b="-18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77678" y="5486400"/>
            <a:ext cx="7988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>
                <a:latin typeface="+mn-lt"/>
              </a:rPr>
              <a:t>Στα επόμενα θα θεωρήσουμε τον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ανάστροφο (</a:t>
            </a:r>
            <a:r>
              <a:rPr lang="en-US" dirty="0">
                <a:latin typeface="+mn-lt"/>
              </a:rPr>
              <a:t>transpose</a:t>
            </a:r>
            <a:r>
              <a:rPr lang="el-GR" dirty="0">
                <a:latin typeface="+mn-lt"/>
              </a:rPr>
              <a:t>)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του πίνακα Μ</a:t>
            </a:r>
          </a:p>
        </p:txBody>
      </p:sp>
    </p:spTree>
    <p:extLst>
      <p:ext uri="{BB962C8B-B14F-4D97-AF65-F5344CB8AC3E}">
        <p14:creationId xmlns:p14="http://schemas.microsoft.com/office/powerpoint/2010/main" val="1806085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Ένα 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005145"/>
              </p:ext>
            </p:extLst>
          </p:nvPr>
        </p:nvGraphicFramePr>
        <p:xfrm>
          <a:off x="914400" y="4211310"/>
          <a:ext cx="3482975" cy="2222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3" imgW="1790700" imgH="1143000" progId="Equation.3">
                  <p:embed/>
                </p:oleObj>
              </mc:Choice>
              <mc:Fallback>
                <p:oleObj name="Εξίσωση" r:id="rId3" imgW="1790700" imgH="11430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211310"/>
                        <a:ext cx="3482975" cy="22228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8"/>
          <p:cNvGrpSpPr/>
          <p:nvPr/>
        </p:nvGrpSpPr>
        <p:grpSpPr>
          <a:xfrm>
            <a:off x="5237532" y="1684322"/>
            <a:ext cx="3439729" cy="3227838"/>
            <a:chOff x="2492375" y="2467063"/>
            <a:chExt cx="3439729" cy="3227838"/>
          </a:xfrm>
        </p:grpSpPr>
        <p:grpSp>
          <p:nvGrpSpPr>
            <p:cNvPr id="4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10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Rectangle 44"/>
          <p:cNvSpPr>
            <a:spLocks noChangeArrowheads="1"/>
          </p:cNvSpPr>
          <p:nvPr/>
        </p:nvSpPr>
        <p:spPr bwMode="auto">
          <a:xfrm>
            <a:off x="2040595" y="3556285"/>
            <a:ext cx="2039937" cy="290512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" name="Rectangle 41"/>
          <p:cNvSpPr>
            <a:spLocks noChangeArrowheads="1"/>
          </p:cNvSpPr>
          <p:nvPr/>
        </p:nvSpPr>
        <p:spPr bwMode="auto">
          <a:xfrm>
            <a:off x="2048532" y="2676810"/>
            <a:ext cx="2058988" cy="325437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" name="Rectangle 40"/>
          <p:cNvSpPr>
            <a:spLocks noChangeArrowheads="1"/>
          </p:cNvSpPr>
          <p:nvPr/>
        </p:nvSpPr>
        <p:spPr bwMode="auto">
          <a:xfrm>
            <a:off x="2050120" y="2246597"/>
            <a:ext cx="2030412" cy="33337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" name="Rectangle 39"/>
          <p:cNvSpPr>
            <a:spLocks noChangeArrowheads="1"/>
          </p:cNvSpPr>
          <p:nvPr/>
        </p:nvSpPr>
        <p:spPr bwMode="auto">
          <a:xfrm>
            <a:off x="2058057" y="1832260"/>
            <a:ext cx="2022475" cy="307975"/>
          </a:xfrm>
          <a:prstGeom prst="rect">
            <a:avLst/>
          </a:prstGeom>
          <a:solidFill>
            <a:srgbClr val="F0C6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2058057" y="3126072"/>
            <a:ext cx="2032000" cy="288925"/>
          </a:xfrm>
          <a:prstGeom prst="rect">
            <a:avLst/>
          </a:prstGeom>
          <a:solidFill>
            <a:srgbClr val="008000">
              <a:alpha val="6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55286"/>
              </p:ext>
            </p:extLst>
          </p:nvPr>
        </p:nvGraphicFramePr>
        <p:xfrm>
          <a:off x="1475656" y="1760651"/>
          <a:ext cx="2741613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1" imgW="1409700" imgH="1143000" progId="Equation.3">
                  <p:embed/>
                </p:oleObj>
              </mc:Choice>
              <mc:Fallback>
                <p:oleObj name="Εξίσωση" r:id="rId11" imgW="1409700" imgH="11430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760651"/>
                        <a:ext cx="2741613" cy="222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26673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Το διάνυσμα πιθανοτήτων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76400" y="1631398"/>
                <a:ext cx="4876800" cy="464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l-GR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,…, 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l-GR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631398"/>
                <a:ext cx="4876800" cy="464101"/>
              </a:xfrm>
              <a:prstGeom prst="rect">
                <a:avLst/>
              </a:prstGeom>
              <a:blipFill rotWithShape="0"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91978" y="2350352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Διάνυσμα που αποθηκεύει την πιθανότητα να είμαστε στον κόμβο </a:t>
            </a:r>
            <a:r>
              <a:rPr lang="en-US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u</a:t>
            </a:r>
            <a:r>
              <a:rPr lang="en-US" i="1" baseline="-25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r>
              <a:rPr lang="el-GR" dirty="0">
                <a:latin typeface="+mn-lt"/>
              </a:rPr>
              <a:t> μετά από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βήματα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4908" y="3733800"/>
                <a:ext cx="7772400" cy="1591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l-GR" b="0" i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>
                    <a:latin typeface="+mn-lt"/>
                  </a:rPr>
                  <a:t>πιθανότητα να αρχίσουμε από τον κόμβο</a:t>
                </a:r>
                <a:r>
                  <a:rPr lang="en-US" dirty="0">
                    <a:latin typeface="+mn-lt"/>
                  </a:rPr>
                  <a:t> </a:t>
                </a:r>
                <a:r>
                  <a:rPr lang="en-US" i="1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i</a:t>
                </a:r>
                <a:r>
                  <a:rPr lang="en-US" dirty="0">
                    <a:latin typeface="+mn-lt"/>
                  </a:rPr>
                  <a:t> </a:t>
                </a:r>
                <a:r>
                  <a:rPr lang="el-GR" dirty="0">
                    <a:latin typeface="+mn-lt"/>
                  </a:rPr>
                  <a:t>(συνήθως) ομοιόμορφη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l-GR" dirty="0">
                  <a:latin typeface="+mn-lt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sSup>
                      <m:sSupPr>
                        <m:ctrlPr>
                          <a:rPr lang="el-GR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l-GR" b="0" i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l-GR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l-GR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08" y="3733800"/>
                <a:ext cx="7772400" cy="1591974"/>
              </a:xfrm>
              <a:prstGeom prst="rect">
                <a:avLst/>
              </a:prstGeom>
              <a:blipFill>
                <a:blip r:embed="rId4"/>
                <a:stretch>
                  <a:fillRect l="-1020" t="-1533" b="-6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5702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Αρκεί η δημοτικότητα;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l-GR" dirty="0"/>
              <a:t>Δεν είναι σημαντικό </a:t>
            </a:r>
            <a:r>
              <a:rPr lang="el-GR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πόσοι κόμβοι </a:t>
            </a:r>
            <a:r>
              <a:rPr lang="el-GR" dirty="0"/>
              <a:t>δείχνουν σε μια σελίδα αλλά το </a:t>
            </a:r>
            <a:r>
              <a:rPr lang="el-GR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πόσο σημαντικοί </a:t>
            </a:r>
            <a:r>
              <a:rPr lang="el-GR" dirty="0"/>
              <a:t>είναι αυτοί οι κόμβοι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 rot="5400000">
            <a:off x="5523186" y="2843032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5400000">
            <a:off x="6132786" y="1776232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5400000">
            <a:off x="5523186" y="1776232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5400000">
            <a:off x="4967452" y="1819587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5400000">
            <a:off x="4742825" y="3757432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 rot="5400000" flipV="1">
            <a:off x="4993761" y="2313607"/>
            <a:ext cx="807919" cy="34020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6"/>
            <a:endCxn id="4" idx="2"/>
          </p:cNvCxnSpPr>
          <p:nvPr/>
        </p:nvCxnSpPr>
        <p:spPr>
          <a:xfrm rot="5400000">
            <a:off x="5294586" y="2462032"/>
            <a:ext cx="7620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5"/>
            <a:endCxn id="4" idx="1"/>
          </p:cNvCxnSpPr>
          <p:nvPr/>
        </p:nvCxnSpPr>
        <p:spPr>
          <a:xfrm rot="5400000">
            <a:off x="5554749" y="2264995"/>
            <a:ext cx="851274" cy="39407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1"/>
            <a:endCxn id="4" idx="5"/>
          </p:cNvCxnSpPr>
          <p:nvPr/>
        </p:nvCxnSpPr>
        <p:spPr>
          <a:xfrm flipV="1">
            <a:off x="5002988" y="3103196"/>
            <a:ext cx="564835" cy="698874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 rot="5400000">
            <a:off x="3901965" y="2887669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rot="5400000">
            <a:off x="4511565" y="1820869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rot="5400000">
            <a:off x="3901965" y="1820869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rot="5400000">
            <a:off x="3313386" y="1849772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cxnSpLocks/>
          </p:cNvCxnSpPr>
          <p:nvPr/>
        </p:nvCxnSpPr>
        <p:spPr>
          <a:xfrm rot="5400000" flipV="1">
            <a:off x="3348891" y="2334595"/>
            <a:ext cx="822371" cy="37305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</p:cNvCxnSpPr>
          <p:nvPr/>
        </p:nvCxnSpPr>
        <p:spPr>
          <a:xfrm rot="5400000">
            <a:off x="3673366" y="2506670"/>
            <a:ext cx="7620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</p:cNvCxnSpPr>
          <p:nvPr/>
        </p:nvCxnSpPr>
        <p:spPr>
          <a:xfrm rot="5400000">
            <a:off x="3933529" y="2309633"/>
            <a:ext cx="851274" cy="39407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3"/>
            <a:endCxn id="22" idx="7"/>
          </p:cNvCxnSpPr>
          <p:nvPr/>
        </p:nvCxnSpPr>
        <p:spPr>
          <a:xfrm flipH="1" flipV="1">
            <a:off x="4162128" y="3147833"/>
            <a:ext cx="625334" cy="654237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26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61" y="24850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Ένα 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334123"/>
              </p:ext>
            </p:extLst>
          </p:nvPr>
        </p:nvGraphicFramePr>
        <p:xfrm>
          <a:off x="609600" y="1524000"/>
          <a:ext cx="3625850" cy="2313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3" imgW="1790700" imgH="1143000" progId="Equation.3">
                  <p:embed/>
                </p:oleObj>
              </mc:Choice>
              <mc:Fallback>
                <p:oleObj name="Εξίσωση" r:id="rId3" imgW="1790700" imgH="11430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524000"/>
                        <a:ext cx="3625850" cy="23136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8"/>
          <p:cNvGrpSpPr/>
          <p:nvPr/>
        </p:nvGrpSpPr>
        <p:grpSpPr>
          <a:xfrm>
            <a:off x="5237532" y="1684322"/>
            <a:ext cx="3439729" cy="3227838"/>
            <a:chOff x="2492375" y="2467063"/>
            <a:chExt cx="3439729" cy="3227838"/>
          </a:xfrm>
        </p:grpSpPr>
        <p:grpSp>
          <p:nvGrpSpPr>
            <p:cNvPr id="4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10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753174" y="3861048"/>
                <a:ext cx="2521459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3861048"/>
                <a:ext cx="2521459" cy="670568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753174" y="4500482"/>
                <a:ext cx="3361626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4500482"/>
                <a:ext cx="3361626" cy="670568"/>
              </a:xfrm>
              <a:prstGeom prst="rect">
                <a:avLst/>
              </a:prstGeom>
              <a:blipFill rotWithShape="1">
                <a:blip r:embed="rId12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753174" y="5165767"/>
                <a:ext cx="2583528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5165767"/>
                <a:ext cx="2583528" cy="670568"/>
              </a:xfrm>
              <a:prstGeom prst="rect">
                <a:avLst/>
              </a:prstGeom>
              <a:blipFill rotWithShape="1">
                <a:blip r:embed="rId13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753174" y="5756678"/>
                <a:ext cx="1542795" cy="668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5756678"/>
                <a:ext cx="1542795" cy="668516"/>
              </a:xfrm>
              <a:prstGeom prst="rect">
                <a:avLst/>
              </a:prstGeom>
              <a:blipFill rotWithShape="1">
                <a:blip r:embed="rId14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39"/>
              <p:cNvSpPr txBox="1">
                <a:spLocks noChangeArrowheads="1"/>
              </p:cNvSpPr>
              <p:nvPr/>
            </p:nvSpPr>
            <p:spPr bwMode="auto">
              <a:xfrm>
                <a:off x="753174" y="6398918"/>
                <a:ext cx="1452192" cy="41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solidFill>
                            <a:srgbClr val="FF33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0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6398918"/>
                <a:ext cx="1452192" cy="411588"/>
              </a:xfrm>
              <a:prstGeom prst="rect">
                <a:avLst/>
              </a:prstGeom>
              <a:blipFill rotWithShape="1">
                <a:blip r:embed="rId15" cstate="print"/>
                <a:stretch>
                  <a:fillRect b="-74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203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6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1295400"/>
                <a:ext cx="845820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l-GR" dirty="0">
                    <a:latin typeface="+mn-lt"/>
                  </a:rPr>
                  <a:t>Η </a:t>
                </a:r>
                <a:r>
                  <a:rPr lang="en-US" dirty="0">
                    <a:latin typeface="+mn-lt"/>
                  </a:rPr>
                  <a:t>stationary </a:t>
                </a:r>
                <a:r>
                  <a:rPr lang="el-GR" dirty="0">
                    <a:latin typeface="+mn-lt"/>
                  </a:rPr>
                  <a:t>κατανομή ενός τυχαίου περίπατου με πίνακα μετάβασης </a:t>
                </a:r>
                <a:r>
                  <a:rPr lang="en-US" i="1" dirty="0">
                    <a:latin typeface="+mn-lt"/>
                  </a:rPr>
                  <a:t>P</a:t>
                </a:r>
                <a:r>
                  <a:rPr lang="en-US" dirty="0">
                    <a:latin typeface="+mn-lt"/>
                  </a:rPr>
                  <a:t> </a:t>
                </a:r>
                <a:r>
                  <a:rPr lang="el-GR" dirty="0">
                    <a:latin typeface="+mn-lt"/>
                  </a:rPr>
                  <a:t>είναι η κατανομή πιθανοτήτων </a:t>
                </a:r>
                <a:r>
                  <a:rPr lang="el-GR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π</a:t>
                </a:r>
                <a:r>
                  <a:rPr lang="el-GR" dirty="0">
                    <a:latin typeface="+mn-lt"/>
                  </a:rPr>
                  <a:t> τέτοια ώστε </a:t>
                </a:r>
              </a:p>
              <a:p>
                <a:pPr marL="2628900" lvl="5" indent="-342900" algn="just">
                  <a:buFont typeface="Wingdings" panose="05000000000000000000" pitchFamily="2" charset="2"/>
                  <a:buChar char="§"/>
                </a:pPr>
                <a:r>
                  <a:rPr lang="el-GR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π = π </a:t>
                </a:r>
                <a:r>
                  <a:rPr lang="en-US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P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endParaRPr lang="en-US" dirty="0">
                  <a:latin typeface="+mn-lt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l-GR" dirty="0">
                    <a:latin typeface="+mn-lt"/>
                  </a:rPr>
                  <a:t>Το </a:t>
                </a:r>
                <a:r>
                  <a:rPr lang="el-GR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ιδιοδιάνυσμα</a:t>
                </a:r>
                <a:r>
                  <a:rPr lang="el-GR" dirty="0">
                    <a:latin typeface="+mn-lt"/>
                  </a:rPr>
                  <a:t> </a:t>
                </a:r>
                <a:r>
                  <a:rPr lang="en-US" dirty="0">
                    <a:latin typeface="+mn-lt"/>
                  </a:rPr>
                  <a:t>(principal left eigenvector) </a:t>
                </a:r>
                <a:r>
                  <a:rPr lang="el-GR" dirty="0">
                    <a:latin typeface="+mn-lt"/>
                  </a:rPr>
                  <a:t>του πίνακα </a:t>
                </a:r>
                <a:r>
                  <a:rPr lang="en-US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P</a:t>
                </a:r>
                <a:r>
                  <a:rPr lang="en-US" dirty="0">
                    <a:latin typeface="+mn-lt"/>
                  </a:rPr>
                  <a:t> (</a:t>
                </a:r>
                <a:r>
                  <a:rPr lang="el-GR" dirty="0">
                    <a:latin typeface="+mn-lt"/>
                  </a:rPr>
                  <a:t>οι στοχαστικοί πίνακες έχουν μέγιστη </a:t>
                </a:r>
                <a:r>
                  <a:rPr lang="el-GR" dirty="0" err="1">
                    <a:latin typeface="+mn-lt"/>
                  </a:rPr>
                  <a:t>ιδιοτιμή</a:t>
                </a:r>
                <a:r>
                  <a:rPr lang="el-GR" dirty="0">
                    <a:latin typeface="+mn-lt"/>
                  </a:rPr>
                  <a:t> 1)</a:t>
                </a:r>
                <a:endParaRPr lang="en-US" dirty="0">
                  <a:latin typeface="+mn-lt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endParaRPr lang="en-US" dirty="0">
                  <a:latin typeface="+mn-lt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l-GR" dirty="0">
                    <a:latin typeface="+mn-lt"/>
                  </a:rPr>
                  <a:t>Το ποσοστό των φορών που επισκεπτόμαστε την κατάσταση (κόμβο) </a:t>
                </a:r>
                <a:r>
                  <a:rPr lang="en-US" i="1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i</a:t>
                </a:r>
                <a:r>
                  <a:rPr lang="en-US" dirty="0">
                    <a:latin typeface="+mn-lt"/>
                  </a:rPr>
                  <a:t> </a:t>
                </a:r>
                <a:r>
                  <a:rPr lang="el-GR" dirty="0">
                    <a:latin typeface="+mn-lt"/>
                  </a:rPr>
                  <a:t>όταν </a:t>
                </a:r>
                <a:r>
                  <a:rPr lang="en-US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l-GR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 </a:t>
                </a:r>
                <a:endParaRPr lang="el-GR" i="1" dirty="0">
                  <a:latin typeface="+mn-lt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endParaRPr lang="el-GR" dirty="0">
                  <a:latin typeface="+mn-lt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l-GR" dirty="0">
                    <a:latin typeface="+mn-lt"/>
                  </a:rPr>
                  <a:t>Θεωρία Αλυσίδων </a:t>
                </a:r>
                <a:r>
                  <a:rPr lang="en-US" dirty="0">
                    <a:latin typeface="+mn-lt"/>
                  </a:rPr>
                  <a:t>Markov: </a:t>
                </a:r>
                <a:r>
                  <a:rPr lang="el-GR" dirty="0">
                    <a:latin typeface="+mn-lt"/>
                  </a:rPr>
                  <a:t>Ο τυχαίος περίπατος </a:t>
                </a:r>
                <a:r>
                  <a:rPr lang="el-GR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συγκλίνει</a:t>
                </a:r>
                <a:r>
                  <a:rPr lang="el-GR" dirty="0">
                    <a:latin typeface="+mn-lt"/>
                  </a:rPr>
                  <a:t> σε μια μοναδική </a:t>
                </a:r>
                <a:r>
                  <a:rPr lang="en-US" dirty="0">
                    <a:latin typeface="+mn-lt"/>
                  </a:rPr>
                  <a:t>stationary distribution </a:t>
                </a:r>
                <a:r>
                  <a:rPr lang="el-GR" dirty="0">
                    <a:latin typeface="+mn-lt"/>
                  </a:rPr>
                  <a:t>ανεξάρτητα από την αρχική κατάσταση αν ο </a:t>
                </a:r>
                <a:r>
                  <a:rPr lang="el-GR" dirty="0" err="1">
                    <a:latin typeface="+mn-lt"/>
                  </a:rPr>
                  <a:t>γράφος</a:t>
                </a:r>
                <a:r>
                  <a:rPr lang="el-GR" dirty="0">
                    <a:latin typeface="+mn-lt"/>
                  </a:rPr>
                  <a:t> είναι </a:t>
                </a:r>
                <a:r>
                  <a:rPr lang="el-GR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ισχυρά συνεκτικός </a:t>
                </a:r>
                <a:r>
                  <a:rPr lang="el-GR" dirty="0">
                    <a:latin typeface="+mn-lt"/>
                  </a:rPr>
                  <a:t>και δεν είναι </a:t>
                </a:r>
                <a:r>
                  <a:rPr lang="el-GR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</a:rPr>
                  <a:t>διμερής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295400"/>
                <a:ext cx="8458200" cy="5262979"/>
              </a:xfrm>
              <a:prstGeom prst="rect">
                <a:avLst/>
              </a:prstGeom>
              <a:blipFill rotWithShape="0">
                <a:blip r:embed="rId3"/>
                <a:stretch>
                  <a:fillRect l="-1009" t="-927" r="-1081" b="-16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04800" y="3810000"/>
            <a:ext cx="86868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59945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794"/>
            <a:ext cx="8229600" cy="1143000"/>
          </a:xfrm>
        </p:spPr>
        <p:txBody>
          <a:bodyPr/>
          <a:lstStyle/>
          <a:p>
            <a:r>
              <a:rPr lang="el-GR" sz="3600" dirty="0">
                <a:solidFill>
                  <a:schemeClr val="accent6">
                    <a:lumMod val="75000"/>
                  </a:schemeClr>
                </a:solidFill>
              </a:rPr>
              <a:t>Υπολογισμός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1219794"/>
                <a:ext cx="8229600" cy="4525963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Power Method</a:t>
                </a:r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r>
                  <a:rPr lang="el-GR" dirty="0"/>
                  <a:t>Μετά από</a:t>
                </a:r>
                <a:r>
                  <a:rPr lang="en-US" dirty="0"/>
                  <a:t> </a:t>
                </a:r>
                <a:r>
                  <a:rPr lang="el-GR" dirty="0">
                    <a:solidFill>
                      <a:schemeClr val="accent6">
                        <a:lumMod val="75000"/>
                      </a:schemeClr>
                    </a:solidFill>
                  </a:rPr>
                  <a:t>πολλές</a:t>
                </a:r>
                <a:r>
                  <a:rPr lang="en-US" dirty="0"/>
                  <a:t> </a:t>
                </a:r>
                <a:r>
                  <a:rPr lang="el-GR" dirty="0"/>
                  <a:t>επαναλήψεις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→</m:t>
                    </m:r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l-GR" dirty="0"/>
                  <a:t>ανεξάρτητα από το αρχικό διάνυσμα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b="0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Power method</a:t>
                </a:r>
                <a:r>
                  <a:rPr lang="el-GR" dirty="0"/>
                  <a:t> γιατί υπολογίζει το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  <m:r>
                      <a:rPr lang="en-US" i="1" baseline="30000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  <m:r>
                      <a:rPr lang="en-US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baseline="30000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l-GR" sz="2800" dirty="0"/>
              </a:p>
              <a:p>
                <a:pPr>
                  <a:lnSpc>
                    <a:spcPct val="90000"/>
                  </a:lnSpc>
                </a:pPr>
                <a:r>
                  <a:rPr lang="el-GR" dirty="0"/>
                  <a:t>Ρυθμός σύγκλισης</a:t>
                </a:r>
                <a:endParaRPr lang="en-US" dirty="0"/>
              </a:p>
              <a:p>
                <a:pPr lvl="1">
                  <a:lnSpc>
                    <a:spcPct val="90000"/>
                  </a:lnSpc>
                </a:pPr>
                <a:r>
                  <a:rPr lang="el-GR" dirty="0"/>
                  <a:t>Καθορίζεται από τη δεύτερη </a:t>
                </a:r>
                <a:r>
                  <a:rPr lang="el-GR" dirty="0" err="1"/>
                  <a:t>ιδιοτιμή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𝜆</m:t>
                    </m:r>
                    <m:r>
                      <a:rPr lang="fi-FI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fi-FI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l-GR" dirty="0">
                  <a:solidFill>
                    <a:srgbClr val="0070C0"/>
                  </a:solidFill>
                  <a:latin typeface="Arial" pitchFamily="34" charset="0"/>
                </a:endParaRPr>
              </a:p>
              <a:p>
                <a:pPr lvl="2">
                  <a:lnSpc>
                    <a:spcPct val="90000"/>
                  </a:lnSpc>
                </a:pPr>
                <a:endParaRPr lang="en-US" sz="2000" dirty="0"/>
              </a:p>
            </p:txBody>
          </p:sp>
        </mc:Choice>
        <mc:Fallback xmlns="">
          <p:sp>
            <p:nvSpPr>
              <p:cNvPr id="512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19794"/>
                <a:ext cx="8229600" cy="4525963"/>
              </a:xfrm>
              <a:blipFill rotWithShape="0">
                <a:blip r:embed="rId3"/>
                <a:stretch>
                  <a:fillRect l="-1704" t="-2826" b="-1709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43844" y="1828800"/>
                <a:ext cx="5399112" cy="1421928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Initialize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  <m:r>
                      <a:rPr lang="en-US" sz="2400" i="1" baseline="30000" dirty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to some distribution </a:t>
                </a:r>
                <a:endParaRPr lang="en-US" sz="2400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Repeat 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  <m:r>
                      <a:rPr lang="en-US" sz="2400" i="1" baseline="30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Until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convergence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844" y="1828800"/>
                <a:ext cx="5399112" cy="1421928"/>
              </a:xfrm>
              <a:prstGeom prst="rect">
                <a:avLst/>
              </a:prstGeom>
              <a:blipFill rotWithShape="0">
                <a:blip r:embed="rId4"/>
                <a:stretch>
                  <a:fillRect t="-5085" r="-2928" b="-8475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02914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</p:spPr>
            <p:txBody>
              <a:bodyPr>
                <a:noAutofit/>
              </a:bodyPr>
              <a:lstStyle/>
              <a:p>
                <a:r>
                  <a:rPr lang="el-GR" sz="2400" dirty="0"/>
                  <a:t>Τι σημαίνει η </a:t>
                </a:r>
                <a:r>
                  <a:rPr lang="en-US" sz="2400" dirty="0"/>
                  <a:t>stationary distribution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/>
                  <a:t> </a:t>
                </a:r>
                <a:r>
                  <a:rPr lang="el-GR" sz="2400" dirty="0"/>
                  <a:t>ενός τυχαίου περίπατου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: </a:t>
                </a:r>
                <a:r>
                  <a:rPr lang="el-GR" sz="2400" dirty="0"/>
                  <a:t>η πιθανότητα να είμαστε στον κόμβο </a:t>
                </a:r>
                <a:r>
                  <a:rPr lang="en-US" sz="2400" i="1" dirty="0" err="1">
                    <a:solidFill>
                      <a:srgbClr val="0070C0"/>
                    </a:solidFill>
                  </a:rPr>
                  <a:t>i</a:t>
                </a:r>
                <a:r>
                  <a:rPr lang="en-US" sz="2400" dirty="0"/>
                  <a:t> </a:t>
                </a:r>
                <a:r>
                  <a:rPr lang="el-GR" sz="2400" dirty="0"/>
                  <a:t>μετά από ένα πολύ μεγάλο (άπειρο) αριθμό από βήματα 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𝜋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:r>
                  <a:rPr lang="el-GR" sz="2400" dirty="0"/>
                  <a:t>όπου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2400" dirty="0"/>
                  <a:t> </a:t>
                </a:r>
                <a:r>
                  <a:rPr lang="el-GR" sz="2400" dirty="0"/>
                  <a:t>ο πίνακας μετάβασης</a:t>
                </a:r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l-GR" sz="2400" dirty="0"/>
                  <a:t>το αρχικό διάνυσμα</a:t>
                </a:r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000" dirty="0"/>
                  <a:t>: </a:t>
                </a:r>
                <a:r>
                  <a:rPr lang="el-GR" sz="2000" dirty="0"/>
                  <a:t>πιθανότητα μετάβασης από το</a:t>
                </a:r>
                <a:r>
                  <a:rPr lang="en-US" sz="2000" dirty="0"/>
                  <a:t> 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i</a:t>
                </a:r>
                <a:r>
                  <a:rPr lang="en-US" sz="2000" dirty="0"/>
                  <a:t> </a:t>
                </a:r>
                <a:r>
                  <a:rPr lang="el-GR" sz="2000" dirty="0"/>
                  <a:t>στο 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j</a:t>
                </a:r>
                <a:r>
                  <a:rPr lang="en-US" sz="2000" dirty="0"/>
                  <a:t> </a:t>
                </a:r>
                <a:r>
                  <a:rPr lang="el-GR" sz="2000" dirty="0"/>
                  <a:t>σε</a:t>
                </a:r>
                <a:r>
                  <a:rPr lang="en-US" sz="2000" dirty="0"/>
                  <a:t> </a:t>
                </a:r>
                <a:r>
                  <a:rPr lang="el-GR" sz="2000" dirty="0"/>
                  <a:t>ένα βήμα</a:t>
                </a:r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𝑗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l-GR" sz="2000" dirty="0"/>
                  <a:t>πιθανότητα μετάβασης από το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i</a:t>
                </a:r>
                <a:r>
                  <a:rPr lang="en-US" sz="2000" dirty="0"/>
                  <a:t> </a:t>
                </a:r>
                <a:r>
                  <a:rPr lang="el-GR" sz="2000" dirty="0"/>
                  <a:t>στο 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j</a:t>
                </a:r>
                <a:r>
                  <a:rPr lang="en-US" sz="2000" dirty="0"/>
                  <a:t> </a:t>
                </a:r>
                <a:r>
                  <a:rPr lang="el-GR" sz="2000" dirty="0"/>
                  <a:t> σε δύο βήματα </a:t>
                </a:r>
                <a:r>
                  <a:rPr lang="en-US" sz="2000" dirty="0"/>
                  <a:t> (</a:t>
                </a:r>
                <a:r>
                  <a:rPr lang="el-GR" sz="2000" dirty="0"/>
                  <a:t>πιθανότητα όλων των μονοπατιών μήκους 2)</a:t>
                </a:r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𝜋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𝑗</m:t>
                    </m:r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l-GR" sz="2000" dirty="0"/>
                  <a:t>πιθανότητα μετάβασης από το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i</a:t>
                </a:r>
                <a:r>
                  <a:rPr lang="en-US" sz="2000" dirty="0"/>
                  <a:t> </a:t>
                </a:r>
                <a:r>
                  <a:rPr lang="el-GR" sz="2000" dirty="0"/>
                  <a:t>στο 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j</a:t>
                </a:r>
                <a:r>
                  <a:rPr lang="en-US" sz="2000" dirty="0"/>
                  <a:t> </a:t>
                </a:r>
                <a:r>
                  <a:rPr lang="el-GR" sz="2000" dirty="0"/>
                  <a:t> σε άπειρα βήματα </a:t>
                </a:r>
                <a:r>
                  <a:rPr lang="en-US" sz="2000" dirty="0"/>
                  <a:t>– </a:t>
                </a:r>
                <a:r>
                  <a:rPr lang="el-GR" sz="2000" dirty="0"/>
                  <a:t>δεν έχει σημασία το αρχικό σημείο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  <a:blipFill rotWithShape="0">
                <a:blip r:embed="rId2"/>
                <a:stretch>
                  <a:fillRect l="-963" t="-9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62813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Παράδειγμα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073" y="1626938"/>
            <a:ext cx="7298727" cy="500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08561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2322" y="1752600"/>
            <a:ext cx="77811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>
                <a:latin typeface="+mn-lt"/>
              </a:rPr>
              <a:t>Αν το διάνυσμα </a:t>
            </a:r>
            <a:r>
              <a:rPr lang="en-US" dirty="0">
                <a:latin typeface="+mn-lt"/>
              </a:rPr>
              <a:t>v </a:t>
            </a:r>
            <a:r>
              <a:rPr lang="el-GR" dirty="0">
                <a:latin typeface="+mn-lt"/>
              </a:rPr>
              <a:t>που γίνεται το </a:t>
            </a:r>
            <a:r>
              <a:rPr lang="en-US" dirty="0">
                <a:latin typeface="+mn-lt"/>
              </a:rPr>
              <a:t>jump </a:t>
            </a:r>
            <a:r>
              <a:rPr lang="el-GR" dirty="0">
                <a:latin typeface="+mn-lt"/>
              </a:rPr>
              <a:t>δεν είναι </a:t>
            </a:r>
            <a:r>
              <a:rPr lang="en-US" dirty="0">
                <a:latin typeface="+mn-lt"/>
              </a:rPr>
              <a:t>uniform, </a:t>
            </a:r>
            <a:r>
              <a:rPr lang="el-GR" dirty="0">
                <a:latin typeface="+mn-lt"/>
              </a:rPr>
              <a:t>τότε μια </a:t>
            </a:r>
            <a:r>
              <a:rPr lang="el-GR" i="1" dirty="0">
                <a:latin typeface="+mn-lt"/>
              </a:rPr>
              <a:t>προτίμηση </a:t>
            </a:r>
            <a:r>
              <a:rPr lang="el-GR" dirty="0">
                <a:latin typeface="+mn-lt"/>
              </a:rPr>
              <a:t>σε συγκεκριμένους κόμβους </a:t>
            </a:r>
            <a:endParaRPr lang="en-US" dirty="0">
              <a:latin typeface="+mn-lt"/>
            </a:endParaRPr>
          </a:p>
          <a:p>
            <a:pPr algn="just"/>
            <a:endParaRPr lang="en-US" dirty="0">
              <a:latin typeface="+mn-lt"/>
            </a:endParaRPr>
          </a:p>
          <a:p>
            <a:pPr algn="just"/>
            <a:r>
              <a:rPr lang="el-GR" dirty="0">
                <a:latin typeface="+mn-lt"/>
              </a:rPr>
              <a:t>Ονομάζεται και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τυχαίος περίπατος με επανεκκίνηση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(random walk with restart) - </a:t>
            </a:r>
            <a:r>
              <a:rPr lang="en-US" dirty="0">
                <a:latin typeface="+mn-lt"/>
              </a:rPr>
              <a:t>Personalized page rank – Rooted page rank</a:t>
            </a:r>
          </a:p>
          <a:p>
            <a:pPr algn="just"/>
            <a:endParaRPr lang="en-US" dirty="0">
              <a:latin typeface="+mn-lt"/>
            </a:endParaRPr>
          </a:p>
          <a:p>
            <a:pPr algn="just"/>
            <a:r>
              <a:rPr lang="en-US" dirty="0">
                <a:latin typeface="+mn-lt"/>
              </a:rPr>
              <a:t>K</a:t>
            </a:r>
            <a:r>
              <a:rPr lang="el-GR" dirty="0" err="1">
                <a:latin typeface="+mn-lt"/>
              </a:rPr>
              <a:t>όμβο</a:t>
            </a:r>
            <a:r>
              <a:rPr lang="en-US" dirty="0">
                <a:latin typeface="+mn-lt"/>
              </a:rPr>
              <a:t>q</a:t>
            </a:r>
            <a:r>
              <a:rPr lang="el-GR" dirty="0">
                <a:latin typeface="+mn-lt"/>
              </a:rPr>
              <a:t> σε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«μικρή» απόσταση </a:t>
            </a:r>
            <a:r>
              <a:rPr lang="el-GR" dirty="0">
                <a:latin typeface="+mn-lt"/>
              </a:rPr>
              <a:t>από τον «</a:t>
            </a:r>
            <a:r>
              <a:rPr lang="en-US" dirty="0">
                <a:latin typeface="+mn-lt"/>
              </a:rPr>
              <a:t>restart</a:t>
            </a:r>
            <a:r>
              <a:rPr lang="el-GR" dirty="0">
                <a:latin typeface="+mn-lt"/>
              </a:rPr>
              <a:t>»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κόμβο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9828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τυχαίος περίπατος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739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4944" y="228600"/>
            <a:ext cx="8686800" cy="1249362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Θεματικό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PageRank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5886" y="2057400"/>
            <a:ext cx="81558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+mn-lt"/>
              </a:rPr>
              <a:t>Η σημασία μιας σελίδας μόνο με βάση το δίκτυο – ανεξάρτητη από την ερώτηση (ή, το θέμα)</a:t>
            </a:r>
          </a:p>
          <a:p>
            <a:endParaRPr lang="el-GR" sz="2800" dirty="0">
              <a:latin typeface="+mn-lt"/>
            </a:endParaRPr>
          </a:p>
          <a:p>
            <a:r>
              <a:rPr lang="el-GR" sz="2800" dirty="0">
                <a:latin typeface="+mn-lt"/>
              </a:rPr>
              <a:t>Πως μπορούμε να υπολογίσουμε «θεματικό» ή </a:t>
            </a:r>
            <a:r>
              <a:rPr lang="en-US" sz="2800" dirty="0">
                <a:latin typeface="+mn-lt"/>
              </a:rPr>
              <a:t>personalized</a:t>
            </a:r>
            <a:r>
              <a:rPr lang="el-GR" sz="28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PageRank;</a:t>
            </a:r>
            <a:endParaRPr lang="el-G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83094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0942" y="1477962"/>
            <a:ext cx="81558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+mn-lt"/>
              </a:rPr>
              <a:t>Έστω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</a:t>
            </a:r>
            <a:r>
              <a:rPr lang="en-US" sz="2800" dirty="0">
                <a:latin typeface="+mn-lt"/>
              </a:rPr>
              <a:t> </a:t>
            </a:r>
            <a:r>
              <a:rPr lang="el-GR" sz="2800" dirty="0">
                <a:latin typeface="+mn-lt"/>
              </a:rPr>
              <a:t>ένα σύνολο από σελίδες «συναφείς» με το θέμα</a:t>
            </a:r>
          </a:p>
          <a:p>
            <a:r>
              <a:rPr lang="el-GR" sz="2800" dirty="0">
                <a:latin typeface="+mn-lt"/>
              </a:rPr>
              <a:t>Προσθέτουμε συνδέσεις </a:t>
            </a:r>
            <a:r>
              <a:rPr lang="en-US" sz="2800" dirty="0">
                <a:latin typeface="+mn-lt"/>
              </a:rPr>
              <a:t>teleports </a:t>
            </a:r>
            <a:r>
              <a:rPr lang="el-GR" sz="2800" dirty="0">
                <a:latin typeface="+mn-lt"/>
              </a:rPr>
              <a:t>σε αυτές αντί σε τυχαίους κόμβους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09" y="3581400"/>
            <a:ext cx="8002124" cy="11417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52578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Γειτνίαση με τις σελίδες στο σύνολο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endParaRPr lang="el-GR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4944" y="228600"/>
            <a:ext cx="8686800" cy="1249362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Θεματικό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PageRank</a:t>
            </a:r>
          </a:p>
        </p:txBody>
      </p:sp>
    </p:spTree>
    <p:extLst>
      <p:ext uri="{BB962C8B-B14F-4D97-AF65-F5344CB8AC3E}">
        <p14:creationId xmlns:p14="http://schemas.microsoft.com/office/powerpoint/2010/main" val="37769018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1485403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Link Farms</a:t>
            </a:r>
            <a:r>
              <a:rPr lang="en-US" dirty="0">
                <a:latin typeface="+mn-lt"/>
              </a:rPr>
              <a:t>: </a:t>
            </a:r>
            <a:r>
              <a:rPr lang="el-GR" dirty="0">
                <a:latin typeface="+mn-lt"/>
              </a:rPr>
              <a:t>δίκτυα από εκατομμύρια σελίδες που δείχνουν η μία στην άλλη με στόχο την αύξηση του </a:t>
            </a:r>
            <a:r>
              <a:rPr lang="en-US" dirty="0">
                <a:latin typeface="+mn-lt"/>
              </a:rPr>
              <a:t>PageRank </a:t>
            </a:r>
            <a:r>
              <a:rPr lang="el-GR" dirty="0">
                <a:latin typeface="+mn-lt"/>
              </a:rPr>
              <a:t>κάποιων σελίδων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685732"/>
            <a:ext cx="2747358" cy="381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88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PageRank: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χρήση στην ανάκτηση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133600"/>
            <a:ext cx="79985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Σελίδες με μεγάλο </a:t>
            </a:r>
            <a:r>
              <a:rPr lang="en-US" dirty="0">
                <a:latin typeface="+mn-lt"/>
              </a:rPr>
              <a:t>PageRank </a:t>
            </a:r>
            <a:r>
              <a:rPr lang="el-GR" dirty="0">
                <a:latin typeface="+mn-lt"/>
              </a:rPr>
              <a:t>υψηλότερα στη διάταξη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Τελικός βαθμός συνδυασμός πολλών χαρακτηριστικών </a:t>
            </a:r>
            <a:r>
              <a:rPr lang="en-US" dirty="0">
                <a:latin typeface="+mn-lt"/>
              </a:rPr>
              <a:t>(features)</a:t>
            </a:r>
          </a:p>
        </p:txBody>
      </p:sp>
    </p:spTree>
    <p:extLst>
      <p:ext uri="{BB962C8B-B14F-4D97-AF65-F5344CB8AC3E}">
        <p14:creationId xmlns:p14="http://schemas.microsoft.com/office/powerpoint/2010/main" val="3651778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70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l-GR" sz="1600" dirty="0"/>
              <a:t> 2</a:t>
            </a:r>
            <a:r>
              <a:rPr lang="en-US" sz="1600" dirty="0"/>
              <a:t>1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19200" y="37338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>
                <a:latin typeface="+mn-lt"/>
              </a:rPr>
              <a:t>PageRank</a:t>
            </a:r>
            <a:endParaRPr lang="en-US" sz="3600" dirty="0">
              <a:latin typeface="+mn-lt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152400"/>
            <a:ext cx="870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l-GR" sz="1600" dirty="0"/>
              <a:t> 2</a:t>
            </a:r>
            <a:r>
              <a:rPr lang="en-US" sz="1600" dirty="0"/>
              <a:t>1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60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19200" y="37338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>
                <a:latin typeface="+mn-lt"/>
              </a:rPr>
              <a:t>HITS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Hyperlink-Induced Topic Search (HITS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752600"/>
            <a:ext cx="7239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+mn-lt"/>
              </a:rPr>
              <a:t>Την ίδια εποχή με το </a:t>
            </a:r>
            <a:r>
              <a:rPr lang="en-US" sz="2800" dirty="0" err="1">
                <a:latin typeface="+mn-lt"/>
              </a:rPr>
              <a:t>PageRank</a:t>
            </a:r>
            <a:endParaRPr lang="en-US" sz="2800" dirty="0">
              <a:latin typeface="+mn-lt"/>
            </a:endParaRPr>
          </a:p>
          <a:p>
            <a:endParaRPr lang="en-US" sz="2800" dirty="0">
              <a:latin typeface="+mn-lt"/>
            </a:endParaRPr>
          </a:p>
          <a:p>
            <a:r>
              <a:rPr lang="el-GR" sz="2800" dirty="0">
                <a:latin typeface="+mn-lt"/>
              </a:rPr>
              <a:t>Δύο βασικές διαφορές</a:t>
            </a:r>
          </a:p>
          <a:p>
            <a:endParaRPr lang="el-GR" sz="2800" dirty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sz="2800" dirty="0">
                <a:latin typeface="+mn-lt"/>
              </a:rPr>
              <a:t>Κάθε σελίδα έχει δύο βαθμούς:</a:t>
            </a:r>
          </a:p>
          <a:p>
            <a:pPr marL="971550" lvl="1" indent="-514350">
              <a:buFont typeface="Wingdings" panose="05000000000000000000" pitchFamily="2" charset="2"/>
              <a:buChar char="§"/>
            </a:pPr>
            <a:r>
              <a:rPr lang="el-GR" sz="2800" dirty="0">
                <a:latin typeface="+mn-lt"/>
              </a:rPr>
              <a:t>ένα 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βαθμό κύρους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(authority rank) </a:t>
            </a:r>
            <a:r>
              <a:rPr lang="el-GR" sz="2800" dirty="0">
                <a:latin typeface="+mn-lt"/>
              </a:rPr>
              <a:t>και </a:t>
            </a:r>
          </a:p>
          <a:p>
            <a:pPr marL="971550" lvl="1" indent="-514350">
              <a:buFont typeface="Wingdings" panose="05000000000000000000" pitchFamily="2" charset="2"/>
              <a:buChar char="§"/>
            </a:pPr>
            <a:r>
              <a:rPr lang="el-GR" sz="2800" dirty="0">
                <a:latin typeface="+mn-lt"/>
              </a:rPr>
              <a:t>ένα 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κομβικό βαθμό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(hub rank)</a:t>
            </a:r>
            <a:endParaRPr lang="el-GR" sz="2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marL="971550" lvl="1" indent="-514350">
              <a:buFont typeface="+mj-lt"/>
              <a:buAutoNum type="arabicPeriod"/>
            </a:pPr>
            <a:endParaRPr lang="en-US" sz="2800" dirty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sz="2800" dirty="0">
                <a:latin typeface="+mn-lt"/>
              </a:rPr>
              <a:t>Οι βαθμοί είναι 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θεματικοί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27402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401" y="1600200"/>
            <a:ext cx="80648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Authorities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(σελίδες κύρους)</a:t>
            </a:r>
            <a:r>
              <a:rPr lang="en-US" sz="2800" dirty="0">
                <a:latin typeface="+mn-lt"/>
              </a:rPr>
              <a:t>: </a:t>
            </a:r>
            <a:r>
              <a:rPr lang="el-GR" sz="2800" dirty="0">
                <a:latin typeface="+mn-lt"/>
              </a:rPr>
              <a:t>σελίδες που περιέχουν χρήσιμη πληροφορία </a:t>
            </a:r>
            <a:r>
              <a:rPr lang="en-US" sz="2800" dirty="0">
                <a:latin typeface="+mn-lt"/>
              </a:rPr>
              <a:t>(</a:t>
            </a:r>
            <a:r>
              <a:rPr lang="el-GR" sz="2800" dirty="0">
                <a:latin typeface="+mn-lt"/>
              </a:rPr>
              <a:t>οι εξέχουσες, έγκριτες απαντήσεις στις ερωτήσεις)</a:t>
            </a:r>
            <a:endParaRPr lang="en-US" sz="2800" dirty="0">
              <a:latin typeface="+mn-lt"/>
            </a:endParaRPr>
          </a:p>
          <a:p>
            <a:pPr algn="just"/>
            <a:r>
              <a:rPr lang="en-US" sz="2000" dirty="0">
                <a:latin typeface="+mn-lt"/>
              </a:rPr>
              <a:t>	</a:t>
            </a:r>
            <a:r>
              <a:rPr lang="el-GR" sz="1800" dirty="0">
                <a:latin typeface="+mn-lt"/>
              </a:rPr>
              <a:t>Σελίδες εφημερίδων </a:t>
            </a:r>
          </a:p>
          <a:p>
            <a:pPr algn="just"/>
            <a:r>
              <a:rPr lang="en-US" sz="1800" dirty="0">
                <a:latin typeface="+mn-lt"/>
              </a:rPr>
              <a:t>	</a:t>
            </a:r>
            <a:r>
              <a:rPr lang="el-GR" sz="1800" dirty="0">
                <a:latin typeface="+mn-lt"/>
              </a:rPr>
              <a:t>Σελίδες μαθημάτων</a:t>
            </a:r>
            <a:endParaRPr lang="en-US" sz="1800" dirty="0">
              <a:latin typeface="+mn-lt"/>
            </a:endParaRPr>
          </a:p>
          <a:p>
            <a:pPr lvl="2" algn="just"/>
            <a:r>
              <a:rPr lang="el-GR" sz="1800" dirty="0">
                <a:latin typeface="+mn-lt"/>
              </a:rPr>
              <a:t>Σελίδες κατασκευαστών αυτοκινήτων</a:t>
            </a:r>
          </a:p>
          <a:p>
            <a:pPr lvl="2" algn="just"/>
            <a:endParaRPr lang="en-US" sz="2000" dirty="0">
              <a:latin typeface="+mn-lt"/>
            </a:endParaRPr>
          </a:p>
          <a:p>
            <a:pPr algn="just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Hubs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(κομβικές σελίδες)</a:t>
            </a:r>
            <a:r>
              <a:rPr lang="en-US" sz="2800" dirty="0">
                <a:latin typeface="+mn-lt"/>
              </a:rPr>
              <a:t>: </a:t>
            </a:r>
            <a:r>
              <a:rPr lang="el-GR" sz="2800" dirty="0">
                <a:latin typeface="+mn-lt"/>
              </a:rPr>
              <a:t>σελίδες που δείχνουν σε αυθεντίες </a:t>
            </a:r>
            <a:r>
              <a:rPr lang="en-US" sz="2800" dirty="0">
                <a:latin typeface="+mn-lt"/>
              </a:rPr>
              <a:t>(</a:t>
            </a:r>
            <a:r>
              <a:rPr lang="el-GR" sz="2800" dirty="0">
                <a:latin typeface="+mn-lt"/>
              </a:rPr>
              <a:t>λίστες μεγάλης αξίας</a:t>
            </a:r>
            <a:r>
              <a:rPr lang="en-US" sz="2800" dirty="0">
                <a:latin typeface="+mn-lt"/>
              </a:rPr>
              <a:t>)</a:t>
            </a:r>
          </a:p>
          <a:p>
            <a:pPr algn="just"/>
            <a:r>
              <a:rPr lang="en-US" sz="2000" dirty="0">
                <a:latin typeface="+mn-lt"/>
              </a:rPr>
              <a:t>	</a:t>
            </a:r>
            <a:r>
              <a:rPr lang="el-GR" sz="1800" dirty="0">
                <a:latin typeface="+mn-lt"/>
              </a:rPr>
              <a:t>Λίστες από εφημερίδες </a:t>
            </a:r>
          </a:p>
          <a:p>
            <a:pPr algn="just"/>
            <a:r>
              <a:rPr lang="el-GR" sz="1800" dirty="0">
                <a:latin typeface="+mn-lt"/>
              </a:rPr>
              <a:t>	Πρόγραμμα μαθημάτων</a:t>
            </a:r>
            <a:r>
              <a:rPr lang="en-US" sz="1800" dirty="0">
                <a:latin typeface="+mn-lt"/>
              </a:rPr>
              <a:t>	</a:t>
            </a:r>
          </a:p>
          <a:p>
            <a:pPr algn="just"/>
            <a:r>
              <a:rPr lang="en-US" sz="1800" dirty="0">
                <a:latin typeface="+mn-lt"/>
              </a:rPr>
              <a:t>	</a:t>
            </a:r>
            <a:r>
              <a:rPr lang="el-GR" sz="1800" dirty="0">
                <a:latin typeface="+mn-lt"/>
              </a:rPr>
              <a:t>Λίστες από κατασκευαστές</a:t>
            </a:r>
          </a:p>
          <a:p>
            <a:pPr algn="just"/>
            <a:endParaRPr lang="el-GR" sz="1800" dirty="0">
              <a:latin typeface="+mn-lt"/>
            </a:endParaRPr>
          </a:p>
          <a:p>
            <a:pPr algn="just"/>
            <a:r>
              <a:rPr lang="el-GR" sz="1800" dirty="0">
                <a:latin typeface="+mn-lt"/>
              </a:rPr>
              <a:t>Άλλη εφαρμογή: βιβλιογραφικές αναφορές</a:t>
            </a:r>
          </a:p>
        </p:txBody>
      </p:sp>
    </p:spTree>
    <p:extLst>
      <p:ext uri="{BB962C8B-B14F-4D97-AF65-F5344CB8AC3E}">
        <p14:creationId xmlns:p14="http://schemas.microsoft.com/office/powerpoint/2010/main" val="36639096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9996" y="2286000"/>
            <a:ext cx="81006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>
                <a:latin typeface="+mn-lt"/>
              </a:rPr>
              <a:t> </a:t>
            </a:r>
            <a:r>
              <a:rPr lang="el-GR" sz="2800" dirty="0">
                <a:latin typeface="+mn-lt"/>
              </a:rPr>
              <a:t>Ένα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hub</a:t>
            </a:r>
            <a:r>
              <a:rPr lang="en-US" sz="2800" dirty="0">
                <a:latin typeface="+mn-lt"/>
              </a:rPr>
              <a:t> </a:t>
            </a:r>
            <a:r>
              <a:rPr lang="el-GR" sz="2800" dirty="0">
                <a:latin typeface="+mn-lt"/>
              </a:rPr>
              <a:t>είναι τόσο καλό όσο καλά είναι τα </a:t>
            </a:r>
            <a:r>
              <a:rPr lang="en-US" sz="2800" dirty="0">
                <a:latin typeface="+mn-lt"/>
              </a:rPr>
              <a:t>authorities </a:t>
            </a:r>
            <a:r>
              <a:rPr lang="el-GR" sz="2800" dirty="0">
                <a:latin typeface="+mn-lt"/>
              </a:rPr>
              <a:t>στα οποία δείχνει (εξερχόμενες ακμές σε πολλά καλά </a:t>
            </a:r>
            <a:r>
              <a:rPr lang="en-US" sz="2800" dirty="0">
                <a:latin typeface="+mn-lt"/>
              </a:rPr>
              <a:t>authorities)</a:t>
            </a:r>
            <a:endParaRPr lang="el-GR" sz="2800" dirty="0">
              <a:latin typeface="+mn-lt"/>
            </a:endParaRPr>
          </a:p>
          <a:p>
            <a:endParaRPr lang="en-US" sz="28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>
                <a:latin typeface="+mn-lt"/>
              </a:rPr>
              <a:t> </a:t>
            </a:r>
            <a:r>
              <a:rPr lang="el-GR" sz="2800" dirty="0">
                <a:latin typeface="+mn-lt"/>
              </a:rPr>
              <a:t>Ένα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authority</a:t>
            </a:r>
            <a:r>
              <a:rPr lang="en-US" sz="2800" dirty="0">
                <a:latin typeface="+mn-lt"/>
              </a:rPr>
              <a:t> </a:t>
            </a:r>
            <a:r>
              <a:rPr lang="el-GR" sz="2800" dirty="0">
                <a:latin typeface="+mn-lt"/>
              </a:rPr>
              <a:t>είναι τόσο καλό όσο τα</a:t>
            </a:r>
            <a:r>
              <a:rPr lang="en-US" sz="2800" dirty="0">
                <a:latin typeface="+mn-lt"/>
              </a:rPr>
              <a:t> hubs </a:t>
            </a:r>
            <a:r>
              <a:rPr lang="el-GR" sz="2800" dirty="0">
                <a:latin typeface="+mn-lt"/>
              </a:rPr>
              <a:t>που δείχνουν σε αυτό (εισερχόμενες ακμές από πολλά καλά </a:t>
            </a:r>
            <a:r>
              <a:rPr lang="en-US" sz="2800" dirty="0">
                <a:latin typeface="+mn-lt"/>
              </a:rPr>
              <a:t>hubs)</a:t>
            </a:r>
            <a:endParaRPr lang="el-G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57562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HITS: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Ορισμοί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21.3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3545" y="4041979"/>
            <a:ext cx="2553753" cy="218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8600" y="1802129"/>
            <a:ext cx="594840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+mn-lt"/>
              </a:rPr>
              <a:t>Κάθε σελίδα </a:t>
            </a:r>
            <a:r>
              <a:rPr lang="en-US" sz="2800" dirty="0">
                <a:latin typeface="+mn-lt"/>
              </a:rPr>
              <a:t>p, </a:t>
            </a:r>
            <a:r>
              <a:rPr lang="el-GR" sz="2800" dirty="0">
                <a:latin typeface="+mn-lt"/>
              </a:rPr>
              <a:t>έχει δύο σκορ</a:t>
            </a:r>
            <a:endParaRPr lang="en-US" sz="2800" dirty="0">
              <a:latin typeface="+mn-lt"/>
            </a:endParaRPr>
          </a:p>
          <a:p>
            <a:pPr lvl="1">
              <a:buFont typeface="Wingdings" pitchFamily="2" charset="2"/>
              <a:buChar char="§"/>
            </a:pPr>
            <a:r>
              <a:rPr lang="el-GR" sz="2800" b="1" dirty="0">
                <a:latin typeface="+mn-lt"/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hub score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(h) </a:t>
            </a:r>
            <a:r>
              <a:rPr lang="el-GR" sz="2800" dirty="0">
                <a:latin typeface="+mn-lt"/>
              </a:rPr>
              <a:t>ως ειδικός</a:t>
            </a:r>
          </a:p>
          <a:p>
            <a:pPr lvl="2"/>
            <a:r>
              <a:rPr lang="el-GR" sz="2800" dirty="0">
                <a:latin typeface="+mn-lt"/>
              </a:rPr>
              <a:t>Άθροισμα των </a:t>
            </a:r>
            <a:r>
              <a:rPr lang="en-US" sz="2800" dirty="0">
                <a:latin typeface="+mn-lt"/>
              </a:rPr>
              <a:t>authority </a:t>
            </a:r>
            <a:r>
              <a:rPr lang="el-GR" sz="2800" dirty="0">
                <a:latin typeface="+mn-lt"/>
              </a:rPr>
              <a:t>σκορ των σελίδων στις οποίες δείχνει</a:t>
            </a:r>
            <a:endParaRPr lang="en-US" sz="2800" dirty="0">
              <a:latin typeface="+mn-lt"/>
            </a:endParaRPr>
          </a:p>
          <a:p>
            <a:pPr lvl="1">
              <a:buFont typeface="Wingdings" pitchFamily="2" charset="2"/>
              <a:buChar char="§"/>
            </a:pPr>
            <a:r>
              <a:rPr lang="el-GR" sz="2800" b="1" dirty="0">
                <a:latin typeface="+mn-lt"/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authority score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(a)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l-GR" sz="2800" dirty="0">
                <a:latin typeface="+mn-lt"/>
              </a:rPr>
              <a:t>ποιότητα περιεχομένου</a:t>
            </a:r>
          </a:p>
          <a:p>
            <a:pPr lvl="2"/>
            <a:r>
              <a:rPr lang="el-GR" sz="2800" dirty="0">
                <a:latin typeface="+mn-lt"/>
              </a:rPr>
              <a:t>Άθροισμα των </a:t>
            </a:r>
            <a:r>
              <a:rPr lang="en-US" sz="2800" dirty="0">
                <a:latin typeface="+mn-lt"/>
              </a:rPr>
              <a:t>hub </a:t>
            </a:r>
            <a:r>
              <a:rPr lang="el-GR" sz="2800" dirty="0">
                <a:latin typeface="+mn-lt"/>
              </a:rPr>
              <a:t>σκορ των σελίδων που δείχνουν σε αυτήν</a:t>
            </a:r>
            <a:endParaRPr lang="en-US" sz="2800" dirty="0">
              <a:latin typeface="+mn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844796" y="1305989"/>
            <a:ext cx="2613404" cy="2351611"/>
            <a:chOff x="5072066" y="2214554"/>
            <a:chExt cx="1914305" cy="1752605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3504" y="2214554"/>
              <a:ext cx="1842867" cy="1752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5072066" y="2285992"/>
              <a:ext cx="7143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507" name="Ink 21506">
                <a:extLst>
                  <a:ext uri="{FF2B5EF4-FFF2-40B4-BE49-F238E27FC236}">
                    <a16:creationId xmlns:a16="http://schemas.microsoft.com/office/drawing/2014/main" id="{873F80EE-6FDF-4E5F-8E2B-14C7B17934A5}"/>
                  </a:ext>
                </a:extLst>
              </p14:cNvPr>
              <p14:cNvContentPartPr/>
              <p14:nvPr/>
            </p14:nvContentPartPr>
            <p14:xfrm>
              <a:off x="7674727" y="5658717"/>
              <a:ext cx="9000" cy="22680"/>
            </p14:xfrm>
          </p:contentPart>
        </mc:Choice>
        <mc:Fallback xmlns="">
          <p:pic>
            <p:nvPicPr>
              <p:cNvPr id="21507" name="Ink 21506">
                <a:extLst>
                  <a:ext uri="{FF2B5EF4-FFF2-40B4-BE49-F238E27FC236}">
                    <a16:creationId xmlns:a16="http://schemas.microsoft.com/office/drawing/2014/main" id="{873F80EE-6FDF-4E5F-8E2B-14C7B17934A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666087" y="5650077"/>
                <a:ext cx="26640" cy="4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62520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Χρήση στη αναζήτηση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259080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800" dirty="0"/>
              <a:t>Στην αρχική του μορφή,  ο αλγόριθμος εφαρμόζεται σε </a:t>
            </a:r>
            <a:r>
              <a:rPr lang="el-GR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υποσύνολο του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web</a:t>
            </a:r>
            <a:r>
              <a:rPr lang="el-GR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(query dependent input)</a:t>
            </a:r>
            <a:endParaRPr lang="el-GR" sz="28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l-GR" sz="2800" dirty="0"/>
              <a:t>Βρες από το </a:t>
            </a:r>
            <a:r>
              <a:rPr lang="en-US" sz="2800" dirty="0"/>
              <a:t>web </a:t>
            </a:r>
            <a:r>
              <a:rPr lang="el-GR" sz="2800" dirty="0"/>
              <a:t>ένα 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</a:rPr>
              <a:t>σύνολο βάσης (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base set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sz="2800" dirty="0"/>
              <a:t>από σελίδες που θα μπορούσαν να είναι καλά </a:t>
            </a:r>
            <a:r>
              <a:rPr lang="en-US" sz="2800" dirty="0"/>
              <a:t>hubs </a:t>
            </a:r>
            <a:r>
              <a:rPr lang="el-GR" sz="2800" dirty="0"/>
              <a:t>ή </a:t>
            </a:r>
            <a:r>
              <a:rPr lang="en-US" sz="2800" dirty="0"/>
              <a:t>authorities.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l-GR" sz="2800" i="1" dirty="0"/>
              <a:t>Χρησιμοποίησε αυτό το σύνολο </a:t>
            </a:r>
            <a:r>
              <a:rPr lang="el-GR" sz="2800" dirty="0"/>
              <a:t>για να υπολογίσεις τα </a:t>
            </a:r>
            <a:r>
              <a:rPr lang="en-US" sz="2800" dirty="0"/>
              <a:t>scores </a:t>
            </a:r>
            <a:r>
              <a:rPr lang="el-GR" sz="2800" dirty="0"/>
              <a:t>και να βρεις ένα μικρό σύνολο από κορυφαίες </a:t>
            </a:r>
            <a:r>
              <a:rPr lang="en-US" sz="2800" dirty="0"/>
              <a:t>hub </a:t>
            </a:r>
            <a:r>
              <a:rPr lang="el-GR" sz="2800" dirty="0"/>
              <a:t>και </a:t>
            </a:r>
            <a:r>
              <a:rPr lang="en-US" sz="2800" dirty="0"/>
              <a:t>authority </a:t>
            </a:r>
            <a:r>
              <a:rPr lang="el-GR" sz="2800" dirty="0"/>
              <a:t>σελίδες (επαναληπτικός αλγόριθμος)</a:t>
            </a:r>
            <a:endParaRPr lang="en-US" sz="2800" dirty="0"/>
          </a:p>
        </p:txBody>
      </p:sp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21.3</a:t>
            </a: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Σύνολο βάσης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320614" y="1413519"/>
            <a:ext cx="8458200" cy="4525963"/>
          </a:xfrm>
        </p:spPr>
        <p:txBody>
          <a:bodyPr>
            <a:noAutofit/>
          </a:bodyPr>
          <a:lstStyle/>
          <a:p>
            <a:r>
              <a:rPr lang="el-GR" sz="2800" dirty="0"/>
              <a:t>Δοθείσας μια ερώτησης </a:t>
            </a:r>
            <a:r>
              <a:rPr lang="en-US" sz="2800" dirty="0"/>
              <a:t>(</a:t>
            </a:r>
            <a:r>
              <a:rPr lang="el-GR" sz="2800" dirty="0"/>
              <a:t>πχ</a:t>
            </a:r>
            <a:r>
              <a:rPr lang="en-US" sz="2800" dirty="0"/>
              <a:t> </a:t>
            </a:r>
            <a:r>
              <a:rPr lang="en-US" sz="2800" b="1" i="1" dirty="0"/>
              <a:t>Covid19</a:t>
            </a:r>
            <a:r>
              <a:rPr lang="en-US" sz="2800" dirty="0"/>
              <a:t>), </a:t>
            </a:r>
            <a:r>
              <a:rPr lang="el-GR" sz="2800" dirty="0"/>
              <a:t>χρησιμοποίησε ένα ευρετήριο κειμένου και ανέκτησε όλες τις σελίδες που περιέχουν τον όρο </a:t>
            </a:r>
            <a:r>
              <a:rPr lang="en-US" sz="2800" b="1" i="1" dirty="0"/>
              <a:t>Covid19.</a:t>
            </a:r>
          </a:p>
          <a:p>
            <a:pPr lvl="1" eaLnBrk="1" hangingPunct="1"/>
            <a:r>
              <a:rPr lang="el-GR" dirty="0"/>
              <a:t>Ας ονομάσουμε αυτό το σύνολο,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σύνολο ρίζα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root set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/>
            <a:r>
              <a:rPr lang="el-GR" sz="2800" dirty="0"/>
              <a:t>Πρόσθεσε οποιαδήποτε σελίδα: </a:t>
            </a:r>
          </a:p>
          <a:p>
            <a:pPr lvl="1"/>
            <a:r>
              <a:rPr lang="el-GR" sz="2400" dirty="0"/>
              <a:t>είτε δείχνει σε μια σελίδα στο σύνολο ρίζα, </a:t>
            </a:r>
          </a:p>
          <a:p>
            <a:pPr lvl="1"/>
            <a:r>
              <a:rPr lang="el-GR" sz="2400" dirty="0"/>
              <a:t>είτε μια σελίδα στο σύνολο ρίζα δείχνει σε αυτήν </a:t>
            </a:r>
          </a:p>
          <a:p>
            <a:pPr marL="457200" lvl="1" indent="0">
              <a:buNone/>
            </a:pPr>
            <a:r>
              <a:rPr lang="el-GR" sz="2400" dirty="0"/>
              <a:t>Και τις μεταξύ τους συνδέσεις</a:t>
            </a:r>
          </a:p>
          <a:p>
            <a:pPr eaLnBrk="1" hangingPunct="1"/>
            <a:r>
              <a:rPr lang="el-GR" sz="2800" dirty="0"/>
              <a:t>Ονομάζουμε το σύνολο που προκύπτει </a:t>
            </a:r>
            <a:r>
              <a:rPr lang="el-GR" sz="2800" dirty="0">
                <a:solidFill>
                  <a:schemeClr val="accent6">
                    <a:lumMod val="75000"/>
                  </a:schemeClr>
                </a:solidFill>
              </a:rPr>
              <a:t>σύνολο βάσης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710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21.3</a:t>
            </a: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Σύνολο βάσης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6787" name="Oval 3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8" name="Oval 4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9" name="Oval 5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0" name="Oval 6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1" name="Oval 7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2" name="Oval 8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3" name="Line 9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4" name="Oval 10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5" name="Oval 11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6" name="Line 12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7" name="Line 13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8" name="Line 14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9" name="Text Box 15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1650" y="1673196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20000"/>
              </a:spcBef>
              <a:buFont typeface="Arial" panose="020B0604020202020204" pitchFamily="34" charset="0"/>
            </a:pPr>
            <a:r>
              <a:rPr lang="el-GR" sz="2800" dirty="0">
                <a:latin typeface="+mn-lt"/>
                <a:cs typeface="+mn-cs"/>
              </a:rPr>
              <a:t>Σύνολο ρίζα που προκύπτει από μια μηχανή αναζήτησης που χρησιμοποιεί μόνο το κείμενο</a:t>
            </a:r>
            <a:endParaRPr lang="en-US" sz="28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21799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Oval 2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5" name="Oval 3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7" name="Oval 5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8" name="Oval 6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9" name="Oval 7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0" name="Oval 8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1" name="Oval 9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2" name="Oval 10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3" name="Line 11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4" name="Oval 12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5" name="Oval 13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6" name="Line 14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7" name="Line 15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8" name="Line 16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9" name="Line 17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0" name="Oval 18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1" name="Line 19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2" name="Line 20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3" name="Line 21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4" name="Line 22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5" name="Line 23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6" name="Line 24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7" name="Oval 25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8" name="Oval 26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9" name="Oval 27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0" name="Oval 28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1" name="Oval 29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2" name="Line 30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3" name="Line 31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4" name="Line 32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5" name="Oval 33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6" name="Oval 34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7" name="Oval 35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8" name="Line 36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9" name="Oval 37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0" name="Line 38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71" name="Line 39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72" name="Oval 40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3" name="Text Box 41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48874" name="Text Box 42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48875" name="Text Box 43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  <p:sp>
        <p:nvSpPr>
          <p:cNvPr id="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Σύνολο βάσης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5739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Oval 2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3" name="Oval 3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5" name="Oval 5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6" name="Oval 6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7" name="Oval 7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8" name="Oval 8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9" name="Oval 9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0" name="Oval 10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1" name="Line 11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2" name="Oval 12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3" name="Oval 13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4" name="Line 14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5" name="Line 15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6" name="Line 16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7" name="Line 17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8" name="Oval 18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9" name="Line 19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0" name="Line 20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1" name="Line 21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2" name="Line 22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3" name="Line 23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4" name="Line 24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5" name="Oval 25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6" name="Oval 26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7" name="Oval 27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8" name="Oval 28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9" name="Oval 29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0" name="Line 30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1" name="Line 31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2" name="Line 32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3" name="Oval 33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4" name="Oval 34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5" name="Oval 35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6" name="Line 36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7" name="Oval 37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8" name="Line 38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9" name="Line 39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0" name="Oval 40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21" name="Text Box 41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50922" name="Text Box 42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50923" name="Text Box 43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  <p:sp>
        <p:nvSpPr>
          <p:cNvPr id="250924" name="Line 44"/>
          <p:cNvSpPr>
            <a:spLocks noChangeShapeType="1"/>
          </p:cNvSpPr>
          <p:nvPr/>
        </p:nvSpPr>
        <p:spPr bwMode="auto">
          <a:xfrm>
            <a:off x="2268538" y="3573463"/>
            <a:ext cx="215900" cy="215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5" name="Line 45"/>
          <p:cNvSpPr>
            <a:spLocks noChangeShapeType="1"/>
          </p:cNvSpPr>
          <p:nvPr/>
        </p:nvSpPr>
        <p:spPr bwMode="auto">
          <a:xfrm flipH="1" flipV="1">
            <a:off x="2124075" y="4365625"/>
            <a:ext cx="503238" cy="1428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6" name="Line 46"/>
          <p:cNvSpPr>
            <a:spLocks noChangeShapeType="1"/>
          </p:cNvSpPr>
          <p:nvPr/>
        </p:nvSpPr>
        <p:spPr bwMode="auto">
          <a:xfrm>
            <a:off x="2484438" y="2852738"/>
            <a:ext cx="37433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7" name="Line 47"/>
          <p:cNvSpPr>
            <a:spLocks noChangeShapeType="1"/>
          </p:cNvSpPr>
          <p:nvPr/>
        </p:nvSpPr>
        <p:spPr bwMode="auto">
          <a:xfrm flipH="1">
            <a:off x="2484438" y="5300663"/>
            <a:ext cx="3887787" cy="730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8" name="Line 48"/>
          <p:cNvSpPr>
            <a:spLocks noChangeShapeType="1"/>
          </p:cNvSpPr>
          <p:nvPr/>
        </p:nvSpPr>
        <p:spPr bwMode="auto">
          <a:xfrm flipV="1">
            <a:off x="6300788" y="3500438"/>
            <a:ext cx="358775" cy="5048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9" name="Line 49"/>
          <p:cNvSpPr>
            <a:spLocks noChangeShapeType="1"/>
          </p:cNvSpPr>
          <p:nvPr/>
        </p:nvSpPr>
        <p:spPr bwMode="auto">
          <a:xfrm flipH="1">
            <a:off x="6443663" y="4581525"/>
            <a:ext cx="215900" cy="5762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Σύνολο βάσης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227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5620" y="2194560"/>
            <a:ext cx="701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800" dirty="0">
                <a:latin typeface="+mn-lt"/>
              </a:rPr>
              <a:t>Βασική ιδέα: Μια σελίδα είναι σημαντική αν δείχνουν σε αυτήν σημαντικές σελίδες</a:t>
            </a:r>
            <a:endParaRPr lang="en-US" sz="2800" dirty="0">
              <a:latin typeface="+mn-lt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800" dirty="0">
                <a:latin typeface="+mn-lt"/>
              </a:rPr>
              <a:t> H</a:t>
            </a:r>
            <a:r>
              <a:rPr lang="el-GR" sz="2800" dirty="0">
                <a:latin typeface="+mn-lt"/>
              </a:rPr>
              <a:t> αξία (</a:t>
            </a:r>
            <a:r>
              <a:rPr lang="en-US" sz="2800" dirty="0">
                <a:latin typeface="+mn-lt"/>
              </a:rPr>
              <a:t>PageRank) </a:t>
            </a:r>
            <a:r>
              <a:rPr lang="el-GR" sz="2800" dirty="0">
                <a:latin typeface="+mn-lt"/>
              </a:rPr>
              <a:t>ενός κόμβου είναι το </a:t>
            </a:r>
            <a:r>
              <a:rPr lang="el-GR" sz="2800" dirty="0">
                <a:solidFill>
                  <a:srgbClr val="FF0000"/>
                </a:solidFill>
                <a:latin typeface="+mn-lt"/>
              </a:rPr>
              <a:t>άθροισμα</a:t>
            </a:r>
            <a:r>
              <a:rPr lang="el-GR" sz="2800" dirty="0">
                <a:latin typeface="+mn-lt"/>
              </a:rPr>
              <a:t> της αξίας των φίλων του</a:t>
            </a:r>
            <a:endParaRPr lang="en-US" sz="2800" dirty="0">
              <a:latin typeface="+mn-lt"/>
            </a:endParaRPr>
          </a:p>
          <a:p>
            <a:pPr algn="just">
              <a:buFont typeface="Wingdings" pitchFamily="2" charset="2"/>
              <a:buChar char="§"/>
            </a:pPr>
            <a:endParaRPr lang="el-GR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694650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Oval 2"/>
          <p:cNvSpPr>
            <a:spLocks noChangeArrowheads="1"/>
          </p:cNvSpPr>
          <p:nvPr/>
        </p:nvSpPr>
        <p:spPr bwMode="auto">
          <a:xfrm>
            <a:off x="539750" y="1844675"/>
            <a:ext cx="7488238" cy="4824413"/>
          </a:xfrm>
          <a:prstGeom prst="ellipse">
            <a:avLst/>
          </a:prstGeom>
          <a:solidFill>
            <a:srgbClr val="F2AEF2">
              <a:alpha val="49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>
              <a:latin typeface="Tahoma" pitchFamily="34" charset="0"/>
            </a:endParaRPr>
          </a:p>
        </p:txBody>
      </p:sp>
      <p:sp>
        <p:nvSpPr>
          <p:cNvPr id="252931" name="Oval 3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2" name="Oval 4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4" name="Oval 6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5" name="Oval 7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6" name="Oval 8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7" name="Oval 9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8" name="Oval 10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9" name="Oval 11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0" name="Line 12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1" name="Oval 13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2" name="Oval 14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3" name="Line 15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4" name="Line 16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5" name="Line 17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6" name="Line 18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7" name="Oval 19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8" name="Line 20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9" name="Line 21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0" name="Line 22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1" name="Line 23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2" name="Line 24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3" name="Line 25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4" name="Oval 26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5" name="Oval 27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6" name="Oval 28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7" name="Oval 29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8" name="Oval 30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9" name="Line 31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0" name="Line 32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1" name="Line 33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2" name="Oval 34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3" name="Oval 35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4" name="Oval 36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5" name="Line 37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6" name="Oval 38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7" name="Line 39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8" name="Line 40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9" name="Oval 41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70" name="Text Box 42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52971" name="Text Box 43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52972" name="Text Box 44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  <p:sp>
        <p:nvSpPr>
          <p:cNvPr id="252973" name="Line 45"/>
          <p:cNvSpPr>
            <a:spLocks noChangeShapeType="1"/>
          </p:cNvSpPr>
          <p:nvPr/>
        </p:nvSpPr>
        <p:spPr bwMode="auto">
          <a:xfrm>
            <a:off x="2268538" y="3573463"/>
            <a:ext cx="215900" cy="215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4" name="Line 46"/>
          <p:cNvSpPr>
            <a:spLocks noChangeShapeType="1"/>
          </p:cNvSpPr>
          <p:nvPr/>
        </p:nvSpPr>
        <p:spPr bwMode="auto">
          <a:xfrm flipH="1" flipV="1">
            <a:off x="2124075" y="4365625"/>
            <a:ext cx="503238" cy="1428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5" name="Line 47"/>
          <p:cNvSpPr>
            <a:spLocks noChangeShapeType="1"/>
          </p:cNvSpPr>
          <p:nvPr/>
        </p:nvSpPr>
        <p:spPr bwMode="auto">
          <a:xfrm>
            <a:off x="2484438" y="2852738"/>
            <a:ext cx="37433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6" name="Line 48"/>
          <p:cNvSpPr>
            <a:spLocks noChangeShapeType="1"/>
          </p:cNvSpPr>
          <p:nvPr/>
        </p:nvSpPr>
        <p:spPr bwMode="auto">
          <a:xfrm flipH="1">
            <a:off x="2484438" y="5300663"/>
            <a:ext cx="3887787" cy="730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7" name="Line 49"/>
          <p:cNvSpPr>
            <a:spLocks noChangeShapeType="1"/>
          </p:cNvSpPr>
          <p:nvPr/>
        </p:nvSpPr>
        <p:spPr bwMode="auto">
          <a:xfrm flipV="1">
            <a:off x="6300788" y="3500438"/>
            <a:ext cx="358775" cy="5048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8" name="Line 50"/>
          <p:cNvSpPr>
            <a:spLocks noChangeShapeType="1"/>
          </p:cNvSpPr>
          <p:nvPr/>
        </p:nvSpPr>
        <p:spPr bwMode="auto">
          <a:xfrm flipH="1">
            <a:off x="6443663" y="4581525"/>
            <a:ext cx="215900" cy="5762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9" name="Text Box 51"/>
          <p:cNvSpPr txBox="1">
            <a:spLocks noChangeArrowheads="1"/>
          </p:cNvSpPr>
          <p:nvPr/>
        </p:nvSpPr>
        <p:spPr bwMode="auto">
          <a:xfrm>
            <a:off x="3563938" y="1989138"/>
            <a:ext cx="128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Tahoma" pitchFamily="34" charset="0"/>
              </a:rPr>
              <a:t>Base Set</a:t>
            </a:r>
          </a:p>
        </p:txBody>
      </p:sp>
      <p:sp>
        <p:nvSpPr>
          <p:cNvPr id="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Σύνολο βάσης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62136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Υπολογισμός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91267" name="Rectangle 3"/>
          <p:cNvSpPr>
            <a:spLocks noGrp="1" noChangeArrowheads="1"/>
          </p:cNvSpPr>
          <p:nvPr>
            <p:ph idx="1"/>
          </p:nvPr>
        </p:nvSpPr>
        <p:spPr>
          <a:xfrm>
            <a:off x="426308" y="2209800"/>
            <a:ext cx="8229600" cy="2438400"/>
          </a:xfrm>
        </p:spPr>
        <p:txBody>
          <a:bodyPr>
            <a:noAutofit/>
          </a:bodyPr>
          <a:lstStyle/>
          <a:p>
            <a:pPr eaLnBrk="1" hangingPunct="1"/>
            <a:r>
              <a:rPr lang="el-GR" sz="3000" dirty="0"/>
              <a:t>Υπολόγισε για κάθε σελίδα </a:t>
            </a:r>
            <a:r>
              <a:rPr lang="en-US" sz="3000" i="1" dirty="0"/>
              <a:t>x</a:t>
            </a:r>
            <a:r>
              <a:rPr lang="en-US" sz="3000" dirty="0"/>
              <a:t> </a:t>
            </a:r>
            <a:r>
              <a:rPr lang="el-GR" sz="3000" dirty="0"/>
              <a:t>στο σύνολο βάσης ένα</a:t>
            </a:r>
            <a:r>
              <a:rPr lang="en-US" sz="3000" dirty="0"/>
              <a:t> </a:t>
            </a:r>
            <a:r>
              <a:rPr lang="en-US" sz="3000" u="sng" dirty="0"/>
              <a:t>hub score</a:t>
            </a:r>
            <a:r>
              <a:rPr lang="en-US" sz="3000" dirty="0"/>
              <a:t> </a:t>
            </a:r>
            <a:r>
              <a:rPr lang="en-US" sz="3000" i="1" dirty="0"/>
              <a:t>h(x)</a:t>
            </a:r>
            <a:r>
              <a:rPr lang="en-US" sz="3000" dirty="0"/>
              <a:t> </a:t>
            </a:r>
            <a:r>
              <a:rPr lang="el-GR" sz="3000" dirty="0"/>
              <a:t>και ένα </a:t>
            </a:r>
            <a:r>
              <a:rPr lang="en-US" sz="3000" u="sng" dirty="0"/>
              <a:t>authority score</a:t>
            </a:r>
            <a:r>
              <a:rPr lang="en-US" sz="3000" dirty="0"/>
              <a:t> </a:t>
            </a:r>
            <a:r>
              <a:rPr lang="en-US" sz="3000" i="1" dirty="0"/>
              <a:t>a(x).</a:t>
            </a:r>
            <a:endParaRPr lang="el-GR" sz="3000" i="1" dirty="0"/>
          </a:p>
          <a:p>
            <a:pPr eaLnBrk="1" hangingPunct="1"/>
            <a:endParaRPr lang="en-US" sz="3000" i="1" dirty="0"/>
          </a:p>
          <a:p>
            <a:pPr lvl="1"/>
            <a:r>
              <a:rPr lang="en-US" sz="2600" dirty="0">
                <a:solidFill>
                  <a:srgbClr val="C00000"/>
                </a:solidFill>
              </a:rPr>
              <a:t>Initialize: for all </a:t>
            </a:r>
            <a:r>
              <a:rPr lang="en-US" sz="2600" i="1" dirty="0">
                <a:solidFill>
                  <a:srgbClr val="C00000"/>
                </a:solidFill>
              </a:rPr>
              <a:t>x, h(x)</a:t>
            </a:r>
            <a:r>
              <a:rPr lang="en-US" sz="2600" i="1" dirty="0">
                <a:solidFill>
                  <a:srgbClr val="C00000"/>
                </a:solidFill>
                <a:sym typeface="Symbol" pitchFamily="18" charset="2"/>
              </a:rPr>
              <a:t>1; a(x) 1</a:t>
            </a:r>
            <a:r>
              <a:rPr lang="en-US" sz="2600" dirty="0">
                <a:solidFill>
                  <a:srgbClr val="C00000"/>
                </a:solidFill>
                <a:sym typeface="Symbol" pitchFamily="18" charset="2"/>
              </a:rPr>
              <a:t>;</a:t>
            </a:r>
          </a:p>
          <a:p>
            <a:pPr lvl="1"/>
            <a:r>
              <a:rPr lang="en-US" sz="2600" dirty="0">
                <a:sym typeface="Symbol" pitchFamily="18" charset="2"/>
              </a:rPr>
              <a:t>Iteratively update all </a:t>
            </a:r>
            <a:r>
              <a:rPr lang="en-US" sz="2600" i="1" dirty="0">
                <a:sym typeface="Symbol" pitchFamily="18" charset="2"/>
              </a:rPr>
              <a:t>h(x), a(x)</a:t>
            </a:r>
            <a:r>
              <a:rPr lang="en-US" sz="2600" dirty="0">
                <a:sym typeface="Symbol" pitchFamily="18" charset="2"/>
              </a:rPr>
              <a:t>;</a:t>
            </a:r>
            <a:endParaRPr lang="el-GR" sz="2600" dirty="0">
              <a:sym typeface="Symbol" pitchFamily="18" charset="2"/>
            </a:endParaRPr>
          </a:p>
          <a:p>
            <a:pPr marL="457200" lvl="1" indent="0" eaLnBrk="1" hangingPunct="1">
              <a:buNone/>
            </a:pPr>
            <a:endParaRPr lang="el-GR" sz="3000" dirty="0">
              <a:solidFill>
                <a:srgbClr val="C00000"/>
              </a:solidFill>
              <a:sym typeface="Symbol" pitchFamily="18" charset="2"/>
            </a:endParaRPr>
          </a:p>
        </p:txBody>
      </p:sp>
      <p:sp>
        <p:nvSpPr>
          <p:cNvPr id="49157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21.3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1267" grpId="0" build="p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Επαναληπτικός υπολογισμός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0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25053"/>
            <a:ext cx="8229600" cy="666751"/>
          </a:xfrm>
        </p:spPr>
        <p:txBody>
          <a:bodyPr>
            <a:noAutofit/>
          </a:bodyPr>
          <a:lstStyle/>
          <a:p>
            <a:pPr eaLnBrk="1" hangingPunct="1"/>
            <a:r>
              <a:rPr lang="el-GR" sz="2800" dirty="0"/>
              <a:t>Επανέλαβε τις παρακάτω ενημερώσεις για κάθε κόμβο </a:t>
            </a:r>
            <a:r>
              <a:rPr lang="en-US" sz="2800" i="1" dirty="0"/>
              <a:t>x</a:t>
            </a:r>
            <a:r>
              <a:rPr lang="en-US" sz="2800" dirty="0"/>
              <a:t>: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828800" y="3124200"/>
          <a:ext cx="30162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2865" imgH="355446" progId="Equation.3">
                  <p:embed/>
                </p:oleObj>
              </mc:Choice>
              <mc:Fallback>
                <p:oleObj name="Equation" r:id="rId2" imgW="1002865" imgH="355446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124200"/>
                        <a:ext cx="301625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1828800" y="4724400"/>
          <a:ext cx="30162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02865" imgH="355446" progId="Equation.3">
                  <p:embed/>
                </p:oleObj>
              </mc:Choice>
              <mc:Fallback>
                <p:oleObj name="Equation" r:id="rId4" imgW="1002865" imgH="355446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724400"/>
                        <a:ext cx="301625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6096000" y="3352800"/>
            <a:ext cx="381000" cy="3810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Arial" pitchFamily="34" charset="0"/>
              </a:rPr>
              <a:t>x</a:t>
            </a:r>
            <a:endParaRPr lang="en-US">
              <a:latin typeface="Arial" pitchFamily="34" charset="0"/>
            </a:endParaRPr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6858000" y="2895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6858000" y="3810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7162800" y="3352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cxnSp>
        <p:nvCxnSpPr>
          <p:cNvPr id="4106" name="AutoShape 10"/>
          <p:cNvCxnSpPr>
            <a:cxnSpLocks noChangeShapeType="1"/>
            <a:stCxn id="4102" idx="7"/>
            <a:endCxn id="4103" idx="2"/>
          </p:cNvCxnSpPr>
          <p:nvPr/>
        </p:nvCxnSpPr>
        <p:spPr bwMode="auto">
          <a:xfrm flipV="1">
            <a:off x="6421438" y="3086100"/>
            <a:ext cx="436562" cy="322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107" name="AutoShape 11"/>
          <p:cNvCxnSpPr>
            <a:cxnSpLocks noChangeShapeType="1"/>
            <a:stCxn id="4102" idx="6"/>
            <a:endCxn id="4105" idx="2"/>
          </p:cNvCxnSpPr>
          <p:nvPr/>
        </p:nvCxnSpPr>
        <p:spPr bwMode="auto">
          <a:xfrm>
            <a:off x="6477000" y="35433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108" name="AutoShape 12"/>
          <p:cNvCxnSpPr>
            <a:cxnSpLocks noChangeShapeType="1"/>
            <a:stCxn id="4102" idx="5"/>
            <a:endCxn id="4104" idx="2"/>
          </p:cNvCxnSpPr>
          <p:nvPr/>
        </p:nvCxnSpPr>
        <p:spPr bwMode="auto">
          <a:xfrm>
            <a:off x="6421438" y="3678238"/>
            <a:ext cx="436562" cy="322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096000" y="4419600"/>
            <a:ext cx="1447800" cy="1447800"/>
            <a:chOff x="3840" y="2784"/>
            <a:chExt cx="912" cy="912"/>
          </a:xfrm>
        </p:grpSpPr>
        <p:sp>
          <p:nvSpPr>
            <p:cNvPr id="4111" name="Oval 14"/>
            <p:cNvSpPr>
              <a:spLocks noChangeArrowheads="1"/>
            </p:cNvSpPr>
            <p:nvPr/>
          </p:nvSpPr>
          <p:spPr bwMode="auto">
            <a:xfrm>
              <a:off x="3984" y="3456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el-GR"/>
            </a:p>
          </p:txBody>
        </p:sp>
        <p:sp>
          <p:nvSpPr>
            <p:cNvPr id="4112" name="Oval 15"/>
            <p:cNvSpPr>
              <a:spLocks noChangeArrowheads="1"/>
            </p:cNvSpPr>
            <p:nvPr/>
          </p:nvSpPr>
          <p:spPr bwMode="auto">
            <a:xfrm>
              <a:off x="3840" y="312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el-GR"/>
            </a:p>
          </p:txBody>
        </p:sp>
        <p:sp>
          <p:nvSpPr>
            <p:cNvPr id="4113" name="Oval 16"/>
            <p:cNvSpPr>
              <a:spLocks noChangeArrowheads="1"/>
            </p:cNvSpPr>
            <p:nvPr/>
          </p:nvSpPr>
          <p:spPr bwMode="auto">
            <a:xfrm>
              <a:off x="3984" y="278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el-GR"/>
            </a:p>
          </p:txBody>
        </p:sp>
        <p:sp>
          <p:nvSpPr>
            <p:cNvPr id="4114" name="Oval 17"/>
            <p:cNvSpPr>
              <a:spLocks noChangeArrowheads="1"/>
            </p:cNvSpPr>
            <p:nvPr/>
          </p:nvSpPr>
          <p:spPr bwMode="auto">
            <a:xfrm>
              <a:off x="4512" y="3120"/>
              <a:ext cx="240" cy="2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>
                  <a:latin typeface="Arial" pitchFamily="34" charset="0"/>
                </a:rPr>
                <a:t>x</a:t>
              </a:r>
            </a:p>
          </p:txBody>
        </p:sp>
        <p:cxnSp>
          <p:nvCxnSpPr>
            <p:cNvPr id="4115" name="AutoShape 18"/>
            <p:cNvCxnSpPr>
              <a:cxnSpLocks noChangeShapeType="1"/>
              <a:stCxn id="4113" idx="6"/>
              <a:endCxn id="4114" idx="1"/>
            </p:cNvCxnSpPr>
            <p:nvPr/>
          </p:nvCxnSpPr>
          <p:spPr bwMode="auto">
            <a:xfrm>
              <a:off x="4224" y="2904"/>
              <a:ext cx="323" cy="2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116" name="AutoShape 19"/>
            <p:cNvCxnSpPr>
              <a:cxnSpLocks noChangeShapeType="1"/>
              <a:stCxn id="4112" idx="6"/>
              <a:endCxn id="4114" idx="2"/>
            </p:cNvCxnSpPr>
            <p:nvPr/>
          </p:nvCxnSpPr>
          <p:spPr bwMode="auto">
            <a:xfrm>
              <a:off x="4080" y="3240"/>
              <a:ext cx="43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117" name="AutoShape 20"/>
            <p:cNvCxnSpPr>
              <a:cxnSpLocks noChangeShapeType="1"/>
              <a:stCxn id="4111" idx="6"/>
              <a:endCxn id="4114" idx="3"/>
            </p:cNvCxnSpPr>
            <p:nvPr/>
          </p:nvCxnSpPr>
          <p:spPr bwMode="auto">
            <a:xfrm flipV="1">
              <a:off x="4224" y="3325"/>
              <a:ext cx="323" cy="2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4110" name="TextBox 21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21.3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3400" y="41148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O operation</a:t>
            </a:r>
            <a:endParaRPr lang="el-GR" sz="2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5459" y="2437683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I operation</a:t>
            </a:r>
            <a:endParaRPr lang="el-GR" sz="2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800" y="58674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Normalize</a:t>
            </a:r>
            <a:endParaRPr lang="el-GR" sz="2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err="1">
                <a:solidFill>
                  <a:schemeClr val="accent6">
                    <a:lumMod val="75000"/>
                  </a:schemeClr>
                </a:solidFill>
              </a:rPr>
              <a:t>Κανονικοποίηση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dirty="0"/>
              <a:t>Για να αποφύγουμε οι τιμές </a:t>
            </a:r>
            <a:r>
              <a:rPr lang="en-US" i="1" dirty="0"/>
              <a:t>h()</a:t>
            </a:r>
            <a:r>
              <a:rPr lang="en-US" dirty="0"/>
              <a:t> and </a:t>
            </a:r>
            <a:r>
              <a:rPr lang="en-US" i="1" dirty="0"/>
              <a:t>a()</a:t>
            </a:r>
            <a:r>
              <a:rPr lang="en-US" dirty="0"/>
              <a:t> </a:t>
            </a:r>
            <a:r>
              <a:rPr lang="el-GR" dirty="0"/>
              <a:t>να γίνουν πολύ μεγάλες τις κλιμακώνουμε (</a:t>
            </a:r>
            <a:r>
              <a:rPr lang="en-US" dirty="0"/>
              <a:t>scale down</a:t>
            </a:r>
            <a:r>
              <a:rPr lang="el-GR" dirty="0"/>
              <a:t>) μετά από κάθε επανάληψη</a:t>
            </a:r>
            <a:endParaRPr lang="en-US" dirty="0"/>
          </a:p>
          <a:p>
            <a:pPr eaLnBrk="1" hangingPunct="1"/>
            <a:r>
              <a:rPr lang="el-GR" dirty="0"/>
              <a:t>Πως;</a:t>
            </a:r>
          </a:p>
          <a:p>
            <a:pPr lvl="1"/>
            <a:r>
              <a:rPr lang="el-GR" sz="2400" dirty="0"/>
              <a:t>Δεν έχει σημασία γιατί αυτό που πραγματικά μας ενδιαφέρει είναι οι σχετικές τιμές τους</a:t>
            </a:r>
          </a:p>
          <a:p>
            <a:pPr lvl="1"/>
            <a:r>
              <a:rPr lang="el-GR" sz="2400" dirty="0"/>
              <a:t> Διαίρεσε όλα τα </a:t>
            </a:r>
            <a:r>
              <a:rPr lang="en-US" sz="2400" dirty="0"/>
              <a:t>hub scores </a:t>
            </a:r>
            <a:r>
              <a:rPr lang="el-GR" sz="2400" dirty="0"/>
              <a:t>με το άθροισμα των </a:t>
            </a:r>
            <a:r>
              <a:rPr lang="en-US" sz="2400" dirty="0"/>
              <a:t>hub scores </a:t>
            </a:r>
            <a:r>
              <a:rPr lang="el-GR" sz="2400" dirty="0"/>
              <a:t>και όλα τα </a:t>
            </a:r>
            <a:r>
              <a:rPr lang="en-US" sz="2400" dirty="0"/>
              <a:t>authority scores </a:t>
            </a:r>
            <a:r>
              <a:rPr lang="el-GR" sz="2400" dirty="0"/>
              <a:t>με το άθροισμα των </a:t>
            </a:r>
            <a:r>
              <a:rPr lang="en-US" sz="2400" dirty="0"/>
              <a:t>authority scores </a:t>
            </a:r>
          </a:p>
        </p:txBody>
      </p:sp>
      <p:sp>
        <p:nvSpPr>
          <p:cNvPr id="5018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21.3</a:t>
            </a:r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20" name="Rectangle 28"/>
          <p:cNvSpPr>
            <a:spLocks noChangeArrowheads="1"/>
          </p:cNvSpPr>
          <p:nvPr/>
        </p:nvSpPr>
        <p:spPr bwMode="auto">
          <a:xfrm>
            <a:off x="6037262" y="4708525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1" name="Rectangle 29"/>
          <p:cNvSpPr>
            <a:spLocks noChangeArrowheads="1"/>
          </p:cNvSpPr>
          <p:nvPr/>
        </p:nvSpPr>
        <p:spPr bwMode="auto">
          <a:xfrm>
            <a:off x="6037262" y="42767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2" name="Rectangle 30"/>
          <p:cNvSpPr>
            <a:spLocks noChangeArrowheads="1"/>
          </p:cNvSpPr>
          <p:nvPr/>
        </p:nvSpPr>
        <p:spPr bwMode="auto">
          <a:xfrm>
            <a:off x="6037262" y="3844925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3" name="Rectangle 31"/>
          <p:cNvSpPr>
            <a:spLocks noChangeArrowheads="1"/>
          </p:cNvSpPr>
          <p:nvPr/>
        </p:nvSpPr>
        <p:spPr bwMode="auto">
          <a:xfrm>
            <a:off x="6037262" y="2979737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4" name="Rectangle 32"/>
          <p:cNvSpPr>
            <a:spLocks noChangeArrowheads="1"/>
          </p:cNvSpPr>
          <p:nvPr/>
        </p:nvSpPr>
        <p:spPr bwMode="auto">
          <a:xfrm>
            <a:off x="6037262" y="3411537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5" name="Rectangle 33"/>
          <p:cNvSpPr>
            <a:spLocks noChangeArrowheads="1"/>
          </p:cNvSpPr>
          <p:nvPr/>
        </p:nvSpPr>
        <p:spPr bwMode="auto">
          <a:xfrm>
            <a:off x="7261225" y="3411537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6" name="Rectangle 34"/>
          <p:cNvSpPr>
            <a:spLocks noChangeArrowheads="1"/>
          </p:cNvSpPr>
          <p:nvPr/>
        </p:nvSpPr>
        <p:spPr bwMode="auto">
          <a:xfrm>
            <a:off x="7261225" y="3844925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7" name="Rectangle 35"/>
          <p:cNvSpPr>
            <a:spLocks noChangeArrowheads="1"/>
          </p:cNvSpPr>
          <p:nvPr/>
        </p:nvSpPr>
        <p:spPr bwMode="auto">
          <a:xfrm>
            <a:off x="7261225" y="47085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8" name="Rectangle 36"/>
          <p:cNvSpPr>
            <a:spLocks noChangeArrowheads="1"/>
          </p:cNvSpPr>
          <p:nvPr/>
        </p:nvSpPr>
        <p:spPr bwMode="auto">
          <a:xfrm>
            <a:off x="7261225" y="2979737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9" name="Rectangle 37"/>
          <p:cNvSpPr>
            <a:spLocks noChangeArrowheads="1"/>
          </p:cNvSpPr>
          <p:nvPr/>
        </p:nvSpPr>
        <p:spPr bwMode="auto">
          <a:xfrm>
            <a:off x="7261225" y="4276725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30" name="Line 38"/>
          <p:cNvSpPr>
            <a:spLocks noChangeShapeType="1"/>
          </p:cNvSpPr>
          <p:nvPr/>
        </p:nvSpPr>
        <p:spPr bwMode="auto">
          <a:xfrm>
            <a:off x="6324600" y="3124200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1" name="Line 39"/>
          <p:cNvSpPr>
            <a:spLocks noChangeShapeType="1"/>
          </p:cNvSpPr>
          <p:nvPr/>
        </p:nvSpPr>
        <p:spPr bwMode="auto">
          <a:xfrm flipV="1">
            <a:off x="6324600" y="3124200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2" name="Line 40"/>
          <p:cNvSpPr>
            <a:spLocks noChangeShapeType="1"/>
          </p:cNvSpPr>
          <p:nvPr/>
        </p:nvSpPr>
        <p:spPr bwMode="auto">
          <a:xfrm>
            <a:off x="6324600" y="362902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3" name="Line 41"/>
          <p:cNvSpPr>
            <a:spLocks noChangeShapeType="1"/>
          </p:cNvSpPr>
          <p:nvPr/>
        </p:nvSpPr>
        <p:spPr bwMode="auto">
          <a:xfrm>
            <a:off x="6324600" y="406082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4" name="Line 42"/>
          <p:cNvSpPr>
            <a:spLocks noChangeShapeType="1"/>
          </p:cNvSpPr>
          <p:nvPr/>
        </p:nvSpPr>
        <p:spPr bwMode="auto">
          <a:xfrm flipV="1">
            <a:off x="6324600" y="3629025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5" name="Line 43"/>
          <p:cNvSpPr>
            <a:spLocks noChangeShapeType="1"/>
          </p:cNvSpPr>
          <p:nvPr/>
        </p:nvSpPr>
        <p:spPr bwMode="auto">
          <a:xfrm flipV="1">
            <a:off x="6324600" y="3195637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6" name="Line 44"/>
          <p:cNvSpPr>
            <a:spLocks noChangeShapeType="1"/>
          </p:cNvSpPr>
          <p:nvPr/>
        </p:nvSpPr>
        <p:spPr bwMode="auto">
          <a:xfrm>
            <a:off x="6324600" y="4421187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7" name="Line 45"/>
          <p:cNvSpPr>
            <a:spLocks noChangeShapeType="1"/>
          </p:cNvSpPr>
          <p:nvPr/>
        </p:nvSpPr>
        <p:spPr bwMode="auto">
          <a:xfrm flipV="1">
            <a:off x="6324600" y="4060825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8" name="Line 46"/>
          <p:cNvSpPr>
            <a:spLocks noChangeShapeType="1"/>
          </p:cNvSpPr>
          <p:nvPr/>
        </p:nvSpPr>
        <p:spPr bwMode="auto">
          <a:xfrm>
            <a:off x="6324600" y="4852987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9" name="Text Box 47"/>
          <p:cNvSpPr txBox="1">
            <a:spLocks noChangeArrowheads="1"/>
          </p:cNvSpPr>
          <p:nvPr/>
        </p:nvSpPr>
        <p:spPr bwMode="auto">
          <a:xfrm>
            <a:off x="5800725" y="5083175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89840" name="Text Box 48"/>
          <p:cNvSpPr txBox="1">
            <a:spLocks noChangeArrowheads="1"/>
          </p:cNvSpPr>
          <p:nvPr/>
        </p:nvSpPr>
        <p:spPr bwMode="auto">
          <a:xfrm>
            <a:off x="7097712" y="5062537"/>
            <a:ext cx="124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31B3A63-E5C4-4EC7-863D-12232E5D53E7}"/>
              </a:ext>
            </a:extLst>
          </p:cNvPr>
          <p:cNvGrpSpPr/>
          <p:nvPr/>
        </p:nvGrpSpPr>
        <p:grpSpPr>
          <a:xfrm>
            <a:off x="914400" y="1342129"/>
            <a:ext cx="4046866" cy="3176134"/>
            <a:chOff x="903357" y="1325460"/>
            <a:chExt cx="4046866" cy="3176134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1524000" y="1828800"/>
              <a:ext cx="2755900" cy="2519362"/>
              <a:chOff x="3004" y="981"/>
              <a:chExt cx="2688" cy="2256"/>
            </a:xfrm>
          </p:grpSpPr>
          <p:sp>
            <p:nvSpPr>
              <p:cNvPr id="289797" name="Rectangle 5"/>
              <p:cNvSpPr>
                <a:spLocks noChangeArrowheads="1"/>
              </p:cNvSpPr>
              <p:nvPr/>
            </p:nvSpPr>
            <p:spPr bwMode="auto">
              <a:xfrm>
                <a:off x="3004" y="1317"/>
                <a:ext cx="432" cy="624"/>
              </a:xfrm>
              <a:prstGeom prst="rect">
                <a:avLst/>
              </a:prstGeom>
              <a:solidFill>
                <a:srgbClr val="FFFFFF"/>
              </a:solidFill>
              <a:ln w="76200">
                <a:solidFill>
                  <a:srgbClr val="F5B60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798" name="Rectangle 6"/>
              <p:cNvSpPr>
                <a:spLocks noChangeArrowheads="1"/>
              </p:cNvSpPr>
              <p:nvPr/>
            </p:nvSpPr>
            <p:spPr bwMode="auto">
              <a:xfrm>
                <a:off x="3244" y="2517"/>
                <a:ext cx="432" cy="624"/>
              </a:xfrm>
              <a:prstGeom prst="rect">
                <a:avLst/>
              </a:prstGeom>
              <a:solidFill>
                <a:srgbClr val="FFFFFF"/>
              </a:solidFill>
              <a:ln w="76200">
                <a:solidFill>
                  <a:srgbClr val="FF33CC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799" name="Rectangle 7"/>
              <p:cNvSpPr>
                <a:spLocks noChangeArrowheads="1"/>
              </p:cNvSpPr>
              <p:nvPr/>
            </p:nvSpPr>
            <p:spPr bwMode="auto">
              <a:xfrm>
                <a:off x="4828" y="2613"/>
                <a:ext cx="432" cy="624"/>
              </a:xfrm>
              <a:prstGeom prst="rect">
                <a:avLst/>
              </a:prstGeom>
              <a:solidFill>
                <a:srgbClr val="FFFFFF"/>
              </a:solidFill>
              <a:ln w="762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800" name="Rectangle 8"/>
              <p:cNvSpPr>
                <a:spLocks noChangeArrowheads="1"/>
              </p:cNvSpPr>
              <p:nvPr/>
            </p:nvSpPr>
            <p:spPr bwMode="auto">
              <a:xfrm>
                <a:off x="5260" y="1509"/>
                <a:ext cx="432" cy="624"/>
              </a:xfrm>
              <a:prstGeom prst="rect">
                <a:avLst/>
              </a:prstGeom>
              <a:solidFill>
                <a:srgbClr val="FFFFFF"/>
              </a:solidFill>
              <a:ln w="76200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801" name="Rectangle 9"/>
              <p:cNvSpPr>
                <a:spLocks noChangeArrowheads="1"/>
              </p:cNvSpPr>
              <p:nvPr/>
            </p:nvSpPr>
            <p:spPr bwMode="auto">
              <a:xfrm>
                <a:off x="4300" y="981"/>
                <a:ext cx="432" cy="624"/>
              </a:xfrm>
              <a:prstGeom prst="rect">
                <a:avLst/>
              </a:prstGeom>
              <a:solidFill>
                <a:srgbClr val="FFFFFF"/>
              </a:solidFill>
              <a:ln w="76200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802" name="Line 10"/>
              <p:cNvSpPr>
                <a:spLocks noChangeShapeType="1"/>
              </p:cNvSpPr>
              <p:nvPr/>
            </p:nvSpPr>
            <p:spPr bwMode="auto">
              <a:xfrm>
                <a:off x="3148" y="1845"/>
                <a:ext cx="192" cy="1"/>
              </a:xfrm>
              <a:prstGeom prst="line">
                <a:avLst/>
              </a:prstGeom>
              <a:noFill/>
              <a:ln w="76200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03" name="Line 11"/>
              <p:cNvSpPr>
                <a:spLocks noChangeShapeType="1"/>
              </p:cNvSpPr>
              <p:nvPr/>
            </p:nvSpPr>
            <p:spPr bwMode="auto">
              <a:xfrm>
                <a:off x="3100" y="1605"/>
                <a:ext cx="192" cy="1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04" name="Line 12"/>
              <p:cNvSpPr>
                <a:spLocks noChangeShapeType="1"/>
              </p:cNvSpPr>
              <p:nvPr/>
            </p:nvSpPr>
            <p:spPr bwMode="auto">
              <a:xfrm>
                <a:off x="4924" y="2901"/>
                <a:ext cx="192" cy="1"/>
              </a:xfrm>
              <a:prstGeom prst="line">
                <a:avLst/>
              </a:prstGeom>
              <a:noFill/>
              <a:ln w="76200">
                <a:solidFill>
                  <a:srgbClr val="F5B60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05" name="Line 13"/>
              <p:cNvSpPr>
                <a:spLocks noChangeShapeType="1"/>
              </p:cNvSpPr>
              <p:nvPr/>
            </p:nvSpPr>
            <p:spPr bwMode="auto">
              <a:xfrm>
                <a:off x="4924" y="2757"/>
                <a:ext cx="192" cy="1"/>
              </a:xfrm>
              <a:prstGeom prst="line">
                <a:avLst/>
              </a:prstGeom>
              <a:noFill/>
              <a:ln w="76200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06" name="Line 14"/>
              <p:cNvSpPr>
                <a:spLocks noChangeShapeType="1"/>
              </p:cNvSpPr>
              <p:nvPr/>
            </p:nvSpPr>
            <p:spPr bwMode="auto">
              <a:xfrm>
                <a:off x="5356" y="1701"/>
                <a:ext cx="192" cy="1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07" name="Line 15"/>
              <p:cNvSpPr>
                <a:spLocks noChangeShapeType="1"/>
              </p:cNvSpPr>
              <p:nvPr/>
            </p:nvSpPr>
            <p:spPr bwMode="auto">
              <a:xfrm>
                <a:off x="4972" y="3045"/>
                <a:ext cx="192" cy="1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08" name="Line 16"/>
              <p:cNvSpPr>
                <a:spLocks noChangeShapeType="1"/>
              </p:cNvSpPr>
              <p:nvPr/>
            </p:nvSpPr>
            <p:spPr bwMode="auto">
              <a:xfrm>
                <a:off x="3340" y="2901"/>
                <a:ext cx="192" cy="1"/>
              </a:xfrm>
              <a:prstGeom prst="line">
                <a:avLst/>
              </a:prstGeom>
              <a:noFill/>
              <a:ln w="762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09" name="Line 17"/>
              <p:cNvSpPr>
                <a:spLocks noChangeShapeType="1"/>
              </p:cNvSpPr>
              <p:nvPr/>
            </p:nvSpPr>
            <p:spPr bwMode="auto">
              <a:xfrm>
                <a:off x="3340" y="2709"/>
                <a:ext cx="192" cy="1"/>
              </a:xfrm>
              <a:prstGeom prst="line">
                <a:avLst/>
              </a:prstGeom>
              <a:noFill/>
              <a:ln w="76200">
                <a:solidFill>
                  <a:srgbClr val="F5B60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10" name="Line 18"/>
              <p:cNvSpPr>
                <a:spLocks noChangeShapeType="1"/>
              </p:cNvSpPr>
              <p:nvPr/>
            </p:nvSpPr>
            <p:spPr bwMode="auto">
              <a:xfrm>
                <a:off x="4444" y="1269"/>
                <a:ext cx="192" cy="1"/>
              </a:xfrm>
              <a:prstGeom prst="line">
                <a:avLst/>
              </a:prstGeom>
              <a:noFill/>
              <a:ln w="76200">
                <a:solidFill>
                  <a:srgbClr val="FF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11" name="Line 19"/>
              <p:cNvSpPr>
                <a:spLocks noChangeShapeType="1"/>
              </p:cNvSpPr>
              <p:nvPr/>
            </p:nvSpPr>
            <p:spPr bwMode="auto">
              <a:xfrm>
                <a:off x="3772" y="2853"/>
                <a:ext cx="96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12" name="Line 20"/>
              <p:cNvSpPr>
                <a:spLocks noChangeShapeType="1"/>
              </p:cNvSpPr>
              <p:nvPr/>
            </p:nvSpPr>
            <p:spPr bwMode="auto">
              <a:xfrm flipH="1">
                <a:off x="3532" y="1653"/>
                <a:ext cx="816" cy="8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13" name="Line 21"/>
              <p:cNvSpPr>
                <a:spLocks noChangeShapeType="1"/>
              </p:cNvSpPr>
              <p:nvPr/>
            </p:nvSpPr>
            <p:spPr bwMode="auto">
              <a:xfrm flipH="1" flipV="1">
                <a:off x="3244" y="2037"/>
                <a:ext cx="144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14" name="Line 22"/>
              <p:cNvSpPr>
                <a:spLocks noChangeShapeType="1"/>
              </p:cNvSpPr>
              <p:nvPr/>
            </p:nvSpPr>
            <p:spPr bwMode="auto">
              <a:xfrm flipV="1">
                <a:off x="3532" y="1413"/>
                <a:ext cx="72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15" name="Line 23"/>
              <p:cNvSpPr>
                <a:spLocks noChangeShapeType="1"/>
              </p:cNvSpPr>
              <p:nvPr/>
            </p:nvSpPr>
            <p:spPr bwMode="auto">
              <a:xfrm>
                <a:off x="3484" y="1845"/>
                <a:ext cx="168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16" name="Line 24"/>
              <p:cNvSpPr>
                <a:spLocks noChangeShapeType="1"/>
              </p:cNvSpPr>
              <p:nvPr/>
            </p:nvSpPr>
            <p:spPr bwMode="auto">
              <a:xfrm flipH="1" flipV="1">
                <a:off x="4780" y="1269"/>
                <a:ext cx="432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17" name="Line 25"/>
              <p:cNvSpPr>
                <a:spLocks noChangeShapeType="1"/>
              </p:cNvSpPr>
              <p:nvPr/>
            </p:nvSpPr>
            <p:spPr bwMode="auto">
              <a:xfrm flipH="1" flipV="1">
                <a:off x="4540" y="1653"/>
                <a:ext cx="432" cy="9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18" name="Line 26"/>
              <p:cNvSpPr>
                <a:spLocks noChangeShapeType="1"/>
              </p:cNvSpPr>
              <p:nvPr/>
            </p:nvSpPr>
            <p:spPr bwMode="auto">
              <a:xfrm flipV="1">
                <a:off x="5116" y="2181"/>
                <a:ext cx="288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19" name="Line 27"/>
              <p:cNvSpPr>
                <a:spLocks noChangeShapeType="1"/>
              </p:cNvSpPr>
              <p:nvPr/>
            </p:nvSpPr>
            <p:spPr bwMode="auto">
              <a:xfrm flipH="1" flipV="1">
                <a:off x="3532" y="1989"/>
                <a:ext cx="1248" cy="7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CC94E4CB-4360-47EB-A7B5-C37E8AE5A93D}"/>
                    </a:ext>
                  </a:extLst>
                </p:cNvPr>
                <p:cNvSpPr txBox="1"/>
                <p:nvPr/>
              </p:nvSpPr>
              <p:spPr>
                <a:xfrm>
                  <a:off x="906917" y="2077283"/>
                  <a:ext cx="40959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CC94E4CB-4360-47EB-A7B5-C37E8AE5A9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917" y="2077283"/>
                  <a:ext cx="409599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7463" r="-2985" b="-163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77250E14-4EFC-44E4-A4AF-7FBB5706C4E0}"/>
                    </a:ext>
                  </a:extLst>
                </p:cNvPr>
                <p:cNvSpPr txBox="1"/>
                <p:nvPr/>
              </p:nvSpPr>
              <p:spPr>
                <a:xfrm>
                  <a:off x="2988866" y="1325460"/>
                  <a:ext cx="41671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77250E14-4EFC-44E4-A4AF-7FBB5706C4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8866" y="1325460"/>
                  <a:ext cx="416717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5882" r="-2941" b="-163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F7F9371D-4295-45AA-B005-9FDB6BA33056}"/>
                    </a:ext>
                  </a:extLst>
                </p:cNvPr>
                <p:cNvSpPr txBox="1"/>
                <p:nvPr/>
              </p:nvSpPr>
              <p:spPr>
                <a:xfrm>
                  <a:off x="4533506" y="2397528"/>
                  <a:ext cx="41671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F7F9371D-4295-45AA-B005-9FDB6BA330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3506" y="2397528"/>
                  <a:ext cx="416717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5797" r="-1449" b="-163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4A523205-4153-49B8-BF35-95A8699392E2}"/>
                    </a:ext>
                  </a:extLst>
                </p:cNvPr>
                <p:cNvSpPr txBox="1"/>
                <p:nvPr/>
              </p:nvSpPr>
              <p:spPr>
                <a:xfrm>
                  <a:off x="3996533" y="4132262"/>
                  <a:ext cx="41671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4A523205-4153-49B8-BF35-95A8699392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6533" y="4132262"/>
                  <a:ext cx="416717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5797" r="-1449" b="-1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C0D0994B-DB43-4904-9E9D-E0911C0D7B46}"/>
                    </a:ext>
                  </a:extLst>
                </p:cNvPr>
                <p:cNvSpPr txBox="1"/>
                <p:nvPr/>
              </p:nvSpPr>
              <p:spPr>
                <a:xfrm>
                  <a:off x="903357" y="4021410"/>
                  <a:ext cx="41671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C0D0994B-DB43-4904-9E9D-E0911C0D7B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3357" y="4021410"/>
                  <a:ext cx="416717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5882" r="-2941" b="-180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F9C1561-9E70-4FCB-87B9-7D43A7DCD4D8}"/>
                  </a:ext>
                </a:extLst>
              </p:cNvPr>
              <p:cNvSpPr txBox="1"/>
              <p:nvPr/>
            </p:nvSpPr>
            <p:spPr>
              <a:xfrm>
                <a:off x="5450374" y="2771460"/>
                <a:ext cx="4167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F9C1561-9E70-4FCB-87B9-7D43A7DCD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374" y="2771460"/>
                <a:ext cx="416717" cy="369332"/>
              </a:xfrm>
              <a:prstGeom prst="rect">
                <a:avLst/>
              </a:prstGeom>
              <a:blipFill>
                <a:blip r:embed="rId8"/>
                <a:stretch>
                  <a:fillRect l="-5882" r="-2941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974546E-FF86-4037-869A-7D8FE579211F}"/>
                  </a:ext>
                </a:extLst>
              </p:cNvPr>
              <p:cNvSpPr txBox="1"/>
              <p:nvPr/>
            </p:nvSpPr>
            <p:spPr>
              <a:xfrm>
                <a:off x="7720012" y="3331130"/>
                <a:ext cx="4167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974546E-FF86-4037-869A-7D8FE5792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012" y="3331130"/>
                <a:ext cx="416717" cy="369332"/>
              </a:xfrm>
              <a:prstGeom prst="rect">
                <a:avLst/>
              </a:prstGeom>
              <a:blipFill>
                <a:blip r:embed="rId9"/>
                <a:stretch>
                  <a:fillRect l="-5797" r="-1449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548A60D-D195-4739-BD0B-5CBF6CF347D1}"/>
                  </a:ext>
                </a:extLst>
              </p:cNvPr>
              <p:cNvSpPr txBox="1"/>
              <p:nvPr/>
            </p:nvSpPr>
            <p:spPr>
              <a:xfrm>
                <a:off x="5445089" y="3268662"/>
                <a:ext cx="4095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548A60D-D195-4739-BD0B-5CBF6CF34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089" y="3268662"/>
                <a:ext cx="409599" cy="369332"/>
              </a:xfrm>
              <a:prstGeom prst="rect">
                <a:avLst/>
              </a:prstGeom>
              <a:blipFill>
                <a:blip r:embed="rId10"/>
                <a:stretch>
                  <a:fillRect l="-5970" r="-2985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EBD33ED-3B51-4544-BC01-4648D3EF8D0A}"/>
                  </a:ext>
                </a:extLst>
              </p:cNvPr>
              <p:cNvSpPr txBox="1"/>
              <p:nvPr/>
            </p:nvSpPr>
            <p:spPr>
              <a:xfrm>
                <a:off x="7720012" y="3788272"/>
                <a:ext cx="4095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EBD33ED-3B51-4544-BC01-4648D3EF8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012" y="3788272"/>
                <a:ext cx="409599" cy="369332"/>
              </a:xfrm>
              <a:prstGeom prst="rect">
                <a:avLst/>
              </a:prstGeom>
              <a:blipFill>
                <a:blip r:embed="rId11"/>
                <a:stretch>
                  <a:fillRect l="-5882" r="-1471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4814CD3-ADE3-42DC-9882-3B3E1D0EC89E}"/>
                  </a:ext>
                </a:extLst>
              </p:cNvPr>
              <p:cNvSpPr txBox="1"/>
              <p:nvPr/>
            </p:nvSpPr>
            <p:spPr>
              <a:xfrm>
                <a:off x="7736539" y="2842181"/>
                <a:ext cx="4167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4814CD3-ADE3-42DC-9882-3B3E1D0EC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539" y="2842181"/>
                <a:ext cx="416717" cy="369332"/>
              </a:xfrm>
              <a:prstGeom prst="rect">
                <a:avLst/>
              </a:prstGeom>
              <a:blipFill>
                <a:blip r:embed="rId12"/>
                <a:stretch>
                  <a:fillRect l="-5882" r="-2941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696C08C-95A9-415F-9978-3A4CA97EAF50}"/>
                  </a:ext>
                </a:extLst>
              </p:cNvPr>
              <p:cNvSpPr txBox="1"/>
              <p:nvPr/>
            </p:nvSpPr>
            <p:spPr>
              <a:xfrm>
                <a:off x="5450374" y="4551666"/>
                <a:ext cx="4167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696C08C-95A9-415F-9978-3A4CA97EA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374" y="4551666"/>
                <a:ext cx="416717" cy="369332"/>
              </a:xfrm>
              <a:prstGeom prst="rect">
                <a:avLst/>
              </a:prstGeom>
              <a:blipFill>
                <a:blip r:embed="rId13"/>
                <a:stretch>
                  <a:fillRect l="-5882" r="-2941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D5E9D38-6EE5-4C7D-98EA-EC6126941EC8}"/>
                  </a:ext>
                </a:extLst>
              </p:cNvPr>
              <p:cNvSpPr txBox="1"/>
              <p:nvPr/>
            </p:nvSpPr>
            <p:spPr>
              <a:xfrm>
                <a:off x="5441529" y="4101246"/>
                <a:ext cx="4167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D5E9D38-6EE5-4C7D-98EA-EC6126941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529" y="4101246"/>
                <a:ext cx="416717" cy="369332"/>
              </a:xfrm>
              <a:prstGeom prst="rect">
                <a:avLst/>
              </a:prstGeom>
              <a:blipFill>
                <a:blip r:embed="rId14"/>
                <a:stretch>
                  <a:fillRect l="-7353" r="-2941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053ADC1-CBCC-4840-9641-5F77EE1954FC}"/>
                  </a:ext>
                </a:extLst>
              </p:cNvPr>
              <p:cNvSpPr txBox="1"/>
              <p:nvPr/>
            </p:nvSpPr>
            <p:spPr>
              <a:xfrm>
                <a:off x="7736538" y="4605395"/>
                <a:ext cx="4167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053ADC1-CBCC-4840-9641-5F77EE195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538" y="4605395"/>
                <a:ext cx="416717" cy="369332"/>
              </a:xfrm>
              <a:prstGeom prst="rect">
                <a:avLst/>
              </a:prstGeom>
              <a:blipFill>
                <a:blip r:embed="rId15"/>
                <a:stretch>
                  <a:fillRect l="-5882" r="-4412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5768E1D-D238-487A-990F-0EECFD9A8C6F}"/>
                  </a:ext>
                </a:extLst>
              </p:cNvPr>
              <p:cNvSpPr txBox="1"/>
              <p:nvPr/>
            </p:nvSpPr>
            <p:spPr>
              <a:xfrm>
                <a:off x="5438266" y="3725498"/>
                <a:ext cx="4167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5768E1D-D238-487A-990F-0EECFD9A8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266" y="3725498"/>
                <a:ext cx="416717" cy="369332"/>
              </a:xfrm>
              <a:prstGeom prst="rect">
                <a:avLst/>
              </a:prstGeom>
              <a:blipFill>
                <a:blip r:embed="rId16"/>
                <a:stretch>
                  <a:fillRect l="-5882" r="-2941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CEE3381-7603-437B-8BF6-08568F9C39EA}"/>
                  </a:ext>
                </a:extLst>
              </p:cNvPr>
              <p:cNvSpPr txBox="1"/>
              <p:nvPr/>
            </p:nvSpPr>
            <p:spPr>
              <a:xfrm>
                <a:off x="7712894" y="4192158"/>
                <a:ext cx="4167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CEE3381-7603-437B-8BF6-08568F9C3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894" y="4192158"/>
                <a:ext cx="416717" cy="369332"/>
              </a:xfrm>
              <a:prstGeom prst="rect">
                <a:avLst/>
              </a:prstGeom>
              <a:blipFill>
                <a:blip r:embed="rId17"/>
                <a:stretch>
                  <a:fillRect l="-5797" r="-1449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088199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61760" y="275979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61760" y="31863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61760" y="36361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61760" y="40559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61760" y="4452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2000" y="20574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Initialize</a:t>
            </a:r>
          </a:p>
        </p:txBody>
      </p:sp>
      <p:sp>
        <p:nvSpPr>
          <p:cNvPr id="38" name="Title 49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</p:spTree>
    <p:extLst>
      <p:ext uri="{BB962C8B-B14F-4D97-AF65-F5344CB8AC3E}">
        <p14:creationId xmlns:p14="http://schemas.microsoft.com/office/powerpoint/2010/main" val="307294339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68217" y="31769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682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68217" y="40466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68217" y="44430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1: O operation</a:t>
            </a:r>
          </a:p>
        </p:txBody>
      </p:sp>
      <p:sp>
        <p:nvSpPr>
          <p:cNvPr id="37" name="Title 49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</p:spTree>
    <p:extLst>
      <p:ext uri="{BB962C8B-B14F-4D97-AF65-F5344CB8AC3E}">
        <p14:creationId xmlns:p14="http://schemas.microsoft.com/office/powerpoint/2010/main" val="14146678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68217" y="31769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682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68217" y="40466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68217" y="44430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1: I operation</a:t>
            </a:r>
          </a:p>
        </p:txBody>
      </p:sp>
      <p:sp>
        <p:nvSpPr>
          <p:cNvPr id="37" name="Title 49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</p:spTree>
    <p:extLst>
      <p:ext uri="{BB962C8B-B14F-4D97-AF65-F5344CB8AC3E}">
        <p14:creationId xmlns:p14="http://schemas.microsoft.com/office/powerpoint/2010/main" val="189538228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724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6/6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5/6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5/6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2/6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35712" y="278314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35712" y="320966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2/3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35712" y="3659547"/>
            <a:ext cx="724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3/3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135712" y="407933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2/3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135712" y="447579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1: Normalization (Max norm)</a:t>
            </a:r>
          </a:p>
        </p:txBody>
      </p:sp>
      <p:sp>
        <p:nvSpPr>
          <p:cNvPr id="37" name="Title 49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</p:spTree>
    <p:extLst>
      <p:ext uri="{BB962C8B-B14F-4D97-AF65-F5344CB8AC3E}">
        <p14:creationId xmlns:p14="http://schemas.microsoft.com/office/powerpoint/2010/main" val="11736357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5/6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5/6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2/6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36189" y="280947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25069" y="3235996"/>
            <a:ext cx="61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11/6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916508" y="36858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16/6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940008" y="409862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7/6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80628" y="450213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2: O step</a:t>
            </a:r>
          </a:p>
        </p:txBody>
      </p:sp>
      <p:sp>
        <p:nvSpPr>
          <p:cNvPr id="37" name="Title 49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</p:spTree>
    <p:extLst>
      <p:ext uri="{BB962C8B-B14F-4D97-AF65-F5344CB8AC3E}">
        <p14:creationId xmlns:p14="http://schemas.microsoft.com/office/powerpoint/2010/main" val="596353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Βασική ιδέα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600200"/>
            <a:ext cx="8077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+mn-lt"/>
              </a:rPr>
              <a:t>Έχουμε μια «μονάδα κύρους» που τη λέμε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PageRank </a:t>
            </a:r>
            <a:r>
              <a:rPr lang="el-GR" sz="2800" dirty="0">
                <a:latin typeface="+mn-lt"/>
              </a:rPr>
              <a:t>και την μοιράζουμε</a:t>
            </a:r>
            <a:r>
              <a:rPr lang="en-US" sz="2800" dirty="0">
                <a:latin typeface="+mn-lt"/>
              </a:rPr>
              <a:t> </a:t>
            </a:r>
            <a:r>
              <a:rPr lang="el-GR" sz="2800" dirty="0">
                <a:latin typeface="+mn-lt"/>
              </a:rPr>
              <a:t>στις σελίδες. </a:t>
            </a:r>
          </a:p>
          <a:p>
            <a:endParaRPr lang="el-GR" sz="2800" dirty="0">
              <a:latin typeface="+mn-lt"/>
            </a:endParaRPr>
          </a:p>
          <a:p>
            <a:r>
              <a:rPr lang="el-GR" sz="2800" dirty="0">
                <a:latin typeface="+mn-lt"/>
              </a:rPr>
              <a:t>Κάθε σελίδα έχει μια τιμή </a:t>
            </a:r>
            <a:r>
              <a:rPr lang="en-US" sz="2800" dirty="0">
                <a:latin typeface="+mn-lt"/>
              </a:rPr>
              <a:t>PageRank</a:t>
            </a:r>
            <a:endParaRPr lang="el-GR" sz="2800" dirty="0">
              <a:latin typeface="+mn-lt"/>
            </a:endParaRPr>
          </a:p>
          <a:p>
            <a:endParaRPr lang="en-US" sz="2800" dirty="0">
              <a:latin typeface="+mn-lt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l-GR" sz="2800" dirty="0">
                <a:latin typeface="+mn-lt"/>
              </a:rPr>
              <a:t>Κάθε σελίδα </a:t>
            </a:r>
            <a:r>
              <a:rPr lang="el-GR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μοιράζει το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PageRank </a:t>
            </a:r>
            <a:r>
              <a:rPr lang="el-GR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της στις σελίδες που δείχνει</a:t>
            </a:r>
          </a:p>
          <a:p>
            <a:endParaRPr lang="el-GR" sz="2800" dirty="0">
              <a:latin typeface="+mn-lt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l-GR" sz="2800" dirty="0">
                <a:latin typeface="+mn-lt"/>
              </a:rPr>
              <a:t>Το </a:t>
            </a:r>
            <a:r>
              <a:rPr lang="en-US" sz="2800" dirty="0">
                <a:latin typeface="+mn-lt"/>
              </a:rPr>
              <a:t>PageRank </a:t>
            </a:r>
            <a:r>
              <a:rPr lang="el-GR" sz="2800" dirty="0">
                <a:latin typeface="+mn-lt"/>
              </a:rPr>
              <a:t>μιας σελίδας είναι το </a:t>
            </a:r>
            <a:r>
              <a:rPr lang="el-GR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άθροισμα των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PageRank </a:t>
            </a:r>
            <a:r>
              <a:rPr lang="el-GR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των σελίδων που δείχνουν σε αυτήν</a:t>
            </a:r>
            <a:endParaRPr lang="en-US" sz="2800" i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527635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33/6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27/6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23/6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7/6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15582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04462" y="3176959"/>
            <a:ext cx="61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11/6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895901" y="362684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16/6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919401" y="403959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7/6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60021" y="44430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2: I step</a:t>
            </a:r>
          </a:p>
        </p:txBody>
      </p:sp>
      <p:sp>
        <p:nvSpPr>
          <p:cNvPr id="37" name="Title 49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</p:spTree>
    <p:extLst>
      <p:ext uri="{BB962C8B-B14F-4D97-AF65-F5344CB8AC3E}">
        <p14:creationId xmlns:p14="http://schemas.microsoft.com/office/powerpoint/2010/main" val="320422792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27/33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23/33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7/33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1/33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60896" y="275044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6/16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26277" y="3184088"/>
            <a:ext cx="74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11/16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9015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12899" y="403255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7/16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821705" y="444309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2: Normalization</a:t>
            </a:r>
          </a:p>
        </p:txBody>
      </p:sp>
      <p:sp>
        <p:nvSpPr>
          <p:cNvPr id="37" name="Title 49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Παράδειγμα</a:t>
            </a:r>
          </a:p>
        </p:txBody>
      </p:sp>
    </p:spTree>
    <p:extLst>
      <p:ext uri="{BB962C8B-B14F-4D97-AF65-F5344CB8AC3E}">
        <p14:creationId xmlns:p14="http://schemas.microsoft.com/office/powerpoint/2010/main" val="93657913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73403" y="5554102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73403" y="51223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273403" y="46905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273403" y="38253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273403" y="42571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497366" y="42571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497366" y="46905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497366" y="55541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4497366" y="3825314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4497366" y="5122302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3560741" y="3969777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3560741" y="3969777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3560741" y="4474602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3560741" y="4906402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3560741" y="4474602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3560741" y="4041214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3560741" y="5266764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3560741" y="4906402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3560741" y="5698564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036866" y="5928752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333853" y="5922402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57615" y="379039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57615" y="422235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57615" y="4666796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57615" y="508658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57615" y="54830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71318" y="378854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36699" y="422218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0.75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11939" y="46649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23321" y="507065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611939" y="54830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203" y="3019301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Convergence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95535EF-A517-4D5B-9057-55DFF04D3455}"/>
              </a:ext>
            </a:extLst>
          </p:cNvPr>
          <p:cNvGrpSpPr/>
          <p:nvPr/>
        </p:nvGrpSpPr>
        <p:grpSpPr>
          <a:xfrm>
            <a:off x="4253965" y="508017"/>
            <a:ext cx="4043306" cy="3176134"/>
            <a:chOff x="906917" y="1325460"/>
            <a:chExt cx="4043306" cy="3176134"/>
          </a:xfrm>
        </p:grpSpPr>
        <p:grpSp>
          <p:nvGrpSpPr>
            <p:cNvPr id="39" name="Group 4">
              <a:extLst>
                <a:ext uri="{FF2B5EF4-FFF2-40B4-BE49-F238E27FC236}">
                  <a16:creationId xmlns:a16="http://schemas.microsoft.com/office/drawing/2014/main" id="{7712A7A5-555C-4588-9060-B0CDF8BA70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0" y="1828800"/>
              <a:ext cx="2755900" cy="2519362"/>
              <a:chOff x="3004" y="981"/>
              <a:chExt cx="2688" cy="2256"/>
            </a:xfrm>
          </p:grpSpPr>
          <p:sp>
            <p:nvSpPr>
              <p:cNvPr id="45" name="Rectangle 5">
                <a:extLst>
                  <a:ext uri="{FF2B5EF4-FFF2-40B4-BE49-F238E27FC236}">
                    <a16:creationId xmlns:a16="http://schemas.microsoft.com/office/drawing/2014/main" id="{702718DF-5058-42E9-9B65-DA5AF6A903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4" y="1317"/>
                <a:ext cx="432" cy="624"/>
              </a:xfrm>
              <a:prstGeom prst="rect">
                <a:avLst/>
              </a:prstGeom>
              <a:solidFill>
                <a:srgbClr val="FFFFFF"/>
              </a:solidFill>
              <a:ln w="76200">
                <a:solidFill>
                  <a:srgbClr val="F5B60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6">
                <a:extLst>
                  <a:ext uri="{FF2B5EF4-FFF2-40B4-BE49-F238E27FC236}">
                    <a16:creationId xmlns:a16="http://schemas.microsoft.com/office/drawing/2014/main" id="{8E5DA1DF-E30D-44DC-9B38-3184ABBDFD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2517"/>
                <a:ext cx="432" cy="624"/>
              </a:xfrm>
              <a:prstGeom prst="rect">
                <a:avLst/>
              </a:prstGeom>
              <a:solidFill>
                <a:srgbClr val="FFFFFF"/>
              </a:solidFill>
              <a:ln w="76200">
                <a:solidFill>
                  <a:srgbClr val="FF33CC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Rectangle 7">
                <a:extLst>
                  <a:ext uri="{FF2B5EF4-FFF2-40B4-BE49-F238E27FC236}">
                    <a16:creationId xmlns:a16="http://schemas.microsoft.com/office/drawing/2014/main" id="{0D6CA04E-7D3E-49B5-807A-55DBE9E66D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8" y="2613"/>
                <a:ext cx="432" cy="624"/>
              </a:xfrm>
              <a:prstGeom prst="rect">
                <a:avLst/>
              </a:prstGeom>
              <a:solidFill>
                <a:srgbClr val="FFFFFF"/>
              </a:solidFill>
              <a:ln w="762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Rectangle 8">
                <a:extLst>
                  <a:ext uri="{FF2B5EF4-FFF2-40B4-BE49-F238E27FC236}">
                    <a16:creationId xmlns:a16="http://schemas.microsoft.com/office/drawing/2014/main" id="{C292B748-D475-46E1-8ADF-BCB01C58C4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0" y="1509"/>
                <a:ext cx="432" cy="624"/>
              </a:xfrm>
              <a:prstGeom prst="rect">
                <a:avLst/>
              </a:prstGeom>
              <a:solidFill>
                <a:srgbClr val="FFFFFF"/>
              </a:solidFill>
              <a:ln w="76200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Rectangle 9">
                <a:extLst>
                  <a:ext uri="{FF2B5EF4-FFF2-40B4-BE49-F238E27FC236}">
                    <a16:creationId xmlns:a16="http://schemas.microsoft.com/office/drawing/2014/main" id="{6DA394F3-25E9-4711-B542-C010505143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0" y="981"/>
                <a:ext cx="432" cy="624"/>
              </a:xfrm>
              <a:prstGeom prst="rect">
                <a:avLst/>
              </a:prstGeom>
              <a:solidFill>
                <a:srgbClr val="FFFFFF"/>
              </a:solidFill>
              <a:ln w="76200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Line 10">
                <a:extLst>
                  <a:ext uri="{FF2B5EF4-FFF2-40B4-BE49-F238E27FC236}">
                    <a16:creationId xmlns:a16="http://schemas.microsoft.com/office/drawing/2014/main" id="{5BB5A5E3-B30E-4E15-A299-E118E7978D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48" y="1845"/>
                <a:ext cx="192" cy="1"/>
              </a:xfrm>
              <a:prstGeom prst="line">
                <a:avLst/>
              </a:prstGeom>
              <a:noFill/>
              <a:ln w="76200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11">
                <a:extLst>
                  <a:ext uri="{FF2B5EF4-FFF2-40B4-BE49-F238E27FC236}">
                    <a16:creationId xmlns:a16="http://schemas.microsoft.com/office/drawing/2014/main" id="{5A0F37D8-B125-4CD8-94BD-DBA1141EF3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0" y="1605"/>
                <a:ext cx="192" cy="1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12">
                <a:extLst>
                  <a:ext uri="{FF2B5EF4-FFF2-40B4-BE49-F238E27FC236}">
                    <a16:creationId xmlns:a16="http://schemas.microsoft.com/office/drawing/2014/main" id="{4D2C43A8-64D5-420D-8B01-F96CEF5547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24" y="2901"/>
                <a:ext cx="192" cy="1"/>
              </a:xfrm>
              <a:prstGeom prst="line">
                <a:avLst/>
              </a:prstGeom>
              <a:noFill/>
              <a:ln w="76200">
                <a:solidFill>
                  <a:srgbClr val="F5B60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13">
                <a:extLst>
                  <a:ext uri="{FF2B5EF4-FFF2-40B4-BE49-F238E27FC236}">
                    <a16:creationId xmlns:a16="http://schemas.microsoft.com/office/drawing/2014/main" id="{35699462-C9B1-490A-98AE-B361BA50BB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24" y="2757"/>
                <a:ext cx="192" cy="1"/>
              </a:xfrm>
              <a:prstGeom prst="line">
                <a:avLst/>
              </a:prstGeom>
              <a:noFill/>
              <a:ln w="76200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14">
                <a:extLst>
                  <a:ext uri="{FF2B5EF4-FFF2-40B4-BE49-F238E27FC236}">
                    <a16:creationId xmlns:a16="http://schemas.microsoft.com/office/drawing/2014/main" id="{3FDB669B-A309-4148-8FA6-292EFAFB20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56" y="1701"/>
                <a:ext cx="192" cy="1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15">
                <a:extLst>
                  <a:ext uri="{FF2B5EF4-FFF2-40B4-BE49-F238E27FC236}">
                    <a16:creationId xmlns:a16="http://schemas.microsoft.com/office/drawing/2014/main" id="{8273F97F-0FBB-4AE4-9B20-ADFF8C2EB2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72" y="3045"/>
                <a:ext cx="192" cy="1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16">
                <a:extLst>
                  <a:ext uri="{FF2B5EF4-FFF2-40B4-BE49-F238E27FC236}">
                    <a16:creationId xmlns:a16="http://schemas.microsoft.com/office/drawing/2014/main" id="{55EE24BA-1D07-404D-BFB0-954408E031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0" y="2901"/>
                <a:ext cx="192" cy="1"/>
              </a:xfrm>
              <a:prstGeom prst="line">
                <a:avLst/>
              </a:prstGeom>
              <a:noFill/>
              <a:ln w="76200">
                <a:solidFill>
                  <a:srgbClr val="00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17">
                <a:extLst>
                  <a:ext uri="{FF2B5EF4-FFF2-40B4-BE49-F238E27FC236}">
                    <a16:creationId xmlns:a16="http://schemas.microsoft.com/office/drawing/2014/main" id="{E2DD846B-3048-41ED-9E03-8013553C37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0" y="2709"/>
                <a:ext cx="192" cy="1"/>
              </a:xfrm>
              <a:prstGeom prst="line">
                <a:avLst/>
              </a:prstGeom>
              <a:noFill/>
              <a:ln w="76200">
                <a:solidFill>
                  <a:srgbClr val="F5B60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18">
                <a:extLst>
                  <a:ext uri="{FF2B5EF4-FFF2-40B4-BE49-F238E27FC236}">
                    <a16:creationId xmlns:a16="http://schemas.microsoft.com/office/drawing/2014/main" id="{AF499956-6F4E-49CD-B279-FC7E39DF15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44" y="1269"/>
                <a:ext cx="192" cy="1"/>
              </a:xfrm>
              <a:prstGeom prst="line">
                <a:avLst/>
              </a:prstGeom>
              <a:noFill/>
              <a:ln w="76200">
                <a:solidFill>
                  <a:srgbClr val="FF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19">
                <a:extLst>
                  <a:ext uri="{FF2B5EF4-FFF2-40B4-BE49-F238E27FC236}">
                    <a16:creationId xmlns:a16="http://schemas.microsoft.com/office/drawing/2014/main" id="{5B92232C-8B82-428D-9256-DD2ED751C3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2" y="2853"/>
                <a:ext cx="96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20">
                <a:extLst>
                  <a:ext uri="{FF2B5EF4-FFF2-40B4-BE49-F238E27FC236}">
                    <a16:creationId xmlns:a16="http://schemas.microsoft.com/office/drawing/2014/main" id="{F7A43425-ED64-418E-825B-EE39E45BDB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32" y="1653"/>
                <a:ext cx="816" cy="8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21">
                <a:extLst>
                  <a:ext uri="{FF2B5EF4-FFF2-40B4-BE49-F238E27FC236}">
                    <a16:creationId xmlns:a16="http://schemas.microsoft.com/office/drawing/2014/main" id="{EEEF853F-5890-4221-B60E-48ACE494E0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244" y="2037"/>
                <a:ext cx="144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22">
                <a:extLst>
                  <a:ext uri="{FF2B5EF4-FFF2-40B4-BE49-F238E27FC236}">
                    <a16:creationId xmlns:a16="http://schemas.microsoft.com/office/drawing/2014/main" id="{1ACB2833-DB89-48B0-93F9-F36ADF624E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32" y="1413"/>
                <a:ext cx="72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23">
                <a:extLst>
                  <a:ext uri="{FF2B5EF4-FFF2-40B4-BE49-F238E27FC236}">
                    <a16:creationId xmlns:a16="http://schemas.microsoft.com/office/drawing/2014/main" id="{666D91F5-A21A-431E-A50B-131DACB93D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4" y="1845"/>
                <a:ext cx="168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24">
                <a:extLst>
                  <a:ext uri="{FF2B5EF4-FFF2-40B4-BE49-F238E27FC236}">
                    <a16:creationId xmlns:a16="http://schemas.microsoft.com/office/drawing/2014/main" id="{8E898BEC-DD31-43FB-B2EE-0E7EB15105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780" y="1269"/>
                <a:ext cx="432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25">
                <a:extLst>
                  <a:ext uri="{FF2B5EF4-FFF2-40B4-BE49-F238E27FC236}">
                    <a16:creationId xmlns:a16="http://schemas.microsoft.com/office/drawing/2014/main" id="{6A264687-199C-4423-ABCF-89C60CB6DB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540" y="1653"/>
                <a:ext cx="432" cy="9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26">
                <a:extLst>
                  <a:ext uri="{FF2B5EF4-FFF2-40B4-BE49-F238E27FC236}">
                    <a16:creationId xmlns:a16="http://schemas.microsoft.com/office/drawing/2014/main" id="{618E1BFD-0000-4712-A180-325F19D6F2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16" y="2181"/>
                <a:ext cx="288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27">
                <a:extLst>
                  <a:ext uri="{FF2B5EF4-FFF2-40B4-BE49-F238E27FC236}">
                    <a16:creationId xmlns:a16="http://schemas.microsoft.com/office/drawing/2014/main" id="{5E9E99CC-723B-4BCF-9A0A-41DFB9ABD5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532" y="1989"/>
                <a:ext cx="1248" cy="7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FB3D62EC-DEAD-4247-81BC-D4DB941B844B}"/>
                    </a:ext>
                  </a:extLst>
                </p:cNvPr>
                <p:cNvSpPr txBox="1"/>
                <p:nvPr/>
              </p:nvSpPr>
              <p:spPr>
                <a:xfrm>
                  <a:off x="906917" y="2077283"/>
                  <a:ext cx="40959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FB3D62EC-DEAD-4247-81BC-D4DB941B84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917" y="2077283"/>
                  <a:ext cx="409599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7463" r="-2985" b="-1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9D4F75A-E746-4569-9485-06B041A30289}"/>
                    </a:ext>
                  </a:extLst>
                </p:cNvPr>
                <p:cNvSpPr txBox="1"/>
                <p:nvPr/>
              </p:nvSpPr>
              <p:spPr>
                <a:xfrm>
                  <a:off x="2988866" y="1325460"/>
                  <a:ext cx="41671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9D4F75A-E746-4569-9485-06B041A302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8866" y="1325460"/>
                  <a:ext cx="416717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5797" r="-1449" b="-163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3129E906-D04E-4080-BC7C-4C758216C017}"/>
                    </a:ext>
                  </a:extLst>
                </p:cNvPr>
                <p:cNvSpPr txBox="1"/>
                <p:nvPr/>
              </p:nvSpPr>
              <p:spPr>
                <a:xfrm>
                  <a:off x="4533506" y="2397528"/>
                  <a:ext cx="41671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3129E906-D04E-4080-BC7C-4C758216C0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3506" y="2397528"/>
                  <a:ext cx="416717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7353" r="-2941" b="-163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C4084511-277E-4AE9-934E-1695960DD89B}"/>
                    </a:ext>
                  </a:extLst>
                </p:cNvPr>
                <p:cNvSpPr txBox="1"/>
                <p:nvPr/>
              </p:nvSpPr>
              <p:spPr>
                <a:xfrm>
                  <a:off x="3996533" y="4132262"/>
                  <a:ext cx="41671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C4084511-277E-4AE9-934E-1695960DD8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6533" y="4132262"/>
                  <a:ext cx="416717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7353" r="-2941" b="-1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67FB23A4-5A1B-47E3-ABBB-3ABBE1B2C21B}"/>
                    </a:ext>
                  </a:extLst>
                </p:cNvPr>
                <p:cNvSpPr txBox="1"/>
                <p:nvPr/>
              </p:nvSpPr>
              <p:spPr>
                <a:xfrm>
                  <a:off x="1224952" y="3580759"/>
                  <a:ext cx="41671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67FB23A4-5A1B-47E3-ABBB-3ABBE1B2C2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4952" y="3580759"/>
                  <a:ext cx="416717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5882" r="-2941" b="-180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9589208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Σύγκλιση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362200"/>
            <a:ext cx="8077200" cy="2438400"/>
          </a:xfrm>
        </p:spPr>
        <p:txBody>
          <a:bodyPr/>
          <a:lstStyle/>
          <a:p>
            <a:pPr eaLnBrk="1" hangingPunct="1"/>
            <a:r>
              <a:rPr lang="el-GR" sz="3000" dirty="0"/>
              <a:t>Οι σχετικές τιμές συγκλίνουν μετά από λίγες επαναλήψεις</a:t>
            </a:r>
            <a:endParaRPr lang="en-US" sz="3000" dirty="0"/>
          </a:p>
          <a:p>
            <a:pPr eaLnBrk="1" hangingPunct="1"/>
            <a:r>
              <a:rPr lang="el-GR" sz="3000" dirty="0"/>
              <a:t>Στην πράξη</a:t>
            </a:r>
            <a:r>
              <a:rPr lang="en-US" sz="3000" dirty="0"/>
              <a:t>, </a:t>
            </a:r>
            <a:r>
              <a:rPr lang="el-GR" sz="3000" dirty="0"/>
              <a:t>μετά από </a:t>
            </a:r>
            <a:r>
              <a:rPr lang="en-US" sz="3000" dirty="0"/>
              <a:t>~5 </a:t>
            </a:r>
            <a:r>
              <a:rPr lang="el-GR" sz="3000" dirty="0"/>
              <a:t>επαναλήψεις οι τιμές σχεδόν σταθεροποιούνται</a:t>
            </a:r>
            <a:endParaRPr lang="en-US" sz="3000" dirty="0"/>
          </a:p>
        </p:txBody>
      </p:sp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21.3</a:t>
            </a:r>
          </a:p>
        </p:txBody>
      </p: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Japan Elementary Schools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800600" y="2133600"/>
            <a:ext cx="3810000" cy="4572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1100">
                <a:latin typeface="Arial" pitchFamily="34" charset="0"/>
              </a:rPr>
              <a:t>The American School in Japan </a:t>
            </a:r>
          </a:p>
          <a:p>
            <a:pPr eaLnBrk="1" hangingPunct="1"/>
            <a:r>
              <a:rPr lang="en-US" sz="1100">
                <a:latin typeface="Arial" pitchFamily="34" charset="0"/>
              </a:rPr>
              <a:t>The Link Page </a:t>
            </a:r>
          </a:p>
          <a:p>
            <a:pPr eaLnBrk="1" hangingPunct="1"/>
            <a:r>
              <a:rPr lang="en-US" sz="1100">
                <a:latin typeface="Arial" pitchFamily="34" charset="0"/>
              </a:rPr>
              <a:t>‰ªès—§ˆä“c¬ŠwZƒz[ƒƒy[ƒW </a:t>
            </a:r>
          </a:p>
          <a:p>
            <a:pPr eaLnBrk="1" hangingPunct="1"/>
            <a:r>
              <a:rPr lang="en-US" sz="1100">
                <a:latin typeface="Arial" pitchFamily="34" charset="0"/>
              </a:rPr>
              <a:t>Kids' Space </a:t>
            </a:r>
          </a:p>
          <a:p>
            <a:pPr eaLnBrk="1" hangingPunct="1"/>
            <a:r>
              <a:rPr lang="en-US" sz="1100">
                <a:latin typeface="Arial" pitchFamily="34" charset="0"/>
              </a:rPr>
              <a:t>ˆÀés—§ˆÀé¼•”¬ŠwZ </a:t>
            </a:r>
          </a:p>
          <a:p>
            <a:pPr eaLnBrk="1" hangingPunct="1"/>
            <a:r>
              <a:rPr lang="en-US" sz="1100">
                <a:latin typeface="Arial" pitchFamily="34" charset="0"/>
              </a:rPr>
              <a:t>‹{é‹³ˆç‘åŠw•‘®¬ŠwZ </a:t>
            </a:r>
          </a:p>
          <a:p>
            <a:pPr eaLnBrk="1" hangingPunct="1"/>
            <a:r>
              <a:rPr lang="en-US" sz="1100">
                <a:latin typeface="Arial" pitchFamily="34" charset="0"/>
              </a:rPr>
              <a:t>KEIMEI GAKUEN Home Page ( Japanese ) </a:t>
            </a:r>
          </a:p>
          <a:p>
            <a:pPr eaLnBrk="1" hangingPunct="1"/>
            <a:r>
              <a:rPr lang="en-US" sz="1100">
                <a:latin typeface="Arial" pitchFamily="34" charset="0"/>
              </a:rPr>
              <a:t>Shiranuma Home Page </a:t>
            </a:r>
          </a:p>
          <a:p>
            <a:pPr eaLnBrk="1" hangingPunct="1"/>
            <a:r>
              <a:rPr lang="en-US" sz="1100">
                <a:latin typeface="Arial" pitchFamily="34" charset="0"/>
              </a:rPr>
              <a:t>fuzoku-es.fukui-u.ac.jp </a:t>
            </a:r>
          </a:p>
          <a:p>
            <a:pPr eaLnBrk="1" hangingPunct="1"/>
            <a:r>
              <a:rPr lang="en-US" sz="1100">
                <a:latin typeface="Arial" pitchFamily="34" charset="0"/>
              </a:rPr>
              <a:t>welcome to Miasa E&amp;J school </a:t>
            </a:r>
          </a:p>
          <a:p>
            <a:pPr eaLnBrk="1" hangingPunct="1"/>
            <a:r>
              <a:rPr lang="en-US" sz="1100">
                <a:latin typeface="Arial" pitchFamily="34" charset="0"/>
              </a:rPr>
              <a:t>_“ÞìŒ§E‰¡•ls—§’†ì¼¬ŠwZ‚Ìƒy</a:t>
            </a:r>
          </a:p>
          <a:p>
            <a:pPr eaLnBrk="1" hangingPunct="1"/>
            <a:r>
              <a:rPr lang="en-US" sz="1100">
                <a:latin typeface="Arial" pitchFamily="34" charset="0"/>
              </a:rPr>
              <a:t>http://www...p/~m_maru/index.html </a:t>
            </a:r>
          </a:p>
          <a:p>
            <a:pPr eaLnBrk="1" hangingPunct="1"/>
            <a:r>
              <a:rPr lang="en-US" sz="1100">
                <a:latin typeface="Arial" pitchFamily="34" charset="0"/>
              </a:rPr>
              <a:t>fukui haruyama-es HomePage </a:t>
            </a:r>
          </a:p>
          <a:p>
            <a:pPr eaLnBrk="1" hangingPunct="1"/>
            <a:r>
              <a:rPr lang="en-US" sz="1100">
                <a:latin typeface="Arial" pitchFamily="34" charset="0"/>
              </a:rPr>
              <a:t>Torisu primary school </a:t>
            </a:r>
          </a:p>
          <a:p>
            <a:pPr eaLnBrk="1" hangingPunct="1"/>
            <a:r>
              <a:rPr lang="en-US" sz="1100">
                <a:latin typeface="Arial" pitchFamily="34" charset="0"/>
              </a:rPr>
              <a:t>goo </a:t>
            </a:r>
          </a:p>
          <a:p>
            <a:pPr eaLnBrk="1" hangingPunct="1"/>
            <a:r>
              <a:rPr lang="en-US" sz="1100">
                <a:latin typeface="Arial" pitchFamily="34" charset="0"/>
              </a:rPr>
              <a:t>Yakumo Elementary,Hokkaido,Japan </a:t>
            </a:r>
          </a:p>
          <a:p>
            <a:pPr eaLnBrk="1" hangingPunct="1"/>
            <a:r>
              <a:rPr lang="en-US" sz="1100">
                <a:latin typeface="Arial" pitchFamily="34" charset="0"/>
              </a:rPr>
              <a:t>FUZOKU Home Page </a:t>
            </a:r>
          </a:p>
          <a:p>
            <a:pPr eaLnBrk="1" hangingPunct="1"/>
            <a:r>
              <a:rPr lang="en-US" sz="1100">
                <a:latin typeface="Arial" pitchFamily="34" charset="0"/>
              </a:rPr>
              <a:t>Kamishibun Elementary School...</a:t>
            </a:r>
            <a:r>
              <a:rPr lang="en-US" sz="1100">
                <a:solidFill>
                  <a:schemeClr val="bg1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85800" y="2133600"/>
            <a:ext cx="3810000" cy="4572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1100">
                <a:latin typeface="Arial" pitchFamily="34" charset="0"/>
              </a:rPr>
              <a:t>schools </a:t>
            </a:r>
          </a:p>
          <a:p>
            <a:pPr eaLnBrk="1" hangingPunct="1"/>
            <a:r>
              <a:rPr lang="en-US" sz="1100">
                <a:latin typeface="Arial" pitchFamily="34" charset="0"/>
              </a:rPr>
              <a:t>LINK Page-13 </a:t>
            </a:r>
          </a:p>
          <a:p>
            <a:pPr eaLnBrk="1" hangingPunct="1"/>
            <a:r>
              <a:rPr lang="en-US" sz="1100">
                <a:latin typeface="Arial" pitchFamily="34" charset="0"/>
              </a:rPr>
              <a:t>“ú–{‚ÌŠwZ </a:t>
            </a:r>
          </a:p>
          <a:p>
            <a:pPr eaLnBrk="1" hangingPunct="1"/>
            <a:r>
              <a:rPr lang="en-US" sz="1100">
                <a:latin typeface="Arial" pitchFamily="34" charset="0"/>
              </a:rPr>
              <a:t>a‰„¬ŠwZƒz[ƒƒy[ƒW </a:t>
            </a:r>
          </a:p>
          <a:p>
            <a:pPr eaLnBrk="1" hangingPunct="1"/>
            <a:r>
              <a:rPr lang="en-US" sz="1100">
                <a:latin typeface="Arial" pitchFamily="34" charset="0"/>
              </a:rPr>
              <a:t>100 Schools Home Pages (English) </a:t>
            </a:r>
          </a:p>
          <a:p>
            <a:pPr eaLnBrk="1" hangingPunct="1"/>
            <a:r>
              <a:rPr lang="en-US" sz="1100">
                <a:latin typeface="Arial" pitchFamily="34" charset="0"/>
              </a:rPr>
              <a:t>K-12 from Japan 10/...rnet and Education ) </a:t>
            </a:r>
          </a:p>
          <a:p>
            <a:pPr eaLnBrk="1" hangingPunct="1"/>
            <a:r>
              <a:rPr lang="en-US" sz="1100">
                <a:latin typeface="Arial" pitchFamily="34" charset="0"/>
              </a:rPr>
              <a:t>http://www...iglobe.ne.jp/~IKESAN </a:t>
            </a:r>
          </a:p>
          <a:p>
            <a:pPr eaLnBrk="1" hangingPunct="1"/>
            <a:r>
              <a:rPr lang="en-US" sz="1100">
                <a:latin typeface="Arial" pitchFamily="34" charset="0"/>
              </a:rPr>
              <a:t>‚l‚f‚j¬ŠwZ‚U”N‚P‘g•¨Œê </a:t>
            </a:r>
          </a:p>
          <a:p>
            <a:pPr eaLnBrk="1" hangingPunct="1"/>
            <a:r>
              <a:rPr lang="en-US" sz="1100">
                <a:latin typeface="Arial" pitchFamily="34" charset="0"/>
              </a:rPr>
              <a:t>ÒŠ—’¬—§ÒŠ—“Œ¬ŠwZ </a:t>
            </a:r>
          </a:p>
          <a:p>
            <a:pPr eaLnBrk="1" hangingPunct="1"/>
            <a:r>
              <a:rPr lang="en-US" sz="1100">
                <a:latin typeface="Arial" pitchFamily="34" charset="0"/>
              </a:rPr>
              <a:t>Koulutus ja oppilaitokset </a:t>
            </a:r>
          </a:p>
          <a:p>
            <a:pPr eaLnBrk="1" hangingPunct="1"/>
            <a:r>
              <a:rPr lang="en-US" sz="1100">
                <a:latin typeface="Arial" pitchFamily="34" charset="0"/>
              </a:rPr>
              <a:t>TOYODA HOMEPAGE </a:t>
            </a:r>
          </a:p>
          <a:p>
            <a:pPr eaLnBrk="1" hangingPunct="1"/>
            <a:r>
              <a:rPr lang="en-US" sz="1100">
                <a:latin typeface="Arial" pitchFamily="34" charset="0"/>
              </a:rPr>
              <a:t>Education </a:t>
            </a:r>
          </a:p>
          <a:p>
            <a:pPr eaLnBrk="1" hangingPunct="1"/>
            <a:r>
              <a:rPr lang="en-US" sz="1100">
                <a:latin typeface="Arial" pitchFamily="34" charset="0"/>
              </a:rPr>
              <a:t>Cay's Homepage(Japanese) </a:t>
            </a:r>
          </a:p>
          <a:p>
            <a:pPr eaLnBrk="1" hangingPunct="1"/>
            <a:r>
              <a:rPr lang="en-US" sz="1100">
                <a:latin typeface="Arial" pitchFamily="34" charset="0"/>
              </a:rPr>
              <a:t>–y“ì¬ŠwZ‚Ìƒz[ƒƒy[ƒW </a:t>
            </a:r>
          </a:p>
          <a:p>
            <a:pPr eaLnBrk="1" hangingPunct="1"/>
            <a:r>
              <a:rPr lang="en-US" sz="1100">
                <a:latin typeface="Arial" pitchFamily="34" charset="0"/>
              </a:rPr>
              <a:t>UNIVERSITY </a:t>
            </a:r>
          </a:p>
          <a:p>
            <a:pPr eaLnBrk="1" hangingPunct="1"/>
            <a:r>
              <a:rPr lang="en-US" sz="1100">
                <a:latin typeface="Arial" pitchFamily="34" charset="0"/>
              </a:rPr>
              <a:t>‰J—³¬ŠwZ DRAGON97-TOP </a:t>
            </a:r>
          </a:p>
          <a:p>
            <a:pPr eaLnBrk="1" hangingPunct="1"/>
            <a:r>
              <a:rPr lang="en-US" sz="1100">
                <a:latin typeface="Arial" pitchFamily="34" charset="0"/>
              </a:rPr>
              <a:t>Â‰ª¬ŠwZ‚T”N‚P‘gƒz[ƒƒy[ƒW </a:t>
            </a:r>
          </a:p>
          <a:p>
            <a:pPr eaLnBrk="1" hangingPunct="1"/>
            <a:r>
              <a:rPr lang="en-US" sz="1100">
                <a:latin typeface="Arial" pitchFamily="34" charset="0"/>
              </a:rPr>
              <a:t>¶µ°é¼ÂÁ© ¥á¥Ë¥å¡¼ ¥á¥Ë¥å¡¼ 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922463" y="1600200"/>
            <a:ext cx="896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Arial" pitchFamily="34" charset="0"/>
              </a:rPr>
              <a:t>Hubs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5842000" y="1600200"/>
            <a:ext cx="162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Arial" pitchFamily="34" charset="0"/>
              </a:rPr>
              <a:t>Authorities</a:t>
            </a:r>
          </a:p>
        </p:txBody>
      </p:sp>
      <p:sp>
        <p:nvSpPr>
          <p:cNvPr id="52231" name="TextBox 7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21.3</a:t>
            </a:r>
          </a:p>
        </p:txBody>
      </p: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Παρατηρήσεις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686800" cy="3352800"/>
          </a:xfrm>
        </p:spPr>
        <p:txBody>
          <a:bodyPr>
            <a:noAutofit/>
          </a:bodyPr>
          <a:lstStyle/>
          <a:p>
            <a:pPr eaLnBrk="1" hangingPunct="1"/>
            <a:r>
              <a:rPr lang="el-GR" sz="3400" dirty="0"/>
              <a:t>Συγκεντρώθηκαν καλές σελίδες </a:t>
            </a:r>
            <a:r>
              <a:rPr lang="el-GR" sz="3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ανεξάρτητα από τη γλώσσα </a:t>
            </a:r>
            <a:r>
              <a:rPr lang="el-GR" sz="3400" dirty="0"/>
              <a:t>του περιεχομένου της σελίδας</a:t>
            </a:r>
          </a:p>
          <a:p>
            <a:pPr eaLnBrk="1" hangingPunct="1"/>
            <a:r>
              <a:rPr lang="el-GR" sz="3400" dirty="0"/>
              <a:t>Η χρήση της ανάλυσης συνδέσμων  γίνεται </a:t>
            </a:r>
            <a:r>
              <a:rPr lang="el-GR" sz="3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μετά τη δημιουργία του συνόλου βάσης</a:t>
            </a:r>
          </a:p>
          <a:p>
            <a:pPr lvl="1"/>
            <a:r>
              <a:rPr lang="el-GR" sz="2800" dirty="0"/>
              <a:t> ο υπολογισμός των </a:t>
            </a:r>
            <a:r>
              <a:rPr lang="en-US" sz="2800" dirty="0"/>
              <a:t>score </a:t>
            </a:r>
            <a:r>
              <a:rPr lang="el-GR" sz="2800" dirty="0"/>
              <a:t>εξαρτάται από το ερώτημα και γίνεται μετά την ανάκτηση με βάση το περιεχόμενο </a:t>
            </a:r>
            <a:r>
              <a:rPr lang="el-GR" sz="2800" i="1" dirty="0"/>
              <a:t>(σημαντική χρονική επιβάρυνση)</a:t>
            </a:r>
            <a:endParaRPr lang="en-US" sz="2800" i="1" dirty="0"/>
          </a:p>
        </p:txBody>
      </p:sp>
      <p:sp>
        <p:nvSpPr>
          <p:cNvPr id="5325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21.3</a:t>
            </a:r>
          </a:p>
        </p:txBody>
      </p:sp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Θέματα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000" dirty="0"/>
              <a:t>Topic Drift</a:t>
            </a:r>
          </a:p>
          <a:p>
            <a:pPr lvl="1" eaLnBrk="1" hangingPunct="1"/>
            <a:r>
              <a:rPr lang="el-GR" dirty="0"/>
              <a:t>Σελίδες εκτός θέματος (</a:t>
            </a:r>
            <a:r>
              <a:rPr lang="en-US" sz="2800" dirty="0"/>
              <a:t>off-topic) </a:t>
            </a:r>
            <a:r>
              <a:rPr lang="el-GR" sz="2800" dirty="0"/>
              <a:t>μπορεί να οδηγήσουν στο να επιστραφούν </a:t>
            </a:r>
            <a:r>
              <a:rPr lang="el-GR" dirty="0"/>
              <a:t>εκτός θέματος </a:t>
            </a:r>
            <a:r>
              <a:rPr lang="en-US" dirty="0"/>
              <a:t>authorities </a:t>
            </a:r>
            <a:endParaRPr lang="el-GR" dirty="0"/>
          </a:p>
          <a:p>
            <a:pPr lvl="2"/>
            <a:r>
              <a:rPr lang="el-GR" sz="2000" dirty="0" err="1"/>
              <a:t>Π.χ</a:t>
            </a:r>
            <a:r>
              <a:rPr lang="en-US" sz="2000" dirty="0"/>
              <a:t>., </a:t>
            </a:r>
            <a:r>
              <a:rPr lang="el-GR" dirty="0"/>
              <a:t>οι γειτονικοί κόμβοι μπορεί να αναφέρονται σε κάποιο </a:t>
            </a:r>
            <a:r>
              <a:rPr lang="en-US" sz="2000" dirty="0"/>
              <a:t>“super topic”</a:t>
            </a:r>
          </a:p>
          <a:p>
            <a:pPr eaLnBrk="1" hangingPunct="1"/>
            <a:r>
              <a:rPr lang="en-US" sz="3000" dirty="0"/>
              <a:t>Mutually Reinforcing Affiliates</a:t>
            </a:r>
          </a:p>
          <a:p>
            <a:pPr lvl="1" eaLnBrk="1" hangingPunct="1"/>
            <a:r>
              <a:rPr lang="en-US" sz="2800" dirty="0"/>
              <a:t> </a:t>
            </a:r>
            <a:r>
              <a:rPr lang="el-GR" dirty="0"/>
              <a:t>Συνεργαζόμενες σελίδες μπορεί να αυξήσουν τα σκορ τους</a:t>
            </a:r>
            <a:endParaRPr lang="en-US" sz="2400" dirty="0"/>
          </a:p>
        </p:txBody>
      </p:sp>
      <p:sp>
        <p:nvSpPr>
          <p:cNvPr id="5632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21.3</a:t>
            </a:r>
          </a:p>
        </p:txBody>
      </p:sp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Διανυσματική αναπαράσταση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6869" y="1600200"/>
            <a:ext cx="7772400" cy="1706770"/>
          </a:xfrm>
        </p:spPr>
        <p:txBody>
          <a:bodyPr>
            <a:noAutofit/>
          </a:bodyPr>
          <a:lstStyle/>
          <a:p>
            <a:pPr eaLnBrk="1" hangingPunct="1"/>
            <a:r>
              <a:rPr lang="en-US" i="1" dirty="0" err="1"/>
              <a:t>n</a:t>
            </a:r>
            <a:r>
              <a:rPr lang="en-US" dirty="0" err="1">
                <a:sym typeface="Symbol" pitchFamily="18" charset="2"/>
              </a:rPr>
              <a:t></a:t>
            </a:r>
            <a:r>
              <a:rPr lang="en-US" i="1" dirty="0" err="1"/>
              <a:t>n</a:t>
            </a:r>
            <a:r>
              <a:rPr lang="en-US" dirty="0"/>
              <a:t>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πίνακας γειτνίασης </a:t>
            </a:r>
            <a:r>
              <a:rPr lang="en-US" b="1" dirty="0"/>
              <a:t>A</a:t>
            </a:r>
            <a:r>
              <a:rPr lang="en-US" dirty="0"/>
              <a:t>:</a:t>
            </a:r>
          </a:p>
          <a:p>
            <a:pPr lvl="1" eaLnBrk="1" hangingPunct="1"/>
            <a:r>
              <a:rPr lang="el-GR" dirty="0"/>
              <a:t>Για το σύνολο βάση </a:t>
            </a:r>
          </a:p>
          <a:p>
            <a:pPr lvl="1" eaLnBrk="1" hangingPunct="1"/>
            <a:r>
              <a:rPr lang="en-US" i="1" dirty="0" err="1"/>
              <a:t>A</a:t>
            </a:r>
            <a:r>
              <a:rPr lang="en-US" i="1" baseline="-25000" dirty="0" err="1"/>
              <a:t>ij</a:t>
            </a:r>
            <a:r>
              <a:rPr lang="en-US" i="1" dirty="0"/>
              <a:t> = 1</a:t>
            </a:r>
            <a:r>
              <a:rPr lang="en-US" dirty="0"/>
              <a:t> </a:t>
            </a:r>
            <a:r>
              <a:rPr lang="el-GR" dirty="0"/>
              <a:t>αν η σελίδα</a:t>
            </a:r>
            <a:r>
              <a:rPr lang="en-US" dirty="0"/>
              <a:t> page </a:t>
            </a:r>
            <a:r>
              <a:rPr lang="en-US" i="1" dirty="0" err="1"/>
              <a:t>i</a:t>
            </a:r>
            <a:r>
              <a:rPr lang="en-US" dirty="0"/>
              <a:t> </a:t>
            </a:r>
            <a:r>
              <a:rPr lang="el-GR" dirty="0"/>
              <a:t>δείχνει στο </a:t>
            </a:r>
            <a:r>
              <a:rPr lang="en-US" i="1" dirty="0"/>
              <a:t>j</a:t>
            </a:r>
            <a:r>
              <a:rPr lang="en-US" dirty="0"/>
              <a:t>, </a:t>
            </a:r>
            <a:r>
              <a:rPr lang="el-GR" dirty="0"/>
              <a:t>αλλιώς</a:t>
            </a:r>
            <a:r>
              <a:rPr lang="en-US" dirty="0"/>
              <a:t> = 0.</a:t>
            </a:r>
          </a:p>
        </p:txBody>
      </p:sp>
      <p:sp>
        <p:nvSpPr>
          <p:cNvPr id="54276" name="Oval 4"/>
          <p:cNvSpPr>
            <a:spLocks noChangeArrowheads="1"/>
          </p:cNvSpPr>
          <p:nvPr/>
        </p:nvSpPr>
        <p:spPr bwMode="auto">
          <a:xfrm>
            <a:off x="990600" y="4449970"/>
            <a:ext cx="228600" cy="228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1219200" y="4373770"/>
            <a:ext cx="457200" cy="457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54278" name="Oval 6"/>
          <p:cNvSpPr>
            <a:spLocks noChangeArrowheads="1"/>
          </p:cNvSpPr>
          <p:nvPr/>
        </p:nvSpPr>
        <p:spPr bwMode="auto">
          <a:xfrm>
            <a:off x="1143000" y="3200400"/>
            <a:ext cx="457200" cy="457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54279" name="AutoShape 7"/>
          <p:cNvSpPr>
            <a:spLocks noChangeArrowheads="1"/>
          </p:cNvSpPr>
          <p:nvPr/>
        </p:nvSpPr>
        <p:spPr bwMode="auto">
          <a:xfrm>
            <a:off x="4114800" y="4678570"/>
            <a:ext cx="838200" cy="457200"/>
          </a:xfrm>
          <a:prstGeom prst="rightArrow">
            <a:avLst>
              <a:gd name="adj1" fmla="val 50000"/>
              <a:gd name="adj2" fmla="val 45833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914400" y="4221370"/>
            <a:ext cx="533400" cy="5334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b="1">
                <a:latin typeface="Arial" pitchFamily="34" charset="0"/>
              </a:rPr>
              <a:t>1</a:t>
            </a:r>
            <a:endParaRPr lang="en-US" sz="1400">
              <a:latin typeface="Rockwell" pitchFamily="18" charset="0"/>
            </a:endParaRPr>
          </a:p>
        </p:txBody>
      </p:sp>
      <p:sp>
        <p:nvSpPr>
          <p:cNvPr id="54281" name="Oval 9"/>
          <p:cNvSpPr>
            <a:spLocks noChangeArrowheads="1"/>
          </p:cNvSpPr>
          <p:nvPr/>
        </p:nvSpPr>
        <p:spPr bwMode="auto">
          <a:xfrm>
            <a:off x="2819400" y="4221370"/>
            <a:ext cx="533400" cy="5334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b="1">
                <a:latin typeface="Arial" pitchFamily="34" charset="0"/>
              </a:rPr>
              <a:t>2</a:t>
            </a:r>
            <a:endParaRPr lang="en-US">
              <a:latin typeface="Arial" pitchFamily="34" charset="0"/>
            </a:endParaRPr>
          </a:p>
        </p:txBody>
      </p:sp>
      <p:sp>
        <p:nvSpPr>
          <p:cNvPr id="54282" name="Oval 10"/>
          <p:cNvSpPr>
            <a:spLocks noChangeArrowheads="1"/>
          </p:cNvSpPr>
          <p:nvPr/>
        </p:nvSpPr>
        <p:spPr bwMode="auto">
          <a:xfrm>
            <a:off x="1905000" y="5211970"/>
            <a:ext cx="533400" cy="5334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b="1">
                <a:latin typeface="Arial" pitchFamily="34" charset="0"/>
              </a:rPr>
              <a:t>3</a:t>
            </a:r>
          </a:p>
        </p:txBody>
      </p:sp>
      <p:cxnSp>
        <p:nvCxnSpPr>
          <p:cNvPr id="54283" name="AutoShape 11"/>
          <p:cNvCxnSpPr>
            <a:cxnSpLocks noChangeShapeType="1"/>
            <a:stCxn id="54280" idx="7"/>
            <a:endCxn id="54281" idx="1"/>
          </p:cNvCxnSpPr>
          <p:nvPr/>
        </p:nvCxnSpPr>
        <p:spPr bwMode="auto">
          <a:xfrm rot="5400000" flipV="1">
            <a:off x="2132807" y="3536364"/>
            <a:ext cx="1587" cy="1527175"/>
          </a:xfrm>
          <a:prstGeom prst="curvedConnector3">
            <a:avLst>
              <a:gd name="adj1" fmla="val -15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4284" name="AutoShape 12"/>
          <p:cNvCxnSpPr>
            <a:cxnSpLocks noChangeShapeType="1"/>
            <a:stCxn id="54281" idx="3"/>
            <a:endCxn id="54280" idx="5"/>
          </p:cNvCxnSpPr>
          <p:nvPr/>
        </p:nvCxnSpPr>
        <p:spPr bwMode="auto">
          <a:xfrm rot="5400000">
            <a:off x="2132807" y="3914189"/>
            <a:ext cx="1587" cy="1527175"/>
          </a:xfrm>
          <a:prstGeom prst="curvedConnector3">
            <a:avLst>
              <a:gd name="adj1" fmla="val 979999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4285" name="AutoShape 13"/>
          <p:cNvCxnSpPr>
            <a:cxnSpLocks noChangeShapeType="1"/>
            <a:stCxn id="54281" idx="7"/>
            <a:endCxn id="54281" idx="6"/>
          </p:cNvCxnSpPr>
          <p:nvPr/>
        </p:nvCxnSpPr>
        <p:spPr bwMode="auto">
          <a:xfrm rot="5400000" flipV="1">
            <a:off x="3219451" y="4354720"/>
            <a:ext cx="188912" cy="77787"/>
          </a:xfrm>
          <a:prstGeom prst="curvedConnector4">
            <a:avLst>
              <a:gd name="adj1" fmla="val -102523"/>
              <a:gd name="adj2" fmla="val 69591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4286" name="AutoShape 14"/>
          <p:cNvCxnSpPr>
            <a:cxnSpLocks noChangeShapeType="1"/>
            <a:stCxn id="54281" idx="4"/>
            <a:endCxn id="54282" idx="7"/>
          </p:cNvCxnSpPr>
          <p:nvPr/>
        </p:nvCxnSpPr>
        <p:spPr bwMode="auto">
          <a:xfrm flipH="1">
            <a:off x="2360613" y="4754770"/>
            <a:ext cx="725487" cy="5349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4287" name="AutoShape 15"/>
          <p:cNvCxnSpPr>
            <a:cxnSpLocks noChangeShapeType="1"/>
            <a:stCxn id="54282" idx="1"/>
            <a:endCxn id="54280" idx="4"/>
          </p:cNvCxnSpPr>
          <p:nvPr/>
        </p:nvCxnSpPr>
        <p:spPr bwMode="auto">
          <a:xfrm flipH="1" flipV="1">
            <a:off x="1181100" y="4754770"/>
            <a:ext cx="801688" cy="5349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5791200" y="4297570"/>
            <a:ext cx="19812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5943600" y="3916570"/>
            <a:ext cx="182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 1      2      3</a:t>
            </a:r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5486400" y="4297570"/>
            <a:ext cx="3048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1</a:t>
            </a:r>
            <a:endParaRPr lang="en-US" sz="1000" b="1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3</a:t>
            </a:r>
          </a:p>
        </p:txBody>
      </p:sp>
      <p:sp>
        <p:nvSpPr>
          <p:cNvPr id="54291" name="Text Box 19"/>
          <p:cNvSpPr txBox="1">
            <a:spLocks noChangeArrowheads="1"/>
          </p:cNvSpPr>
          <p:nvPr/>
        </p:nvSpPr>
        <p:spPr bwMode="auto">
          <a:xfrm>
            <a:off x="5943600" y="429757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 0      1      0</a:t>
            </a:r>
          </a:p>
        </p:txBody>
      </p:sp>
      <p:sp>
        <p:nvSpPr>
          <p:cNvPr id="54292" name="Text Box 20"/>
          <p:cNvSpPr txBox="1">
            <a:spLocks noChangeArrowheads="1"/>
          </p:cNvSpPr>
          <p:nvPr/>
        </p:nvSpPr>
        <p:spPr bwMode="auto">
          <a:xfrm>
            <a:off x="5943600" y="483097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pitchFamily="34" charset="0"/>
              </a:rPr>
              <a:t> 1      1      1</a:t>
            </a:r>
          </a:p>
        </p:txBody>
      </p:sp>
      <p:sp>
        <p:nvSpPr>
          <p:cNvPr id="54293" name="Text Box 21"/>
          <p:cNvSpPr txBox="1">
            <a:spLocks noChangeArrowheads="1"/>
          </p:cNvSpPr>
          <p:nvPr/>
        </p:nvSpPr>
        <p:spPr bwMode="auto">
          <a:xfrm>
            <a:off x="5943600" y="536437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 1      0      0</a:t>
            </a:r>
          </a:p>
        </p:txBody>
      </p:sp>
      <p:sp>
        <p:nvSpPr>
          <p:cNvPr id="54294" name="TextBox 22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21.3</a:t>
            </a:r>
          </a:p>
        </p:txBody>
      </p:sp>
    </p:spTree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Διανύσματα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Hub/Authority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/>
              <a:t>Τα </a:t>
            </a:r>
            <a:r>
              <a:rPr lang="en-US" dirty="0"/>
              <a:t>hub </a:t>
            </a:r>
            <a:r>
              <a:rPr lang="el-GR" dirty="0"/>
              <a:t>σκορ</a:t>
            </a:r>
            <a:r>
              <a:rPr lang="en-US" dirty="0"/>
              <a:t> </a:t>
            </a:r>
            <a:r>
              <a:rPr lang="en-US" i="1" dirty="0"/>
              <a:t>h()</a:t>
            </a:r>
            <a:r>
              <a:rPr lang="en-US" dirty="0"/>
              <a:t> </a:t>
            </a:r>
            <a:r>
              <a:rPr lang="el-GR" dirty="0"/>
              <a:t>και </a:t>
            </a:r>
            <a:r>
              <a:rPr lang="en-US" dirty="0"/>
              <a:t>authority </a:t>
            </a:r>
            <a:r>
              <a:rPr lang="el-GR" dirty="0"/>
              <a:t>σκορ</a:t>
            </a:r>
            <a:r>
              <a:rPr lang="en-US" dirty="0"/>
              <a:t> </a:t>
            </a:r>
            <a:r>
              <a:rPr lang="en-US" i="1" dirty="0"/>
              <a:t>a()</a:t>
            </a:r>
            <a:r>
              <a:rPr lang="en-US" dirty="0"/>
              <a:t> </a:t>
            </a:r>
            <a:r>
              <a:rPr lang="el-GR" dirty="0"/>
              <a:t>ως </a:t>
            </a:r>
            <a:r>
              <a:rPr lang="en-US" dirty="0"/>
              <a:t>n-</a:t>
            </a:r>
            <a:r>
              <a:rPr lang="el-GR" dirty="0" err="1"/>
              <a:t>διάστατα</a:t>
            </a:r>
            <a:r>
              <a:rPr lang="el-GR" dirty="0"/>
              <a:t> διανύσματα</a:t>
            </a:r>
            <a:endParaRPr lang="en-US" dirty="0"/>
          </a:p>
          <a:p>
            <a:pPr eaLnBrk="1" hangingPunct="1"/>
            <a:r>
              <a:rPr lang="el-GR" dirty="0"/>
              <a:t>Οι επαναληπτικοί υπολογισμοί:</a:t>
            </a:r>
            <a:endParaRPr lang="en-US" dirty="0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314675"/>
              </p:ext>
            </p:extLst>
          </p:nvPr>
        </p:nvGraphicFramePr>
        <p:xfrm>
          <a:off x="2727582" y="3329781"/>
          <a:ext cx="30162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02865" imgH="355446" progId="Equation.3">
                  <p:embed/>
                </p:oleObj>
              </mc:Choice>
              <mc:Fallback>
                <p:oleObj name="Equation" r:id="rId3" imgW="1002865" imgH="355446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7582" y="3329781"/>
                        <a:ext cx="301625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51914"/>
              </p:ext>
            </p:extLst>
          </p:nvPr>
        </p:nvGraphicFramePr>
        <p:xfrm>
          <a:off x="2727582" y="4566786"/>
          <a:ext cx="30162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02865" imgH="355446" progId="Equation.3">
                  <p:embed/>
                </p:oleObj>
              </mc:Choice>
              <mc:Fallback>
                <p:oleObj name="Equation" r:id="rId5" imgW="1002865" imgH="355446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7582" y="4566786"/>
                        <a:ext cx="301625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21.3</a:t>
            </a:r>
          </a:p>
        </p:txBody>
      </p:sp>
      <p:sp>
        <p:nvSpPr>
          <p:cNvPr id="2" name="Rectangle 1"/>
          <p:cNvSpPr/>
          <p:nvPr/>
        </p:nvSpPr>
        <p:spPr>
          <a:xfrm>
            <a:off x="1295400" y="5486400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3200" i="1" dirty="0">
                <a:latin typeface="+mn-lt"/>
              </a:rPr>
              <a:t>h </a:t>
            </a:r>
            <a:r>
              <a:rPr lang="el-GR" sz="3200" i="1" dirty="0">
                <a:latin typeface="+mn-lt"/>
              </a:rPr>
              <a:t> </a:t>
            </a:r>
            <a:r>
              <a:rPr lang="en-US" sz="3200" i="1" dirty="0">
                <a:latin typeface="+mn-lt"/>
              </a:rPr>
              <a:t>=</a:t>
            </a:r>
            <a:r>
              <a:rPr lang="el-GR" sz="3200" i="1" dirty="0">
                <a:latin typeface="+mn-lt"/>
              </a:rPr>
              <a:t> </a:t>
            </a:r>
            <a:r>
              <a:rPr lang="en-US" sz="3200" i="1" dirty="0">
                <a:latin typeface="+mn-lt"/>
              </a:rPr>
              <a:t>A</a:t>
            </a:r>
            <a:r>
              <a:rPr lang="el-GR" sz="3200" i="1" dirty="0">
                <a:latin typeface="+mn-lt"/>
              </a:rPr>
              <a:t> </a:t>
            </a:r>
            <a:r>
              <a:rPr lang="en-US" sz="3200" i="1" dirty="0">
                <a:latin typeface="+mn-lt"/>
              </a:rPr>
              <a:t>a</a:t>
            </a:r>
            <a:r>
              <a:rPr lang="el-GR" sz="3200" i="1" dirty="0">
                <a:latin typeface="+mn-lt"/>
              </a:rPr>
              <a:t> </a:t>
            </a:r>
            <a:endParaRPr lang="en-US" sz="3200" i="1" dirty="0">
              <a:latin typeface="+mn-lt"/>
            </a:endParaRPr>
          </a:p>
          <a:p>
            <a:pPr eaLnBrk="1" hangingPunct="1"/>
            <a:r>
              <a:rPr lang="en-US" sz="3200" i="1" dirty="0">
                <a:latin typeface="+mn-lt"/>
              </a:rPr>
              <a:t>a = A</a:t>
            </a:r>
            <a:r>
              <a:rPr lang="el-GR" sz="3200" i="1" baseline="30000" dirty="0">
                <a:latin typeface="+mn-lt"/>
              </a:rPr>
              <a:t>Τ</a:t>
            </a:r>
            <a:r>
              <a:rPr lang="en-US" sz="3200" i="1" baseline="30000" dirty="0">
                <a:latin typeface="+mn-lt"/>
              </a:rPr>
              <a:t> </a:t>
            </a:r>
            <a:r>
              <a:rPr lang="en-US" sz="3200" i="1" dirty="0">
                <a:latin typeface="+mn-lt"/>
              </a:rPr>
              <a:t>h</a:t>
            </a:r>
            <a:r>
              <a:rPr lang="el-GR" sz="3200" i="1" dirty="0">
                <a:latin typeface="+mn-lt"/>
              </a:rPr>
              <a:t>,  </a:t>
            </a:r>
            <a:r>
              <a:rPr lang="en-US" sz="3200" i="1" dirty="0"/>
              <a:t>A</a:t>
            </a:r>
            <a:r>
              <a:rPr lang="el-GR" sz="3200" i="1" baseline="30000" dirty="0"/>
              <a:t>Τ</a:t>
            </a:r>
            <a:r>
              <a:rPr lang="en-US" sz="3200" i="1" baseline="30000" dirty="0"/>
              <a:t> </a:t>
            </a:r>
            <a:r>
              <a:rPr lang="en-US" sz="3200" dirty="0">
                <a:latin typeface="+mn-lt"/>
                <a:cs typeface="+mn-cs"/>
              </a:rPr>
              <a:t>transpose (</a:t>
            </a:r>
            <a:r>
              <a:rPr lang="el-GR" sz="3200" dirty="0">
                <a:latin typeface="+mn-lt"/>
                <a:cs typeface="+mn-cs"/>
              </a:rPr>
              <a:t>ανάστροφος</a:t>
            </a:r>
            <a:r>
              <a:rPr lang="en-US" sz="3200" dirty="0">
                <a:latin typeface="+mn-lt"/>
                <a:cs typeface="+mn-cs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4600" y="3499781"/>
            <a:ext cx="2259338" cy="72679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85869" y="1773195"/>
            <a:ext cx="3136106" cy="11430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i="1" dirty="0"/>
              <a:t>h = A </a:t>
            </a:r>
            <a:r>
              <a:rPr lang="en-US" i="1" dirty="0" err="1"/>
              <a:t>a</a:t>
            </a:r>
            <a:r>
              <a:rPr lang="en-US" i="1" dirty="0"/>
              <a:t>.</a:t>
            </a:r>
          </a:p>
          <a:p>
            <a:pPr marL="0" indent="0" eaLnBrk="1" hangingPunct="1">
              <a:buNone/>
            </a:pPr>
            <a:r>
              <a:rPr lang="en-US" i="1" dirty="0"/>
              <a:t>a = A</a:t>
            </a:r>
            <a:r>
              <a:rPr lang="el-GR" i="1" baseline="30000" dirty="0"/>
              <a:t>Τ</a:t>
            </a:r>
            <a:r>
              <a:rPr lang="en-US" i="1" baseline="30000" dirty="0"/>
              <a:t> </a:t>
            </a:r>
            <a:r>
              <a:rPr lang="en-US" i="1" dirty="0"/>
              <a:t>h.</a:t>
            </a:r>
          </a:p>
        </p:txBody>
      </p:sp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3048000" y="2895600"/>
            <a:ext cx="914400" cy="6096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3886200" y="1549568"/>
            <a:ext cx="29209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l-GR" sz="3200" dirty="0">
                <a:latin typeface="+mn-lt"/>
              </a:rPr>
              <a:t>Αντικατάσταση</a:t>
            </a:r>
            <a:r>
              <a:rPr lang="en-US" sz="3200" dirty="0">
                <a:latin typeface="+mn-lt"/>
              </a:rPr>
              <a:t>: </a:t>
            </a:r>
          </a:p>
          <a:p>
            <a:pPr algn="ctr"/>
            <a:r>
              <a:rPr lang="en-US" sz="3200" i="1" dirty="0">
                <a:latin typeface="+mn-lt"/>
              </a:rPr>
              <a:t>h = A A</a:t>
            </a:r>
            <a:r>
              <a:rPr lang="en-US" sz="3200" i="1" baseline="30000" dirty="0">
                <a:latin typeface="+mn-lt"/>
              </a:rPr>
              <a:t>T </a:t>
            </a:r>
            <a:r>
              <a:rPr lang="en-US" sz="3200" i="1" dirty="0">
                <a:latin typeface="+mn-lt"/>
              </a:rPr>
              <a:t>h </a:t>
            </a:r>
          </a:p>
          <a:p>
            <a:pPr algn="ctr"/>
            <a:r>
              <a:rPr lang="en-US" sz="3200" i="1" dirty="0">
                <a:latin typeface="+mn-lt"/>
              </a:rPr>
              <a:t>a = A</a:t>
            </a:r>
            <a:r>
              <a:rPr lang="en-US" sz="3200" i="1" baseline="30000" dirty="0">
                <a:latin typeface="+mn-lt"/>
              </a:rPr>
              <a:t>T</a:t>
            </a:r>
            <a:r>
              <a:rPr lang="en-US" sz="3200" i="1" dirty="0">
                <a:latin typeface="+mn-lt"/>
              </a:rPr>
              <a:t>A a.</a:t>
            </a:r>
            <a:endParaRPr lang="en-US" i="1" dirty="0">
              <a:latin typeface="+mn-lt"/>
            </a:endParaRP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762000" y="3481482"/>
            <a:ext cx="53006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i="1" dirty="0">
                <a:latin typeface="+mn-lt"/>
              </a:rPr>
              <a:t>h</a:t>
            </a:r>
            <a:r>
              <a:rPr lang="en-US" sz="3200" dirty="0">
                <a:latin typeface="+mn-lt"/>
              </a:rPr>
              <a:t> </a:t>
            </a:r>
            <a:r>
              <a:rPr lang="el-GR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ιδιοδιάνυσμα</a:t>
            </a:r>
            <a:r>
              <a:rPr lang="el-GR" sz="3200" dirty="0">
                <a:latin typeface="+mn-lt"/>
              </a:rPr>
              <a:t> του  </a:t>
            </a:r>
            <a:r>
              <a:rPr lang="en-US" sz="3200" i="1" dirty="0">
                <a:latin typeface="+mn-lt"/>
              </a:rPr>
              <a:t>AA</a:t>
            </a:r>
            <a:r>
              <a:rPr lang="el-GR" sz="3200" i="1" baseline="30000" dirty="0">
                <a:latin typeface="+mn-lt"/>
              </a:rPr>
              <a:t>Τ</a:t>
            </a:r>
            <a:r>
              <a:rPr lang="en-US" sz="3200" dirty="0">
                <a:latin typeface="+mn-lt"/>
              </a:rPr>
              <a:t> </a:t>
            </a:r>
            <a:endParaRPr lang="el-GR" sz="32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l-GR" sz="3200" i="1" dirty="0">
                <a:latin typeface="+mn-lt"/>
              </a:rPr>
              <a:t>α</a:t>
            </a:r>
            <a:r>
              <a:rPr lang="el-GR" sz="3200" dirty="0">
                <a:latin typeface="+mn-lt"/>
              </a:rPr>
              <a:t> </a:t>
            </a:r>
            <a:r>
              <a:rPr lang="el-GR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ιδιοδιάνυσμα</a:t>
            </a:r>
            <a:r>
              <a:rPr lang="el-GR" sz="3200" dirty="0">
                <a:latin typeface="+mn-lt"/>
              </a:rPr>
              <a:t> του </a:t>
            </a:r>
            <a:r>
              <a:rPr lang="en-US" sz="3200" i="1" dirty="0">
                <a:latin typeface="+mn-lt"/>
              </a:rPr>
              <a:t>A</a:t>
            </a:r>
            <a:r>
              <a:rPr lang="el-GR" sz="3200" i="1" baseline="30000" dirty="0">
                <a:latin typeface="+mn-lt"/>
              </a:rPr>
              <a:t>Τ</a:t>
            </a:r>
            <a:r>
              <a:rPr lang="en-US" sz="3200" i="1" dirty="0">
                <a:latin typeface="+mn-lt"/>
              </a:rPr>
              <a:t>A</a:t>
            </a:r>
            <a:endParaRPr lang="en-US" i="1" dirty="0">
              <a:latin typeface="+mn-lt"/>
            </a:endParaRP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457200" y="5052884"/>
            <a:ext cx="8458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Ο αλγόριθμος ανήκει στις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power iteration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l-GR" dirty="0">
                <a:latin typeface="+mn-lt"/>
              </a:rPr>
              <a:t>μεθόδους υπολογισμού </a:t>
            </a:r>
            <a:r>
              <a:rPr lang="el-GR" dirty="0" err="1">
                <a:latin typeface="+mn-lt"/>
              </a:rPr>
              <a:t>ιδιοδιανυσμάτων</a:t>
            </a:r>
            <a:endParaRPr lang="el-GR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Συγκλίνει</a:t>
            </a:r>
            <a:endParaRPr lang="en-US" dirty="0">
              <a:latin typeface="+mn-lt"/>
            </a:endParaRPr>
          </a:p>
        </p:txBody>
      </p:sp>
      <p:sp>
        <p:nvSpPr>
          <p:cNvPr id="55306" name="TextBox 10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/>
              <a:t>Κεφ</a:t>
            </a:r>
            <a:r>
              <a:rPr lang="en-US" sz="1600" dirty="0"/>
              <a:t>. 21.3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Διανυσματική αναπαράσταση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: Ορισμός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7FF0B73-C8AB-43E7-9A2F-61D6386DBF58}"/>
                  </a:ext>
                </a:extLst>
              </p:cNvPr>
              <p:cNvSpPr txBox="1"/>
              <p:nvPr/>
            </p:nvSpPr>
            <p:spPr>
              <a:xfrm>
                <a:off x="983190" y="2743200"/>
                <a:ext cx="6657592" cy="943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𝑃𝑎𝑔𝑒𝑅𝑎𝑛𝑘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∈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𝐼𝑛𝑁𝑒𝑖𝑔𝑏𝑜𝑟𝑠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𝑃𝑎𝑔𝑒𝑅𝑎𝑛𝑘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𝑜𝑢𝑡𝑑𝑒𝑔𝑟𝑒𝑒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7FF0B73-C8AB-43E7-9A2F-61D6386DB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190" y="2743200"/>
                <a:ext cx="6657592" cy="9438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02D0E05-94F9-4ABA-8AA7-CB5A1908DA03}"/>
                  </a:ext>
                </a:extLst>
              </p14:cNvPr>
              <p14:cNvContentPartPr/>
              <p14:nvPr/>
            </p14:nvContentPartPr>
            <p14:xfrm>
              <a:off x="1077007" y="651117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02D0E05-94F9-4ABA-8AA7-CB5A1908DA0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68007" y="64211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77679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-152400" y="305008"/>
            <a:ext cx="8686800" cy="124936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PageRank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vs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HITS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/>
              <a:t>Κεφ</a:t>
            </a:r>
            <a:r>
              <a:rPr lang="en-US" sz="1600" dirty="0"/>
              <a:t>. 21.3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57200" y="1752601"/>
            <a:ext cx="8294841" cy="2895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spcBef>
                <a:spcPts val="700"/>
              </a:spcBef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sz="2800" dirty="0">
                <a:solidFill>
                  <a:srgbClr val="000000"/>
                </a:solidFill>
                <a:latin typeface="Calibri" charset="0"/>
              </a:rPr>
              <a:t>Θα μπορούσαμε να εφαρμόσουμε το </a:t>
            </a: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HITS </a:t>
            </a:r>
            <a:r>
              <a:rPr lang="el-GR" sz="2800" dirty="0">
                <a:solidFill>
                  <a:srgbClr val="000000"/>
                </a:solidFill>
                <a:latin typeface="Calibri" charset="0"/>
              </a:rPr>
              <a:t>σε όλο το </a:t>
            </a: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web </a:t>
            </a:r>
            <a:r>
              <a:rPr lang="el-GR" sz="2800" dirty="0">
                <a:solidFill>
                  <a:srgbClr val="000000"/>
                </a:solidFill>
                <a:latin typeface="Calibri" charset="0"/>
              </a:rPr>
              <a:t>και το </a:t>
            </a: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PageRank </a:t>
            </a:r>
            <a:r>
              <a:rPr lang="el-GR" sz="2800" dirty="0">
                <a:solidFill>
                  <a:srgbClr val="000000"/>
                </a:solidFill>
                <a:latin typeface="Calibri" charset="0"/>
              </a:rPr>
              <a:t>σε θεματικό  υποσύνολο</a:t>
            </a:r>
          </a:p>
          <a:p>
            <a:pPr marL="336550" indent="-336550">
              <a:spcBef>
                <a:spcPts val="700"/>
              </a:spcBef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sz="2800" dirty="0">
                <a:solidFill>
                  <a:srgbClr val="000000"/>
                </a:solidFill>
                <a:latin typeface="Calibri" charset="0"/>
              </a:rPr>
              <a:t>Στο </a:t>
            </a: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web, </a:t>
            </a:r>
          </a:p>
          <a:p>
            <a:pPr marL="793750" lvl="1" indent="-336550">
              <a:spcBef>
                <a:spcPts val="700"/>
              </a:spcBef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sz="2800" dirty="0">
                <a:solidFill>
                  <a:srgbClr val="000000"/>
                </a:solidFill>
                <a:latin typeface="Calibri" charset="0"/>
              </a:rPr>
              <a:t>Ένα καλό </a:t>
            </a: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hub </a:t>
            </a:r>
            <a:r>
              <a:rPr lang="el-GR" sz="2800" dirty="0">
                <a:solidFill>
                  <a:srgbClr val="000000"/>
                </a:solidFill>
                <a:latin typeface="Calibri" charset="0"/>
              </a:rPr>
              <a:t>είναι συνήθως και ένα καλό </a:t>
            </a: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authority</a:t>
            </a:r>
          </a:p>
          <a:p>
            <a:pPr marL="793750" lvl="1" indent="-336550">
              <a:spcBef>
                <a:spcPts val="700"/>
              </a:spcBef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sz="2800" dirty="0">
                <a:solidFill>
                  <a:srgbClr val="000000"/>
                </a:solidFill>
                <a:latin typeface="Calibri" charset="0"/>
              </a:rPr>
              <a:t>Οι διαφορές στο </a:t>
            </a: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rank </a:t>
            </a:r>
            <a:r>
              <a:rPr lang="el-GR" sz="2800" dirty="0">
                <a:solidFill>
                  <a:srgbClr val="000000"/>
                </a:solidFill>
                <a:latin typeface="Calibri" charset="0"/>
              </a:rPr>
              <a:t>με </a:t>
            </a: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PageRank </a:t>
            </a:r>
            <a:r>
              <a:rPr lang="el-GR" sz="2800" dirty="0">
                <a:solidFill>
                  <a:srgbClr val="000000"/>
                </a:solidFill>
                <a:latin typeface="Calibri" charset="0"/>
              </a:rPr>
              <a:t>και </a:t>
            </a: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HITS </a:t>
            </a:r>
            <a:r>
              <a:rPr lang="el-GR" sz="2800" dirty="0">
                <a:solidFill>
                  <a:srgbClr val="000000"/>
                </a:solidFill>
                <a:latin typeface="Calibri" charset="0"/>
              </a:rPr>
              <a:t>μικρές</a:t>
            </a: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336550" indent="-336550">
              <a:spcBef>
                <a:spcPts val="700"/>
              </a:spcBef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336550" indent="-336550">
              <a:spcBef>
                <a:spcPts val="700"/>
              </a:spcBef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39148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>
                <a:ea typeface="ＭＳ Ｐゴシック" pitchFamily="-112" charset="-128"/>
              </a:rPr>
              <a:t>ΤΕΛΟΣ </a:t>
            </a:r>
            <a:r>
              <a:rPr lang="el-GR">
                <a:ea typeface="ＭＳ Ｐゴシック" pitchFamily="-112" charset="-128"/>
              </a:rPr>
              <a:t>21</a:t>
            </a:r>
            <a:r>
              <a:rPr lang="el-GR" baseline="30000">
                <a:ea typeface="ＭＳ Ｐゴシック" pitchFamily="-112" charset="-128"/>
              </a:rPr>
              <a:t>ου</a:t>
            </a:r>
            <a:r>
              <a:rPr lang="el-GR">
                <a:ea typeface="ＭＳ Ｐゴシック" pitchFamily="-112" charset="-128"/>
              </a:rPr>
              <a:t> Κεφαλαίου</a:t>
            </a:r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endParaRPr lang="el-GR" dirty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>
                <a:ea typeface="ＭＳ Ｐゴシック" pitchFamily="-112" charset="-128"/>
              </a:rPr>
              <a:t>Ερωτήσεις?</a:t>
            </a:r>
            <a:endParaRPr lang="en-US" dirty="0">
              <a:ea typeface="ＭＳ Ｐゴシック" pitchFamily="-112" charset="-12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373216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Χρησιμοποιήθηκε κάποιο υλικό από: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Pandu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Nayak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Prabhakar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Raghavan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CS276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: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Information Retrieval and Web Search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(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Stanford)</a:t>
            </a:r>
          </a:p>
          <a:p>
            <a:pPr>
              <a:buFont typeface="Wingdings" pitchFamily="2" charset="2"/>
              <a:buChar char="ü"/>
            </a:pP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Hinrich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Schütze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Christina </a:t>
            </a:r>
            <a:r>
              <a:rPr lang="en-US" sz="1200" i="1" dirty="0" err="1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Lioma</a:t>
            </a: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Stuttgart IIR class</a:t>
            </a:r>
          </a:p>
          <a:p>
            <a:pPr>
              <a:buFont typeface="Wingdings" pitchFamily="2" charset="2"/>
              <a:buChar char="ü"/>
            </a:pPr>
            <a:r>
              <a:rPr lang="en-US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l-GR" sz="12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Τις αντίστοιχες διαλέξεις του μεταπτυχιακού μαθήματος «Κοινωνικά Δίκτυα και Μέσα»</a:t>
            </a:r>
          </a:p>
        </p:txBody>
      </p:sp>
    </p:spTree>
    <p:extLst>
      <p:ext uri="{BB962C8B-B14F-4D97-AF65-F5344CB8AC3E}">
        <p14:creationId xmlns:p14="http://schemas.microsoft.com/office/powerpoint/2010/main" val="2415799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31895</TotalTime>
  <Words>3633</Words>
  <Application>Microsoft Office PowerPoint</Application>
  <PresentationFormat>On-screen Show (4:3)</PresentationFormat>
  <Paragraphs>785</Paragraphs>
  <Slides>91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91</vt:i4>
      </vt:variant>
    </vt:vector>
  </HeadingPairs>
  <TitlesOfParts>
    <vt:vector size="102" baseType="lpstr">
      <vt:lpstr>Arial</vt:lpstr>
      <vt:lpstr>Calibri</vt:lpstr>
      <vt:lpstr>Cambria Math</vt:lpstr>
      <vt:lpstr>Lucida Sans</vt:lpstr>
      <vt:lpstr>Rockwell</vt:lpstr>
      <vt:lpstr>Tahoma</vt:lpstr>
      <vt:lpstr>Times New Roman</vt:lpstr>
      <vt:lpstr>Wingdings</vt:lpstr>
      <vt:lpstr>Office Theme</vt:lpstr>
      <vt:lpstr>Equation</vt:lpstr>
      <vt:lpstr>Εξίσωση</vt:lpstr>
      <vt:lpstr>PowerPoint Presentation</vt:lpstr>
      <vt:lpstr>Τι θα δούμε σήμερα</vt:lpstr>
      <vt:lpstr>Τι θα δούμε σήμερα</vt:lpstr>
      <vt:lpstr>Διάταξη με βάση τη δημοτικότητα</vt:lpstr>
      <vt:lpstr>Αρκεί η δημοτικότητα;</vt:lpstr>
      <vt:lpstr>PowerPoint Presentation</vt:lpstr>
      <vt:lpstr>PageRank</vt:lpstr>
      <vt:lpstr>PageRank: Βασική ιδέα</vt:lpstr>
      <vt:lpstr>PageRank: Ορισμός</vt:lpstr>
      <vt:lpstr>PageRank: παράδειγμα</vt:lpstr>
      <vt:lpstr>Ένα απλό παράδειγμα: υπολογισμός</vt:lpstr>
      <vt:lpstr>PageRank: επαναληπτικός αλγόριθμος</vt:lpstr>
      <vt:lpstr>Υπολογισμός: Παράδειγμα</vt:lpstr>
      <vt:lpstr>Ένα μεγαλύτερο παράδειγμα</vt:lpstr>
      <vt:lpstr>Ισορροπία</vt:lpstr>
      <vt:lpstr>PageRank: Διανυσματική αναπαράσταση</vt:lpstr>
      <vt:lpstr>PageRank: Διανυσματική αναπαράσταση</vt:lpstr>
      <vt:lpstr>PageRank: παράδειγμα</vt:lpstr>
      <vt:lpstr>PageRank: Διανυσματική αναπαράσταση</vt:lpstr>
      <vt:lpstr>Τυχαίος Περίπατος (Random Walks)</vt:lpstr>
      <vt:lpstr>Παράδειγμα</vt:lpstr>
      <vt:lpstr>Παράδειγμα</vt:lpstr>
      <vt:lpstr>Παράδειγμα</vt:lpstr>
      <vt:lpstr>Παράδειγμα</vt:lpstr>
      <vt:lpstr>Παράδειγμα</vt:lpstr>
      <vt:lpstr>Παράδειγμα</vt:lpstr>
      <vt:lpstr>Παράδειγμα</vt:lpstr>
      <vt:lpstr>Παράδειγμα</vt:lpstr>
      <vt:lpstr>Παράδειγμα</vt:lpstr>
      <vt:lpstr>Τυχαίος Περίπατος</vt:lpstr>
      <vt:lpstr>PageRank: Επεκτάσεις</vt:lpstr>
      <vt:lpstr>PageRank: Αδιέξοδα </vt:lpstr>
      <vt:lpstr>PageRank: Αδιέξοδα </vt:lpstr>
      <vt:lpstr>PageRank: Αδιέξοδα </vt:lpstr>
      <vt:lpstr>PageRank: Spider Traps</vt:lpstr>
      <vt:lpstr>PageRank: Spider Traps </vt:lpstr>
      <vt:lpstr>Random Walks with Jumps</vt:lpstr>
      <vt:lpstr>Random Walks with Jumps</vt:lpstr>
      <vt:lpstr>PowerPoint Presentation</vt:lpstr>
      <vt:lpstr>PowerPoint Presentation</vt:lpstr>
      <vt:lpstr>PowerPoint Presentation</vt:lpstr>
      <vt:lpstr>PageRank, τυχαίοι περίπατοι και αλυσίδες Markov</vt:lpstr>
      <vt:lpstr>PowerPoint Presentation</vt:lpstr>
      <vt:lpstr>Αλυσίδες Markov</vt:lpstr>
      <vt:lpstr>Αλυσίδες Markov</vt:lpstr>
      <vt:lpstr>Αλυσίδες Markov</vt:lpstr>
      <vt:lpstr>Τυχαίοι Περίπατοι</vt:lpstr>
      <vt:lpstr>Ένα παράδειγμα</vt:lpstr>
      <vt:lpstr>Το διάνυσμα πιθανοτήτων</vt:lpstr>
      <vt:lpstr>Ένα παράδειγμα</vt:lpstr>
      <vt:lpstr>Stationary distribution</vt:lpstr>
      <vt:lpstr>Υπολογισμός</vt:lpstr>
      <vt:lpstr>Stationary distribution</vt:lpstr>
      <vt:lpstr>PageRank: Παράδειγμα</vt:lpstr>
      <vt:lpstr>PageRank: τυχαίος περίπατος</vt:lpstr>
      <vt:lpstr>Θεματικό PageRank</vt:lpstr>
      <vt:lpstr>Θεματικό PageRank</vt:lpstr>
      <vt:lpstr>PageRank</vt:lpstr>
      <vt:lpstr>PageRank: χρήση στην ανάκτηση</vt:lpstr>
      <vt:lpstr>PowerPoint Presentation</vt:lpstr>
      <vt:lpstr>Hyperlink-Induced Topic Search (HITS)</vt:lpstr>
      <vt:lpstr>HITS</vt:lpstr>
      <vt:lpstr>HITS</vt:lpstr>
      <vt:lpstr>HITS: Ορισμοί</vt:lpstr>
      <vt:lpstr>Χρήση στη αναζήτηση</vt:lpstr>
      <vt:lpstr>Σύνολο βάσης</vt:lpstr>
      <vt:lpstr>Σύνολο βάσης</vt:lpstr>
      <vt:lpstr>Σύνολο βάσης</vt:lpstr>
      <vt:lpstr>Σύνολο βάσης</vt:lpstr>
      <vt:lpstr>Σύνολο βάσης</vt:lpstr>
      <vt:lpstr>Υπολογισμός</vt:lpstr>
      <vt:lpstr>Επαναληπτικός υπολογισμός</vt:lpstr>
      <vt:lpstr>Κανονικοποίηση</vt:lpstr>
      <vt:lpstr>Παράδειγμα</vt:lpstr>
      <vt:lpstr>Παράδειγμα</vt:lpstr>
      <vt:lpstr>Παράδειγμα</vt:lpstr>
      <vt:lpstr>Παράδειγμα</vt:lpstr>
      <vt:lpstr>Παράδειγμα</vt:lpstr>
      <vt:lpstr>Παράδειγμα</vt:lpstr>
      <vt:lpstr>Παράδειγμα</vt:lpstr>
      <vt:lpstr>Παράδειγμα</vt:lpstr>
      <vt:lpstr>PowerPoint Presentation</vt:lpstr>
      <vt:lpstr>Σύγκλιση</vt:lpstr>
      <vt:lpstr>Japan Elementary Schools</vt:lpstr>
      <vt:lpstr>Παρατηρήσεις</vt:lpstr>
      <vt:lpstr>Θέματα</vt:lpstr>
      <vt:lpstr>Διανυσματική αναπαράσταση</vt:lpstr>
      <vt:lpstr>Διανύσματα Hub/Authority</vt:lpstr>
      <vt:lpstr>Διανυσματική αναπαράσταση</vt:lpstr>
      <vt:lpstr>PageRank vs HITS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 analysis</dc:title>
  <dc:creator>pitoura</dc:creator>
  <cp:lastModifiedBy>ΕΥΑΓΓΕΛΙΑ ΠΙΤΟΥΡΑ</cp:lastModifiedBy>
  <cp:revision>913</cp:revision>
  <cp:lastPrinted>2011-04-04T04:19:57Z</cp:lastPrinted>
  <dcterms:created xsi:type="dcterms:W3CDTF">2011-04-01T01:43:31Z</dcterms:created>
  <dcterms:modified xsi:type="dcterms:W3CDTF">2021-06-11T06:02:18Z</dcterms:modified>
</cp:coreProperties>
</file>