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1055" r:id="rId2"/>
    <p:sldId id="359" r:id="rId3"/>
    <p:sldId id="1002" r:id="rId4"/>
    <p:sldId id="1070" r:id="rId5"/>
    <p:sldId id="1071" r:id="rId6"/>
    <p:sldId id="1074" r:id="rId7"/>
    <p:sldId id="1072" r:id="rId8"/>
    <p:sldId id="1073" r:id="rId9"/>
    <p:sldId id="1076" r:id="rId10"/>
    <p:sldId id="1075" r:id="rId11"/>
    <p:sldId id="1077" r:id="rId12"/>
    <p:sldId id="1078" r:id="rId13"/>
    <p:sldId id="1079" r:id="rId14"/>
    <p:sldId id="1080" r:id="rId15"/>
    <p:sldId id="1011" r:id="rId16"/>
    <p:sldId id="1069" r:id="rId17"/>
    <p:sldId id="1081" r:id="rId18"/>
    <p:sldId id="1040" r:id="rId19"/>
    <p:sldId id="1047" r:id="rId20"/>
    <p:sldId id="1048" r:id="rId21"/>
    <p:sldId id="1012" r:id="rId22"/>
    <p:sldId id="1049" r:id="rId23"/>
    <p:sldId id="1013" r:id="rId24"/>
    <p:sldId id="1067" r:id="rId25"/>
    <p:sldId id="1016" r:id="rId26"/>
    <p:sldId id="1017" r:id="rId27"/>
    <p:sldId id="1018" r:id="rId28"/>
    <p:sldId id="1019" r:id="rId29"/>
    <p:sldId id="1020" r:id="rId30"/>
    <p:sldId id="1021" r:id="rId31"/>
    <p:sldId id="1022" r:id="rId32"/>
    <p:sldId id="1050" r:id="rId33"/>
    <p:sldId id="1068" r:id="rId34"/>
    <p:sldId id="1023" r:id="rId35"/>
    <p:sldId id="1024" r:id="rId36"/>
    <p:sldId id="1082" r:id="rId37"/>
    <p:sldId id="1028" r:id="rId38"/>
    <p:sldId id="1062" r:id="rId39"/>
    <p:sldId id="1054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>
    <p:extLst>
      <p:ext uri="{19B8F6BF-5375-455C-9EA6-DF929625EA0E}">
        <p15:presenceInfo xmlns:p15="http://schemas.microsoft.com/office/powerpoint/2012/main" userId="4f311c13892de8a3" providerId="Windows Live"/>
      </p:ext>
    </p:extLst>
  </p:cmAuthor>
  <p:cmAuthor id="2" name="Evaggelia Pitoura" initials="EP" lastIdx="3" clrIdx="1">
    <p:extLst>
      <p:ext uri="{19B8F6BF-5375-455C-9EA6-DF929625EA0E}">
        <p15:presenceInfo xmlns:p15="http://schemas.microsoft.com/office/powerpoint/2012/main" userId="a4605abc6b4295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8" autoAdjust="0"/>
  </p:normalViewPr>
  <p:slideViewPr>
    <p:cSldViewPr>
      <p:cViewPr varScale="1">
        <p:scale>
          <a:sx n="95" d="100"/>
          <a:sy n="95" d="100"/>
        </p:scale>
        <p:origin x="956" y="6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7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0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1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/>
              <a:t>23/4/2020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/>
              <a:t>23/4/2020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/>
              <a:t>23/4/2020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/>
              <a:t>23/4/2020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/>
              <a:t>23/4/2020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/>
              <a:t>23/4/2020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/>
              <a:t>23/4/2020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/>
              <a:t>23/4/2020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/>
              <a:t>23/4/2020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/>
              <a:t>23/4/2020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/>
              <a:t>23/4/2020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9209C-0F2D-4A2B-81C1-73B1EF730F5E}" type="datetime1">
              <a:rPr lang="el-GR" smtClean="0"/>
              <a:t>23/4/2020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5.png"/><Relationship Id="rId7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10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5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1.png"/><Relationship Id="rId4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5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31.png"/><Relationship Id="rId4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740.png"/><Relationship Id="rId7" Type="http://schemas.openxmlformats.org/officeDocument/2006/relationships/image" Target="../media/image24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30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mccormickml.com/2016/04/19/word2vec-tutorial-the-skip-gram-model/" TargetMode="External"/><Relationship Id="rId2" Type="http://schemas.openxmlformats.org/officeDocument/2006/relationships/hyperlink" Target="https://www.analyticsvidhya.com/blog/2017/06/word-embeddings-count-word2veec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CD351-DD51-4005-AF56-0D0257EC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0AC9B-AC6C-4F69-8BD9-E9C4372D4096}"/>
              </a:ext>
            </a:extLst>
          </p:cNvPr>
          <p:cNvSpPr txBox="1"/>
          <p:nvPr/>
        </p:nvSpPr>
        <p:spPr>
          <a:xfrm>
            <a:off x="624991" y="620688"/>
            <a:ext cx="74168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Τι θα δούμε σήμερα</a:t>
            </a:r>
          </a:p>
          <a:p>
            <a:endParaRPr lang="el-GR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/>
              <a:t>Τα βασικά στοιχεία των</a:t>
            </a:r>
            <a:r>
              <a:rPr lang="en-US" sz="2800" dirty="0"/>
              <a:t> word embeddings</a:t>
            </a:r>
            <a:r>
              <a:rPr lang="el-GR" sz="28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/>
              <a:t>Ερωτήσεις, ασκήσεις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/>
              <a:t>Στατιστικά συλλογής (και </a:t>
            </a:r>
            <a:r>
              <a:rPr lang="el-GR" sz="2800"/>
              <a:t>ίσως συμπίεση)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2646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F0C04-C2FD-4BC3-85E4-267BAC11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1B4EF6-E485-43DA-86B0-7DFE82A97C6B}"/>
              </a:ext>
            </a:extLst>
          </p:cNvPr>
          <p:cNvSpPr txBox="1"/>
          <p:nvPr/>
        </p:nvSpPr>
        <p:spPr>
          <a:xfrm>
            <a:off x="683568" y="1124744"/>
            <a:ext cx="6408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Σε προηγούμενα μαθήματα είδαμε</a:t>
            </a:r>
          </a:p>
          <a:p>
            <a:endParaRPr lang="en-US" sz="2800" dirty="0"/>
          </a:p>
          <a:p>
            <a:r>
              <a:rPr lang="en-US" sz="2800" dirty="0"/>
              <a:t>Lemmatization</a:t>
            </a:r>
            <a:endParaRPr lang="el-GR" sz="2800" dirty="0"/>
          </a:p>
          <a:p>
            <a:r>
              <a:rPr lang="en-US" sz="2800" dirty="0"/>
              <a:t>Stemming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/>
              <a:t>Λέξεις σημασιολογικά κοντινές</a:t>
            </a:r>
          </a:p>
        </p:txBody>
      </p:sp>
    </p:spTree>
    <p:extLst>
      <p:ext uri="{BB962C8B-B14F-4D97-AF65-F5344CB8AC3E}">
        <p14:creationId xmlns:p14="http://schemas.microsoft.com/office/powerpoint/2010/main" val="239646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70E55-6D66-4E70-8B13-7DEAE004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F5208-4806-4DF0-92F6-83BC892092C4}"/>
              </a:ext>
            </a:extLst>
          </p:cNvPr>
          <p:cNvSpPr txBox="1"/>
          <p:nvPr/>
        </p:nvSpPr>
        <p:spPr>
          <a:xfrm>
            <a:off x="899592" y="119675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Πως θα πάρουμε αυτόν τον πίνακα;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490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2C695-8008-4C74-913A-2947BD1934E2}"/>
              </a:ext>
            </a:extLst>
          </p:cNvPr>
          <p:cNvSpPr txBox="1"/>
          <p:nvPr/>
        </p:nvSpPr>
        <p:spPr>
          <a:xfrm>
            <a:off x="467544" y="114057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Μία λέξη προσδιορίζεται από τις </a:t>
            </a:r>
            <a:r>
              <a:rPr lang="el-GR" dirty="0" err="1"/>
              <a:t>συμφραζόμενες</a:t>
            </a:r>
            <a:r>
              <a:rPr lang="el-GR" dirty="0"/>
              <a:t> της λέξεις</a:t>
            </a:r>
            <a:r>
              <a:rPr lang="en-US" dirty="0"/>
              <a:t> (context)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Ο καθηγητής διδάσκει το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μάθημα</a:t>
            </a:r>
            <a:r>
              <a:rPr lang="el-GR" dirty="0"/>
              <a:t> στους φοιτητές του στην αίθουσα.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F6B61-ADD3-47D5-B1D1-FC290E50C2FD}"/>
              </a:ext>
            </a:extLst>
          </p:cNvPr>
          <p:cNvCxnSpPr>
            <a:cxnSpLocks/>
          </p:cNvCxnSpPr>
          <p:nvPr/>
        </p:nvCxnSpPr>
        <p:spPr>
          <a:xfrm>
            <a:off x="791580" y="2420888"/>
            <a:ext cx="464451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902F3B-4E05-46F7-BA5D-B3055742C360}"/>
              </a:ext>
            </a:extLst>
          </p:cNvPr>
          <p:cNvSpPr txBox="1"/>
          <p:nvPr/>
        </p:nvSpPr>
        <p:spPr>
          <a:xfrm>
            <a:off x="1907704" y="254239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Παράθυρο </a:t>
            </a:r>
            <a:r>
              <a:rPr lang="en-US" dirty="0"/>
              <a:t>(window) = 3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03266-7288-4B00-AAE5-DA9C248DA963}"/>
              </a:ext>
            </a:extLst>
          </p:cNvPr>
          <p:cNvCxnSpPr/>
          <p:nvPr/>
        </p:nvCxnSpPr>
        <p:spPr>
          <a:xfrm>
            <a:off x="899592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24A8D-E54A-4EE6-99FD-7681538392A0}"/>
              </a:ext>
            </a:extLst>
          </p:cNvPr>
          <p:cNvCxnSpPr/>
          <p:nvPr/>
        </p:nvCxnSpPr>
        <p:spPr>
          <a:xfrm>
            <a:off x="3635896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39EDAE-3F6F-4A42-8E95-EC646F082EC6}"/>
              </a:ext>
            </a:extLst>
          </p:cNvPr>
          <p:cNvSpPr txBox="1"/>
          <p:nvPr/>
        </p:nvSpPr>
        <p:spPr>
          <a:xfrm>
            <a:off x="683568" y="306896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word</a:t>
            </a:r>
          </a:p>
          <a:p>
            <a:r>
              <a:rPr lang="en-US" dirty="0"/>
              <a:t>Context word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F0C26-6097-4A6C-AF60-341C96CEAE30}"/>
              </a:ext>
            </a:extLst>
          </p:cNvPr>
          <p:cNvSpPr txBox="1"/>
          <p:nvPr/>
        </p:nvSpPr>
        <p:spPr>
          <a:xfrm>
            <a:off x="3203848" y="329420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Κάθε λέξη δύο αναπαραστάσεις</a:t>
            </a:r>
            <a:r>
              <a:rPr lang="en-US" dirty="0"/>
              <a:t>: </a:t>
            </a:r>
            <a:r>
              <a:rPr lang="el-GR" dirty="0"/>
              <a:t>(1) </a:t>
            </a:r>
            <a:r>
              <a:rPr lang="en-US" dirty="0"/>
              <a:t>center (2) context</a:t>
            </a:r>
          </a:p>
          <a:p>
            <a:r>
              <a:rPr lang="el-GR" dirty="0"/>
              <a:t>Δηλαδή</a:t>
            </a:r>
            <a:r>
              <a:rPr lang="en-US" dirty="0"/>
              <a:t>, </a:t>
            </a:r>
            <a:r>
              <a:rPr lang="el-GR" dirty="0"/>
              <a:t>έχουμε 2 |</a:t>
            </a:r>
            <a:r>
              <a:rPr lang="en-US" dirty="0"/>
              <a:t>V| x d </a:t>
            </a:r>
            <a:r>
              <a:rPr lang="el-GR" dirty="0"/>
              <a:t>πίνακες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3A41B-5F36-4C3B-AE1F-11F7868A131C}"/>
              </a:ext>
            </a:extLst>
          </p:cNvPr>
          <p:cNvSpPr txBox="1"/>
          <p:nvPr/>
        </p:nvSpPr>
        <p:spPr>
          <a:xfrm>
            <a:off x="426368" y="4334101"/>
            <a:ext cx="8003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Το </a:t>
            </a:r>
            <a:r>
              <a:rPr lang="en-US" dirty="0"/>
              <a:t>center-</a:t>
            </a:r>
            <a:r>
              <a:rPr lang="el-GR" dirty="0"/>
              <a:t>διάνυσμα της</a:t>
            </a:r>
            <a:r>
              <a:rPr lang="en-US" dirty="0"/>
              <a:t> center </a:t>
            </a:r>
            <a:r>
              <a:rPr lang="el-GR" dirty="0"/>
              <a:t>λέξης πρέπει να είναι </a:t>
            </a:r>
            <a:r>
              <a:rPr lang="el-GR" i="1" dirty="0">
                <a:solidFill>
                  <a:srgbClr val="FF0000"/>
                </a:solidFill>
              </a:rPr>
              <a:t>όμοιο</a:t>
            </a:r>
            <a:r>
              <a:rPr lang="el-GR" i="1" dirty="0"/>
              <a:t> </a:t>
            </a:r>
            <a:r>
              <a:rPr lang="el-GR" dirty="0"/>
              <a:t>με τα </a:t>
            </a:r>
            <a:r>
              <a:rPr lang="en-US" dirty="0"/>
              <a:t>context-</a:t>
            </a:r>
            <a:r>
              <a:rPr lang="el-GR" dirty="0"/>
              <a:t>διανύσματα </a:t>
            </a:r>
            <a:r>
              <a:rPr lang="en-US" dirty="0"/>
              <a:t>(</a:t>
            </a:r>
            <a:r>
              <a:rPr lang="el-GR" dirty="0"/>
              <a:t>δηλαδή, το άθροισμα των </a:t>
            </a:r>
            <a:r>
              <a:rPr lang="en-US" dirty="0"/>
              <a:t>context </a:t>
            </a:r>
            <a:r>
              <a:rPr lang="el-GR" dirty="0"/>
              <a:t>διανυσμάτων) των </a:t>
            </a:r>
            <a:r>
              <a:rPr lang="en-US" dirty="0"/>
              <a:t>context </a:t>
            </a:r>
            <a:r>
              <a:rPr lang="el-GR" dirty="0"/>
              <a:t>λέξεων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Και προφανώς το </a:t>
            </a:r>
            <a:r>
              <a:rPr lang="el-GR" i="1" dirty="0"/>
              <a:t>συμμετρικό</a:t>
            </a:r>
          </a:p>
          <a:p>
            <a:endParaRPr lang="el-GR" i="1" dirty="0"/>
          </a:p>
          <a:p>
            <a:r>
              <a:rPr lang="en-US" i="1" dirty="0"/>
              <a:t>Learning: </a:t>
            </a:r>
            <a:r>
              <a:rPr lang="el-GR" i="1" dirty="0"/>
              <a:t>παραδείγματα κειμένου και προσπαθούμε να «μάθουμε» αυτά τα διανύσματα (βάρη)</a:t>
            </a:r>
          </a:p>
          <a:p>
            <a:r>
              <a:rPr lang="en-US" i="1" dirty="0"/>
              <a:t>Training examples – fix the matrices to work for them</a:t>
            </a:r>
          </a:p>
        </p:txBody>
      </p:sp>
    </p:spTree>
    <p:extLst>
      <p:ext uri="{BB962C8B-B14F-4D97-AF65-F5344CB8AC3E}">
        <p14:creationId xmlns:p14="http://schemas.microsoft.com/office/powerpoint/2010/main" val="237088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91110-3D8C-44DA-9AAF-CE30FF4B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FE1245-440D-43A4-87CE-1CB065197BEA}"/>
              </a:ext>
            </a:extLst>
          </p:cNvPr>
          <p:cNvGrpSpPr/>
          <p:nvPr/>
        </p:nvGrpSpPr>
        <p:grpSpPr>
          <a:xfrm>
            <a:off x="57281" y="225631"/>
            <a:ext cx="9029438" cy="6339502"/>
            <a:chOff x="57281" y="225631"/>
            <a:chExt cx="9029438" cy="63395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3FD8CD-ED67-47D4-B3EF-30018388E991}"/>
                </a:ext>
              </a:extLst>
            </p:cNvPr>
            <p:cNvGrpSpPr/>
            <p:nvPr/>
          </p:nvGrpSpPr>
          <p:grpSpPr>
            <a:xfrm>
              <a:off x="57281" y="225631"/>
              <a:ext cx="9029438" cy="6272267"/>
              <a:chOff x="57281" y="259249"/>
              <a:chExt cx="9029438" cy="6272267"/>
            </a:xfrm>
          </p:grpSpPr>
          <p:pic>
            <p:nvPicPr>
              <p:cNvPr id="4" name="Picture 3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D0E6E26D-2868-435E-9112-352F570CA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81" y="259249"/>
                <a:ext cx="9029438" cy="6272267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04CC33-DD74-401F-B473-76A350F6E6C5}"/>
                  </a:ext>
                </a:extLst>
              </p:cNvPr>
              <p:cNvSpPr txBox="1"/>
              <p:nvPr/>
            </p:nvSpPr>
            <p:spPr>
              <a:xfrm>
                <a:off x="3203848" y="908720"/>
                <a:ext cx="548295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w: center representation – c: context representation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A15140-AD05-4DEC-A173-26AB92240401}"/>
                </a:ext>
              </a:extLst>
            </p:cNvPr>
            <p:cNvSpPr txBox="1"/>
            <p:nvPr/>
          </p:nvSpPr>
          <p:spPr>
            <a:xfrm>
              <a:off x="107504" y="3971446"/>
              <a:ext cx="8979215" cy="25936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881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91110-3D8C-44DA-9AAF-CE30FF4B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3FD8CD-ED67-47D4-B3EF-30018388E991}"/>
              </a:ext>
            </a:extLst>
          </p:cNvPr>
          <p:cNvGrpSpPr/>
          <p:nvPr/>
        </p:nvGrpSpPr>
        <p:grpSpPr>
          <a:xfrm>
            <a:off x="57281" y="259249"/>
            <a:ext cx="9029438" cy="6272267"/>
            <a:chOff x="57281" y="259249"/>
            <a:chExt cx="9029438" cy="6272267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0E6E26D-2868-435E-9112-352F570CA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1" y="259249"/>
              <a:ext cx="9029438" cy="627226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04CC33-DD74-401F-B473-76A350F6E6C5}"/>
                </a:ext>
              </a:extLst>
            </p:cNvPr>
            <p:cNvSpPr txBox="1"/>
            <p:nvPr/>
          </p:nvSpPr>
          <p:spPr>
            <a:xfrm>
              <a:off x="3203848" y="908720"/>
              <a:ext cx="54829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w: center representation – c: context representation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518AEF-12D5-4414-9E71-6F7E0D045B75}"/>
              </a:ext>
            </a:extLst>
          </p:cNvPr>
          <p:cNvSpPr txBox="1"/>
          <p:nvPr/>
        </p:nvSpPr>
        <p:spPr>
          <a:xfrm>
            <a:off x="2123728" y="357301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Negative sampling 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</a:rPr>
              <a:t>(αρνητικά παραδείγματα)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6F26150-9300-4EAF-8FFD-DCAADA66C82F}"/>
              </a:ext>
            </a:extLst>
          </p:cNvPr>
          <p:cNvSpPr/>
          <p:nvPr/>
        </p:nvSpPr>
        <p:spPr>
          <a:xfrm>
            <a:off x="5185691" y="4344934"/>
            <a:ext cx="1822663" cy="110465"/>
          </a:xfrm>
          <a:custGeom>
            <a:avLst/>
            <a:gdLst>
              <a:gd name="connsiteX0" fmla="*/ 0 w 1822663"/>
              <a:gd name="connsiteY0" fmla="*/ 73643 h 110465"/>
              <a:gd name="connsiteX1" fmla="*/ 98191 w 1822663"/>
              <a:gd name="connsiteY1" fmla="*/ 85917 h 110465"/>
              <a:gd name="connsiteX2" fmla="*/ 159560 w 1822663"/>
              <a:gd name="connsiteY2" fmla="*/ 92054 h 110465"/>
              <a:gd name="connsiteX3" fmla="*/ 190245 w 1822663"/>
              <a:gd name="connsiteY3" fmla="*/ 98191 h 110465"/>
              <a:gd name="connsiteX4" fmla="*/ 343667 w 1822663"/>
              <a:gd name="connsiteY4" fmla="*/ 110465 h 110465"/>
              <a:gd name="connsiteX5" fmla="*/ 650513 w 1822663"/>
              <a:gd name="connsiteY5" fmla="*/ 104328 h 110465"/>
              <a:gd name="connsiteX6" fmla="*/ 681198 w 1822663"/>
              <a:gd name="connsiteY6" fmla="*/ 98191 h 110465"/>
              <a:gd name="connsiteX7" fmla="*/ 724156 w 1822663"/>
              <a:gd name="connsiteY7" fmla="*/ 92054 h 110465"/>
              <a:gd name="connsiteX8" fmla="*/ 865305 w 1822663"/>
              <a:gd name="connsiteY8" fmla="*/ 79780 h 110465"/>
              <a:gd name="connsiteX9" fmla="*/ 902126 w 1822663"/>
              <a:gd name="connsiteY9" fmla="*/ 67506 h 110465"/>
              <a:gd name="connsiteX10" fmla="*/ 920537 w 1822663"/>
              <a:gd name="connsiteY10" fmla="*/ 61369 h 110465"/>
              <a:gd name="connsiteX11" fmla="*/ 945085 w 1822663"/>
              <a:gd name="connsiteY11" fmla="*/ 55232 h 110465"/>
              <a:gd name="connsiteX12" fmla="*/ 963496 w 1822663"/>
              <a:gd name="connsiteY12" fmla="*/ 42959 h 110465"/>
              <a:gd name="connsiteX13" fmla="*/ 1006454 w 1822663"/>
              <a:gd name="connsiteY13" fmla="*/ 30685 h 110465"/>
              <a:gd name="connsiteX14" fmla="*/ 1024865 w 1822663"/>
              <a:gd name="connsiteY14" fmla="*/ 24548 h 110465"/>
              <a:gd name="connsiteX15" fmla="*/ 1043275 w 1822663"/>
              <a:gd name="connsiteY15" fmla="*/ 12274 h 110465"/>
              <a:gd name="connsiteX16" fmla="*/ 1092371 w 1822663"/>
              <a:gd name="connsiteY16" fmla="*/ 6137 h 110465"/>
              <a:gd name="connsiteX17" fmla="*/ 1116918 w 1822663"/>
              <a:gd name="connsiteY17" fmla="*/ 0 h 110465"/>
              <a:gd name="connsiteX18" fmla="*/ 1258067 w 1822663"/>
              <a:gd name="connsiteY18" fmla="*/ 6137 h 110465"/>
              <a:gd name="connsiteX19" fmla="*/ 1399216 w 1822663"/>
              <a:gd name="connsiteY19" fmla="*/ 18411 h 110465"/>
              <a:gd name="connsiteX20" fmla="*/ 1436038 w 1822663"/>
              <a:gd name="connsiteY20" fmla="*/ 42959 h 110465"/>
              <a:gd name="connsiteX21" fmla="*/ 1454449 w 1822663"/>
              <a:gd name="connsiteY21" fmla="*/ 49096 h 110465"/>
              <a:gd name="connsiteX22" fmla="*/ 1491270 w 1822663"/>
              <a:gd name="connsiteY22" fmla="*/ 73643 h 110465"/>
              <a:gd name="connsiteX23" fmla="*/ 1687651 w 1822663"/>
              <a:gd name="connsiteY23" fmla="*/ 67506 h 110465"/>
              <a:gd name="connsiteX24" fmla="*/ 1755157 w 1822663"/>
              <a:gd name="connsiteY24" fmla="*/ 55232 h 110465"/>
              <a:gd name="connsiteX25" fmla="*/ 1773568 w 1822663"/>
              <a:gd name="connsiteY25" fmla="*/ 49096 h 110465"/>
              <a:gd name="connsiteX26" fmla="*/ 1822663 w 1822663"/>
              <a:gd name="connsiteY26" fmla="*/ 49096 h 11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22663" h="110465">
                <a:moveTo>
                  <a:pt x="0" y="73643"/>
                </a:moveTo>
                <a:lnTo>
                  <a:pt x="98191" y="85917"/>
                </a:lnTo>
                <a:cubicBezTo>
                  <a:pt x="118614" y="88274"/>
                  <a:pt x="139182" y="89337"/>
                  <a:pt x="159560" y="92054"/>
                </a:cubicBezTo>
                <a:cubicBezTo>
                  <a:pt x="169899" y="93433"/>
                  <a:pt x="179866" y="97153"/>
                  <a:pt x="190245" y="98191"/>
                </a:cubicBezTo>
                <a:cubicBezTo>
                  <a:pt x="241294" y="103296"/>
                  <a:pt x="343667" y="110465"/>
                  <a:pt x="343667" y="110465"/>
                </a:cubicBezTo>
                <a:lnTo>
                  <a:pt x="650513" y="104328"/>
                </a:lnTo>
                <a:cubicBezTo>
                  <a:pt x="660937" y="103949"/>
                  <a:pt x="670909" y="99906"/>
                  <a:pt x="681198" y="98191"/>
                </a:cubicBezTo>
                <a:cubicBezTo>
                  <a:pt x="695466" y="95813"/>
                  <a:pt x="709756" y="93425"/>
                  <a:pt x="724156" y="92054"/>
                </a:cubicBezTo>
                <a:cubicBezTo>
                  <a:pt x="985140" y="67198"/>
                  <a:pt x="680510" y="100313"/>
                  <a:pt x="865305" y="79780"/>
                </a:cubicBezTo>
                <a:lnTo>
                  <a:pt x="902126" y="67506"/>
                </a:lnTo>
                <a:cubicBezTo>
                  <a:pt x="908263" y="65460"/>
                  <a:pt x="914261" y="62938"/>
                  <a:pt x="920537" y="61369"/>
                </a:cubicBezTo>
                <a:lnTo>
                  <a:pt x="945085" y="55232"/>
                </a:lnTo>
                <a:cubicBezTo>
                  <a:pt x="951222" y="51141"/>
                  <a:pt x="956899" y="46257"/>
                  <a:pt x="963496" y="42959"/>
                </a:cubicBezTo>
                <a:cubicBezTo>
                  <a:pt x="973308" y="38053"/>
                  <a:pt x="997275" y="33308"/>
                  <a:pt x="1006454" y="30685"/>
                </a:cubicBezTo>
                <a:cubicBezTo>
                  <a:pt x="1012674" y="28908"/>
                  <a:pt x="1018728" y="26594"/>
                  <a:pt x="1024865" y="24548"/>
                </a:cubicBezTo>
                <a:cubicBezTo>
                  <a:pt x="1031002" y="20457"/>
                  <a:pt x="1036159" y="14215"/>
                  <a:pt x="1043275" y="12274"/>
                </a:cubicBezTo>
                <a:cubicBezTo>
                  <a:pt x="1059187" y="7934"/>
                  <a:pt x="1076103" y="8848"/>
                  <a:pt x="1092371" y="6137"/>
                </a:cubicBezTo>
                <a:cubicBezTo>
                  <a:pt x="1100690" y="4750"/>
                  <a:pt x="1108736" y="2046"/>
                  <a:pt x="1116918" y="0"/>
                </a:cubicBezTo>
                <a:lnTo>
                  <a:pt x="1258067" y="6137"/>
                </a:lnTo>
                <a:cubicBezTo>
                  <a:pt x="1379995" y="11943"/>
                  <a:pt x="1337581" y="3002"/>
                  <a:pt x="1399216" y="18411"/>
                </a:cubicBezTo>
                <a:cubicBezTo>
                  <a:pt x="1411490" y="26594"/>
                  <a:pt x="1422043" y="38294"/>
                  <a:pt x="1436038" y="42959"/>
                </a:cubicBezTo>
                <a:cubicBezTo>
                  <a:pt x="1442175" y="45005"/>
                  <a:pt x="1448794" y="45954"/>
                  <a:pt x="1454449" y="49096"/>
                </a:cubicBezTo>
                <a:cubicBezTo>
                  <a:pt x="1467344" y="56260"/>
                  <a:pt x="1491270" y="73643"/>
                  <a:pt x="1491270" y="73643"/>
                </a:cubicBezTo>
                <a:cubicBezTo>
                  <a:pt x="1556730" y="71597"/>
                  <a:pt x="1622245" y="70860"/>
                  <a:pt x="1687651" y="67506"/>
                </a:cubicBezTo>
                <a:cubicBezTo>
                  <a:pt x="1708842" y="66419"/>
                  <a:pt x="1734137" y="61237"/>
                  <a:pt x="1755157" y="55232"/>
                </a:cubicBezTo>
                <a:cubicBezTo>
                  <a:pt x="1761377" y="53455"/>
                  <a:pt x="1767126" y="49682"/>
                  <a:pt x="1773568" y="49096"/>
                </a:cubicBezTo>
                <a:cubicBezTo>
                  <a:pt x="1789866" y="47615"/>
                  <a:pt x="1806298" y="49096"/>
                  <a:pt x="1822663" y="4909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4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Word2Vec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980728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algorithms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Continuous Bag of Words (CBOW)</a:t>
            </a:r>
          </a:p>
          <a:p>
            <a:pPr marL="800100" lvl="2" indent="0">
              <a:buNone/>
            </a:pPr>
            <a:r>
              <a:rPr lang="en-US" dirty="0"/>
              <a:t>Predict center word from a bag-of-words context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Skip-grams (SG)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pPr marL="800100" lvl="2" indent="0">
              <a:buFont typeface="Arial" pitchFamily="34" charset="0"/>
              <a:buNone/>
            </a:pPr>
            <a:r>
              <a:rPr lang="en-US" dirty="0"/>
              <a:t>Predict context words given the center word</a:t>
            </a:r>
          </a:p>
          <a:p>
            <a:pPr marL="800100" lvl="2" indent="0">
              <a:buFont typeface="Arial" pitchFamily="34" charset="0"/>
              <a:buNone/>
            </a:pPr>
            <a:endParaRPr lang="en-US" sz="300" dirty="0"/>
          </a:p>
          <a:p>
            <a:pPr marL="88900" lvl="2" indent="0">
              <a:buFont typeface="Arial" pitchFamily="34" charset="0"/>
              <a:buNone/>
            </a:pPr>
            <a:r>
              <a:rPr lang="en-US" i="1" dirty="0"/>
              <a:t>Position independent </a:t>
            </a:r>
            <a:r>
              <a:rPr lang="en-US" dirty="0"/>
              <a:t>(do not account for distance from center)</a:t>
            </a:r>
          </a:p>
          <a:p>
            <a:pPr marL="114300" indent="0">
              <a:buFont typeface="Arial" pitchFamily="34" charset="0"/>
              <a:buNone/>
            </a:pPr>
            <a:endParaRPr lang="en-US" sz="2400" dirty="0"/>
          </a:p>
          <a:p>
            <a:pPr marL="11430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training methods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Hierarchical </a:t>
            </a:r>
            <a:r>
              <a:rPr lang="en-US" sz="2400" dirty="0" err="1"/>
              <a:t>softmax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Negative sampling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623731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Tomas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Mikolov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Ilya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Sutskever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Kai Chen, Gregory S.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Corrado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Jeffrey Dean: </a:t>
            </a:r>
            <a:r>
              <a:rPr lang="en-GB" sz="1200" i="1" dirty="0">
                <a:solidFill>
                  <a:schemeClr val="accent3">
                    <a:lumMod val="75000"/>
                  </a:schemeClr>
                </a:solidFill>
              </a:rPr>
              <a:t>Distributed Representations of Words and Phrases and their Compositionality.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NIPS 2013: 3111-3119</a:t>
            </a:r>
          </a:p>
        </p:txBody>
      </p:sp>
    </p:spTree>
    <p:extLst>
      <p:ext uri="{BB962C8B-B14F-4D97-AF65-F5344CB8AC3E}">
        <p14:creationId xmlns:p14="http://schemas.microsoft.com/office/powerpoint/2010/main" val="121823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0E72D-9813-40A1-AFA1-6C296EC1710E}"/>
              </a:ext>
            </a:extLst>
          </p:cNvPr>
          <p:cNvSpPr txBox="1"/>
          <p:nvPr/>
        </p:nvSpPr>
        <p:spPr>
          <a:xfrm>
            <a:off x="1187624" y="1613991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σκυλί __ την ουρά</a:t>
            </a:r>
          </a:p>
          <a:p>
            <a:r>
              <a:rPr lang="el-GR" dirty="0"/>
              <a:t>Η γάτα __ το ποντίκι</a:t>
            </a:r>
          </a:p>
          <a:p>
            <a:r>
              <a:rPr lang="el-GR" dirty="0"/>
              <a:t>Ο ήλιος __ το πρωί</a:t>
            </a:r>
          </a:p>
          <a:p>
            <a:r>
              <a:rPr lang="el-GR" dirty="0"/>
              <a:t>Το φεγγάρι __ κάθε νύχτα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6A60F-3187-4A4D-B85E-4AF7CDD1B212}"/>
              </a:ext>
            </a:extLst>
          </p:cNvPr>
          <p:cNvSpPr txBox="1"/>
          <p:nvPr/>
        </p:nvSpPr>
        <p:spPr>
          <a:xfrm>
            <a:off x="4067944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ADCE76-15BE-418E-85F7-73F31EE0923D}"/>
              </a:ext>
            </a:extLst>
          </p:cNvPr>
          <p:cNvSpPr txBox="1"/>
          <p:nvPr/>
        </p:nvSpPr>
        <p:spPr>
          <a:xfrm>
            <a:off x="1475656" y="321297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__ __ </a:t>
            </a:r>
            <a:r>
              <a:rPr lang="en-US" dirty="0"/>
              <a:t> </a:t>
            </a:r>
            <a:r>
              <a:rPr lang="el-GR" dirty="0"/>
              <a:t>κουνά __ __</a:t>
            </a:r>
          </a:p>
          <a:p>
            <a:r>
              <a:rPr lang="el-GR" dirty="0"/>
              <a:t>__ __ </a:t>
            </a:r>
            <a:r>
              <a:rPr lang="en-US" dirty="0"/>
              <a:t> </a:t>
            </a:r>
            <a:r>
              <a:rPr lang="el-GR" dirty="0"/>
              <a:t>κυνηγάει __ __</a:t>
            </a:r>
          </a:p>
          <a:p>
            <a:r>
              <a:rPr lang="el-GR" dirty="0"/>
              <a:t>__ __ </a:t>
            </a:r>
            <a:r>
              <a:rPr lang="en-US" dirty="0"/>
              <a:t> </a:t>
            </a:r>
            <a:r>
              <a:rPr lang="el-GR" dirty="0"/>
              <a:t>ανατέλλει __ __</a:t>
            </a:r>
          </a:p>
          <a:p>
            <a:r>
              <a:rPr lang="el-GR" dirty="0"/>
              <a:t>__ __ </a:t>
            </a:r>
            <a:r>
              <a:rPr lang="en-US" dirty="0"/>
              <a:t> </a:t>
            </a:r>
            <a:r>
              <a:rPr lang="el-GR" dirty="0"/>
              <a:t>δύει  __ __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B001F-9973-412E-BED0-5DC3503D5C3D}"/>
              </a:ext>
            </a:extLst>
          </p:cNvPr>
          <p:cNvSpPr txBox="1"/>
          <p:nvPr/>
        </p:nvSpPr>
        <p:spPr>
          <a:xfrm>
            <a:off x="4283968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skipgram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C438A-E486-4932-97CF-B0B4E50E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81306-DBE7-4795-AFE3-29C8CD9C534A}"/>
              </a:ext>
            </a:extLst>
          </p:cNvPr>
          <p:cNvSpPr txBox="1"/>
          <p:nvPr/>
        </p:nvSpPr>
        <p:spPr>
          <a:xfrm>
            <a:off x="899592" y="170080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Ας δούμε πάλι και κάποιες λεπτομέρειες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1431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5AB2-2C67-43FE-AA4A-CE203504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16"/>
            <a:ext cx="8229600" cy="81710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One-hot 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7C2AE-0E6F-4E3F-A8AB-676E4362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/>
              <p:nvPr/>
            </p:nvSpPr>
            <p:spPr>
              <a:xfrm>
                <a:off x="539552" y="942301"/>
                <a:ext cx="7920880" cy="164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Έστω ότι υπάρχουν </a:t>
                </a:r>
                <a:r>
                  <a:rPr lang="en-US" sz="2000" dirty="0"/>
                  <a:t>|V| </a:t>
                </a:r>
                <a:r>
                  <a:rPr lang="el-GR" sz="2000" dirty="0"/>
                  <a:t>διαφορετικές λέξεις (όροι) στο λεξικό μας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Διατάσσουμε τις λέξεις αλφαβητικά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Αναπαριστούμε κάθε λέξη με ένα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l-GR" sz="2000" dirty="0"/>
                  <a:t> διάνυσμα που έχει παντού 0 </a:t>
                </a:r>
                <a:r>
                  <a:rPr lang="en-US" sz="2000" dirty="0"/>
                  <a:t> </a:t>
                </a:r>
                <a:r>
                  <a:rPr lang="el-GR" sz="2000" dirty="0"/>
                  <a:t>και μόνο έναν 1 στη θέση που αντιστοιχεί στη θέση της λέξης στη διάταξη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42301"/>
                <a:ext cx="7920880" cy="1642757"/>
              </a:xfrm>
              <a:prstGeom prst="rect">
                <a:avLst/>
              </a:prstGeom>
              <a:blipFill>
                <a:blip r:embed="rId2"/>
                <a:stretch>
                  <a:fillRect l="-847" t="-2230" b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3B8A3EC-43C8-42D1-8712-468120FF5351}"/>
              </a:ext>
            </a:extLst>
          </p:cNvPr>
          <p:cNvGrpSpPr/>
          <p:nvPr/>
        </p:nvGrpSpPr>
        <p:grpSpPr>
          <a:xfrm>
            <a:off x="472598" y="3062444"/>
            <a:ext cx="1864449" cy="1815177"/>
            <a:chOff x="472598" y="3062444"/>
            <a:chExt cx="1864449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/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𝑎𝑎𝑟𝑑𝑣𝑎𝑟𝑘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5236" t="-26087" r="-11518" b="-5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/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/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blipFill>
                <a:blip r:embed="rId6"/>
                <a:stretch>
                  <a:fillRect l="-13333" t="-28261" r="-34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FD196-ACEC-491B-B63C-404AD36E5384}"/>
              </a:ext>
            </a:extLst>
          </p:cNvPr>
          <p:cNvGrpSpPr/>
          <p:nvPr/>
        </p:nvGrpSpPr>
        <p:grpSpPr>
          <a:xfrm>
            <a:off x="6948264" y="3111901"/>
            <a:ext cx="1848780" cy="1815177"/>
            <a:chOff x="472598" y="3132436"/>
            <a:chExt cx="1848780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/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𝑧𝑒𝑟𝑏𝑎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blipFill>
                  <a:blip r:embed="rId8"/>
                  <a:stretch>
                    <a:fillRect l="-7194" t="-26087" r="-1654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/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/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blipFill>
                <a:blip r:embed="rId10"/>
                <a:stretch>
                  <a:fillRect l="-11236" t="-28889" r="-25843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055193-6774-4C3D-9810-DA1596436305}"/>
              </a:ext>
            </a:extLst>
          </p:cNvPr>
          <p:cNvSpPr txBox="1"/>
          <p:nvPr/>
        </p:nvSpPr>
        <p:spPr>
          <a:xfrm>
            <a:off x="5442101" y="3426277"/>
            <a:ext cx="128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..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FFBFB-9A69-4B01-AF6E-FFBF51DA516B}"/>
              </a:ext>
            </a:extLst>
          </p:cNvPr>
          <p:cNvSpPr txBox="1"/>
          <p:nvPr/>
        </p:nvSpPr>
        <p:spPr>
          <a:xfrm>
            <a:off x="827584" y="551723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Καμία πληροφορία για ομοιότητα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Πολλές διαστάσεις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27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Given matrix W,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πως παίρνουμε το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embedding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της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</a:t>
            </a:r>
            <a:r>
              <a:rPr lang="el-GR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οστής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λέξης; 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2924944"/>
            <a:ext cx="4320479" cy="2192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009895" y="193023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endParaRPr lang="el-G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9712" y="2796123"/>
            <a:ext cx="360040" cy="246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blipFill>
                <a:blip r:embed="rId3"/>
                <a:stretch>
                  <a:fillRect l="-34286" r="-74286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044155" y="2475697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𝐸𝑁𝐶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853957" y="35996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l-GR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6668" y="36062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l-GR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030902" y="360213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  <a:endParaRPr lang="el-GR" sz="1200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4836679" y="3539016"/>
          <a:ext cx="3384376" cy="365760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9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5099893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63107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24128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276839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933023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49150" y="35546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l-GR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62962" y="3176562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9892" y="4242739"/>
            <a:ext cx="328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One-hot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indicator vector</a:t>
            </a:r>
            <a:r>
              <a:rPr lang="en-US" dirty="0"/>
              <a:t>, all 0s but position </a:t>
            </a:r>
            <a:r>
              <a:rPr lang="en-US" i="1" dirty="0"/>
              <a:t>i</a:t>
            </a:r>
            <a:endParaRPr lang="el-G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36438" y="2811749"/>
                <a:ext cx="1785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𝑣𝑒𝑐𝑡𝑜𝑟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438" y="2811749"/>
                <a:ext cx="1785682" cy="276999"/>
              </a:xfrm>
              <a:prstGeom prst="rect">
                <a:avLst/>
              </a:prstGeom>
              <a:blipFill>
                <a:blip r:embed="rId5"/>
                <a:stretch>
                  <a:fillRect l="-2389" r="-102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520" y="1009120"/>
            <a:ext cx="473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Lookup/project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7406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83823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Word embeddings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ΙΙ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basics)</a:t>
            </a:r>
          </a:p>
        </p:txBody>
      </p:sp>
    </p:spTree>
    <p:extLst>
      <p:ext uri="{BB962C8B-B14F-4D97-AF65-F5344CB8AC3E}">
        <p14:creationId xmlns:p14="http://schemas.microsoft.com/office/powerpoint/2010/main" val="230737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31502" y="1242256"/>
            <a:ext cx="783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|V| number of words </a:t>
            </a:r>
          </a:p>
          <a:p>
            <a:pPr marL="0" lvl="1"/>
            <a:r>
              <a:rPr lang="en-US" sz="2400" dirty="0"/>
              <a:t>N size of embedding</a:t>
            </a:r>
          </a:p>
          <a:p>
            <a:pPr marL="0" lvl="1"/>
            <a:r>
              <a:rPr lang="en-US" sz="2400" dirty="0"/>
              <a:t>m size of the window (context)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DF136-DBAD-405F-8B2D-6CB9ABCA2CC5}"/>
              </a:ext>
            </a:extLst>
          </p:cNvPr>
          <p:cNvSpPr txBox="1"/>
          <p:nvPr/>
        </p:nvSpPr>
        <p:spPr>
          <a:xfrm>
            <a:off x="457200" y="2930253"/>
            <a:ext cx="82296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Use a window of context words to predict the center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97514-A253-4370-A5AE-28C48523159F}"/>
              </a:ext>
            </a:extLst>
          </p:cNvPr>
          <p:cNvSpPr txBox="1"/>
          <p:nvPr/>
        </p:nvSpPr>
        <p:spPr>
          <a:xfrm>
            <a:off x="539552" y="450912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Input: 2m context words</a:t>
            </a:r>
          </a:p>
          <a:p>
            <a:r>
              <a:rPr lang="en-US" sz="2800" dirty="0"/>
              <a:t>Output: center word</a:t>
            </a:r>
          </a:p>
          <a:p>
            <a:r>
              <a:rPr lang="en-US" sz="2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each represented as a one-hot vector</a:t>
            </a:r>
          </a:p>
        </p:txBody>
      </p:sp>
    </p:spTree>
    <p:extLst>
      <p:ext uri="{BB962C8B-B14F-4D97-AF65-F5344CB8AC3E}">
        <p14:creationId xmlns:p14="http://schemas.microsoft.com/office/powerpoint/2010/main" val="2479285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93241" y="802015"/>
            <a:ext cx="783887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Use a window of context words to predict the center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027" y="1386754"/>
            <a:ext cx="859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Learns </a:t>
            </a:r>
            <a:r>
              <a:rPr lang="en-US" sz="2400" dirty="0">
                <a:solidFill>
                  <a:srgbClr val="FF0000"/>
                </a:solidFill>
              </a:rPr>
              <a:t>two matrices </a:t>
            </a:r>
            <a:r>
              <a:rPr lang="en-US" sz="2400" dirty="0"/>
              <a:t>(</a:t>
            </a:r>
            <a:r>
              <a:rPr lang="en-US" sz="2400" u="sng" dirty="0"/>
              <a:t>two embeddings per word</a:t>
            </a:r>
            <a:r>
              <a:rPr lang="en-US" sz="2400" dirty="0"/>
              <a:t>, one when context, one when center)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1389" y="5326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5587150" y="2087774"/>
            <a:ext cx="342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center word</a:t>
            </a:r>
            <a:endParaRPr lang="el-GR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42626" y="2692316"/>
            <a:ext cx="3024336" cy="2692645"/>
            <a:chOff x="683568" y="3472659"/>
            <a:chExt cx="3024336" cy="2692645"/>
          </a:xfrm>
        </p:grpSpPr>
        <p:sp>
          <p:nvSpPr>
            <p:cNvPr id="14" name="Rectangle 13"/>
            <p:cNvSpPr/>
            <p:nvPr/>
          </p:nvSpPr>
          <p:spPr>
            <a:xfrm>
              <a:off x="683568" y="4005064"/>
              <a:ext cx="3024336" cy="1944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688" y="3861048"/>
              <a:ext cx="216024" cy="2304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27684" y="347265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i</a:t>
              </a:r>
              <a:endParaRPr lang="el-GR" i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38078" y="4124705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220486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endParaRPr lang="el-GR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778759" y="243674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W’</a:t>
            </a:r>
            <a:endParaRPr lang="el-G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0751" y="2412743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43446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320673" y="3337263"/>
            <a:ext cx="302433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 rot="5400000">
            <a:off x="1757606" y="2355637"/>
            <a:ext cx="21602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TextBox 25"/>
          <p:cNvSpPr txBox="1"/>
          <p:nvPr/>
        </p:nvSpPr>
        <p:spPr>
          <a:xfrm>
            <a:off x="356677" y="33267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endParaRPr lang="el-GR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05986" y="3940039"/>
            <a:ext cx="1733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context word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193853" y="3511446"/>
            <a:ext cx="288032" cy="428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554794" y="2597409"/>
            <a:ext cx="599499" cy="48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2732" y="5961135"/>
            <a:ext cx="385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|V| x N context </a:t>
            </a:r>
            <a:r>
              <a:rPr lang="en-US" sz="2000" dirty="0" err="1"/>
              <a:t>embeddings</a:t>
            </a:r>
            <a:endParaRPr lang="en-US" sz="2000" dirty="0"/>
          </a:p>
          <a:p>
            <a:r>
              <a:rPr lang="en-US" sz="2000" dirty="0"/>
              <a:t>when </a:t>
            </a:r>
            <a:r>
              <a:rPr lang="en-US" sz="2000" i="1" u="sng" dirty="0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8650" y="5732040"/>
            <a:ext cx="348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 x |V|  center </a:t>
            </a:r>
            <a:r>
              <a:rPr lang="en-US" sz="2000" dirty="0" err="1"/>
              <a:t>embeddings</a:t>
            </a:r>
            <a:endParaRPr lang="en-US" sz="2000" dirty="0"/>
          </a:p>
          <a:p>
            <a:r>
              <a:rPr lang="en-US" sz="2000" dirty="0"/>
              <a:t>when </a:t>
            </a:r>
            <a:r>
              <a:rPr lang="en-US" sz="2000" i="1" u="sng" dirty="0">
                <a:solidFill>
                  <a:srgbClr val="FF0000"/>
                </a:solidFill>
              </a:rPr>
              <a:t>output</a:t>
            </a:r>
            <a:endParaRPr lang="el-GR" sz="20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40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97514-A253-4370-A5AE-28C48523159F}"/>
              </a:ext>
            </a:extLst>
          </p:cNvPr>
          <p:cNvSpPr txBox="1"/>
          <p:nvPr/>
        </p:nvSpPr>
        <p:spPr>
          <a:xfrm>
            <a:off x="236216" y="2016031"/>
            <a:ext cx="8388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Intuition</a:t>
            </a:r>
          </a:p>
          <a:p>
            <a:r>
              <a:rPr lang="en-US" sz="2800" dirty="0"/>
              <a:t>The  W’-embedding of the </a:t>
            </a:r>
            <a:r>
              <a:rPr lang="en-US" sz="2800" i="1" dirty="0"/>
              <a:t>center word </a:t>
            </a:r>
            <a:r>
              <a:rPr lang="en-US" sz="2800" dirty="0"/>
              <a:t>should be </a:t>
            </a:r>
            <a:r>
              <a:rPr lang="en-US" sz="2800" i="1" dirty="0">
                <a:solidFill>
                  <a:srgbClr val="FF0000"/>
                </a:solidFill>
              </a:rPr>
              <a:t>similar</a:t>
            </a:r>
            <a:r>
              <a:rPr lang="en-US" sz="2800" dirty="0"/>
              <a:t> to the (sum of the) W-embeddings of its </a:t>
            </a:r>
            <a:r>
              <a:rPr lang="en-US" sz="2800" i="1" dirty="0"/>
              <a:t>context words </a:t>
            </a:r>
          </a:p>
          <a:p>
            <a:endParaRPr lang="en-US" sz="2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282DF-A924-43B1-A178-19B6F183929D}"/>
              </a:ext>
            </a:extLst>
          </p:cNvPr>
          <p:cNvSpPr txBox="1"/>
          <p:nvPr/>
        </p:nvSpPr>
        <p:spPr>
          <a:xfrm>
            <a:off x="395046" y="4232356"/>
            <a:ext cx="829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similarity close to one for the center word and close to 0 for all other words</a:t>
            </a:r>
          </a:p>
        </p:txBody>
      </p:sp>
    </p:spTree>
    <p:extLst>
      <p:ext uri="{BB962C8B-B14F-4D97-AF65-F5344CB8AC3E}">
        <p14:creationId xmlns:p14="http://schemas.microsoft.com/office/powerpoint/2010/main" val="3695242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3011" y="558905"/>
                <a:ext cx="8432333" cy="494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window size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one hot vector for context words,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dirty="0"/>
                  <a:t> one hot vector for the center word</a:t>
                </a:r>
              </a:p>
              <a:p>
                <a:endParaRPr lang="en-US" dirty="0"/>
              </a:p>
              <a:p>
                <a:r>
                  <a:rPr lang="en-US" dirty="0"/>
                  <a:t>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.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INPUT: </a:t>
                </a:r>
                <a:r>
                  <a:rPr lang="en-US" dirty="0"/>
                  <a:t>the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one hot vectors </a:t>
                </a:r>
                <a:r>
                  <a:rPr lang="en-US" dirty="0"/>
                  <a:t>for the </a:t>
                </a:r>
                <a:r>
                  <a:rPr lang="en-US" i="1" dirty="0"/>
                  <a:t>2m</a:t>
                </a:r>
                <a:r>
                  <a:rPr lang="en-US" dirty="0"/>
                  <a:t> context words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GET THE EMBEDDINGS </a:t>
                </a:r>
                <a:r>
                  <a:rPr lang="en-US" i="1" dirty="0"/>
                  <a:t>of the context words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3.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TAKE THE SUM </a:t>
                </a:r>
                <a:r>
                  <a:rPr lang="en-US" dirty="0"/>
                  <a:t>these vectors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4.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COMPUTE SIMILARITY: </a:t>
                </a:r>
                <a:r>
                  <a:rPr lang="en-US" i="1" dirty="0"/>
                  <a:t>dot produce W’ (all center vectors) and context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i="1" dirty="0"/>
              </a:p>
              <a:p>
                <a:r>
                  <a:rPr lang="en-US" dirty="0"/>
                  <a:t>z = W’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l-GR" i="1" dirty="0"/>
                  <a:t> </a:t>
                </a:r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5. Turn the </a:t>
                </a:r>
                <a:r>
                  <a:rPr lang="en-US" i="1" dirty="0"/>
                  <a:t>score vector to probabilities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i="1" dirty="0" err="1"/>
                  <a:t>softmax</a:t>
                </a:r>
                <a:r>
                  <a:rPr lang="en-US" i="1" dirty="0"/>
                  <a:t>(z)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1" y="558905"/>
                <a:ext cx="8432333" cy="4943084"/>
              </a:xfrm>
              <a:prstGeom prst="rect">
                <a:avLst/>
              </a:prstGeom>
              <a:blipFill>
                <a:blip r:embed="rId2"/>
                <a:stretch>
                  <a:fillRect l="-578" t="-740" b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15616" y="574420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We want this to be close to 1 for the center word</a:t>
            </a:r>
          </a:p>
        </p:txBody>
      </p:sp>
    </p:spTree>
    <p:extLst>
      <p:ext uri="{BB962C8B-B14F-4D97-AF65-F5344CB8AC3E}">
        <p14:creationId xmlns:p14="http://schemas.microsoft.com/office/powerpoint/2010/main" val="899104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AD4AEE-2D63-485E-9997-016F6D0E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3B86360-1423-4674-AA79-CA377928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1935"/>
            <a:ext cx="5979896" cy="592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78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02750" y="2190156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02751" y="3803226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96711" y="2688072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96710" y="4338150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49257" y="3211566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00484" y="2992542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44130" y="1907244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57056" y="2190158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57055" y="3209349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52337" y="3526049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57055" y="4022250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190640" y="2632480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22279" y="3545893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03562" y="2991858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03562" y="4013953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91823" y="2665922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91117" y="3497845"/>
            <a:ext cx="607859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one-hot</a:t>
            </a:r>
          </a:p>
          <a:p>
            <a:r>
              <a:rPr lang="en-US" sz="1013" dirty="0"/>
              <a:t>vector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97278" y="3497844"/>
            <a:ext cx="607859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one-hot</a:t>
            </a:r>
          </a:p>
          <a:p>
            <a:r>
              <a:rPr lang="en-US" sz="1013" dirty="0"/>
              <a:t>vector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7746" y="2108436"/>
            <a:ext cx="15392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Index of cat in vocabulary</a:t>
            </a:r>
          </a:p>
        </p:txBody>
      </p:sp>
    </p:spTree>
    <p:extLst>
      <p:ext uri="{BB962C8B-B14F-4D97-AF65-F5344CB8AC3E}">
        <p14:creationId xmlns:p14="http://schemas.microsoft.com/office/powerpoint/2010/main" val="830972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1586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1586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5547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5546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8093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20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2967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3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3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9475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4" y="3555341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8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8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9" y="267536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830196" y="2695776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6" y="2695776"/>
                <a:ext cx="725583" cy="3347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46167" y="4145794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7" y="4145794"/>
                <a:ext cx="725583" cy="3347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041973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1973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35513" y="4127225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331165" y="3459409"/>
                <a:ext cx="805285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165" y="3459409"/>
                <a:ext cx="805285" cy="3347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660720" y="416370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9043" y="4949387"/>
            <a:ext cx="188064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01354" y="1686811"/>
            <a:ext cx="152798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We must learn W and W</a:t>
            </a:r>
            <a:r>
              <a:rPr lang="en-US" sz="1013" baseline="30000" dirty="0">
                <a:solidFill>
                  <a:srgbClr val="FF0000"/>
                </a:solidFill>
              </a:rPr>
              <a:t>’</a:t>
            </a:r>
            <a:r>
              <a:rPr lang="en-US" sz="1013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555779" y="1935020"/>
            <a:ext cx="1109566" cy="928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5345" y="1935020"/>
            <a:ext cx="1068463" cy="1524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793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643728" y="2937909"/>
                <a:ext cx="1922834" cy="339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643728" y="2937909"/>
                <a:ext cx="1922834" cy="3396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719879" y="4019938"/>
                <a:ext cx="1813958" cy="339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719879" y="4019938"/>
                <a:ext cx="1813958" cy="3396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4083934" y="3541737"/>
            <a:ext cx="24878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196062" y="1797131"/>
            <a:ext cx="154305" cy="133731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2551211" cy="339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2551211" cy="3396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28682" y="1800386"/>
          <a:ext cx="185166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643728" y="2937909"/>
                <a:ext cx="1922834" cy="339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643728" y="2937909"/>
                <a:ext cx="1922834" cy="3396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719879" y="4019938"/>
                <a:ext cx="1813958" cy="339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719879" y="4019938"/>
                <a:ext cx="1813958" cy="3396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4083934" y="3541737"/>
            <a:ext cx="24878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196062" y="1797131"/>
            <a:ext cx="154305" cy="133731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2442335" cy="339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2442335" cy="3396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28682" y="1800386"/>
          <a:ext cx="185166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730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02173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02173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96134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6133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148680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99907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943554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356480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356477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351760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356477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890062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045917" y="4396736"/>
                <a:ext cx="452240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013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13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013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013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13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17" y="4396736"/>
                <a:ext cx="452240" cy="2482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302985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302985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682264" y="2666733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510783" y="2695776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783" y="2695776"/>
                <a:ext cx="725583" cy="3347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526754" y="4145794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754" y="4145794"/>
                <a:ext cx="725583" cy="3347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722560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22560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16098" y="4302870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22059" y="3448909"/>
                <a:ext cx="144026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59" y="3448909"/>
                <a:ext cx="1440266" cy="3347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5998671" y="463442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49630" y="4949387"/>
            <a:ext cx="188064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09645" y="4038385"/>
                <a:ext cx="287836" cy="248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45" y="4038385"/>
                <a:ext cx="287836" cy="2482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177061" y="3408767"/>
                <a:ext cx="1656371" cy="33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061" y="3408767"/>
                <a:ext cx="1656371" cy="334707"/>
              </a:xfrm>
              <a:prstGeom prst="rect">
                <a:avLst/>
              </a:prstGeom>
              <a:blipFill rotWithShape="0"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34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C5908F-1735-4390-B172-577A4517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38498-A42D-4EC9-B177-1BE1FDBF8505}"/>
              </a:ext>
            </a:extLst>
          </p:cNvPr>
          <p:cNvSpPr txBox="1"/>
          <p:nvPr/>
        </p:nvSpPr>
        <p:spPr>
          <a:xfrm>
            <a:off x="621904" y="482065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Διανυσματική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r>
              <a:rPr lang="el-GR" sz="2800" dirty="0"/>
              <a:t> </a:t>
            </a:r>
            <a:r>
              <a:rPr lang="en-US" sz="2800" dirty="0"/>
              <a:t>(representation) </a:t>
            </a:r>
            <a:r>
              <a:rPr lang="el-GR" sz="2800" dirty="0"/>
              <a:t>λέξεων –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κατανεμημένη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distributed)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8D7BD-FEB5-44AA-B55E-412BEC87A6EF}"/>
              </a:ext>
            </a:extLst>
          </p:cNvPr>
          <p:cNvGrpSpPr/>
          <p:nvPr/>
        </p:nvGrpSpPr>
        <p:grpSpPr>
          <a:xfrm>
            <a:off x="1547664" y="2780928"/>
            <a:ext cx="5184576" cy="523220"/>
            <a:chOff x="1691680" y="2996952"/>
            <a:chExt cx="51845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7E95EA-52A4-4E33-9D27-87D204E52D38}"/>
                </a:ext>
              </a:extLst>
            </p:cNvPr>
            <p:cNvSpPr txBox="1"/>
            <p:nvPr/>
          </p:nvSpPr>
          <p:spPr>
            <a:xfrm>
              <a:off x="1691680" y="2996952"/>
              <a:ext cx="108012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λέξη</a:t>
              </a:r>
              <a:endParaRPr lang="en-US" sz="2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14B5F8-8534-47EE-B1A2-4E4FA65CF4B0}"/>
                </a:ext>
              </a:extLst>
            </p:cNvPr>
            <p:cNvSpPr txBox="1"/>
            <p:nvPr/>
          </p:nvSpPr>
          <p:spPr>
            <a:xfrm>
              <a:off x="4427984" y="2996952"/>
              <a:ext cx="2448272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διάνυσμα</a:t>
              </a:r>
              <a:endParaRPr lang="en-US" sz="2800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12B15F6-0E2B-42A5-9AEC-171304661B12}"/>
                </a:ext>
              </a:extLst>
            </p:cNvPr>
            <p:cNvSpPr/>
            <p:nvPr/>
          </p:nvSpPr>
          <p:spPr>
            <a:xfrm>
              <a:off x="3131840" y="3067219"/>
              <a:ext cx="100811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AE1D96-1B23-4C1C-AB31-C0DAD6761DA5}"/>
              </a:ext>
            </a:extLst>
          </p:cNvPr>
          <p:cNvSpPr txBox="1"/>
          <p:nvPr/>
        </p:nvSpPr>
        <p:spPr>
          <a:xfrm>
            <a:off x="5248961" y="185797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embedding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C6BFDD-ED81-4C75-AE7D-B0FC52AAC2C8}"/>
              </a:ext>
            </a:extLst>
          </p:cNvPr>
          <p:cNvCxnSpPr/>
          <p:nvPr/>
        </p:nvCxnSpPr>
        <p:spPr>
          <a:xfrm flipH="1">
            <a:off x="5652120" y="2372911"/>
            <a:ext cx="288032" cy="3547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1A1E1F-FC06-4D3B-A73A-5E424BE33954}"/>
              </a:ext>
            </a:extLst>
          </p:cNvPr>
          <p:cNvSpPr txBox="1"/>
          <p:nvPr/>
        </p:nvSpPr>
        <p:spPr>
          <a:xfrm>
            <a:off x="1403648" y="491560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Στόχος: όμοιες λέξεις -&gt; όμοια διανύσματα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F59F9-8FAD-41A6-A2F0-72F594D189EF}"/>
              </a:ext>
            </a:extLst>
          </p:cNvPr>
          <p:cNvSpPr txBox="1"/>
          <p:nvPr/>
        </p:nvSpPr>
        <p:spPr>
          <a:xfrm>
            <a:off x="4427984" y="35010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dense, low dimension</a:t>
            </a:r>
          </a:p>
        </p:txBody>
      </p:sp>
    </p:spTree>
    <p:extLst>
      <p:ext uri="{BB962C8B-B14F-4D97-AF65-F5344CB8AC3E}">
        <p14:creationId xmlns:p14="http://schemas.microsoft.com/office/powerpoint/2010/main" val="646526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1586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1586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5547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5546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8093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20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2967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3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3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9475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365330" y="4396736"/>
                <a:ext cx="452240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013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13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013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013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13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330" y="4396736"/>
                <a:ext cx="452240" cy="2482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22398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8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9" y="267536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830196" y="2695776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6" y="2695776"/>
                <a:ext cx="725583" cy="3347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46167" y="4145794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7" y="4145794"/>
                <a:ext cx="725583" cy="3347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041973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1973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35511" y="4302870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41473" y="3448909"/>
                <a:ext cx="1664430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575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473" y="3448909"/>
                <a:ext cx="1664430" cy="577081"/>
              </a:xfrm>
              <a:prstGeom prst="rect">
                <a:avLst/>
              </a:prstGeom>
              <a:blipFill rotWithShape="0"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318084" y="463442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9043" y="4949387"/>
            <a:ext cx="188064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29058" y="4038385"/>
                <a:ext cx="287836" cy="248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58" y="4038385"/>
                <a:ext cx="287836" cy="2482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7244374" y="3001306"/>
          <a:ext cx="185166" cy="1851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44374" y="4942234"/>
                <a:ext cx="316753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13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013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13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74" y="4942234"/>
                <a:ext cx="316753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110658" y="2238306"/>
                <a:ext cx="1874103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13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01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1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013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13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013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13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013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658" y="2238306"/>
                <a:ext cx="1874103" cy="248209"/>
              </a:xfrm>
              <a:prstGeom prst="rect">
                <a:avLst/>
              </a:prstGeom>
              <a:blipFill rotWithShape="0">
                <a:blip r:embed="rId8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247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683403" y="2958122"/>
                <a:ext cx="725583" cy="360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403" y="2958122"/>
                <a:ext cx="725583" cy="3609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761074" y="4040151"/>
                <a:ext cx="725583" cy="360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074" y="4040151"/>
                <a:ext cx="725583" cy="3609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725583" cy="339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725583" cy="3396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361601" y="1842888"/>
            <a:ext cx="139974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Contain word’s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4897353" y="1966993"/>
            <a:ext cx="464248" cy="29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365983" y="3423680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983" y="3423680"/>
                <a:ext cx="725583" cy="3347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21334" y="5666350"/>
            <a:ext cx="60509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We can consider either W (context) or W’ (center) as the word’s representation. </a:t>
            </a:r>
          </a:p>
          <a:p>
            <a:r>
              <a:rPr lang="en-US" sz="1350" dirty="0"/>
              <a:t>Or even take the average.</a:t>
            </a:r>
          </a:p>
        </p:txBody>
      </p:sp>
    </p:spTree>
    <p:extLst>
      <p:ext uri="{BB962C8B-B14F-4D97-AF65-F5344CB8AC3E}">
        <p14:creationId xmlns:p14="http://schemas.microsoft.com/office/powerpoint/2010/main" val="4293946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Skipgram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43011" y="871463"/>
            <a:ext cx="843233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Given the center word,   predict (or, generate) the context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F25AC-BBB9-45BF-9591-039D1758EF1E}"/>
              </a:ext>
            </a:extLst>
          </p:cNvPr>
          <p:cNvSpPr txBox="1"/>
          <p:nvPr/>
        </p:nvSpPr>
        <p:spPr>
          <a:xfrm>
            <a:off x="343011" y="234888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Input: center word</a:t>
            </a:r>
          </a:p>
          <a:p>
            <a:r>
              <a:rPr lang="en-US" sz="2800" dirty="0"/>
              <a:t>Output: 2m context word</a:t>
            </a:r>
          </a:p>
          <a:p>
            <a:r>
              <a:rPr lang="en-US" sz="2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each represented as a one-hot vectors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9DC5D-FB5C-4106-9674-2D9E283ED758}"/>
              </a:ext>
            </a:extLst>
          </p:cNvPr>
          <p:cNvSpPr txBox="1"/>
          <p:nvPr/>
        </p:nvSpPr>
        <p:spPr>
          <a:xfrm>
            <a:off x="467544" y="3976040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Learn two matrices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800" dirty="0"/>
              <a:t>: N x |V|, input matrix, word representation as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center</a:t>
            </a:r>
            <a:r>
              <a:rPr lang="en-US" sz="2800" dirty="0"/>
              <a:t> word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W’</a:t>
            </a:r>
            <a:r>
              <a:rPr lang="en-US" sz="2800" dirty="0"/>
              <a:t>: |V| x N, output matrix, word representation as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</a:t>
            </a:r>
            <a:r>
              <a:rPr lang="en-US" sz="2800" dirty="0"/>
              <a:t> word</a:t>
            </a:r>
          </a:p>
        </p:txBody>
      </p:sp>
    </p:spTree>
    <p:extLst>
      <p:ext uri="{BB962C8B-B14F-4D97-AF65-F5344CB8AC3E}">
        <p14:creationId xmlns:p14="http://schemas.microsoft.com/office/powerpoint/2010/main" val="3339544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C5673C-D840-4548-BDB2-FC499B62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EEF72CE-DA03-4E16-955E-C1F210A57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45" y="418945"/>
            <a:ext cx="6020109" cy="60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97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Skipgram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467" y="1052736"/>
                <a:ext cx="8432333" cy="502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one hot vector for context words</a:t>
                </a:r>
              </a:p>
              <a:p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Input: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one hot vector </a:t>
                </a:r>
                <a:r>
                  <a:rPr lang="en-US" sz="2000" dirty="0"/>
                  <a:t>of the center word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2. Get the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embedding</a:t>
                </a:r>
                <a:r>
                  <a:rPr lang="en-US" sz="2000" i="1" dirty="0"/>
                  <a:t> of the center word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3. Generate a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score</a:t>
                </a:r>
                <a:r>
                  <a:rPr lang="en-US" sz="2000" i="1" dirty="0"/>
                  <a:t> vector for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each context word </a:t>
                </a:r>
              </a:p>
              <a:p>
                <a:r>
                  <a:rPr lang="en-US" sz="2000" dirty="0"/>
                  <a:t>z = </a:t>
                </a:r>
                <a:r>
                  <a:rPr lang="en-US" sz="2000" i="1" dirty="0"/>
                  <a:t>W’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000" i="1" dirty="0"/>
              </a:p>
              <a:p>
                <a:endParaRPr lang="en-US" sz="2000" dirty="0"/>
              </a:p>
              <a:p>
                <a:r>
                  <a:rPr lang="en-US" sz="2000" dirty="0"/>
                  <a:t>5. Turn the </a:t>
                </a:r>
                <a:r>
                  <a:rPr lang="en-US" sz="2000" i="1" dirty="0"/>
                  <a:t>score vector into probabilities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:r>
                  <a:rPr lang="en-US" sz="2000" i="1" dirty="0" err="1"/>
                  <a:t>softmax</a:t>
                </a:r>
                <a:r>
                  <a:rPr lang="en-US" sz="2000" i="1" dirty="0"/>
                  <a:t>(z)</a:t>
                </a:r>
              </a:p>
              <a:p>
                <a:endParaRPr lang="en-US" sz="2000" i="1" dirty="0"/>
              </a:p>
              <a:p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We want this to be close to 1 for the context words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7" y="1052736"/>
                <a:ext cx="8432333" cy="5029582"/>
              </a:xfrm>
              <a:prstGeom prst="rect">
                <a:avLst/>
              </a:prstGeom>
              <a:blipFill>
                <a:blip r:embed="rId2"/>
                <a:stretch>
                  <a:fillRect l="-795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852936"/>
            <a:ext cx="2640300" cy="279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53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-1"/>
            <a:ext cx="9144002" cy="6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8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A96AB2-83FD-479C-BD1D-4D15E32A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82C31-14E3-4D8C-8D28-167DD9B71BAB}"/>
              </a:ext>
            </a:extLst>
          </p:cNvPr>
          <p:cNvSpPr txBox="1"/>
          <p:nvPr/>
        </p:nvSpPr>
        <p:spPr>
          <a:xfrm>
            <a:off x="755576" y="184482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Εντυπωσιακά αποτελέσματα!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2062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60648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These representations are </a:t>
            </a:r>
            <a:r>
              <a:rPr lang="en-US" i="1" dirty="0"/>
              <a:t>very good </a:t>
            </a:r>
            <a:r>
              <a:rPr lang="en-US" dirty="0"/>
              <a:t>at encoding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dimensions of similarity</a:t>
            </a:r>
            <a:r>
              <a:rPr lang="en-US" dirty="0"/>
              <a:t>!</a:t>
            </a:r>
          </a:p>
          <a:p>
            <a:r>
              <a:rPr lang="en-US" dirty="0"/>
              <a:t>Analogies testing dimensions of similarity can be solved quite well just by doing vector subtraction in the embedding space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Syntactically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apple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apples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car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cars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family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families</a:t>
            </a:r>
            <a:r>
              <a:rPr lang="en-US" i="1" dirty="0"/>
              <a:t> </a:t>
            </a:r>
            <a:endParaRPr lang="en-US" dirty="0"/>
          </a:p>
          <a:p>
            <a:pPr lvl="1"/>
            <a:r>
              <a:rPr lang="en-US" dirty="0"/>
              <a:t>Similarly for verb and adjective morphological forms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Semantically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shirt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clothing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chair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furniture</a:t>
            </a:r>
            <a:r>
              <a:rPr lang="en-US" i="1" dirty="0"/>
              <a:t> 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king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man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queen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woman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18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8AE91-6293-4F4E-845D-D37FED28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2D280-2CA4-469A-94B6-4FCFD01609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85" y="2424112"/>
            <a:ext cx="2856230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70D32-62DE-40F8-B092-0B9EC917F901}"/>
              </a:ext>
            </a:extLst>
          </p:cNvPr>
          <p:cNvSpPr txBox="1"/>
          <p:nvPr/>
        </p:nvSpPr>
        <p:spPr>
          <a:xfrm>
            <a:off x="2411760" y="4653136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bilingual embedding with </a:t>
            </a:r>
            <a:r>
              <a:rPr lang="en-US" sz="1400" dirty="0" err="1"/>
              <a:t>chinese</a:t>
            </a:r>
            <a:r>
              <a:rPr lang="en-US" sz="1400" dirty="0"/>
              <a:t> in green and </a:t>
            </a:r>
            <a:r>
              <a:rPr lang="en-US" sz="1400" dirty="0" err="1"/>
              <a:t>english</a:t>
            </a:r>
            <a:r>
              <a:rPr lang="en-US" sz="1400" dirty="0"/>
              <a:t> in yellow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DAA59-C967-4A18-91B5-027475C3C5A9}"/>
              </a:ext>
            </a:extLst>
          </p:cNvPr>
          <p:cNvSpPr txBox="1"/>
          <p:nvPr/>
        </p:nvSpPr>
        <p:spPr>
          <a:xfrm>
            <a:off x="683568" y="90872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Improve language </a:t>
            </a:r>
            <a:r>
              <a:rPr lang="en-US" sz="2800" dirty="0">
                <a:solidFill>
                  <a:srgbClr val="C00000"/>
                </a:solidFill>
              </a:rPr>
              <a:t>translation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9507E-48E1-48CB-B9DF-8B7566DF2A4A}"/>
              </a:ext>
            </a:extLst>
          </p:cNvPr>
          <p:cNvSpPr txBox="1"/>
          <p:nvPr/>
        </p:nvSpPr>
        <p:spPr>
          <a:xfrm>
            <a:off x="539552" y="52292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aligning the word embeddings for the two languages</a:t>
            </a:r>
          </a:p>
        </p:txBody>
      </p:sp>
    </p:spTree>
    <p:extLst>
      <p:ext uri="{BB962C8B-B14F-4D97-AF65-F5344CB8AC3E}">
        <p14:creationId xmlns:p14="http://schemas.microsoft.com/office/powerpoint/2010/main" val="1366734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FD98-B53A-4828-AFB1-2306C753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n-US" dirty="0"/>
              <a:t>End of lecture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A5550-DF5C-4497-B237-700D1BBA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C5CEE-FEA7-4B66-AA2C-D32EDB8E53BA}"/>
              </a:ext>
            </a:extLst>
          </p:cNvPr>
          <p:cNvSpPr txBox="1"/>
          <p:nvPr/>
        </p:nvSpPr>
        <p:spPr>
          <a:xfrm>
            <a:off x="467544" y="4195904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Χρησιμοποιήθηκε υλικό από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CS276: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Information Retrieval and Web Search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,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Christopher Manning and Pandu Nayak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,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Lecture 14: Distributed Word Representations for Information Retrieval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Jordan Boyd-Graber, UMD course Natural Language Processing,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l-GR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Μια περιγραφή του 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skipgram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Chris McCormick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http://mccormickml.com/2016/04/19/word2vec-tutorial-the-skip-gram-model/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Δείτε και το 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8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9A3FC-6E20-4248-BFE0-2DED4286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29F987-D2AF-44FB-9155-60F40CEDA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9" y="237794"/>
            <a:ext cx="8450121" cy="6382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D96E91-9D5D-4C19-ADBB-6EA070A72DEE}"/>
              </a:ext>
            </a:extLst>
          </p:cNvPr>
          <p:cNvSpPr txBox="1"/>
          <p:nvPr/>
        </p:nvSpPr>
        <p:spPr>
          <a:xfrm>
            <a:off x="6553200" y="683010"/>
            <a:ext cx="183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Είσοδος κείμενα</a:t>
            </a:r>
            <a:r>
              <a:rPr lang="en-US" dirty="0"/>
              <a:t>, </a:t>
            </a:r>
            <a:r>
              <a:rPr lang="el-GR" dirty="0"/>
              <a:t>προτάσεις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B7EABAB-3FF7-4870-BC6C-24010C70D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53895"/>
            <a:ext cx="1980431" cy="1041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239D1-3F0A-4001-9FF2-AB091DA7B578}"/>
              </a:ext>
            </a:extLst>
          </p:cNvPr>
          <p:cNvSpPr txBox="1"/>
          <p:nvPr/>
        </p:nvSpPr>
        <p:spPr>
          <a:xfrm>
            <a:off x="6876256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news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D5E55-64CE-4964-8C68-7277C3E30301}"/>
              </a:ext>
            </a:extLst>
          </p:cNvPr>
          <p:cNvSpPr txBox="1"/>
          <p:nvPr/>
        </p:nvSpPr>
        <p:spPr>
          <a:xfrm>
            <a:off x="6588224" y="27902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4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4C6B4-3C16-4C8B-A6EF-25130BFA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39EDC1-083D-43DA-9B57-C6723CAA7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" y="1393720"/>
            <a:ext cx="9036514" cy="407055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1EC8DA3-130A-41E4-8CBB-17F4713D9250}"/>
              </a:ext>
            </a:extLst>
          </p:cNvPr>
          <p:cNvSpPr/>
          <p:nvPr/>
        </p:nvSpPr>
        <p:spPr>
          <a:xfrm>
            <a:off x="4683175" y="2447365"/>
            <a:ext cx="2269267" cy="632318"/>
          </a:xfrm>
          <a:custGeom>
            <a:avLst/>
            <a:gdLst>
              <a:gd name="connsiteX0" fmla="*/ 177937 w 2269267"/>
              <a:gd name="connsiteY0" fmla="*/ 497541 h 632318"/>
              <a:gd name="connsiteX1" fmla="*/ 366196 w 2269267"/>
              <a:gd name="connsiteY1" fmla="*/ 510988 h 632318"/>
              <a:gd name="connsiteX2" fmla="*/ 467049 w 2269267"/>
              <a:gd name="connsiteY2" fmla="*/ 517711 h 632318"/>
              <a:gd name="connsiteX3" fmla="*/ 520837 w 2269267"/>
              <a:gd name="connsiteY3" fmla="*/ 524435 h 632318"/>
              <a:gd name="connsiteX4" fmla="*/ 756160 w 2269267"/>
              <a:gd name="connsiteY4" fmla="*/ 531159 h 632318"/>
              <a:gd name="connsiteX5" fmla="*/ 890631 w 2269267"/>
              <a:gd name="connsiteY5" fmla="*/ 564776 h 632318"/>
              <a:gd name="connsiteX6" fmla="*/ 1078890 w 2269267"/>
              <a:gd name="connsiteY6" fmla="*/ 632011 h 632318"/>
              <a:gd name="connsiteX7" fmla="*/ 1320937 w 2269267"/>
              <a:gd name="connsiteY7" fmla="*/ 584947 h 632318"/>
              <a:gd name="connsiteX8" fmla="*/ 1462131 w 2269267"/>
              <a:gd name="connsiteY8" fmla="*/ 537882 h 632318"/>
              <a:gd name="connsiteX9" fmla="*/ 1576431 w 2269267"/>
              <a:gd name="connsiteY9" fmla="*/ 510988 h 632318"/>
              <a:gd name="connsiteX10" fmla="*/ 1596601 w 2269267"/>
              <a:gd name="connsiteY10" fmla="*/ 504264 h 632318"/>
              <a:gd name="connsiteX11" fmla="*/ 1650390 w 2269267"/>
              <a:gd name="connsiteY11" fmla="*/ 497541 h 632318"/>
              <a:gd name="connsiteX12" fmla="*/ 1751243 w 2269267"/>
              <a:gd name="connsiteY12" fmla="*/ 484094 h 632318"/>
              <a:gd name="connsiteX13" fmla="*/ 2141207 w 2269267"/>
              <a:gd name="connsiteY13" fmla="*/ 477370 h 632318"/>
              <a:gd name="connsiteX14" fmla="*/ 2161378 w 2269267"/>
              <a:gd name="connsiteY14" fmla="*/ 470647 h 632318"/>
              <a:gd name="connsiteX15" fmla="*/ 2201719 w 2269267"/>
              <a:gd name="connsiteY15" fmla="*/ 450476 h 632318"/>
              <a:gd name="connsiteX16" fmla="*/ 2221890 w 2269267"/>
              <a:gd name="connsiteY16" fmla="*/ 430306 h 632318"/>
              <a:gd name="connsiteX17" fmla="*/ 2235337 w 2269267"/>
              <a:gd name="connsiteY17" fmla="*/ 410135 h 632318"/>
              <a:gd name="connsiteX18" fmla="*/ 2255507 w 2269267"/>
              <a:gd name="connsiteY18" fmla="*/ 383241 h 632318"/>
              <a:gd name="connsiteX19" fmla="*/ 2268954 w 2269267"/>
              <a:gd name="connsiteY19" fmla="*/ 342900 h 632318"/>
              <a:gd name="connsiteX20" fmla="*/ 2262231 w 2269267"/>
              <a:gd name="connsiteY20" fmla="*/ 302559 h 632318"/>
              <a:gd name="connsiteX21" fmla="*/ 2221890 w 2269267"/>
              <a:gd name="connsiteY21" fmla="*/ 221876 h 632318"/>
              <a:gd name="connsiteX22" fmla="*/ 2201719 w 2269267"/>
              <a:gd name="connsiteY22" fmla="*/ 201706 h 632318"/>
              <a:gd name="connsiteX23" fmla="*/ 2174825 w 2269267"/>
              <a:gd name="connsiteY23" fmla="*/ 188259 h 632318"/>
              <a:gd name="connsiteX24" fmla="*/ 2154654 w 2269267"/>
              <a:gd name="connsiteY24" fmla="*/ 174811 h 632318"/>
              <a:gd name="connsiteX25" fmla="*/ 2127760 w 2269267"/>
              <a:gd name="connsiteY25" fmla="*/ 168088 h 632318"/>
              <a:gd name="connsiteX26" fmla="*/ 2087419 w 2269267"/>
              <a:gd name="connsiteY26" fmla="*/ 154641 h 632318"/>
              <a:gd name="connsiteX27" fmla="*/ 2067249 w 2269267"/>
              <a:gd name="connsiteY27" fmla="*/ 141194 h 632318"/>
              <a:gd name="connsiteX28" fmla="*/ 1979843 w 2269267"/>
              <a:gd name="connsiteY28" fmla="*/ 127747 h 632318"/>
              <a:gd name="connsiteX29" fmla="*/ 1905884 w 2269267"/>
              <a:gd name="connsiteY29" fmla="*/ 107576 h 632318"/>
              <a:gd name="connsiteX30" fmla="*/ 1865543 w 2269267"/>
              <a:gd name="connsiteY30" fmla="*/ 94129 h 632318"/>
              <a:gd name="connsiteX31" fmla="*/ 1845372 w 2269267"/>
              <a:gd name="connsiteY31" fmla="*/ 87406 h 632318"/>
              <a:gd name="connsiteX32" fmla="*/ 1825201 w 2269267"/>
              <a:gd name="connsiteY32" fmla="*/ 80682 h 632318"/>
              <a:gd name="connsiteX33" fmla="*/ 1798307 w 2269267"/>
              <a:gd name="connsiteY33" fmla="*/ 73959 h 632318"/>
              <a:gd name="connsiteX34" fmla="*/ 1778137 w 2269267"/>
              <a:gd name="connsiteY34" fmla="*/ 67235 h 632318"/>
              <a:gd name="connsiteX35" fmla="*/ 1737796 w 2269267"/>
              <a:gd name="connsiteY35" fmla="*/ 60511 h 632318"/>
              <a:gd name="connsiteX36" fmla="*/ 1717625 w 2269267"/>
              <a:gd name="connsiteY36" fmla="*/ 53788 h 632318"/>
              <a:gd name="connsiteX37" fmla="*/ 1657113 w 2269267"/>
              <a:gd name="connsiteY37" fmla="*/ 40341 h 632318"/>
              <a:gd name="connsiteX38" fmla="*/ 1636943 w 2269267"/>
              <a:gd name="connsiteY38" fmla="*/ 33617 h 632318"/>
              <a:gd name="connsiteX39" fmla="*/ 1509196 w 2269267"/>
              <a:gd name="connsiteY39" fmla="*/ 20170 h 632318"/>
              <a:gd name="connsiteX40" fmla="*/ 1421790 w 2269267"/>
              <a:gd name="connsiteY40" fmla="*/ 6723 h 632318"/>
              <a:gd name="connsiteX41" fmla="*/ 1374725 w 2269267"/>
              <a:gd name="connsiteY41" fmla="*/ 0 h 632318"/>
              <a:gd name="connsiteX42" fmla="*/ 1058719 w 2269267"/>
              <a:gd name="connsiteY42" fmla="*/ 13447 h 632318"/>
              <a:gd name="connsiteX43" fmla="*/ 1004931 w 2269267"/>
              <a:gd name="connsiteY43" fmla="*/ 26894 h 632318"/>
              <a:gd name="connsiteX44" fmla="*/ 978037 w 2269267"/>
              <a:gd name="connsiteY44" fmla="*/ 33617 h 632318"/>
              <a:gd name="connsiteX45" fmla="*/ 924249 w 2269267"/>
              <a:gd name="connsiteY45" fmla="*/ 40341 h 632318"/>
              <a:gd name="connsiteX46" fmla="*/ 850290 w 2269267"/>
              <a:gd name="connsiteY46" fmla="*/ 47064 h 632318"/>
              <a:gd name="connsiteX47" fmla="*/ 789778 w 2269267"/>
              <a:gd name="connsiteY47" fmla="*/ 53788 h 632318"/>
              <a:gd name="connsiteX48" fmla="*/ 762884 w 2269267"/>
              <a:gd name="connsiteY48" fmla="*/ 60511 h 632318"/>
              <a:gd name="connsiteX49" fmla="*/ 319131 w 2269267"/>
              <a:gd name="connsiteY49" fmla="*/ 73959 h 632318"/>
              <a:gd name="connsiteX50" fmla="*/ 292237 w 2269267"/>
              <a:gd name="connsiteY50" fmla="*/ 80682 h 632318"/>
              <a:gd name="connsiteX51" fmla="*/ 251896 w 2269267"/>
              <a:gd name="connsiteY51" fmla="*/ 94129 h 632318"/>
              <a:gd name="connsiteX52" fmla="*/ 231725 w 2269267"/>
              <a:gd name="connsiteY52" fmla="*/ 100853 h 632318"/>
              <a:gd name="connsiteX53" fmla="*/ 204831 w 2269267"/>
              <a:gd name="connsiteY53" fmla="*/ 107576 h 632318"/>
              <a:gd name="connsiteX54" fmla="*/ 151043 w 2269267"/>
              <a:gd name="connsiteY54" fmla="*/ 127747 h 632318"/>
              <a:gd name="connsiteX55" fmla="*/ 130872 w 2269267"/>
              <a:gd name="connsiteY55" fmla="*/ 141194 h 632318"/>
              <a:gd name="connsiteX56" fmla="*/ 90531 w 2269267"/>
              <a:gd name="connsiteY56" fmla="*/ 154641 h 632318"/>
              <a:gd name="connsiteX57" fmla="*/ 63637 w 2269267"/>
              <a:gd name="connsiteY57" fmla="*/ 174811 h 632318"/>
              <a:gd name="connsiteX58" fmla="*/ 43466 w 2269267"/>
              <a:gd name="connsiteY58" fmla="*/ 215153 h 632318"/>
              <a:gd name="connsiteX59" fmla="*/ 9849 w 2269267"/>
              <a:gd name="connsiteY59" fmla="*/ 255494 h 632318"/>
              <a:gd name="connsiteX60" fmla="*/ 9849 w 2269267"/>
              <a:gd name="connsiteY60" fmla="*/ 349623 h 632318"/>
              <a:gd name="connsiteX61" fmla="*/ 23296 w 2269267"/>
              <a:gd name="connsiteY61" fmla="*/ 369794 h 632318"/>
              <a:gd name="connsiteX62" fmla="*/ 63637 w 2269267"/>
              <a:gd name="connsiteY62" fmla="*/ 383241 h 632318"/>
              <a:gd name="connsiteX63" fmla="*/ 83807 w 2269267"/>
              <a:gd name="connsiteY63" fmla="*/ 389964 h 632318"/>
              <a:gd name="connsiteX64" fmla="*/ 110701 w 2269267"/>
              <a:gd name="connsiteY64" fmla="*/ 423582 h 632318"/>
              <a:gd name="connsiteX65" fmla="*/ 164490 w 2269267"/>
              <a:gd name="connsiteY65" fmla="*/ 470647 h 632318"/>
              <a:gd name="connsiteX66" fmla="*/ 177937 w 2269267"/>
              <a:gd name="connsiteY66" fmla="*/ 497541 h 63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269267" h="632318">
                <a:moveTo>
                  <a:pt x="177937" y="497541"/>
                </a:moveTo>
                <a:cubicBezTo>
                  <a:pt x="211555" y="504264"/>
                  <a:pt x="197630" y="501356"/>
                  <a:pt x="366196" y="510988"/>
                </a:cubicBezTo>
                <a:cubicBezTo>
                  <a:pt x="399833" y="512910"/>
                  <a:pt x="433483" y="514792"/>
                  <a:pt x="467049" y="517711"/>
                </a:cubicBezTo>
                <a:cubicBezTo>
                  <a:pt x="485050" y="519276"/>
                  <a:pt x="502788" y="523595"/>
                  <a:pt x="520837" y="524435"/>
                </a:cubicBezTo>
                <a:cubicBezTo>
                  <a:pt x="599225" y="528081"/>
                  <a:pt x="677719" y="528918"/>
                  <a:pt x="756160" y="531159"/>
                </a:cubicBezTo>
                <a:cubicBezTo>
                  <a:pt x="800984" y="542365"/>
                  <a:pt x="846531" y="550995"/>
                  <a:pt x="890631" y="564776"/>
                </a:cubicBezTo>
                <a:cubicBezTo>
                  <a:pt x="954233" y="584651"/>
                  <a:pt x="1012328" y="628891"/>
                  <a:pt x="1078890" y="632011"/>
                </a:cubicBezTo>
                <a:cubicBezTo>
                  <a:pt x="1160993" y="635860"/>
                  <a:pt x="1240663" y="602607"/>
                  <a:pt x="1320937" y="584947"/>
                </a:cubicBezTo>
                <a:cubicBezTo>
                  <a:pt x="1455243" y="555400"/>
                  <a:pt x="1372642" y="569843"/>
                  <a:pt x="1462131" y="537882"/>
                </a:cubicBezTo>
                <a:cubicBezTo>
                  <a:pt x="1506616" y="521994"/>
                  <a:pt x="1527595" y="522258"/>
                  <a:pt x="1576431" y="510988"/>
                </a:cubicBezTo>
                <a:cubicBezTo>
                  <a:pt x="1583337" y="509394"/>
                  <a:pt x="1589628" y="505532"/>
                  <a:pt x="1596601" y="504264"/>
                </a:cubicBezTo>
                <a:cubicBezTo>
                  <a:pt x="1614379" y="501032"/>
                  <a:pt x="1632502" y="500096"/>
                  <a:pt x="1650390" y="497541"/>
                </a:cubicBezTo>
                <a:cubicBezTo>
                  <a:pt x="1687705" y="492210"/>
                  <a:pt x="1711489" y="485281"/>
                  <a:pt x="1751243" y="484094"/>
                </a:cubicBezTo>
                <a:cubicBezTo>
                  <a:pt x="1881192" y="480215"/>
                  <a:pt x="2011219" y="479611"/>
                  <a:pt x="2141207" y="477370"/>
                </a:cubicBezTo>
                <a:cubicBezTo>
                  <a:pt x="2147931" y="475129"/>
                  <a:pt x="2155039" y="473816"/>
                  <a:pt x="2161378" y="470647"/>
                </a:cubicBezTo>
                <a:cubicBezTo>
                  <a:pt x="2213524" y="444575"/>
                  <a:pt x="2151012" y="467380"/>
                  <a:pt x="2201719" y="450476"/>
                </a:cubicBezTo>
                <a:cubicBezTo>
                  <a:pt x="2208443" y="443753"/>
                  <a:pt x="2215803" y="437611"/>
                  <a:pt x="2221890" y="430306"/>
                </a:cubicBezTo>
                <a:cubicBezTo>
                  <a:pt x="2227063" y="424098"/>
                  <a:pt x="2230640" y="416711"/>
                  <a:pt x="2235337" y="410135"/>
                </a:cubicBezTo>
                <a:cubicBezTo>
                  <a:pt x="2241850" y="401016"/>
                  <a:pt x="2248784" y="392206"/>
                  <a:pt x="2255507" y="383241"/>
                </a:cubicBezTo>
                <a:cubicBezTo>
                  <a:pt x="2259989" y="369794"/>
                  <a:pt x="2271284" y="356882"/>
                  <a:pt x="2268954" y="342900"/>
                </a:cubicBezTo>
                <a:cubicBezTo>
                  <a:pt x="2266713" y="329453"/>
                  <a:pt x="2265537" y="315784"/>
                  <a:pt x="2262231" y="302559"/>
                </a:cubicBezTo>
                <a:cubicBezTo>
                  <a:pt x="2254940" y="273395"/>
                  <a:pt x="2243801" y="243786"/>
                  <a:pt x="2221890" y="221876"/>
                </a:cubicBezTo>
                <a:cubicBezTo>
                  <a:pt x="2215166" y="215153"/>
                  <a:pt x="2209456" y="207233"/>
                  <a:pt x="2201719" y="201706"/>
                </a:cubicBezTo>
                <a:cubicBezTo>
                  <a:pt x="2193563" y="195880"/>
                  <a:pt x="2183527" y="193232"/>
                  <a:pt x="2174825" y="188259"/>
                </a:cubicBezTo>
                <a:cubicBezTo>
                  <a:pt x="2167809" y="184250"/>
                  <a:pt x="2162082" y="177994"/>
                  <a:pt x="2154654" y="174811"/>
                </a:cubicBezTo>
                <a:cubicBezTo>
                  <a:pt x="2146161" y="171171"/>
                  <a:pt x="2136611" y="170743"/>
                  <a:pt x="2127760" y="168088"/>
                </a:cubicBezTo>
                <a:cubicBezTo>
                  <a:pt x="2114183" y="164015"/>
                  <a:pt x="2087419" y="154641"/>
                  <a:pt x="2087419" y="154641"/>
                </a:cubicBezTo>
                <a:cubicBezTo>
                  <a:pt x="2080696" y="150159"/>
                  <a:pt x="2074476" y="144808"/>
                  <a:pt x="2067249" y="141194"/>
                </a:cubicBezTo>
                <a:cubicBezTo>
                  <a:pt x="2043017" y="129078"/>
                  <a:pt x="1999131" y="129676"/>
                  <a:pt x="1979843" y="127747"/>
                </a:cubicBezTo>
                <a:cubicBezTo>
                  <a:pt x="1857923" y="87108"/>
                  <a:pt x="2010429" y="136089"/>
                  <a:pt x="1905884" y="107576"/>
                </a:cubicBezTo>
                <a:cubicBezTo>
                  <a:pt x="1892209" y="103846"/>
                  <a:pt x="1878990" y="98611"/>
                  <a:pt x="1865543" y="94129"/>
                </a:cubicBezTo>
                <a:lnTo>
                  <a:pt x="1845372" y="87406"/>
                </a:lnTo>
                <a:cubicBezTo>
                  <a:pt x="1838648" y="85165"/>
                  <a:pt x="1832077" y="82401"/>
                  <a:pt x="1825201" y="80682"/>
                </a:cubicBezTo>
                <a:cubicBezTo>
                  <a:pt x="1816236" y="78441"/>
                  <a:pt x="1807192" y="76498"/>
                  <a:pt x="1798307" y="73959"/>
                </a:cubicBezTo>
                <a:cubicBezTo>
                  <a:pt x="1791493" y="72012"/>
                  <a:pt x="1785055" y="68773"/>
                  <a:pt x="1778137" y="67235"/>
                </a:cubicBezTo>
                <a:cubicBezTo>
                  <a:pt x="1764829" y="64277"/>
                  <a:pt x="1751104" y="63468"/>
                  <a:pt x="1737796" y="60511"/>
                </a:cubicBezTo>
                <a:cubicBezTo>
                  <a:pt x="1730877" y="58974"/>
                  <a:pt x="1724440" y="55735"/>
                  <a:pt x="1717625" y="53788"/>
                </a:cubicBezTo>
                <a:cubicBezTo>
                  <a:pt x="1669269" y="39972"/>
                  <a:pt x="1712623" y="54219"/>
                  <a:pt x="1657113" y="40341"/>
                </a:cubicBezTo>
                <a:cubicBezTo>
                  <a:pt x="1650238" y="38622"/>
                  <a:pt x="1643965" y="34575"/>
                  <a:pt x="1636943" y="33617"/>
                </a:cubicBezTo>
                <a:cubicBezTo>
                  <a:pt x="1594518" y="27832"/>
                  <a:pt x="1509196" y="20170"/>
                  <a:pt x="1509196" y="20170"/>
                </a:cubicBezTo>
                <a:cubicBezTo>
                  <a:pt x="1465745" y="5688"/>
                  <a:pt x="1502153" y="16177"/>
                  <a:pt x="1421790" y="6723"/>
                </a:cubicBezTo>
                <a:cubicBezTo>
                  <a:pt x="1406051" y="4871"/>
                  <a:pt x="1390413" y="2241"/>
                  <a:pt x="1374725" y="0"/>
                </a:cubicBezTo>
                <a:cubicBezTo>
                  <a:pt x="1366051" y="248"/>
                  <a:pt x="1130380" y="2698"/>
                  <a:pt x="1058719" y="13447"/>
                </a:cubicBezTo>
                <a:cubicBezTo>
                  <a:pt x="1040442" y="16189"/>
                  <a:pt x="1022860" y="22412"/>
                  <a:pt x="1004931" y="26894"/>
                </a:cubicBezTo>
                <a:cubicBezTo>
                  <a:pt x="995966" y="29135"/>
                  <a:pt x="987206" y="32471"/>
                  <a:pt x="978037" y="33617"/>
                </a:cubicBezTo>
                <a:lnTo>
                  <a:pt x="924249" y="40341"/>
                </a:lnTo>
                <a:cubicBezTo>
                  <a:pt x="899630" y="42932"/>
                  <a:pt x="874922" y="44601"/>
                  <a:pt x="850290" y="47064"/>
                </a:cubicBezTo>
                <a:cubicBezTo>
                  <a:pt x="830096" y="49083"/>
                  <a:pt x="809949" y="51547"/>
                  <a:pt x="789778" y="53788"/>
                </a:cubicBezTo>
                <a:cubicBezTo>
                  <a:pt x="780813" y="56029"/>
                  <a:pt x="771975" y="58858"/>
                  <a:pt x="762884" y="60511"/>
                </a:cubicBezTo>
                <a:cubicBezTo>
                  <a:pt x="626950" y="85226"/>
                  <a:pt x="380759" y="72914"/>
                  <a:pt x="319131" y="73959"/>
                </a:cubicBezTo>
                <a:cubicBezTo>
                  <a:pt x="310166" y="76200"/>
                  <a:pt x="301088" y="78027"/>
                  <a:pt x="292237" y="80682"/>
                </a:cubicBezTo>
                <a:cubicBezTo>
                  <a:pt x="278660" y="84755"/>
                  <a:pt x="265343" y="89647"/>
                  <a:pt x="251896" y="94129"/>
                </a:cubicBezTo>
                <a:cubicBezTo>
                  <a:pt x="245172" y="96370"/>
                  <a:pt x="238601" y="99134"/>
                  <a:pt x="231725" y="100853"/>
                </a:cubicBezTo>
                <a:lnTo>
                  <a:pt x="204831" y="107576"/>
                </a:lnTo>
                <a:cubicBezTo>
                  <a:pt x="157526" y="139112"/>
                  <a:pt x="217509" y="102822"/>
                  <a:pt x="151043" y="127747"/>
                </a:cubicBezTo>
                <a:cubicBezTo>
                  <a:pt x="143477" y="130584"/>
                  <a:pt x="138256" y="137912"/>
                  <a:pt x="130872" y="141194"/>
                </a:cubicBezTo>
                <a:cubicBezTo>
                  <a:pt x="117919" y="146951"/>
                  <a:pt x="90531" y="154641"/>
                  <a:pt x="90531" y="154641"/>
                </a:cubicBezTo>
                <a:cubicBezTo>
                  <a:pt x="81566" y="161364"/>
                  <a:pt x="71561" y="166887"/>
                  <a:pt x="63637" y="174811"/>
                </a:cubicBezTo>
                <a:cubicBezTo>
                  <a:pt x="44369" y="194079"/>
                  <a:pt x="54403" y="193280"/>
                  <a:pt x="43466" y="215153"/>
                </a:cubicBezTo>
                <a:cubicBezTo>
                  <a:pt x="34106" y="233873"/>
                  <a:pt x="24717" y="240625"/>
                  <a:pt x="9849" y="255494"/>
                </a:cubicBezTo>
                <a:cubicBezTo>
                  <a:pt x="-2962" y="293923"/>
                  <a:pt x="-3601" y="286857"/>
                  <a:pt x="9849" y="349623"/>
                </a:cubicBezTo>
                <a:cubicBezTo>
                  <a:pt x="11542" y="357524"/>
                  <a:pt x="16444" y="365511"/>
                  <a:pt x="23296" y="369794"/>
                </a:cubicBezTo>
                <a:cubicBezTo>
                  <a:pt x="35316" y="377306"/>
                  <a:pt x="50190" y="378759"/>
                  <a:pt x="63637" y="383241"/>
                </a:cubicBezTo>
                <a:lnTo>
                  <a:pt x="83807" y="389964"/>
                </a:lnTo>
                <a:cubicBezTo>
                  <a:pt x="136325" y="424975"/>
                  <a:pt x="78225" y="380280"/>
                  <a:pt x="110701" y="423582"/>
                </a:cubicBezTo>
                <a:cubicBezTo>
                  <a:pt x="126207" y="444257"/>
                  <a:pt x="143282" y="457922"/>
                  <a:pt x="164490" y="470647"/>
                </a:cubicBezTo>
                <a:cubicBezTo>
                  <a:pt x="168787" y="473225"/>
                  <a:pt x="144319" y="490818"/>
                  <a:pt x="177937" y="49754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EB76620-2C30-48E0-82B2-25C32D36C255}"/>
              </a:ext>
            </a:extLst>
          </p:cNvPr>
          <p:cNvSpPr/>
          <p:nvPr/>
        </p:nvSpPr>
        <p:spPr>
          <a:xfrm>
            <a:off x="3993776" y="1936376"/>
            <a:ext cx="2010336" cy="47065"/>
          </a:xfrm>
          <a:custGeom>
            <a:avLst/>
            <a:gdLst>
              <a:gd name="connsiteX0" fmla="*/ 0 w 2010336"/>
              <a:gd name="connsiteY0" fmla="*/ 13448 h 47065"/>
              <a:gd name="connsiteX1" fmla="*/ 1398495 w 2010336"/>
              <a:gd name="connsiteY1" fmla="*/ 20171 h 47065"/>
              <a:gd name="connsiteX2" fmla="*/ 1479177 w 2010336"/>
              <a:gd name="connsiteY2" fmla="*/ 33618 h 47065"/>
              <a:gd name="connsiteX3" fmla="*/ 1580030 w 2010336"/>
              <a:gd name="connsiteY3" fmla="*/ 47065 h 47065"/>
              <a:gd name="connsiteX4" fmla="*/ 1801906 w 2010336"/>
              <a:gd name="connsiteY4" fmla="*/ 40342 h 47065"/>
              <a:gd name="connsiteX5" fmla="*/ 1835524 w 2010336"/>
              <a:gd name="connsiteY5" fmla="*/ 33618 h 47065"/>
              <a:gd name="connsiteX6" fmla="*/ 1875865 w 2010336"/>
              <a:gd name="connsiteY6" fmla="*/ 26895 h 47065"/>
              <a:gd name="connsiteX7" fmla="*/ 1996889 w 2010336"/>
              <a:gd name="connsiteY7" fmla="*/ 13448 h 47065"/>
              <a:gd name="connsiteX8" fmla="*/ 2010336 w 2010336"/>
              <a:gd name="connsiteY8" fmla="*/ 0 h 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336" h="47065">
                <a:moveTo>
                  <a:pt x="0" y="13448"/>
                </a:moveTo>
                <a:lnTo>
                  <a:pt x="1398495" y="20171"/>
                </a:lnTo>
                <a:cubicBezTo>
                  <a:pt x="1421755" y="20387"/>
                  <a:pt x="1455343" y="29646"/>
                  <a:pt x="1479177" y="33618"/>
                </a:cubicBezTo>
                <a:cubicBezTo>
                  <a:pt x="1507038" y="38261"/>
                  <a:pt x="1552807" y="43662"/>
                  <a:pt x="1580030" y="47065"/>
                </a:cubicBezTo>
                <a:cubicBezTo>
                  <a:pt x="1653989" y="44824"/>
                  <a:pt x="1728016" y="44231"/>
                  <a:pt x="1801906" y="40342"/>
                </a:cubicBezTo>
                <a:cubicBezTo>
                  <a:pt x="1813318" y="39741"/>
                  <a:pt x="1824280" y="35662"/>
                  <a:pt x="1835524" y="33618"/>
                </a:cubicBezTo>
                <a:cubicBezTo>
                  <a:pt x="1848937" y="31179"/>
                  <a:pt x="1862391" y="28968"/>
                  <a:pt x="1875865" y="26895"/>
                </a:cubicBezTo>
                <a:cubicBezTo>
                  <a:pt x="1934952" y="17805"/>
                  <a:pt x="1926648" y="19833"/>
                  <a:pt x="1996889" y="13448"/>
                </a:cubicBezTo>
                <a:lnTo>
                  <a:pt x="201033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28C94-D626-4954-9A74-5EA6345AEB70}"/>
              </a:ext>
            </a:extLst>
          </p:cNvPr>
          <p:cNvSpPr txBox="1"/>
          <p:nvPr/>
        </p:nvSpPr>
        <p:spPr>
          <a:xfrm>
            <a:off x="2486931" y="30394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Ομοιότητα/απόσταση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82ECF-01E5-4A51-9354-67A43107D4D5}"/>
              </a:ext>
            </a:extLst>
          </p:cNvPr>
          <p:cNvSpPr txBox="1"/>
          <p:nvPr/>
        </p:nvSpPr>
        <p:spPr>
          <a:xfrm>
            <a:off x="6553200" y="1185962"/>
            <a:ext cx="84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1 2 3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0E5433-4D7B-40FC-92D3-5A0CD80252B4}"/>
              </a:ext>
            </a:extLst>
          </p:cNvPr>
          <p:cNvSpPr txBox="1"/>
          <p:nvPr/>
        </p:nvSpPr>
        <p:spPr>
          <a:xfrm>
            <a:off x="7343000" y="93205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4</a:t>
            </a:r>
          </a:p>
          <a:p>
            <a:r>
              <a:rPr lang="el-GR" dirty="0"/>
              <a:t>5</a:t>
            </a:r>
          </a:p>
          <a:p>
            <a:r>
              <a:rPr lang="el-GR" dirty="0"/>
              <a:t>6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EB5CF-F949-4B3A-8420-3401227F2952}"/>
              </a:ext>
            </a:extLst>
          </p:cNvPr>
          <p:cNvSpPr txBox="1"/>
          <p:nvPr/>
        </p:nvSpPr>
        <p:spPr>
          <a:xfrm>
            <a:off x="7164288" y="1959908"/>
            <a:ext cx="15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||(1, 2, 3||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4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6CB805-6512-475E-ABFD-C7A0C6C8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98FF44-A68F-4C1D-A378-DCAF3735A6CA}"/>
              </a:ext>
            </a:extLst>
          </p:cNvPr>
          <p:cNvGrpSpPr/>
          <p:nvPr/>
        </p:nvGrpSpPr>
        <p:grpSpPr>
          <a:xfrm>
            <a:off x="179512" y="389619"/>
            <a:ext cx="8686800" cy="5972756"/>
            <a:chOff x="0" y="269328"/>
            <a:chExt cx="9144000" cy="6252108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0335E88-907D-468D-9514-59F487485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9328"/>
              <a:ext cx="9144000" cy="625210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CB63E4-9465-443A-A650-A83923EEB313}"/>
                </a:ext>
              </a:extLst>
            </p:cNvPr>
            <p:cNvSpPr txBox="1"/>
            <p:nvPr/>
          </p:nvSpPr>
          <p:spPr>
            <a:xfrm>
              <a:off x="3347864" y="875102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74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1CE3E2-B686-41A6-8EAC-C562412C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3FA1D-A818-4496-81F1-F261A045CF4B}"/>
              </a:ext>
            </a:extLst>
          </p:cNvPr>
          <p:cNvSpPr txBox="1"/>
          <p:nvPr/>
        </p:nvSpPr>
        <p:spPr>
          <a:xfrm>
            <a:off x="755576" y="177281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Πως θα βρούμε τις ποιο όμοιες λέξεις με το </a:t>
            </a:r>
            <a:r>
              <a:rPr lang="en-US" sz="2400" dirty="0"/>
              <a:t>dog;</a:t>
            </a:r>
          </a:p>
        </p:txBody>
      </p:sp>
    </p:spTree>
    <p:extLst>
      <p:ext uri="{BB962C8B-B14F-4D97-AF65-F5344CB8AC3E}">
        <p14:creationId xmlns:p14="http://schemas.microsoft.com/office/powerpoint/2010/main" val="115574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EA9EE5-CAD1-411D-B7C0-D38876BC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E38246-DDA6-4CFB-8E3B-B9C7613F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026813" cy="5270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B15773-1CF7-459F-A3C0-0837987CD890}"/>
              </a:ext>
            </a:extLst>
          </p:cNvPr>
          <p:cNvSpPr txBox="1"/>
          <p:nvPr/>
        </p:nvSpPr>
        <p:spPr>
          <a:xfrm>
            <a:off x="1043608" y="4766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TIP: </a:t>
            </a:r>
            <a:r>
              <a:rPr lang="el-GR" sz="2000" dirty="0"/>
              <a:t>Όπου μπορούμε χρησιμοποιούμε πράξεις πινάκων. Γιατί;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64C18-DC02-4D4D-9141-72DB1275A8A6}"/>
              </a:ext>
            </a:extLst>
          </p:cNvPr>
          <p:cNvSpPr txBox="1"/>
          <p:nvPr/>
        </p:nvSpPr>
        <p:spPr>
          <a:xfrm>
            <a:off x="6660232" y="450912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Το σωστό</a:t>
            </a:r>
          </a:p>
          <a:p>
            <a:r>
              <a:rPr lang="en-US" dirty="0">
                <a:solidFill>
                  <a:srgbClr val="FF0000"/>
                </a:solidFill>
              </a:rPr>
              <a:t>|V| x 1</a:t>
            </a:r>
          </a:p>
        </p:txBody>
      </p:sp>
    </p:spTree>
    <p:extLst>
      <p:ext uri="{BB962C8B-B14F-4D97-AF65-F5344CB8AC3E}">
        <p14:creationId xmlns:p14="http://schemas.microsoft.com/office/powerpoint/2010/main" val="138733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A19A0-87CC-486C-8FD1-F38E7038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E6C50F-93C5-4FFA-8042-6DC473B2A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2" y="1403246"/>
            <a:ext cx="8261775" cy="4051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B63C09-BB00-47DF-8D1E-620004B34C24}"/>
              </a:ext>
            </a:extLst>
          </p:cNvPr>
          <p:cNvSpPr txBox="1"/>
          <p:nvPr/>
        </p:nvSpPr>
        <p:spPr>
          <a:xfrm>
            <a:off x="1331640" y="54868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Λέξη ποιο όμοια σε πολλές άλλες;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DE42006-114B-4616-80E6-39561F8291A3}"/>
              </a:ext>
            </a:extLst>
          </p:cNvPr>
          <p:cNvSpPr/>
          <p:nvPr/>
        </p:nvSpPr>
        <p:spPr>
          <a:xfrm>
            <a:off x="4350124" y="4619065"/>
            <a:ext cx="2514600" cy="968188"/>
          </a:xfrm>
          <a:custGeom>
            <a:avLst/>
            <a:gdLst>
              <a:gd name="connsiteX0" fmla="*/ 1990164 w 2514600"/>
              <a:gd name="connsiteY0" fmla="*/ 141194 h 968188"/>
              <a:gd name="connsiteX1" fmla="*/ 1956547 w 2514600"/>
              <a:gd name="connsiteY1" fmla="*/ 147917 h 968188"/>
              <a:gd name="connsiteX2" fmla="*/ 1909482 w 2514600"/>
              <a:gd name="connsiteY2" fmla="*/ 161364 h 968188"/>
              <a:gd name="connsiteX3" fmla="*/ 1835523 w 2514600"/>
              <a:gd name="connsiteY3" fmla="*/ 168088 h 968188"/>
              <a:gd name="connsiteX4" fmla="*/ 1452282 w 2514600"/>
              <a:gd name="connsiteY4" fmla="*/ 161364 h 968188"/>
              <a:gd name="connsiteX5" fmla="*/ 1418664 w 2514600"/>
              <a:gd name="connsiteY5" fmla="*/ 154641 h 968188"/>
              <a:gd name="connsiteX6" fmla="*/ 1351429 w 2514600"/>
              <a:gd name="connsiteY6" fmla="*/ 147917 h 968188"/>
              <a:gd name="connsiteX7" fmla="*/ 1270747 w 2514600"/>
              <a:gd name="connsiteY7" fmla="*/ 134470 h 968188"/>
              <a:gd name="connsiteX8" fmla="*/ 1243852 w 2514600"/>
              <a:gd name="connsiteY8" fmla="*/ 127747 h 968188"/>
              <a:gd name="connsiteX9" fmla="*/ 1136276 w 2514600"/>
              <a:gd name="connsiteY9" fmla="*/ 121023 h 968188"/>
              <a:gd name="connsiteX10" fmla="*/ 1069041 w 2514600"/>
              <a:gd name="connsiteY10" fmla="*/ 107576 h 968188"/>
              <a:gd name="connsiteX11" fmla="*/ 1048870 w 2514600"/>
              <a:gd name="connsiteY11" fmla="*/ 94129 h 968188"/>
              <a:gd name="connsiteX12" fmla="*/ 981635 w 2514600"/>
              <a:gd name="connsiteY12" fmla="*/ 80682 h 968188"/>
              <a:gd name="connsiteX13" fmla="*/ 948017 w 2514600"/>
              <a:gd name="connsiteY13" fmla="*/ 73959 h 968188"/>
              <a:gd name="connsiteX14" fmla="*/ 894229 w 2514600"/>
              <a:gd name="connsiteY14" fmla="*/ 53788 h 968188"/>
              <a:gd name="connsiteX15" fmla="*/ 847164 w 2514600"/>
              <a:gd name="connsiteY15" fmla="*/ 33617 h 968188"/>
              <a:gd name="connsiteX16" fmla="*/ 806823 w 2514600"/>
              <a:gd name="connsiteY16" fmla="*/ 26894 h 968188"/>
              <a:gd name="connsiteX17" fmla="*/ 773205 w 2514600"/>
              <a:gd name="connsiteY17" fmla="*/ 13447 h 968188"/>
              <a:gd name="connsiteX18" fmla="*/ 692523 w 2514600"/>
              <a:gd name="connsiteY18" fmla="*/ 0 h 968188"/>
              <a:gd name="connsiteX19" fmla="*/ 450476 w 2514600"/>
              <a:gd name="connsiteY19" fmla="*/ 6723 h 968188"/>
              <a:gd name="connsiteX20" fmla="*/ 403411 w 2514600"/>
              <a:gd name="connsiteY20" fmla="*/ 26894 h 968188"/>
              <a:gd name="connsiteX21" fmla="*/ 349623 w 2514600"/>
              <a:gd name="connsiteY21" fmla="*/ 40341 h 968188"/>
              <a:gd name="connsiteX22" fmla="*/ 309282 w 2514600"/>
              <a:gd name="connsiteY22" fmla="*/ 67235 h 968188"/>
              <a:gd name="connsiteX23" fmla="*/ 289111 w 2514600"/>
              <a:gd name="connsiteY23" fmla="*/ 73959 h 968188"/>
              <a:gd name="connsiteX24" fmla="*/ 228600 w 2514600"/>
              <a:gd name="connsiteY24" fmla="*/ 100853 h 968188"/>
              <a:gd name="connsiteX25" fmla="*/ 194982 w 2514600"/>
              <a:gd name="connsiteY25" fmla="*/ 127747 h 968188"/>
              <a:gd name="connsiteX26" fmla="*/ 174811 w 2514600"/>
              <a:gd name="connsiteY26" fmla="*/ 134470 h 968188"/>
              <a:gd name="connsiteX27" fmla="*/ 127747 w 2514600"/>
              <a:gd name="connsiteY27" fmla="*/ 161364 h 968188"/>
              <a:gd name="connsiteX28" fmla="*/ 107576 w 2514600"/>
              <a:gd name="connsiteY28" fmla="*/ 168088 h 968188"/>
              <a:gd name="connsiteX29" fmla="*/ 67235 w 2514600"/>
              <a:gd name="connsiteY29" fmla="*/ 194982 h 968188"/>
              <a:gd name="connsiteX30" fmla="*/ 47064 w 2514600"/>
              <a:gd name="connsiteY30" fmla="*/ 208429 h 968188"/>
              <a:gd name="connsiteX31" fmla="*/ 26894 w 2514600"/>
              <a:gd name="connsiteY31" fmla="*/ 215153 h 968188"/>
              <a:gd name="connsiteX32" fmla="*/ 20170 w 2514600"/>
              <a:gd name="connsiteY32" fmla="*/ 235323 h 968188"/>
              <a:gd name="connsiteX33" fmla="*/ 6723 w 2514600"/>
              <a:gd name="connsiteY33" fmla="*/ 262217 h 968188"/>
              <a:gd name="connsiteX34" fmla="*/ 0 w 2514600"/>
              <a:gd name="connsiteY34" fmla="*/ 289111 h 968188"/>
              <a:gd name="connsiteX35" fmla="*/ 6723 w 2514600"/>
              <a:gd name="connsiteY35" fmla="*/ 457200 h 968188"/>
              <a:gd name="connsiteX36" fmla="*/ 13447 w 2514600"/>
              <a:gd name="connsiteY36" fmla="*/ 477370 h 968188"/>
              <a:gd name="connsiteX37" fmla="*/ 6723 w 2514600"/>
              <a:gd name="connsiteY37" fmla="*/ 564776 h 968188"/>
              <a:gd name="connsiteX38" fmla="*/ 13447 w 2514600"/>
              <a:gd name="connsiteY38" fmla="*/ 692523 h 968188"/>
              <a:gd name="connsiteX39" fmla="*/ 40341 w 2514600"/>
              <a:gd name="connsiteY39" fmla="*/ 726141 h 968188"/>
              <a:gd name="connsiteX40" fmla="*/ 80682 w 2514600"/>
              <a:gd name="connsiteY40" fmla="*/ 759759 h 968188"/>
              <a:gd name="connsiteX41" fmla="*/ 114300 w 2514600"/>
              <a:gd name="connsiteY41" fmla="*/ 793376 h 968188"/>
              <a:gd name="connsiteX42" fmla="*/ 141194 w 2514600"/>
              <a:gd name="connsiteY42" fmla="*/ 813547 h 968188"/>
              <a:gd name="connsiteX43" fmla="*/ 188258 w 2514600"/>
              <a:gd name="connsiteY43" fmla="*/ 847164 h 968188"/>
              <a:gd name="connsiteX44" fmla="*/ 208429 w 2514600"/>
              <a:gd name="connsiteY44" fmla="*/ 874059 h 968188"/>
              <a:gd name="connsiteX45" fmla="*/ 262217 w 2514600"/>
              <a:gd name="connsiteY45" fmla="*/ 894229 h 968188"/>
              <a:gd name="connsiteX46" fmla="*/ 309282 w 2514600"/>
              <a:gd name="connsiteY46" fmla="*/ 921123 h 968188"/>
              <a:gd name="connsiteX47" fmla="*/ 329452 w 2514600"/>
              <a:gd name="connsiteY47" fmla="*/ 927847 h 968188"/>
              <a:gd name="connsiteX48" fmla="*/ 383241 w 2514600"/>
              <a:gd name="connsiteY48" fmla="*/ 954741 h 968188"/>
              <a:gd name="connsiteX49" fmla="*/ 463923 w 2514600"/>
              <a:gd name="connsiteY49" fmla="*/ 968188 h 968188"/>
              <a:gd name="connsiteX50" fmla="*/ 685800 w 2514600"/>
              <a:gd name="connsiteY50" fmla="*/ 961464 h 968188"/>
              <a:gd name="connsiteX51" fmla="*/ 779929 w 2514600"/>
              <a:gd name="connsiteY51" fmla="*/ 948017 h 968188"/>
              <a:gd name="connsiteX52" fmla="*/ 840441 w 2514600"/>
              <a:gd name="connsiteY52" fmla="*/ 934570 h 968188"/>
              <a:gd name="connsiteX53" fmla="*/ 914400 w 2514600"/>
              <a:gd name="connsiteY53" fmla="*/ 914400 h 968188"/>
              <a:gd name="connsiteX54" fmla="*/ 974911 w 2514600"/>
              <a:gd name="connsiteY54" fmla="*/ 894229 h 968188"/>
              <a:gd name="connsiteX55" fmla="*/ 1035423 w 2514600"/>
              <a:gd name="connsiteY55" fmla="*/ 867335 h 968188"/>
              <a:gd name="connsiteX56" fmla="*/ 1082488 w 2514600"/>
              <a:gd name="connsiteY56" fmla="*/ 853888 h 968188"/>
              <a:gd name="connsiteX57" fmla="*/ 1116105 w 2514600"/>
              <a:gd name="connsiteY57" fmla="*/ 840441 h 968188"/>
              <a:gd name="connsiteX58" fmla="*/ 1163170 w 2514600"/>
              <a:gd name="connsiteY58" fmla="*/ 826994 h 968188"/>
              <a:gd name="connsiteX59" fmla="*/ 1210235 w 2514600"/>
              <a:gd name="connsiteY59" fmla="*/ 813547 h 968188"/>
              <a:gd name="connsiteX60" fmla="*/ 1432111 w 2514600"/>
              <a:gd name="connsiteY60" fmla="*/ 800100 h 968188"/>
              <a:gd name="connsiteX61" fmla="*/ 1485900 w 2514600"/>
              <a:gd name="connsiteY61" fmla="*/ 786653 h 968188"/>
              <a:gd name="connsiteX62" fmla="*/ 1526241 w 2514600"/>
              <a:gd name="connsiteY62" fmla="*/ 773206 h 968188"/>
              <a:gd name="connsiteX63" fmla="*/ 1660711 w 2514600"/>
              <a:gd name="connsiteY63" fmla="*/ 779929 h 968188"/>
              <a:gd name="connsiteX64" fmla="*/ 1701052 w 2514600"/>
              <a:gd name="connsiteY64" fmla="*/ 800100 h 968188"/>
              <a:gd name="connsiteX65" fmla="*/ 1754841 w 2514600"/>
              <a:gd name="connsiteY65" fmla="*/ 820270 h 968188"/>
              <a:gd name="connsiteX66" fmla="*/ 1822076 w 2514600"/>
              <a:gd name="connsiteY66" fmla="*/ 847164 h 968188"/>
              <a:gd name="connsiteX67" fmla="*/ 1902758 w 2514600"/>
              <a:gd name="connsiteY67" fmla="*/ 853888 h 968188"/>
              <a:gd name="connsiteX68" fmla="*/ 2111188 w 2514600"/>
              <a:gd name="connsiteY68" fmla="*/ 847164 h 968188"/>
              <a:gd name="connsiteX69" fmla="*/ 2144805 w 2514600"/>
              <a:gd name="connsiteY69" fmla="*/ 840441 h 968188"/>
              <a:gd name="connsiteX70" fmla="*/ 2225488 w 2514600"/>
              <a:gd name="connsiteY70" fmla="*/ 826994 h 968188"/>
              <a:gd name="connsiteX71" fmla="*/ 2252382 w 2514600"/>
              <a:gd name="connsiteY71" fmla="*/ 813547 h 968188"/>
              <a:gd name="connsiteX72" fmla="*/ 2272552 w 2514600"/>
              <a:gd name="connsiteY72" fmla="*/ 806823 h 968188"/>
              <a:gd name="connsiteX73" fmla="*/ 2319617 w 2514600"/>
              <a:gd name="connsiteY73" fmla="*/ 779929 h 968188"/>
              <a:gd name="connsiteX74" fmla="*/ 2353235 w 2514600"/>
              <a:gd name="connsiteY74" fmla="*/ 753035 h 968188"/>
              <a:gd name="connsiteX75" fmla="*/ 2400300 w 2514600"/>
              <a:gd name="connsiteY75" fmla="*/ 732864 h 968188"/>
              <a:gd name="connsiteX76" fmla="*/ 2420470 w 2514600"/>
              <a:gd name="connsiteY76" fmla="*/ 712694 h 968188"/>
              <a:gd name="connsiteX77" fmla="*/ 2447364 w 2514600"/>
              <a:gd name="connsiteY77" fmla="*/ 692523 h 968188"/>
              <a:gd name="connsiteX78" fmla="*/ 2467535 w 2514600"/>
              <a:gd name="connsiteY78" fmla="*/ 679076 h 968188"/>
              <a:gd name="connsiteX79" fmla="*/ 2487705 w 2514600"/>
              <a:gd name="connsiteY79" fmla="*/ 658906 h 968188"/>
              <a:gd name="connsiteX80" fmla="*/ 2494429 w 2514600"/>
              <a:gd name="connsiteY80" fmla="*/ 638735 h 968188"/>
              <a:gd name="connsiteX81" fmla="*/ 2514600 w 2514600"/>
              <a:gd name="connsiteY81" fmla="*/ 598394 h 968188"/>
              <a:gd name="connsiteX82" fmla="*/ 2501152 w 2514600"/>
              <a:gd name="connsiteY82" fmla="*/ 416859 h 968188"/>
              <a:gd name="connsiteX83" fmla="*/ 2480982 w 2514600"/>
              <a:gd name="connsiteY83" fmla="*/ 356347 h 968188"/>
              <a:gd name="connsiteX84" fmla="*/ 2454088 w 2514600"/>
              <a:gd name="connsiteY84" fmla="*/ 295835 h 968188"/>
              <a:gd name="connsiteX85" fmla="*/ 2427194 w 2514600"/>
              <a:gd name="connsiteY85" fmla="*/ 248770 h 968188"/>
              <a:gd name="connsiteX86" fmla="*/ 2366682 w 2514600"/>
              <a:gd name="connsiteY86" fmla="*/ 215153 h 968188"/>
              <a:gd name="connsiteX87" fmla="*/ 2346511 w 2514600"/>
              <a:gd name="connsiteY87" fmla="*/ 201706 h 968188"/>
              <a:gd name="connsiteX88" fmla="*/ 2272552 w 2514600"/>
              <a:gd name="connsiteY88" fmla="*/ 188259 h 968188"/>
              <a:gd name="connsiteX89" fmla="*/ 2245658 w 2514600"/>
              <a:gd name="connsiteY89" fmla="*/ 181535 h 968188"/>
              <a:gd name="connsiteX90" fmla="*/ 2205317 w 2514600"/>
              <a:gd name="connsiteY90" fmla="*/ 174811 h 968188"/>
              <a:gd name="connsiteX91" fmla="*/ 2178423 w 2514600"/>
              <a:gd name="connsiteY91" fmla="*/ 161364 h 968188"/>
              <a:gd name="connsiteX92" fmla="*/ 2144805 w 2514600"/>
              <a:gd name="connsiteY92" fmla="*/ 154641 h 968188"/>
              <a:gd name="connsiteX93" fmla="*/ 1990164 w 2514600"/>
              <a:gd name="connsiteY93" fmla="*/ 141194 h 96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514600" h="968188">
                <a:moveTo>
                  <a:pt x="1990164" y="141194"/>
                </a:moveTo>
                <a:cubicBezTo>
                  <a:pt x="1958788" y="140073"/>
                  <a:pt x="1967633" y="145145"/>
                  <a:pt x="1956547" y="147917"/>
                </a:cubicBezTo>
                <a:cubicBezTo>
                  <a:pt x="1940718" y="151874"/>
                  <a:pt x="1925576" y="158682"/>
                  <a:pt x="1909482" y="161364"/>
                </a:cubicBezTo>
                <a:cubicBezTo>
                  <a:pt x="1885064" y="165434"/>
                  <a:pt x="1860176" y="165847"/>
                  <a:pt x="1835523" y="168088"/>
                </a:cubicBezTo>
                <a:lnTo>
                  <a:pt x="1452282" y="161364"/>
                </a:lnTo>
                <a:cubicBezTo>
                  <a:pt x="1440860" y="160996"/>
                  <a:pt x="1429992" y="156151"/>
                  <a:pt x="1418664" y="154641"/>
                </a:cubicBezTo>
                <a:cubicBezTo>
                  <a:pt x="1396338" y="151664"/>
                  <a:pt x="1373841" y="150158"/>
                  <a:pt x="1351429" y="147917"/>
                </a:cubicBezTo>
                <a:cubicBezTo>
                  <a:pt x="1290908" y="132788"/>
                  <a:pt x="1365180" y="150209"/>
                  <a:pt x="1270747" y="134470"/>
                </a:cubicBezTo>
                <a:cubicBezTo>
                  <a:pt x="1261632" y="132951"/>
                  <a:pt x="1253047" y="128666"/>
                  <a:pt x="1243852" y="127747"/>
                </a:cubicBezTo>
                <a:cubicBezTo>
                  <a:pt x="1208102" y="124172"/>
                  <a:pt x="1172135" y="123264"/>
                  <a:pt x="1136276" y="121023"/>
                </a:cubicBezTo>
                <a:cubicBezTo>
                  <a:pt x="1113864" y="116541"/>
                  <a:pt x="1088058" y="120254"/>
                  <a:pt x="1069041" y="107576"/>
                </a:cubicBezTo>
                <a:cubicBezTo>
                  <a:pt x="1062317" y="103094"/>
                  <a:pt x="1056593" y="96505"/>
                  <a:pt x="1048870" y="94129"/>
                </a:cubicBezTo>
                <a:cubicBezTo>
                  <a:pt x="1027025" y="87408"/>
                  <a:pt x="1004047" y="85164"/>
                  <a:pt x="981635" y="80682"/>
                </a:cubicBezTo>
                <a:lnTo>
                  <a:pt x="948017" y="73959"/>
                </a:lnTo>
                <a:cubicBezTo>
                  <a:pt x="914813" y="51821"/>
                  <a:pt x="940756" y="65420"/>
                  <a:pt x="894229" y="53788"/>
                </a:cubicBezTo>
                <a:cubicBezTo>
                  <a:pt x="820021" y="35236"/>
                  <a:pt x="943368" y="62477"/>
                  <a:pt x="847164" y="33617"/>
                </a:cubicBezTo>
                <a:cubicBezTo>
                  <a:pt x="834106" y="29700"/>
                  <a:pt x="820270" y="29135"/>
                  <a:pt x="806823" y="26894"/>
                </a:cubicBezTo>
                <a:cubicBezTo>
                  <a:pt x="795617" y="22412"/>
                  <a:pt x="785006" y="15976"/>
                  <a:pt x="773205" y="13447"/>
                </a:cubicBezTo>
                <a:cubicBezTo>
                  <a:pt x="647086" y="-13579"/>
                  <a:pt x="752399" y="19957"/>
                  <a:pt x="692523" y="0"/>
                </a:cubicBezTo>
                <a:cubicBezTo>
                  <a:pt x="611841" y="2241"/>
                  <a:pt x="531084" y="2589"/>
                  <a:pt x="450476" y="6723"/>
                </a:cubicBezTo>
                <a:cubicBezTo>
                  <a:pt x="436591" y="7435"/>
                  <a:pt x="414308" y="23262"/>
                  <a:pt x="403411" y="26894"/>
                </a:cubicBezTo>
                <a:cubicBezTo>
                  <a:pt x="385878" y="32738"/>
                  <a:pt x="349623" y="40341"/>
                  <a:pt x="349623" y="40341"/>
                </a:cubicBezTo>
                <a:cubicBezTo>
                  <a:pt x="336176" y="49306"/>
                  <a:pt x="324614" y="62124"/>
                  <a:pt x="309282" y="67235"/>
                </a:cubicBezTo>
                <a:cubicBezTo>
                  <a:pt x="302558" y="69476"/>
                  <a:pt x="295450" y="70789"/>
                  <a:pt x="289111" y="73959"/>
                </a:cubicBezTo>
                <a:cubicBezTo>
                  <a:pt x="230954" y="103038"/>
                  <a:pt x="279922" y="88022"/>
                  <a:pt x="228600" y="100853"/>
                </a:cubicBezTo>
                <a:cubicBezTo>
                  <a:pt x="216094" y="113358"/>
                  <a:pt x="211942" y="119267"/>
                  <a:pt x="194982" y="127747"/>
                </a:cubicBezTo>
                <a:cubicBezTo>
                  <a:pt x="188643" y="130916"/>
                  <a:pt x="181535" y="132229"/>
                  <a:pt x="174811" y="134470"/>
                </a:cubicBezTo>
                <a:cubicBezTo>
                  <a:pt x="154553" y="147975"/>
                  <a:pt x="151633" y="151127"/>
                  <a:pt x="127747" y="161364"/>
                </a:cubicBezTo>
                <a:cubicBezTo>
                  <a:pt x="121233" y="164156"/>
                  <a:pt x="113771" y="164646"/>
                  <a:pt x="107576" y="168088"/>
                </a:cubicBezTo>
                <a:cubicBezTo>
                  <a:pt x="93449" y="175937"/>
                  <a:pt x="80682" y="186017"/>
                  <a:pt x="67235" y="194982"/>
                </a:cubicBezTo>
                <a:cubicBezTo>
                  <a:pt x="60511" y="199464"/>
                  <a:pt x="54730" y="205873"/>
                  <a:pt x="47064" y="208429"/>
                </a:cubicBezTo>
                <a:lnTo>
                  <a:pt x="26894" y="215153"/>
                </a:lnTo>
                <a:cubicBezTo>
                  <a:pt x="24653" y="221876"/>
                  <a:pt x="22962" y="228809"/>
                  <a:pt x="20170" y="235323"/>
                </a:cubicBezTo>
                <a:cubicBezTo>
                  <a:pt x="16222" y="244535"/>
                  <a:pt x="10242" y="252832"/>
                  <a:pt x="6723" y="262217"/>
                </a:cubicBezTo>
                <a:cubicBezTo>
                  <a:pt x="3479" y="270869"/>
                  <a:pt x="2241" y="280146"/>
                  <a:pt x="0" y="289111"/>
                </a:cubicBezTo>
                <a:cubicBezTo>
                  <a:pt x="2241" y="345141"/>
                  <a:pt x="2728" y="401268"/>
                  <a:pt x="6723" y="457200"/>
                </a:cubicBezTo>
                <a:cubicBezTo>
                  <a:pt x="7228" y="464269"/>
                  <a:pt x="13447" y="470283"/>
                  <a:pt x="13447" y="477370"/>
                </a:cubicBezTo>
                <a:cubicBezTo>
                  <a:pt x="13447" y="506591"/>
                  <a:pt x="8964" y="535641"/>
                  <a:pt x="6723" y="564776"/>
                </a:cubicBezTo>
                <a:cubicBezTo>
                  <a:pt x="8964" y="607358"/>
                  <a:pt x="4750" y="650778"/>
                  <a:pt x="13447" y="692523"/>
                </a:cubicBezTo>
                <a:cubicBezTo>
                  <a:pt x="16374" y="706572"/>
                  <a:pt x="30194" y="715994"/>
                  <a:pt x="40341" y="726141"/>
                </a:cubicBezTo>
                <a:cubicBezTo>
                  <a:pt x="52718" y="738518"/>
                  <a:pt x="67730" y="747984"/>
                  <a:pt x="80682" y="759759"/>
                </a:cubicBezTo>
                <a:cubicBezTo>
                  <a:pt x="92408" y="770419"/>
                  <a:pt x="102455" y="782848"/>
                  <a:pt x="114300" y="793376"/>
                </a:cubicBezTo>
                <a:cubicBezTo>
                  <a:pt x="122675" y="800821"/>
                  <a:pt x="132761" y="806168"/>
                  <a:pt x="141194" y="813547"/>
                </a:cubicBezTo>
                <a:cubicBezTo>
                  <a:pt x="180461" y="847906"/>
                  <a:pt x="151945" y="835060"/>
                  <a:pt x="188258" y="847164"/>
                </a:cubicBezTo>
                <a:cubicBezTo>
                  <a:pt x="194982" y="856129"/>
                  <a:pt x="199921" y="866766"/>
                  <a:pt x="208429" y="874059"/>
                </a:cubicBezTo>
                <a:cubicBezTo>
                  <a:pt x="222907" y="886469"/>
                  <a:pt x="244667" y="889842"/>
                  <a:pt x="262217" y="894229"/>
                </a:cubicBezTo>
                <a:cubicBezTo>
                  <a:pt x="282475" y="907734"/>
                  <a:pt x="285396" y="910886"/>
                  <a:pt x="309282" y="921123"/>
                </a:cubicBezTo>
                <a:cubicBezTo>
                  <a:pt x="315796" y="923915"/>
                  <a:pt x="322729" y="925606"/>
                  <a:pt x="329452" y="927847"/>
                </a:cubicBezTo>
                <a:cubicBezTo>
                  <a:pt x="348777" y="947170"/>
                  <a:pt x="346158" y="948560"/>
                  <a:pt x="383241" y="954741"/>
                </a:cubicBezTo>
                <a:lnTo>
                  <a:pt x="463923" y="968188"/>
                </a:lnTo>
                <a:lnTo>
                  <a:pt x="685800" y="961464"/>
                </a:lnTo>
                <a:cubicBezTo>
                  <a:pt x="711650" y="960233"/>
                  <a:pt x="752324" y="954918"/>
                  <a:pt x="779929" y="948017"/>
                </a:cubicBezTo>
                <a:cubicBezTo>
                  <a:pt x="846133" y="931466"/>
                  <a:pt x="729442" y="953071"/>
                  <a:pt x="840441" y="934570"/>
                </a:cubicBezTo>
                <a:cubicBezTo>
                  <a:pt x="896958" y="906312"/>
                  <a:pt x="832987" y="934753"/>
                  <a:pt x="914400" y="914400"/>
                </a:cubicBezTo>
                <a:cubicBezTo>
                  <a:pt x="935027" y="909243"/>
                  <a:pt x="955067" y="901862"/>
                  <a:pt x="974911" y="894229"/>
                </a:cubicBezTo>
                <a:cubicBezTo>
                  <a:pt x="1051047" y="864945"/>
                  <a:pt x="946202" y="897075"/>
                  <a:pt x="1035423" y="867335"/>
                </a:cubicBezTo>
                <a:cubicBezTo>
                  <a:pt x="1050902" y="862175"/>
                  <a:pt x="1067009" y="859048"/>
                  <a:pt x="1082488" y="853888"/>
                </a:cubicBezTo>
                <a:cubicBezTo>
                  <a:pt x="1093938" y="850071"/>
                  <a:pt x="1104805" y="844679"/>
                  <a:pt x="1116105" y="840441"/>
                </a:cubicBezTo>
                <a:cubicBezTo>
                  <a:pt x="1141906" y="830765"/>
                  <a:pt x="1133489" y="835474"/>
                  <a:pt x="1163170" y="826994"/>
                </a:cubicBezTo>
                <a:cubicBezTo>
                  <a:pt x="1182334" y="821519"/>
                  <a:pt x="1189207" y="816551"/>
                  <a:pt x="1210235" y="813547"/>
                </a:cubicBezTo>
                <a:cubicBezTo>
                  <a:pt x="1277685" y="803911"/>
                  <a:pt x="1372082" y="802710"/>
                  <a:pt x="1432111" y="800100"/>
                </a:cubicBezTo>
                <a:cubicBezTo>
                  <a:pt x="1450041" y="795618"/>
                  <a:pt x="1468130" y="791730"/>
                  <a:pt x="1485900" y="786653"/>
                </a:cubicBezTo>
                <a:cubicBezTo>
                  <a:pt x="1499529" y="782759"/>
                  <a:pt x="1512077" y="773751"/>
                  <a:pt x="1526241" y="773206"/>
                </a:cubicBezTo>
                <a:cubicBezTo>
                  <a:pt x="1571087" y="771481"/>
                  <a:pt x="1615888" y="777688"/>
                  <a:pt x="1660711" y="779929"/>
                </a:cubicBezTo>
                <a:cubicBezTo>
                  <a:pt x="1711416" y="796831"/>
                  <a:pt x="1648913" y="774030"/>
                  <a:pt x="1701052" y="800100"/>
                </a:cubicBezTo>
                <a:cubicBezTo>
                  <a:pt x="1756777" y="827963"/>
                  <a:pt x="1714102" y="802811"/>
                  <a:pt x="1754841" y="820270"/>
                </a:cubicBezTo>
                <a:cubicBezTo>
                  <a:pt x="1777076" y="829799"/>
                  <a:pt x="1796744" y="845053"/>
                  <a:pt x="1822076" y="847164"/>
                </a:cubicBezTo>
                <a:lnTo>
                  <a:pt x="1902758" y="853888"/>
                </a:lnTo>
                <a:cubicBezTo>
                  <a:pt x="1972235" y="851647"/>
                  <a:pt x="2041782" y="851020"/>
                  <a:pt x="2111188" y="847164"/>
                </a:cubicBezTo>
                <a:cubicBezTo>
                  <a:pt x="2122598" y="846530"/>
                  <a:pt x="2133551" y="842427"/>
                  <a:pt x="2144805" y="840441"/>
                </a:cubicBezTo>
                <a:lnTo>
                  <a:pt x="2225488" y="826994"/>
                </a:lnTo>
                <a:cubicBezTo>
                  <a:pt x="2234453" y="822512"/>
                  <a:pt x="2243170" y="817495"/>
                  <a:pt x="2252382" y="813547"/>
                </a:cubicBezTo>
                <a:cubicBezTo>
                  <a:pt x="2258896" y="810755"/>
                  <a:pt x="2266399" y="810339"/>
                  <a:pt x="2272552" y="806823"/>
                </a:cubicBezTo>
                <a:cubicBezTo>
                  <a:pt x="2329539" y="774259"/>
                  <a:pt x="2273371" y="795346"/>
                  <a:pt x="2319617" y="779929"/>
                </a:cubicBezTo>
                <a:cubicBezTo>
                  <a:pt x="2330823" y="770964"/>
                  <a:pt x="2341295" y="760995"/>
                  <a:pt x="2353235" y="753035"/>
                </a:cubicBezTo>
                <a:cubicBezTo>
                  <a:pt x="2369851" y="741958"/>
                  <a:pt x="2382371" y="738841"/>
                  <a:pt x="2400300" y="732864"/>
                </a:cubicBezTo>
                <a:cubicBezTo>
                  <a:pt x="2407023" y="726141"/>
                  <a:pt x="2413251" y="718882"/>
                  <a:pt x="2420470" y="712694"/>
                </a:cubicBezTo>
                <a:cubicBezTo>
                  <a:pt x="2428978" y="705401"/>
                  <a:pt x="2438245" y="699036"/>
                  <a:pt x="2447364" y="692523"/>
                </a:cubicBezTo>
                <a:cubicBezTo>
                  <a:pt x="2453940" y="687826"/>
                  <a:pt x="2461327" y="684249"/>
                  <a:pt x="2467535" y="679076"/>
                </a:cubicBezTo>
                <a:cubicBezTo>
                  <a:pt x="2474839" y="672989"/>
                  <a:pt x="2480982" y="665629"/>
                  <a:pt x="2487705" y="658906"/>
                </a:cubicBezTo>
                <a:cubicBezTo>
                  <a:pt x="2489946" y="652182"/>
                  <a:pt x="2491259" y="645074"/>
                  <a:pt x="2494429" y="638735"/>
                </a:cubicBezTo>
                <a:cubicBezTo>
                  <a:pt x="2520498" y="586597"/>
                  <a:pt x="2497698" y="649095"/>
                  <a:pt x="2514600" y="598394"/>
                </a:cubicBezTo>
                <a:cubicBezTo>
                  <a:pt x="2510117" y="537882"/>
                  <a:pt x="2509499" y="476960"/>
                  <a:pt x="2501152" y="416859"/>
                </a:cubicBezTo>
                <a:cubicBezTo>
                  <a:pt x="2498227" y="395799"/>
                  <a:pt x="2487705" y="376518"/>
                  <a:pt x="2480982" y="356347"/>
                </a:cubicBezTo>
                <a:cubicBezTo>
                  <a:pt x="2457505" y="285916"/>
                  <a:pt x="2479658" y="340584"/>
                  <a:pt x="2454088" y="295835"/>
                </a:cubicBezTo>
                <a:cubicBezTo>
                  <a:pt x="2448993" y="286918"/>
                  <a:pt x="2436554" y="256960"/>
                  <a:pt x="2427194" y="248770"/>
                </a:cubicBezTo>
                <a:cubicBezTo>
                  <a:pt x="2398740" y="223873"/>
                  <a:pt x="2394386" y="224387"/>
                  <a:pt x="2366682" y="215153"/>
                </a:cubicBezTo>
                <a:cubicBezTo>
                  <a:pt x="2359958" y="210671"/>
                  <a:pt x="2353938" y="204889"/>
                  <a:pt x="2346511" y="201706"/>
                </a:cubicBezTo>
                <a:cubicBezTo>
                  <a:pt x="2329652" y="194481"/>
                  <a:pt x="2285188" y="190556"/>
                  <a:pt x="2272552" y="188259"/>
                </a:cubicBezTo>
                <a:cubicBezTo>
                  <a:pt x="2263460" y="186606"/>
                  <a:pt x="2254719" y="183347"/>
                  <a:pt x="2245658" y="181535"/>
                </a:cubicBezTo>
                <a:cubicBezTo>
                  <a:pt x="2232290" y="178861"/>
                  <a:pt x="2218764" y="177052"/>
                  <a:pt x="2205317" y="174811"/>
                </a:cubicBezTo>
                <a:cubicBezTo>
                  <a:pt x="2196352" y="170329"/>
                  <a:pt x="2187931" y="164533"/>
                  <a:pt x="2178423" y="161364"/>
                </a:cubicBezTo>
                <a:cubicBezTo>
                  <a:pt x="2167582" y="157750"/>
                  <a:pt x="2155961" y="157120"/>
                  <a:pt x="2144805" y="154641"/>
                </a:cubicBezTo>
                <a:cubicBezTo>
                  <a:pt x="2060730" y="135958"/>
                  <a:pt x="2021540" y="142315"/>
                  <a:pt x="1990164" y="14119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1817</Words>
  <Application>Microsoft Office PowerPoint</Application>
  <PresentationFormat>On-screen Show (4:3)</PresentationFormat>
  <Paragraphs>757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Wingdings</vt:lpstr>
      <vt:lpstr>Office Theme</vt:lpstr>
      <vt:lpstr>PowerPoint Presentation</vt:lpstr>
      <vt:lpstr>Word embeddings ΙΙ (basics)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Word2Vec</vt:lpstr>
      <vt:lpstr>PowerPoint Presentation</vt:lpstr>
      <vt:lpstr>PowerPoint Presentation</vt:lpstr>
      <vt:lpstr>One-hot vectors</vt:lpstr>
      <vt:lpstr>Given matrix W, πως παίρνουμε το embedding της i-οστής λέξης; </vt:lpstr>
      <vt:lpstr>CBOW</vt:lpstr>
      <vt:lpstr>CBOW</vt:lpstr>
      <vt:lpstr>CBOW</vt:lpstr>
      <vt:lpstr>CBOW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Skipgram</vt:lpstr>
      <vt:lpstr>PowerPoint Presentation</vt:lpstr>
      <vt:lpstr>Skipgram</vt:lpstr>
      <vt:lpstr>PowerPoint Presentation</vt:lpstr>
      <vt:lpstr>PowerPoint Presentation</vt:lpstr>
      <vt:lpstr>PowerPoint Presentation</vt:lpstr>
      <vt:lpstr>PowerPoint Presentation</vt:lpstr>
      <vt:lpstr>End of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WE-II</dc:title>
  <dc:creator>pitoura</dc:creator>
  <cp:lastModifiedBy>Evaggelia Pitoura</cp:lastModifiedBy>
  <cp:revision>358</cp:revision>
  <dcterms:created xsi:type="dcterms:W3CDTF">2012-10-10T06:53:19Z</dcterms:created>
  <dcterms:modified xsi:type="dcterms:W3CDTF">2020-04-23T08:29:23Z</dcterms:modified>
</cp:coreProperties>
</file>