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1055" r:id="rId2"/>
    <p:sldId id="359" r:id="rId3"/>
    <p:sldId id="1002" r:id="rId4"/>
    <p:sldId id="1005" r:id="rId5"/>
    <p:sldId id="1007" r:id="rId6"/>
    <p:sldId id="772" r:id="rId7"/>
    <p:sldId id="773" r:id="rId8"/>
    <p:sldId id="1040" r:id="rId9"/>
    <p:sldId id="1041" r:id="rId10"/>
    <p:sldId id="1042" r:id="rId11"/>
    <p:sldId id="1043" r:id="rId12"/>
    <p:sldId id="1044" r:id="rId13"/>
    <p:sldId id="1063" r:id="rId14"/>
    <p:sldId id="940" r:id="rId15"/>
    <p:sldId id="1064" r:id="rId16"/>
    <p:sldId id="1065" r:id="rId17"/>
    <p:sldId id="1045" r:id="rId18"/>
    <p:sldId id="1008" r:id="rId19"/>
    <p:sldId id="1009" r:id="rId20"/>
    <p:sldId id="1010" r:id="rId21"/>
    <p:sldId id="1066" r:id="rId22"/>
    <p:sldId id="1011" r:id="rId23"/>
    <p:sldId id="1046" r:id="rId24"/>
    <p:sldId id="1047" r:id="rId25"/>
    <p:sldId id="1048" r:id="rId26"/>
    <p:sldId id="1012" r:id="rId27"/>
    <p:sldId id="1049" r:id="rId28"/>
    <p:sldId id="1013" r:id="rId29"/>
    <p:sldId id="1067" r:id="rId30"/>
    <p:sldId id="1014" r:id="rId31"/>
    <p:sldId id="1015" r:id="rId32"/>
    <p:sldId id="1016" r:id="rId33"/>
    <p:sldId id="1017" r:id="rId34"/>
    <p:sldId id="1018" r:id="rId35"/>
    <p:sldId id="1019" r:id="rId36"/>
    <p:sldId id="1020" r:id="rId37"/>
    <p:sldId id="1021" r:id="rId38"/>
    <p:sldId id="1022" r:id="rId39"/>
    <p:sldId id="1050" r:id="rId40"/>
    <p:sldId id="1068" r:id="rId41"/>
    <p:sldId id="1023" r:id="rId42"/>
    <p:sldId id="1024" r:id="rId43"/>
    <p:sldId id="1025" r:id="rId44"/>
    <p:sldId id="1027" r:id="rId45"/>
    <p:sldId id="1057" r:id="rId46"/>
    <p:sldId id="1056" r:id="rId47"/>
    <p:sldId id="1058" r:id="rId48"/>
    <p:sldId id="1028" r:id="rId49"/>
    <p:sldId id="1029" r:id="rId50"/>
    <p:sldId id="1036" r:id="rId51"/>
    <p:sldId id="1039" r:id="rId52"/>
    <p:sldId id="1060" r:id="rId53"/>
    <p:sldId id="491" r:id="rId54"/>
    <p:sldId id="1061" r:id="rId55"/>
    <p:sldId id="1038" r:id="rId56"/>
    <p:sldId id="1062" r:id="rId57"/>
    <p:sldId id="1059" r:id="rId58"/>
    <p:sldId id="1054" r:id="rId59"/>
    <p:sldId id="1051" r:id="rId60"/>
    <p:sldId id="1030" r:id="rId61"/>
    <p:sldId id="1031" r:id="rId62"/>
    <p:sldId id="1032" r:id="rId63"/>
    <p:sldId id="1033" r:id="rId64"/>
    <p:sldId id="1034" r:id="rId65"/>
    <p:sldId id="1052" r:id="rId66"/>
    <p:sldId id="593" r:id="rId67"/>
    <p:sldId id="1000" r:id="rId68"/>
    <p:sldId id="676" r:id="rId69"/>
    <p:sldId id="679" r:id="rId70"/>
    <p:sldId id="1001" r:id="rId71"/>
    <p:sldId id="594" r:id="rId72"/>
    <p:sldId id="595" r:id="rId73"/>
    <p:sldId id="596" r:id="rId74"/>
    <p:sldId id="597" r:id="rId75"/>
    <p:sldId id="598" r:id="rId76"/>
    <p:sldId id="599" r:id="rId77"/>
    <p:sldId id="600" r:id="rId78"/>
    <p:sldId id="601" r:id="rId79"/>
    <p:sldId id="602" r:id="rId80"/>
    <p:sldId id="603" r:id="rId81"/>
    <p:sldId id="604" r:id="rId82"/>
    <p:sldId id="605" r:id="rId83"/>
    <p:sldId id="606" r:id="rId84"/>
    <p:sldId id="607" r:id="rId85"/>
    <p:sldId id="608" r:id="rId86"/>
    <p:sldId id="609" r:id="rId87"/>
    <p:sldId id="1053" r:id="rId8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gelis hristidis" initials="vh" lastIdx="2" clrIdx="0">
    <p:extLst>
      <p:ext uri="{19B8F6BF-5375-455C-9EA6-DF929625EA0E}">
        <p15:presenceInfo xmlns:p15="http://schemas.microsoft.com/office/powerpoint/2012/main" userId="4f311c13892de8a3" providerId="Windows Live"/>
      </p:ext>
    </p:extLst>
  </p:cmAuthor>
  <p:cmAuthor id="2" name="Evaggelia Pitoura" initials="EP" lastIdx="3" clrIdx="1">
    <p:extLst>
      <p:ext uri="{19B8F6BF-5375-455C-9EA6-DF929625EA0E}">
        <p15:presenceInfo xmlns:p15="http://schemas.microsoft.com/office/powerpoint/2012/main" userId="a4605abc6b42958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BF01B6"/>
    <a:srgbClr val="B10F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28" autoAdjust="0"/>
  </p:normalViewPr>
  <p:slideViewPr>
    <p:cSldViewPr>
      <p:cViewPr>
        <p:scale>
          <a:sx n="82" d="100"/>
          <a:sy n="82" d="100"/>
        </p:scale>
        <p:origin x="1316" y="336"/>
      </p:cViewPr>
      <p:guideLst>
        <p:guide orient="horz" pos="2160"/>
        <p:guide pos="2880"/>
      </p:guideLst>
    </p:cSldViewPr>
  </p:slideViewPr>
  <p:notesTextViewPr>
    <p:cViewPr>
      <p:scale>
        <a:sx n="150" d="100"/>
        <a:sy n="150" d="100"/>
      </p:scale>
      <p:origin x="0" y="0"/>
    </p:cViewPr>
  </p:notesTextViewPr>
  <p:sorterViewPr>
    <p:cViewPr varScale="1">
      <p:scale>
        <a:sx n="1" d="1"/>
        <a:sy n="1" d="1"/>
      </p:scale>
      <p:origin x="0" y="-9424"/>
    </p:cViewPr>
  </p:sorterViewPr>
  <p:notesViewPr>
    <p:cSldViewPr>
      <p:cViewPr varScale="1">
        <p:scale>
          <a:sx n="98" d="100"/>
          <a:sy n="98" d="100"/>
        </p:scale>
        <p:origin x="351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wmf"/><Relationship Id="rId4"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5.w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26T19:26:05.709"/>
    </inkml:context>
    <inkml:brush xml:id="br0">
      <inkml:brushProperty name="width" value="0.2" units="cm"/>
      <inkml:brushProperty name="height" value="0.2" units="cm"/>
      <inkml:brushProperty name="color" value="#006BBC"/>
    </inkml:brush>
  </inkml:definitions>
  <inkml:trace contextRef="#ctx0" brushRef="#br0">62 1 488,'0'1'64,"1"1"1,-1-1-1,1 1 0,-1-1 0,0 1 1,0 0-1,0-1 0,0 1 0,0-1 1,0 1-1,0-1 0,0 1 0,-1-1 1,1 1-1,-1 0-64,0 1 185,-1-1 0,1 1 1,-1-1-1,1 0 0,-1 1 0,0-1 1,0 0-1,0 1-185,-17 11 1783,18-13-1763,1-1-1,0 0 1,-1 0-1,1 1 1,0-1-1,-1 0 1,1 0-1,0 0 1,-1 0-1,1 1 1,-1-1-1,1 0 1,0 0-1,-1 0 1,1 0-1,-1 0 1,1 0-1,0 0 1,-1 0 0,1 0-1,-1 0 1,1 0-1,0 0 1,-1-1-20,1 1 24,0 0 0,-1 0 0,1 0 0,0 0 1,0 0-1,-1 0 0,1 0 0,0 0 0,0 0 0,-1 0 1,1 0-1,0 0 0,0 0 0,-1 0 0,1 0 0,0 0 1,0 0-1,-1 0 0,1 0 0,0 0 0,0 0 1,0 0-1,-1 1 0,1-1 0,0 0 0,0 0 0,0 0 1,-1 0-1,1 1 0,0-1 0,0 0 0,0 0 0,0 0 1,-1 1-1,1-1 0,0 0 0,0 0 0,0 0 0,0 1 1,0-1-1,0 0 0,0 0 0,0 1 0,0-1-24,0 0 17,0 1 0,0-1 0,0 0 0,0 1 0,-1-1 0,1 0 0,0 0 0,0 1 0,0-1-1,0 0 1,0 0 0,0 1 0,0-1 0,-1 0 0,1 0 0,0 1 0,0-1 0,0 0 0,-1 0 0,1 0 0,0 1-1,0-1 1,-1 0 0,1 0 0,0 0 0,0 0 0,-1 0 0,1 1 0,0-1 0,0 0 0,-1 0 0,1 0-1,0 0 1,-1 0 0,1 0 0,0 0 0,0 0 0,-1 0 0,1 0 0,0 0 0,-1 0-17,1 0 165,0 0 54,0 0 32,0 0 2,0 0-18,0 0-38,0 0-22,0 0-16,2 10 1266,1-3-1390,0-1-26,0 0-1,1 1 0,-1-1 0,1 0 0,1-1 0,-1 1 0,3 2-8,29 33 7,-33-38-7,0 1 0,0-1 0,1 0 1,-1-1-1,1 1 0,0 0 0,2 0 0,-3-1 0,0 0 0,0 0 0,0 0 0,2 2 0,0 0 0,-4-2 0,1 0 0,0-1 0,0 1 0,0 0 0,0-1 0,0 0 0,0 0 0,1 1 0,-1-1 0,0-1 0,3 2 0,2 0 0,0 1-1,1 0 1,-1 0 0,1 1 0,-2 0-2,1-1 1,-1-1 0,0 1-1,1-1 1,0 0 0,3 0 1,4 1-2,-1 0 0,0 0 0,1 2 0,6 3 2,-1 1-5,-16-7 4,0-1 0,0 1 0,1 0-1,-1-1 1,1 0 0,-1 0-1,1 0 1,-1 0 0,1 0-1,-1-1 1,1 0 0,0 1-1,2-2 2,9 1-4,0 0-1,1 1 0,13 2 5,19 2-10,-35-4 10,-2 0-2,0-1 0,0 0 0,0 0 0,2-2 2,-2 0 0,0 1 0,0 0 0,0 1-1,0 0 1,1 1 0,23 1 3,12-1-3,-37-2 2,0 0 0,0 0 0,0-1 0,0 0 0,0 0 0,9-4-2,22-13 1,-24 11-1,1 0 0,8-2 0,7 2 0,24-4 0,-24 6 0,30-10 0,72-21 8,-133 36-7,1 0 0,-1 0 0,1 0 0,-1 0-1,1 0 1,-1-1 0,0 1 0,0-1 0,2-1-1,8-6 0,-11 8 0,13-7 0,0 0 0,1 0 0,0 1 0,10-3 0,11 0 0,-11-5 1,-5 7 3,-15 6-2,0 0-1,-1 0 0,1-1 1,0 1-1,-1-1 0,1 0 1,-1 0-1,3-3-1,-6 4 2,1 1 0,0-1 1,0 1-1,-1-1 0,1 1 0,0 0 0,0 0 0,1-1-2,-2 2 2,-1 0-1,1 0 0,-1-1 0,1 1 1,-1 0-1,1-1 0,-1 1 0,0 0 1,1-1-1,-1 1 0,1-1 0,-1 1 0,0 0 1,0-1-1,1 1 0,-1-1 0,0 1 1,0-1-1,1 0-1,2-5 38,-3 6-37,0 0 0,0 0 0,0 0 0,0 0 1,0 0-1,1 0 0,-1 0 0,0 0 0,0 0 0,0-1 1,0 1-1,0 0 0,0 0 0,0 0 0,0 0 0,0 0 1,0 0-1,0 0 0,0 0 0,0-1 0,0 1 0,0 0 1,0 0-1,0 0 0,0 0 0,0 0 0,0 0 0,0 0 0,0 0 1,-1 0-1,1-1 0,0 1 0,0 0 0,0 0 0,0 0 1,0 0-1,0 0 0,0 0 0,0 0 0,0 0 0,0 0-1,-5-4 37,0 1-460,5 1-194,0 0 270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26T19:26:27.972"/>
    </inkml:context>
    <inkml:brush xml:id="br0">
      <inkml:brushProperty name="width" value="0.2" units="cm"/>
      <inkml:brushProperty name="height" value="0.2" units="cm"/>
      <inkml:brushProperty name="color" value="#006BBC"/>
    </inkml:brush>
  </inkml:definitions>
  <inkml:trace contextRef="#ctx0" brushRef="#br0">69 1 248,'-8'0'492,"6"0"-118,-1-1 0,1 1 1,0 0-1,-1 0 0,1 0 1,-1 1-1,1-1 0,-1 1-374,-16 14 943,18-14-791,0 0 0,0 1 1,0-1-1,0 0 0,0 0 0,0 1 1,0-1-1,1 0 0,-1 1 0,0-1 0,1 1 1,-1-1-1,1 1-152,-7 12 667,7-13-647,0 1 0,-1-1-1,1 0 1,0 0 0,-1 0 0,1 0 0,0 0-1,0 0 1,0 1 0,0-1 0,0 0 0,0 0-1,1 0-19,-1 4 163,0-5-90,0 0-14,0 0-27,0 0-4,0 0-8,0 0 7,-1 1-2,1 0 1,0 0-1,0 1 1,0-1-1,0 0 1,0 0-1,0 0 1,0 0 0,1 1-26,-1 1 59,9 42 659,-9-39-696,1 3-6,0 0 0,0 0-1,1 0 1,0 0 0,3 6-16,-2-5 3,0-2 0,0 0 1,0 0-1,1 0 0,0-1 0,0 1 1,1 0-4,-4-7 2,0 0 3,0 1 0,0-1 0,0 1 0,0-1 0,0 1 0,0 0 0,0-1 0,-1 1 1,1 0-1,-1-1 0,1 1 0,-1 0 0,1 0 0,-1 1-5,0-2 3,0 1 0,1-1-1,-1 1 1,1 0 0,-1-1 0,1 0 0,0 1 0,-1-1-1,1 1 1,0-1 0,0 0 0,0 0 0,0 1 0,0-1-1,1 1-2,20 17 9,-16-15-5,6 8 1,-12-12-5,1 1 1,-1-1-1,0 0 0,1 1 0,-1-1 0,0 1 0,1-1 1,-1 1-1,0-1 0,0 1 0,1-1 0,-1 1 0,0-1 0,0 1 1,0-1-1,0 1 0,0-1 0,0 1 0,0-1 0,0 1 1,0 0-1,0-1 0,0 1 0,0-1 0,0 1 0,0-1 0,-1 0 1,1 1-1,0-1 0,0 0 0,0 0 1,0 1-1,0-1 0,0 0 0,-1 1 1,1-1-1,0 0 0,0 1 0,0-1 1,0 0-1,0 1 0,1-1 0,-1 0 1,0 1-1,0-1 0,0 0 0,0 1 1,0-1-1,0 0 0,0 1 0,1-1 1,-1 0-1,0 1 0,0-1 0,0 0 1,1 0-1,-1 1 0,1 0 9,-1-1 5,0 0-4,1 0 4,11 6-1,-5-2-8,1-1 3,-5-1-7,0-1 0,0 1 1,0-1-1,0 1 0,-1 0 0,1 0 0,-1 0 1,3 2-2,40 33 12,-43-35-11,1 0 1,0 0 0,-1 0 0,1 0 0,0-1-1,0 1 1,0-1 0,0 0 0,1 0 0,0 0-2,-2 0 2,0-1 0,0 1 1,-1 0-1,1-1 0,0 1 1,2 1-3,0 1 1,0-1 1,0 0-1,0 1 0,1-2 1,-1 1-1,1 0 1,-1-1-1,1 0 1,0 0-1,0 0 1,-1-1-1,6 0-1,-6 0 1,1 1 0,0-1 0,-1 1 0,1 0-1,0 0 1,-1 1 0,1-1 0,-1 1 0,4 2-1,16 5 8,60 10 7,-76-17-14,1 0 1,1-1-1,-1 0 0,0 0 1,0-1-1,7-1-1,-5 1 4,0-1 0,-1 2 0,1 0 0,10 2-4,50 10 2,5 5 12,-63-15-11,0-1 1,0-1-1,0-1 1,1 1-1,10-3-3,20-1 7,-12 2-6,-23 1 1,1 0 0,-1 1 0,0 0-1,0 1 1,4 0-2,17 4 7,-7-7 7,-4 0-5,-9 1-9,-1 0 0,1-1 1,0-1-1,-1 1 0,0-2 1,3 0-1,-4 1 0,42-5 8,44-15 23,-85 20-31,1 0 0,7 0 0,-10 1 0,1 0 0,-1 0 0,0 0 0,0-1 0,1-1 0,0 0 1,0 1 0,1 0 0,-1 0 1,1 1-1,2 0-1,19-3 2,-10-5 5,13 7-6,1-3-1,-32 4 0,0 1 1,0-1-1,0 1 0,0-1 1,0 0-1,0 0 0,0 0 1,0 0-1,0 0 0,0 0 3,0 0-1,1-1 1,-1 1-1,1 0 1,1 0-3,30-7 15,-34 8-15,1 0 0,-1 0 0,0-1 0,1 1 0,-1 0 0,0 0 0,0-1 0,1 1 0,-1-1 0,0 1 0,0 0 0,1-1 0,-1 1 0,0 0 0,0-1 1,0 1-1,0-1 0,0 1 0,0-1 0,1 1 0,-1 0 0,0-1 0,0 1 0,0-1 0,0 1 0,-1-1 0,1 1 0,1-6 0,14-11 0,-15 16 0,1 0 0,0 0 0,0 0 0,0 0 0,0 1 0,0-1 0,0 0 0,1 1 0,-1-1 0,0 1 0,1-1 0,5-2 0,49-28 8,-38 20-10,-13 8 2,0 0-1,1 0 0,-1 0 1,1 1-1,0-1 0,0 1 0,4 0 1,-9 1 1,-1 1-1,1 0 1,0 0 0,-1 0-1,1 0 1,0-1-1,-1 1 1,1 0-1,0-1 1,-1 1-1,1-1 1,-1 1-1,1 0 1,0-1 0,-1 1-1,0-1 1,1 0-1,0 1 0,4-5 4,-5 4-4,1 1 0,0 0 0,0-1 0,0 1 0,-1 0 1,1-1-1,0 1 0,0 0 0,0 0 0,0 0 0,0 0 0,0 0 0,0 0 0,0 0 0,0 0 0,0-1 0,-1 1 0,1 0 0,0 0 0,0-1 0,0 1 0,-1-1 0,1 1 0,0 0 0,0-1 0,-1 0 0,1 1 0,0-1 0,4-5 0,-2 3 0,0 0 0,-1 0 0,1 0 0,0 0 0,1 1 0,10-12 0,-11 11 0,0 0 0,0 0 0,0 0 0,0 0 0,1 1 0,-3 1 0,0 0 0,0 1 0,0-1 0,0 0 0,0 0 0,0 0 0,0 0 0,0 0 0,0 0 0,0 0 0,-1 0 0,1 0 0,0 0 0,-1-1 0,1 1 0,4-9 0,-4 8 3,0 1 0,0 0 1,-1 0-1,1 0 0,-1-1 0,1 1 0,-1 0 1,0-1-1,0 1 0,1 0 0,-1-1 0,0 1 1,0-1-1,0 1 0,0-1-3,0 0-21,0 1 1,0-1-1,0 0 0,0 1 1,1-1-1,-1 1 0,1-3 21,2-9-332,-2 7-1533,0 3 1158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26T19:26:30.294"/>
    </inkml:context>
    <inkml:brush xml:id="br0">
      <inkml:brushProperty name="width" value="0.2" units="cm"/>
      <inkml:brushProperty name="height" value="0.2" units="cm"/>
      <inkml:brushProperty name="color" value="#006BBC"/>
    </inkml:brush>
  </inkml:definitions>
  <inkml:trace contextRef="#ctx0" brushRef="#br0">0 2 816,'0'0'71,"0"0"-1,0 0 1,0 0 0,1 0-1,-1 0 1,0 0 0,0 0-1,0 0 1,0 0 0,0 0-1,0 0 1,0 0 0,0 0-1,0 0 1,0 0 0,0 0-1,0 0 1,0 0 0,0 0-1,0 0 1,0 0 0,0 0-1,0 0 1,0 0 0,0-1-1,0 1 1,0 0-1,0 0 1,0 0 0,0 0-1,0 0 1,1 0 0,-1 0-1,0 0 1,0 0 0,0 0-1,0 0 1,0 0 0,0 0-1,0 0 1,0 0 0,0 0-71,9 4 720,14 7-530,-1 2 20,54 35 126,-72-45-297,0 1-1,0 0 1,0 0 0,-1 0 0,1 1-1,-1-1 1,0 1 0,-1 0 0,1 0 0,0 2-39,7 10 255,2 6 83,-6-12-189,0 0 0,1 0 0,0-1 0,1 0-1,4 5-148,-9-12 12,1 0-1,-1-1 0,1 1 0,0-1 0,-1 0 0,1 0 0,0 0 0,0-1 1,1 1-12,-3-1 2,0 0 0,0 1 1,1-1-1,-1 0 1,-1 1-1,1-1 1,0 1-1,0 0 1,0 0-1,-1-1 1,1 1-1,-1 0 1,0 1-1,1-1 1,-1 1-3,1 0 5,-1 0 1,1-1 0,0 1-1,0-1 1,0 1 0,0-1-1,1 0 1,-1 0 0,3 2-6,9 6 39,-12-8-26,0 0-1,1 0 0,-1 0 0,1-1 1,-1 1-1,2 0-12,3 1 39,0 2 1,0-1-1,0 1-39,-2-1 43,1 0 0,0 0 0,0-1-1,0 0 1,1 0-43,0-1 87,1 0-1,7 1-86,-9-2 33,-1 1 0,1-1 0,0 1 0,5 2-33,-6-1 20,1-1-1,-1 1 1,1-1 0,-1-1-1,1 1 1,0-1-1,0 0 1,0 0-1,4 0-19,-3-1 10,-1 1-1,0 0 0,0 0 0,0 1 1,3 1-10,19 3 3,-16-4-5,0-1 6,0 1 0,0 1-1,10 3-3,8 5 50,1-2 0,18 3-50,-28-10 141,0 0 0,11 0-141,6-1 125,-12 0-33,21-2-92,-28 0 8,-3 0 8,0-2 0,0 1 0,8-4-16,-17 4 9,35-6 62,-28 8-50,5-2 5,10-5 31,10 0-57,-7 2 41,-17 2-9,-1 0 4,0 0 1,4-1-37,-14 2 5,0 1 0,1-1 0,-1 0 0,0-1 0,0 1-1,0-1 1,0 1 0,3-4-5,-3 3 4,0 0 0,0 0 0,0 1 0,0-1 0,1 1-1,-1 0 1,1 1 0,4-2-4,7-3 7,3-3-2,-18 9-5,1-1 0,-1 0 1,1 0-1,-1 1 1,0-1-1,1 0 1,-1 0-1,0-1 1,0 1-1,1-1 0,-1-5 0,-1 6 0,0 0 0,1-1 0,-1 1 1,0 0-1,0-1 0,1 1 0,-1 0 0,1 0 0,-1-1 0,3-11 5,-3 11-5,0-1 1,0 1-1,1-1 0,-1 1 1,1 0-1,0-2 0,2 0 1,0 1-1,0 0 1,0 0 0,0 0-1,0 0 1,1 0 0,-1 1-1,1 0 1,0-1 0,1 1-1,7-6 1,-9 6-1,0 0 0,0 1 0,1 0 0,-1-1 0,0 1 0,0 1 0,1-1 0,0 0 0,-1 0 0,0 0 0,1 0 0,-1-1 0,2 0 0,-3 1 0,-1 0 0,0 0 0,1 0 0,-1 0 0,0 0 0,0-1 0,0 1 0,0 0 0,0 0 0,0-1 0,0 1 0,-1-1 0,1 1 0,0-1 0,-1 0 0,2-2 0,-2 3 0,0 0 0,1-1 0,-1 1 0,1-1 0,-1 1 0,1 0 0,-1 0 0,1-1 0,0 1 0,0 0 0,0 0 0,-1 0 0,1 0 0,0 0 0,0 0 0,1 0 0,-1 0 0,0 0 0,0 0 0,0 1 0,1-1 0,-1 0 0,1 0 0,4 0 0,-5 1 0,0 0 0,0 0 0,-1 0 0,1 0 0,0 0 0,0-1 0,0 1 0,0 0 0,-1-1 0,1 1 0,0-1 0,0 1 0,-1-1 0,1 1 0,0-1 0,-1 1 0,1-1 0,-1 1 0,1-1 0,0 0 0,-1 1 0,0-1 0,1 0 0,0 0 0,19-28 0,-16 23 0,-3 4 0,0 0 0,0 0 0,0 1 0,0-1 0,0 0 0,1 0 0,-1 1 0,2-2 0,-3 3 0,1-1 0,-1 1 0,1-1 1,-1 1-1,1 0 0,-1-1 0,0 1 0,1-1 0,-1 0 0,0 1 1,0-1-1,1 1 0,-1-1 0,0 1 0,0-1 0,0 0 0,1 0 0,-1 1 1,0-1-1,0 0 0,0 1 1,0-1-1,1 0 0,-1 1 0,0-1 1,1 1-1,-1-1 0,0 1 1,1-1-1,-1 0 0,1 1 0,-1-1 1,1 1-1,2-5 1,-2 4-1,-1 0 0,1 0 0,0 0 0,0 0 0,0 0 0,0 0 0,0 0 0,1-1 0,1 0 0,-3 2-1,0 0-1,1 0 1,-1-1 0,1 1 0,-1 0 0,0 0-1,1-1 1,-1 1 0,1 0 0,-1 0-1,1 0 1,-1 0 0,1 0 0,-1-1-1,1 1 1,-1 0 0,0 0 0,1 0-1,-1 0 1,1 1 0,-1-1 0,1 0 0,-1 0-1,1 0 1,-1 0 0,1 0 0,-1 1 1,0-1 1,1 0 1,-1 0-1,0 0 1,1 0-1,-1 1 1,0-1 0,1 0-1,-1 0 1,0 0-1,0 0 1,1 0-1,-1 0 1,0 0-1,1 0 1,-1 0 0,0 0-1,1 0 1,-1 0-1,0 0 1,1 0-1,-1 0 1,0 0-1,1-1 1,-1 1 0,0 0-2,1 0-63,-1-1 1,0 1-1,0-1 1,1 1-1,-1-1 1,0 1 0,0-1-1,0 1 1,0-1-1,0 1 1,0-1-1,0 1 1,0-1 0,0 1-1,0-1 63,0-1-309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26T19:26:33.140"/>
    </inkml:context>
    <inkml:brush xml:id="br0">
      <inkml:brushProperty name="width" value="0.2" units="cm"/>
      <inkml:brushProperty name="height" value="0.2" units="cm"/>
      <inkml:brushProperty name="color" value="#006BBC"/>
    </inkml:brush>
  </inkml:definitions>
  <inkml:trace contextRef="#ctx0" brushRef="#br0">47 0 440,'-38'9'119,"37"-9"-97,1 0 0,0 0 1,-1 0-1,1 0 1,0 0-1,-1 0 0,1 0 1,0 0-1,-1 0 0,1 0 1,0 0-1,0 0 0,-1 0 1,1 0-1,0 0 0,-1 0 1,1 0-1,0 0 0,-1-1 1,1 1-1,0 0 0,0 0 1,-1 0-1,1-1 0,0 1 1,0 0-1,-1 0-22,3-2 1345,3 3-637,19 5 175,-21-5-842,0 0-1,-1 0 1,1 0-1,0 0 0,-1 1 1,1-1-1,2 2-40,3 2 93,-4-2-25,0 0 0,0 0 0,0 0 0,2 3-68,1 1 30,15 12 28,22 24 4,-37-37-6,0 1 1,0 0 0,0 0-1,-1 1 1,0 0 0,-1 0-1,0 0 1,2 5-57,-5-10 49,0 0 0,0 0-1,1 0 1,-1 0 0,1-1 0,0 1-1,-1-1 1,1 1 0,0-1 0,0 0-1,1 0 1,-1 0 0,2 0-49,15 10 130,21 14 492,1-1-622,-38-23 38,1 1 0,0-1 0,0 0 0,0-1 0,0 1 0,0-1 0,1 0 0,-1-1 0,0 1 0,0-1 1,5 0-39,-3 0 14,0 0 0,0 1 0,-1-1 0,1 1 0,-1 1 0,1-1 0,-1 1 0,1 1-14,84 25 56,-82-24-51,65 21 95,-69-23-89,1 0 1,-1 1 0,1-1-1,-1 1 1,0 0-1,0 1-11,1-1 17,-1 1-1,1-1 0,-1-1 1,5 3-17,9-2 45,-9 0-14,-7-2-8,1 0 0,-1 0 0,0 0-1,1 0 1,2-1-23,1 1 40,-5 0-26,0-1 0,0 0 1,0 1-1,0-1 1,-1 0-1,1 0 0,0 0-14,0-1 8,0 1-1,0 0 1,0 0-1,0 1 1,0-1-1,0 0 1,0 1-1,0-1-7,8 2 15,7-1 2,1-1 1,0-1-18,-3-1 2,-13 1-1,0 1 0,-1-1-1,1 1 1,0 0-1,0 0 1,0 0 0,0 0-1,0 0 1,0 0-1,-1 1 1,2-1-1,12 3 10,0 0 0,0-1 0,0-1 1,6 0-11,15-1 22,13-3-22,-33 0 3,1 0 0,-1 0 0,11-5-3,-23 7 2,-1 1 0,1-1 0,0 1 0,-1 0 0,1 0 0,-1 0 0,1 1 0,-1-1 0,1 1-1,-1 0 1,2 0-2,-1 0 4,1 0-1,0 0 1,-1-1-1,1 1 1,2-1-4,2 0 8,-1-1 0,1 0 0,0-1 0,-1 0 0,1 0 0,3-2-8,-9 3 2,0 0 0,0 0 0,1 0 0,-1 0 0,1 0 1,-1 1-1,1 0 0,-1 0 0,1 0 0,-1 0 0,1 0 0,-1 0 0,1 1 1,-1 0-1,1 0-2,0 1 0,-1-1 0,1 0-1,0 0 1,0 0 0,0 0 0,1 0 0,-1-1 0,0 0 0,-2 0 1,0 0-1,0 0 1,0 0-1,0-1 1,0 1 0,0-1-1,0 0 1,0 1-1,0-1 1,0 0 0,0 0-1,-1 0 1,1 0-1,0 0 1,-1-1 0,1 1-1,0-1 0,-1 0 3,1 1-1,-1-1 1,1 0 0,0 1-1,0 0 1,-1-1 0,1 1-1,0 0 1,0 0 0,0 0-1,0 0 1,0 0 0,1 0-1,-1 1 1,0-1 0,0 1-1,0 0 1,1-1 0,-1 1-1,0 0 1,0 0 0,1 0-1,-1 1-2,19 3 10,-14-2-8,0 0 0,-1-1 0,3 0-2,-8-1 1,1 0-1,-1 0 1,1 0-1,0 0 1,-1 0-1,1 0 1,-1 0-1,1-1 1,-1 1-1,1-1 1,-1 1-1,1-1 1,-1 1-1,0-1 1,1 0-1,-1 0 0,1 0 1,0 0-1,0 0 0,0 0 0,-1 1 0,1-1 0,0 1 0,1-1 0,-1 1 0,0 0 1,0-1-1,0 1 0,0 0 0,0 1 0,0-1 0,7 0 1,25-3 7,-34 3-8,1 0 1,-1 0-1,0 0 0,1 0 0,-1 0 1,0 0-1,1 0 0,-1 0 1,0 0-1,0 0 0,1-1 0,-1 1 1,0 0-1,1 0 0,-1 0 1,0-1-1,0 1 0,1 0 0,-1 0 1,0-1-1,0 1 0,0 0 0,1 0 1,-1-1-1,0 1 0,0 0 1,0-1-1,0 1 0,0 0 0,1 0 0,-1-1 1,0 1-1,0 0 0,0 0 1,0-1-1,1 1 0,-1 0 0,0 0 1,0-1-1,1 1 0,-1 0 1,0 0-1,0 0 0,1 0 1,-1-1-1,0 1 0,0 0 0,1 0 0,12-2 2,-1-5-2,-2 4 0,-8 3 0,0-1 0,0 1 0,0-1 0,0 0 0,0 1 1,0-1-1,0 0 0,0-1 0,1 0 0,6-4 5,-4 5-3,-5 1-2,1 0 0,-1-1 0,0 1 0,0 0 0,0 0 0,0 0 0,1 0 0,-1 0 0,0 0 0,0 0 0,0 0 0,0 0 0,0 0 0,1 0 0,-1 0 0,0-1 0,0 1 0,0 0 0,0 0 0,0 0 0,0 0 0,0 0 0,0-1 0,1 1 0,-1 0 0,0 0 0,0 0 0,0 0 0,0 0 0,1-2 0,1-1 0,-2 3 0,1 0 0,-1 0 1,0 0-1,0 0 0,0-1 0,0 1 1,0 0-1,1 0 0,-1 0 1,0 0-1,0-1 0,0 1 1,0 0-1,0 0 0,0-1 0,0 1 1,0 0-1,0 0 0,0 0 1,0-1-1,0 1 0,0 0 1,0 0-1,0-1 0,0 1 0,0 0 1,0-1-1,1 1 0,-1 0 0,1-1 0,-1 1 0,0 0 0,1-1 0,0 1 0,-1 0 0,1 0 0,-1 0 0,1-1 0,-1 1 0,1 0 0,-1 0 0,1 0 0,0 0 0,-1 0 0,1 0 0,2 0 0,-1-1 0,16-2-5,-1-1 0,0-1 0,16-6 5,9-10-2,-27 13 3,-1 1-1,1 0 0,6-1 0,0 1 4,0-1 0,14-9-4,-25 12-6,-1-1 0,0 0 0,6-6 6,-6 5-2,0 0 0,0 0 0,2 1 2,3-3 3,0 0-1,5-5-2,-16 12 3,6-8 14,8-5-2,11-7-23,-28 22 7,1-1 1,-1 1-1,1-1 0,-1 1 1,1-1-1,-1 1 1,0-1-1,1 0 1,-1 1-1,0-1 0,0 1 1,1-1-1,-1 0 1,0 1-1,0-1 1,0 0-1,0 1 0,0-1 1,0 0-1,0 1 1,0-1-1,0 0 1,0 1-1,0-2 1,0-1-1,0 2 1,0 1 0,1-1 0,-1 1 1,0-1-1,1 1 0,-1-1 0,0 1 0,1-1 0,-1 1 0,1 0 0,-1-1 1,1 1-1,-1 0 0,0-1 0,1 1 0,0 0 0,-1-1 0,1 1 0,-1 0 0,1 0 1,-1 0-1,1-1 0,0 1 0,-1 0-3,1 0 0,0-1 0,0 1 1,0-1-1,0 1 0,-1-1 0,1 1 0,0-1 1,0 1-1,0-1 3,3-4-16,-4 5-18,1 0 0,-1 0 0,1-1 1,-1 1-1,0 0 0,1-1 0,-1 1 0,0 0 0,1-1 1,-1 1-1,0-1 0,0 1 0,1-1 0,-1 1 0,0 0 1,0-1-1,0 1 0,0-1 0,0 1 0,1-1 0,-1 1 1,0-1 33,0-1-256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26T19:26:35.905"/>
    </inkml:context>
    <inkml:brush xml:id="br0">
      <inkml:brushProperty name="width" value="0.2" units="cm"/>
      <inkml:brushProperty name="height" value="0.2" units="cm"/>
      <inkml:brushProperty name="color" value="#006BBC"/>
    </inkml:brush>
  </inkml:definitions>
  <inkml:trace contextRef="#ctx0" brushRef="#br0">0 1 864,'0'0'646,"0"0"-30,0 0-89,10 4 331,2 2-739,-11-6-100,-1 0-1,0 0 13,0 0 9,0 1-28,0 0-1,1 0 0,-1 0 1,0 0-1,1 0 1,-1 0-1,1 0 1,-1 0-1,1 0 0,-1 0 1,1-1-1,0 1 1,-1 0-1,1 0 0,0-1 1,0 1-12,6 7 169,-6-6-114,0 0-1,0-1 0,1 1 1,-1-1-1,1 1 1,-1-1-1,1 1 0,0-1-54,9 9 279,-9-7-209,0-1 0,0 1 0,-1 0 0,1 0 0,-1 0-1,0 0 1,1 0-70,0 3 74,1 0 0,-1 0-1,2-1 1,-1 1-1,1 0-73,30 40 171,-31-43-151,-1 0 0,0 1 0,0-1 1,0 1-1,-1 0 0,1 0 0,-1-1 0,0 1 1,0 0-1,0 0 0,0 0 0,-1 0 0,1 0 0,-1 0 1,-1 4-21,1-4 17,0-4-11,0 1 1,1 0-1,-1 0 1,0 0-1,0 0 1,1-1-1,-1 1 1,0 0-1,1 0 1,-1-1-1,0 1 1,1 0-1,-1 0 1,1-1-1,0 1-6,0 0 58,-1-1 2,1 0-50,0 1 1,0-1 0,0 1-1,0-1 1,0 1 0,0 0-1,0-1 1,0 1 0,0 0-1,0 0-10,4 2 15,40 25 50,-4-4-43,-40-23-21,0 0 0,0-1 0,0 1 0,0 0 0,0-1 0,0 0 1,0 1-1,0-1 0,1 1 0,-1-1 0,0 0 0,0 0 0,0 0 0,0 0 0,1 0 0,-1 0 1,0 0-1,0 0 0,0 0 0,0 0 0,1-1-1,-1 1 1,-1 0 0,0 0 0,1-1 0,-1 1 0,1 0 0,0 0 0,-1 0 0,1 0 0,-1 0 0,1 0 0,-1 0 0,1 0 0,-1 0 0,1 1 0,-1-1 0,1 0 0,-1 0 0,1 0 0,-1 0 0,0 1 0,1-1 0,-1 0 0,1 1 0,-1-1 0,0 0 0,1 1 0,0-1-1,32 27 155,-31-25-124,0-1 0,-1 0 0,1 0 0,0 0 0,0 0 0,-1 0 0,3 1-31,9 5 158,-8-3-133,1 0-1,-1-1 1,1 1 0,0-1 0,1 0-1,-1 0 1,0-1 0,1 0 0,3 1-25,14-3 35,-17 0-21,0 0 1,-1 0-1,7 2-14,5 3 13,-14-3-10,1-1 0,0 1 0,0-1 1,2 0-4,9 2 6,-11-2-3,1 0 0,-1 0 0,1-1 1,0 1-1,-1-1 0,2-1-3,-4 1 2,0-1 1,0 1 0,1 0-1,-1 0 1,0 0-1,1 0 1,-1 0-1,0 1 1,2 0-3,13 2 14,-14-2-12,0-1 1,0 1-1,0 0 0,3 1-2,-2 0 3,1 0 0,0-1 0,5 1-3,8 1 8,-2 0-2,0 0 0,0-2 1,0 0-1,10-1-6,-20 0 4,0-1 1,-1 2 0,1-1-1,0 1 1,3 0-5,-4 0 1,0 0 0,0 0 1,-1-1-1,1 0 0,4-1-1,34-5 10,-43 6-10,2 0 2,1-1 0,-1 1 0,1-1 0,2-1-2,12-5 8,-14 7-6,0-1-1,0 1 1,0 1 0,0-1 0,1 1-2,11 0 7,-12 0-5,0-1 0,-1 1 0,1 0 0,2 1-2,-4-1 1,0-1 0,0 1 0,0 0 0,0-1 0,0 0 0,0 1 0,0-1 0,0 0 0,0 0 0,0 0 0,0 0 0,0-1 0,0 1 0,-1 0 0,1-1 0,2 0-1,2-1 1,1-1 1,-1 1 0,1 0-1,0 1 1,0 0-1,0 0 1,0 0 0,0 1-1,0 0-1,14 1 5,0 1 0,8 2-5,-24-3 1,1-1-1,-1 1 1,0-1 0,1 0 0,-1-1 0,0 1 0,0-1 0,1 0 0,3-2-1,20-7 23,-17 6-15,1-1-1,2-1-7,-13 4 0,1 1 1,-1 1-1,1-1 0,-1 0 0,1 1 0,-1-1 0,1 1 0,0 0 1,-1 0-1,2 0 0,25 3 0,-23-1 0,0-1 0,0-1 0,-1 1 1,1-1-1,5 0 0,-9 0 1,0-1 0,0 1 0,0 0 1,0-1-1,0 1 0,0-1 0,0 0 0,0 0 0,0 1 0,-1-1 0,1 0 1,0-1-1,0 1-1,-1 0 0,-1 1 0,0-1 0,1 1 1,-1-1-1,0 1 0,1-1 0,-1 1 1,0 0-1,1-1 0,-1 1 1,1 0-1,-1-1 0,1 1 0,-1 0 1,1-1-1,-1 1 0,1 0 0,-1 0 1,1 0-1,-1 0 0,1 0 0,-1-1 1,1 1-1,-1 0 0,1 0 0,0 0 1,-1 0-1,1 1 0,-1-1 0,1 0 0,4 0 1,-5 0-1,1 0 0,0 0 0,-1 0 1,1-1-1,0 1 0,-1 0 0,1 0 0,0 0 1,-1-1-1,1 1 0,0 0 0,-1-1 0,1 1 1,0 0-1,-1-1 0,1 1 0,-1-1 0,1 1 1,-1-1-1,1 0 0,-1 1 0,0-1 0,1 1 1,-1-1-1,0 0 0,1 1 0,-1-1 1,0 0-1,0 1 0,1-1 0,-1 0 0,0 1 1,0-1-1,0 0 0,0 1 0,0-1 0,0 0 0,0 0 0,1 0 0,-1 0 0,0 0 0,0 0 0,1 1 0,-1-1 0,0 0 0,1 0 0,-1 0 0,1 1 0,-1-1 0,1 0 0,-1 1 0,1-1 0,0 0 0,-1 1 0,1-1 0,0 1 0,0-1 0,-1 1 0,1-1 0,0 1 1,0 0-1,0-1 0,-1 1 0,1 0 0,0 0 0,0-1 0,0 1 0,0 0 0,8 1 0,-7-1 0,-1 1 0,1-1 0,-1 0 0,1 0 0,-1 0 0,0 0 0,1 0 0,-1 0 0,1-1 0,-1 1 0,2-1 0,-1 0 0,1 0 0,-1 0 0,1 0 0,-1 0 0,1-1 0,-1 1 0,0-1 0,0 0 0,0 0 0,0 0 0,1-1 0,-1 1 0,-2 2 0,0-1 0,1 0 0,-1 1 0,1-1 0,-1 0 0,1 1 0,-1-1 0,1 1 0,0-1 0,-1 1 0,1 0 0,0-1 0,-1 1 0,1-1 0,0 1 0,0 0 0,-1 0 0,1-1 0,0 1 0,0 0 0,0 0 0,1 0 0,-1-1 0,1 1 1,0-1-1,0 0 0,-1 1 1,1-1-1,-1 0 0,1 0 1,0-1-1,4-1 5,-6 3-5,0 0 1,1-1 0,-1 1-1,0 0 1,0 0 0,1-1-1,-1 1 1,0 0 0,0-1-1,0 1 1,1 0 0,-1-1-1,0 1 1,0 0 0,0-1-1,0 1 1,0 0 0,0-1-1,0 1 1,0 0 0,0-1-1,0 1 1,0-1 0,0 1-1,0 0 1,0-1 0,0 1-1,0-1 0,-1 1 1,1 0 0,0-1-1,0 1 1,0-1-1,0 1 1,0-1-1,0 1 1,0 0 0,0-1-1,0 1 1,0-1-1,0 1 1,0 0 0,1-1-1,-1 1 1,0-1-1,0 1 1,0 0-1,0-1 1,1 1 0,-1-1-1,0 1 1,1 0-1,4-4-1,1 1 0,-1 0 0,1 1 0,4-2 1,-4 1-1,0 1 0,0-1 0,0 0 0,4-3 1,-9 5-49,0 1 0,0-1 0,0 0 0,0 0 1,1 0-1,-1 0 0,-1 0 0,1 0 0,0 0 1,0 0-1,0-1 0,-1 1 0,1 0 0,0 0 1,-1-1 48,0 2-1239,0 0 537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7B57C5-3770-495C-8B92-F5FDF1A84E46}" type="datetimeFigureOut">
              <a:rPr lang="en-US" smtClean="0"/>
              <a:pPr/>
              <a:t>4/9/2020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304180-1105-47D3-A5E8-12D0BE6D8163}" type="slidenum">
              <a:rPr lang="en-US" smtClean="0"/>
              <a:pPr/>
              <a:t>‹#›</a:t>
            </a:fld>
            <a:endParaRPr lang="en-US"/>
          </a:p>
        </p:txBody>
      </p:sp>
    </p:spTree>
    <p:extLst>
      <p:ext uri="{BB962C8B-B14F-4D97-AF65-F5344CB8AC3E}">
        <p14:creationId xmlns:p14="http://schemas.microsoft.com/office/powerpoint/2010/main" val="256588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Nonlinear_dimensionality_reductio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2</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168276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304180-1105-47D3-A5E8-12D0BE6D8163}" type="slidenum">
              <a:rPr lang="en-US" smtClean="0"/>
              <a:pPr/>
              <a:t>57</a:t>
            </a:fld>
            <a:endParaRPr lang="en-US"/>
          </a:p>
        </p:txBody>
      </p:sp>
    </p:spTree>
    <p:extLst>
      <p:ext uri="{BB962C8B-B14F-4D97-AF65-F5344CB8AC3E}">
        <p14:creationId xmlns:p14="http://schemas.microsoft.com/office/powerpoint/2010/main" val="261688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304180-1105-47D3-A5E8-12D0BE6D8163}" type="slidenum">
              <a:rPr lang="en-US" smtClean="0"/>
              <a:pPr/>
              <a:t>72</a:t>
            </a:fld>
            <a:endParaRPr lang="en-US"/>
          </a:p>
        </p:txBody>
      </p:sp>
    </p:spTree>
    <p:extLst>
      <p:ext uri="{BB962C8B-B14F-4D97-AF65-F5344CB8AC3E}">
        <p14:creationId xmlns:p14="http://schemas.microsoft.com/office/powerpoint/2010/main" val="4244142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304180-1105-47D3-A5E8-12D0BE6D8163}" type="slidenum">
              <a:rPr lang="en-US" smtClean="0"/>
              <a:pPr/>
              <a:t>84</a:t>
            </a:fld>
            <a:endParaRPr lang="en-US"/>
          </a:p>
        </p:txBody>
      </p:sp>
    </p:spTree>
    <p:extLst>
      <p:ext uri="{BB962C8B-B14F-4D97-AF65-F5344CB8AC3E}">
        <p14:creationId xmlns:p14="http://schemas.microsoft.com/office/powerpoint/2010/main" val="1449289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t-SNE plot</a:t>
            </a:r>
          </a:p>
          <a:p>
            <a:r>
              <a:rPr lang="en-US" dirty="0"/>
              <a:t>a </a:t>
            </a:r>
            <a:r>
              <a:rPr lang="en-US" dirty="0">
                <a:hlinkClick r:id="rId3" tooltip="Nonlinear dimensionality reduction"/>
              </a:rPr>
              <a:t>nonlinear dimensionality reduction</a:t>
            </a:r>
            <a:r>
              <a:rPr lang="en-US" dirty="0"/>
              <a:t> technique well-suited for embedding high-dimensional data for visualization in a low-dimensional space of two or three dimensions. Specifically, it models each high-dimensional object by a two- or three-dimensional point in such a way that similar objects are modeled by nearby points and dissimilar objects are modeled by distant points with high probability.</a:t>
            </a:r>
          </a:p>
          <a:p>
            <a:endParaRPr lang="en-US" dirty="0"/>
          </a:p>
        </p:txBody>
      </p:sp>
      <p:sp>
        <p:nvSpPr>
          <p:cNvPr id="4" name="Slide Number Placeholder 3"/>
          <p:cNvSpPr>
            <a:spLocks noGrp="1"/>
          </p:cNvSpPr>
          <p:nvPr>
            <p:ph type="sldNum" sz="quarter" idx="5"/>
          </p:nvPr>
        </p:nvSpPr>
        <p:spPr/>
        <p:txBody>
          <a:bodyPr/>
          <a:lstStyle/>
          <a:p>
            <a:fld id="{26304180-1105-47D3-A5E8-12D0BE6D8163}" type="slidenum">
              <a:rPr lang="en-US" smtClean="0"/>
              <a:pPr/>
              <a:t>4</a:t>
            </a:fld>
            <a:endParaRPr lang="en-US"/>
          </a:p>
        </p:txBody>
      </p:sp>
    </p:spTree>
    <p:extLst>
      <p:ext uri="{BB962C8B-B14F-4D97-AF65-F5344CB8AC3E}">
        <p14:creationId xmlns:p14="http://schemas.microsoft.com/office/powerpoint/2010/main" val="2962324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2D0282-9444-4BDF-BE39-E71ECC6EC01A}" type="slidenum">
              <a:rPr lang="en-US"/>
              <a:pPr/>
              <a:t>14</a:t>
            </a:fld>
            <a:endParaRPr lang="en-US"/>
          </a:p>
        </p:txBody>
      </p:sp>
      <p:sp>
        <p:nvSpPr>
          <p:cNvPr id="296962" name="Rectangle 2"/>
          <p:cNvSpPr>
            <a:spLocks noGrp="1" noRot="1" noChangeAspect="1" noChangeArrowheads="1" noTextEdit="1"/>
          </p:cNvSpPr>
          <p:nvPr>
            <p:ph type="sldImg"/>
          </p:nvPr>
        </p:nvSpPr>
        <p:spPr>
          <a:xfrm>
            <a:off x="1143000" y="685800"/>
            <a:ext cx="4572000" cy="3429000"/>
          </a:xfrm>
          <a:ln/>
        </p:spPr>
      </p:sp>
      <p:sp>
        <p:nvSpPr>
          <p:cNvPr id="296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80573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2D0282-9444-4BDF-BE39-E71ECC6EC01A}" type="slidenum">
              <a:rPr lang="en-US"/>
              <a:pPr/>
              <a:t>15</a:t>
            </a:fld>
            <a:endParaRPr lang="en-US"/>
          </a:p>
        </p:txBody>
      </p:sp>
      <p:sp>
        <p:nvSpPr>
          <p:cNvPr id="296962" name="Rectangle 2"/>
          <p:cNvSpPr>
            <a:spLocks noGrp="1" noRot="1" noChangeAspect="1" noChangeArrowheads="1" noTextEdit="1"/>
          </p:cNvSpPr>
          <p:nvPr>
            <p:ph type="sldImg"/>
          </p:nvPr>
        </p:nvSpPr>
        <p:spPr>
          <a:xfrm>
            <a:off x="1143000" y="685800"/>
            <a:ext cx="4572000" cy="3429000"/>
          </a:xfrm>
          <a:ln/>
        </p:spPr>
      </p:sp>
      <p:sp>
        <p:nvSpPr>
          <p:cNvPr id="2969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41046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central new idea is that you change the word representation, as well as the other parameters of the model.</a:t>
            </a:r>
          </a:p>
          <a:p>
            <a:r>
              <a:rPr lang="en-US" baseline="0" dirty="0"/>
              <a:t>I’m going to directly and concretely build one, concrete prediction models. You may already know of some other things you might do, and we’ll come back to other possibilities next week, but this way of doing it is one of the best ways known.</a:t>
            </a:r>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19</a:t>
            </a:fld>
            <a:endParaRPr lang="en-US"/>
          </a:p>
        </p:txBody>
      </p:sp>
    </p:spTree>
    <p:extLst>
      <p:ext uri="{BB962C8B-B14F-4D97-AF65-F5344CB8AC3E}">
        <p14:creationId xmlns:p14="http://schemas.microsoft.com/office/powerpoint/2010/main" val="1438751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central new idea is that you change the word representation, as well as the other parameters of the model.</a:t>
            </a:r>
          </a:p>
          <a:p>
            <a:r>
              <a:rPr lang="en-US" baseline="0" dirty="0"/>
              <a:t>I’m going to directly and concretely build one, concrete prediction models. You may already know of some other things you might do, and we’ll come back to other possibilities next week, but this way of doing it is one of the best ways known.</a:t>
            </a:r>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21</a:t>
            </a:fld>
            <a:endParaRPr lang="en-US"/>
          </a:p>
        </p:txBody>
      </p:sp>
    </p:spTree>
    <p:extLst>
      <p:ext uri="{BB962C8B-B14F-4D97-AF65-F5344CB8AC3E}">
        <p14:creationId xmlns:p14="http://schemas.microsoft.com/office/powerpoint/2010/main" val="2441423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E1CAEB-67AD-458E-B98A-1074D66B1EF8}" type="slidenum">
              <a:rPr lang="en-US" smtClean="0"/>
              <a:t>23</a:t>
            </a:fld>
            <a:endParaRPr lang="en-US"/>
          </a:p>
        </p:txBody>
      </p:sp>
    </p:spTree>
    <p:extLst>
      <p:ext uri="{BB962C8B-B14F-4D97-AF65-F5344CB8AC3E}">
        <p14:creationId xmlns:p14="http://schemas.microsoft.com/office/powerpoint/2010/main" val="388097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E1CAEB-67AD-458E-B98A-1074D66B1EF8}" type="slidenum">
              <a:rPr lang="en-US" smtClean="0"/>
              <a:t>24</a:t>
            </a:fld>
            <a:endParaRPr lang="en-US"/>
          </a:p>
        </p:txBody>
      </p:sp>
    </p:spTree>
    <p:extLst>
      <p:ext uri="{BB962C8B-B14F-4D97-AF65-F5344CB8AC3E}">
        <p14:creationId xmlns:p14="http://schemas.microsoft.com/office/powerpoint/2010/main" val="1556206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a:t>
            </a:r>
            <a:r>
              <a:rPr lang="en-US" baseline="0" dirty="0"/>
              <a:t> contains input word vectors.</a:t>
            </a:r>
          </a:p>
          <a:p>
            <a:r>
              <a:rPr lang="en-US" baseline="0" dirty="0"/>
              <a:t>W’ contains output word vectors.</a:t>
            </a:r>
          </a:p>
          <a:p>
            <a:endParaRPr lang="en-US" baseline="0" dirty="0"/>
          </a:p>
          <a:p>
            <a:r>
              <a:rPr lang="en-US" baseline="0" dirty="0"/>
              <a:t>We can consider either W or W’ as the word’s representation. Or even take the average.</a:t>
            </a:r>
            <a:endParaRPr lang="en-US" dirty="0"/>
          </a:p>
        </p:txBody>
      </p:sp>
      <p:sp>
        <p:nvSpPr>
          <p:cNvPr id="4" name="Slide Number Placeholder 3"/>
          <p:cNvSpPr>
            <a:spLocks noGrp="1"/>
          </p:cNvSpPr>
          <p:nvPr>
            <p:ph type="sldNum" sz="quarter" idx="10"/>
          </p:nvPr>
        </p:nvSpPr>
        <p:spPr/>
        <p:txBody>
          <a:bodyPr/>
          <a:lstStyle/>
          <a:p>
            <a:fld id="{5DE69103-2D17-4832-98EE-51E176497DD9}" type="slidenum">
              <a:rPr lang="en-US" smtClean="0"/>
              <a:t>38</a:t>
            </a:fld>
            <a:endParaRPr lang="en-US"/>
          </a:p>
        </p:txBody>
      </p:sp>
    </p:spTree>
    <p:extLst>
      <p:ext uri="{BB962C8B-B14F-4D97-AF65-F5344CB8AC3E}">
        <p14:creationId xmlns:p14="http://schemas.microsoft.com/office/powerpoint/2010/main" val="1378410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04F6DCE6-A980-4C44-A9E6-6DF329EFA37A}" type="datetime1">
              <a:rPr lang="el-GR" smtClean="0"/>
              <a:t>9/4/2020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781531E6-14B9-4E7E-9EE8-B67682DFE990}" type="datetime1">
              <a:rPr lang="el-GR" smtClean="0"/>
              <a:t>9/4/2020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6ECD39ED-D51B-4058-8D63-47A77537F2ED}" type="datetime1">
              <a:rPr lang="el-GR" smtClean="0"/>
              <a:t>9/4/2020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No Bullets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8C78D0-EACD-4646-A4C1-82BCC9602BE1}" type="slidenum">
              <a:rPr lang="en-US" smtClean="0"/>
              <a:pPr/>
              <a:t>‹#›</a:t>
            </a:fld>
            <a:endParaRPr lang="en-US"/>
          </a:p>
        </p:txBody>
      </p:sp>
      <p:sp>
        <p:nvSpPr>
          <p:cNvPr id="6" name="Content Placeholder 2"/>
          <p:cNvSpPr>
            <a:spLocks noGrp="1"/>
          </p:cNvSpPr>
          <p:nvPr>
            <p:ph idx="1"/>
          </p:nvPr>
        </p:nvSpPr>
        <p:spPr>
          <a:xfrm>
            <a:off x="304800" y="1803400"/>
            <a:ext cx="8534400" cy="4445000"/>
          </a:xfrm>
        </p:spPr>
        <p:txBody>
          <a:bodyPr/>
          <a:lstStyle>
            <a:lvl1pPr marL="0" indent="0">
              <a:spcBef>
                <a:spcPts val="1800"/>
              </a:spcBef>
              <a:buNone/>
              <a:defRPr sz="2800"/>
            </a:lvl1pPr>
            <a:lvl2pPr marL="457200" indent="0">
              <a:spcBef>
                <a:spcPts val="1500"/>
              </a:spcBef>
              <a:buNone/>
              <a:defRPr sz="2400"/>
            </a:lvl2pPr>
            <a:lvl3pPr marL="800100" indent="0">
              <a:spcBef>
                <a:spcPts val="1200"/>
              </a:spcBef>
              <a:buNone/>
              <a:defRPr sz="2400"/>
            </a:lvl3pPr>
            <a:lvl4pPr marL="1143000" indent="0">
              <a:spcBef>
                <a:spcPts val="900"/>
              </a:spcBef>
              <a:buNone/>
              <a:defRPr sz="2000"/>
            </a:lvl4pPr>
            <a:lvl5pPr marL="1485900" indent="0">
              <a:spcBef>
                <a:spcPts val="60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6342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A237B4F9-E290-44B3-BAA6-8FE28E5DE141}" type="datetime1">
              <a:rPr lang="el-GR" smtClean="0"/>
              <a:t>9/4/2020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18E9C4-0292-4328-98EC-68CB61317F9B}" type="datetime1">
              <a:rPr lang="el-GR" smtClean="0"/>
              <a:t>9/4/2020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54B4D11F-7E5E-4227-8B9D-13D79BC5901D}" type="datetime1">
              <a:rPr lang="el-GR" smtClean="0"/>
              <a:t>9/4/2020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CE379569-397A-45E3-B661-310CA69C16CE}" type="datetime1">
              <a:rPr lang="el-GR" smtClean="0"/>
              <a:t>9/4/2020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6956FB8B-7CDA-4811-BF8A-3BF40C85257D}" type="datetime1">
              <a:rPr lang="el-GR" smtClean="0"/>
              <a:t>9/4/2020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872B19-6BB5-4322-BA85-00F42DB4ED67}" type="datetime1">
              <a:rPr lang="el-GR" smtClean="0"/>
              <a:t>9/4/2020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5404E9-BDEF-4856-B0A9-C9CA1D36AAD3}" type="datetime1">
              <a:rPr lang="el-GR" smtClean="0"/>
              <a:t>9/4/2020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017EA1-2A42-432B-8651-867C60F8A652}" type="datetime1">
              <a:rPr lang="el-GR" smtClean="0"/>
              <a:t>9/4/2020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9209C-0F2D-4A2B-81C1-73B1EF730F5E}" type="datetime1">
              <a:rPr lang="el-GR" smtClean="0"/>
              <a:t>9/4/2020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E0B35-C73E-49DE-9EA0-4D9F6C87E10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xml"/><Relationship Id="rId7"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0.wmf"/><Relationship Id="rId5" Type="http://schemas.openxmlformats.org/officeDocument/2006/relationships/image" Target="../media/image17.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740.png"/><Relationship Id="rId1" Type="http://schemas.openxmlformats.org/officeDocument/2006/relationships/slideLayout" Target="../slideLayouts/slideLayout2.xml"/><Relationship Id="rId4" Type="http://schemas.openxmlformats.org/officeDocument/2006/relationships/image" Target="../media/image911.png"/></Relationships>
</file>

<file path=ppt/slides/_rels/slide34.xml.rels><?xml version="1.0" encoding="UTF-8" standalone="yes"?>
<Relationships xmlns="http://schemas.openxmlformats.org/package/2006/relationships"><Relationship Id="rId3" Type="http://schemas.openxmlformats.org/officeDocument/2006/relationships/image" Target="../media/image111.png"/><Relationship Id="rId7" Type="http://schemas.openxmlformats.org/officeDocument/2006/relationships/image" Target="../media/image150.png"/><Relationship Id="rId2" Type="http://schemas.openxmlformats.org/officeDocument/2006/relationships/image" Target="../media/image104.png"/><Relationship Id="rId1" Type="http://schemas.openxmlformats.org/officeDocument/2006/relationships/slideLayout" Target="../slideLayouts/slideLayout2.xml"/><Relationship Id="rId6" Type="http://schemas.openxmlformats.org/officeDocument/2006/relationships/image" Target="../media/image141.png"/><Relationship Id="rId5" Type="http://schemas.openxmlformats.org/officeDocument/2006/relationships/image" Target="../media/image131.png"/><Relationship Id="rId4" Type="http://schemas.openxmlformats.org/officeDocument/2006/relationships/image" Target="../media/image121.png"/></Relationships>
</file>

<file path=ppt/slides/_rels/slide35.xml.rels><?xml version="1.0" encoding="UTF-8" standalone="yes"?>
<Relationships xmlns="http://schemas.openxmlformats.org/package/2006/relationships"><Relationship Id="rId3" Type="http://schemas.openxmlformats.org/officeDocument/2006/relationships/image" Target="../media/image111.png"/><Relationship Id="rId7" Type="http://schemas.openxmlformats.org/officeDocument/2006/relationships/image" Target="../media/image150.png"/><Relationship Id="rId2" Type="http://schemas.openxmlformats.org/officeDocument/2006/relationships/image" Target="../media/image104.png"/><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31.png"/><Relationship Id="rId4" Type="http://schemas.openxmlformats.org/officeDocument/2006/relationships/image" Target="../media/image121.png"/></Relationships>
</file>

<file path=ppt/slides/_rels/slide36.xml.rels><?xml version="1.0" encoding="UTF-8" standalone="yes"?>
<Relationships xmlns="http://schemas.openxmlformats.org/package/2006/relationships"><Relationship Id="rId3" Type="http://schemas.openxmlformats.org/officeDocument/2006/relationships/image" Target="../media/image180.png"/><Relationship Id="rId7" Type="http://schemas.openxmlformats.org/officeDocument/2006/relationships/image" Target="../media/image220.png"/><Relationship Id="rId2" Type="http://schemas.openxmlformats.org/officeDocument/2006/relationships/image" Target="../media/image170.png"/><Relationship Id="rId1" Type="http://schemas.openxmlformats.org/officeDocument/2006/relationships/slideLayout" Target="../slideLayouts/slideLayout2.xml"/><Relationship Id="rId6" Type="http://schemas.openxmlformats.org/officeDocument/2006/relationships/image" Target="../media/image210.png"/><Relationship Id="rId5" Type="http://schemas.openxmlformats.org/officeDocument/2006/relationships/image" Target="../media/image200.png"/><Relationship Id="rId4" Type="http://schemas.openxmlformats.org/officeDocument/2006/relationships/image" Target="../media/image190.png"/></Relationships>
</file>

<file path=ppt/slides/_rels/slide37.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image" Target="../media/image740.png"/><Relationship Id="rId7" Type="http://schemas.openxmlformats.org/officeDocument/2006/relationships/image" Target="../media/image240.png"/><Relationship Id="rId2" Type="http://schemas.openxmlformats.org/officeDocument/2006/relationships/image" Target="../media/image170.png"/><Relationship Id="rId1" Type="http://schemas.openxmlformats.org/officeDocument/2006/relationships/slideLayout" Target="../slideLayouts/slideLayout2.xml"/><Relationship Id="rId6" Type="http://schemas.openxmlformats.org/officeDocument/2006/relationships/image" Target="../media/image210.png"/><Relationship Id="rId5" Type="http://schemas.openxmlformats.org/officeDocument/2006/relationships/image" Target="../media/image230.png"/><Relationship Id="rId4" Type="http://schemas.openxmlformats.org/officeDocument/2006/relationships/image" Target="../media/image81.png"/></Relationships>
</file>

<file path=ppt/slides/_rels/slide38.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0.png"/><Relationship Id="rId5" Type="http://schemas.openxmlformats.org/officeDocument/2006/relationships/image" Target="../media/image280.png"/><Relationship Id="rId4" Type="http://schemas.openxmlformats.org/officeDocument/2006/relationships/image" Target="../media/image27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uriyadeepan.github.io/"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4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7.pn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hyperlink" Target="https://www.analyticsvidhya.com/blog/2017/06/word-embeddings-count-word2veec/"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hyperlink" Target="https://radimrehurek.com/gensim/models/word2vec.html" TargetMode="External"/><Relationship Id="rId2" Type="http://schemas.openxmlformats.org/officeDocument/2006/relationships/hyperlink" Target="https://code.google.com/archive/p/word2vec/" TargetMode="External"/><Relationship Id="rId1" Type="http://schemas.openxmlformats.org/officeDocument/2006/relationships/slideLayout" Target="../slideLayouts/slideLayout7.xml"/><Relationship Id="rId5" Type="http://schemas.openxmlformats.org/officeDocument/2006/relationships/hyperlink" Target="https://www.tensorflow.org/tutorials/text/word_embeddings" TargetMode="External"/><Relationship Id="rId4" Type="http://schemas.openxmlformats.org/officeDocument/2006/relationships/hyperlink" Target="https://fasttext.cc/docs/en/crawl-vectors.html"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40.png"/></Relationships>
</file>

<file path=ppt/slides/_rels/slide58.xml.rels><?xml version="1.0" encoding="UTF-8" standalone="yes"?>
<Relationships xmlns="http://schemas.openxmlformats.org/package/2006/relationships"><Relationship Id="rId3" Type="http://schemas.openxmlformats.org/officeDocument/2006/relationships/hyperlink" Target="http://mccormickml.com/2016/04/19/word2vec-tutorial-the-skip-gram-model/" TargetMode="External"/><Relationship Id="rId2" Type="http://schemas.openxmlformats.org/officeDocument/2006/relationships/hyperlink" Target="https://www.analyticsvidhya.com/blog/2017/06/word-embeddings-count-word2veec/" TargetMode="Externa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350.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7.png"/><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0.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6.wmf"/><Relationship Id="rId4" Type="http://schemas.openxmlformats.org/officeDocument/2006/relationships/image" Target="../media/image45.w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7.e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45.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3" Type="http://schemas.openxmlformats.org/officeDocument/2006/relationships/image" Target="../media/image48.emf"/><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73.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79.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NULL"/><Relationship Id="rId26" Type="http://schemas.openxmlformats.org/officeDocument/2006/relationships/image" Target="NULL"/><Relationship Id="rId3" Type="http://schemas.openxmlformats.org/officeDocument/2006/relationships/image" Target="NULL"/><Relationship Id="rId21"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5" Type="http://schemas.openxmlformats.org/officeDocument/2006/relationships/image" Target="NULL"/><Relationship Id="rId2" Type="http://schemas.openxmlformats.org/officeDocument/2006/relationships/notesSlide" Target="../notesSlides/notesSlide12.xml"/><Relationship Id="rId16" Type="http://schemas.openxmlformats.org/officeDocument/2006/relationships/image" Target="NULL"/><Relationship Id="rId20" Type="http://schemas.openxmlformats.org/officeDocument/2006/relationships/image" Target="NULL"/><Relationship Id="rId29"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NULL"/><Relationship Id="rId24"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23" Type="http://schemas.openxmlformats.org/officeDocument/2006/relationships/image" Target="NULL"/><Relationship Id="rId28" Type="http://schemas.openxmlformats.org/officeDocument/2006/relationships/image" Target="NULL"/><Relationship Id="rId10" Type="http://schemas.openxmlformats.org/officeDocument/2006/relationships/image" Target="NULL"/><Relationship Id="rId19"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 Id="rId22" Type="http://schemas.openxmlformats.org/officeDocument/2006/relationships/image" Target="NULL"/><Relationship Id="rId27" Type="http://schemas.openxmlformats.org/officeDocument/2006/relationships/image" Target="NULL"/><Relationship Id="rId30" Type="http://schemas.openxmlformats.org/officeDocument/2006/relationships/image" Target="NULL"/></Relationships>
</file>

<file path=ppt/slides/_rels/slide85.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18" Type="http://schemas.openxmlformats.org/officeDocument/2006/relationships/image" Target="NULL"/><Relationship Id="rId26" Type="http://schemas.openxmlformats.org/officeDocument/2006/relationships/image" Target="NULL"/><Relationship Id="rId3" Type="http://schemas.openxmlformats.org/officeDocument/2006/relationships/image" Target="NULL"/><Relationship Id="rId21" Type="http://schemas.openxmlformats.org/officeDocument/2006/relationships/customXml" Target="../ink/ink2.xml"/><Relationship Id="rId7" Type="http://schemas.openxmlformats.org/officeDocument/2006/relationships/image" Target="NULL"/><Relationship Id="rId12" Type="http://schemas.openxmlformats.org/officeDocument/2006/relationships/image" Target="NULL"/><Relationship Id="rId17" Type="http://schemas.openxmlformats.org/officeDocument/2006/relationships/image" Target="NULL"/><Relationship Id="rId25" Type="http://schemas.openxmlformats.org/officeDocument/2006/relationships/customXml" Target="../ink/ink4.xml"/><Relationship Id="rId2" Type="http://schemas.openxmlformats.org/officeDocument/2006/relationships/image" Target="NULL"/><Relationship Id="rId16" Type="http://schemas.openxmlformats.org/officeDocument/2006/relationships/image" Target="NULL"/><Relationship Id="rId20" Type="http://schemas.openxmlformats.org/officeDocument/2006/relationships/image" Target="NULL"/><Relationship Id="rId29"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NULL"/><Relationship Id="rId24"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23" Type="http://schemas.openxmlformats.org/officeDocument/2006/relationships/customXml" Target="../ink/ink3.xml"/><Relationship Id="rId28" Type="http://schemas.openxmlformats.org/officeDocument/2006/relationships/image" Target="NULL"/><Relationship Id="rId10" Type="http://schemas.openxmlformats.org/officeDocument/2006/relationships/image" Target="NULL"/><Relationship Id="rId19" Type="http://schemas.openxmlformats.org/officeDocument/2006/relationships/customXml" Target="../ink/ink1.xm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 Id="rId22" Type="http://schemas.openxmlformats.org/officeDocument/2006/relationships/image" Target="NULL"/><Relationship Id="rId27" Type="http://schemas.openxmlformats.org/officeDocument/2006/relationships/customXml" Target="../ink/ink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A4D3468-FC3E-4C24-B845-80F910B2DD24}"/>
              </a:ext>
            </a:extLst>
          </p:cNvPr>
          <p:cNvGrpSpPr/>
          <p:nvPr/>
        </p:nvGrpSpPr>
        <p:grpSpPr>
          <a:xfrm>
            <a:off x="4932040" y="3501008"/>
            <a:ext cx="2967287" cy="2480734"/>
            <a:chOff x="5551722" y="3284985"/>
            <a:chExt cx="2967287" cy="2480734"/>
          </a:xfrm>
        </p:grpSpPr>
        <p:pic>
          <p:nvPicPr>
            <p:cNvPr id="5" name="Picture 4">
              <a:extLst>
                <a:ext uri="{FF2B5EF4-FFF2-40B4-BE49-F238E27FC236}">
                  <a16:creationId xmlns:a16="http://schemas.microsoft.com/office/drawing/2014/main" id="{45DFB449-9A2C-423D-A241-8515F31221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3" y="3284985"/>
              <a:ext cx="2938896" cy="2080624"/>
            </a:xfrm>
            <a:prstGeom prst="rect">
              <a:avLst/>
            </a:prstGeom>
          </p:spPr>
        </p:pic>
        <p:sp>
          <p:nvSpPr>
            <p:cNvPr id="6" name="TextBox 5">
              <a:extLst>
                <a:ext uri="{FF2B5EF4-FFF2-40B4-BE49-F238E27FC236}">
                  <a16:creationId xmlns:a16="http://schemas.microsoft.com/office/drawing/2014/main" id="{34AB93F9-97E2-47B3-B763-E567FD7491E2}"/>
                </a:ext>
              </a:extLst>
            </p:cNvPr>
            <p:cNvSpPr txBox="1"/>
            <p:nvPr/>
          </p:nvSpPr>
          <p:spPr>
            <a:xfrm>
              <a:off x="5551722" y="5365609"/>
              <a:ext cx="2967287" cy="400110"/>
            </a:xfrm>
            <a:prstGeom prst="rect">
              <a:avLst/>
            </a:prstGeom>
            <a:solidFill>
              <a:schemeClr val="bg1">
                <a:lumMod val="95000"/>
              </a:schemeClr>
            </a:solidFill>
          </p:spPr>
          <p:txBody>
            <a:bodyPr wrap="square" rtlCol="0">
              <a:spAutoFit/>
            </a:bodyPr>
            <a:lstStyle/>
            <a:p>
              <a:r>
                <a:rPr lang="en-US" sz="1000" b="1" dirty="0">
                  <a:solidFill>
                    <a:schemeClr val="accent1">
                      <a:lumMod val="75000"/>
                    </a:schemeClr>
                  </a:solidFill>
                </a:rPr>
                <a:t>Books on Wikipedia colored  by genre in two dimensions. Source: </a:t>
              </a:r>
              <a:r>
                <a:rPr lang="en-US" sz="1000" b="1" dirty="0" err="1">
                  <a:solidFill>
                    <a:schemeClr val="accent1">
                      <a:lumMod val="75000"/>
                    </a:schemeClr>
                  </a:solidFill>
                </a:rPr>
                <a:t>Koehrsen</a:t>
              </a:r>
              <a:r>
                <a:rPr lang="en-US" sz="1000" b="1" dirty="0">
                  <a:solidFill>
                    <a:schemeClr val="accent1">
                      <a:lumMod val="75000"/>
                    </a:schemeClr>
                  </a:solidFill>
                </a:rPr>
                <a:t> 2018</a:t>
              </a:r>
            </a:p>
          </p:txBody>
        </p:sp>
      </p:grpSp>
      <p:sp>
        <p:nvSpPr>
          <p:cNvPr id="2" name="Slide Number Placeholder 1">
            <a:extLst>
              <a:ext uri="{FF2B5EF4-FFF2-40B4-BE49-F238E27FC236}">
                <a16:creationId xmlns:a16="http://schemas.microsoft.com/office/drawing/2014/main" id="{509CD351-DD51-4005-AF56-0D0257ECC2BB}"/>
              </a:ext>
            </a:extLst>
          </p:cNvPr>
          <p:cNvSpPr>
            <a:spLocks noGrp="1"/>
          </p:cNvSpPr>
          <p:nvPr>
            <p:ph type="sldNum" sz="quarter" idx="12"/>
          </p:nvPr>
        </p:nvSpPr>
        <p:spPr/>
        <p:txBody>
          <a:bodyPr/>
          <a:lstStyle/>
          <a:p>
            <a:fld id="{878E0B35-C73E-49DE-9EA0-4D9F6C87E107}" type="slidenum">
              <a:rPr lang="el-GR" smtClean="0"/>
              <a:pPr/>
              <a:t>1</a:t>
            </a:fld>
            <a:endParaRPr lang="el-GR" dirty="0"/>
          </a:p>
        </p:txBody>
      </p:sp>
      <p:sp>
        <p:nvSpPr>
          <p:cNvPr id="3" name="TextBox 2">
            <a:extLst>
              <a:ext uri="{FF2B5EF4-FFF2-40B4-BE49-F238E27FC236}">
                <a16:creationId xmlns:a16="http://schemas.microsoft.com/office/drawing/2014/main" id="{EC20AC9B-AC6C-4F69-8BD9-E9C4372D4096}"/>
              </a:ext>
            </a:extLst>
          </p:cNvPr>
          <p:cNvSpPr txBox="1"/>
          <p:nvPr/>
        </p:nvSpPr>
        <p:spPr>
          <a:xfrm>
            <a:off x="624991" y="620688"/>
            <a:ext cx="7416824" cy="2739211"/>
          </a:xfrm>
          <a:prstGeom prst="rect">
            <a:avLst/>
          </a:prstGeom>
          <a:noFill/>
        </p:spPr>
        <p:txBody>
          <a:bodyPr wrap="square" rtlCol="0">
            <a:spAutoFit/>
          </a:bodyPr>
          <a:lstStyle/>
          <a:p>
            <a:r>
              <a:rPr lang="el-GR" sz="3200" dirty="0"/>
              <a:t>Τι θα δούμε σήμερα</a:t>
            </a:r>
          </a:p>
          <a:p>
            <a:endParaRPr lang="el-GR" sz="2800" dirty="0"/>
          </a:p>
          <a:p>
            <a:pPr marL="457200" indent="-457200">
              <a:buFont typeface="Wingdings" panose="05000000000000000000" pitchFamily="2" charset="2"/>
              <a:buChar char="§"/>
            </a:pPr>
            <a:r>
              <a:rPr lang="el-GR" sz="2800" dirty="0"/>
              <a:t>Διανυσματική αναπαράσταση λέξεων (</a:t>
            </a:r>
            <a:r>
              <a:rPr lang="en-US" sz="2800" dirty="0"/>
              <a:t>word embeddings)</a:t>
            </a:r>
          </a:p>
          <a:p>
            <a:pPr marL="457200" indent="-457200">
              <a:buFont typeface="Wingdings" panose="05000000000000000000" pitchFamily="2" charset="2"/>
              <a:buChar char="§"/>
            </a:pPr>
            <a:r>
              <a:rPr lang="el-GR" sz="2800" dirty="0"/>
              <a:t>Μερικές πληροφορίες για την εργασία</a:t>
            </a:r>
            <a:endParaRPr lang="en-US" sz="2800" dirty="0"/>
          </a:p>
          <a:p>
            <a:pPr marL="457200" indent="-457200">
              <a:buFont typeface="Wingdings" panose="05000000000000000000" pitchFamily="2" charset="2"/>
              <a:buChar char="§"/>
            </a:pPr>
            <a:endParaRPr lang="el-GR" sz="2800" dirty="0"/>
          </a:p>
        </p:txBody>
      </p:sp>
    </p:spTree>
    <p:extLst>
      <p:ext uri="{BB962C8B-B14F-4D97-AF65-F5344CB8AC3E}">
        <p14:creationId xmlns:p14="http://schemas.microsoft.com/office/powerpoint/2010/main" val="2126466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E601B-E8BE-41F3-9F7B-8F4AEC20FC41}"/>
              </a:ext>
            </a:extLst>
          </p:cNvPr>
          <p:cNvSpPr>
            <a:spLocks noGrp="1"/>
          </p:cNvSpPr>
          <p:nvPr>
            <p:ph type="title"/>
          </p:nvPr>
        </p:nvSpPr>
        <p:spPr>
          <a:xfrm>
            <a:off x="457200" y="274638"/>
            <a:ext cx="8229600" cy="562074"/>
          </a:xfrm>
        </p:spPr>
        <p:txBody>
          <a:bodyPr>
            <a:normAutofit fontScale="90000"/>
          </a:bodyPr>
          <a:lstStyle/>
          <a:p>
            <a:r>
              <a:rPr lang="el-GR" dirty="0">
                <a:solidFill>
                  <a:schemeClr val="accent6">
                    <a:lumMod val="75000"/>
                  </a:schemeClr>
                </a:solidFill>
              </a:rPr>
              <a:t> </a:t>
            </a:r>
            <a:r>
              <a:rPr lang="en-US" dirty="0">
                <a:solidFill>
                  <a:schemeClr val="accent6">
                    <a:lumMod val="75000"/>
                  </a:schemeClr>
                </a:solidFill>
              </a:rPr>
              <a:t>Term-Document co-occurrence matrix</a:t>
            </a:r>
          </a:p>
        </p:txBody>
      </p:sp>
      <p:sp>
        <p:nvSpPr>
          <p:cNvPr id="3" name="Slide Number Placeholder 2">
            <a:extLst>
              <a:ext uri="{FF2B5EF4-FFF2-40B4-BE49-F238E27FC236}">
                <a16:creationId xmlns:a16="http://schemas.microsoft.com/office/drawing/2014/main" id="{5E3A0FCA-03DE-4B93-8C3E-8A26AA9921ED}"/>
              </a:ext>
            </a:extLst>
          </p:cNvPr>
          <p:cNvSpPr>
            <a:spLocks noGrp="1"/>
          </p:cNvSpPr>
          <p:nvPr>
            <p:ph type="sldNum" sz="quarter" idx="12"/>
          </p:nvPr>
        </p:nvSpPr>
        <p:spPr/>
        <p:txBody>
          <a:bodyPr/>
          <a:lstStyle/>
          <a:p>
            <a:fld id="{878E0B35-C73E-49DE-9EA0-4D9F6C87E107}" type="slidenum">
              <a:rPr lang="el-GR" smtClean="0"/>
              <a:pPr/>
              <a:t>10</a:t>
            </a:fld>
            <a:endParaRPr lang="el-GR"/>
          </a:p>
        </p:txBody>
      </p:sp>
      <p:graphicFrame>
        <p:nvGraphicFramePr>
          <p:cNvPr id="7" name="Table 3">
            <a:extLst>
              <a:ext uri="{FF2B5EF4-FFF2-40B4-BE49-F238E27FC236}">
                <a16:creationId xmlns:a16="http://schemas.microsoft.com/office/drawing/2014/main" id="{C5C10AA0-0E5A-4597-A875-8A811A34DB19}"/>
              </a:ext>
            </a:extLst>
          </p:cNvPr>
          <p:cNvGraphicFramePr>
            <a:graphicFrameLocks noGrp="1"/>
          </p:cNvGraphicFramePr>
          <p:nvPr>
            <p:extLst>
              <p:ext uri="{D42A27DB-BD31-4B8C-83A1-F6EECF244321}">
                <p14:modId xmlns:p14="http://schemas.microsoft.com/office/powerpoint/2010/main" val="987278957"/>
              </p:ext>
            </p:extLst>
          </p:nvPr>
        </p:nvGraphicFramePr>
        <p:xfrm>
          <a:off x="3203848" y="1921135"/>
          <a:ext cx="3840480" cy="3200400"/>
        </p:xfrm>
        <a:graphic>
          <a:graphicData uri="http://schemas.openxmlformats.org/drawingml/2006/table">
            <a:tbl>
              <a:tblPr firstRow="1" bandRow="1">
                <a:tableStyleId>{5940675A-B579-460E-94D1-54222C63F5DA}</a:tableStyleId>
              </a:tblPr>
              <a:tblGrid>
                <a:gridCol w="640080">
                  <a:extLst>
                    <a:ext uri="{9D8B030D-6E8A-4147-A177-3AD203B41FA5}">
                      <a16:colId xmlns:a16="http://schemas.microsoft.com/office/drawing/2014/main" val="884511927"/>
                    </a:ext>
                  </a:extLst>
                </a:gridCol>
                <a:gridCol w="640080">
                  <a:extLst>
                    <a:ext uri="{9D8B030D-6E8A-4147-A177-3AD203B41FA5}">
                      <a16:colId xmlns:a16="http://schemas.microsoft.com/office/drawing/2014/main" val="4101745096"/>
                    </a:ext>
                  </a:extLst>
                </a:gridCol>
                <a:gridCol w="640080">
                  <a:extLst>
                    <a:ext uri="{9D8B030D-6E8A-4147-A177-3AD203B41FA5}">
                      <a16:colId xmlns:a16="http://schemas.microsoft.com/office/drawing/2014/main" val="1956767828"/>
                    </a:ext>
                  </a:extLst>
                </a:gridCol>
                <a:gridCol w="640080">
                  <a:extLst>
                    <a:ext uri="{9D8B030D-6E8A-4147-A177-3AD203B41FA5}">
                      <a16:colId xmlns:a16="http://schemas.microsoft.com/office/drawing/2014/main" val="866243810"/>
                    </a:ext>
                  </a:extLst>
                </a:gridCol>
                <a:gridCol w="640080">
                  <a:extLst>
                    <a:ext uri="{9D8B030D-6E8A-4147-A177-3AD203B41FA5}">
                      <a16:colId xmlns:a16="http://schemas.microsoft.com/office/drawing/2014/main" val="1662209428"/>
                    </a:ext>
                  </a:extLst>
                </a:gridCol>
                <a:gridCol w="640080">
                  <a:extLst>
                    <a:ext uri="{9D8B030D-6E8A-4147-A177-3AD203B41FA5}">
                      <a16:colId xmlns:a16="http://schemas.microsoft.com/office/drawing/2014/main" val="1989923233"/>
                    </a:ext>
                  </a:extLst>
                </a:gridCol>
              </a:tblGrid>
              <a:tr h="457200">
                <a:tc>
                  <a:txBody>
                    <a:bodyPr/>
                    <a:lstStyle/>
                    <a:p>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b="1" dirty="0"/>
                        <a:t>d1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b="1" dirty="0"/>
                        <a:t>d2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b="1" dirty="0"/>
                        <a:t>d3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b="1" dirty="0"/>
                        <a:t>d4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b="1" dirty="0"/>
                        <a:t>d5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02781685"/>
                  </a:ext>
                </a:extLst>
              </a:tr>
              <a:tr h="457200">
                <a:tc>
                  <a:txBody>
                    <a:bodyPr/>
                    <a:lstStyle/>
                    <a:p>
                      <a:r>
                        <a:rPr lang="en-US" sz="1800" b="1" dirty="0"/>
                        <a:t>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800" dirty="0"/>
                        <a:t>2</a:t>
                      </a: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800" dirty="0"/>
                        <a:t>2</a:t>
                      </a: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800" dirty="0"/>
                        <a:t>2</a:t>
                      </a: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29962381"/>
                  </a:ext>
                </a:extLst>
              </a:tr>
              <a:tr h="457200">
                <a:tc>
                  <a:txBody>
                    <a:bodyPr/>
                    <a:lstStyle/>
                    <a:p>
                      <a:r>
                        <a:rPr lang="en-US" sz="1800" b="1" dirty="0"/>
                        <a:t>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18906674"/>
                  </a:ext>
                </a:extLst>
              </a:tr>
              <a:tr h="457200">
                <a:tc>
                  <a:txBody>
                    <a:bodyPr/>
                    <a:lstStyle/>
                    <a:p>
                      <a:r>
                        <a:rPr lang="en-US" sz="1800" b="1" dirty="0"/>
                        <a: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l-GR" sz="1800" dirty="0"/>
                        <a:t>2</a:t>
                      </a: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44301719"/>
                  </a:ext>
                </a:extLst>
              </a:tr>
              <a:tr h="457200">
                <a:tc>
                  <a:txBody>
                    <a:bodyPr/>
                    <a:lstStyle/>
                    <a:p>
                      <a:r>
                        <a:rPr lang="en-US" sz="1800" b="1" dirty="0"/>
                        <a:t>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64580742"/>
                  </a:ext>
                </a:extLst>
              </a:tr>
              <a:tr h="457200">
                <a:tc>
                  <a:txBody>
                    <a:bodyPr/>
                    <a:lstStyle/>
                    <a:p>
                      <a:r>
                        <a:rPr lang="en-US" sz="1800" b="1" dirty="0"/>
                        <a: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64118873"/>
                  </a:ext>
                </a:extLst>
              </a:tr>
              <a:tr h="457200">
                <a:tc>
                  <a:txBody>
                    <a:bodyPr/>
                    <a:lstStyle/>
                    <a:p>
                      <a:r>
                        <a:rPr lang="en-US" sz="1800" b="1" dirty="0"/>
                        <a:t>f</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79585864"/>
                  </a:ext>
                </a:extLst>
              </a:tr>
            </a:tbl>
          </a:graphicData>
        </a:graphic>
      </p:graphicFrame>
      <p:sp>
        <p:nvSpPr>
          <p:cNvPr id="9" name="Rectangle 8">
            <a:extLst>
              <a:ext uri="{FF2B5EF4-FFF2-40B4-BE49-F238E27FC236}">
                <a16:creationId xmlns:a16="http://schemas.microsoft.com/office/drawing/2014/main" id="{7A7281A2-9C16-4CDB-B639-EC293D1EF57D}"/>
              </a:ext>
            </a:extLst>
          </p:cNvPr>
          <p:cNvSpPr/>
          <p:nvPr/>
        </p:nvSpPr>
        <p:spPr>
          <a:xfrm>
            <a:off x="3131840" y="3370495"/>
            <a:ext cx="3840480" cy="3016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23D35F6-2CB9-4713-A164-D383B36F5E8E}"/>
              </a:ext>
            </a:extLst>
          </p:cNvPr>
          <p:cNvSpPr txBox="1"/>
          <p:nvPr/>
        </p:nvSpPr>
        <p:spPr>
          <a:xfrm>
            <a:off x="755576" y="1076543"/>
            <a:ext cx="7488832" cy="646331"/>
          </a:xfrm>
          <a:prstGeom prst="rect">
            <a:avLst/>
          </a:prstGeom>
          <a:noFill/>
        </p:spPr>
        <p:txBody>
          <a:bodyPr wrap="square" rtlCol="0">
            <a:spAutoFit/>
          </a:bodyPr>
          <a:lstStyle/>
          <a:p>
            <a:r>
              <a:rPr lang="el-GR" dirty="0"/>
              <a:t>Μπορούμε αντί για 0-1 να έχουμε το </a:t>
            </a:r>
            <a:r>
              <a:rPr lang="en-US" dirty="0" err="1"/>
              <a:t>tf</a:t>
            </a:r>
            <a:r>
              <a:rPr lang="en-US" dirty="0"/>
              <a:t> </a:t>
            </a:r>
            <a:r>
              <a:rPr lang="el-GR" dirty="0"/>
              <a:t>ή και το </a:t>
            </a:r>
            <a:r>
              <a:rPr lang="en-US" dirty="0" err="1"/>
              <a:t>tf-idf</a:t>
            </a:r>
            <a:r>
              <a:rPr lang="en-US" dirty="0"/>
              <a:t> </a:t>
            </a:r>
            <a:r>
              <a:rPr lang="el-GR" dirty="0"/>
              <a:t>βάρος</a:t>
            </a:r>
          </a:p>
          <a:p>
            <a:endParaRPr lang="en-US" dirty="0"/>
          </a:p>
        </p:txBody>
      </p:sp>
      <p:sp>
        <p:nvSpPr>
          <p:cNvPr id="11" name="TextBox 10">
            <a:extLst>
              <a:ext uri="{FF2B5EF4-FFF2-40B4-BE49-F238E27FC236}">
                <a16:creationId xmlns:a16="http://schemas.microsoft.com/office/drawing/2014/main" id="{01863740-14EC-4329-B0A7-0801D856003F}"/>
              </a:ext>
            </a:extLst>
          </p:cNvPr>
          <p:cNvSpPr txBox="1"/>
          <p:nvPr/>
        </p:nvSpPr>
        <p:spPr>
          <a:xfrm>
            <a:off x="1163568" y="1945346"/>
            <a:ext cx="1872208" cy="369332"/>
          </a:xfrm>
          <a:prstGeom prst="rect">
            <a:avLst/>
          </a:prstGeom>
          <a:noFill/>
        </p:spPr>
        <p:txBody>
          <a:bodyPr wrap="square" rtlCol="0">
            <a:spAutoFit/>
          </a:bodyPr>
          <a:lstStyle/>
          <a:p>
            <a:r>
              <a:rPr lang="el-GR" dirty="0"/>
              <a:t>Παράδειγμα:</a:t>
            </a:r>
            <a:endParaRPr lang="en-US" dirty="0"/>
          </a:p>
        </p:txBody>
      </p:sp>
      <p:sp>
        <p:nvSpPr>
          <p:cNvPr id="12" name="TextBox 11">
            <a:extLst>
              <a:ext uri="{FF2B5EF4-FFF2-40B4-BE49-F238E27FC236}">
                <a16:creationId xmlns:a16="http://schemas.microsoft.com/office/drawing/2014/main" id="{4DA1AB01-2273-4036-BDCD-C0F9053C5AC7}"/>
              </a:ext>
            </a:extLst>
          </p:cNvPr>
          <p:cNvSpPr txBox="1"/>
          <p:nvPr/>
        </p:nvSpPr>
        <p:spPr>
          <a:xfrm>
            <a:off x="7116336" y="2730011"/>
            <a:ext cx="1584176" cy="646331"/>
          </a:xfrm>
          <a:prstGeom prst="rect">
            <a:avLst/>
          </a:prstGeom>
          <a:noFill/>
        </p:spPr>
        <p:txBody>
          <a:bodyPr wrap="square" rtlCol="0">
            <a:spAutoFit/>
          </a:bodyPr>
          <a:lstStyle/>
          <a:p>
            <a:r>
              <a:rPr lang="en-US" dirty="0">
                <a:solidFill>
                  <a:srgbClr val="FF0000"/>
                </a:solidFill>
              </a:rPr>
              <a:t>Word vector for c</a:t>
            </a:r>
          </a:p>
        </p:txBody>
      </p:sp>
      <p:cxnSp>
        <p:nvCxnSpPr>
          <p:cNvPr id="14" name="Straight Arrow Connector 13">
            <a:extLst>
              <a:ext uri="{FF2B5EF4-FFF2-40B4-BE49-F238E27FC236}">
                <a16:creationId xmlns:a16="http://schemas.microsoft.com/office/drawing/2014/main" id="{6BB01459-919C-471C-8F02-93919DD50099}"/>
              </a:ext>
            </a:extLst>
          </p:cNvPr>
          <p:cNvCxnSpPr>
            <a:endCxn id="7" idx="3"/>
          </p:cNvCxnSpPr>
          <p:nvPr/>
        </p:nvCxnSpPr>
        <p:spPr>
          <a:xfrm flipH="1">
            <a:off x="7044328" y="3398463"/>
            <a:ext cx="912048" cy="1228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206A351-7291-4BB4-9BD4-B33D1E25CD78}"/>
              </a:ext>
            </a:extLst>
          </p:cNvPr>
          <p:cNvSpPr txBox="1"/>
          <p:nvPr/>
        </p:nvSpPr>
        <p:spPr>
          <a:xfrm>
            <a:off x="827584" y="5517232"/>
            <a:ext cx="7632848" cy="646331"/>
          </a:xfrm>
          <a:prstGeom prst="rect">
            <a:avLst/>
          </a:prstGeom>
          <a:noFill/>
        </p:spPr>
        <p:txBody>
          <a:bodyPr wrap="square" rtlCol="0">
            <a:spAutoFit/>
          </a:bodyPr>
          <a:lstStyle/>
          <a:p>
            <a:pPr marL="285750" indent="-285750">
              <a:buFont typeface="Wingdings" panose="05000000000000000000" pitchFamily="2" charset="2"/>
              <a:buChar char="§"/>
            </a:pPr>
            <a:r>
              <a:rPr lang="el-GR" dirty="0"/>
              <a:t>Πολλές διαστάσεις</a:t>
            </a:r>
          </a:p>
          <a:p>
            <a:pPr marL="285750" indent="-285750">
              <a:buFont typeface="Wingdings" panose="05000000000000000000" pitchFamily="2" charset="2"/>
              <a:buChar char="§"/>
            </a:pPr>
            <a:r>
              <a:rPr lang="el-GR" dirty="0"/>
              <a:t>Πρόβλημα κλιμάκωσης με τον αριθμό των εγγράφων</a:t>
            </a:r>
            <a:endParaRPr lang="en-US" dirty="0"/>
          </a:p>
        </p:txBody>
      </p:sp>
      <p:sp>
        <p:nvSpPr>
          <p:cNvPr id="15" name="TextBox 14">
            <a:extLst>
              <a:ext uri="{FF2B5EF4-FFF2-40B4-BE49-F238E27FC236}">
                <a16:creationId xmlns:a16="http://schemas.microsoft.com/office/drawing/2014/main" id="{4C864902-2148-4950-8BB5-83BA9048DE83}"/>
              </a:ext>
            </a:extLst>
          </p:cNvPr>
          <p:cNvSpPr txBox="1"/>
          <p:nvPr/>
        </p:nvSpPr>
        <p:spPr>
          <a:xfrm>
            <a:off x="457200" y="2767280"/>
            <a:ext cx="2819400" cy="1323439"/>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d1</a:t>
            </a:r>
            <a:r>
              <a:rPr lang="en-US" sz="1600" dirty="0">
                <a:latin typeface="Calibri" panose="020F0502020204030204" pitchFamily="34" charset="0"/>
                <a:cs typeface="Calibri" panose="020F0502020204030204" pitchFamily="34" charset="0"/>
              </a:rPr>
              <a:t>: a b c </a:t>
            </a:r>
          </a:p>
          <a:p>
            <a:r>
              <a:rPr lang="en-US" sz="1600" b="1" dirty="0">
                <a:latin typeface="Calibri" panose="020F0502020204030204" pitchFamily="34" charset="0"/>
                <a:cs typeface="Calibri" panose="020F0502020204030204" pitchFamily="34" charset="0"/>
              </a:rPr>
              <a:t>d2</a:t>
            </a:r>
            <a:r>
              <a:rPr lang="en-US" sz="1600" dirty="0">
                <a:latin typeface="Calibri" panose="020F0502020204030204" pitchFamily="34" charset="0"/>
                <a:cs typeface="Calibri" panose="020F0502020204030204" pitchFamily="34" charset="0"/>
              </a:rPr>
              <a:t>: a d</a:t>
            </a:r>
            <a:r>
              <a:rPr lang="el-GR" sz="16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a b</a:t>
            </a:r>
          </a:p>
          <a:p>
            <a:r>
              <a:rPr lang="en-US" sz="1600" b="1" dirty="0">
                <a:latin typeface="Calibri" panose="020F0502020204030204" pitchFamily="34" charset="0"/>
                <a:cs typeface="Calibri" panose="020F0502020204030204" pitchFamily="34" charset="0"/>
              </a:rPr>
              <a:t>d3</a:t>
            </a:r>
            <a:r>
              <a:rPr lang="en-US" sz="1600" dirty="0">
                <a:latin typeface="Calibri" panose="020F0502020204030204" pitchFamily="34" charset="0"/>
                <a:cs typeface="Calibri" panose="020F0502020204030204" pitchFamily="34" charset="0"/>
              </a:rPr>
              <a:t>:  a c d e c a f</a:t>
            </a:r>
          </a:p>
          <a:p>
            <a:r>
              <a:rPr lang="en-US" sz="1600" b="1" dirty="0">
                <a:latin typeface="Calibri" panose="020F0502020204030204" pitchFamily="34" charset="0"/>
                <a:cs typeface="Calibri" panose="020F0502020204030204" pitchFamily="34" charset="0"/>
              </a:rPr>
              <a:t>d</a:t>
            </a:r>
            <a:r>
              <a:rPr lang="el-GR" sz="1600" b="1" dirty="0">
                <a:latin typeface="Calibri" panose="020F0502020204030204" pitchFamily="34" charset="0"/>
                <a:cs typeface="Calibri" panose="020F0502020204030204" pitchFamily="34" charset="0"/>
              </a:rPr>
              <a:t>4</a:t>
            </a:r>
            <a:r>
              <a:rPr lang="el-GR" sz="16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 b e  a b</a:t>
            </a:r>
            <a:r>
              <a:rPr lang="el-GR" sz="1600" dirty="0">
                <a:latin typeface="Calibri" panose="020F0502020204030204" pitchFamily="34" charset="0"/>
                <a:cs typeface="Calibri" panose="020F0502020204030204" pitchFamily="34" charset="0"/>
              </a:rPr>
              <a:t> </a:t>
            </a:r>
            <a:endParaRPr lang="en-US" sz="1600" dirty="0">
              <a:latin typeface="Calibri" panose="020F0502020204030204" pitchFamily="34" charset="0"/>
              <a:cs typeface="Calibri" panose="020F0502020204030204" pitchFamily="34" charset="0"/>
            </a:endParaRPr>
          </a:p>
          <a:p>
            <a:r>
              <a:rPr lang="en-US" sz="1600" b="1" dirty="0">
                <a:latin typeface="Calibri" panose="020F0502020204030204" pitchFamily="34" charset="0"/>
                <a:cs typeface="Calibri" panose="020F0502020204030204" pitchFamily="34" charset="0"/>
              </a:rPr>
              <a:t>d5</a:t>
            </a:r>
            <a:r>
              <a:rPr lang="el-GR" sz="1600" dirty="0">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  a b d c  a</a:t>
            </a:r>
          </a:p>
        </p:txBody>
      </p:sp>
    </p:spTree>
    <p:extLst>
      <p:ext uri="{BB962C8B-B14F-4D97-AF65-F5344CB8AC3E}">
        <p14:creationId xmlns:p14="http://schemas.microsoft.com/office/powerpoint/2010/main" val="383956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E601B-E8BE-41F3-9F7B-8F4AEC20FC41}"/>
              </a:ext>
            </a:extLst>
          </p:cNvPr>
          <p:cNvSpPr>
            <a:spLocks noGrp="1"/>
          </p:cNvSpPr>
          <p:nvPr>
            <p:ph type="title"/>
          </p:nvPr>
        </p:nvSpPr>
        <p:spPr>
          <a:xfrm>
            <a:off x="450685" y="63894"/>
            <a:ext cx="8229600" cy="562074"/>
          </a:xfrm>
        </p:spPr>
        <p:txBody>
          <a:bodyPr>
            <a:normAutofit fontScale="90000"/>
          </a:bodyPr>
          <a:lstStyle/>
          <a:p>
            <a:r>
              <a:rPr lang="el-GR" dirty="0">
                <a:solidFill>
                  <a:schemeClr val="accent6">
                    <a:lumMod val="75000"/>
                  </a:schemeClr>
                </a:solidFill>
              </a:rPr>
              <a:t> </a:t>
            </a:r>
            <a:r>
              <a:rPr lang="en-US" dirty="0">
                <a:solidFill>
                  <a:schemeClr val="accent6">
                    <a:lumMod val="75000"/>
                  </a:schemeClr>
                </a:solidFill>
              </a:rPr>
              <a:t>Window-based co-occurrence matrix</a:t>
            </a:r>
          </a:p>
        </p:txBody>
      </p:sp>
      <p:sp>
        <p:nvSpPr>
          <p:cNvPr id="3" name="Slide Number Placeholder 2">
            <a:extLst>
              <a:ext uri="{FF2B5EF4-FFF2-40B4-BE49-F238E27FC236}">
                <a16:creationId xmlns:a16="http://schemas.microsoft.com/office/drawing/2014/main" id="{5E3A0FCA-03DE-4B93-8C3E-8A26AA9921ED}"/>
              </a:ext>
            </a:extLst>
          </p:cNvPr>
          <p:cNvSpPr>
            <a:spLocks noGrp="1"/>
          </p:cNvSpPr>
          <p:nvPr>
            <p:ph type="sldNum" sz="quarter" idx="12"/>
          </p:nvPr>
        </p:nvSpPr>
        <p:spPr/>
        <p:txBody>
          <a:bodyPr/>
          <a:lstStyle/>
          <a:p>
            <a:fld id="{878E0B35-C73E-49DE-9EA0-4D9F6C87E107}" type="slidenum">
              <a:rPr lang="el-GR" smtClean="0"/>
              <a:pPr/>
              <a:t>11</a:t>
            </a:fld>
            <a:endParaRPr lang="el-GR"/>
          </a:p>
        </p:txBody>
      </p:sp>
      <p:sp>
        <p:nvSpPr>
          <p:cNvPr id="10" name="TextBox 9">
            <a:extLst>
              <a:ext uri="{FF2B5EF4-FFF2-40B4-BE49-F238E27FC236}">
                <a16:creationId xmlns:a16="http://schemas.microsoft.com/office/drawing/2014/main" id="{623D35F6-2CB9-4713-A164-D383B36F5E8E}"/>
              </a:ext>
            </a:extLst>
          </p:cNvPr>
          <p:cNvSpPr txBox="1"/>
          <p:nvPr/>
        </p:nvSpPr>
        <p:spPr>
          <a:xfrm>
            <a:off x="477888" y="866682"/>
            <a:ext cx="8208912" cy="1938992"/>
          </a:xfrm>
          <a:prstGeom prst="rect">
            <a:avLst/>
          </a:prstGeom>
          <a:noFill/>
        </p:spPr>
        <p:txBody>
          <a:bodyPr wrap="square" rtlCol="0">
            <a:spAutoFit/>
          </a:bodyPr>
          <a:lstStyle/>
          <a:p>
            <a:pPr marL="342900" indent="-342900">
              <a:buFont typeface="Wingdings" panose="05000000000000000000" pitchFamily="2" charset="2"/>
              <a:buChar char="§"/>
            </a:pPr>
            <a:r>
              <a:rPr lang="el-GR" sz="2000" dirty="0"/>
              <a:t>Κατασκευάζουμε ένα </a:t>
            </a:r>
            <a:r>
              <a:rPr lang="en-US" sz="2000" i="1" dirty="0"/>
              <a:t>|</a:t>
            </a:r>
            <a:r>
              <a:rPr lang="en-US" sz="2000" i="1" dirty="0" err="1"/>
              <a:t>V|x|V</a:t>
            </a:r>
            <a:r>
              <a:rPr lang="en-US" sz="2000" i="1" dirty="0"/>
              <a:t>|</a:t>
            </a:r>
            <a:r>
              <a:rPr lang="en-US" sz="2000" i="1" dirty="0">
                <a:solidFill>
                  <a:srgbClr val="FF0000"/>
                </a:solidFill>
              </a:rPr>
              <a:t> </a:t>
            </a:r>
            <a:r>
              <a:rPr lang="en-US" sz="2000" dirty="0">
                <a:solidFill>
                  <a:srgbClr val="FF0000"/>
                </a:solidFill>
              </a:rPr>
              <a:t>affinity-matrix</a:t>
            </a:r>
            <a:r>
              <a:rPr lang="el-GR" sz="2000" dirty="0">
                <a:solidFill>
                  <a:srgbClr val="FF0000"/>
                </a:solidFill>
              </a:rPr>
              <a:t> για τις λέξεις</a:t>
            </a:r>
            <a:r>
              <a:rPr lang="el-GR" sz="2000" dirty="0"/>
              <a:t>: για δύο λέξεις, μετράμε τον αριθμό των φορών που αυτές δύο λέξεις εμφανίζονται μαζί σε έγγραφα</a:t>
            </a:r>
          </a:p>
          <a:p>
            <a:pPr marL="342900" indent="-342900">
              <a:buFont typeface="Wingdings" panose="05000000000000000000" pitchFamily="2" charset="2"/>
              <a:buChar char="§"/>
            </a:pPr>
            <a:r>
              <a:rPr lang="el-GR" sz="2000" dirty="0"/>
              <a:t>Συγκεκριμένα, μετράνε τον αριθμό των φορών που κάθε λέξη εμφανίζεται μέσα σε ένα </a:t>
            </a:r>
            <a:r>
              <a:rPr lang="el-GR" sz="2000" i="1" dirty="0">
                <a:solidFill>
                  <a:srgbClr val="FF0000"/>
                </a:solidFill>
              </a:rPr>
              <a:t>παράθυρο</a:t>
            </a:r>
            <a:r>
              <a:rPr lang="el-GR" sz="2000" dirty="0"/>
              <a:t> συγκεκριμένου μεγέθους γύρω από τη λέξη ενδιαφέροντος</a:t>
            </a:r>
          </a:p>
        </p:txBody>
      </p:sp>
      <p:sp>
        <p:nvSpPr>
          <p:cNvPr id="11" name="TextBox 10">
            <a:extLst>
              <a:ext uri="{FF2B5EF4-FFF2-40B4-BE49-F238E27FC236}">
                <a16:creationId xmlns:a16="http://schemas.microsoft.com/office/drawing/2014/main" id="{01863740-14EC-4329-B0A7-0801D856003F}"/>
              </a:ext>
            </a:extLst>
          </p:cNvPr>
          <p:cNvSpPr txBox="1"/>
          <p:nvPr/>
        </p:nvSpPr>
        <p:spPr>
          <a:xfrm>
            <a:off x="755576" y="3244334"/>
            <a:ext cx="1872208" cy="369332"/>
          </a:xfrm>
          <a:prstGeom prst="rect">
            <a:avLst/>
          </a:prstGeom>
          <a:noFill/>
        </p:spPr>
        <p:txBody>
          <a:bodyPr wrap="square" rtlCol="0">
            <a:spAutoFit/>
          </a:bodyPr>
          <a:lstStyle/>
          <a:p>
            <a:r>
              <a:rPr lang="el-GR" dirty="0"/>
              <a:t>Παράδειγμα:</a:t>
            </a:r>
            <a:endParaRPr lang="en-US" dirty="0"/>
          </a:p>
        </p:txBody>
      </p:sp>
      <p:sp>
        <p:nvSpPr>
          <p:cNvPr id="13" name="TextBox 12">
            <a:extLst>
              <a:ext uri="{FF2B5EF4-FFF2-40B4-BE49-F238E27FC236}">
                <a16:creationId xmlns:a16="http://schemas.microsoft.com/office/drawing/2014/main" id="{4206A351-7291-4BB4-9BD4-B33D1E25CD78}"/>
              </a:ext>
            </a:extLst>
          </p:cNvPr>
          <p:cNvSpPr txBox="1"/>
          <p:nvPr/>
        </p:nvSpPr>
        <p:spPr>
          <a:xfrm>
            <a:off x="827584" y="5517232"/>
            <a:ext cx="7632848" cy="369332"/>
          </a:xfrm>
          <a:prstGeom prst="rect">
            <a:avLst/>
          </a:prstGeom>
          <a:noFill/>
        </p:spPr>
        <p:txBody>
          <a:bodyPr wrap="square" rtlCol="0">
            <a:spAutoFit/>
          </a:bodyPr>
          <a:lstStyle/>
          <a:p>
            <a:r>
              <a:rPr lang="en-US" dirty="0"/>
              <a:t>W = 1 (</a:t>
            </a:r>
            <a:r>
              <a:rPr lang="el-GR" dirty="0"/>
              <a:t>σε απόσταση 1)</a:t>
            </a:r>
            <a:endParaRPr lang="en-US" dirty="0"/>
          </a:p>
        </p:txBody>
      </p:sp>
      <p:graphicFrame>
        <p:nvGraphicFramePr>
          <p:cNvPr id="6" name="Table 14">
            <a:extLst>
              <a:ext uri="{FF2B5EF4-FFF2-40B4-BE49-F238E27FC236}">
                <a16:creationId xmlns:a16="http://schemas.microsoft.com/office/drawing/2014/main" id="{B4609192-525D-4738-8948-DBCA1C72CC20}"/>
              </a:ext>
            </a:extLst>
          </p:cNvPr>
          <p:cNvGraphicFramePr>
            <a:graphicFrameLocks noGrp="1"/>
          </p:cNvGraphicFramePr>
          <p:nvPr>
            <p:extLst>
              <p:ext uri="{D42A27DB-BD31-4B8C-83A1-F6EECF244321}">
                <p14:modId xmlns:p14="http://schemas.microsoft.com/office/powerpoint/2010/main" val="2617081108"/>
              </p:ext>
            </p:extLst>
          </p:nvPr>
        </p:nvGraphicFramePr>
        <p:xfrm>
          <a:off x="3347864" y="3175407"/>
          <a:ext cx="3840480" cy="2560320"/>
        </p:xfrm>
        <a:graphic>
          <a:graphicData uri="http://schemas.openxmlformats.org/drawingml/2006/table">
            <a:tbl>
              <a:tblPr firstRow="1" bandRow="1">
                <a:tableStyleId>{5940675A-B579-460E-94D1-54222C63F5DA}</a:tableStyleId>
              </a:tblPr>
              <a:tblGrid>
                <a:gridCol w="548640">
                  <a:extLst>
                    <a:ext uri="{9D8B030D-6E8A-4147-A177-3AD203B41FA5}">
                      <a16:colId xmlns:a16="http://schemas.microsoft.com/office/drawing/2014/main" val="2023417208"/>
                    </a:ext>
                  </a:extLst>
                </a:gridCol>
                <a:gridCol w="548640">
                  <a:extLst>
                    <a:ext uri="{9D8B030D-6E8A-4147-A177-3AD203B41FA5}">
                      <a16:colId xmlns:a16="http://schemas.microsoft.com/office/drawing/2014/main" val="3918378914"/>
                    </a:ext>
                  </a:extLst>
                </a:gridCol>
                <a:gridCol w="548640">
                  <a:extLst>
                    <a:ext uri="{9D8B030D-6E8A-4147-A177-3AD203B41FA5}">
                      <a16:colId xmlns:a16="http://schemas.microsoft.com/office/drawing/2014/main" val="2613944372"/>
                    </a:ext>
                  </a:extLst>
                </a:gridCol>
                <a:gridCol w="548640">
                  <a:extLst>
                    <a:ext uri="{9D8B030D-6E8A-4147-A177-3AD203B41FA5}">
                      <a16:colId xmlns:a16="http://schemas.microsoft.com/office/drawing/2014/main" val="3933095219"/>
                    </a:ext>
                  </a:extLst>
                </a:gridCol>
                <a:gridCol w="548640">
                  <a:extLst>
                    <a:ext uri="{9D8B030D-6E8A-4147-A177-3AD203B41FA5}">
                      <a16:colId xmlns:a16="http://schemas.microsoft.com/office/drawing/2014/main" val="1984767892"/>
                    </a:ext>
                  </a:extLst>
                </a:gridCol>
                <a:gridCol w="548640">
                  <a:extLst>
                    <a:ext uri="{9D8B030D-6E8A-4147-A177-3AD203B41FA5}">
                      <a16:colId xmlns:a16="http://schemas.microsoft.com/office/drawing/2014/main" val="2729541488"/>
                    </a:ext>
                  </a:extLst>
                </a:gridCol>
                <a:gridCol w="548640">
                  <a:extLst>
                    <a:ext uri="{9D8B030D-6E8A-4147-A177-3AD203B41FA5}">
                      <a16:colId xmlns:a16="http://schemas.microsoft.com/office/drawing/2014/main" val="1956509110"/>
                    </a:ext>
                  </a:extLst>
                </a:gridCol>
              </a:tblGrid>
              <a:tr h="27432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f</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65466105"/>
                  </a:ext>
                </a:extLst>
              </a:tr>
              <a:tr h="274320">
                <a:tc>
                  <a:txBody>
                    <a:bodyPr/>
                    <a:lstStyle/>
                    <a:p>
                      <a:r>
                        <a:rPr lang="en-US" dirty="0"/>
                        <a:t>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66969015"/>
                  </a:ext>
                </a:extLst>
              </a:tr>
              <a:tr h="274320">
                <a:tc>
                  <a:txBody>
                    <a:bodyPr/>
                    <a:lstStyle/>
                    <a:p>
                      <a:r>
                        <a:rPr lang="en-US" dirty="0"/>
                        <a:t>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65405674"/>
                  </a:ext>
                </a:extLst>
              </a:tr>
              <a:tr h="274320">
                <a:tc>
                  <a:txBody>
                    <a:bodyPr/>
                    <a:lstStyle/>
                    <a:p>
                      <a:r>
                        <a:rPr lang="en-US" dirty="0"/>
                        <a: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16561041"/>
                  </a:ext>
                </a:extLst>
              </a:tr>
              <a:tr h="274320">
                <a:tc>
                  <a:txBody>
                    <a:bodyPr/>
                    <a:lstStyle/>
                    <a:p>
                      <a:r>
                        <a:rPr lang="en-US" dirty="0"/>
                        <a:t>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24822876"/>
                  </a:ext>
                </a:extLst>
              </a:tr>
              <a:tr h="274320">
                <a:tc>
                  <a:txBody>
                    <a:bodyPr/>
                    <a:lstStyle/>
                    <a:p>
                      <a:r>
                        <a:rPr lang="en-US" dirty="0"/>
                        <a: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617819"/>
                  </a:ext>
                </a:extLst>
              </a:tr>
              <a:tr h="274320">
                <a:tc>
                  <a:txBody>
                    <a:bodyPr/>
                    <a:lstStyle/>
                    <a:p>
                      <a:r>
                        <a:rPr lang="en-US" dirty="0"/>
                        <a:t>f</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20938837"/>
                  </a:ext>
                </a:extLst>
              </a:tr>
            </a:tbl>
          </a:graphicData>
        </a:graphic>
      </p:graphicFrame>
      <p:sp>
        <p:nvSpPr>
          <p:cNvPr id="16" name="TextBox 15">
            <a:extLst>
              <a:ext uri="{FF2B5EF4-FFF2-40B4-BE49-F238E27FC236}">
                <a16:creationId xmlns:a16="http://schemas.microsoft.com/office/drawing/2014/main" id="{4228D002-825B-4E7E-9CF8-3CF9C3E5B8B9}"/>
              </a:ext>
            </a:extLst>
          </p:cNvPr>
          <p:cNvSpPr txBox="1"/>
          <p:nvPr/>
        </p:nvSpPr>
        <p:spPr>
          <a:xfrm>
            <a:off x="395536" y="3849176"/>
            <a:ext cx="2819400" cy="1323439"/>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d1</a:t>
            </a:r>
            <a:r>
              <a:rPr lang="en-US" sz="1600" dirty="0">
                <a:latin typeface="Calibri" panose="020F0502020204030204" pitchFamily="34" charset="0"/>
                <a:cs typeface="Calibri" panose="020F0502020204030204" pitchFamily="34" charset="0"/>
              </a:rPr>
              <a:t>: a b c </a:t>
            </a:r>
          </a:p>
          <a:p>
            <a:r>
              <a:rPr lang="en-US" sz="1600" b="1" dirty="0">
                <a:latin typeface="Calibri" panose="020F0502020204030204" pitchFamily="34" charset="0"/>
                <a:cs typeface="Calibri" panose="020F0502020204030204" pitchFamily="34" charset="0"/>
              </a:rPr>
              <a:t>d2</a:t>
            </a:r>
            <a:r>
              <a:rPr lang="en-US" sz="1600" dirty="0">
                <a:latin typeface="Calibri" panose="020F0502020204030204" pitchFamily="34" charset="0"/>
                <a:cs typeface="Calibri" panose="020F0502020204030204" pitchFamily="34" charset="0"/>
              </a:rPr>
              <a:t>: a d</a:t>
            </a:r>
            <a:r>
              <a:rPr lang="el-GR" sz="16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a b</a:t>
            </a:r>
          </a:p>
          <a:p>
            <a:r>
              <a:rPr lang="en-US" sz="1600" b="1" dirty="0">
                <a:latin typeface="Calibri" panose="020F0502020204030204" pitchFamily="34" charset="0"/>
                <a:cs typeface="Calibri" panose="020F0502020204030204" pitchFamily="34" charset="0"/>
              </a:rPr>
              <a:t>d3</a:t>
            </a:r>
            <a:r>
              <a:rPr lang="en-US" sz="1600" dirty="0">
                <a:latin typeface="Calibri" panose="020F0502020204030204" pitchFamily="34" charset="0"/>
                <a:cs typeface="Calibri" panose="020F0502020204030204" pitchFamily="34" charset="0"/>
              </a:rPr>
              <a:t>:  a c d e c a f</a:t>
            </a:r>
          </a:p>
          <a:p>
            <a:r>
              <a:rPr lang="en-US" sz="1600" b="1" dirty="0">
                <a:latin typeface="Calibri" panose="020F0502020204030204" pitchFamily="34" charset="0"/>
                <a:cs typeface="Calibri" panose="020F0502020204030204" pitchFamily="34" charset="0"/>
              </a:rPr>
              <a:t>d</a:t>
            </a:r>
            <a:r>
              <a:rPr lang="el-GR" sz="1600" b="1" dirty="0">
                <a:latin typeface="Calibri" panose="020F0502020204030204" pitchFamily="34" charset="0"/>
                <a:cs typeface="Calibri" panose="020F0502020204030204" pitchFamily="34" charset="0"/>
              </a:rPr>
              <a:t>4</a:t>
            </a:r>
            <a:r>
              <a:rPr lang="el-GR" sz="16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 b e  a b</a:t>
            </a:r>
            <a:r>
              <a:rPr lang="el-GR" sz="1600" dirty="0">
                <a:latin typeface="Calibri" panose="020F0502020204030204" pitchFamily="34" charset="0"/>
                <a:cs typeface="Calibri" panose="020F0502020204030204" pitchFamily="34" charset="0"/>
              </a:rPr>
              <a:t> </a:t>
            </a:r>
            <a:endParaRPr lang="en-US" sz="1600" dirty="0">
              <a:latin typeface="Calibri" panose="020F0502020204030204" pitchFamily="34" charset="0"/>
              <a:cs typeface="Calibri" panose="020F0502020204030204" pitchFamily="34" charset="0"/>
            </a:endParaRPr>
          </a:p>
          <a:p>
            <a:r>
              <a:rPr lang="en-US" sz="1600" b="1" dirty="0">
                <a:latin typeface="Calibri" panose="020F0502020204030204" pitchFamily="34" charset="0"/>
                <a:cs typeface="Calibri" panose="020F0502020204030204" pitchFamily="34" charset="0"/>
              </a:rPr>
              <a:t>d5</a:t>
            </a:r>
            <a:r>
              <a:rPr lang="el-GR" sz="1600" dirty="0">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  a b d c  a</a:t>
            </a:r>
          </a:p>
        </p:txBody>
      </p:sp>
      <p:sp>
        <p:nvSpPr>
          <p:cNvPr id="17" name="Rectangle 16">
            <a:extLst>
              <a:ext uri="{FF2B5EF4-FFF2-40B4-BE49-F238E27FC236}">
                <a16:creationId xmlns:a16="http://schemas.microsoft.com/office/drawing/2014/main" id="{C486683F-C000-4801-BFEE-E136ECEF07D3}"/>
              </a:ext>
            </a:extLst>
          </p:cNvPr>
          <p:cNvSpPr/>
          <p:nvPr/>
        </p:nvSpPr>
        <p:spPr>
          <a:xfrm>
            <a:off x="3779912" y="4293096"/>
            <a:ext cx="3240360"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6993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E601B-E8BE-41F3-9F7B-8F4AEC20FC41}"/>
              </a:ext>
            </a:extLst>
          </p:cNvPr>
          <p:cNvSpPr>
            <a:spLocks noGrp="1"/>
          </p:cNvSpPr>
          <p:nvPr>
            <p:ph type="title"/>
          </p:nvPr>
        </p:nvSpPr>
        <p:spPr>
          <a:xfrm>
            <a:off x="395536" y="77269"/>
            <a:ext cx="8229600" cy="562074"/>
          </a:xfrm>
        </p:spPr>
        <p:txBody>
          <a:bodyPr>
            <a:normAutofit fontScale="90000"/>
          </a:bodyPr>
          <a:lstStyle/>
          <a:p>
            <a:r>
              <a:rPr lang="el-GR" dirty="0">
                <a:solidFill>
                  <a:schemeClr val="accent6">
                    <a:lumMod val="75000"/>
                  </a:schemeClr>
                </a:solidFill>
              </a:rPr>
              <a:t> </a:t>
            </a:r>
            <a:r>
              <a:rPr lang="en-US" dirty="0">
                <a:solidFill>
                  <a:schemeClr val="accent6">
                    <a:lumMod val="75000"/>
                  </a:schemeClr>
                </a:solidFill>
              </a:rPr>
              <a:t>Window-based co-occurrence matrix</a:t>
            </a:r>
          </a:p>
        </p:txBody>
      </p:sp>
      <p:sp>
        <p:nvSpPr>
          <p:cNvPr id="3" name="Slide Number Placeholder 2">
            <a:extLst>
              <a:ext uri="{FF2B5EF4-FFF2-40B4-BE49-F238E27FC236}">
                <a16:creationId xmlns:a16="http://schemas.microsoft.com/office/drawing/2014/main" id="{5E3A0FCA-03DE-4B93-8C3E-8A26AA9921ED}"/>
              </a:ext>
            </a:extLst>
          </p:cNvPr>
          <p:cNvSpPr>
            <a:spLocks noGrp="1"/>
          </p:cNvSpPr>
          <p:nvPr>
            <p:ph type="sldNum" sz="quarter" idx="12"/>
          </p:nvPr>
        </p:nvSpPr>
        <p:spPr/>
        <p:txBody>
          <a:bodyPr/>
          <a:lstStyle/>
          <a:p>
            <a:fld id="{878E0B35-C73E-49DE-9EA0-4D9F6C87E107}" type="slidenum">
              <a:rPr lang="el-GR" smtClean="0"/>
              <a:pPr/>
              <a:t>12</a:t>
            </a:fld>
            <a:endParaRPr lang="el-GR"/>
          </a:p>
        </p:txBody>
      </p:sp>
      <p:sp>
        <p:nvSpPr>
          <p:cNvPr id="10" name="TextBox 9">
            <a:extLst>
              <a:ext uri="{FF2B5EF4-FFF2-40B4-BE49-F238E27FC236}">
                <a16:creationId xmlns:a16="http://schemas.microsoft.com/office/drawing/2014/main" id="{623D35F6-2CB9-4713-A164-D383B36F5E8E}"/>
              </a:ext>
            </a:extLst>
          </p:cNvPr>
          <p:cNvSpPr txBox="1"/>
          <p:nvPr/>
        </p:nvSpPr>
        <p:spPr>
          <a:xfrm>
            <a:off x="241376" y="818071"/>
            <a:ext cx="8208912" cy="1015663"/>
          </a:xfrm>
          <a:prstGeom prst="rect">
            <a:avLst/>
          </a:prstGeom>
          <a:noFill/>
        </p:spPr>
        <p:txBody>
          <a:bodyPr wrap="square" rtlCol="0">
            <a:spAutoFit/>
          </a:bodyPr>
          <a:lstStyle/>
          <a:p>
            <a:pPr marL="342900" indent="-342900">
              <a:buFont typeface="Wingdings" panose="05000000000000000000" pitchFamily="2" charset="2"/>
              <a:buChar char="§"/>
            </a:pPr>
            <a:r>
              <a:rPr lang="el-GR" sz="2000" dirty="0"/>
              <a:t>Κατασκευάζουμε ένα </a:t>
            </a:r>
            <a:r>
              <a:rPr lang="en-US" sz="2000" i="1" dirty="0"/>
              <a:t>|</a:t>
            </a:r>
            <a:r>
              <a:rPr lang="en-US" sz="2000" i="1" dirty="0" err="1"/>
              <a:t>V|x|V</a:t>
            </a:r>
            <a:r>
              <a:rPr lang="en-US" sz="2000" i="1" dirty="0"/>
              <a:t>| </a:t>
            </a:r>
            <a:r>
              <a:rPr lang="en-US" sz="2000" dirty="0">
                <a:solidFill>
                  <a:srgbClr val="FF0000"/>
                </a:solidFill>
              </a:rPr>
              <a:t>affinity-matrix</a:t>
            </a:r>
            <a:r>
              <a:rPr lang="el-GR" sz="2000" dirty="0">
                <a:solidFill>
                  <a:srgbClr val="FF0000"/>
                </a:solidFill>
              </a:rPr>
              <a:t> για τις λέξεις</a:t>
            </a:r>
            <a:r>
              <a:rPr lang="el-GR" sz="2000" dirty="0"/>
              <a:t>: μετράμε τον αριθμό των φορών που δυο λέξεις εμφανίζονται μέσα σε ένα </a:t>
            </a:r>
            <a:r>
              <a:rPr lang="el-GR" sz="2000" i="1" dirty="0">
                <a:solidFill>
                  <a:srgbClr val="FF0000"/>
                </a:solidFill>
              </a:rPr>
              <a:t>παράθυρο</a:t>
            </a:r>
            <a:r>
              <a:rPr lang="el-GR" sz="2000" dirty="0"/>
              <a:t> συγκεκριμένου μεγέθους</a:t>
            </a:r>
          </a:p>
        </p:txBody>
      </p:sp>
      <p:sp>
        <p:nvSpPr>
          <p:cNvPr id="11" name="TextBox 10">
            <a:extLst>
              <a:ext uri="{FF2B5EF4-FFF2-40B4-BE49-F238E27FC236}">
                <a16:creationId xmlns:a16="http://schemas.microsoft.com/office/drawing/2014/main" id="{01863740-14EC-4329-B0A7-0801D856003F}"/>
              </a:ext>
            </a:extLst>
          </p:cNvPr>
          <p:cNvSpPr txBox="1"/>
          <p:nvPr/>
        </p:nvSpPr>
        <p:spPr>
          <a:xfrm>
            <a:off x="755576" y="3244334"/>
            <a:ext cx="1872208" cy="369332"/>
          </a:xfrm>
          <a:prstGeom prst="rect">
            <a:avLst/>
          </a:prstGeom>
          <a:noFill/>
        </p:spPr>
        <p:txBody>
          <a:bodyPr wrap="square" rtlCol="0">
            <a:spAutoFit/>
          </a:bodyPr>
          <a:lstStyle/>
          <a:p>
            <a:r>
              <a:rPr lang="el-GR" dirty="0"/>
              <a:t>Παράδειγμα:</a:t>
            </a:r>
            <a:endParaRPr lang="en-US" dirty="0"/>
          </a:p>
        </p:txBody>
      </p:sp>
      <p:sp>
        <p:nvSpPr>
          <p:cNvPr id="13" name="TextBox 12">
            <a:extLst>
              <a:ext uri="{FF2B5EF4-FFF2-40B4-BE49-F238E27FC236}">
                <a16:creationId xmlns:a16="http://schemas.microsoft.com/office/drawing/2014/main" id="{4206A351-7291-4BB4-9BD4-B33D1E25CD78}"/>
              </a:ext>
            </a:extLst>
          </p:cNvPr>
          <p:cNvSpPr txBox="1"/>
          <p:nvPr/>
        </p:nvSpPr>
        <p:spPr>
          <a:xfrm>
            <a:off x="848272" y="5033288"/>
            <a:ext cx="7632848" cy="369332"/>
          </a:xfrm>
          <a:prstGeom prst="rect">
            <a:avLst/>
          </a:prstGeom>
          <a:noFill/>
        </p:spPr>
        <p:txBody>
          <a:bodyPr wrap="square" rtlCol="0">
            <a:spAutoFit/>
          </a:bodyPr>
          <a:lstStyle/>
          <a:p>
            <a:r>
              <a:rPr lang="en-US" dirty="0"/>
              <a:t>W = </a:t>
            </a:r>
            <a:r>
              <a:rPr lang="el-GR" dirty="0"/>
              <a:t>1</a:t>
            </a:r>
            <a:endParaRPr lang="en-US" dirty="0"/>
          </a:p>
        </p:txBody>
      </p:sp>
      <p:sp>
        <p:nvSpPr>
          <p:cNvPr id="16" name="TextBox 15">
            <a:extLst>
              <a:ext uri="{FF2B5EF4-FFF2-40B4-BE49-F238E27FC236}">
                <a16:creationId xmlns:a16="http://schemas.microsoft.com/office/drawing/2014/main" id="{4228D002-825B-4E7E-9CF8-3CF9C3E5B8B9}"/>
              </a:ext>
            </a:extLst>
          </p:cNvPr>
          <p:cNvSpPr txBox="1"/>
          <p:nvPr/>
        </p:nvSpPr>
        <p:spPr>
          <a:xfrm>
            <a:off x="395536" y="3849176"/>
            <a:ext cx="2819400" cy="830997"/>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d1</a:t>
            </a:r>
            <a:r>
              <a:rPr lang="en-US" sz="1600" dirty="0">
                <a:latin typeface="Calibri" panose="020F0502020204030204" pitchFamily="34" charset="0"/>
                <a:cs typeface="Calibri" panose="020F0502020204030204" pitchFamily="34" charset="0"/>
              </a:rPr>
              <a:t>: I enjoy flying. </a:t>
            </a:r>
          </a:p>
          <a:p>
            <a:r>
              <a:rPr lang="en-US" sz="1600" b="1" dirty="0">
                <a:latin typeface="Calibri" panose="020F0502020204030204" pitchFamily="34" charset="0"/>
                <a:cs typeface="Calibri" panose="020F0502020204030204" pitchFamily="34" charset="0"/>
              </a:rPr>
              <a:t>d2</a:t>
            </a:r>
            <a:r>
              <a:rPr lang="en-US" sz="1600" dirty="0">
                <a:latin typeface="Calibri" panose="020F0502020204030204" pitchFamily="34" charset="0"/>
                <a:cs typeface="Calibri" panose="020F0502020204030204" pitchFamily="34" charset="0"/>
              </a:rPr>
              <a:t>: I like NLP.</a:t>
            </a:r>
          </a:p>
          <a:p>
            <a:r>
              <a:rPr lang="en-US" sz="1600" b="1" dirty="0">
                <a:latin typeface="Calibri" panose="020F0502020204030204" pitchFamily="34" charset="0"/>
                <a:cs typeface="Calibri" panose="020F0502020204030204" pitchFamily="34" charset="0"/>
              </a:rPr>
              <a:t>d3</a:t>
            </a:r>
            <a:r>
              <a:rPr lang="en-US" sz="1600" dirty="0">
                <a:latin typeface="Calibri" panose="020F0502020204030204" pitchFamily="34" charset="0"/>
                <a:cs typeface="Calibri" panose="020F0502020204030204" pitchFamily="34" charset="0"/>
              </a:rPr>
              <a:t>:  I like deep learning.</a:t>
            </a:r>
          </a:p>
        </p:txBody>
      </p:sp>
      <p:sp>
        <p:nvSpPr>
          <p:cNvPr id="4" name="TextBox 3">
            <a:extLst>
              <a:ext uri="{FF2B5EF4-FFF2-40B4-BE49-F238E27FC236}">
                <a16:creationId xmlns:a16="http://schemas.microsoft.com/office/drawing/2014/main" id="{EA2EF89C-6645-454F-9FDD-91C5FDE2F7BF}"/>
              </a:ext>
            </a:extLst>
          </p:cNvPr>
          <p:cNvSpPr txBox="1"/>
          <p:nvPr/>
        </p:nvSpPr>
        <p:spPr>
          <a:xfrm>
            <a:off x="251520" y="2060848"/>
            <a:ext cx="8229600" cy="646331"/>
          </a:xfrm>
          <a:prstGeom prst="rect">
            <a:avLst/>
          </a:prstGeom>
          <a:noFill/>
        </p:spPr>
        <p:txBody>
          <a:bodyPr wrap="square" rtlCol="0">
            <a:spAutoFit/>
          </a:bodyPr>
          <a:lstStyle/>
          <a:p>
            <a:r>
              <a:rPr lang="el-GR" dirty="0"/>
              <a:t>Λέξεις όπως </a:t>
            </a:r>
            <a:r>
              <a:rPr lang="en-US" dirty="0"/>
              <a:t>apple, orange, mango, </a:t>
            </a:r>
            <a:r>
              <a:rPr lang="el-GR" dirty="0" err="1"/>
              <a:t>κλπ</a:t>
            </a:r>
            <a:r>
              <a:rPr lang="en-US" dirty="0"/>
              <a:t> </a:t>
            </a:r>
            <a:r>
              <a:rPr lang="el-GR" dirty="0"/>
              <a:t>μαζί με λέξεις όπως </a:t>
            </a:r>
            <a:r>
              <a:rPr lang="en-US" dirty="0"/>
              <a:t>eat, grow, cultivate,  slice, </a:t>
            </a:r>
            <a:r>
              <a:rPr lang="el-GR" dirty="0" err="1"/>
              <a:t>κλπ</a:t>
            </a:r>
            <a:r>
              <a:rPr lang="en-US" dirty="0"/>
              <a:t> </a:t>
            </a:r>
            <a:r>
              <a:rPr lang="el-GR" dirty="0"/>
              <a:t>και το ανάποδο</a:t>
            </a:r>
            <a:endParaRPr lang="en-US" dirty="0"/>
          </a:p>
        </p:txBody>
      </p:sp>
      <p:pic>
        <p:nvPicPr>
          <p:cNvPr id="7" name="Picture 6" descr="A picture containing clock, photo, display, room&#10;&#10;Description automatically generated">
            <a:extLst>
              <a:ext uri="{FF2B5EF4-FFF2-40B4-BE49-F238E27FC236}">
                <a16:creationId xmlns:a16="http://schemas.microsoft.com/office/drawing/2014/main" id="{21B6E40A-D259-4D87-94E8-86277DF56F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830" y="2876345"/>
            <a:ext cx="5637453" cy="2526275"/>
          </a:xfrm>
          <a:prstGeom prst="rect">
            <a:avLst/>
          </a:prstGeom>
        </p:spPr>
      </p:pic>
      <p:sp>
        <p:nvSpPr>
          <p:cNvPr id="14" name="TextBox 13">
            <a:extLst>
              <a:ext uri="{FF2B5EF4-FFF2-40B4-BE49-F238E27FC236}">
                <a16:creationId xmlns:a16="http://schemas.microsoft.com/office/drawing/2014/main" id="{4949D065-06FF-4385-9EE6-6D9EEA63557B}"/>
              </a:ext>
            </a:extLst>
          </p:cNvPr>
          <p:cNvSpPr txBox="1"/>
          <p:nvPr/>
        </p:nvSpPr>
        <p:spPr>
          <a:xfrm>
            <a:off x="549896" y="5571786"/>
            <a:ext cx="7632848" cy="369332"/>
          </a:xfrm>
          <a:prstGeom prst="rect">
            <a:avLst/>
          </a:prstGeom>
          <a:noFill/>
        </p:spPr>
        <p:txBody>
          <a:bodyPr wrap="square" rtlCol="0">
            <a:spAutoFit/>
          </a:bodyPr>
          <a:lstStyle/>
          <a:p>
            <a:pPr marL="285750" indent="-285750">
              <a:buFont typeface="Wingdings" panose="05000000000000000000" pitchFamily="2" charset="2"/>
              <a:buChar char="§"/>
            </a:pPr>
            <a:r>
              <a:rPr lang="el-GR" dirty="0"/>
              <a:t>Πολλές διαστάσεις</a:t>
            </a:r>
          </a:p>
        </p:txBody>
      </p:sp>
    </p:spTree>
    <p:extLst>
      <p:ext uri="{BB962C8B-B14F-4D97-AF65-F5344CB8AC3E}">
        <p14:creationId xmlns:p14="http://schemas.microsoft.com/office/powerpoint/2010/main" val="1975255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3DAB93-3E1D-4485-B966-39A5A0E64853}"/>
              </a:ext>
            </a:extLst>
          </p:cNvPr>
          <p:cNvSpPr>
            <a:spLocks noGrp="1"/>
          </p:cNvSpPr>
          <p:nvPr>
            <p:ph type="sldNum" sz="quarter" idx="12"/>
          </p:nvPr>
        </p:nvSpPr>
        <p:spPr/>
        <p:txBody>
          <a:bodyPr/>
          <a:lstStyle/>
          <a:p>
            <a:fld id="{878E0B35-C73E-49DE-9EA0-4D9F6C87E107}" type="slidenum">
              <a:rPr lang="el-GR" smtClean="0"/>
              <a:pPr/>
              <a:t>13</a:t>
            </a:fld>
            <a:endParaRPr lang="el-GR"/>
          </a:p>
        </p:txBody>
      </p:sp>
      <p:sp>
        <p:nvSpPr>
          <p:cNvPr id="3" name="TextBox 2">
            <a:extLst>
              <a:ext uri="{FF2B5EF4-FFF2-40B4-BE49-F238E27FC236}">
                <a16:creationId xmlns:a16="http://schemas.microsoft.com/office/drawing/2014/main" id="{FF882AA7-F981-4367-8AA8-D3B0C3E3D69E}"/>
              </a:ext>
            </a:extLst>
          </p:cNvPr>
          <p:cNvSpPr txBox="1"/>
          <p:nvPr/>
        </p:nvSpPr>
        <p:spPr>
          <a:xfrm>
            <a:off x="1187624" y="2420888"/>
            <a:ext cx="6840760" cy="1200329"/>
          </a:xfrm>
          <a:prstGeom prst="rect">
            <a:avLst/>
          </a:prstGeom>
          <a:noFill/>
        </p:spPr>
        <p:txBody>
          <a:bodyPr wrap="square" rtlCol="0">
            <a:spAutoFit/>
          </a:bodyPr>
          <a:lstStyle/>
          <a:p>
            <a:r>
              <a:rPr lang="el-GR" sz="2400" dirty="0"/>
              <a:t>Θα μπορούσαμε να χρησιμοποιήσουμε μια τεχνική για να μειώσουμε τις διαστάσεις </a:t>
            </a:r>
            <a:r>
              <a:rPr lang="en-US" sz="2400" dirty="0"/>
              <a:t>(dimensionality reduction) (</a:t>
            </a:r>
            <a:r>
              <a:rPr lang="el-GR" sz="2400" dirty="0"/>
              <a:t>πχ </a:t>
            </a:r>
            <a:r>
              <a:rPr lang="en-US" sz="2400" dirty="0"/>
              <a:t>PCA analysis)</a:t>
            </a:r>
          </a:p>
        </p:txBody>
      </p:sp>
    </p:spTree>
    <p:extLst>
      <p:ext uri="{BB962C8B-B14F-4D97-AF65-F5344CB8AC3E}">
        <p14:creationId xmlns:p14="http://schemas.microsoft.com/office/powerpoint/2010/main" val="2540482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481806" y="123825"/>
            <a:ext cx="8229600" cy="738020"/>
          </a:xfrm>
        </p:spPr>
        <p:txBody>
          <a:bodyPr>
            <a:normAutofit fontScale="90000"/>
          </a:bodyPr>
          <a:lstStyle/>
          <a:p>
            <a:r>
              <a:rPr lang="en-US" dirty="0">
                <a:solidFill>
                  <a:schemeClr val="accent6">
                    <a:lumMod val="75000"/>
                  </a:schemeClr>
                </a:solidFill>
              </a:rPr>
              <a:t>Singular Value Decomposition</a:t>
            </a:r>
          </a:p>
        </p:txBody>
      </p:sp>
      <p:sp>
        <p:nvSpPr>
          <p:cNvPr id="295939" name="Rectangle 3"/>
          <p:cNvSpPr>
            <a:spLocks noGrp="1" noChangeArrowheads="1"/>
          </p:cNvSpPr>
          <p:nvPr>
            <p:ph type="body" idx="1"/>
          </p:nvPr>
        </p:nvSpPr>
        <p:spPr>
          <a:xfrm>
            <a:off x="184150" y="1844675"/>
            <a:ext cx="8810625" cy="4752975"/>
          </a:xfrm>
        </p:spPr>
        <p:txBody>
          <a:bodyPr/>
          <a:lstStyle/>
          <a:p>
            <a:pPr>
              <a:lnSpc>
                <a:spcPct val="80000"/>
              </a:lnSpc>
            </a:pPr>
            <a:endParaRPr lang="en-US" sz="2000" dirty="0"/>
          </a:p>
          <a:p>
            <a:pPr>
              <a:lnSpc>
                <a:spcPct val="80000"/>
              </a:lnSpc>
            </a:pPr>
            <a:endParaRPr lang="en-US" sz="2000" dirty="0"/>
          </a:p>
          <a:p>
            <a:pPr>
              <a:lnSpc>
                <a:spcPct val="80000"/>
              </a:lnSpc>
            </a:pPr>
            <a:endParaRPr lang="en-US" sz="2000" dirty="0"/>
          </a:p>
          <a:p>
            <a:pPr>
              <a:lnSpc>
                <a:spcPct val="80000"/>
              </a:lnSpc>
            </a:pPr>
            <a:endParaRPr lang="en-US" sz="2000" dirty="0"/>
          </a:p>
          <a:p>
            <a:pPr marL="0" indent="0">
              <a:lnSpc>
                <a:spcPct val="80000"/>
              </a:lnSpc>
              <a:spcBef>
                <a:spcPct val="10000"/>
              </a:spcBef>
              <a:buNone/>
            </a:pPr>
            <a:endParaRPr lang="en-US" sz="2200" dirty="0">
              <a:solidFill>
                <a:srgbClr val="0066FF"/>
              </a:solidFill>
            </a:endParaRPr>
          </a:p>
          <a:p>
            <a:pPr>
              <a:lnSpc>
                <a:spcPct val="80000"/>
              </a:lnSpc>
              <a:spcBef>
                <a:spcPct val="10000"/>
              </a:spcBef>
            </a:pPr>
            <a:endParaRPr lang="fi-FI" sz="2200" b="1" dirty="0">
              <a:solidFill>
                <a:srgbClr val="FF3300"/>
              </a:solidFill>
              <a:latin typeface="Palatino Linotype" pitchFamily="18" charset="0"/>
              <a:cs typeface="Times New Roman" pitchFamily="18" charset="0"/>
            </a:endParaRPr>
          </a:p>
          <a:p>
            <a:pPr>
              <a:lnSpc>
                <a:spcPct val="80000"/>
              </a:lnSpc>
              <a:spcBef>
                <a:spcPct val="10000"/>
              </a:spcBef>
            </a:pPr>
            <a:r>
              <a:rPr lang="el-GR" sz="2200" b="1" dirty="0">
                <a:solidFill>
                  <a:srgbClr val="FF3300"/>
                </a:solidFill>
                <a:latin typeface="Palatino Linotype" pitchFamily="18" charset="0"/>
                <a:cs typeface="Times New Roman" pitchFamily="18" charset="0"/>
              </a:rPr>
              <a:t>σ</a:t>
            </a:r>
            <a:r>
              <a:rPr lang="en-US" sz="2200" b="1" baseline="-25000" dirty="0">
                <a:solidFill>
                  <a:srgbClr val="FF3300"/>
                </a:solidFill>
                <a:latin typeface="Palatino Linotype" pitchFamily="18" charset="0"/>
                <a:cs typeface="Times New Roman" pitchFamily="18" charset="0"/>
              </a:rPr>
              <a:t>1</a:t>
            </a:r>
            <a:r>
              <a:rPr lang="en-US" sz="2200" b="1" dirty="0">
                <a:solidFill>
                  <a:srgbClr val="FF3300"/>
                </a:solidFill>
                <a:latin typeface="Palatino Linotype" pitchFamily="18" charset="0"/>
                <a:cs typeface="Times New Roman" pitchFamily="18" charset="0"/>
              </a:rPr>
              <a:t>≥ </a:t>
            </a:r>
            <a:r>
              <a:rPr lang="el-GR" sz="2200" b="1" dirty="0">
                <a:solidFill>
                  <a:srgbClr val="FF3300"/>
                </a:solidFill>
                <a:latin typeface="Palatino Linotype" pitchFamily="18" charset="0"/>
                <a:cs typeface="Times New Roman" pitchFamily="18" charset="0"/>
              </a:rPr>
              <a:t>σ</a:t>
            </a:r>
            <a:r>
              <a:rPr lang="en-US" sz="2200" b="1" baseline="-25000" dirty="0">
                <a:solidFill>
                  <a:srgbClr val="FF3300"/>
                </a:solidFill>
                <a:latin typeface="Palatino Linotype" pitchFamily="18" charset="0"/>
                <a:cs typeface="Times New Roman" pitchFamily="18" charset="0"/>
              </a:rPr>
              <a:t>2</a:t>
            </a:r>
            <a:r>
              <a:rPr lang="en-US" sz="2200" b="1" dirty="0">
                <a:solidFill>
                  <a:srgbClr val="FF3300"/>
                </a:solidFill>
                <a:latin typeface="Palatino Linotype" pitchFamily="18" charset="0"/>
                <a:cs typeface="Times New Roman" pitchFamily="18" charset="0"/>
              </a:rPr>
              <a:t>≥ … ≥</a:t>
            </a:r>
            <a:r>
              <a:rPr lang="el-GR" sz="2200" b="1" dirty="0">
                <a:solidFill>
                  <a:srgbClr val="FF3300"/>
                </a:solidFill>
                <a:latin typeface="Palatino Linotype" pitchFamily="18" charset="0"/>
                <a:cs typeface="Times New Roman" pitchFamily="18" charset="0"/>
              </a:rPr>
              <a:t>σ</a:t>
            </a:r>
            <a:r>
              <a:rPr lang="en-US" sz="2200" b="1" baseline="-25000" dirty="0">
                <a:solidFill>
                  <a:srgbClr val="FF3300"/>
                </a:solidFill>
                <a:latin typeface="Palatino Linotype" pitchFamily="18" charset="0"/>
                <a:cs typeface="Times New Roman" pitchFamily="18" charset="0"/>
              </a:rPr>
              <a:t>n</a:t>
            </a:r>
            <a:r>
              <a:rPr lang="en-US" sz="2200" i="1" dirty="0">
                <a:latin typeface="Palatino Linotype" pitchFamily="18" charset="0"/>
                <a:cs typeface="Times New Roman" pitchFamily="18" charset="0"/>
              </a:rPr>
              <a:t> </a:t>
            </a:r>
            <a:r>
              <a:rPr lang="en-US" sz="2200" dirty="0">
                <a:cs typeface="Times New Roman" pitchFamily="18" charset="0"/>
              </a:rPr>
              <a:t>: singular values (square roots of </a:t>
            </a:r>
            <a:r>
              <a:rPr lang="en-US" sz="2200" dirty="0" err="1">
                <a:cs typeface="Times New Roman" pitchFamily="18" charset="0"/>
              </a:rPr>
              <a:t>eigenvals</a:t>
            </a:r>
            <a:r>
              <a:rPr lang="en-US" sz="2200" dirty="0">
                <a:cs typeface="Times New Roman" pitchFamily="18" charset="0"/>
              </a:rPr>
              <a:t> </a:t>
            </a:r>
            <a:r>
              <a:rPr lang="en-US" sz="2200" dirty="0">
                <a:solidFill>
                  <a:srgbClr val="0066FF"/>
                </a:solidFill>
                <a:cs typeface="Times New Roman" pitchFamily="18" charset="0"/>
              </a:rPr>
              <a:t>AA</a:t>
            </a:r>
            <a:r>
              <a:rPr lang="en-US" sz="2200" baseline="30000" dirty="0">
                <a:solidFill>
                  <a:srgbClr val="0066FF"/>
                </a:solidFill>
                <a:cs typeface="Times New Roman" pitchFamily="18" charset="0"/>
              </a:rPr>
              <a:t>T</a:t>
            </a:r>
            <a:r>
              <a:rPr lang="en-US" sz="2200" dirty="0">
                <a:solidFill>
                  <a:srgbClr val="0066FF"/>
                </a:solidFill>
                <a:cs typeface="Times New Roman" pitchFamily="18" charset="0"/>
              </a:rPr>
              <a:t>, A</a:t>
            </a:r>
            <a:r>
              <a:rPr lang="en-US" sz="2200" baseline="30000" dirty="0">
                <a:solidFill>
                  <a:srgbClr val="0066FF"/>
                </a:solidFill>
                <a:cs typeface="Times New Roman" pitchFamily="18" charset="0"/>
              </a:rPr>
              <a:t>T</a:t>
            </a:r>
            <a:r>
              <a:rPr lang="en-US" sz="2200" dirty="0">
                <a:solidFill>
                  <a:srgbClr val="0066FF"/>
                </a:solidFill>
                <a:cs typeface="Times New Roman" pitchFamily="18" charset="0"/>
              </a:rPr>
              <a:t>A</a:t>
            </a:r>
            <a:r>
              <a:rPr lang="en-US" sz="2200" dirty="0">
                <a:cs typeface="Times New Roman" pitchFamily="18" charset="0"/>
              </a:rPr>
              <a:t>)</a:t>
            </a:r>
          </a:p>
          <a:p>
            <a:pPr>
              <a:lnSpc>
                <a:spcPct val="80000"/>
              </a:lnSpc>
              <a:spcBef>
                <a:spcPct val="10000"/>
              </a:spcBef>
              <a:buFont typeface="Wingdings" pitchFamily="2" charset="2"/>
              <a:buNone/>
            </a:pPr>
            <a:r>
              <a:rPr lang="en-US" sz="2200" i="1" dirty="0">
                <a:latin typeface="Palatino Linotype" pitchFamily="18" charset="0"/>
                <a:cs typeface="Times New Roman" pitchFamily="18" charset="0"/>
              </a:rPr>
              <a:t>                     </a:t>
            </a:r>
          </a:p>
          <a:p>
            <a:pPr>
              <a:lnSpc>
                <a:spcPct val="80000"/>
              </a:lnSpc>
              <a:spcBef>
                <a:spcPct val="10000"/>
              </a:spcBef>
            </a:pPr>
            <a:r>
              <a:rPr lang="en-US" sz="2200" dirty="0">
                <a:cs typeface="Times New Roman" pitchFamily="18" charset="0"/>
              </a:rPr>
              <a:t>                       : left singular vectors (eigenvectors of </a:t>
            </a:r>
            <a:r>
              <a:rPr lang="en-US" sz="2200" dirty="0">
                <a:solidFill>
                  <a:srgbClr val="0066FF"/>
                </a:solidFill>
                <a:cs typeface="Times New Roman" pitchFamily="18" charset="0"/>
              </a:rPr>
              <a:t>AA</a:t>
            </a:r>
            <a:r>
              <a:rPr lang="en-US" sz="2200" baseline="30000" dirty="0">
                <a:solidFill>
                  <a:srgbClr val="0066FF"/>
                </a:solidFill>
                <a:cs typeface="Times New Roman" pitchFamily="18" charset="0"/>
              </a:rPr>
              <a:t>T</a:t>
            </a:r>
            <a:r>
              <a:rPr lang="en-US" sz="2200" dirty="0">
                <a:cs typeface="Times New Roman" pitchFamily="18" charset="0"/>
              </a:rPr>
              <a:t>)</a:t>
            </a:r>
          </a:p>
          <a:p>
            <a:pPr>
              <a:lnSpc>
                <a:spcPct val="80000"/>
              </a:lnSpc>
              <a:spcBef>
                <a:spcPct val="10000"/>
              </a:spcBef>
              <a:buFont typeface="Wingdings" pitchFamily="2" charset="2"/>
              <a:buNone/>
            </a:pPr>
            <a:r>
              <a:rPr lang="en-US" sz="2200" dirty="0">
                <a:latin typeface="Palatino Linotype" pitchFamily="18" charset="0"/>
                <a:cs typeface="Times New Roman" pitchFamily="18" charset="0"/>
              </a:rPr>
              <a:t>       </a:t>
            </a:r>
            <a:r>
              <a:rPr lang="en-US" sz="2200" dirty="0">
                <a:cs typeface="Times New Roman" pitchFamily="18" charset="0"/>
              </a:rPr>
              <a:t>             </a:t>
            </a:r>
          </a:p>
          <a:p>
            <a:pPr>
              <a:lnSpc>
                <a:spcPct val="80000"/>
              </a:lnSpc>
              <a:spcBef>
                <a:spcPct val="10000"/>
              </a:spcBef>
            </a:pPr>
            <a:r>
              <a:rPr lang="en-US" sz="2200" dirty="0">
                <a:cs typeface="Times New Roman" pitchFamily="18" charset="0"/>
              </a:rPr>
              <a:t>                         : right singular vectors (eigenvectors of </a:t>
            </a:r>
            <a:r>
              <a:rPr lang="en-US" sz="2200" dirty="0">
                <a:solidFill>
                  <a:srgbClr val="0066FF"/>
                </a:solidFill>
                <a:cs typeface="Times New Roman" pitchFamily="18" charset="0"/>
              </a:rPr>
              <a:t>A</a:t>
            </a:r>
            <a:r>
              <a:rPr lang="en-US" sz="2200" baseline="30000" dirty="0">
                <a:solidFill>
                  <a:srgbClr val="0066FF"/>
                </a:solidFill>
                <a:cs typeface="Times New Roman" pitchFamily="18" charset="0"/>
              </a:rPr>
              <a:t>T</a:t>
            </a:r>
            <a:r>
              <a:rPr lang="en-US" sz="2200" dirty="0">
                <a:solidFill>
                  <a:srgbClr val="0066FF"/>
                </a:solidFill>
                <a:cs typeface="Times New Roman" pitchFamily="18" charset="0"/>
              </a:rPr>
              <a:t>A</a:t>
            </a:r>
            <a:r>
              <a:rPr lang="en-US" sz="2200" dirty="0">
                <a:cs typeface="Times New Roman" pitchFamily="18" charset="0"/>
              </a:rPr>
              <a:t>)</a:t>
            </a:r>
          </a:p>
          <a:p>
            <a:pPr>
              <a:lnSpc>
                <a:spcPct val="80000"/>
              </a:lnSpc>
              <a:spcBef>
                <a:spcPct val="10000"/>
              </a:spcBef>
            </a:pPr>
            <a:endParaRPr lang="en-US" sz="2200" dirty="0">
              <a:cs typeface="Times New Roman" pitchFamily="18" charset="0"/>
            </a:endParaRPr>
          </a:p>
          <a:p>
            <a:pPr marL="0" indent="0">
              <a:lnSpc>
                <a:spcPct val="80000"/>
              </a:lnSpc>
              <a:spcBef>
                <a:spcPct val="10000"/>
              </a:spcBef>
              <a:buNone/>
            </a:pPr>
            <a:r>
              <a:rPr lang="en-US" sz="2200" dirty="0">
                <a:cs typeface="Times New Roman" pitchFamily="18" charset="0"/>
              </a:rPr>
              <a:t>  </a:t>
            </a:r>
          </a:p>
        </p:txBody>
      </p:sp>
      <p:grpSp>
        <p:nvGrpSpPr>
          <p:cNvPr id="295940" name="Group 4"/>
          <p:cNvGrpSpPr>
            <a:grpSpLocks/>
          </p:cNvGrpSpPr>
          <p:nvPr/>
        </p:nvGrpSpPr>
        <p:grpSpPr bwMode="auto">
          <a:xfrm>
            <a:off x="815975" y="1530350"/>
            <a:ext cx="7720013" cy="1955800"/>
            <a:chOff x="426" y="864"/>
            <a:chExt cx="4863" cy="1232"/>
          </a:xfrm>
        </p:grpSpPr>
        <mc:AlternateContent xmlns:mc="http://schemas.openxmlformats.org/markup-compatibility/2006">
          <mc:Choice xmlns:a14="http://schemas.microsoft.com/office/drawing/2010/main" Requires="a14">
            <p:sp>
              <p:nvSpPr>
                <p:cNvPr id="295941" name="Object 5"/>
                <p:cNvSpPr txBox="1"/>
                <p:nvPr/>
              </p:nvSpPr>
              <p:spPr bwMode="auto">
                <a:xfrm>
                  <a:off x="426" y="864"/>
                  <a:ext cx="4863" cy="123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m:rPr>
                            <m:sty m:val="p"/>
                          </m:rPr>
                          <a:rPr lang="en-US" i="0" smtClean="0">
                            <a:solidFill>
                              <a:srgbClr val="000000"/>
                            </a:solidFill>
                            <a:latin typeface="Cambria Math" panose="02040503050406030204" pitchFamily="18" charset="0"/>
                          </a:rPr>
                          <m:t>A</m:t>
                        </m:r>
                        <m:r>
                          <a:rPr lang="en-US" i="1">
                            <a:solidFill>
                              <a:srgbClr val="000000"/>
                            </a:solidFill>
                            <a:latin typeface="Cambria Math" panose="02040503050406030204" pitchFamily="18" charset="0"/>
                          </a:rPr>
                          <m:t>=</m:t>
                        </m:r>
                        <m:r>
                          <m:rPr>
                            <m:sty m:val="p"/>
                          </m:rPr>
                          <a:rPr lang="en-US" i="0">
                            <a:solidFill>
                              <a:srgbClr val="000000"/>
                            </a:solidFill>
                            <a:latin typeface="Cambria Math" panose="02040503050406030204" pitchFamily="18" charset="0"/>
                          </a:rPr>
                          <m:t>U</m:t>
                        </m:r>
                        <m:r>
                          <a:rPr lang="en-US" i="1">
                            <a:solidFill>
                              <a:srgbClr val="000000"/>
                            </a:solidFill>
                            <a:latin typeface="Cambria Math" panose="02040503050406030204" pitchFamily="18" charset="0"/>
                          </a:rPr>
                          <m:t> </m:t>
                        </m:r>
                        <m:r>
                          <m:rPr>
                            <m:sty m:val="p"/>
                          </m:rPr>
                          <a:rPr lang="en-US" i="0">
                            <a:solidFill>
                              <a:srgbClr val="000000"/>
                            </a:solidFill>
                            <a:latin typeface="Cambria Math" panose="02040503050406030204" pitchFamily="18" charset="0"/>
                          </a:rPr>
                          <m:t>Σ</m:t>
                        </m:r>
                        <m:r>
                          <a:rPr lang="en-US" i="1">
                            <a:solidFill>
                              <a:srgbClr val="000000"/>
                            </a:solidFill>
                            <a:latin typeface="Cambria Math" panose="02040503050406030204" pitchFamily="18" charset="0"/>
                          </a:rPr>
                          <m:t> </m:t>
                        </m:r>
                        <m:sSup>
                          <m:sSupPr>
                            <m:ctrlPr>
                              <a:rPr lang="en-US" i="1">
                                <a:solidFill>
                                  <a:srgbClr val="000000"/>
                                </a:solidFill>
                                <a:latin typeface="Cambria Math" panose="02040503050406030204" pitchFamily="18" charset="0"/>
                              </a:rPr>
                            </m:ctrlPr>
                          </m:sSupPr>
                          <m:e>
                            <m:r>
                              <m:rPr>
                                <m:sty m:val="p"/>
                              </m:rPr>
                              <a:rPr lang="en-US" i="0">
                                <a:solidFill>
                                  <a:srgbClr val="000000"/>
                                </a:solidFill>
                                <a:latin typeface="Cambria Math" panose="02040503050406030204" pitchFamily="18" charset="0"/>
                              </a:rPr>
                              <m:t>V</m:t>
                            </m:r>
                          </m:e>
                          <m:sup>
                            <m:r>
                              <m:rPr>
                                <m:sty m:val="p"/>
                              </m:rPr>
                              <a:rPr lang="en-US" i="0">
                                <a:solidFill>
                                  <a:srgbClr val="000000"/>
                                </a:solidFill>
                                <a:latin typeface="Cambria Math" panose="02040503050406030204" pitchFamily="18" charset="0"/>
                              </a:rPr>
                              <m:t>T</m:t>
                            </m:r>
                          </m:sup>
                        </m:sSup>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4"/>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m:rPr>
                                              <m:sty m:val="p"/>
                                            </m:rPr>
                                            <a:rPr lang="en-US" i="0">
                                              <a:solidFill>
                                                <a:srgbClr val="000000"/>
                                              </a:solidFill>
                                              <a:latin typeface="Cambria Math" panose="02040503050406030204" pitchFamily="18" charset="0"/>
                                            </a:rPr>
                                            <m:t>u</m:t>
                                          </m:r>
                                        </m:e>
                                      </m:acc>
                                    </m:e>
                                    <m:sub>
                                      <m:r>
                                        <a:rPr lang="en-US" i="0">
                                          <a:solidFill>
                                            <a:srgbClr val="000000"/>
                                          </a:solidFill>
                                          <a:latin typeface="Cambria Math" panose="02040503050406030204" pitchFamily="18" charset="0"/>
                                        </a:rPr>
                                        <m:t>1</m:t>
                                      </m:r>
                                    </m:sub>
                                  </m:sSub>
                                </m:e>
                                <m:e>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m:rPr>
                                              <m:sty m:val="p"/>
                                            </m:rPr>
                                            <a:rPr lang="en-US" i="0">
                                              <a:solidFill>
                                                <a:srgbClr val="000000"/>
                                              </a:solidFill>
                                              <a:latin typeface="Cambria Math" panose="02040503050406030204" pitchFamily="18" charset="0"/>
                                            </a:rPr>
                                            <m:t>u</m:t>
                                          </m:r>
                                        </m:e>
                                      </m:acc>
                                    </m:e>
                                    <m:sub>
                                      <m:r>
                                        <a:rPr lang="en-US" i="0">
                                          <a:solidFill>
                                            <a:srgbClr val="000000"/>
                                          </a:solidFill>
                                          <a:latin typeface="Cambria Math" panose="02040503050406030204" pitchFamily="18" charset="0"/>
                                        </a:rPr>
                                        <m:t>2</m:t>
                                      </m:r>
                                    </m:sub>
                                  </m:sSub>
                                </m:e>
                                <m:e>
                                  <m:r>
                                    <a:rPr lang="en-US" i="1">
                                      <a:solidFill>
                                        <a:srgbClr val="000000"/>
                                      </a:solidFill>
                                      <a:latin typeface="Cambria Math" panose="02040503050406030204" pitchFamily="18" charset="0"/>
                                    </a:rPr>
                                    <m:t>⋯</m:t>
                                  </m:r>
                                </m:e>
                                <m:e>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m:rPr>
                                              <m:sty m:val="p"/>
                                            </m:rPr>
                                            <a:rPr lang="en-US" i="0">
                                              <a:solidFill>
                                                <a:srgbClr val="000000"/>
                                              </a:solidFill>
                                              <a:latin typeface="Cambria Math" panose="02040503050406030204" pitchFamily="18" charset="0"/>
                                            </a:rPr>
                                            <m:t>u</m:t>
                                          </m:r>
                                        </m:e>
                                      </m:acc>
                                    </m:e>
                                    <m:sub>
                                      <m:r>
                                        <m:rPr>
                                          <m:sty m:val="p"/>
                                        </m:rPr>
                                        <a:rPr lang="en-US" b="0" i="0" smtClean="0">
                                          <a:solidFill>
                                            <a:srgbClr val="000000"/>
                                          </a:solidFill>
                                          <a:latin typeface="Cambria Math" panose="02040503050406030204" pitchFamily="18" charset="0"/>
                                        </a:rPr>
                                        <m:t>n</m:t>
                                      </m:r>
                                    </m:sub>
                                  </m:sSub>
                                </m:e>
                              </m:mr>
                            </m:m>
                          </m:e>
                        </m:d>
                        <m:r>
                          <a:rPr lang="en-US" i="1">
                            <a:solidFill>
                              <a:srgbClr val="000000"/>
                            </a:solidFill>
                            <a:latin typeface="Cambria Math" panose="02040503050406030204" pitchFamily="18" charset="0"/>
                          </a:rPr>
                          <m:t> </m:t>
                        </m:r>
                        <m:d>
                          <m:dPr>
                            <m:begChr m:val="["/>
                            <m:endChr m:val="]"/>
                            <m:ctrlPr>
                              <a:rPr lang="en-US" i="1">
                                <a:solidFill>
                                  <a:srgbClr val="000000"/>
                                </a:solidFill>
                                <a:latin typeface="Cambria Math" panose="02040503050406030204" pitchFamily="18" charset="0"/>
                              </a:rPr>
                            </m:ctrlPr>
                          </m:dPr>
                          <m:e>
                            <m:m>
                              <m:mPr>
                                <m:plcHide m:val="on"/>
                                <m:mcs>
                                  <m:mc>
                                    <m:mcPr>
                                      <m:count m:val="4"/>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σ</m:t>
                                      </m:r>
                                    </m:e>
                                    <m:sub>
                                      <m:r>
                                        <a:rPr lang="en-US" i="0">
                                          <a:solidFill>
                                            <a:srgbClr val="000000"/>
                                          </a:solidFill>
                                          <a:latin typeface="Cambria Math" panose="02040503050406030204" pitchFamily="18" charset="0"/>
                                        </a:rPr>
                                        <m:t>1</m:t>
                                      </m:r>
                                    </m:sub>
                                  </m:sSub>
                                </m:e>
                                <m:e/>
                                <m:e/>
                                <m:e/>
                              </m:mr>
                              <m:mr>
                                <m:e/>
                                <m:e>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σ</m:t>
                                      </m:r>
                                    </m:e>
                                    <m:sub>
                                      <m:r>
                                        <a:rPr lang="en-US" i="0">
                                          <a:solidFill>
                                            <a:srgbClr val="000000"/>
                                          </a:solidFill>
                                          <a:latin typeface="Cambria Math" panose="02040503050406030204" pitchFamily="18" charset="0"/>
                                        </a:rPr>
                                        <m:t>2</m:t>
                                      </m:r>
                                    </m:sub>
                                  </m:sSub>
                                </m:e>
                                <m:e/>
                                <m:e/>
                              </m:mr>
                              <m:mr>
                                <m:e/>
                                <m:e/>
                                <m:e>
                                  <m:r>
                                    <a:rPr lang="en-US" i="1">
                                      <a:solidFill>
                                        <a:srgbClr val="000000"/>
                                      </a:solidFill>
                                      <a:latin typeface="Cambria Math" panose="02040503050406030204" pitchFamily="18" charset="0"/>
                                    </a:rPr>
                                    <m:t>⋱</m:t>
                                  </m:r>
                                </m:e>
                                <m:e/>
                              </m:mr>
                              <m:mr>
                                <m:e/>
                                <m:e/>
                                <m:e/>
                                <m:e>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σ</m:t>
                                      </m:r>
                                    </m:e>
                                    <m:sub>
                                      <m:r>
                                        <m:rPr>
                                          <m:sty m:val="p"/>
                                        </m:rPr>
                                        <a:rPr lang="en-US" b="0" i="0" smtClean="0">
                                          <a:solidFill>
                                            <a:srgbClr val="000000"/>
                                          </a:solidFill>
                                          <a:latin typeface="Cambria Math" panose="02040503050406030204" pitchFamily="18" charset="0"/>
                                        </a:rPr>
                                        <m:t>n</m:t>
                                      </m:r>
                                    </m:sub>
                                  </m:sSub>
                                </m:e>
                              </m:mr>
                            </m:m>
                          </m:e>
                        </m:d>
                        <m:r>
                          <a:rPr lang="en-US" i="1">
                            <a:solidFill>
                              <a:srgbClr val="000000"/>
                            </a:solidFill>
                            <a:latin typeface="Cambria Math" panose="02040503050406030204" pitchFamily="18" charset="0"/>
                          </a:rPr>
                          <m:t> </m:t>
                        </m:r>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m:rPr>
                                              <m:sty m:val="p"/>
                                            </m:rPr>
                                            <a:rPr lang="en-US" i="0">
                                              <a:solidFill>
                                                <a:srgbClr val="000000"/>
                                              </a:solidFill>
                                              <a:latin typeface="Cambria Math" panose="02040503050406030204" pitchFamily="18" charset="0"/>
                                            </a:rPr>
                                            <m:t>v</m:t>
                                          </m:r>
                                        </m:e>
                                      </m:acc>
                                    </m:e>
                                    <m:sub>
                                      <m:r>
                                        <a:rPr lang="en-US" i="0">
                                          <a:solidFill>
                                            <a:srgbClr val="000000"/>
                                          </a:solidFill>
                                          <a:latin typeface="Cambria Math" panose="02040503050406030204" pitchFamily="18" charset="0"/>
                                        </a:rPr>
                                        <m:t>1</m:t>
                                      </m:r>
                                    </m:sub>
                                  </m:sSub>
                                </m:e>
                              </m:mr>
                              <m:mr>
                                <m:e>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m:rPr>
                                              <m:sty m:val="p"/>
                                            </m:rPr>
                                            <a:rPr lang="en-US" i="0">
                                              <a:solidFill>
                                                <a:srgbClr val="000000"/>
                                              </a:solidFill>
                                              <a:latin typeface="Cambria Math" panose="02040503050406030204" pitchFamily="18" charset="0"/>
                                            </a:rPr>
                                            <m:t>v</m:t>
                                          </m:r>
                                        </m:e>
                                      </m:acc>
                                    </m:e>
                                    <m:sub>
                                      <m:r>
                                        <a:rPr lang="en-US" i="0">
                                          <a:solidFill>
                                            <a:srgbClr val="000000"/>
                                          </a:solidFill>
                                          <a:latin typeface="Cambria Math" panose="02040503050406030204" pitchFamily="18" charset="0"/>
                                        </a:rPr>
                                        <m:t>2</m:t>
                                      </m:r>
                                    </m:sub>
                                  </m:sSub>
                                </m:e>
                              </m:mr>
                              <m:mr>
                                <m:e>
                                  <m:r>
                                    <a:rPr lang="en-US" i="1">
                                      <a:solidFill>
                                        <a:srgbClr val="000000"/>
                                      </a:solidFill>
                                      <a:latin typeface="Cambria Math" panose="02040503050406030204" pitchFamily="18" charset="0"/>
                                    </a:rPr>
                                    <m:t>⋮</m:t>
                                  </m:r>
                                </m:e>
                              </m:mr>
                              <m:mr>
                                <m:e>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m:rPr>
                                              <m:sty m:val="p"/>
                                            </m:rPr>
                                            <a:rPr lang="en-US" i="0">
                                              <a:solidFill>
                                                <a:srgbClr val="000000"/>
                                              </a:solidFill>
                                              <a:latin typeface="Cambria Math" panose="02040503050406030204" pitchFamily="18" charset="0"/>
                                            </a:rPr>
                                            <m:t>v</m:t>
                                          </m:r>
                                        </m:e>
                                      </m:acc>
                                    </m:e>
                                    <m:sub>
                                      <m:r>
                                        <m:rPr>
                                          <m:sty m:val="p"/>
                                        </m:rPr>
                                        <a:rPr lang="en-US" b="0" i="0" smtClean="0">
                                          <a:solidFill>
                                            <a:srgbClr val="000000"/>
                                          </a:solidFill>
                                          <a:latin typeface="Cambria Math" panose="02040503050406030204" pitchFamily="18" charset="0"/>
                                        </a:rPr>
                                        <m:t>n</m:t>
                                      </m:r>
                                    </m:sub>
                                  </m:sSub>
                                </m:e>
                              </m:mr>
                            </m:m>
                          </m:e>
                        </m:d>
                        <m:r>
                          <a:rPr lang="en-US" i="1">
                            <a:solidFill>
                              <a:srgbClr val="000000"/>
                            </a:solidFill>
                            <a:latin typeface="Cambria Math" panose="02040503050406030204" pitchFamily="18" charset="0"/>
                          </a:rPr>
                          <m:t> </m:t>
                        </m:r>
                      </m:oMath>
                    </m:oMathPara>
                  </a14:m>
                  <a:endParaRPr lang="en-US" dirty="0"/>
                </a:p>
              </p:txBody>
            </p:sp>
          </mc:Choice>
          <mc:Fallback>
            <p:sp>
              <p:nvSpPr>
                <p:cNvPr id="295941" name="Object 5"/>
                <p:cNvSpPr txBox="1">
                  <a:spLocks noRot="1" noChangeAspect="1" noMove="1" noResize="1" noEditPoints="1" noAdjustHandles="1" noChangeArrowheads="1" noChangeShapeType="1" noTextEdit="1"/>
                </p:cNvSpPr>
                <p:nvPr/>
              </p:nvSpPr>
              <p:spPr bwMode="auto">
                <a:xfrm>
                  <a:off x="426" y="864"/>
                  <a:ext cx="4863" cy="1232"/>
                </a:xfrm>
                <a:prstGeom prst="rect">
                  <a:avLst/>
                </a:prstGeom>
                <a:blipFill>
                  <a:blip r:embed="rId3"/>
                  <a:stretch>
                    <a:fillRect/>
                  </a:stretch>
                </a:blipFill>
                <a:ln>
                  <a:noFill/>
                </a:ln>
                <a:effectLst/>
              </p:spPr>
              <p:txBody>
                <a:bodyPr/>
                <a:lstStyle/>
                <a:p>
                  <a:r>
                    <a:rPr lang="en-US">
                      <a:noFill/>
                    </a:rPr>
                    <a:t> </a:t>
                  </a:r>
                </a:p>
              </p:txBody>
            </p:sp>
          </mc:Fallback>
        </mc:AlternateContent>
        <p:sp>
          <p:nvSpPr>
            <p:cNvPr id="295942" name="Text Box 6"/>
            <p:cNvSpPr txBox="1">
              <a:spLocks noChangeArrowheads="1"/>
            </p:cNvSpPr>
            <p:nvPr/>
          </p:nvSpPr>
          <p:spPr bwMode="auto">
            <a:xfrm>
              <a:off x="1839" y="1652"/>
              <a:ext cx="49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pPr>
              <a:r>
                <a:rPr kumimoji="1" lang="en-US" sz="2000" dirty="0">
                  <a:latin typeface="Times New Roman" pitchFamily="18" charset="0"/>
                </a:rPr>
                <a:t>[</a:t>
              </a:r>
              <a:r>
                <a:rPr kumimoji="1" lang="en-US" sz="2000" i="1" dirty="0" err="1">
                  <a:latin typeface="Times New Roman" pitchFamily="18" charset="0"/>
                </a:rPr>
                <a:t>n</a:t>
              </a:r>
              <a:r>
                <a:rPr kumimoji="1" lang="en-US" sz="2000" i="1" dirty="0" err="1">
                  <a:latin typeface="Times New Roman" pitchFamily="18" charset="0"/>
                  <a:cs typeface="Times New Roman" pitchFamily="18" charset="0"/>
                </a:rPr>
                <a:t>×n</a:t>
              </a:r>
              <a:r>
                <a:rPr kumimoji="1" lang="en-US" sz="2000" dirty="0">
                  <a:latin typeface="Times New Roman" pitchFamily="18" charset="0"/>
                  <a:cs typeface="Times New Roman" pitchFamily="18" charset="0"/>
                </a:rPr>
                <a:t>]</a:t>
              </a:r>
            </a:p>
          </p:txBody>
        </p:sp>
        <p:sp>
          <p:nvSpPr>
            <p:cNvPr id="295943" name="Text Box 7"/>
            <p:cNvSpPr txBox="1">
              <a:spLocks noChangeArrowheads="1"/>
            </p:cNvSpPr>
            <p:nvPr/>
          </p:nvSpPr>
          <p:spPr bwMode="auto">
            <a:xfrm>
              <a:off x="3110" y="1652"/>
              <a:ext cx="49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pPr>
              <a:r>
                <a:rPr kumimoji="1" lang="en-US" sz="2000" dirty="0">
                  <a:latin typeface="Times New Roman" pitchFamily="18" charset="0"/>
                </a:rPr>
                <a:t>[</a:t>
              </a:r>
              <a:r>
                <a:rPr kumimoji="1" lang="en-US" sz="2000" i="1" dirty="0" err="1">
                  <a:latin typeface="Times New Roman" pitchFamily="18" charset="0"/>
                </a:rPr>
                <a:t>n</a:t>
              </a:r>
              <a:r>
                <a:rPr kumimoji="1" lang="en-US" sz="2000" i="1" dirty="0" err="1">
                  <a:latin typeface="Times New Roman" pitchFamily="18" charset="0"/>
                  <a:cs typeface="Times New Roman" pitchFamily="18" charset="0"/>
                </a:rPr>
                <a:t>×n</a:t>
              </a:r>
              <a:r>
                <a:rPr kumimoji="1" lang="en-US" sz="2000" dirty="0">
                  <a:latin typeface="Times New Roman" pitchFamily="18" charset="0"/>
                  <a:cs typeface="Times New Roman" pitchFamily="18" charset="0"/>
                </a:rPr>
                <a:t>]</a:t>
              </a:r>
            </a:p>
          </p:txBody>
        </p:sp>
        <p:sp>
          <p:nvSpPr>
            <p:cNvPr id="295944" name="Text Box 8"/>
            <p:cNvSpPr txBox="1">
              <a:spLocks noChangeArrowheads="1"/>
            </p:cNvSpPr>
            <p:nvPr/>
          </p:nvSpPr>
          <p:spPr bwMode="auto">
            <a:xfrm>
              <a:off x="3991" y="1628"/>
              <a:ext cx="49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pPr>
              <a:r>
                <a:rPr kumimoji="1" lang="en-US" sz="2000" dirty="0">
                  <a:latin typeface="Times New Roman" pitchFamily="18" charset="0"/>
                </a:rPr>
                <a:t>[</a:t>
              </a:r>
              <a:r>
                <a:rPr kumimoji="1" lang="en-US" sz="2000" i="1" dirty="0">
                  <a:latin typeface="Times New Roman" pitchFamily="18" charset="0"/>
                  <a:cs typeface="Times New Roman" pitchFamily="18" charset="0"/>
                </a:rPr>
                <a:t>×n</a:t>
              </a:r>
              <a:r>
                <a:rPr kumimoji="1" lang="en-US" sz="2000" dirty="0">
                  <a:latin typeface="Times New Roman" pitchFamily="18" charset="0"/>
                  <a:cs typeface="Times New Roman" pitchFamily="18" charset="0"/>
                </a:rPr>
                <a:t>]</a:t>
              </a:r>
            </a:p>
          </p:txBody>
        </p:sp>
      </p:grpSp>
      <mc:AlternateContent xmlns:mc="http://schemas.openxmlformats.org/markup-compatibility/2006">
        <mc:Choice xmlns:a14="http://schemas.microsoft.com/office/drawing/2010/main" Requires="a14">
          <p:sp>
            <p:nvSpPr>
              <p:cNvPr id="295945" name="Object 9"/>
              <p:cNvSpPr txBox="1"/>
              <p:nvPr/>
            </p:nvSpPr>
            <p:spPr bwMode="auto">
              <a:xfrm>
                <a:off x="735012" y="4149080"/>
                <a:ext cx="1508125" cy="420687"/>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chemeClr val="tx2">
                                  <a:lumMod val="60000"/>
                                  <a:lumOff val="40000"/>
                                </a:schemeClr>
                              </a:solidFill>
                              <a:latin typeface="Cambria Math" panose="02040503050406030204" pitchFamily="18" charset="0"/>
                            </a:rPr>
                          </m:ctrlPr>
                        </m:sSubPr>
                        <m:e>
                          <m:acc>
                            <m:accPr>
                              <m:chr m:val="⃗"/>
                              <m:ctrlPr>
                                <a:rPr lang="en-US" sz="2000" i="1">
                                  <a:solidFill>
                                    <a:schemeClr val="tx2">
                                      <a:lumMod val="60000"/>
                                      <a:lumOff val="40000"/>
                                    </a:schemeClr>
                                  </a:solidFill>
                                  <a:latin typeface="Cambria Math" panose="02040503050406030204" pitchFamily="18" charset="0"/>
                                </a:rPr>
                              </m:ctrlPr>
                            </m:accPr>
                            <m:e>
                              <m:r>
                                <m:rPr>
                                  <m:sty m:val="p"/>
                                </m:rPr>
                                <a:rPr lang="en-US" sz="2000" i="0">
                                  <a:solidFill>
                                    <a:schemeClr val="tx2">
                                      <a:lumMod val="60000"/>
                                      <a:lumOff val="40000"/>
                                    </a:schemeClr>
                                  </a:solidFill>
                                  <a:latin typeface="Cambria Math" panose="02040503050406030204" pitchFamily="18" charset="0"/>
                                </a:rPr>
                                <m:t>u</m:t>
                              </m:r>
                            </m:e>
                          </m:acc>
                        </m:e>
                        <m:sub>
                          <m:r>
                            <a:rPr lang="en-US" sz="2000" i="0">
                              <a:solidFill>
                                <a:schemeClr val="tx2">
                                  <a:lumMod val="60000"/>
                                  <a:lumOff val="40000"/>
                                </a:schemeClr>
                              </a:solidFill>
                              <a:latin typeface="Cambria Math" panose="02040503050406030204" pitchFamily="18" charset="0"/>
                            </a:rPr>
                            <m:t>1</m:t>
                          </m:r>
                        </m:sub>
                      </m:sSub>
                      <m:r>
                        <m:rPr>
                          <m:nor/>
                        </m:rPr>
                        <a:rPr lang="en-US" sz="2000" i="0">
                          <a:solidFill>
                            <a:schemeClr val="tx2">
                              <a:lumMod val="60000"/>
                              <a:lumOff val="40000"/>
                            </a:schemeClr>
                          </a:solidFill>
                          <a:latin typeface="Cambria Math" panose="02040503050406030204" pitchFamily="18" charset="0"/>
                        </a:rPr>
                        <m:t>,</m:t>
                      </m:r>
                      <m:sSub>
                        <m:sSubPr>
                          <m:ctrlPr>
                            <a:rPr lang="en-US" sz="2000" i="1">
                              <a:solidFill>
                                <a:schemeClr val="tx2">
                                  <a:lumMod val="60000"/>
                                  <a:lumOff val="40000"/>
                                </a:schemeClr>
                              </a:solidFill>
                              <a:latin typeface="Cambria Math" panose="02040503050406030204" pitchFamily="18" charset="0"/>
                            </a:rPr>
                          </m:ctrlPr>
                        </m:sSubPr>
                        <m:e>
                          <m:acc>
                            <m:accPr>
                              <m:chr m:val="⃗"/>
                              <m:ctrlPr>
                                <a:rPr lang="en-US" sz="2000" i="1">
                                  <a:solidFill>
                                    <a:schemeClr val="tx2">
                                      <a:lumMod val="60000"/>
                                      <a:lumOff val="40000"/>
                                    </a:schemeClr>
                                  </a:solidFill>
                                  <a:latin typeface="Cambria Math" panose="02040503050406030204" pitchFamily="18" charset="0"/>
                                </a:rPr>
                              </m:ctrlPr>
                            </m:accPr>
                            <m:e>
                              <m:r>
                                <m:rPr>
                                  <m:nor/>
                                </m:rPr>
                                <a:rPr lang="en-US" sz="2000" i="0">
                                  <a:solidFill>
                                    <a:schemeClr val="tx2">
                                      <a:lumMod val="60000"/>
                                      <a:lumOff val="40000"/>
                                    </a:schemeClr>
                                  </a:solidFill>
                                  <a:latin typeface="Cambria Math" panose="02040503050406030204" pitchFamily="18" charset="0"/>
                                </a:rPr>
                                <m:t>u</m:t>
                              </m:r>
                            </m:e>
                          </m:acc>
                        </m:e>
                        <m:sub>
                          <m:r>
                            <a:rPr lang="en-US" sz="2000" i="0">
                              <a:solidFill>
                                <a:schemeClr val="tx2">
                                  <a:lumMod val="60000"/>
                                  <a:lumOff val="40000"/>
                                </a:schemeClr>
                              </a:solidFill>
                              <a:latin typeface="Cambria Math" panose="02040503050406030204" pitchFamily="18" charset="0"/>
                            </a:rPr>
                            <m:t>2</m:t>
                          </m:r>
                        </m:sub>
                      </m:sSub>
                      <m:r>
                        <a:rPr lang="en-US" sz="2000" i="0">
                          <a:solidFill>
                            <a:schemeClr val="tx2">
                              <a:lumMod val="60000"/>
                              <a:lumOff val="40000"/>
                            </a:schemeClr>
                          </a:solidFill>
                          <a:latin typeface="Cambria Math" panose="02040503050406030204" pitchFamily="18" charset="0"/>
                        </a:rPr>
                        <m:t>,</m:t>
                      </m:r>
                      <m:r>
                        <a:rPr lang="en-US" sz="2000" i="1">
                          <a:solidFill>
                            <a:schemeClr val="tx2">
                              <a:lumMod val="60000"/>
                              <a:lumOff val="40000"/>
                            </a:schemeClr>
                          </a:solidFill>
                          <a:latin typeface="Cambria Math" panose="02040503050406030204" pitchFamily="18" charset="0"/>
                        </a:rPr>
                        <m:t>⋯</m:t>
                      </m:r>
                      <m:r>
                        <m:rPr>
                          <m:nor/>
                        </m:rPr>
                        <a:rPr lang="en-US" sz="2000" i="0">
                          <a:solidFill>
                            <a:schemeClr val="tx2">
                              <a:lumMod val="60000"/>
                              <a:lumOff val="40000"/>
                            </a:schemeClr>
                          </a:solidFill>
                          <a:latin typeface="Cambria Math" panose="02040503050406030204" pitchFamily="18" charset="0"/>
                        </a:rPr>
                        <m:t>,</m:t>
                      </m:r>
                      <m:sSub>
                        <m:sSubPr>
                          <m:ctrlPr>
                            <a:rPr lang="en-US" sz="2000" i="1">
                              <a:solidFill>
                                <a:schemeClr val="tx2">
                                  <a:lumMod val="60000"/>
                                  <a:lumOff val="40000"/>
                                </a:schemeClr>
                              </a:solidFill>
                              <a:latin typeface="Cambria Math" panose="02040503050406030204" pitchFamily="18" charset="0"/>
                            </a:rPr>
                          </m:ctrlPr>
                        </m:sSubPr>
                        <m:e>
                          <m:acc>
                            <m:accPr>
                              <m:chr m:val="⃗"/>
                              <m:ctrlPr>
                                <a:rPr lang="en-US" sz="2000" i="1">
                                  <a:solidFill>
                                    <a:schemeClr val="tx2">
                                      <a:lumMod val="60000"/>
                                      <a:lumOff val="40000"/>
                                    </a:schemeClr>
                                  </a:solidFill>
                                  <a:latin typeface="Cambria Math" panose="02040503050406030204" pitchFamily="18" charset="0"/>
                                </a:rPr>
                              </m:ctrlPr>
                            </m:accPr>
                            <m:e>
                              <m:r>
                                <m:rPr>
                                  <m:nor/>
                                </m:rPr>
                                <a:rPr lang="en-US" sz="2000" i="0">
                                  <a:solidFill>
                                    <a:schemeClr val="tx2">
                                      <a:lumMod val="60000"/>
                                      <a:lumOff val="40000"/>
                                    </a:schemeClr>
                                  </a:solidFill>
                                  <a:latin typeface="Cambria Math" panose="02040503050406030204" pitchFamily="18" charset="0"/>
                                </a:rPr>
                                <m:t>u</m:t>
                              </m:r>
                            </m:e>
                          </m:acc>
                        </m:e>
                        <m:sub>
                          <m:r>
                            <m:rPr>
                              <m:sty m:val="p"/>
                            </m:rPr>
                            <a:rPr lang="en-US" sz="2000" b="0" i="0" smtClean="0">
                              <a:solidFill>
                                <a:schemeClr val="tx2">
                                  <a:lumMod val="60000"/>
                                  <a:lumOff val="40000"/>
                                </a:schemeClr>
                              </a:solidFill>
                              <a:latin typeface="Cambria Math" panose="02040503050406030204" pitchFamily="18" charset="0"/>
                            </a:rPr>
                            <m:t>n</m:t>
                          </m:r>
                        </m:sub>
                      </m:sSub>
                    </m:oMath>
                  </m:oMathPara>
                </a14:m>
                <a:endParaRPr lang="en-US" sz="2000" dirty="0">
                  <a:solidFill>
                    <a:schemeClr val="tx2">
                      <a:lumMod val="60000"/>
                      <a:lumOff val="40000"/>
                    </a:schemeClr>
                  </a:solidFill>
                </a:endParaRPr>
              </a:p>
            </p:txBody>
          </p:sp>
        </mc:Choice>
        <mc:Fallback>
          <p:sp>
            <p:nvSpPr>
              <p:cNvPr id="295945" name="Object 9"/>
              <p:cNvSpPr txBox="1">
                <a:spLocks noRot="1" noChangeAspect="1" noMove="1" noResize="1" noEditPoints="1" noAdjustHandles="1" noChangeArrowheads="1" noChangeShapeType="1" noTextEdit="1"/>
              </p:cNvSpPr>
              <p:nvPr/>
            </p:nvSpPr>
            <p:spPr bwMode="auto">
              <a:xfrm>
                <a:off x="735012" y="4149080"/>
                <a:ext cx="1508125" cy="420687"/>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5946" name="Object 10"/>
              <p:cNvSpPr txBox="1"/>
              <p:nvPr/>
            </p:nvSpPr>
            <p:spPr bwMode="auto">
              <a:xfrm>
                <a:off x="615950" y="4805363"/>
                <a:ext cx="1746250" cy="47307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chemeClr val="tx2">
                                  <a:lumMod val="60000"/>
                                  <a:lumOff val="40000"/>
                                </a:schemeClr>
                              </a:solidFill>
                              <a:latin typeface="Cambria Math" panose="02040503050406030204" pitchFamily="18" charset="0"/>
                            </a:rPr>
                          </m:ctrlPr>
                        </m:sSubPr>
                        <m:e>
                          <m:acc>
                            <m:accPr>
                              <m:chr m:val="⃗"/>
                              <m:ctrlPr>
                                <a:rPr lang="en-US" sz="2000" i="1">
                                  <a:solidFill>
                                    <a:schemeClr val="tx2">
                                      <a:lumMod val="60000"/>
                                      <a:lumOff val="40000"/>
                                    </a:schemeClr>
                                  </a:solidFill>
                                  <a:latin typeface="Cambria Math" panose="02040503050406030204" pitchFamily="18" charset="0"/>
                                </a:rPr>
                              </m:ctrlPr>
                            </m:accPr>
                            <m:e>
                              <m:r>
                                <m:rPr>
                                  <m:sty m:val="p"/>
                                </m:rPr>
                                <a:rPr lang="en-US" sz="2000" i="0">
                                  <a:solidFill>
                                    <a:schemeClr val="tx2">
                                      <a:lumMod val="60000"/>
                                      <a:lumOff val="40000"/>
                                    </a:schemeClr>
                                  </a:solidFill>
                                  <a:latin typeface="Cambria Math" panose="02040503050406030204" pitchFamily="18" charset="0"/>
                                </a:rPr>
                                <m:t>v</m:t>
                              </m:r>
                            </m:e>
                          </m:acc>
                        </m:e>
                        <m:sub>
                          <m:r>
                            <a:rPr lang="en-US" sz="2000" i="0">
                              <a:solidFill>
                                <a:schemeClr val="tx2">
                                  <a:lumMod val="60000"/>
                                  <a:lumOff val="40000"/>
                                </a:schemeClr>
                              </a:solidFill>
                              <a:latin typeface="Cambria Math" panose="02040503050406030204" pitchFamily="18" charset="0"/>
                            </a:rPr>
                            <m:t>1</m:t>
                          </m:r>
                        </m:sub>
                      </m:sSub>
                      <m:r>
                        <m:rPr>
                          <m:nor/>
                        </m:rPr>
                        <a:rPr lang="en-US" sz="2000" i="0">
                          <a:solidFill>
                            <a:schemeClr val="tx2">
                              <a:lumMod val="60000"/>
                              <a:lumOff val="40000"/>
                            </a:schemeClr>
                          </a:solidFill>
                          <a:latin typeface="Cambria Math" panose="02040503050406030204" pitchFamily="18" charset="0"/>
                        </a:rPr>
                        <m:t>,</m:t>
                      </m:r>
                      <m:sSub>
                        <m:sSubPr>
                          <m:ctrlPr>
                            <a:rPr lang="en-US" sz="2000" i="1">
                              <a:solidFill>
                                <a:schemeClr val="tx2">
                                  <a:lumMod val="60000"/>
                                  <a:lumOff val="40000"/>
                                </a:schemeClr>
                              </a:solidFill>
                              <a:latin typeface="Cambria Math" panose="02040503050406030204" pitchFamily="18" charset="0"/>
                            </a:rPr>
                          </m:ctrlPr>
                        </m:sSubPr>
                        <m:e>
                          <m:acc>
                            <m:accPr>
                              <m:chr m:val="⃗"/>
                              <m:ctrlPr>
                                <a:rPr lang="en-US" sz="2000" i="1">
                                  <a:solidFill>
                                    <a:schemeClr val="tx2">
                                      <a:lumMod val="60000"/>
                                      <a:lumOff val="40000"/>
                                    </a:schemeClr>
                                  </a:solidFill>
                                  <a:latin typeface="Cambria Math" panose="02040503050406030204" pitchFamily="18" charset="0"/>
                                </a:rPr>
                              </m:ctrlPr>
                            </m:accPr>
                            <m:e>
                              <m:r>
                                <m:rPr>
                                  <m:nor/>
                                </m:rPr>
                                <a:rPr lang="en-US" sz="2000" i="0">
                                  <a:solidFill>
                                    <a:schemeClr val="tx2">
                                      <a:lumMod val="60000"/>
                                      <a:lumOff val="40000"/>
                                    </a:schemeClr>
                                  </a:solidFill>
                                  <a:latin typeface="Cambria Math" panose="02040503050406030204" pitchFamily="18" charset="0"/>
                                </a:rPr>
                                <m:t>v</m:t>
                              </m:r>
                            </m:e>
                          </m:acc>
                        </m:e>
                        <m:sub>
                          <m:r>
                            <a:rPr lang="en-US" sz="2000" i="0">
                              <a:solidFill>
                                <a:schemeClr val="tx2">
                                  <a:lumMod val="60000"/>
                                  <a:lumOff val="40000"/>
                                </a:schemeClr>
                              </a:solidFill>
                              <a:latin typeface="Cambria Math" panose="02040503050406030204" pitchFamily="18" charset="0"/>
                            </a:rPr>
                            <m:t>2</m:t>
                          </m:r>
                        </m:sub>
                      </m:sSub>
                      <m:r>
                        <a:rPr lang="en-US" sz="2000" i="0">
                          <a:solidFill>
                            <a:schemeClr val="tx2">
                              <a:lumMod val="60000"/>
                              <a:lumOff val="40000"/>
                            </a:schemeClr>
                          </a:solidFill>
                          <a:latin typeface="Cambria Math" panose="02040503050406030204" pitchFamily="18" charset="0"/>
                        </a:rPr>
                        <m:t>,</m:t>
                      </m:r>
                      <m:r>
                        <a:rPr lang="en-US" sz="2000" i="1">
                          <a:solidFill>
                            <a:schemeClr val="tx2">
                              <a:lumMod val="60000"/>
                              <a:lumOff val="40000"/>
                            </a:schemeClr>
                          </a:solidFill>
                          <a:latin typeface="Cambria Math" panose="02040503050406030204" pitchFamily="18" charset="0"/>
                        </a:rPr>
                        <m:t>⋯</m:t>
                      </m:r>
                      <m:r>
                        <m:rPr>
                          <m:nor/>
                        </m:rPr>
                        <a:rPr lang="en-US" sz="2000" i="0">
                          <a:solidFill>
                            <a:schemeClr val="tx2">
                              <a:lumMod val="60000"/>
                              <a:lumOff val="40000"/>
                            </a:schemeClr>
                          </a:solidFill>
                          <a:latin typeface="Cambria Math" panose="02040503050406030204" pitchFamily="18" charset="0"/>
                        </a:rPr>
                        <m:t>,</m:t>
                      </m:r>
                      <m:sSub>
                        <m:sSubPr>
                          <m:ctrlPr>
                            <a:rPr lang="en-US" sz="2000" i="1" smtClean="0">
                              <a:solidFill>
                                <a:schemeClr val="tx2">
                                  <a:lumMod val="60000"/>
                                  <a:lumOff val="40000"/>
                                </a:schemeClr>
                              </a:solidFill>
                              <a:latin typeface="Cambria Math" panose="02040503050406030204" pitchFamily="18" charset="0"/>
                            </a:rPr>
                          </m:ctrlPr>
                        </m:sSubPr>
                        <m:e>
                          <m:acc>
                            <m:accPr>
                              <m:chr m:val="⃗"/>
                              <m:ctrlPr>
                                <a:rPr lang="en-US" sz="2000" i="1">
                                  <a:solidFill>
                                    <a:schemeClr val="tx2">
                                      <a:lumMod val="60000"/>
                                      <a:lumOff val="40000"/>
                                    </a:schemeClr>
                                  </a:solidFill>
                                  <a:latin typeface="Cambria Math" panose="02040503050406030204" pitchFamily="18" charset="0"/>
                                </a:rPr>
                              </m:ctrlPr>
                            </m:accPr>
                            <m:e>
                              <m:r>
                                <m:rPr>
                                  <m:nor/>
                                </m:rPr>
                                <a:rPr lang="en-US" sz="2000" i="0">
                                  <a:solidFill>
                                    <a:schemeClr val="tx2">
                                      <a:lumMod val="60000"/>
                                      <a:lumOff val="40000"/>
                                    </a:schemeClr>
                                  </a:solidFill>
                                  <a:latin typeface="Cambria Math" panose="02040503050406030204" pitchFamily="18" charset="0"/>
                                </a:rPr>
                                <m:t>v</m:t>
                              </m:r>
                            </m:e>
                          </m:acc>
                        </m:e>
                        <m:sub>
                          <m:r>
                            <m:rPr>
                              <m:sty m:val="p"/>
                            </m:rPr>
                            <a:rPr lang="en-US" sz="2000" b="0" i="0" smtClean="0">
                              <a:solidFill>
                                <a:schemeClr val="tx2">
                                  <a:lumMod val="60000"/>
                                  <a:lumOff val="40000"/>
                                </a:schemeClr>
                              </a:solidFill>
                              <a:latin typeface="Cambria Math" panose="02040503050406030204" pitchFamily="18" charset="0"/>
                            </a:rPr>
                            <m:t>n</m:t>
                          </m:r>
                        </m:sub>
                      </m:sSub>
                    </m:oMath>
                  </m:oMathPara>
                </a14:m>
                <a:endParaRPr lang="en-US" sz="2000" dirty="0">
                  <a:solidFill>
                    <a:schemeClr val="tx2">
                      <a:lumMod val="60000"/>
                      <a:lumOff val="40000"/>
                    </a:schemeClr>
                  </a:solidFill>
                </a:endParaRPr>
              </a:p>
            </p:txBody>
          </p:sp>
        </mc:Choice>
        <mc:Fallback>
          <p:sp>
            <p:nvSpPr>
              <p:cNvPr id="295946" name="Object 10"/>
              <p:cNvSpPr txBox="1">
                <a:spLocks noRot="1" noChangeAspect="1" noMove="1" noResize="1" noEditPoints="1" noAdjustHandles="1" noChangeArrowheads="1" noChangeShapeType="1" noTextEdit="1"/>
              </p:cNvSpPr>
              <p:nvPr/>
            </p:nvSpPr>
            <p:spPr bwMode="auto">
              <a:xfrm>
                <a:off x="615950" y="4805363"/>
                <a:ext cx="1746250" cy="473075"/>
              </a:xfrm>
              <a:prstGeom prst="rect">
                <a:avLst/>
              </a:prstGeom>
              <a:blipFill>
                <a:blip r:embed="rId5"/>
                <a:stretch>
                  <a:fillRect/>
                </a:stretch>
              </a:blipFill>
              <a:ln>
                <a:noFill/>
              </a:ln>
              <a:effectLst/>
            </p:spPr>
            <p:txBody>
              <a:bodyPr/>
              <a:lstStyle/>
              <a:p>
                <a:r>
                  <a:rPr lang="en-US">
                    <a:noFill/>
                  </a:rPr>
                  <a:t> </a:t>
                </a:r>
              </a:p>
            </p:txBody>
          </p:sp>
        </mc:Fallback>
      </mc:AlternateContent>
      <p:sp>
        <p:nvSpPr>
          <p:cNvPr id="11" name="TextBox 10">
            <a:extLst>
              <a:ext uri="{FF2B5EF4-FFF2-40B4-BE49-F238E27FC236}">
                <a16:creationId xmlns:a16="http://schemas.microsoft.com/office/drawing/2014/main" id="{6A6C264C-CE2D-4A95-94D5-ECE835E6A224}"/>
              </a:ext>
            </a:extLst>
          </p:cNvPr>
          <p:cNvSpPr txBox="1"/>
          <p:nvPr/>
        </p:nvSpPr>
        <p:spPr>
          <a:xfrm>
            <a:off x="194390" y="5397321"/>
            <a:ext cx="8343900" cy="1200329"/>
          </a:xfrm>
          <a:prstGeom prst="rect">
            <a:avLst/>
          </a:prstGeom>
          <a:noFill/>
        </p:spPr>
        <p:txBody>
          <a:bodyPr wrap="square" rtlCol="0">
            <a:spAutoFit/>
          </a:bodyPr>
          <a:lstStyle/>
          <a:p>
            <a:pPr marL="342900" indent="-342900">
              <a:buFont typeface="Wingdings" panose="05000000000000000000" pitchFamily="2" charset="2"/>
              <a:buChar char="§"/>
            </a:pPr>
            <a:r>
              <a:rPr lang="en-US" sz="2400" dirty="0"/>
              <a:t>Cut the singular values at some index r (get the largest r such values)</a:t>
            </a:r>
          </a:p>
          <a:p>
            <a:pPr marL="342900" indent="-342900">
              <a:buFont typeface="Wingdings" panose="05000000000000000000" pitchFamily="2" charset="2"/>
              <a:buChar char="§"/>
            </a:pPr>
            <a:r>
              <a:rPr lang="en-US" sz="2400" dirty="0"/>
              <a:t>Get the first r columns of U to get the r-dimensional vectors </a:t>
            </a:r>
          </a:p>
        </p:txBody>
      </p:sp>
      <p:sp>
        <p:nvSpPr>
          <p:cNvPr id="13" name="TextBox 12">
            <a:extLst>
              <a:ext uri="{FF2B5EF4-FFF2-40B4-BE49-F238E27FC236}">
                <a16:creationId xmlns:a16="http://schemas.microsoft.com/office/drawing/2014/main" id="{DA8ECDEE-9AE0-4D04-8DD6-6D8C7A3776D0}"/>
              </a:ext>
            </a:extLst>
          </p:cNvPr>
          <p:cNvSpPr txBox="1"/>
          <p:nvPr/>
        </p:nvSpPr>
        <p:spPr>
          <a:xfrm>
            <a:off x="149224" y="980728"/>
            <a:ext cx="3126631" cy="646331"/>
          </a:xfrm>
          <a:prstGeom prst="rect">
            <a:avLst/>
          </a:prstGeom>
          <a:noFill/>
        </p:spPr>
        <p:txBody>
          <a:bodyPr wrap="square" rtlCol="0">
            <a:spAutoFit/>
          </a:bodyPr>
          <a:lstStyle/>
          <a:p>
            <a:r>
              <a:rPr lang="en-US" dirty="0">
                <a:solidFill>
                  <a:srgbClr val="FF0000"/>
                </a:solidFill>
              </a:rPr>
              <a:t>From dimension d to dimension r</a:t>
            </a:r>
          </a:p>
        </p:txBody>
      </p:sp>
    </p:spTree>
    <p:extLst>
      <p:ext uri="{BB962C8B-B14F-4D97-AF65-F5344CB8AC3E}">
        <p14:creationId xmlns:p14="http://schemas.microsoft.com/office/powerpoint/2010/main" val="542322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481806" y="123825"/>
            <a:ext cx="8229600" cy="1143000"/>
          </a:xfrm>
        </p:spPr>
        <p:txBody>
          <a:bodyPr/>
          <a:lstStyle/>
          <a:p>
            <a:r>
              <a:rPr lang="en-US" dirty="0">
                <a:solidFill>
                  <a:schemeClr val="accent6">
                    <a:lumMod val="75000"/>
                  </a:schemeClr>
                </a:solidFill>
              </a:rPr>
              <a:t>Singular Value Decomposition</a:t>
            </a:r>
          </a:p>
        </p:txBody>
      </p:sp>
      <p:sp>
        <p:nvSpPr>
          <p:cNvPr id="295939" name="Rectangle 3"/>
          <p:cNvSpPr>
            <a:spLocks noGrp="1" noChangeArrowheads="1"/>
          </p:cNvSpPr>
          <p:nvPr>
            <p:ph type="body" idx="1"/>
          </p:nvPr>
        </p:nvSpPr>
        <p:spPr>
          <a:xfrm>
            <a:off x="184150" y="1844675"/>
            <a:ext cx="8810625" cy="4752975"/>
          </a:xfrm>
        </p:spPr>
        <p:txBody>
          <a:bodyPr/>
          <a:lstStyle/>
          <a:p>
            <a:pPr>
              <a:lnSpc>
                <a:spcPct val="80000"/>
              </a:lnSpc>
            </a:pPr>
            <a:endParaRPr lang="en-US" sz="2000" dirty="0"/>
          </a:p>
          <a:p>
            <a:pPr>
              <a:lnSpc>
                <a:spcPct val="80000"/>
              </a:lnSpc>
            </a:pPr>
            <a:endParaRPr lang="en-US" sz="2000" dirty="0"/>
          </a:p>
          <a:p>
            <a:pPr>
              <a:lnSpc>
                <a:spcPct val="80000"/>
              </a:lnSpc>
            </a:pPr>
            <a:endParaRPr lang="en-US" sz="2000" dirty="0"/>
          </a:p>
          <a:p>
            <a:pPr>
              <a:lnSpc>
                <a:spcPct val="80000"/>
              </a:lnSpc>
            </a:pPr>
            <a:endParaRPr lang="en-US" sz="2000" dirty="0"/>
          </a:p>
          <a:p>
            <a:pPr>
              <a:lnSpc>
                <a:spcPct val="80000"/>
              </a:lnSpc>
              <a:spcBef>
                <a:spcPct val="10000"/>
              </a:spcBef>
            </a:pPr>
            <a:endParaRPr lang="en-US" sz="2200" i="1" dirty="0">
              <a:latin typeface="Palatino Linotype" pitchFamily="18" charset="0"/>
            </a:endParaRPr>
          </a:p>
          <a:p>
            <a:pPr>
              <a:lnSpc>
                <a:spcPct val="80000"/>
              </a:lnSpc>
              <a:spcBef>
                <a:spcPct val="10000"/>
              </a:spcBef>
            </a:pPr>
            <a:endParaRPr lang="en-US" sz="2200" i="1" dirty="0">
              <a:latin typeface="Palatino Linotype" pitchFamily="18" charset="0"/>
            </a:endParaRPr>
          </a:p>
          <a:p>
            <a:pPr>
              <a:lnSpc>
                <a:spcPct val="80000"/>
              </a:lnSpc>
              <a:spcBef>
                <a:spcPct val="10000"/>
              </a:spcBef>
            </a:pPr>
            <a:r>
              <a:rPr lang="en-US" sz="2200" b="1" dirty="0">
                <a:solidFill>
                  <a:srgbClr val="009900"/>
                </a:solidFill>
              </a:rPr>
              <a:t>r</a:t>
            </a:r>
            <a:r>
              <a:rPr lang="en-US" sz="2200" b="1" dirty="0">
                <a:solidFill>
                  <a:schemeClr val="folHlink"/>
                </a:solidFill>
                <a:latin typeface="Palatino Linotype" pitchFamily="18" charset="0"/>
              </a:rPr>
              <a:t> </a:t>
            </a:r>
            <a:r>
              <a:rPr lang="en-US" sz="2200" dirty="0"/>
              <a:t>: rank of matrix </a:t>
            </a:r>
            <a:r>
              <a:rPr lang="en-US" sz="2200" dirty="0">
                <a:solidFill>
                  <a:srgbClr val="0066FF"/>
                </a:solidFill>
              </a:rPr>
              <a:t>A</a:t>
            </a:r>
          </a:p>
          <a:p>
            <a:pPr>
              <a:lnSpc>
                <a:spcPct val="80000"/>
              </a:lnSpc>
              <a:spcBef>
                <a:spcPct val="10000"/>
              </a:spcBef>
            </a:pPr>
            <a:endParaRPr lang="fi-FI" sz="2200" b="1" dirty="0">
              <a:solidFill>
                <a:srgbClr val="FF3300"/>
              </a:solidFill>
              <a:latin typeface="Palatino Linotype" pitchFamily="18" charset="0"/>
              <a:cs typeface="Times New Roman" pitchFamily="18" charset="0"/>
            </a:endParaRPr>
          </a:p>
          <a:p>
            <a:pPr>
              <a:lnSpc>
                <a:spcPct val="80000"/>
              </a:lnSpc>
              <a:spcBef>
                <a:spcPct val="10000"/>
              </a:spcBef>
            </a:pPr>
            <a:r>
              <a:rPr lang="el-GR" sz="2200" b="1" dirty="0">
                <a:solidFill>
                  <a:srgbClr val="FF3300"/>
                </a:solidFill>
                <a:latin typeface="Palatino Linotype" pitchFamily="18" charset="0"/>
                <a:cs typeface="Times New Roman" pitchFamily="18" charset="0"/>
              </a:rPr>
              <a:t>σ</a:t>
            </a:r>
            <a:r>
              <a:rPr lang="en-US" sz="2200" b="1" baseline="-25000" dirty="0">
                <a:solidFill>
                  <a:srgbClr val="FF3300"/>
                </a:solidFill>
                <a:latin typeface="Palatino Linotype" pitchFamily="18" charset="0"/>
                <a:cs typeface="Times New Roman" pitchFamily="18" charset="0"/>
              </a:rPr>
              <a:t>1</a:t>
            </a:r>
            <a:r>
              <a:rPr lang="en-US" sz="2200" b="1" dirty="0">
                <a:solidFill>
                  <a:srgbClr val="FF3300"/>
                </a:solidFill>
                <a:latin typeface="Palatino Linotype" pitchFamily="18" charset="0"/>
                <a:cs typeface="Times New Roman" pitchFamily="18" charset="0"/>
              </a:rPr>
              <a:t>≥ </a:t>
            </a:r>
            <a:r>
              <a:rPr lang="el-GR" sz="2200" b="1" dirty="0">
                <a:solidFill>
                  <a:srgbClr val="FF3300"/>
                </a:solidFill>
                <a:latin typeface="Palatino Linotype" pitchFamily="18" charset="0"/>
                <a:cs typeface="Times New Roman" pitchFamily="18" charset="0"/>
              </a:rPr>
              <a:t>σ</a:t>
            </a:r>
            <a:r>
              <a:rPr lang="en-US" sz="2200" b="1" baseline="-25000" dirty="0">
                <a:solidFill>
                  <a:srgbClr val="FF3300"/>
                </a:solidFill>
                <a:latin typeface="Palatino Linotype" pitchFamily="18" charset="0"/>
                <a:cs typeface="Times New Roman" pitchFamily="18" charset="0"/>
              </a:rPr>
              <a:t>2</a:t>
            </a:r>
            <a:r>
              <a:rPr lang="en-US" sz="2200" b="1" dirty="0">
                <a:solidFill>
                  <a:srgbClr val="FF3300"/>
                </a:solidFill>
                <a:latin typeface="Palatino Linotype" pitchFamily="18" charset="0"/>
                <a:cs typeface="Times New Roman" pitchFamily="18" charset="0"/>
              </a:rPr>
              <a:t>≥ … ≥</a:t>
            </a:r>
            <a:r>
              <a:rPr lang="el-GR" sz="2200" b="1" dirty="0">
                <a:solidFill>
                  <a:srgbClr val="FF3300"/>
                </a:solidFill>
                <a:latin typeface="Palatino Linotype" pitchFamily="18" charset="0"/>
                <a:cs typeface="Times New Roman" pitchFamily="18" charset="0"/>
              </a:rPr>
              <a:t>σ</a:t>
            </a:r>
            <a:r>
              <a:rPr lang="en-US" sz="2200" b="1" baseline="-25000" dirty="0">
                <a:solidFill>
                  <a:srgbClr val="FF3300"/>
                </a:solidFill>
                <a:latin typeface="Palatino Linotype" pitchFamily="18" charset="0"/>
                <a:cs typeface="Times New Roman" pitchFamily="18" charset="0"/>
              </a:rPr>
              <a:t>r</a:t>
            </a:r>
            <a:r>
              <a:rPr lang="en-US" sz="2200" i="1" dirty="0">
                <a:latin typeface="Palatino Linotype" pitchFamily="18" charset="0"/>
                <a:cs typeface="Times New Roman" pitchFamily="18" charset="0"/>
              </a:rPr>
              <a:t> </a:t>
            </a:r>
            <a:r>
              <a:rPr lang="en-US" sz="2200" dirty="0">
                <a:cs typeface="Times New Roman" pitchFamily="18" charset="0"/>
              </a:rPr>
              <a:t>: singular values (square roots of </a:t>
            </a:r>
            <a:r>
              <a:rPr lang="en-US" sz="2200" dirty="0" err="1">
                <a:cs typeface="Times New Roman" pitchFamily="18" charset="0"/>
              </a:rPr>
              <a:t>eigenvals</a:t>
            </a:r>
            <a:r>
              <a:rPr lang="en-US" sz="2200" dirty="0">
                <a:cs typeface="Times New Roman" pitchFamily="18" charset="0"/>
              </a:rPr>
              <a:t> </a:t>
            </a:r>
            <a:r>
              <a:rPr lang="en-US" sz="2200" dirty="0">
                <a:solidFill>
                  <a:srgbClr val="0066FF"/>
                </a:solidFill>
                <a:cs typeface="Times New Roman" pitchFamily="18" charset="0"/>
              </a:rPr>
              <a:t>AA</a:t>
            </a:r>
            <a:r>
              <a:rPr lang="en-US" sz="2200" baseline="30000" dirty="0">
                <a:solidFill>
                  <a:srgbClr val="0066FF"/>
                </a:solidFill>
                <a:cs typeface="Times New Roman" pitchFamily="18" charset="0"/>
              </a:rPr>
              <a:t>T</a:t>
            </a:r>
            <a:r>
              <a:rPr lang="en-US" sz="2200" dirty="0">
                <a:solidFill>
                  <a:srgbClr val="0066FF"/>
                </a:solidFill>
                <a:cs typeface="Times New Roman" pitchFamily="18" charset="0"/>
              </a:rPr>
              <a:t>, A</a:t>
            </a:r>
            <a:r>
              <a:rPr lang="en-US" sz="2200" baseline="30000" dirty="0">
                <a:solidFill>
                  <a:srgbClr val="0066FF"/>
                </a:solidFill>
                <a:cs typeface="Times New Roman" pitchFamily="18" charset="0"/>
              </a:rPr>
              <a:t>T</a:t>
            </a:r>
            <a:r>
              <a:rPr lang="en-US" sz="2200" dirty="0">
                <a:solidFill>
                  <a:srgbClr val="0066FF"/>
                </a:solidFill>
                <a:cs typeface="Times New Roman" pitchFamily="18" charset="0"/>
              </a:rPr>
              <a:t>A</a:t>
            </a:r>
            <a:r>
              <a:rPr lang="en-US" sz="2200" dirty="0">
                <a:cs typeface="Times New Roman" pitchFamily="18" charset="0"/>
              </a:rPr>
              <a:t>)</a:t>
            </a:r>
          </a:p>
          <a:p>
            <a:pPr>
              <a:lnSpc>
                <a:spcPct val="80000"/>
              </a:lnSpc>
              <a:spcBef>
                <a:spcPct val="10000"/>
              </a:spcBef>
              <a:buFont typeface="Wingdings" pitchFamily="2" charset="2"/>
              <a:buNone/>
            </a:pPr>
            <a:r>
              <a:rPr lang="en-US" sz="2200" i="1" dirty="0">
                <a:latin typeface="Palatino Linotype" pitchFamily="18" charset="0"/>
                <a:cs typeface="Times New Roman" pitchFamily="18" charset="0"/>
              </a:rPr>
              <a:t>                     </a:t>
            </a:r>
          </a:p>
          <a:p>
            <a:pPr>
              <a:lnSpc>
                <a:spcPct val="80000"/>
              </a:lnSpc>
              <a:spcBef>
                <a:spcPct val="10000"/>
              </a:spcBef>
            </a:pPr>
            <a:r>
              <a:rPr lang="en-US" sz="2200" dirty="0">
                <a:cs typeface="Times New Roman" pitchFamily="18" charset="0"/>
              </a:rPr>
              <a:t>                       : left singular vectors (eigenvectors of </a:t>
            </a:r>
            <a:r>
              <a:rPr lang="en-US" sz="2200" dirty="0">
                <a:solidFill>
                  <a:srgbClr val="0066FF"/>
                </a:solidFill>
                <a:cs typeface="Times New Roman" pitchFamily="18" charset="0"/>
              </a:rPr>
              <a:t>AA</a:t>
            </a:r>
            <a:r>
              <a:rPr lang="en-US" sz="2200" baseline="30000" dirty="0">
                <a:solidFill>
                  <a:srgbClr val="0066FF"/>
                </a:solidFill>
                <a:cs typeface="Times New Roman" pitchFamily="18" charset="0"/>
              </a:rPr>
              <a:t>T</a:t>
            </a:r>
            <a:r>
              <a:rPr lang="en-US" sz="2200" dirty="0">
                <a:cs typeface="Times New Roman" pitchFamily="18" charset="0"/>
              </a:rPr>
              <a:t>)</a:t>
            </a:r>
          </a:p>
          <a:p>
            <a:pPr>
              <a:lnSpc>
                <a:spcPct val="80000"/>
              </a:lnSpc>
              <a:spcBef>
                <a:spcPct val="10000"/>
              </a:spcBef>
              <a:buFont typeface="Wingdings" pitchFamily="2" charset="2"/>
              <a:buNone/>
            </a:pPr>
            <a:r>
              <a:rPr lang="en-US" sz="2200" dirty="0">
                <a:latin typeface="Palatino Linotype" pitchFamily="18" charset="0"/>
                <a:cs typeface="Times New Roman" pitchFamily="18" charset="0"/>
              </a:rPr>
              <a:t>       </a:t>
            </a:r>
            <a:r>
              <a:rPr lang="en-US" sz="2200" dirty="0">
                <a:cs typeface="Times New Roman" pitchFamily="18" charset="0"/>
              </a:rPr>
              <a:t>             </a:t>
            </a:r>
          </a:p>
          <a:p>
            <a:pPr>
              <a:lnSpc>
                <a:spcPct val="80000"/>
              </a:lnSpc>
              <a:spcBef>
                <a:spcPct val="10000"/>
              </a:spcBef>
            </a:pPr>
            <a:r>
              <a:rPr lang="en-US" sz="2200" dirty="0">
                <a:cs typeface="Times New Roman" pitchFamily="18" charset="0"/>
              </a:rPr>
              <a:t>                         : right singular vectors (eigenvectors of </a:t>
            </a:r>
            <a:r>
              <a:rPr lang="en-US" sz="2200" dirty="0">
                <a:solidFill>
                  <a:srgbClr val="0066FF"/>
                </a:solidFill>
                <a:cs typeface="Times New Roman" pitchFamily="18" charset="0"/>
              </a:rPr>
              <a:t>A</a:t>
            </a:r>
            <a:r>
              <a:rPr lang="en-US" sz="2200" baseline="30000" dirty="0">
                <a:solidFill>
                  <a:srgbClr val="0066FF"/>
                </a:solidFill>
                <a:cs typeface="Times New Roman" pitchFamily="18" charset="0"/>
              </a:rPr>
              <a:t>T</a:t>
            </a:r>
            <a:r>
              <a:rPr lang="en-US" sz="2200" dirty="0">
                <a:solidFill>
                  <a:srgbClr val="0066FF"/>
                </a:solidFill>
                <a:cs typeface="Times New Roman" pitchFamily="18" charset="0"/>
              </a:rPr>
              <a:t>A</a:t>
            </a:r>
            <a:r>
              <a:rPr lang="en-US" sz="2200" dirty="0">
                <a:cs typeface="Times New Roman" pitchFamily="18" charset="0"/>
              </a:rPr>
              <a:t>)</a:t>
            </a:r>
          </a:p>
          <a:p>
            <a:pPr>
              <a:lnSpc>
                <a:spcPct val="80000"/>
              </a:lnSpc>
              <a:spcBef>
                <a:spcPct val="10000"/>
              </a:spcBef>
            </a:pPr>
            <a:endParaRPr lang="en-US" sz="2200" dirty="0">
              <a:cs typeface="Times New Roman" pitchFamily="18" charset="0"/>
            </a:endParaRPr>
          </a:p>
          <a:p>
            <a:pPr marL="0" indent="0">
              <a:lnSpc>
                <a:spcPct val="80000"/>
              </a:lnSpc>
              <a:spcBef>
                <a:spcPct val="10000"/>
              </a:spcBef>
              <a:buNone/>
            </a:pPr>
            <a:r>
              <a:rPr lang="en-US" sz="2200" dirty="0">
                <a:cs typeface="Times New Roman" pitchFamily="18" charset="0"/>
              </a:rPr>
              <a:t>  </a:t>
            </a:r>
          </a:p>
        </p:txBody>
      </p:sp>
      <p:grpSp>
        <p:nvGrpSpPr>
          <p:cNvPr id="295940" name="Group 4"/>
          <p:cNvGrpSpPr>
            <a:grpSpLocks/>
          </p:cNvGrpSpPr>
          <p:nvPr/>
        </p:nvGrpSpPr>
        <p:grpSpPr bwMode="auto">
          <a:xfrm>
            <a:off x="815975" y="1530350"/>
            <a:ext cx="7720013" cy="1955800"/>
            <a:chOff x="426" y="864"/>
            <a:chExt cx="4863" cy="1232"/>
          </a:xfrm>
        </p:grpSpPr>
        <p:graphicFrame>
          <p:nvGraphicFramePr>
            <p:cNvPr id="295941" name="Object 5"/>
            <p:cNvGraphicFramePr>
              <a:graphicFrameLocks noChangeAspect="1"/>
            </p:cNvGraphicFramePr>
            <p:nvPr/>
          </p:nvGraphicFramePr>
          <p:xfrm>
            <a:off x="426" y="864"/>
            <a:ext cx="4863" cy="1232"/>
          </p:xfrm>
          <a:graphic>
            <a:graphicData uri="http://schemas.openxmlformats.org/presentationml/2006/ole">
              <mc:AlternateContent xmlns:mc="http://schemas.openxmlformats.org/markup-compatibility/2006">
                <mc:Choice xmlns:v="urn:schemas-microsoft-com:vml" Requires="v">
                  <p:oleObj spid="_x0000_s49170" name="Equation" r:id="rId4" imgW="3708360" imgH="939600" progId="Equation.3">
                    <p:embed/>
                  </p:oleObj>
                </mc:Choice>
                <mc:Fallback>
                  <p:oleObj name="Equation" r:id="rId4" imgW="3708360" imgH="939600" progId="Equation.3">
                    <p:embed/>
                    <p:pic>
                      <p:nvPicPr>
                        <p:cNvPr id="295941" name="Object 5"/>
                        <p:cNvPicPr>
                          <a:picLocks noChangeAspect="1" noChangeArrowheads="1"/>
                        </p:cNvPicPr>
                        <p:nvPr/>
                      </p:nvPicPr>
                      <p:blipFill>
                        <a:blip r:embed="rId5"/>
                        <a:srcRect/>
                        <a:stretch>
                          <a:fillRect/>
                        </a:stretch>
                      </p:blipFill>
                      <p:spPr bwMode="auto">
                        <a:xfrm>
                          <a:off x="426" y="864"/>
                          <a:ext cx="4863" cy="1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5942" name="Text Box 6"/>
            <p:cNvSpPr txBox="1">
              <a:spLocks noChangeArrowheads="1"/>
            </p:cNvSpPr>
            <p:nvPr/>
          </p:nvSpPr>
          <p:spPr bwMode="auto">
            <a:xfrm>
              <a:off x="576" y="1680"/>
              <a:ext cx="49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pPr>
              <a:r>
                <a:rPr kumimoji="1" lang="en-US" sz="2000">
                  <a:latin typeface="Times New Roman" pitchFamily="18" charset="0"/>
                </a:rPr>
                <a:t>[</a:t>
              </a:r>
              <a:r>
                <a:rPr kumimoji="1" lang="en-US" sz="2000" i="1">
                  <a:latin typeface="Times New Roman" pitchFamily="18" charset="0"/>
                </a:rPr>
                <a:t>n</a:t>
              </a:r>
              <a:r>
                <a:rPr kumimoji="1" lang="en-US" sz="2000" i="1">
                  <a:latin typeface="Times New Roman" pitchFamily="18" charset="0"/>
                  <a:cs typeface="Times New Roman" pitchFamily="18" charset="0"/>
                </a:rPr>
                <a:t>×r</a:t>
              </a:r>
              <a:r>
                <a:rPr kumimoji="1" lang="en-US" sz="2000">
                  <a:latin typeface="Times New Roman" pitchFamily="18" charset="0"/>
                  <a:cs typeface="Times New Roman" pitchFamily="18" charset="0"/>
                </a:rPr>
                <a:t>]</a:t>
              </a:r>
            </a:p>
          </p:txBody>
        </p:sp>
        <p:sp>
          <p:nvSpPr>
            <p:cNvPr id="295943" name="Text Box 7"/>
            <p:cNvSpPr txBox="1">
              <a:spLocks noChangeArrowheads="1"/>
            </p:cNvSpPr>
            <p:nvPr/>
          </p:nvSpPr>
          <p:spPr bwMode="auto">
            <a:xfrm>
              <a:off x="960" y="1680"/>
              <a:ext cx="49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pPr>
              <a:r>
                <a:rPr kumimoji="1" lang="en-US" sz="2000">
                  <a:latin typeface="Times New Roman" pitchFamily="18" charset="0"/>
                </a:rPr>
                <a:t>[</a:t>
              </a:r>
              <a:r>
                <a:rPr kumimoji="1" lang="en-US" sz="2000" i="1">
                  <a:latin typeface="Times New Roman" pitchFamily="18" charset="0"/>
                </a:rPr>
                <a:t>r</a:t>
              </a:r>
              <a:r>
                <a:rPr kumimoji="1" lang="en-US" sz="2000" i="1">
                  <a:latin typeface="Times New Roman" pitchFamily="18" charset="0"/>
                  <a:cs typeface="Times New Roman" pitchFamily="18" charset="0"/>
                </a:rPr>
                <a:t>×r</a:t>
              </a:r>
              <a:r>
                <a:rPr kumimoji="1" lang="en-US" sz="2000">
                  <a:latin typeface="Times New Roman" pitchFamily="18" charset="0"/>
                  <a:cs typeface="Times New Roman" pitchFamily="18" charset="0"/>
                </a:rPr>
                <a:t>]</a:t>
              </a:r>
            </a:p>
          </p:txBody>
        </p:sp>
        <p:sp>
          <p:nvSpPr>
            <p:cNvPr id="295944" name="Text Box 8"/>
            <p:cNvSpPr txBox="1">
              <a:spLocks noChangeArrowheads="1"/>
            </p:cNvSpPr>
            <p:nvPr/>
          </p:nvSpPr>
          <p:spPr bwMode="auto">
            <a:xfrm>
              <a:off x="1344" y="1680"/>
              <a:ext cx="49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20000"/>
                </a:spcBef>
              </a:pPr>
              <a:r>
                <a:rPr kumimoji="1" lang="en-US" sz="2000">
                  <a:latin typeface="Times New Roman" pitchFamily="18" charset="0"/>
                </a:rPr>
                <a:t>[</a:t>
              </a:r>
              <a:r>
                <a:rPr kumimoji="1" lang="en-US" sz="2000" i="1">
                  <a:latin typeface="Times New Roman" pitchFamily="18" charset="0"/>
                </a:rPr>
                <a:t>r</a:t>
              </a:r>
              <a:r>
                <a:rPr kumimoji="1" lang="en-US" sz="2000" i="1">
                  <a:latin typeface="Times New Roman" pitchFamily="18" charset="0"/>
                  <a:cs typeface="Times New Roman" pitchFamily="18" charset="0"/>
                </a:rPr>
                <a:t>×n</a:t>
              </a:r>
              <a:r>
                <a:rPr kumimoji="1" lang="en-US" sz="2000">
                  <a:latin typeface="Times New Roman" pitchFamily="18" charset="0"/>
                  <a:cs typeface="Times New Roman" pitchFamily="18" charset="0"/>
                </a:rPr>
                <a:t>]</a:t>
              </a:r>
            </a:p>
          </p:txBody>
        </p:sp>
      </p:grpSp>
      <p:graphicFrame>
        <p:nvGraphicFramePr>
          <p:cNvPr id="295945" name="Object 9"/>
          <p:cNvGraphicFramePr>
            <a:graphicFrameLocks noChangeAspect="1"/>
          </p:cNvGraphicFramePr>
          <p:nvPr/>
        </p:nvGraphicFramePr>
        <p:xfrm>
          <a:off x="552450" y="4802188"/>
          <a:ext cx="1508125" cy="420687"/>
        </p:xfrm>
        <a:graphic>
          <a:graphicData uri="http://schemas.openxmlformats.org/presentationml/2006/ole">
            <mc:AlternateContent xmlns:mc="http://schemas.openxmlformats.org/markup-compatibility/2006">
              <mc:Choice xmlns:v="urn:schemas-microsoft-com:vml" Requires="v">
                <p:oleObj spid="_x0000_s49171" name="Equation" r:id="rId6" imgW="774360" imgH="215640" progId="Equation.3">
                  <p:embed/>
                </p:oleObj>
              </mc:Choice>
              <mc:Fallback>
                <p:oleObj name="Equation" r:id="rId6" imgW="774360" imgH="215640" progId="Equation.3">
                  <p:embed/>
                  <p:pic>
                    <p:nvPicPr>
                      <p:cNvPr id="295945"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450" y="4802188"/>
                        <a:ext cx="1508125" cy="420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5946" name="Object 10"/>
          <p:cNvGraphicFramePr>
            <a:graphicFrameLocks noChangeAspect="1"/>
          </p:cNvGraphicFramePr>
          <p:nvPr/>
        </p:nvGraphicFramePr>
        <p:xfrm>
          <a:off x="498475" y="5378450"/>
          <a:ext cx="1746250" cy="471488"/>
        </p:xfrm>
        <a:graphic>
          <a:graphicData uri="http://schemas.openxmlformats.org/presentationml/2006/ole">
            <mc:AlternateContent xmlns:mc="http://schemas.openxmlformats.org/markup-compatibility/2006">
              <mc:Choice xmlns:v="urn:schemas-microsoft-com:vml" Requires="v">
                <p:oleObj spid="_x0000_s49172" name="Equation" r:id="rId8" imgW="799920" imgH="215640" progId="Equation.3">
                  <p:embed/>
                </p:oleObj>
              </mc:Choice>
              <mc:Fallback>
                <p:oleObj name="Equation" r:id="rId8" imgW="799920" imgH="215640" progId="Equation.3">
                  <p:embed/>
                  <p:pic>
                    <p:nvPicPr>
                      <p:cNvPr id="295946"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8475" y="5378450"/>
                        <a:ext cx="1746250"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5947" name="Object 11"/>
          <p:cNvGraphicFramePr>
            <a:graphicFrameLocks noChangeAspect="1"/>
          </p:cNvGraphicFramePr>
          <p:nvPr/>
        </p:nvGraphicFramePr>
        <p:xfrm>
          <a:off x="2270125" y="6046788"/>
          <a:ext cx="4652963" cy="498475"/>
        </p:xfrm>
        <a:graphic>
          <a:graphicData uri="http://schemas.openxmlformats.org/presentationml/2006/ole">
            <mc:AlternateContent xmlns:mc="http://schemas.openxmlformats.org/markup-compatibility/2006">
              <mc:Choice xmlns:v="urn:schemas-microsoft-com:vml" Requires="v">
                <p:oleObj spid="_x0000_s49173" name="Equation" r:id="rId10" imgW="2133360" imgH="228600" progId="Equation.3">
                  <p:embed/>
                </p:oleObj>
              </mc:Choice>
              <mc:Fallback>
                <p:oleObj name="Equation" r:id="rId10" imgW="2133360" imgH="228600" progId="Equation.3">
                  <p:embed/>
                  <p:pic>
                    <p:nvPicPr>
                      <p:cNvPr id="295947" name="Object 11"/>
                      <p:cNvPicPr>
                        <a:picLocks noChangeAspect="1" noChangeArrowheads="1"/>
                      </p:cNvPicPr>
                      <p:nvPr/>
                    </p:nvPicPr>
                    <p:blipFill>
                      <a:blip r:embed="rId11"/>
                      <a:srcRect/>
                      <a:stretch>
                        <a:fillRect/>
                      </a:stretch>
                    </p:blipFill>
                    <p:spPr bwMode="auto">
                      <a:xfrm>
                        <a:off x="2270125" y="6046788"/>
                        <a:ext cx="4652963"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TextBox 11">
            <a:extLst>
              <a:ext uri="{FF2B5EF4-FFF2-40B4-BE49-F238E27FC236}">
                <a16:creationId xmlns:a16="http://schemas.microsoft.com/office/drawing/2014/main" id="{3718B091-C025-40E6-AAD6-144BFE1D2ECC}"/>
              </a:ext>
            </a:extLst>
          </p:cNvPr>
          <p:cNvSpPr txBox="1"/>
          <p:nvPr/>
        </p:nvSpPr>
        <p:spPr>
          <a:xfrm>
            <a:off x="184150" y="1186546"/>
            <a:ext cx="3126631" cy="646331"/>
          </a:xfrm>
          <a:prstGeom prst="rect">
            <a:avLst/>
          </a:prstGeom>
          <a:noFill/>
        </p:spPr>
        <p:txBody>
          <a:bodyPr wrap="square" rtlCol="0">
            <a:spAutoFit/>
          </a:bodyPr>
          <a:lstStyle/>
          <a:p>
            <a:r>
              <a:rPr lang="en-US" dirty="0" err="1">
                <a:solidFill>
                  <a:srgbClr val="FF0000"/>
                </a:solidFill>
              </a:rPr>
              <a:t>Ar</a:t>
            </a:r>
            <a:r>
              <a:rPr lang="en-US" dirty="0">
                <a:solidFill>
                  <a:srgbClr val="FF0000"/>
                </a:solidFill>
              </a:rPr>
              <a:t> best approximation of A (</a:t>
            </a:r>
            <a:r>
              <a:rPr lang="en-US" dirty="0" err="1">
                <a:solidFill>
                  <a:srgbClr val="FF0000"/>
                </a:solidFill>
              </a:rPr>
              <a:t>Frobernius</a:t>
            </a:r>
            <a:r>
              <a:rPr lang="en-US" dirty="0">
                <a:solidFill>
                  <a:srgbClr val="FF0000"/>
                </a:solidFill>
              </a:rPr>
              <a:t> norm)</a:t>
            </a:r>
          </a:p>
        </p:txBody>
      </p:sp>
    </p:spTree>
    <p:extLst>
      <p:ext uri="{BB962C8B-B14F-4D97-AF65-F5344CB8AC3E}">
        <p14:creationId xmlns:p14="http://schemas.microsoft.com/office/powerpoint/2010/main" val="3045588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B15EEE-78F8-43B0-A837-9A2AB97C6B65}"/>
              </a:ext>
            </a:extLst>
          </p:cNvPr>
          <p:cNvSpPr>
            <a:spLocks noGrp="1"/>
          </p:cNvSpPr>
          <p:nvPr>
            <p:ph type="sldNum" sz="quarter" idx="12"/>
          </p:nvPr>
        </p:nvSpPr>
        <p:spPr/>
        <p:txBody>
          <a:bodyPr/>
          <a:lstStyle/>
          <a:p>
            <a:fld id="{878E0B35-C73E-49DE-9EA0-4D9F6C87E107}" type="slidenum">
              <a:rPr lang="el-GR" smtClean="0"/>
              <a:pPr/>
              <a:t>16</a:t>
            </a:fld>
            <a:endParaRPr lang="el-GR"/>
          </a:p>
        </p:txBody>
      </p:sp>
      <p:sp>
        <p:nvSpPr>
          <p:cNvPr id="3" name="TextBox 2">
            <a:extLst>
              <a:ext uri="{FF2B5EF4-FFF2-40B4-BE49-F238E27FC236}">
                <a16:creationId xmlns:a16="http://schemas.microsoft.com/office/drawing/2014/main" id="{827F8399-779E-4DB2-9772-1F3D156F6C35}"/>
              </a:ext>
            </a:extLst>
          </p:cNvPr>
          <p:cNvSpPr txBox="1"/>
          <p:nvPr/>
        </p:nvSpPr>
        <p:spPr>
          <a:xfrm>
            <a:off x="971600" y="1268760"/>
            <a:ext cx="6984776" cy="1631216"/>
          </a:xfrm>
          <a:prstGeom prst="rect">
            <a:avLst/>
          </a:prstGeom>
          <a:noFill/>
        </p:spPr>
        <p:txBody>
          <a:bodyPr wrap="square" rtlCol="0">
            <a:spAutoFit/>
          </a:bodyPr>
          <a:lstStyle/>
          <a:p>
            <a:r>
              <a:rPr lang="el-GR" sz="2000" dirty="0"/>
              <a:t>Αλλά</a:t>
            </a:r>
          </a:p>
          <a:p>
            <a:pPr marL="285750" indent="-285750">
              <a:buFont typeface="Wingdings" panose="05000000000000000000" pitchFamily="2" charset="2"/>
              <a:buChar char="§"/>
            </a:pPr>
            <a:r>
              <a:rPr lang="el-GR" sz="2000" dirty="0"/>
              <a:t>Δύσκολο να ενημερώσουμε, πχ, αλλάζουν οι διαστάσεις συχνά</a:t>
            </a:r>
          </a:p>
          <a:p>
            <a:pPr marL="285750" indent="-285750">
              <a:buFont typeface="Wingdings" panose="05000000000000000000" pitchFamily="2" charset="2"/>
              <a:buChar char="§"/>
            </a:pPr>
            <a:r>
              <a:rPr lang="el-GR" sz="2000" dirty="0"/>
              <a:t>Αραιός πίνακας </a:t>
            </a:r>
          </a:p>
          <a:p>
            <a:pPr marL="285750" indent="-285750">
              <a:buFont typeface="Wingdings" panose="05000000000000000000" pitchFamily="2" charset="2"/>
              <a:buChar char="§"/>
            </a:pPr>
            <a:r>
              <a:rPr lang="el-GR" sz="2000" dirty="0"/>
              <a:t>Πολύ μεγάλες διαστάσεις </a:t>
            </a:r>
          </a:p>
          <a:p>
            <a:endParaRPr lang="en-US" sz="2000" dirty="0"/>
          </a:p>
        </p:txBody>
      </p:sp>
      <p:sp>
        <p:nvSpPr>
          <p:cNvPr id="4" name="TextBox 3">
            <a:extLst>
              <a:ext uri="{FF2B5EF4-FFF2-40B4-BE49-F238E27FC236}">
                <a16:creationId xmlns:a16="http://schemas.microsoft.com/office/drawing/2014/main" id="{C2D80AB5-F65B-416B-85F0-593E67F601B2}"/>
              </a:ext>
            </a:extLst>
          </p:cNvPr>
          <p:cNvSpPr txBox="1"/>
          <p:nvPr/>
        </p:nvSpPr>
        <p:spPr>
          <a:xfrm>
            <a:off x="755576" y="3573016"/>
            <a:ext cx="6408712" cy="707886"/>
          </a:xfrm>
          <a:prstGeom prst="rect">
            <a:avLst/>
          </a:prstGeom>
          <a:noFill/>
        </p:spPr>
        <p:txBody>
          <a:bodyPr wrap="square" rtlCol="0">
            <a:spAutoFit/>
          </a:bodyPr>
          <a:lstStyle/>
          <a:p>
            <a:r>
              <a:rPr lang="el-GR" sz="2000" dirty="0"/>
              <a:t>Θα δούμε μια τεχνική που βασίζεται σε επαναληπτικές μεθόδους</a:t>
            </a:r>
            <a:endParaRPr lang="en-US" sz="2000" dirty="0"/>
          </a:p>
        </p:txBody>
      </p:sp>
    </p:spTree>
    <p:extLst>
      <p:ext uri="{BB962C8B-B14F-4D97-AF65-F5344CB8AC3E}">
        <p14:creationId xmlns:p14="http://schemas.microsoft.com/office/powerpoint/2010/main" val="2997724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FFB48-4B20-4C3B-9742-EA53F83FA3BC}"/>
              </a:ext>
            </a:extLst>
          </p:cNvPr>
          <p:cNvSpPr>
            <a:spLocks noGrp="1"/>
          </p:cNvSpPr>
          <p:nvPr>
            <p:ph type="title"/>
          </p:nvPr>
        </p:nvSpPr>
        <p:spPr>
          <a:xfrm>
            <a:off x="539552" y="2060848"/>
            <a:ext cx="8229600" cy="1143000"/>
          </a:xfrm>
        </p:spPr>
        <p:txBody>
          <a:bodyPr/>
          <a:lstStyle/>
          <a:p>
            <a:r>
              <a:rPr lang="en-US" dirty="0"/>
              <a:t>word2vec</a:t>
            </a:r>
          </a:p>
        </p:txBody>
      </p:sp>
      <p:sp>
        <p:nvSpPr>
          <p:cNvPr id="3" name="Slide Number Placeholder 2">
            <a:extLst>
              <a:ext uri="{FF2B5EF4-FFF2-40B4-BE49-F238E27FC236}">
                <a16:creationId xmlns:a16="http://schemas.microsoft.com/office/drawing/2014/main" id="{8E7560C9-83C5-4DDD-A22F-97E930746BDE}"/>
              </a:ext>
            </a:extLst>
          </p:cNvPr>
          <p:cNvSpPr>
            <a:spLocks noGrp="1"/>
          </p:cNvSpPr>
          <p:nvPr>
            <p:ph type="sldNum" sz="quarter" idx="12"/>
          </p:nvPr>
        </p:nvSpPr>
        <p:spPr/>
        <p:txBody>
          <a:bodyPr/>
          <a:lstStyle/>
          <a:p>
            <a:fld id="{878E0B35-C73E-49DE-9EA0-4D9F6C87E107}" type="slidenum">
              <a:rPr lang="el-GR" smtClean="0"/>
              <a:pPr/>
              <a:t>17</a:t>
            </a:fld>
            <a:endParaRPr lang="el-GR"/>
          </a:p>
        </p:txBody>
      </p:sp>
    </p:spTree>
    <p:extLst>
      <p:ext uri="{BB962C8B-B14F-4D97-AF65-F5344CB8AC3E}">
        <p14:creationId xmlns:p14="http://schemas.microsoft.com/office/powerpoint/2010/main" val="1365087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71600" y="5001149"/>
            <a:ext cx="7377352" cy="810599"/>
            <a:chOff x="928448" y="4574891"/>
            <a:chExt cx="7377352" cy="810599"/>
          </a:xfrm>
        </p:grpSpPr>
        <p:sp>
          <p:nvSpPr>
            <p:cNvPr id="6" name="Rectangle 5"/>
            <p:cNvSpPr/>
            <p:nvPr/>
          </p:nvSpPr>
          <p:spPr bwMode="auto">
            <a:xfrm>
              <a:off x="4981938" y="4574891"/>
              <a:ext cx="3323862" cy="810599"/>
            </a:xfrm>
            <a:prstGeom prst="rect">
              <a:avLst/>
            </a:prstGeom>
            <a:solidFill>
              <a:schemeClr val="accent6">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mn-lt"/>
              </a:endParaRPr>
            </a:p>
          </p:txBody>
        </p:sp>
        <p:sp>
          <p:nvSpPr>
            <p:cNvPr id="7" name="Rectangle 6"/>
            <p:cNvSpPr/>
            <p:nvPr/>
          </p:nvSpPr>
          <p:spPr bwMode="auto">
            <a:xfrm>
              <a:off x="928448" y="4574891"/>
              <a:ext cx="3323862" cy="810599"/>
            </a:xfrm>
            <a:prstGeom prst="rect">
              <a:avLst/>
            </a:prstGeom>
            <a:solidFill>
              <a:schemeClr val="accent6">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mn-lt"/>
              </a:endParaRPr>
            </a:p>
          </p:txBody>
        </p:sp>
        <p:sp>
          <p:nvSpPr>
            <p:cNvPr id="8" name="Rectangle 7"/>
            <p:cNvSpPr/>
            <p:nvPr/>
          </p:nvSpPr>
          <p:spPr bwMode="auto">
            <a:xfrm>
              <a:off x="4252310" y="4574891"/>
              <a:ext cx="729628" cy="810599"/>
            </a:xfrm>
            <a:prstGeom prst="rect">
              <a:avLst/>
            </a:prstGeom>
            <a:solidFill>
              <a:schemeClr val="accent2">
                <a:lumMod val="20000"/>
                <a:lumOff val="8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mn-lt"/>
              </a:endParaRPr>
            </a:p>
          </p:txBody>
        </p:sp>
      </p:grpSp>
      <p:sp>
        <p:nvSpPr>
          <p:cNvPr id="2" name="Title 1"/>
          <p:cNvSpPr>
            <a:spLocks noGrp="1"/>
          </p:cNvSpPr>
          <p:nvPr>
            <p:ph type="title"/>
          </p:nvPr>
        </p:nvSpPr>
        <p:spPr>
          <a:xfrm>
            <a:off x="457200" y="-18256"/>
            <a:ext cx="8229600" cy="1143000"/>
          </a:xfrm>
        </p:spPr>
        <p:txBody>
          <a:bodyPr/>
          <a:lstStyle/>
          <a:p>
            <a:r>
              <a:rPr lang="en-US" dirty="0">
                <a:solidFill>
                  <a:schemeClr val="accent6">
                    <a:lumMod val="75000"/>
                  </a:schemeClr>
                </a:solidFill>
              </a:rPr>
              <a:t>Basic Idea</a:t>
            </a:r>
            <a:endParaRPr lang="el-GR" dirty="0">
              <a:solidFill>
                <a:schemeClr val="accent6">
                  <a:lumMod val="75000"/>
                </a:schemeClr>
              </a:solidFill>
            </a:endParaRPr>
          </a:p>
        </p:txBody>
      </p:sp>
      <p:sp>
        <p:nvSpPr>
          <p:cNvPr id="3" name="Slide Number Placeholder 2"/>
          <p:cNvSpPr>
            <a:spLocks noGrp="1"/>
          </p:cNvSpPr>
          <p:nvPr>
            <p:ph type="sldNum" sz="quarter" idx="12"/>
          </p:nvPr>
        </p:nvSpPr>
        <p:spPr/>
        <p:txBody>
          <a:bodyPr/>
          <a:lstStyle/>
          <a:p>
            <a:fld id="{878E0B35-C73E-49DE-9EA0-4D9F6C87E107}" type="slidenum">
              <a:rPr lang="el-GR" smtClean="0"/>
              <a:pPr/>
              <a:t>18</a:t>
            </a:fld>
            <a:endParaRPr lang="el-GR"/>
          </a:p>
        </p:txBody>
      </p:sp>
      <p:sp>
        <p:nvSpPr>
          <p:cNvPr id="4" name="Content Placeholder 2"/>
          <p:cNvSpPr txBox="1">
            <a:spLocks/>
          </p:cNvSpPr>
          <p:nvPr/>
        </p:nvSpPr>
        <p:spPr>
          <a:xfrm>
            <a:off x="545476" y="1124744"/>
            <a:ext cx="8229600" cy="4953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You can get a lot of value by representing a word by means of its neighbors</a:t>
            </a:r>
          </a:p>
          <a:p>
            <a:r>
              <a:rPr lang="en-US" dirty="0">
                <a:solidFill>
                  <a:srgbClr val="3A87FF"/>
                </a:solidFill>
              </a:rPr>
              <a:t>“You shall know a word by the company it keeps”</a:t>
            </a:r>
          </a:p>
          <a:p>
            <a:pPr algn="r"/>
            <a:r>
              <a:rPr lang="en-US" sz="1600" dirty="0"/>
              <a:t>(J. R. Firth 1957: 11)</a:t>
            </a:r>
          </a:p>
          <a:p>
            <a:r>
              <a:rPr lang="en-US" dirty="0"/>
              <a:t>One</a:t>
            </a:r>
            <a:r>
              <a:rPr lang="en-US" dirty="0">
                <a:solidFill>
                  <a:prstClr val="black"/>
                </a:solidFill>
              </a:rPr>
              <a:t> of the most successful ideas of modern statistical NLP</a:t>
            </a:r>
          </a:p>
          <a:p>
            <a:pPr lvl="1"/>
            <a:endParaRPr lang="en-US" dirty="0">
              <a:latin typeface="Arial Narrow"/>
              <a:cs typeface="Arial Narrow"/>
            </a:endParaRPr>
          </a:p>
          <a:p>
            <a:pPr marL="457200" lvl="1" indent="0">
              <a:buFont typeface="Arial" pitchFamily="34" charset="0"/>
              <a:buNone/>
            </a:pPr>
            <a:r>
              <a:rPr lang="en-US" sz="1800" dirty="0">
                <a:latin typeface="Arial Narrow"/>
                <a:cs typeface="Arial Narrow"/>
              </a:rPr>
              <a:t>government debt problems turning into banking crises as has happened in</a:t>
            </a:r>
          </a:p>
          <a:p>
            <a:pPr marL="457200" lvl="1" indent="0">
              <a:buFont typeface="Arial" pitchFamily="34" charset="0"/>
              <a:buNone/>
            </a:pPr>
            <a:r>
              <a:rPr lang="en-US" sz="1800" dirty="0">
                <a:latin typeface="Arial Narrow"/>
                <a:cs typeface="Arial Narrow"/>
              </a:rPr>
              <a:t>         saying that Europe needs unified banking regulation to replace the hodgepodge</a:t>
            </a:r>
          </a:p>
          <a:p>
            <a:pPr marL="457200" lvl="1" indent="0" algn="ctr">
              <a:buFont typeface="Arial" pitchFamily="34" charset="0"/>
              <a:buNone/>
            </a:pPr>
            <a:r>
              <a:rPr lang="en-US" dirty="0">
                <a:latin typeface="Wingdings"/>
                <a:ea typeface="Wingdings"/>
                <a:cs typeface="Wingdings"/>
                <a:sym typeface="Wingdings"/>
              </a:rPr>
              <a:t></a:t>
            </a:r>
            <a:r>
              <a:rPr lang="en-US" dirty="0">
                <a:cs typeface="Arial Narrow"/>
                <a:sym typeface="Wingdings"/>
              </a:rPr>
              <a:t> </a:t>
            </a:r>
            <a:r>
              <a:rPr lang="en-US" dirty="0">
                <a:cs typeface="Arial Narrow"/>
              </a:rPr>
              <a:t>These words will represent </a:t>
            </a:r>
            <a:r>
              <a:rPr lang="en-US" i="1" dirty="0">
                <a:cs typeface="Arial Narrow"/>
              </a:rPr>
              <a:t>banking </a:t>
            </a:r>
            <a:r>
              <a:rPr lang="en-US" i="1" dirty="0">
                <a:latin typeface="Wingdings"/>
                <a:ea typeface="Wingdings"/>
                <a:cs typeface="Wingdings"/>
                <a:sym typeface="Wingdings"/>
              </a:rPr>
              <a:t></a:t>
            </a:r>
            <a:endParaRPr lang="en-US" dirty="0">
              <a:cs typeface="Arial Narrow"/>
            </a:endParaRPr>
          </a:p>
          <a:p>
            <a:endParaRPr lang="en-US" dirty="0"/>
          </a:p>
        </p:txBody>
      </p:sp>
      <p:pic>
        <p:nvPicPr>
          <p:cNvPr id="9" name="Picture 4" descr="https://upload.wikimedia.org/wikipedia/commons/thumb/c/c3/John_Rupert_Firth.png/220px-John_Rupert_Firth.png">
            <a:extLst>
              <a:ext uri="{FF2B5EF4-FFF2-40B4-BE49-F238E27FC236}">
                <a16:creationId xmlns:a16="http://schemas.microsoft.com/office/drawing/2014/main" id="{EF5CD5A7-8647-4F9F-BE47-44BF42BF16B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7193"/>
          <a:stretch/>
        </p:blipFill>
        <p:spPr bwMode="auto">
          <a:xfrm>
            <a:off x="6163172" y="2812766"/>
            <a:ext cx="780056" cy="810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066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940"/>
            <a:ext cx="8229600" cy="1143000"/>
          </a:xfrm>
        </p:spPr>
        <p:txBody>
          <a:bodyPr>
            <a:normAutofit/>
          </a:bodyPr>
          <a:lstStyle/>
          <a:p>
            <a:r>
              <a:rPr lang="en-US" dirty="0">
                <a:solidFill>
                  <a:schemeClr val="accent6">
                    <a:lumMod val="75000"/>
                  </a:schemeClr>
                </a:solidFill>
              </a:rPr>
              <a:t>Basic idea</a:t>
            </a:r>
          </a:p>
        </p:txBody>
      </p:sp>
      <mc:AlternateContent xmlns:mc="http://schemas.openxmlformats.org/markup-compatibility/2006">
        <mc:Choice xmlns:a14="http://schemas.microsoft.com/office/drawing/2010/main" Requires="a14">
          <p:sp>
            <p:nvSpPr>
              <p:cNvPr id="4" name="Content Placeholder 3"/>
              <p:cNvSpPr>
                <a:spLocks noGrp="1"/>
              </p:cNvSpPr>
              <p:nvPr>
                <p:ph idx="1"/>
              </p:nvPr>
            </p:nvSpPr>
            <p:spPr>
              <a:xfrm>
                <a:off x="251520" y="1052736"/>
                <a:ext cx="8534400" cy="4445000"/>
              </a:xfrm>
            </p:spPr>
            <p:txBody>
              <a:bodyPr>
                <a:noAutofit/>
              </a:bodyPr>
              <a:lstStyle/>
              <a:p>
                <a:r>
                  <a:rPr lang="en-US" dirty="0"/>
                  <a:t>Define a model that aims to predict between a </a:t>
                </a:r>
                <a:r>
                  <a:rPr lang="en-US" dirty="0">
                    <a:solidFill>
                      <a:schemeClr val="tx2">
                        <a:lumMod val="60000"/>
                        <a:lumOff val="40000"/>
                      </a:schemeClr>
                    </a:solidFill>
                  </a:rPr>
                  <a:t>center word</a:t>
                </a:r>
                <a:r>
                  <a:rPr lang="en-US" dirty="0"/>
                  <a:t> </a:t>
                </a:r>
                <a:r>
                  <a:rPr lang="en-US" i="1" dirty="0" err="1"/>
                  <a:t>w</a:t>
                </a:r>
                <a:r>
                  <a:rPr lang="en-US" i="1" baseline="-25000" dirty="0" err="1"/>
                  <a:t>c</a:t>
                </a:r>
                <a:r>
                  <a:rPr lang="en-US" dirty="0"/>
                  <a:t> and </a:t>
                </a:r>
                <a:r>
                  <a:rPr lang="en-US" dirty="0">
                    <a:solidFill>
                      <a:schemeClr val="tx2">
                        <a:lumMod val="60000"/>
                        <a:lumOff val="40000"/>
                      </a:schemeClr>
                    </a:solidFill>
                  </a:rPr>
                  <a:t>context words </a:t>
                </a:r>
                <a:r>
                  <a:rPr lang="en-US" dirty="0"/>
                  <a:t>in some window of </a:t>
                </a:r>
                <a:r>
                  <a:rPr lang="en-US" dirty="0">
                    <a:solidFill>
                      <a:schemeClr val="tx2">
                        <a:lumMod val="60000"/>
                        <a:lumOff val="40000"/>
                      </a:schemeClr>
                    </a:solidFill>
                  </a:rPr>
                  <a:t>length m </a:t>
                </a:r>
                <a:r>
                  <a:rPr lang="en-US" dirty="0"/>
                  <a:t>in terms of word vectors</a:t>
                </a:r>
              </a:p>
              <a:p>
                <a:r>
                  <a:rPr lang="en-US" dirty="0"/>
                  <a:t>	</a:t>
                </a:r>
                <a14:m>
                  <m:oMath xmlns:m="http://schemas.openxmlformats.org/officeDocument/2006/math">
                    <m:r>
                      <m:rPr>
                        <m:sty m:val="p"/>
                      </m:rPr>
                      <a:rPr lang="en-US" b="0" i="0" smtClean="0">
                        <a:latin typeface="Cambria Math" panose="02040503050406030204" pitchFamily="18" charset="0"/>
                      </a:rPr>
                      <m:t>P</m:t>
                    </m:r>
                    <m:d>
                      <m:dPr>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𝑐</m:t>
                            </m:r>
                          </m:sub>
                        </m:sSub>
                        <m:r>
                          <a:rPr lang="en-US" b="0" i="1" smtClean="0">
                            <a:latin typeface="Cambria Math" panose="02040503050406030204" pitchFamily="18" charset="0"/>
                          </a:rPr>
                          <m:t> </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  </m:t>
                        </m:r>
                      </m:sub>
                    </m:sSub>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𝑤</m:t>
                        </m:r>
                      </m:e>
                      <m:sub>
                        <m:r>
                          <a:rPr lang="en-US" i="1">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 </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𝑐</m:t>
                        </m:r>
                        <m:r>
                          <a:rPr lang="en-US" i="1">
                            <a:latin typeface="Cambria Math" panose="02040503050406030204" pitchFamily="18" charset="0"/>
                          </a:rPr>
                          <m:t>+</m:t>
                        </m:r>
                        <m:r>
                          <a:rPr lang="en-US" b="0" i="1" smtClean="0">
                            <a:latin typeface="Cambria Math" panose="02040503050406030204" pitchFamily="18" charset="0"/>
                          </a:rPr>
                          <m:t>𝑚</m:t>
                        </m:r>
                      </m:sub>
                    </m:sSub>
                  </m:oMath>
                </a14:m>
                <a:r>
                  <a:rPr lang="en-US" dirty="0"/>
                  <a:t>)</a:t>
                </a:r>
              </a:p>
              <a:p>
                <a:r>
                  <a:rPr lang="en-US" dirty="0"/>
                  <a:t>Loss function 1-P that we want to minimize</a:t>
                </a:r>
              </a:p>
              <a:p>
                <a:endParaRPr lang="en-US" dirty="0"/>
              </a:p>
              <a:p>
                <a:endParaRPr lang="en-US" dirty="0"/>
              </a:p>
            </p:txBody>
          </p:sp>
        </mc:Choice>
        <mc:Fallback>
          <p:sp>
            <p:nvSpPr>
              <p:cNvPr id="4" name="Content Placeholder 3"/>
              <p:cNvSpPr>
                <a:spLocks noGrp="1" noRot="1" noChangeAspect="1" noMove="1" noResize="1" noEditPoints="1" noAdjustHandles="1" noChangeArrowheads="1" noChangeShapeType="1" noTextEdit="1"/>
              </p:cNvSpPr>
              <p:nvPr>
                <p:ph idx="1"/>
              </p:nvPr>
            </p:nvSpPr>
            <p:spPr>
              <a:xfrm>
                <a:off x="251520" y="1052736"/>
                <a:ext cx="8534400" cy="4445000"/>
              </a:xfrm>
              <a:blipFill>
                <a:blip r:embed="rId3"/>
                <a:stretch>
                  <a:fillRect l="-1429" t="-1372"/>
                </a:stretch>
              </a:blipFill>
            </p:spPr>
            <p:txBody>
              <a:bodyPr/>
              <a:lstStyle/>
              <a:p>
                <a:r>
                  <a:rPr lang="en-US">
                    <a:noFill/>
                  </a:rPr>
                  <a:t> </a:t>
                </a:r>
              </a:p>
            </p:txBody>
          </p:sp>
        </mc:Fallback>
      </mc:AlternateContent>
    </p:spTree>
    <p:extLst>
      <p:ext uri="{BB962C8B-B14F-4D97-AF65-F5344CB8AC3E}">
        <p14:creationId xmlns:p14="http://schemas.microsoft.com/office/powerpoint/2010/main" val="1828979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2</a:t>
            </a:fld>
            <a:endParaRPr lang="el-GR"/>
          </a:p>
        </p:txBody>
      </p:sp>
      <p:sp>
        <p:nvSpPr>
          <p:cNvPr id="8194" name="Rectangle 2"/>
          <p:cNvSpPr>
            <a:spLocks noGrp="1" noChangeArrowheads="1"/>
          </p:cNvSpPr>
          <p:nvPr>
            <p:ph type="ctrTitle"/>
          </p:nvPr>
        </p:nvSpPr>
        <p:spPr>
          <a:xfrm>
            <a:off x="611560" y="2083823"/>
            <a:ext cx="7772400" cy="1470025"/>
          </a:xfrm>
        </p:spPr>
        <p:txBody>
          <a:bodyPr/>
          <a:lstStyle/>
          <a:p>
            <a:r>
              <a:rPr lang="en-US" dirty="0">
                <a:solidFill>
                  <a:schemeClr val="accent6">
                    <a:lumMod val="50000"/>
                  </a:schemeClr>
                </a:solidFill>
              </a:rPr>
              <a:t>Word embeddings</a:t>
            </a:r>
          </a:p>
        </p:txBody>
      </p:sp>
    </p:spTree>
    <p:extLst>
      <p:ext uri="{BB962C8B-B14F-4D97-AF65-F5344CB8AC3E}">
        <p14:creationId xmlns:p14="http://schemas.microsoft.com/office/powerpoint/2010/main" val="2307372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E0B35-C73E-49DE-9EA0-4D9F6C87E107}" type="slidenum">
              <a:rPr lang="el-GR" smtClean="0"/>
              <a:pPr/>
              <a:t>20</a:t>
            </a:fld>
            <a:endParaRPr lang="el-GR"/>
          </a:p>
        </p:txBody>
      </p:sp>
      <p:pic>
        <p:nvPicPr>
          <p:cNvPr id="6" name="Picture 5"/>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72903" y="1412776"/>
            <a:ext cx="8598193" cy="3712191"/>
          </a:xfrm>
          <a:prstGeom prst="rect">
            <a:avLst/>
          </a:prstGeom>
        </p:spPr>
      </p:pic>
    </p:spTree>
    <p:extLst>
      <p:ext uri="{BB962C8B-B14F-4D97-AF65-F5344CB8AC3E}">
        <p14:creationId xmlns:p14="http://schemas.microsoft.com/office/powerpoint/2010/main" val="2236163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940"/>
            <a:ext cx="8229600" cy="1143000"/>
          </a:xfrm>
        </p:spPr>
        <p:txBody>
          <a:bodyPr>
            <a:normAutofit/>
          </a:bodyPr>
          <a:lstStyle/>
          <a:p>
            <a:r>
              <a:rPr lang="en-US" dirty="0">
                <a:solidFill>
                  <a:schemeClr val="accent6">
                    <a:lumMod val="75000"/>
                  </a:schemeClr>
                </a:solidFill>
              </a:rPr>
              <a:t>Basic idea</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251520" y="1052736"/>
                <a:ext cx="8534400" cy="4445000"/>
              </a:xfrm>
            </p:spPr>
            <p:txBody>
              <a:bodyPr>
                <a:noAutofit/>
              </a:bodyPr>
              <a:lstStyle/>
              <a:p>
                <a:r>
                  <a:rPr lang="en-US" dirty="0"/>
                  <a:t>Define a model that aims to predict between a </a:t>
                </a:r>
                <a:r>
                  <a:rPr lang="en-US" dirty="0">
                    <a:solidFill>
                      <a:schemeClr val="tx2">
                        <a:lumMod val="60000"/>
                        <a:lumOff val="40000"/>
                      </a:schemeClr>
                    </a:solidFill>
                  </a:rPr>
                  <a:t>center word</a:t>
                </a:r>
                <a:r>
                  <a:rPr lang="en-US" dirty="0"/>
                  <a:t> </a:t>
                </a:r>
                <a:r>
                  <a:rPr lang="en-US" i="1" dirty="0" err="1"/>
                  <a:t>w</a:t>
                </a:r>
                <a:r>
                  <a:rPr lang="en-US" i="1" baseline="-25000" dirty="0" err="1"/>
                  <a:t>c</a:t>
                </a:r>
                <a:r>
                  <a:rPr lang="en-US" dirty="0"/>
                  <a:t> and </a:t>
                </a:r>
                <a:r>
                  <a:rPr lang="en-US" dirty="0">
                    <a:solidFill>
                      <a:schemeClr val="tx2">
                        <a:lumMod val="60000"/>
                        <a:lumOff val="40000"/>
                      </a:schemeClr>
                    </a:solidFill>
                  </a:rPr>
                  <a:t>context words </a:t>
                </a:r>
                <a:r>
                  <a:rPr lang="en-US" dirty="0"/>
                  <a:t>in some window of </a:t>
                </a:r>
                <a:r>
                  <a:rPr lang="en-US" dirty="0">
                    <a:solidFill>
                      <a:schemeClr val="tx2">
                        <a:lumMod val="60000"/>
                        <a:lumOff val="40000"/>
                      </a:schemeClr>
                    </a:solidFill>
                  </a:rPr>
                  <a:t>length m </a:t>
                </a:r>
                <a:r>
                  <a:rPr lang="en-US" dirty="0"/>
                  <a:t>in terms of word vectors</a:t>
                </a:r>
              </a:p>
              <a:p>
                <a:r>
                  <a:rPr lang="en-US" dirty="0"/>
                  <a:t>	</a:t>
                </a:r>
                <a14:m>
                  <m:oMath xmlns:m="http://schemas.openxmlformats.org/officeDocument/2006/math">
                    <m:r>
                      <m:rPr>
                        <m:sty m:val="p"/>
                      </m:rPr>
                      <a:rPr lang="en-US" b="0" i="0" smtClean="0">
                        <a:latin typeface="Cambria Math" panose="02040503050406030204" pitchFamily="18" charset="0"/>
                      </a:rPr>
                      <m:t>P</m:t>
                    </m:r>
                    <m:d>
                      <m:dPr>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𝑐</m:t>
                            </m:r>
                          </m:sub>
                        </m:sSub>
                        <m:r>
                          <a:rPr lang="en-US" b="0" i="1" smtClean="0">
                            <a:latin typeface="Cambria Math" panose="02040503050406030204" pitchFamily="18" charset="0"/>
                          </a:rPr>
                          <m:t> </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  </m:t>
                        </m:r>
                      </m:sub>
                    </m:sSub>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𝑤</m:t>
                        </m:r>
                      </m:e>
                      <m:sub>
                        <m:r>
                          <a:rPr lang="en-US" i="1">
                            <a:latin typeface="Cambria Math" panose="02040503050406030204" pitchFamily="18" charset="0"/>
                          </a:rPr>
                          <m:t>𝑐</m:t>
                        </m:r>
                        <m:r>
                          <a:rPr lang="en-US" b="0" i="1" smtClean="0">
                            <a:latin typeface="Cambria Math" panose="02040503050406030204" pitchFamily="18" charset="0"/>
                          </a:rPr>
                          <m:t>−1</m:t>
                        </m:r>
                        <m:r>
                          <a:rPr lang="en-US" i="1">
                            <a:latin typeface="Cambria Math" panose="02040503050406030204" pitchFamily="18" charset="0"/>
                          </a:rPr>
                          <m:t>, </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𝑐</m:t>
                        </m:r>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𝑐</m:t>
                        </m:r>
                        <m:r>
                          <a:rPr lang="en-US" i="1">
                            <a:latin typeface="Cambria Math" panose="02040503050406030204" pitchFamily="18" charset="0"/>
                          </a:rPr>
                          <m:t>+</m:t>
                        </m:r>
                        <m:r>
                          <a:rPr lang="en-US" b="0" i="1" smtClean="0">
                            <a:latin typeface="Cambria Math" panose="02040503050406030204" pitchFamily="18" charset="0"/>
                          </a:rPr>
                          <m:t>𝑚</m:t>
                        </m:r>
                      </m:sub>
                    </m:sSub>
                  </m:oMath>
                </a14:m>
                <a:r>
                  <a:rPr lang="en-US" dirty="0"/>
                  <a:t>)</a:t>
                </a:r>
              </a:p>
              <a:p>
                <a:r>
                  <a:rPr lang="en-US" dirty="0"/>
                  <a:t>Loss function 1-P that we want to minimize</a:t>
                </a:r>
              </a:p>
              <a:p>
                <a:r>
                  <a:rPr lang="en-US" i="1" dirty="0"/>
                  <a:t>Pairwise probabilities </a:t>
                </a:r>
              </a:p>
              <a:p>
                <a:r>
                  <a:rPr lang="en-US" dirty="0"/>
                  <a:t>Independence assumption (bigram model) </a:t>
                </a:r>
                <a:endParaRPr lang="en-US" i="1" dirty="0"/>
              </a:p>
              <a:p>
                <a:pPr algn="ct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2</m:t>
                        </m:r>
                      </m:sub>
                    </m:sSub>
                  </m:oMath>
                </a14:m>
                <a:r>
                  <a:rPr lang="en-US" dirty="0"/>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𝑛</m:t>
                        </m:r>
                      </m:sub>
                    </m:sSub>
                  </m:oMath>
                </a14:m>
                <a:r>
                  <a:rPr lang="en-US" dirty="0"/>
                  <a:t>) =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=2</m:t>
                        </m:r>
                      </m:sub>
                      <m:sup>
                        <m:r>
                          <a:rPr lang="en-US" b="0" i="1" smtClean="0">
                            <a:latin typeface="Cambria Math" panose="02040503050406030204" pitchFamily="18" charset="0"/>
                          </a:rPr>
                          <m:t>𝑛</m:t>
                        </m:r>
                      </m:sup>
                      <m:e>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e>
                    </m:nary>
                  </m:oMath>
                </a14:m>
                <a:endParaRPr lang="en-US" dirty="0"/>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251520" y="1052736"/>
                <a:ext cx="8534400" cy="4445000"/>
              </a:xfrm>
              <a:blipFill>
                <a:blip r:embed="rId3"/>
                <a:stretch>
                  <a:fillRect l="-1429" t="-1372" b="-9053"/>
                </a:stretch>
              </a:blipFill>
            </p:spPr>
            <p:txBody>
              <a:bodyPr/>
              <a:lstStyle/>
              <a:p>
                <a:r>
                  <a:rPr lang="en-US">
                    <a:noFill/>
                  </a:rPr>
                  <a:t> </a:t>
                </a:r>
              </a:p>
            </p:txBody>
          </p:sp>
        </mc:Fallback>
      </mc:AlternateContent>
    </p:spTree>
    <p:extLst>
      <p:ext uri="{BB962C8B-B14F-4D97-AF65-F5344CB8AC3E}">
        <p14:creationId xmlns:p14="http://schemas.microsoft.com/office/powerpoint/2010/main" val="2743498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
            <a:ext cx="8229600" cy="1143000"/>
          </a:xfrm>
        </p:spPr>
        <p:txBody>
          <a:bodyPr/>
          <a:lstStyle/>
          <a:p>
            <a:r>
              <a:rPr lang="en-US" dirty="0">
                <a:solidFill>
                  <a:schemeClr val="accent6">
                    <a:lumMod val="75000"/>
                  </a:schemeClr>
                </a:solidFill>
              </a:rPr>
              <a:t>Word2Vec</a:t>
            </a:r>
            <a:endParaRPr lang="el-GR" dirty="0">
              <a:solidFill>
                <a:schemeClr val="accent6">
                  <a:lumMod val="75000"/>
                </a:schemeClr>
              </a:solidFill>
            </a:endParaRPr>
          </a:p>
        </p:txBody>
      </p:sp>
      <p:sp>
        <p:nvSpPr>
          <p:cNvPr id="3" name="Slide Number Placeholder 2"/>
          <p:cNvSpPr>
            <a:spLocks noGrp="1"/>
          </p:cNvSpPr>
          <p:nvPr>
            <p:ph type="sldNum" sz="quarter" idx="12"/>
          </p:nvPr>
        </p:nvSpPr>
        <p:spPr/>
        <p:txBody>
          <a:bodyPr/>
          <a:lstStyle/>
          <a:p>
            <a:fld id="{878E0B35-C73E-49DE-9EA0-4D9F6C87E107}" type="slidenum">
              <a:rPr lang="el-GR" smtClean="0"/>
              <a:pPr/>
              <a:t>22</a:t>
            </a:fld>
            <a:endParaRPr lang="el-GR"/>
          </a:p>
        </p:txBody>
      </p:sp>
      <p:sp>
        <p:nvSpPr>
          <p:cNvPr id="9" name="Content Placeholder 2"/>
          <p:cNvSpPr txBox="1">
            <a:spLocks/>
          </p:cNvSpPr>
          <p:nvPr/>
        </p:nvSpPr>
        <p:spPr>
          <a:xfrm>
            <a:off x="179512" y="980728"/>
            <a:ext cx="8229600" cy="4953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0">
              <a:buFont typeface="Arial" pitchFamily="34" charset="0"/>
              <a:buNone/>
            </a:pPr>
            <a:r>
              <a:rPr lang="en-US" dirty="0">
                <a:solidFill>
                  <a:schemeClr val="tx2">
                    <a:lumMod val="60000"/>
                    <a:lumOff val="40000"/>
                  </a:schemeClr>
                </a:solidFill>
              </a:rPr>
              <a:t>Predict between every word and its context words</a:t>
            </a:r>
            <a:endParaRPr lang="en-US" sz="1600" dirty="0">
              <a:solidFill>
                <a:schemeClr val="tx2">
                  <a:lumMod val="60000"/>
                  <a:lumOff val="40000"/>
                </a:schemeClr>
              </a:solidFill>
            </a:endParaRPr>
          </a:p>
          <a:p>
            <a:pPr marL="0" indent="0">
              <a:buFont typeface="Arial" pitchFamily="34" charset="0"/>
              <a:buNone/>
            </a:pPr>
            <a:r>
              <a:rPr lang="en-US" sz="2400" dirty="0"/>
              <a:t>Two </a:t>
            </a:r>
            <a:r>
              <a:rPr lang="en-US" sz="2400" b="1" dirty="0"/>
              <a:t>algorithms</a:t>
            </a:r>
          </a:p>
          <a:p>
            <a:pPr marL="914400" lvl="1" indent="-457200">
              <a:buFont typeface="+mj-lt"/>
              <a:buAutoNum type="arabicPeriod"/>
            </a:pPr>
            <a:r>
              <a:rPr lang="en-US" sz="2400" dirty="0">
                <a:solidFill>
                  <a:srgbClr val="FF0000"/>
                </a:solidFill>
              </a:rPr>
              <a:t>Skip-grams (SG)</a:t>
            </a:r>
          </a:p>
          <a:p>
            <a:pPr marL="800100" lvl="2" indent="0">
              <a:buFont typeface="Arial" pitchFamily="34" charset="0"/>
              <a:buNone/>
            </a:pPr>
            <a:r>
              <a:rPr lang="en-US" dirty="0"/>
              <a:t>Predict context words given the center word</a:t>
            </a:r>
          </a:p>
          <a:p>
            <a:pPr marL="914400" lvl="1" indent="-457200">
              <a:buFont typeface="+mj-lt"/>
              <a:buAutoNum type="arabicPeriod"/>
            </a:pPr>
            <a:r>
              <a:rPr lang="en-US" sz="2400" dirty="0">
                <a:solidFill>
                  <a:srgbClr val="FF0000"/>
                </a:solidFill>
              </a:rPr>
              <a:t>Continuous Bag of Words (CBOW)</a:t>
            </a:r>
          </a:p>
          <a:p>
            <a:pPr marL="800100" lvl="2" indent="0">
              <a:buFont typeface="Arial" pitchFamily="34" charset="0"/>
              <a:buNone/>
            </a:pPr>
            <a:r>
              <a:rPr lang="en-US" dirty="0"/>
              <a:t>Predict center word from a bag-of-words context</a:t>
            </a:r>
          </a:p>
          <a:p>
            <a:pPr marL="800100" lvl="2" indent="0">
              <a:buFont typeface="Arial" pitchFamily="34" charset="0"/>
              <a:buNone/>
            </a:pPr>
            <a:endParaRPr lang="en-US" sz="300" dirty="0"/>
          </a:p>
          <a:p>
            <a:pPr marL="88900" lvl="2" indent="0">
              <a:buFont typeface="Arial" pitchFamily="34" charset="0"/>
              <a:buNone/>
            </a:pPr>
            <a:r>
              <a:rPr lang="en-US" i="1" dirty="0"/>
              <a:t>Position independent </a:t>
            </a:r>
            <a:r>
              <a:rPr lang="en-US" dirty="0"/>
              <a:t>(do not account for distance from center)</a:t>
            </a:r>
          </a:p>
          <a:p>
            <a:pPr marL="114300" indent="0">
              <a:buFont typeface="Arial" pitchFamily="34" charset="0"/>
              <a:buNone/>
            </a:pPr>
            <a:endParaRPr lang="en-US" sz="2400" dirty="0"/>
          </a:p>
          <a:p>
            <a:pPr marL="114300" indent="0">
              <a:buFont typeface="Arial" pitchFamily="34" charset="0"/>
              <a:buNone/>
            </a:pPr>
            <a:r>
              <a:rPr lang="en-US" sz="2400" dirty="0"/>
              <a:t>Two </a:t>
            </a:r>
            <a:r>
              <a:rPr lang="en-US" sz="2400" b="1" dirty="0"/>
              <a:t>training methods</a:t>
            </a:r>
          </a:p>
          <a:p>
            <a:pPr marL="914400" lvl="1" indent="-457200">
              <a:buFont typeface="+mj-lt"/>
              <a:buAutoNum type="arabicPeriod"/>
            </a:pPr>
            <a:r>
              <a:rPr lang="en-US" sz="2400" dirty="0"/>
              <a:t>Hierarchical </a:t>
            </a:r>
            <a:r>
              <a:rPr lang="en-US" sz="2400" dirty="0" err="1"/>
              <a:t>softmax</a:t>
            </a:r>
            <a:endParaRPr lang="en-US" sz="2400" dirty="0"/>
          </a:p>
          <a:p>
            <a:pPr marL="914400" lvl="1" indent="-457200">
              <a:buFont typeface="+mj-lt"/>
              <a:buAutoNum type="arabicPeriod"/>
            </a:pPr>
            <a:r>
              <a:rPr lang="en-US" sz="2400" dirty="0"/>
              <a:t>Negative sampling</a:t>
            </a:r>
          </a:p>
        </p:txBody>
      </p:sp>
      <p:sp>
        <p:nvSpPr>
          <p:cNvPr id="10" name="TextBox 9"/>
          <p:cNvSpPr txBox="1"/>
          <p:nvPr/>
        </p:nvSpPr>
        <p:spPr>
          <a:xfrm>
            <a:off x="251520" y="6237312"/>
            <a:ext cx="7632848" cy="461665"/>
          </a:xfrm>
          <a:prstGeom prst="rect">
            <a:avLst/>
          </a:prstGeom>
          <a:noFill/>
        </p:spPr>
        <p:txBody>
          <a:bodyPr wrap="square" rtlCol="0">
            <a:spAutoFit/>
          </a:bodyPr>
          <a:lstStyle/>
          <a:p>
            <a:r>
              <a:rPr lang="en-GB" sz="1200" dirty="0">
                <a:solidFill>
                  <a:schemeClr val="accent3">
                    <a:lumMod val="75000"/>
                  </a:schemeClr>
                </a:solidFill>
              </a:rPr>
              <a:t>Tomas </a:t>
            </a:r>
            <a:r>
              <a:rPr lang="en-GB" sz="1200" dirty="0" err="1">
                <a:solidFill>
                  <a:schemeClr val="accent3">
                    <a:lumMod val="75000"/>
                  </a:schemeClr>
                </a:solidFill>
              </a:rPr>
              <a:t>Mikolov</a:t>
            </a:r>
            <a:r>
              <a:rPr lang="en-GB" sz="1200" dirty="0">
                <a:solidFill>
                  <a:schemeClr val="accent3">
                    <a:lumMod val="75000"/>
                  </a:schemeClr>
                </a:solidFill>
              </a:rPr>
              <a:t>, </a:t>
            </a:r>
            <a:r>
              <a:rPr lang="en-GB" sz="1200" dirty="0" err="1">
                <a:solidFill>
                  <a:schemeClr val="accent3">
                    <a:lumMod val="75000"/>
                  </a:schemeClr>
                </a:solidFill>
              </a:rPr>
              <a:t>Ilya</a:t>
            </a:r>
            <a:r>
              <a:rPr lang="en-GB" sz="1200" dirty="0">
                <a:solidFill>
                  <a:schemeClr val="accent3">
                    <a:lumMod val="75000"/>
                  </a:schemeClr>
                </a:solidFill>
              </a:rPr>
              <a:t> </a:t>
            </a:r>
            <a:r>
              <a:rPr lang="en-GB" sz="1200" dirty="0" err="1">
                <a:solidFill>
                  <a:schemeClr val="accent3">
                    <a:lumMod val="75000"/>
                  </a:schemeClr>
                </a:solidFill>
              </a:rPr>
              <a:t>Sutskever</a:t>
            </a:r>
            <a:r>
              <a:rPr lang="en-GB" sz="1200" dirty="0">
                <a:solidFill>
                  <a:schemeClr val="accent3">
                    <a:lumMod val="75000"/>
                  </a:schemeClr>
                </a:solidFill>
              </a:rPr>
              <a:t>, Kai Chen, Gregory S. </a:t>
            </a:r>
            <a:r>
              <a:rPr lang="en-GB" sz="1200" dirty="0" err="1">
                <a:solidFill>
                  <a:schemeClr val="accent3">
                    <a:lumMod val="75000"/>
                  </a:schemeClr>
                </a:solidFill>
              </a:rPr>
              <a:t>Corrado</a:t>
            </a:r>
            <a:r>
              <a:rPr lang="en-GB" sz="1200" dirty="0">
                <a:solidFill>
                  <a:schemeClr val="accent3">
                    <a:lumMod val="75000"/>
                  </a:schemeClr>
                </a:solidFill>
              </a:rPr>
              <a:t>, Jeffrey Dean: </a:t>
            </a:r>
            <a:r>
              <a:rPr lang="en-GB" sz="1200" i="1" dirty="0">
                <a:solidFill>
                  <a:schemeClr val="accent3">
                    <a:lumMod val="75000"/>
                  </a:schemeClr>
                </a:solidFill>
              </a:rPr>
              <a:t>Distributed Representations of Words and Phrases and their Compositionality.</a:t>
            </a:r>
            <a:r>
              <a:rPr lang="en-GB" sz="1200" dirty="0">
                <a:solidFill>
                  <a:schemeClr val="accent3">
                    <a:lumMod val="75000"/>
                  </a:schemeClr>
                </a:solidFill>
              </a:rPr>
              <a:t> NIPS 2013: 3111-3119</a:t>
            </a:r>
          </a:p>
        </p:txBody>
      </p:sp>
    </p:spTree>
    <p:extLst>
      <p:ext uri="{BB962C8B-B14F-4D97-AF65-F5344CB8AC3E}">
        <p14:creationId xmlns:p14="http://schemas.microsoft.com/office/powerpoint/2010/main" val="1218235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4314"/>
            <a:ext cx="8460432" cy="989379"/>
          </a:xfrm>
        </p:spPr>
        <p:txBody>
          <a:bodyPr/>
          <a:lstStyle/>
          <a:p>
            <a:r>
              <a:rPr lang="en-US" dirty="0">
                <a:solidFill>
                  <a:schemeClr val="accent6">
                    <a:lumMod val="75000"/>
                  </a:schemeClr>
                </a:solidFill>
              </a:rPr>
              <a:t>Note</a:t>
            </a:r>
            <a:endParaRPr lang="en-US" baseline="30000" dirty="0">
              <a:solidFill>
                <a:schemeClr val="accent6">
                  <a:lumMod val="75000"/>
                </a:schemeClr>
              </a:solidFill>
            </a:endParaRPr>
          </a:p>
        </p:txBody>
      </p:sp>
      <p:sp>
        <p:nvSpPr>
          <p:cNvPr id="5" name="Slide Number Placeholder 4"/>
          <p:cNvSpPr>
            <a:spLocks noGrp="1"/>
          </p:cNvSpPr>
          <p:nvPr>
            <p:ph type="sldNum" sz="quarter" idx="12"/>
          </p:nvPr>
        </p:nvSpPr>
        <p:spPr/>
        <p:txBody>
          <a:bodyPr/>
          <a:lstStyle/>
          <a:p>
            <a:fld id="{4D267013-DFFC-4352-B274-32112D0CCE19}" type="slidenum">
              <a:rPr lang="en-US" smtClean="0"/>
              <a:t>23</a:t>
            </a:fld>
            <a:endParaRPr lang="en-US" dirty="0"/>
          </a:p>
        </p:txBody>
      </p:sp>
      <p:sp>
        <p:nvSpPr>
          <p:cNvPr id="4" name="Rectangle 3"/>
          <p:cNvSpPr/>
          <p:nvPr/>
        </p:nvSpPr>
        <p:spPr>
          <a:xfrm>
            <a:off x="2631554" y="3234550"/>
            <a:ext cx="4320479" cy="21920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p:cNvSpPr txBox="1"/>
          <p:nvPr/>
        </p:nvSpPr>
        <p:spPr>
          <a:xfrm>
            <a:off x="1752094" y="4090680"/>
            <a:ext cx="432048" cy="461665"/>
          </a:xfrm>
          <a:prstGeom prst="rect">
            <a:avLst/>
          </a:prstGeom>
          <a:noFill/>
        </p:spPr>
        <p:txBody>
          <a:bodyPr wrap="square" rtlCol="0">
            <a:spAutoFit/>
          </a:bodyPr>
          <a:lstStyle/>
          <a:p>
            <a:r>
              <a:rPr lang="en-US" sz="2400" dirty="0"/>
              <a:t>N</a:t>
            </a:r>
            <a:endParaRPr lang="el-GR" sz="2400" dirty="0"/>
          </a:p>
        </p:txBody>
      </p:sp>
      <p:sp>
        <p:nvSpPr>
          <p:cNvPr id="8" name="TextBox 7"/>
          <p:cNvSpPr txBox="1"/>
          <p:nvPr/>
        </p:nvSpPr>
        <p:spPr>
          <a:xfrm>
            <a:off x="3711674" y="2120312"/>
            <a:ext cx="1728192" cy="461665"/>
          </a:xfrm>
          <a:prstGeom prst="rect">
            <a:avLst/>
          </a:prstGeom>
          <a:noFill/>
        </p:spPr>
        <p:txBody>
          <a:bodyPr wrap="square" rtlCol="0">
            <a:spAutoFit/>
          </a:bodyPr>
          <a:lstStyle/>
          <a:p>
            <a:r>
              <a:rPr lang="en-US" sz="2400" dirty="0"/>
              <a:t>|V|</a:t>
            </a:r>
            <a:endParaRPr lang="el-GR" sz="2400" dirty="0"/>
          </a:p>
        </p:txBody>
      </p:sp>
      <p:sp>
        <p:nvSpPr>
          <p:cNvPr id="9" name="TextBox 8"/>
          <p:cNvSpPr txBox="1"/>
          <p:nvPr/>
        </p:nvSpPr>
        <p:spPr>
          <a:xfrm>
            <a:off x="1706166" y="2520954"/>
            <a:ext cx="1584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rPr>
              <a:t>Z</a:t>
            </a:r>
            <a:endParaRPr lang="el-GR" sz="3200" dirty="0">
              <a:latin typeface="Cambria Math" panose="02040503050406030204" pitchFamily="18" charset="0"/>
              <a:ea typeface="Cambria Math" panose="02040503050406030204" pitchFamily="18" charset="0"/>
            </a:endParaRPr>
          </a:p>
        </p:txBody>
      </p:sp>
      <p:sp>
        <p:nvSpPr>
          <p:cNvPr id="12" name="Left Brace 11"/>
          <p:cNvSpPr/>
          <p:nvPr/>
        </p:nvSpPr>
        <p:spPr>
          <a:xfrm>
            <a:off x="2066206" y="3269087"/>
            <a:ext cx="432048" cy="213817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4" name="Left Brace 13"/>
          <p:cNvSpPr/>
          <p:nvPr/>
        </p:nvSpPr>
        <p:spPr>
          <a:xfrm rot="5400000">
            <a:off x="4452860" y="711010"/>
            <a:ext cx="533851" cy="417646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5" name="Rectangle 14"/>
          <p:cNvSpPr/>
          <p:nvPr/>
        </p:nvSpPr>
        <p:spPr>
          <a:xfrm>
            <a:off x="4215730" y="3105729"/>
            <a:ext cx="360040" cy="2464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mc:AlternateContent xmlns:mc="http://schemas.openxmlformats.org/markup-compatibility/2006" xmlns:a14="http://schemas.microsoft.com/office/drawing/2010/main">
        <mc:Choice Requires="a14">
          <p:sp>
            <p:nvSpPr>
              <p:cNvPr id="16" name="TextBox 15"/>
              <p:cNvSpPr txBox="1"/>
              <p:nvPr/>
            </p:nvSpPr>
            <p:spPr>
              <a:xfrm>
                <a:off x="4341668" y="5681313"/>
                <a:ext cx="208814"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US" sz="2400" b="0" i="1" smtClean="0">
                              <a:latin typeface="Cambria Math" panose="02040503050406030204" pitchFamily="18" charset="0"/>
                            </a:rPr>
                            <m:t>𝑧</m:t>
                          </m:r>
                        </m:e>
                        <m:sub>
                          <m:r>
                            <a:rPr lang="en-US" sz="2400" b="0" i="1" smtClean="0">
                              <a:latin typeface="Cambria Math" panose="02040503050406030204" pitchFamily="18" charset="0"/>
                            </a:rPr>
                            <m:t>𝑖</m:t>
                          </m:r>
                        </m:sub>
                      </m:sSub>
                    </m:oMath>
                  </m:oMathPara>
                </a14:m>
                <a:endParaRPr lang="el-GR"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341668" y="5681313"/>
                <a:ext cx="208814" cy="369332"/>
              </a:xfrm>
              <a:prstGeom prst="rect">
                <a:avLst/>
              </a:prstGeom>
              <a:blipFill rotWithShape="0">
                <a:blip r:embed="rId3"/>
                <a:stretch>
                  <a:fillRect l="-35294" r="-44118" b="-14754"/>
                </a:stretch>
              </a:blipFill>
            </p:spPr>
            <p:txBody>
              <a:bodyPr/>
              <a:lstStyle/>
              <a:p>
                <a:r>
                  <a:rPr lang="el-GR">
                    <a:noFill/>
                  </a:rPr>
                  <a:t> </a:t>
                </a:r>
              </a:p>
            </p:txBody>
          </p:sp>
        </mc:Fallback>
      </mc:AlternateContent>
      <p:sp>
        <p:nvSpPr>
          <p:cNvPr id="17" name="TextBox 16"/>
          <p:cNvSpPr txBox="1"/>
          <p:nvPr/>
        </p:nvSpPr>
        <p:spPr>
          <a:xfrm>
            <a:off x="4280173" y="2785303"/>
            <a:ext cx="231154" cy="338554"/>
          </a:xfrm>
          <a:prstGeom prst="rect">
            <a:avLst/>
          </a:prstGeom>
          <a:noFill/>
        </p:spPr>
        <p:txBody>
          <a:bodyPr wrap="none" rtlCol="0">
            <a:spAutoFit/>
          </a:bodyPr>
          <a:lstStyle/>
          <a:p>
            <a:r>
              <a:rPr lang="en-US" sz="1600" i="1" dirty="0">
                <a:solidFill>
                  <a:srgbClr val="FF0000"/>
                </a:solidFill>
              </a:rPr>
              <a:t>i</a:t>
            </a:r>
            <a:endParaRPr lang="el-GR" sz="1600" i="1" dirty="0">
              <a:solidFill>
                <a:srgbClr val="FF0000"/>
              </a:solidFill>
            </a:endParaRPr>
          </a:p>
        </p:txBody>
      </p:sp>
      <mc:AlternateContent xmlns:mc="http://schemas.openxmlformats.org/markup-compatibility/2006">
        <mc:Choice xmlns:a14="http://schemas.microsoft.com/office/drawing/2010/main" Requires="a14">
          <p:sp>
            <p:nvSpPr>
              <p:cNvPr id="18" name="TextBox 17"/>
              <p:cNvSpPr txBox="1"/>
              <p:nvPr/>
            </p:nvSpPr>
            <p:spPr>
              <a:xfrm>
                <a:off x="248258" y="1265278"/>
                <a:ext cx="8288460" cy="1200329"/>
              </a:xfrm>
              <a:prstGeom prst="rect">
                <a:avLst/>
              </a:prstGeom>
              <a:noFill/>
            </p:spPr>
            <p:txBody>
              <a:bodyPr wrap="square" rtlCol="0">
                <a:spAutoFit/>
              </a:bodyPr>
              <a:lstStyle/>
              <a:p>
                <a:r>
                  <a:rPr lang="en-US" sz="2400" i="1" dirty="0">
                    <a:solidFill>
                      <a:schemeClr val="tx2">
                        <a:lumMod val="60000"/>
                        <a:lumOff val="40000"/>
                      </a:schemeClr>
                    </a:solidFill>
                  </a:rPr>
                  <a:t>Each word </a:t>
                </a:r>
                <a:r>
                  <a:rPr lang="en-US" sz="2400" dirty="0"/>
                  <a:t>is assigned </a:t>
                </a:r>
                <a:r>
                  <a:rPr lang="en-US" sz="2400" i="1" dirty="0">
                    <a:solidFill>
                      <a:schemeClr val="tx2">
                        <a:lumMod val="60000"/>
                        <a:lumOff val="40000"/>
                      </a:schemeClr>
                    </a:solidFill>
                  </a:rPr>
                  <a:t>a single N-dimensional vector</a:t>
                </a:r>
              </a:p>
              <a:p>
                <a:r>
                  <a:rPr lang="en-US" sz="2400" dirty="0"/>
                  <a:t>Learn embedding matrix </a:t>
                </a:r>
                <a:r>
                  <a:rPr lang="en-US" sz="2400" dirty="0">
                    <a:solidFill>
                      <a:schemeClr val="tx2">
                        <a:lumMod val="60000"/>
                        <a:lumOff val="40000"/>
                      </a:schemeClr>
                    </a:solidFill>
                  </a:rPr>
                  <a:t>Z</a:t>
                </a:r>
                <a:r>
                  <a:rPr lang="en-US" sz="2400" dirty="0"/>
                  <a:t>: each column </a:t>
                </a:r>
                <a:r>
                  <a:rPr lang="en-US" sz="2400" i="1" dirty="0"/>
                  <a:t>i</a:t>
                </a:r>
                <a:r>
                  <a:rPr lang="en-US" sz="2400" dirty="0"/>
                  <a:t> is the embedding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𝑧</m:t>
                        </m:r>
                      </m:e>
                      <m:sub>
                        <m:r>
                          <a:rPr lang="en-US" sz="2400" b="0" i="1" smtClean="0">
                            <a:latin typeface="Cambria Math" panose="02040503050406030204" pitchFamily="18" charset="0"/>
                          </a:rPr>
                          <m:t>𝑖</m:t>
                        </m:r>
                      </m:sub>
                    </m:sSub>
                  </m:oMath>
                </a14:m>
                <a:r>
                  <a:rPr lang="en-US" sz="2400" dirty="0"/>
                  <a:t> of word </a:t>
                </a:r>
                <a:r>
                  <a:rPr lang="en-US" sz="2400" i="1" dirty="0"/>
                  <a:t>i</a:t>
                </a:r>
                <a:endParaRPr lang="el-GR" sz="2400" i="1" dirty="0"/>
              </a:p>
            </p:txBody>
          </p:sp>
        </mc:Choice>
        <mc:Fallback>
          <p:sp>
            <p:nvSpPr>
              <p:cNvPr id="18" name="TextBox 17"/>
              <p:cNvSpPr txBox="1">
                <a:spLocks noRot="1" noChangeAspect="1" noMove="1" noResize="1" noEditPoints="1" noAdjustHandles="1" noChangeArrowheads="1" noChangeShapeType="1" noTextEdit="1"/>
              </p:cNvSpPr>
              <p:nvPr/>
            </p:nvSpPr>
            <p:spPr>
              <a:xfrm>
                <a:off x="248258" y="1265278"/>
                <a:ext cx="8288460" cy="1200329"/>
              </a:xfrm>
              <a:prstGeom prst="rect">
                <a:avLst/>
              </a:prstGeom>
              <a:blipFill>
                <a:blip r:embed="rId4"/>
                <a:stretch>
                  <a:fillRect l="-1177" t="-4082" b="-11224"/>
                </a:stretch>
              </a:blipFill>
            </p:spPr>
            <p:txBody>
              <a:bodyPr/>
              <a:lstStyle/>
              <a:p>
                <a:r>
                  <a:rPr lang="en-US">
                    <a:noFill/>
                  </a:rPr>
                  <a:t> </a:t>
                </a:r>
              </a:p>
            </p:txBody>
          </p:sp>
        </mc:Fallback>
      </mc:AlternateContent>
      <p:sp>
        <p:nvSpPr>
          <p:cNvPr id="19" name="TextBox 18"/>
          <p:cNvSpPr txBox="1"/>
          <p:nvPr/>
        </p:nvSpPr>
        <p:spPr>
          <a:xfrm>
            <a:off x="248258" y="4157928"/>
            <a:ext cx="1656184" cy="584775"/>
          </a:xfrm>
          <a:prstGeom prst="rect">
            <a:avLst/>
          </a:prstGeom>
          <a:noFill/>
        </p:spPr>
        <p:txBody>
          <a:bodyPr wrap="square" rtlCol="0">
            <a:spAutoFit/>
          </a:bodyPr>
          <a:lstStyle/>
          <a:p>
            <a:r>
              <a:rPr lang="en-US" sz="1600" dirty="0"/>
              <a:t>Dimension/size of the embedding</a:t>
            </a:r>
            <a:endParaRPr lang="el-GR" sz="1600" dirty="0"/>
          </a:p>
        </p:txBody>
      </p:sp>
      <p:sp>
        <p:nvSpPr>
          <p:cNvPr id="20" name="TextBox 19">
            <a:extLst>
              <a:ext uri="{FF2B5EF4-FFF2-40B4-BE49-F238E27FC236}">
                <a16:creationId xmlns:a16="http://schemas.microsoft.com/office/drawing/2014/main" id="{94A34BCE-B3C2-46F2-B3A4-962C8D4287F1}"/>
              </a:ext>
            </a:extLst>
          </p:cNvPr>
          <p:cNvSpPr txBox="1"/>
          <p:nvPr/>
        </p:nvSpPr>
        <p:spPr>
          <a:xfrm>
            <a:off x="216024" y="150144"/>
            <a:ext cx="3564433" cy="923330"/>
          </a:xfrm>
          <a:prstGeom prst="rect">
            <a:avLst/>
          </a:prstGeom>
          <a:noFill/>
        </p:spPr>
        <p:txBody>
          <a:bodyPr wrap="square" rtlCol="0">
            <a:spAutoFit/>
          </a:bodyPr>
          <a:lstStyle/>
          <a:p>
            <a:pPr marL="0" lvl="1"/>
            <a:r>
              <a:rPr lang="en-US" dirty="0">
                <a:solidFill>
                  <a:schemeClr val="accent6">
                    <a:lumMod val="75000"/>
                  </a:schemeClr>
                </a:solidFill>
              </a:rPr>
              <a:t>|V| number of words </a:t>
            </a:r>
          </a:p>
          <a:p>
            <a:pPr marL="0" lvl="1"/>
            <a:r>
              <a:rPr lang="en-US" dirty="0">
                <a:solidFill>
                  <a:schemeClr val="accent6">
                    <a:lumMod val="75000"/>
                  </a:schemeClr>
                </a:solidFill>
              </a:rPr>
              <a:t>N size of embedding</a:t>
            </a:r>
          </a:p>
          <a:p>
            <a:pPr marL="0" lvl="1"/>
            <a:r>
              <a:rPr lang="en-US" dirty="0">
                <a:solidFill>
                  <a:schemeClr val="accent6">
                    <a:lumMod val="75000"/>
                  </a:schemeClr>
                </a:solidFill>
              </a:rPr>
              <a:t>m size of the window (context)</a:t>
            </a:r>
          </a:p>
        </p:txBody>
      </p:sp>
    </p:spTree>
    <p:extLst>
      <p:ext uri="{BB962C8B-B14F-4D97-AF65-F5344CB8AC3E}">
        <p14:creationId xmlns:p14="http://schemas.microsoft.com/office/powerpoint/2010/main" val="717506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4314"/>
            <a:ext cx="8460432" cy="989379"/>
          </a:xfrm>
        </p:spPr>
        <p:txBody>
          <a:bodyPr/>
          <a:lstStyle/>
          <a:p>
            <a:r>
              <a:rPr lang="en-US" dirty="0">
                <a:solidFill>
                  <a:schemeClr val="accent6">
                    <a:lumMod val="75000"/>
                  </a:schemeClr>
                </a:solidFill>
              </a:rPr>
              <a:t>Note</a:t>
            </a:r>
          </a:p>
        </p:txBody>
      </p:sp>
      <p:sp>
        <p:nvSpPr>
          <p:cNvPr id="5" name="Slide Number Placeholder 4"/>
          <p:cNvSpPr>
            <a:spLocks noGrp="1"/>
          </p:cNvSpPr>
          <p:nvPr>
            <p:ph type="sldNum" sz="quarter" idx="12"/>
          </p:nvPr>
        </p:nvSpPr>
        <p:spPr/>
        <p:txBody>
          <a:bodyPr/>
          <a:lstStyle/>
          <a:p>
            <a:fld id="{4D267013-DFFC-4352-B274-32112D0CCE19}" type="slidenum">
              <a:rPr lang="en-US" smtClean="0"/>
              <a:t>24</a:t>
            </a:fld>
            <a:endParaRPr lang="en-US" dirty="0"/>
          </a:p>
        </p:txBody>
      </p:sp>
      <p:sp>
        <p:nvSpPr>
          <p:cNvPr id="4" name="Rectangle 3"/>
          <p:cNvSpPr/>
          <p:nvPr/>
        </p:nvSpPr>
        <p:spPr>
          <a:xfrm>
            <a:off x="395536" y="2924944"/>
            <a:ext cx="4320479" cy="21920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TextBox 8"/>
          <p:cNvSpPr txBox="1"/>
          <p:nvPr/>
        </p:nvSpPr>
        <p:spPr>
          <a:xfrm>
            <a:off x="2009895" y="1930234"/>
            <a:ext cx="1584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rPr>
              <a:t>Z</a:t>
            </a:r>
            <a:endParaRPr lang="el-GR" sz="3200" dirty="0">
              <a:latin typeface="Cambria Math" panose="02040503050406030204" pitchFamily="18" charset="0"/>
              <a:ea typeface="Cambria Math" panose="02040503050406030204" pitchFamily="18" charset="0"/>
            </a:endParaRPr>
          </a:p>
        </p:txBody>
      </p:sp>
      <p:sp>
        <p:nvSpPr>
          <p:cNvPr id="15" name="Rectangle 14"/>
          <p:cNvSpPr/>
          <p:nvPr/>
        </p:nvSpPr>
        <p:spPr>
          <a:xfrm>
            <a:off x="1979712" y="2796123"/>
            <a:ext cx="360040" cy="2464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mc:AlternateContent xmlns:mc="http://schemas.openxmlformats.org/markup-compatibility/2006" xmlns:a14="http://schemas.microsoft.com/office/drawing/2010/main">
        <mc:Choice Requires="a14">
          <p:sp>
            <p:nvSpPr>
              <p:cNvPr id="16" name="TextBox 15"/>
              <p:cNvSpPr txBox="1"/>
              <p:nvPr/>
            </p:nvSpPr>
            <p:spPr>
              <a:xfrm>
                <a:off x="2105650" y="5371707"/>
                <a:ext cx="208814"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US" sz="2400" b="0" i="1" smtClean="0">
                              <a:latin typeface="Cambria Math" panose="02040503050406030204" pitchFamily="18" charset="0"/>
                            </a:rPr>
                            <m:t>𝑧</m:t>
                          </m:r>
                        </m:e>
                        <m:sub>
                          <m:r>
                            <a:rPr lang="en-US" sz="2400" b="0" i="1" smtClean="0">
                              <a:latin typeface="Cambria Math" panose="02040503050406030204" pitchFamily="18" charset="0"/>
                            </a:rPr>
                            <m:t>𝑖</m:t>
                          </m:r>
                        </m:sub>
                      </m:sSub>
                    </m:oMath>
                  </m:oMathPara>
                </a14:m>
                <a:endParaRPr lang="el-GR"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105650" y="5371707"/>
                <a:ext cx="208814" cy="369332"/>
              </a:xfrm>
              <a:prstGeom prst="rect">
                <a:avLst/>
              </a:prstGeom>
              <a:blipFill rotWithShape="0">
                <a:blip r:embed="rId3"/>
                <a:stretch>
                  <a:fillRect l="-34286" r="-40000" b="-14754"/>
                </a:stretch>
              </a:blipFill>
            </p:spPr>
            <p:txBody>
              <a:bodyPr/>
              <a:lstStyle/>
              <a:p>
                <a:r>
                  <a:rPr lang="el-GR">
                    <a:noFill/>
                  </a:rPr>
                  <a:t> </a:t>
                </a:r>
              </a:p>
            </p:txBody>
          </p:sp>
        </mc:Fallback>
      </mc:AlternateContent>
      <p:sp>
        <p:nvSpPr>
          <p:cNvPr id="17" name="TextBox 16"/>
          <p:cNvSpPr txBox="1"/>
          <p:nvPr/>
        </p:nvSpPr>
        <p:spPr>
          <a:xfrm>
            <a:off x="2044155" y="2475697"/>
            <a:ext cx="231154" cy="338554"/>
          </a:xfrm>
          <a:prstGeom prst="rect">
            <a:avLst/>
          </a:prstGeom>
          <a:noFill/>
        </p:spPr>
        <p:txBody>
          <a:bodyPr wrap="none" rtlCol="0">
            <a:spAutoFit/>
          </a:bodyPr>
          <a:lstStyle/>
          <a:p>
            <a:r>
              <a:rPr lang="en-US" sz="1600" i="1" dirty="0">
                <a:solidFill>
                  <a:srgbClr val="FF0000"/>
                </a:solidFill>
              </a:rPr>
              <a:t>i</a:t>
            </a:r>
            <a:endParaRPr lang="el-GR" sz="1600" i="1" dirty="0">
              <a:solidFill>
                <a:srgbClr val="FF0000"/>
              </a:solidFill>
            </a:endParaRPr>
          </a:p>
        </p:txBody>
      </p:sp>
      <mc:AlternateContent xmlns:mc="http://schemas.openxmlformats.org/markup-compatibility/2006" xmlns:a14="http://schemas.microsoft.com/office/drawing/2010/main">
        <mc:Choice Requires="a14">
          <p:sp>
            <p:nvSpPr>
              <p:cNvPr id="20" name="TextBox 19"/>
              <p:cNvSpPr txBox="1"/>
              <p:nvPr/>
            </p:nvSpPr>
            <p:spPr>
              <a:xfrm>
                <a:off x="3122711" y="1520320"/>
                <a:ext cx="318660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𝐸𝑁𝐶</m:t>
                      </m:r>
                      <m:d>
                        <m:dPr>
                          <m:ctrlPr>
                            <a:rPr lang="en-US" sz="3600" b="0" i="1" smtClean="0">
                              <a:latin typeface="Cambria Math" panose="02040503050406030204" pitchFamily="18" charset="0"/>
                            </a:rPr>
                          </m:ctrlPr>
                        </m:dPr>
                        <m:e>
                          <m:r>
                            <a:rPr lang="en-US" sz="3600" b="0" i="1" smtClean="0">
                              <a:latin typeface="Cambria Math" panose="02040503050406030204" pitchFamily="18" charset="0"/>
                            </a:rPr>
                            <m:t>𝑖</m:t>
                          </m:r>
                        </m:e>
                      </m:d>
                      <m:r>
                        <a:rPr lang="en-US" sz="3600" b="0" i="1" smtClean="0">
                          <a:latin typeface="Cambria Math" panose="02040503050406030204" pitchFamily="18" charset="0"/>
                        </a:rPr>
                        <m:t>=</m:t>
                      </m:r>
                      <m:r>
                        <a:rPr lang="en-US" sz="3600" b="0" i="1" smtClean="0">
                          <a:latin typeface="Cambria Math" panose="02040503050406030204" pitchFamily="18" charset="0"/>
                        </a:rPr>
                        <m:t>𝑍</m:t>
                      </m:r>
                      <m:r>
                        <a:rPr lang="en-US" sz="3600" b="0" i="1" smtClean="0">
                          <a:latin typeface="Cambria Math" panose="02040503050406030204" pitchFamily="18" charset="0"/>
                        </a:rPr>
                        <m:t> </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𝐼</m:t>
                          </m:r>
                        </m:e>
                        <m:sub>
                          <m:r>
                            <a:rPr lang="en-US" sz="3600" b="0" i="1" smtClean="0">
                              <a:latin typeface="Cambria Math" panose="02040503050406030204" pitchFamily="18" charset="0"/>
                            </a:rPr>
                            <m:t>𝑖</m:t>
                          </m:r>
                        </m:sub>
                      </m:sSub>
                    </m:oMath>
                  </m:oMathPara>
                </a14:m>
                <a:endParaRPr lang="el-GR" sz="36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122711" y="1520320"/>
                <a:ext cx="3186608" cy="646331"/>
              </a:xfrm>
              <a:prstGeom prst="rect">
                <a:avLst/>
              </a:prstGeom>
              <a:blipFill rotWithShape="0">
                <a:blip r:embed="rId4"/>
                <a:stretch>
                  <a:fillRect/>
                </a:stretch>
              </a:blipFill>
            </p:spPr>
            <p:txBody>
              <a:bodyPr/>
              <a:lstStyle/>
              <a:p>
                <a:r>
                  <a:rPr lang="el-GR">
                    <a:noFill/>
                  </a:rPr>
                  <a:t> </a:t>
                </a:r>
              </a:p>
            </p:txBody>
          </p:sp>
        </mc:Fallback>
      </mc:AlternateContent>
      <p:sp>
        <p:nvSpPr>
          <p:cNvPr id="31" name="TextBox 30"/>
          <p:cNvSpPr txBox="1"/>
          <p:nvPr/>
        </p:nvSpPr>
        <p:spPr>
          <a:xfrm>
            <a:off x="4853957" y="3599628"/>
            <a:ext cx="263214" cy="276999"/>
          </a:xfrm>
          <a:prstGeom prst="rect">
            <a:avLst/>
          </a:prstGeom>
          <a:noFill/>
        </p:spPr>
        <p:txBody>
          <a:bodyPr wrap="none" rtlCol="0">
            <a:spAutoFit/>
          </a:bodyPr>
          <a:lstStyle/>
          <a:p>
            <a:r>
              <a:rPr lang="en-US" sz="1200" dirty="0"/>
              <a:t>0</a:t>
            </a:r>
            <a:endParaRPr lang="el-GR" sz="1200" dirty="0"/>
          </a:p>
        </p:txBody>
      </p:sp>
      <p:sp>
        <p:nvSpPr>
          <p:cNvPr id="32" name="TextBox 31"/>
          <p:cNvSpPr txBox="1"/>
          <p:nvPr/>
        </p:nvSpPr>
        <p:spPr>
          <a:xfrm>
            <a:off x="5106668" y="3606216"/>
            <a:ext cx="263214" cy="276999"/>
          </a:xfrm>
          <a:prstGeom prst="rect">
            <a:avLst/>
          </a:prstGeom>
          <a:noFill/>
        </p:spPr>
        <p:txBody>
          <a:bodyPr wrap="none" rtlCol="0">
            <a:spAutoFit/>
          </a:bodyPr>
          <a:lstStyle/>
          <a:p>
            <a:r>
              <a:rPr lang="en-US" sz="1200" dirty="0"/>
              <a:t>0</a:t>
            </a:r>
            <a:endParaRPr lang="el-GR" sz="1200" dirty="0"/>
          </a:p>
        </p:txBody>
      </p:sp>
      <p:sp>
        <p:nvSpPr>
          <p:cNvPr id="33" name="TextBox 32"/>
          <p:cNvSpPr txBox="1"/>
          <p:nvPr/>
        </p:nvSpPr>
        <p:spPr>
          <a:xfrm>
            <a:off x="6030902" y="3602139"/>
            <a:ext cx="263214" cy="276999"/>
          </a:xfrm>
          <a:prstGeom prst="rect">
            <a:avLst/>
          </a:prstGeom>
          <a:noFill/>
        </p:spPr>
        <p:txBody>
          <a:bodyPr wrap="none" rtlCol="0">
            <a:spAutoFit/>
          </a:bodyPr>
          <a:lstStyle/>
          <a:p>
            <a:r>
              <a:rPr lang="en-US" sz="1200" dirty="0"/>
              <a:t>1</a:t>
            </a:r>
            <a:endParaRPr lang="el-GR" sz="1200" dirty="0"/>
          </a:p>
        </p:txBody>
      </p:sp>
      <p:graphicFrame>
        <p:nvGraphicFramePr>
          <p:cNvPr id="40" name="Table 39"/>
          <p:cNvGraphicFramePr>
            <a:graphicFrameLocks noGrp="1"/>
          </p:cNvGraphicFramePr>
          <p:nvPr/>
        </p:nvGraphicFramePr>
        <p:xfrm>
          <a:off x="4836679" y="3539016"/>
          <a:ext cx="3384376" cy="365760"/>
        </p:xfrm>
        <a:graphic>
          <a:graphicData uri="http://schemas.openxmlformats.org/drawingml/2006/table">
            <a:tbl>
              <a:tblPr/>
              <a:tblGrid>
                <a:gridCol w="3384376">
                  <a:extLst>
                    <a:ext uri="{9D8B030D-6E8A-4147-A177-3AD203B41FA5}">
                      <a16:colId xmlns:a16="http://schemas.microsoft.com/office/drawing/2014/main" val="20000"/>
                    </a:ext>
                  </a:extLst>
                </a:gridCol>
              </a:tblGrid>
              <a:tr h="325390">
                <a:tc>
                  <a:txBody>
                    <a:bodyPr/>
                    <a:lstStyle/>
                    <a:p>
                      <a:endParaRPr lang="el-G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cxnSp>
        <p:nvCxnSpPr>
          <p:cNvPr id="42" name="Straight Connector 41"/>
          <p:cNvCxnSpPr/>
          <p:nvPr/>
        </p:nvCxnSpPr>
        <p:spPr>
          <a:xfrm>
            <a:off x="5099893" y="3539016"/>
            <a:ext cx="0" cy="3693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363107" y="3539016"/>
            <a:ext cx="0" cy="3693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024128" y="3539016"/>
            <a:ext cx="0" cy="3693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276839" y="3539016"/>
            <a:ext cx="0" cy="3693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933023" y="3539016"/>
            <a:ext cx="0" cy="3693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949150" y="3554616"/>
            <a:ext cx="263214" cy="276999"/>
          </a:xfrm>
          <a:prstGeom prst="rect">
            <a:avLst/>
          </a:prstGeom>
          <a:noFill/>
        </p:spPr>
        <p:txBody>
          <a:bodyPr wrap="none" rtlCol="0">
            <a:spAutoFit/>
          </a:bodyPr>
          <a:lstStyle/>
          <a:p>
            <a:r>
              <a:rPr lang="en-US" sz="1200" dirty="0"/>
              <a:t>0</a:t>
            </a:r>
            <a:endParaRPr lang="el-GR" sz="1200" dirty="0"/>
          </a:p>
        </p:txBody>
      </p:sp>
      <p:sp>
        <p:nvSpPr>
          <p:cNvPr id="26" name="TextBox 25"/>
          <p:cNvSpPr txBox="1"/>
          <p:nvPr/>
        </p:nvSpPr>
        <p:spPr>
          <a:xfrm>
            <a:off x="6062962" y="3176562"/>
            <a:ext cx="231154" cy="338554"/>
          </a:xfrm>
          <a:prstGeom prst="rect">
            <a:avLst/>
          </a:prstGeom>
          <a:noFill/>
        </p:spPr>
        <p:txBody>
          <a:bodyPr wrap="none" rtlCol="0">
            <a:spAutoFit/>
          </a:bodyPr>
          <a:lstStyle/>
          <a:p>
            <a:r>
              <a:rPr lang="en-US" sz="1600" i="1" dirty="0">
                <a:solidFill>
                  <a:srgbClr val="FF0000"/>
                </a:solidFill>
              </a:rPr>
              <a:t>i</a:t>
            </a:r>
            <a:endParaRPr lang="el-GR" sz="1600" i="1" dirty="0">
              <a:solidFill>
                <a:srgbClr val="FF0000"/>
              </a:solidFill>
            </a:endParaRPr>
          </a:p>
        </p:txBody>
      </p:sp>
      <p:sp>
        <p:nvSpPr>
          <p:cNvPr id="3" name="TextBox 2"/>
          <p:cNvSpPr txBox="1"/>
          <p:nvPr/>
        </p:nvSpPr>
        <p:spPr>
          <a:xfrm>
            <a:off x="5099892" y="4242739"/>
            <a:ext cx="3288531" cy="646331"/>
          </a:xfrm>
          <a:prstGeom prst="rect">
            <a:avLst/>
          </a:prstGeom>
          <a:noFill/>
        </p:spPr>
        <p:txBody>
          <a:bodyPr wrap="square" rtlCol="0">
            <a:spAutoFit/>
          </a:bodyPr>
          <a:lstStyle/>
          <a:p>
            <a:r>
              <a:rPr lang="en-US" dirty="0">
                <a:solidFill>
                  <a:srgbClr val="FF0000"/>
                </a:solidFill>
              </a:rPr>
              <a:t>One-hot</a:t>
            </a:r>
            <a:r>
              <a:rPr lang="en-US" dirty="0"/>
              <a:t> or </a:t>
            </a:r>
            <a:r>
              <a:rPr lang="en-US" dirty="0">
                <a:solidFill>
                  <a:srgbClr val="FF0000"/>
                </a:solidFill>
              </a:rPr>
              <a:t>indicator vector</a:t>
            </a:r>
            <a:r>
              <a:rPr lang="en-US" dirty="0"/>
              <a:t>, all 0s but position </a:t>
            </a:r>
            <a:r>
              <a:rPr lang="en-US" i="1" dirty="0"/>
              <a:t>i</a:t>
            </a:r>
            <a:endParaRPr lang="el-GR" i="1" dirty="0"/>
          </a:p>
        </p:txBody>
      </p:sp>
      <mc:AlternateContent xmlns:mc="http://schemas.openxmlformats.org/markup-compatibility/2006" xmlns:a14="http://schemas.microsoft.com/office/drawing/2010/main">
        <mc:Choice Requires="a14">
          <p:sp>
            <p:nvSpPr>
              <p:cNvPr id="6" name="TextBox 5"/>
              <p:cNvSpPr txBox="1"/>
              <p:nvPr/>
            </p:nvSpPr>
            <p:spPr>
              <a:xfrm>
                <a:off x="6336438" y="2811749"/>
                <a:ext cx="178568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𝑂𝑛𝑒</m:t>
                          </m:r>
                          <m:r>
                            <a:rPr lang="en-US" b="0" i="1" smtClean="0">
                              <a:latin typeface="Cambria Math" panose="02040503050406030204" pitchFamily="18" charset="0"/>
                            </a:rPr>
                            <m:t> </m:t>
                          </m:r>
                          <m:r>
                            <a:rPr lang="en-US" b="0" i="1" smtClean="0">
                              <a:latin typeface="Cambria Math" panose="02040503050406030204" pitchFamily="18" charset="0"/>
                            </a:rPr>
                            <m:t>h𝑜𝑡</m:t>
                          </m:r>
                          <m:r>
                            <a:rPr lang="en-US" b="0" i="1" smtClean="0">
                              <a:latin typeface="Cambria Math" panose="02040503050406030204" pitchFamily="18" charset="0"/>
                            </a:rPr>
                            <m:t> </m:t>
                          </m:r>
                          <m:r>
                            <a:rPr lang="en-US" b="0" i="1" smtClean="0">
                              <a:latin typeface="Cambria Math" panose="02040503050406030204" pitchFamily="18" charset="0"/>
                            </a:rPr>
                            <m:t>𝑣𝑒𝑐𝑡𝑜𝑟</m:t>
                          </m:r>
                          <m:r>
                            <a:rPr lang="en-US" b="0" i="1" smtClean="0">
                              <a:latin typeface="Cambria Math" panose="02040503050406030204" pitchFamily="18" charset="0"/>
                            </a:rPr>
                            <m:t> </m:t>
                          </m:r>
                          <m:r>
                            <a:rPr lang="en-US" b="0" i="1" smtClean="0">
                              <a:latin typeface="Cambria Math" panose="02040503050406030204" pitchFamily="18" charset="0"/>
                            </a:rPr>
                            <m:t>𝐼</m:t>
                          </m:r>
                        </m:e>
                        <m:sub>
                          <m:r>
                            <a:rPr lang="en-US" b="0" i="1" smtClean="0">
                              <a:latin typeface="Cambria Math" panose="02040503050406030204" pitchFamily="18" charset="0"/>
                            </a:rPr>
                            <m:t>𝑖</m:t>
                          </m:r>
                        </m:sub>
                      </m:sSub>
                    </m:oMath>
                  </m:oMathPara>
                </a14:m>
                <a:endParaRPr lang="el-GR" dirty="0"/>
              </a:p>
            </p:txBody>
          </p:sp>
        </mc:Choice>
        <mc:Fallback xmlns="">
          <p:sp>
            <p:nvSpPr>
              <p:cNvPr id="6" name="TextBox 5"/>
              <p:cNvSpPr txBox="1">
                <a:spLocks noRot="1" noChangeAspect="1" noMove="1" noResize="1" noEditPoints="1" noAdjustHandles="1" noChangeArrowheads="1" noChangeShapeType="1" noTextEdit="1"/>
              </p:cNvSpPr>
              <p:nvPr/>
            </p:nvSpPr>
            <p:spPr>
              <a:xfrm>
                <a:off x="6336438" y="2811749"/>
                <a:ext cx="1785682" cy="276999"/>
              </a:xfrm>
              <a:prstGeom prst="rect">
                <a:avLst/>
              </a:prstGeom>
              <a:blipFill>
                <a:blip r:embed="rId5"/>
                <a:stretch>
                  <a:fillRect l="-2389" r="-1024" b="-17391"/>
                </a:stretch>
              </a:blipFill>
            </p:spPr>
            <p:txBody>
              <a:bodyPr/>
              <a:lstStyle/>
              <a:p>
                <a:r>
                  <a:rPr lang="en-US">
                    <a:noFill/>
                  </a:rPr>
                  <a:t> </a:t>
                </a:r>
              </a:p>
            </p:txBody>
          </p:sp>
        </mc:Fallback>
      </mc:AlternateContent>
      <p:sp>
        <p:nvSpPr>
          <p:cNvPr id="10" name="TextBox 9"/>
          <p:cNvSpPr txBox="1"/>
          <p:nvPr/>
        </p:nvSpPr>
        <p:spPr>
          <a:xfrm>
            <a:off x="251520" y="1009120"/>
            <a:ext cx="4734044" cy="461665"/>
          </a:xfrm>
          <a:prstGeom prst="rect">
            <a:avLst/>
          </a:prstGeom>
          <a:noFill/>
        </p:spPr>
        <p:txBody>
          <a:bodyPr wrap="square" rtlCol="0">
            <a:spAutoFit/>
          </a:bodyPr>
          <a:lstStyle/>
          <a:p>
            <a:r>
              <a:rPr lang="en-US" sz="2400" dirty="0"/>
              <a:t>Encoder is an embedding lookup</a:t>
            </a:r>
            <a:endParaRPr lang="el-GR" sz="2400" dirty="0"/>
          </a:p>
        </p:txBody>
      </p:sp>
    </p:spTree>
    <p:extLst>
      <p:ext uri="{BB962C8B-B14F-4D97-AF65-F5344CB8AC3E}">
        <p14:creationId xmlns:p14="http://schemas.microsoft.com/office/powerpoint/2010/main" val="2574069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880" y="165787"/>
            <a:ext cx="8229600" cy="556148"/>
          </a:xfrm>
        </p:spPr>
        <p:txBody>
          <a:bodyPr>
            <a:normAutofit fontScale="90000"/>
          </a:bodyPr>
          <a:lstStyle/>
          <a:p>
            <a:r>
              <a:rPr lang="en-US" dirty="0">
                <a:solidFill>
                  <a:schemeClr val="accent6">
                    <a:lumMod val="75000"/>
                  </a:schemeClr>
                </a:solidFill>
              </a:rPr>
              <a:t>CBOW</a:t>
            </a:r>
            <a:endParaRPr lang="el-GR" dirty="0">
              <a:solidFill>
                <a:schemeClr val="accent6">
                  <a:lumMod val="75000"/>
                </a:schemeClr>
              </a:solidFill>
            </a:endParaRPr>
          </a:p>
        </p:txBody>
      </p:sp>
      <p:sp>
        <p:nvSpPr>
          <p:cNvPr id="3" name="Slide Number Placeholder 2"/>
          <p:cNvSpPr>
            <a:spLocks noGrp="1"/>
          </p:cNvSpPr>
          <p:nvPr>
            <p:ph type="sldNum" sz="quarter" idx="12"/>
          </p:nvPr>
        </p:nvSpPr>
        <p:spPr/>
        <p:txBody>
          <a:bodyPr/>
          <a:lstStyle/>
          <a:p>
            <a:fld id="{878E0B35-C73E-49DE-9EA0-4D9F6C87E107}" type="slidenum">
              <a:rPr lang="el-GR" smtClean="0"/>
              <a:pPr/>
              <a:t>25</a:t>
            </a:fld>
            <a:endParaRPr lang="el-GR"/>
          </a:p>
        </p:txBody>
      </p:sp>
      <p:sp>
        <p:nvSpPr>
          <p:cNvPr id="4" name="TextBox 3"/>
          <p:cNvSpPr txBox="1"/>
          <p:nvPr/>
        </p:nvSpPr>
        <p:spPr>
          <a:xfrm>
            <a:off x="431502" y="1242256"/>
            <a:ext cx="7838877" cy="1200329"/>
          </a:xfrm>
          <a:prstGeom prst="rect">
            <a:avLst/>
          </a:prstGeom>
          <a:noFill/>
        </p:spPr>
        <p:txBody>
          <a:bodyPr wrap="square" rtlCol="0">
            <a:spAutoFit/>
          </a:bodyPr>
          <a:lstStyle/>
          <a:p>
            <a:pPr marL="0" lvl="1"/>
            <a:r>
              <a:rPr lang="en-US" sz="2400" dirty="0"/>
              <a:t>|V| number of words </a:t>
            </a:r>
          </a:p>
          <a:p>
            <a:pPr marL="0" lvl="1"/>
            <a:r>
              <a:rPr lang="en-US" sz="2400" dirty="0"/>
              <a:t>N size of embedding</a:t>
            </a:r>
          </a:p>
          <a:p>
            <a:pPr marL="0" lvl="1"/>
            <a:r>
              <a:rPr lang="en-US" sz="2400" dirty="0"/>
              <a:t>m size of the window (context)</a:t>
            </a:r>
          </a:p>
        </p:txBody>
      </p:sp>
      <p:sp>
        <p:nvSpPr>
          <p:cNvPr id="8" name="TextBox 7">
            <a:extLst>
              <a:ext uri="{FF2B5EF4-FFF2-40B4-BE49-F238E27FC236}">
                <a16:creationId xmlns:a16="http://schemas.microsoft.com/office/drawing/2014/main" id="{F29DF136-DBAD-405F-8B2D-6CB9ABCA2CC5}"/>
              </a:ext>
            </a:extLst>
          </p:cNvPr>
          <p:cNvSpPr txBox="1"/>
          <p:nvPr/>
        </p:nvSpPr>
        <p:spPr>
          <a:xfrm>
            <a:off x="457200" y="2930253"/>
            <a:ext cx="8229600" cy="1077218"/>
          </a:xfrm>
          <a:prstGeom prst="rect">
            <a:avLst/>
          </a:prstGeom>
          <a:solidFill>
            <a:schemeClr val="accent1">
              <a:lumMod val="40000"/>
              <a:lumOff val="60000"/>
            </a:schemeClr>
          </a:solidFill>
        </p:spPr>
        <p:txBody>
          <a:bodyPr wrap="square" rtlCol="0">
            <a:spAutoFit/>
          </a:bodyPr>
          <a:lstStyle/>
          <a:p>
            <a:r>
              <a:rPr lang="en-US" sz="3200" dirty="0"/>
              <a:t>Use a window of context words to predict the center word</a:t>
            </a:r>
          </a:p>
        </p:txBody>
      </p:sp>
      <p:sp>
        <p:nvSpPr>
          <p:cNvPr id="9" name="TextBox 8">
            <a:extLst>
              <a:ext uri="{FF2B5EF4-FFF2-40B4-BE49-F238E27FC236}">
                <a16:creationId xmlns:a16="http://schemas.microsoft.com/office/drawing/2014/main" id="{E8797514-A253-4370-A5AE-28C48523159F}"/>
              </a:ext>
            </a:extLst>
          </p:cNvPr>
          <p:cNvSpPr txBox="1"/>
          <p:nvPr/>
        </p:nvSpPr>
        <p:spPr>
          <a:xfrm>
            <a:off x="539552" y="4509120"/>
            <a:ext cx="6912768" cy="1384995"/>
          </a:xfrm>
          <a:prstGeom prst="rect">
            <a:avLst/>
          </a:prstGeom>
          <a:noFill/>
        </p:spPr>
        <p:txBody>
          <a:bodyPr wrap="square" rtlCol="0">
            <a:spAutoFit/>
          </a:bodyPr>
          <a:lstStyle/>
          <a:p>
            <a:r>
              <a:rPr lang="en-US" sz="2800" dirty="0"/>
              <a:t>Input: 2m context words</a:t>
            </a:r>
          </a:p>
          <a:p>
            <a:r>
              <a:rPr lang="en-US" sz="2800" dirty="0"/>
              <a:t>Output: center word</a:t>
            </a:r>
          </a:p>
          <a:p>
            <a:r>
              <a:rPr lang="en-US" sz="2800" i="1" dirty="0">
                <a:solidFill>
                  <a:schemeClr val="tx2">
                    <a:lumMod val="40000"/>
                    <a:lumOff val="60000"/>
                  </a:schemeClr>
                </a:solidFill>
              </a:rPr>
              <a:t>each represented as a one-hot vector</a:t>
            </a:r>
          </a:p>
        </p:txBody>
      </p:sp>
    </p:spTree>
    <p:extLst>
      <p:ext uri="{BB962C8B-B14F-4D97-AF65-F5344CB8AC3E}">
        <p14:creationId xmlns:p14="http://schemas.microsoft.com/office/powerpoint/2010/main" val="2479285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880" y="165787"/>
            <a:ext cx="8229600" cy="556148"/>
          </a:xfrm>
        </p:spPr>
        <p:txBody>
          <a:bodyPr>
            <a:normAutofit fontScale="90000"/>
          </a:bodyPr>
          <a:lstStyle/>
          <a:p>
            <a:r>
              <a:rPr lang="en-US" dirty="0">
                <a:solidFill>
                  <a:schemeClr val="accent6">
                    <a:lumMod val="75000"/>
                  </a:schemeClr>
                </a:solidFill>
              </a:rPr>
              <a:t>CBOW</a:t>
            </a:r>
            <a:endParaRPr lang="el-GR" dirty="0">
              <a:solidFill>
                <a:schemeClr val="accent6">
                  <a:lumMod val="75000"/>
                </a:schemeClr>
              </a:solidFill>
            </a:endParaRPr>
          </a:p>
        </p:txBody>
      </p:sp>
      <p:sp>
        <p:nvSpPr>
          <p:cNvPr id="3" name="Slide Number Placeholder 2"/>
          <p:cNvSpPr>
            <a:spLocks noGrp="1"/>
          </p:cNvSpPr>
          <p:nvPr>
            <p:ph type="sldNum" sz="quarter" idx="12"/>
          </p:nvPr>
        </p:nvSpPr>
        <p:spPr/>
        <p:txBody>
          <a:bodyPr/>
          <a:lstStyle/>
          <a:p>
            <a:fld id="{878E0B35-C73E-49DE-9EA0-4D9F6C87E107}" type="slidenum">
              <a:rPr lang="el-GR" smtClean="0"/>
              <a:pPr/>
              <a:t>26</a:t>
            </a:fld>
            <a:endParaRPr lang="el-GR"/>
          </a:p>
        </p:txBody>
      </p:sp>
      <p:sp>
        <p:nvSpPr>
          <p:cNvPr id="4" name="TextBox 3"/>
          <p:cNvSpPr txBox="1"/>
          <p:nvPr/>
        </p:nvSpPr>
        <p:spPr>
          <a:xfrm>
            <a:off x="493241" y="802015"/>
            <a:ext cx="7838877" cy="461665"/>
          </a:xfrm>
          <a:prstGeom prst="rect">
            <a:avLst/>
          </a:prstGeom>
          <a:solidFill>
            <a:schemeClr val="accent1">
              <a:lumMod val="40000"/>
              <a:lumOff val="60000"/>
            </a:schemeClr>
          </a:solidFill>
        </p:spPr>
        <p:txBody>
          <a:bodyPr wrap="square" rtlCol="0">
            <a:spAutoFit/>
          </a:bodyPr>
          <a:lstStyle/>
          <a:p>
            <a:pPr marL="0" lvl="1"/>
            <a:r>
              <a:rPr lang="en-US" sz="2400" dirty="0"/>
              <a:t>Use a window of context words to predict the center word</a:t>
            </a:r>
          </a:p>
        </p:txBody>
      </p:sp>
      <p:sp>
        <p:nvSpPr>
          <p:cNvPr id="6" name="TextBox 5"/>
          <p:cNvSpPr txBox="1"/>
          <p:nvPr/>
        </p:nvSpPr>
        <p:spPr>
          <a:xfrm>
            <a:off x="304027" y="1386754"/>
            <a:ext cx="8592132" cy="830997"/>
          </a:xfrm>
          <a:prstGeom prst="rect">
            <a:avLst/>
          </a:prstGeom>
          <a:noFill/>
        </p:spPr>
        <p:txBody>
          <a:bodyPr wrap="square" rtlCol="0">
            <a:spAutoFit/>
          </a:bodyPr>
          <a:lstStyle/>
          <a:p>
            <a:r>
              <a:rPr lang="en-US" sz="2400" dirty="0"/>
              <a:t>Learns </a:t>
            </a:r>
            <a:r>
              <a:rPr lang="en-US" sz="2400" dirty="0">
                <a:solidFill>
                  <a:srgbClr val="FF0000"/>
                </a:solidFill>
              </a:rPr>
              <a:t>two matrices </a:t>
            </a:r>
            <a:r>
              <a:rPr lang="en-US" sz="2400" dirty="0"/>
              <a:t>(</a:t>
            </a:r>
            <a:r>
              <a:rPr lang="en-US" sz="2400" u="sng" dirty="0"/>
              <a:t>two embeddings per word</a:t>
            </a:r>
            <a:r>
              <a:rPr lang="en-US" sz="2400" dirty="0"/>
              <a:t>, one when context, one when center)</a:t>
            </a:r>
          </a:p>
        </p:txBody>
      </p:sp>
      <p:sp>
        <p:nvSpPr>
          <p:cNvPr id="17" name="TextBox 16"/>
          <p:cNvSpPr txBox="1"/>
          <p:nvPr/>
        </p:nvSpPr>
        <p:spPr>
          <a:xfrm>
            <a:off x="6921389" y="5326080"/>
            <a:ext cx="720080" cy="369332"/>
          </a:xfrm>
          <a:prstGeom prst="rect">
            <a:avLst/>
          </a:prstGeom>
          <a:noFill/>
        </p:spPr>
        <p:txBody>
          <a:bodyPr wrap="square" rtlCol="0">
            <a:spAutoFit/>
          </a:bodyPr>
          <a:lstStyle/>
          <a:p>
            <a:r>
              <a:rPr lang="en-US" dirty="0"/>
              <a:t>|V|</a:t>
            </a:r>
            <a:endParaRPr lang="el-GR" dirty="0"/>
          </a:p>
        </p:txBody>
      </p:sp>
      <p:sp>
        <p:nvSpPr>
          <p:cNvPr id="18" name="TextBox 17"/>
          <p:cNvSpPr txBox="1"/>
          <p:nvPr/>
        </p:nvSpPr>
        <p:spPr>
          <a:xfrm>
            <a:off x="5587150" y="2087774"/>
            <a:ext cx="3425552" cy="646331"/>
          </a:xfrm>
          <a:prstGeom prst="rect">
            <a:avLst/>
          </a:prstGeom>
          <a:noFill/>
        </p:spPr>
        <p:txBody>
          <a:bodyPr wrap="square" rtlCol="0">
            <a:spAutoFit/>
          </a:bodyPr>
          <a:lstStyle/>
          <a:p>
            <a:r>
              <a:rPr lang="en-US" dirty="0"/>
              <a:t>Embedding of the </a:t>
            </a:r>
            <a:r>
              <a:rPr lang="en-US" i="1" dirty="0"/>
              <a:t>i-</a:t>
            </a:r>
            <a:r>
              <a:rPr lang="en-US" i="1" dirty="0" err="1"/>
              <a:t>th</a:t>
            </a:r>
            <a:r>
              <a:rPr lang="en-US" dirty="0"/>
              <a:t> word when </a:t>
            </a:r>
            <a:r>
              <a:rPr lang="en-US" dirty="0">
                <a:solidFill>
                  <a:srgbClr val="FF0000"/>
                </a:solidFill>
              </a:rPr>
              <a:t>center word</a:t>
            </a:r>
            <a:endParaRPr lang="el-GR" dirty="0">
              <a:solidFill>
                <a:srgbClr val="FF0000"/>
              </a:solidFill>
            </a:endParaRPr>
          </a:p>
        </p:txBody>
      </p:sp>
      <p:grpSp>
        <p:nvGrpSpPr>
          <p:cNvPr id="29" name="Group 28"/>
          <p:cNvGrpSpPr/>
          <p:nvPr/>
        </p:nvGrpSpPr>
        <p:grpSpPr>
          <a:xfrm>
            <a:off x="5042626" y="2692316"/>
            <a:ext cx="3024336" cy="2692645"/>
            <a:chOff x="683568" y="3472659"/>
            <a:chExt cx="3024336" cy="2692645"/>
          </a:xfrm>
        </p:grpSpPr>
        <p:sp>
          <p:nvSpPr>
            <p:cNvPr id="14" name="Rectangle 13"/>
            <p:cNvSpPr/>
            <p:nvPr/>
          </p:nvSpPr>
          <p:spPr>
            <a:xfrm>
              <a:off x="683568" y="4005064"/>
              <a:ext cx="3024336" cy="19442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Rectangle 14"/>
            <p:cNvSpPr/>
            <p:nvPr/>
          </p:nvSpPr>
          <p:spPr>
            <a:xfrm>
              <a:off x="1763688" y="3861048"/>
              <a:ext cx="216024" cy="23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TextBox 18"/>
            <p:cNvSpPr txBox="1"/>
            <p:nvPr/>
          </p:nvSpPr>
          <p:spPr>
            <a:xfrm>
              <a:off x="1727684" y="3472659"/>
              <a:ext cx="288032" cy="369332"/>
            </a:xfrm>
            <a:prstGeom prst="rect">
              <a:avLst/>
            </a:prstGeom>
            <a:noFill/>
          </p:spPr>
          <p:txBody>
            <a:bodyPr wrap="square" rtlCol="0">
              <a:spAutoFit/>
            </a:bodyPr>
            <a:lstStyle/>
            <a:p>
              <a:r>
                <a:rPr lang="en-US" i="1" dirty="0"/>
                <a:t>i</a:t>
              </a:r>
              <a:endParaRPr lang="el-GR" i="1" dirty="0"/>
            </a:p>
          </p:txBody>
        </p:sp>
      </p:grpSp>
      <p:sp>
        <p:nvSpPr>
          <p:cNvPr id="21" name="TextBox 20"/>
          <p:cNvSpPr txBox="1"/>
          <p:nvPr/>
        </p:nvSpPr>
        <p:spPr>
          <a:xfrm>
            <a:off x="4638078" y="4124705"/>
            <a:ext cx="277688" cy="369332"/>
          </a:xfrm>
          <a:prstGeom prst="rect">
            <a:avLst/>
          </a:prstGeom>
          <a:noFill/>
        </p:spPr>
        <p:txBody>
          <a:bodyPr wrap="square" rtlCol="0">
            <a:spAutoFit/>
          </a:bodyPr>
          <a:lstStyle/>
          <a:p>
            <a:r>
              <a:rPr lang="en-US" dirty="0"/>
              <a:t>N</a:t>
            </a:r>
            <a:endParaRPr lang="el-GR" dirty="0"/>
          </a:p>
        </p:txBody>
      </p:sp>
      <p:sp>
        <p:nvSpPr>
          <p:cNvPr id="24" name="TextBox 23"/>
          <p:cNvSpPr txBox="1"/>
          <p:nvPr/>
        </p:nvSpPr>
        <p:spPr>
          <a:xfrm>
            <a:off x="251520" y="2204864"/>
            <a:ext cx="864096" cy="584775"/>
          </a:xfrm>
          <a:prstGeom prst="rect">
            <a:avLst/>
          </a:prstGeom>
          <a:noFill/>
        </p:spPr>
        <p:txBody>
          <a:bodyPr wrap="square" rtlCol="0">
            <a:spAutoFit/>
          </a:bodyPr>
          <a:lstStyle/>
          <a:p>
            <a:r>
              <a:rPr lang="en-US" sz="3200" dirty="0"/>
              <a:t>W</a:t>
            </a:r>
            <a:endParaRPr lang="el-GR" sz="3200" dirty="0"/>
          </a:p>
        </p:txBody>
      </p:sp>
      <p:sp>
        <p:nvSpPr>
          <p:cNvPr id="25" name="TextBox 24"/>
          <p:cNvSpPr txBox="1"/>
          <p:nvPr/>
        </p:nvSpPr>
        <p:spPr>
          <a:xfrm>
            <a:off x="4778759" y="2436744"/>
            <a:ext cx="864096" cy="584775"/>
          </a:xfrm>
          <a:prstGeom prst="rect">
            <a:avLst/>
          </a:prstGeom>
          <a:noFill/>
        </p:spPr>
        <p:txBody>
          <a:bodyPr wrap="square" rtlCol="0">
            <a:spAutoFit/>
          </a:bodyPr>
          <a:lstStyle/>
          <a:p>
            <a:r>
              <a:rPr lang="en-US" sz="3200" dirty="0"/>
              <a:t>W’</a:t>
            </a:r>
            <a:endParaRPr lang="el-GR" sz="3200" dirty="0"/>
          </a:p>
        </p:txBody>
      </p:sp>
      <p:sp>
        <p:nvSpPr>
          <p:cNvPr id="16" name="TextBox 15"/>
          <p:cNvSpPr txBox="1"/>
          <p:nvPr/>
        </p:nvSpPr>
        <p:spPr>
          <a:xfrm>
            <a:off x="1620751" y="2412743"/>
            <a:ext cx="277688" cy="369332"/>
          </a:xfrm>
          <a:prstGeom prst="rect">
            <a:avLst/>
          </a:prstGeom>
          <a:noFill/>
        </p:spPr>
        <p:txBody>
          <a:bodyPr wrap="square" rtlCol="0">
            <a:spAutoFit/>
          </a:bodyPr>
          <a:lstStyle/>
          <a:p>
            <a:r>
              <a:rPr lang="en-US" dirty="0"/>
              <a:t>N</a:t>
            </a:r>
            <a:endParaRPr lang="el-GR" dirty="0"/>
          </a:p>
        </p:txBody>
      </p:sp>
      <p:sp>
        <p:nvSpPr>
          <p:cNvPr id="22" name="TextBox 21"/>
          <p:cNvSpPr txBox="1"/>
          <p:nvPr/>
        </p:nvSpPr>
        <p:spPr>
          <a:xfrm>
            <a:off x="323528" y="4344636"/>
            <a:ext cx="720080" cy="369332"/>
          </a:xfrm>
          <a:prstGeom prst="rect">
            <a:avLst/>
          </a:prstGeom>
          <a:noFill/>
        </p:spPr>
        <p:txBody>
          <a:bodyPr wrap="square" rtlCol="0">
            <a:spAutoFit/>
          </a:bodyPr>
          <a:lstStyle/>
          <a:p>
            <a:r>
              <a:rPr lang="en-US" dirty="0"/>
              <a:t>|V|</a:t>
            </a:r>
            <a:endParaRPr lang="el-GR" dirty="0"/>
          </a:p>
        </p:txBody>
      </p:sp>
      <p:sp>
        <p:nvSpPr>
          <p:cNvPr id="20" name="Rectangle 19"/>
          <p:cNvSpPr/>
          <p:nvPr/>
        </p:nvSpPr>
        <p:spPr>
          <a:xfrm rot="5400000">
            <a:off x="320673" y="3337263"/>
            <a:ext cx="3024336" cy="19442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Rectangle 22"/>
          <p:cNvSpPr/>
          <p:nvPr/>
        </p:nvSpPr>
        <p:spPr>
          <a:xfrm rot="5400000">
            <a:off x="1757606" y="2355637"/>
            <a:ext cx="216024" cy="23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TextBox 25"/>
          <p:cNvSpPr txBox="1"/>
          <p:nvPr/>
        </p:nvSpPr>
        <p:spPr>
          <a:xfrm>
            <a:off x="356677" y="3326780"/>
            <a:ext cx="288032" cy="369332"/>
          </a:xfrm>
          <a:prstGeom prst="rect">
            <a:avLst/>
          </a:prstGeom>
          <a:noFill/>
        </p:spPr>
        <p:txBody>
          <a:bodyPr wrap="square" rtlCol="0">
            <a:spAutoFit/>
          </a:bodyPr>
          <a:lstStyle/>
          <a:p>
            <a:r>
              <a:rPr lang="en-US" i="1" dirty="0"/>
              <a:t>i</a:t>
            </a:r>
            <a:endParaRPr lang="el-GR" i="1" dirty="0"/>
          </a:p>
        </p:txBody>
      </p:sp>
      <p:sp>
        <p:nvSpPr>
          <p:cNvPr id="27" name="TextBox 26"/>
          <p:cNvSpPr txBox="1"/>
          <p:nvPr/>
        </p:nvSpPr>
        <p:spPr>
          <a:xfrm>
            <a:off x="2905986" y="3940039"/>
            <a:ext cx="1733947" cy="1200329"/>
          </a:xfrm>
          <a:prstGeom prst="rect">
            <a:avLst/>
          </a:prstGeom>
          <a:noFill/>
        </p:spPr>
        <p:txBody>
          <a:bodyPr wrap="square" rtlCol="0">
            <a:spAutoFit/>
          </a:bodyPr>
          <a:lstStyle/>
          <a:p>
            <a:r>
              <a:rPr lang="en-US" dirty="0"/>
              <a:t>Embedding of the </a:t>
            </a:r>
            <a:r>
              <a:rPr lang="en-US" i="1" dirty="0"/>
              <a:t>i-</a:t>
            </a:r>
            <a:r>
              <a:rPr lang="en-US" i="1" dirty="0" err="1"/>
              <a:t>th</a:t>
            </a:r>
            <a:r>
              <a:rPr lang="en-US" dirty="0"/>
              <a:t> word when </a:t>
            </a:r>
            <a:r>
              <a:rPr lang="en-US" dirty="0">
                <a:solidFill>
                  <a:srgbClr val="FF0000"/>
                </a:solidFill>
              </a:rPr>
              <a:t>context word</a:t>
            </a:r>
            <a:endParaRPr lang="el-GR" dirty="0">
              <a:solidFill>
                <a:srgbClr val="FF0000"/>
              </a:solidFill>
            </a:endParaRPr>
          </a:p>
        </p:txBody>
      </p:sp>
      <p:cxnSp>
        <p:nvCxnSpPr>
          <p:cNvPr id="32" name="Straight Arrow Connector 31"/>
          <p:cNvCxnSpPr/>
          <p:nvPr/>
        </p:nvCxnSpPr>
        <p:spPr>
          <a:xfrm flipH="1" flipV="1">
            <a:off x="3193853" y="3511446"/>
            <a:ext cx="288032" cy="4285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6554794" y="2597409"/>
            <a:ext cx="599499" cy="483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42732" y="5961135"/>
            <a:ext cx="3857260" cy="707886"/>
          </a:xfrm>
          <a:prstGeom prst="rect">
            <a:avLst/>
          </a:prstGeom>
          <a:noFill/>
        </p:spPr>
        <p:txBody>
          <a:bodyPr wrap="square" rtlCol="0">
            <a:spAutoFit/>
          </a:bodyPr>
          <a:lstStyle/>
          <a:p>
            <a:r>
              <a:rPr lang="en-US" sz="2000" dirty="0"/>
              <a:t>|V| x N context </a:t>
            </a:r>
            <a:r>
              <a:rPr lang="en-US" sz="2000" dirty="0" err="1"/>
              <a:t>embeddings</a:t>
            </a:r>
            <a:endParaRPr lang="en-US" sz="2000" dirty="0"/>
          </a:p>
          <a:p>
            <a:r>
              <a:rPr lang="en-US" sz="2000" dirty="0"/>
              <a:t>when </a:t>
            </a:r>
            <a:r>
              <a:rPr lang="en-US" sz="2000" i="1" u="sng" dirty="0">
                <a:solidFill>
                  <a:srgbClr val="FF0000"/>
                </a:solidFill>
              </a:rPr>
              <a:t>input</a:t>
            </a:r>
          </a:p>
        </p:txBody>
      </p:sp>
      <p:sp>
        <p:nvSpPr>
          <p:cNvPr id="7" name="TextBox 6"/>
          <p:cNvSpPr txBox="1"/>
          <p:nvPr/>
        </p:nvSpPr>
        <p:spPr>
          <a:xfrm>
            <a:off x="5258650" y="5732040"/>
            <a:ext cx="3489814" cy="707886"/>
          </a:xfrm>
          <a:prstGeom prst="rect">
            <a:avLst/>
          </a:prstGeom>
          <a:noFill/>
        </p:spPr>
        <p:txBody>
          <a:bodyPr wrap="square" rtlCol="0">
            <a:spAutoFit/>
          </a:bodyPr>
          <a:lstStyle/>
          <a:p>
            <a:r>
              <a:rPr lang="en-US" sz="2000" dirty="0"/>
              <a:t>N x |V|  center </a:t>
            </a:r>
            <a:r>
              <a:rPr lang="en-US" sz="2000" dirty="0" err="1"/>
              <a:t>embeddings</a:t>
            </a:r>
            <a:endParaRPr lang="en-US" sz="2000" dirty="0"/>
          </a:p>
          <a:p>
            <a:r>
              <a:rPr lang="en-US" sz="2000" dirty="0"/>
              <a:t>when </a:t>
            </a:r>
            <a:r>
              <a:rPr lang="en-US" sz="2000" i="1" u="sng" dirty="0">
                <a:solidFill>
                  <a:srgbClr val="FF0000"/>
                </a:solidFill>
              </a:rPr>
              <a:t>output</a:t>
            </a:r>
            <a:endParaRPr lang="el-GR" sz="2000" i="1" u="sng" dirty="0">
              <a:solidFill>
                <a:srgbClr val="FF0000"/>
              </a:solidFill>
            </a:endParaRPr>
          </a:p>
        </p:txBody>
      </p:sp>
    </p:spTree>
    <p:extLst>
      <p:ext uri="{BB962C8B-B14F-4D97-AF65-F5344CB8AC3E}">
        <p14:creationId xmlns:p14="http://schemas.microsoft.com/office/powerpoint/2010/main" val="3777240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880" y="165787"/>
            <a:ext cx="8229600" cy="556148"/>
          </a:xfrm>
        </p:spPr>
        <p:txBody>
          <a:bodyPr>
            <a:normAutofit fontScale="90000"/>
          </a:bodyPr>
          <a:lstStyle/>
          <a:p>
            <a:r>
              <a:rPr lang="en-US" dirty="0">
                <a:solidFill>
                  <a:schemeClr val="accent6">
                    <a:lumMod val="75000"/>
                  </a:schemeClr>
                </a:solidFill>
              </a:rPr>
              <a:t>CBOW</a:t>
            </a:r>
            <a:endParaRPr lang="el-GR" dirty="0">
              <a:solidFill>
                <a:schemeClr val="accent6">
                  <a:lumMod val="75000"/>
                </a:schemeClr>
              </a:solidFill>
            </a:endParaRPr>
          </a:p>
        </p:txBody>
      </p:sp>
      <p:sp>
        <p:nvSpPr>
          <p:cNvPr id="3" name="Slide Number Placeholder 2"/>
          <p:cNvSpPr>
            <a:spLocks noGrp="1"/>
          </p:cNvSpPr>
          <p:nvPr>
            <p:ph type="sldNum" sz="quarter" idx="12"/>
          </p:nvPr>
        </p:nvSpPr>
        <p:spPr/>
        <p:txBody>
          <a:bodyPr/>
          <a:lstStyle/>
          <a:p>
            <a:fld id="{878E0B35-C73E-49DE-9EA0-4D9F6C87E107}" type="slidenum">
              <a:rPr lang="el-GR" smtClean="0"/>
              <a:pPr/>
              <a:t>27</a:t>
            </a:fld>
            <a:endParaRPr lang="el-GR"/>
          </a:p>
        </p:txBody>
      </p:sp>
      <p:sp>
        <p:nvSpPr>
          <p:cNvPr id="8" name="TextBox 7">
            <a:extLst>
              <a:ext uri="{FF2B5EF4-FFF2-40B4-BE49-F238E27FC236}">
                <a16:creationId xmlns:a16="http://schemas.microsoft.com/office/drawing/2014/main" id="{F29DF136-DBAD-405F-8B2D-6CB9ABCA2CC5}"/>
              </a:ext>
            </a:extLst>
          </p:cNvPr>
          <p:cNvSpPr txBox="1"/>
          <p:nvPr/>
        </p:nvSpPr>
        <p:spPr>
          <a:xfrm>
            <a:off x="395536" y="999700"/>
            <a:ext cx="8229600" cy="461665"/>
          </a:xfrm>
          <a:prstGeom prst="rect">
            <a:avLst/>
          </a:prstGeom>
          <a:solidFill>
            <a:schemeClr val="accent1">
              <a:lumMod val="40000"/>
              <a:lumOff val="60000"/>
            </a:schemeClr>
          </a:solidFill>
        </p:spPr>
        <p:txBody>
          <a:bodyPr wrap="square" rtlCol="0">
            <a:spAutoFit/>
          </a:bodyPr>
          <a:lstStyle/>
          <a:p>
            <a:r>
              <a:rPr lang="en-US" sz="2400" dirty="0"/>
              <a:t>Use a window of context words to predict the center word</a:t>
            </a:r>
          </a:p>
        </p:txBody>
      </p:sp>
      <p:sp>
        <p:nvSpPr>
          <p:cNvPr id="9" name="TextBox 8">
            <a:extLst>
              <a:ext uri="{FF2B5EF4-FFF2-40B4-BE49-F238E27FC236}">
                <a16:creationId xmlns:a16="http://schemas.microsoft.com/office/drawing/2014/main" id="{E8797514-A253-4370-A5AE-28C48523159F}"/>
              </a:ext>
            </a:extLst>
          </p:cNvPr>
          <p:cNvSpPr txBox="1"/>
          <p:nvPr/>
        </p:nvSpPr>
        <p:spPr>
          <a:xfrm>
            <a:off x="236216" y="2016031"/>
            <a:ext cx="8388920" cy="2862322"/>
          </a:xfrm>
          <a:prstGeom prst="rect">
            <a:avLst/>
          </a:prstGeom>
          <a:noFill/>
        </p:spPr>
        <p:txBody>
          <a:bodyPr wrap="square" rtlCol="0">
            <a:spAutoFit/>
          </a:bodyPr>
          <a:lstStyle/>
          <a:p>
            <a:r>
              <a:rPr lang="en-US" sz="2800" dirty="0"/>
              <a:t>Intuition</a:t>
            </a:r>
          </a:p>
          <a:p>
            <a:r>
              <a:rPr lang="en-US" sz="2800" dirty="0"/>
              <a:t>The W’-embedding of the </a:t>
            </a:r>
            <a:r>
              <a:rPr lang="en-US" sz="2800" i="1" dirty="0"/>
              <a:t>center word </a:t>
            </a:r>
            <a:r>
              <a:rPr lang="en-US" sz="2800" dirty="0"/>
              <a:t>should be </a:t>
            </a:r>
            <a:r>
              <a:rPr lang="en-US" sz="2800" i="1" dirty="0">
                <a:solidFill>
                  <a:srgbClr val="FF0000"/>
                </a:solidFill>
              </a:rPr>
              <a:t>similar</a:t>
            </a:r>
            <a:r>
              <a:rPr lang="en-US" sz="2800" dirty="0"/>
              <a:t> to the W-embeddings of its </a:t>
            </a:r>
            <a:r>
              <a:rPr lang="en-US" sz="2800" i="1" dirty="0"/>
              <a:t>context words </a:t>
            </a:r>
          </a:p>
          <a:p>
            <a:endParaRPr lang="en-US" sz="2400" i="1" dirty="0"/>
          </a:p>
          <a:p>
            <a:pPr marL="342900" indent="-342900">
              <a:buFont typeface="Wingdings" panose="05000000000000000000" pitchFamily="2" charset="2"/>
              <a:buChar char="§"/>
            </a:pPr>
            <a:r>
              <a:rPr lang="en-US" sz="2400" dirty="0"/>
              <a:t>For similarity, we will use cosine (</a:t>
            </a:r>
            <a:r>
              <a:rPr lang="en-US" sz="2400" dirty="0">
                <a:solidFill>
                  <a:srgbClr val="FF0000"/>
                </a:solidFill>
              </a:rPr>
              <a:t>dot product</a:t>
            </a:r>
            <a:r>
              <a:rPr lang="en-US" sz="2400" dirty="0"/>
              <a:t>)</a:t>
            </a:r>
          </a:p>
          <a:p>
            <a:pPr marL="342900" indent="-342900">
              <a:buFont typeface="Wingdings" panose="05000000000000000000" pitchFamily="2" charset="2"/>
              <a:buChar char="§"/>
            </a:pPr>
            <a:r>
              <a:rPr lang="en-US" sz="2400" dirty="0"/>
              <a:t>We will take the </a:t>
            </a:r>
            <a:r>
              <a:rPr lang="en-US" sz="2400" dirty="0">
                <a:solidFill>
                  <a:srgbClr val="FF0000"/>
                </a:solidFill>
              </a:rPr>
              <a:t>average</a:t>
            </a:r>
            <a:r>
              <a:rPr lang="en-US" sz="2400" dirty="0"/>
              <a:t> of the W-embeddings of the context word</a:t>
            </a:r>
          </a:p>
        </p:txBody>
      </p:sp>
      <p:sp>
        <p:nvSpPr>
          <p:cNvPr id="5" name="TextBox 4">
            <a:extLst>
              <a:ext uri="{FF2B5EF4-FFF2-40B4-BE49-F238E27FC236}">
                <a16:creationId xmlns:a16="http://schemas.microsoft.com/office/drawing/2014/main" id="{587282DF-A924-43B1-A178-19B6F183929D}"/>
              </a:ext>
            </a:extLst>
          </p:cNvPr>
          <p:cNvSpPr txBox="1"/>
          <p:nvPr/>
        </p:nvSpPr>
        <p:spPr>
          <a:xfrm>
            <a:off x="395536" y="5085184"/>
            <a:ext cx="8291264" cy="830997"/>
          </a:xfrm>
          <a:prstGeom prst="rect">
            <a:avLst/>
          </a:prstGeom>
          <a:noFill/>
        </p:spPr>
        <p:txBody>
          <a:bodyPr wrap="square" rtlCol="0">
            <a:spAutoFit/>
          </a:bodyPr>
          <a:lstStyle/>
          <a:p>
            <a:r>
              <a:rPr lang="en-US" sz="2400" dirty="0"/>
              <a:t>We want similarity close to one for the center word and close to 0 for all other words</a:t>
            </a:r>
          </a:p>
        </p:txBody>
      </p:sp>
    </p:spTree>
    <p:extLst>
      <p:ext uri="{BB962C8B-B14F-4D97-AF65-F5344CB8AC3E}">
        <p14:creationId xmlns:p14="http://schemas.microsoft.com/office/powerpoint/2010/main" val="3695242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78" y="116632"/>
            <a:ext cx="8229600" cy="490066"/>
          </a:xfrm>
        </p:spPr>
        <p:txBody>
          <a:bodyPr>
            <a:normAutofit fontScale="90000"/>
          </a:bodyPr>
          <a:lstStyle/>
          <a:p>
            <a:r>
              <a:rPr lang="en-US" dirty="0">
                <a:solidFill>
                  <a:schemeClr val="accent6">
                    <a:lumMod val="75000"/>
                  </a:schemeClr>
                </a:solidFill>
              </a:rPr>
              <a:t>CBOW</a:t>
            </a:r>
            <a:endParaRPr lang="el-GR" dirty="0">
              <a:solidFill>
                <a:schemeClr val="accent6">
                  <a:lumMod val="75000"/>
                </a:schemeClr>
              </a:solidFill>
            </a:endParaRPr>
          </a:p>
        </p:txBody>
      </p:sp>
      <p:sp>
        <p:nvSpPr>
          <p:cNvPr id="3" name="Slide Number Placeholder 2"/>
          <p:cNvSpPr>
            <a:spLocks noGrp="1"/>
          </p:cNvSpPr>
          <p:nvPr>
            <p:ph type="sldNum" sz="quarter" idx="12"/>
          </p:nvPr>
        </p:nvSpPr>
        <p:spPr/>
        <p:txBody>
          <a:bodyPr/>
          <a:lstStyle/>
          <a:p>
            <a:fld id="{878E0B35-C73E-49DE-9EA0-4D9F6C87E107}" type="slidenum">
              <a:rPr lang="el-GR" smtClean="0"/>
              <a:pPr/>
              <a:t>28</a:t>
            </a:fld>
            <a:endParaRPr lang="el-GR"/>
          </a:p>
        </p:txBody>
      </p:sp>
      <mc:AlternateContent xmlns:mc="http://schemas.openxmlformats.org/markup-compatibility/2006">
        <mc:Choice xmlns:a14="http://schemas.microsoft.com/office/drawing/2010/main" Requires="a14">
          <p:sp>
            <p:nvSpPr>
              <p:cNvPr id="4" name="TextBox 3"/>
              <p:cNvSpPr txBox="1"/>
              <p:nvPr/>
            </p:nvSpPr>
            <p:spPr>
              <a:xfrm>
                <a:off x="343011" y="828564"/>
                <a:ext cx="8432333" cy="5220083"/>
              </a:xfrm>
              <a:prstGeom prst="rect">
                <a:avLst/>
              </a:prstGeom>
              <a:noFill/>
            </p:spPr>
            <p:txBody>
              <a:bodyPr wrap="square" rtlCol="0">
                <a:spAutoFit/>
              </a:bodyPr>
              <a:lstStyle/>
              <a:p>
                <a:r>
                  <a:rPr lang="en-US" dirty="0"/>
                  <a:t>Given </a:t>
                </a:r>
                <a:r>
                  <a:rPr lang="en-US" dirty="0">
                    <a:solidFill>
                      <a:schemeClr val="accent6">
                        <a:lumMod val="75000"/>
                      </a:schemeClr>
                    </a:solidFill>
                  </a:rPr>
                  <a:t>window size </a:t>
                </a:r>
                <a:r>
                  <a:rPr lang="en-US" i="1" dirty="0">
                    <a:solidFill>
                      <a:schemeClr val="accent6">
                        <a:lumMod val="75000"/>
                      </a:schemeClr>
                    </a:solidFill>
                  </a:rPr>
                  <a:t>m</a:t>
                </a:r>
              </a:p>
              <a:p>
                <a14:m>
                  <m:oMath xmlns:m="http://schemas.openxmlformats.org/officeDocument/2006/math">
                    <m:sSup>
                      <m:sSupPr>
                        <m:ctrlPr>
                          <a:rPr lang="en-US" i="1" smtClean="0">
                            <a:solidFill>
                              <a:schemeClr val="accent6">
                                <a:lumMod val="75000"/>
                              </a:schemeClr>
                            </a:solidFill>
                            <a:latin typeface="Cambria Math" panose="02040503050406030204" pitchFamily="18" charset="0"/>
                          </a:rPr>
                        </m:ctrlPr>
                      </m:sSupPr>
                      <m:e>
                        <m:r>
                          <a:rPr lang="en-US" b="0" i="1" smtClean="0">
                            <a:solidFill>
                              <a:schemeClr val="accent6">
                                <a:lumMod val="75000"/>
                              </a:schemeClr>
                            </a:solidFill>
                            <a:latin typeface="Cambria Math" panose="02040503050406030204" pitchFamily="18" charset="0"/>
                          </a:rPr>
                          <m:t>𝑥</m:t>
                        </m:r>
                      </m:e>
                      <m:sup>
                        <m:r>
                          <a:rPr lang="en-US" b="0" i="1" smtClean="0">
                            <a:solidFill>
                              <a:schemeClr val="accent6">
                                <a:lumMod val="75000"/>
                              </a:schemeClr>
                            </a:solidFill>
                            <a:latin typeface="Cambria Math" panose="02040503050406030204" pitchFamily="18" charset="0"/>
                          </a:rPr>
                          <m:t>(</m:t>
                        </m:r>
                        <m:r>
                          <a:rPr lang="en-US" b="0" i="1" smtClean="0">
                            <a:solidFill>
                              <a:schemeClr val="accent6">
                                <a:lumMod val="75000"/>
                              </a:schemeClr>
                            </a:solidFill>
                            <a:latin typeface="Cambria Math" panose="02040503050406030204" pitchFamily="18" charset="0"/>
                          </a:rPr>
                          <m:t>𝑐</m:t>
                        </m:r>
                        <m:r>
                          <a:rPr lang="en-US" b="0" i="1" smtClean="0">
                            <a:solidFill>
                              <a:schemeClr val="accent6">
                                <a:lumMod val="75000"/>
                              </a:schemeClr>
                            </a:solidFill>
                            <a:latin typeface="Cambria Math" panose="02040503050406030204" pitchFamily="18" charset="0"/>
                          </a:rPr>
                          <m:t>)</m:t>
                        </m:r>
                      </m:sup>
                    </m:sSup>
                  </m:oMath>
                </a14:m>
                <a:r>
                  <a:rPr lang="en-US" dirty="0"/>
                  <a:t> one hot vector for context words, </a:t>
                </a:r>
                <a:r>
                  <a:rPr lang="en-US" i="1" dirty="0">
                    <a:solidFill>
                      <a:schemeClr val="accent6">
                        <a:lumMod val="75000"/>
                      </a:schemeClr>
                    </a:solidFill>
                  </a:rPr>
                  <a:t>y</a:t>
                </a:r>
                <a:r>
                  <a:rPr lang="en-US" dirty="0"/>
                  <a:t> one hot vector for the center word</a:t>
                </a:r>
              </a:p>
              <a:p>
                <a:endParaRPr lang="en-US" dirty="0"/>
              </a:p>
              <a:p>
                <a:r>
                  <a:rPr lang="en-US" dirty="0"/>
                  <a:t>1. Input: the </a:t>
                </a:r>
                <a:r>
                  <a:rPr lang="en-US" i="1" dirty="0">
                    <a:solidFill>
                      <a:schemeClr val="accent2">
                        <a:lumMod val="75000"/>
                      </a:schemeClr>
                    </a:solidFill>
                  </a:rPr>
                  <a:t>one hot vectors </a:t>
                </a:r>
                <a:r>
                  <a:rPr lang="en-US" dirty="0"/>
                  <a:t>for the </a:t>
                </a:r>
                <a:r>
                  <a:rPr lang="en-US" i="1" dirty="0"/>
                  <a:t>2m</a:t>
                </a:r>
                <a:r>
                  <a:rPr lang="en-US" dirty="0"/>
                  <a:t> context words</a:t>
                </a:r>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r>
                          <a:rPr lang="en-US" i="1">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𝑚</m:t>
                        </m:r>
                        <m:r>
                          <a:rPr lang="en-US" i="1">
                            <a:latin typeface="Cambria Math" panose="02040503050406030204" pitchFamily="18" charset="0"/>
                          </a:rPr>
                          <m:t>)</m:t>
                        </m:r>
                      </m:sup>
                    </m:sSup>
                  </m:oMath>
                </a14:m>
                <a:r>
                  <a:rPr lang="en-US" dirty="0"/>
                  <a:t>,  …,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r>
                          <a:rPr lang="en-US" i="1">
                            <a:latin typeface="Cambria Math" panose="02040503050406030204" pitchFamily="18" charset="0"/>
                          </a:rPr>
                          <m:t>𝑐</m:t>
                        </m:r>
                        <m:r>
                          <a:rPr lang="en-US" b="0" i="1" smtClean="0">
                            <a:latin typeface="Cambria Math" panose="02040503050406030204" pitchFamily="18" charset="0"/>
                          </a:rPr>
                          <m:t>−1</m:t>
                        </m:r>
                        <m:r>
                          <a:rPr lang="en-US" i="1">
                            <a:latin typeface="Cambria Math" panose="02040503050406030204" pitchFamily="18" charset="0"/>
                          </a:rPr>
                          <m:t>)</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r>
                          <a:rPr lang="en-US" i="1">
                            <a:latin typeface="Cambria Math" panose="02040503050406030204" pitchFamily="18" charset="0"/>
                          </a:rPr>
                          <m:t>𝑐</m:t>
                        </m:r>
                        <m:r>
                          <a:rPr lang="en-US" b="0" i="1" smtClean="0">
                            <a:latin typeface="Cambria Math" panose="02040503050406030204" pitchFamily="18" charset="0"/>
                          </a:rPr>
                          <m:t>+</m:t>
                        </m:r>
                        <m:r>
                          <a:rPr lang="en-US" i="1">
                            <a:latin typeface="Cambria Math" panose="02040503050406030204" pitchFamily="18" charset="0"/>
                          </a:rPr>
                          <m:t>1)</m:t>
                        </m:r>
                      </m:sup>
                    </m:sSup>
                  </m:oMath>
                </a14:m>
                <a:r>
                  <a:rPr lang="en-US" dirty="0"/>
                  <a:t>, …,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r>
                          <a:rPr lang="en-US" i="1">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𝑚</m:t>
                        </m:r>
                        <m:r>
                          <a:rPr lang="en-US" i="1">
                            <a:latin typeface="Cambria Math" panose="02040503050406030204" pitchFamily="18" charset="0"/>
                          </a:rPr>
                          <m:t>)</m:t>
                        </m:r>
                      </m:sup>
                    </m:sSup>
                  </m:oMath>
                </a14:m>
                <a:endParaRPr lang="en-US" dirty="0"/>
              </a:p>
              <a:p>
                <a:endParaRPr lang="en-US" dirty="0"/>
              </a:p>
              <a:p>
                <a:r>
                  <a:rPr lang="en-US" dirty="0"/>
                  <a:t>2. Compute the </a:t>
                </a:r>
                <a:r>
                  <a:rPr lang="en-US" i="1" dirty="0" err="1">
                    <a:solidFill>
                      <a:schemeClr val="accent2">
                        <a:lumMod val="75000"/>
                      </a:schemeClr>
                    </a:solidFill>
                  </a:rPr>
                  <a:t>embeddings</a:t>
                </a:r>
                <a:r>
                  <a:rPr lang="en-US" i="1" dirty="0"/>
                  <a:t> of the context words</a:t>
                </a:r>
              </a:p>
              <a:p>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𝑚</m:t>
                        </m:r>
                      </m:sub>
                    </m:sSub>
                    <m:sSup>
                      <m:sSupPr>
                        <m:ctrlPr>
                          <a:rPr lang="en-US" i="1">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𝑊𝑥</m:t>
                        </m:r>
                      </m:e>
                      <m:sup>
                        <m:r>
                          <a:rPr lang="en-US" i="1">
                            <a:latin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sup>
                    </m:sSup>
                  </m:oMath>
                </a14:m>
                <a:r>
                  <a:rPr lang="en-US" dirty="0"/>
                  <a:t>,  …,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i="1">
                            <a:latin typeface="Cambria Math" panose="02040503050406030204" pitchFamily="18" charset="0"/>
                          </a:rPr>
                          <m:t>𝑐</m:t>
                        </m:r>
                        <m:r>
                          <a:rPr lang="en-US" i="1">
                            <a:latin typeface="Cambria Math" panose="02040503050406030204" pitchFamily="18" charset="0"/>
                          </a:rPr>
                          <m:t>−1</m:t>
                        </m:r>
                      </m:sub>
                    </m:sSub>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𝑊𝑥</m:t>
                        </m:r>
                      </m:e>
                      <m:sup>
                        <m:r>
                          <a:rPr lang="en-US" i="1">
                            <a:latin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rPr>
                          <m:t>−1)</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i="1">
                            <a:latin typeface="Cambria Math" panose="02040503050406030204" pitchFamily="18" charset="0"/>
                          </a:rPr>
                          <m:t>𝑐</m:t>
                        </m:r>
                        <m:r>
                          <a:rPr lang="en-US" b="0" i="1" smtClean="0">
                            <a:latin typeface="Cambria Math" panose="02040503050406030204" pitchFamily="18" charset="0"/>
                          </a:rPr>
                          <m:t>+1</m:t>
                        </m:r>
                      </m:sub>
                    </m:sSub>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𝑊𝑥</m:t>
                        </m:r>
                      </m:e>
                      <m:sup>
                        <m:r>
                          <a:rPr lang="en-US" i="1">
                            <a:latin typeface="Cambria Math" panose="02040503050406030204" pitchFamily="18" charset="0"/>
                          </a:rPr>
                          <m:t>(</m:t>
                        </m:r>
                        <m:r>
                          <a:rPr lang="en-US" i="1">
                            <a:latin typeface="Cambria Math" panose="02040503050406030204" pitchFamily="18" charset="0"/>
                          </a:rPr>
                          <m:t>𝑐</m:t>
                        </m:r>
                        <m:r>
                          <a:rPr lang="en-US" b="0" i="1" smtClean="0">
                            <a:latin typeface="Cambria Math" panose="02040503050406030204" pitchFamily="18" charset="0"/>
                          </a:rPr>
                          <m:t>+1</m:t>
                        </m:r>
                        <m:r>
                          <a:rPr lang="en-US" i="1">
                            <a:latin typeface="Cambria Math" panose="02040503050406030204" pitchFamily="18" charset="0"/>
                          </a:rPr>
                          <m:t>)</m:t>
                        </m:r>
                      </m:sup>
                    </m:sSup>
                  </m:oMath>
                </a14:m>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𝑣</m:t>
                        </m:r>
                      </m:e>
                      <m:sub>
                        <m:r>
                          <a:rPr lang="en-US" i="1">
                            <a:latin typeface="Cambria Math" panose="02040503050406030204" pitchFamily="18" charset="0"/>
                          </a:rPr>
                          <m:t>𝑐</m:t>
                        </m:r>
                        <m:r>
                          <a:rPr lang="en-US" b="0" i="1" smtClean="0">
                            <a:latin typeface="Cambria Math" panose="02040503050406030204" pitchFamily="18" charset="0"/>
                          </a:rPr>
                          <m:t>+</m:t>
                        </m:r>
                        <m:r>
                          <a:rPr lang="en-US" i="1">
                            <a:latin typeface="Cambria Math" panose="02040503050406030204" pitchFamily="18" charset="0"/>
                          </a:rPr>
                          <m:t>𝑚</m:t>
                        </m:r>
                      </m:sub>
                    </m:sSub>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𝑊𝑥</m:t>
                        </m:r>
                      </m:e>
                      <m:sup>
                        <m:r>
                          <a:rPr lang="en-US" i="1">
                            <a:latin typeface="Cambria Math" panose="02040503050406030204" pitchFamily="18" charset="0"/>
                          </a:rPr>
                          <m:t>(</m:t>
                        </m:r>
                        <m:r>
                          <a:rPr lang="en-US" i="1">
                            <a:latin typeface="Cambria Math" panose="02040503050406030204" pitchFamily="18" charset="0"/>
                          </a:rPr>
                          <m:t>𝑐</m:t>
                        </m:r>
                        <m:r>
                          <a:rPr lang="en-US" b="0" i="1" smtClean="0">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sup>
                    </m:sSup>
                  </m:oMath>
                </a14:m>
                <a:endParaRPr lang="en-US" dirty="0"/>
              </a:p>
              <a:p>
                <a:r>
                  <a:rPr lang="en-US" dirty="0"/>
                  <a:t> </a:t>
                </a:r>
              </a:p>
              <a:p>
                <a:r>
                  <a:rPr lang="en-US" dirty="0"/>
                  <a:t>3. </a:t>
                </a:r>
                <a:r>
                  <a:rPr lang="en-US" i="1" dirty="0">
                    <a:solidFill>
                      <a:schemeClr val="accent2">
                        <a:lumMod val="75000"/>
                      </a:schemeClr>
                    </a:solidFill>
                  </a:rPr>
                  <a:t>Average </a:t>
                </a:r>
                <a:r>
                  <a:rPr lang="en-US" dirty="0"/>
                  <a:t>these vectors</a:t>
                </a:r>
              </a:p>
              <a:p>
                <a14:m>
                  <m:oMath xmlns:m="http://schemas.openxmlformats.org/officeDocument/2006/math">
                    <m:acc>
                      <m:accPr>
                        <m:chr m:val="̂"/>
                        <m:ctrlPr>
                          <a:rPr lang="en-GB" i="1" smtClean="0">
                            <a:latin typeface="Cambria Math" panose="02040503050406030204" pitchFamily="18" charset="0"/>
                          </a:rPr>
                        </m:ctrlPr>
                      </m:accPr>
                      <m:e>
                        <m:r>
                          <a:rPr lang="en-US" b="0" i="1" smtClean="0">
                            <a:latin typeface="Cambria Math" panose="02040503050406030204" pitchFamily="18" charset="0"/>
                          </a:rPr>
                          <m:t>𝑣</m:t>
                        </m:r>
                      </m:e>
                    </m:acc>
                  </m:oMath>
                </a14:m>
                <a:r>
                  <a:rPr lang="el-GR" dirty="0"/>
                  <a:t> = </a:t>
                </a:r>
                <a14:m>
                  <m:oMath xmlns:m="http://schemas.openxmlformats.org/officeDocument/2006/math">
                    <m:f>
                      <m:fPr>
                        <m:ctrlPr>
                          <a:rPr lang="el-GR" i="1" smtClean="0">
                            <a:latin typeface="Cambria Math" panose="02040503050406030204" pitchFamily="18" charset="0"/>
                          </a:rPr>
                        </m:ctrlPr>
                      </m:fPr>
                      <m:num>
                        <m:sSub>
                          <m:sSubPr>
                            <m:ctrlPr>
                              <a:rPr lang="el-GR" i="1">
                                <a:latin typeface="Cambria Math" panose="02040503050406030204" pitchFamily="18" charset="0"/>
                              </a:rPr>
                            </m:ctrlPr>
                          </m:sSubPr>
                          <m:e>
                            <m:r>
                              <a:rPr lang="en-US" b="0" i="1" smtClean="0">
                                <a:latin typeface="Cambria Math" panose="02040503050406030204" pitchFamily="18" charset="0"/>
                              </a:rPr>
                              <m:t>𝑣</m:t>
                            </m:r>
                          </m:e>
                          <m:sub>
                            <m:r>
                              <a:rPr lang="en-US" i="1">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𝑚</m:t>
                            </m:r>
                          </m:sub>
                        </m:sSub>
                        <m:r>
                          <a:rPr lang="en-US" b="0" i="1" smtClean="0">
                            <a:latin typeface="Cambria Math" panose="02040503050406030204" pitchFamily="18" charset="0"/>
                          </a:rPr>
                          <m:t>+</m:t>
                        </m:r>
                        <m:sSub>
                          <m:sSubPr>
                            <m:ctrlPr>
                              <a:rPr lang="el-GR" i="1">
                                <a:latin typeface="Cambria Math" panose="02040503050406030204" pitchFamily="18" charset="0"/>
                              </a:rPr>
                            </m:ctrlPr>
                          </m:sSubPr>
                          <m:e>
                            <m:r>
                              <a:rPr lang="en-US" b="0" i="1" smtClean="0">
                                <a:latin typeface="Cambria Math" panose="02040503050406030204" pitchFamily="18" charset="0"/>
                              </a:rPr>
                              <m:t>𝑣</m:t>
                            </m:r>
                          </m:e>
                          <m:sub>
                            <m:r>
                              <a:rPr lang="en-US" i="1">
                                <a:latin typeface="Cambria Math" panose="02040503050406030204" pitchFamily="18" charset="0"/>
                              </a:rPr>
                              <m:t>𝑐</m:t>
                            </m:r>
                            <m:r>
                              <a:rPr lang="en-US" i="1">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l-GR" i="1">
                                <a:latin typeface="Cambria Math" panose="02040503050406030204" pitchFamily="18" charset="0"/>
                              </a:rPr>
                            </m:ctrlPr>
                          </m:sSubPr>
                          <m:e>
                            <m:r>
                              <a:rPr lang="en-US" b="0" i="1" smtClean="0">
                                <a:latin typeface="Cambria Math" panose="02040503050406030204" pitchFamily="18" charset="0"/>
                              </a:rPr>
                              <m:t>𝑣</m:t>
                            </m:r>
                          </m:e>
                          <m:sub>
                            <m:r>
                              <a:rPr lang="en-US" i="1">
                                <a:latin typeface="Cambria Math" panose="02040503050406030204" pitchFamily="18" charset="0"/>
                              </a:rPr>
                              <m:t>𝑐</m:t>
                            </m:r>
                            <m:r>
                              <a:rPr lang="en-US" b="0" i="1" smtClean="0">
                                <a:latin typeface="Cambria Math" panose="02040503050406030204" pitchFamily="18" charset="0"/>
                              </a:rPr>
                              <m:t>+</m:t>
                            </m:r>
                            <m:r>
                              <a:rPr lang="en-US" i="1">
                                <a:latin typeface="Cambria Math" panose="02040503050406030204" pitchFamily="18" charset="0"/>
                              </a:rPr>
                              <m:t>𝑚</m:t>
                            </m:r>
                          </m:sub>
                        </m:sSub>
                      </m:num>
                      <m:den>
                        <m:r>
                          <a:rPr lang="en-US" b="0" i="1" smtClean="0">
                            <a:latin typeface="Cambria Math" panose="02040503050406030204" pitchFamily="18" charset="0"/>
                          </a:rPr>
                          <m:t>2</m:t>
                        </m:r>
                        <m:r>
                          <a:rPr lang="en-US" b="0" i="1" smtClean="0">
                            <a:latin typeface="Cambria Math" panose="02040503050406030204" pitchFamily="18" charset="0"/>
                          </a:rPr>
                          <m:t>𝑚</m:t>
                        </m:r>
                      </m:den>
                    </m:f>
                  </m:oMath>
                </a14:m>
                <a:r>
                  <a:rPr lang="en-US" dirty="0"/>
                  <a:t>, </a:t>
                </a:r>
                <a14:m>
                  <m:oMath xmlns:m="http://schemas.openxmlformats.org/officeDocument/2006/math">
                    <m:acc>
                      <m:accPr>
                        <m:chr m:val="̂"/>
                        <m:ctrlPr>
                          <a:rPr lang="el-GR" i="1" dirty="0" smtClean="0">
                            <a:latin typeface="Cambria Math" panose="02040503050406030204" pitchFamily="18" charset="0"/>
                          </a:rPr>
                        </m:ctrlPr>
                      </m:accPr>
                      <m:e>
                        <m:r>
                          <a:rPr lang="en-US" b="0" i="1" dirty="0" smtClean="0">
                            <a:latin typeface="Cambria Math" panose="02040503050406030204" pitchFamily="18" charset="0"/>
                          </a:rPr>
                          <m:t>𝑣</m:t>
                        </m:r>
                      </m:e>
                    </m:acc>
                    <m:r>
                      <a:rPr lang="en-GB" i="1" smtClean="0">
                        <a:latin typeface="Cambria Math" panose="02040503050406030204" pitchFamily="18" charset="0"/>
                        <a:ea typeface="Cambria Math" panose="02040503050406030204" pitchFamily="18" charset="0"/>
                      </a:rPr>
                      <m:t>∈</m:t>
                    </m:r>
                    <m:sSup>
                      <m:sSupPr>
                        <m:ctrlPr>
                          <a:rPr lang="en-GB"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𝑅</m:t>
                        </m:r>
                      </m:e>
                      <m:sup>
                        <m:r>
                          <a:rPr lang="en-US" b="0" i="1" smtClean="0">
                            <a:latin typeface="Cambria Math" panose="02040503050406030204" pitchFamily="18" charset="0"/>
                            <a:ea typeface="Cambria Math" panose="02040503050406030204" pitchFamily="18" charset="0"/>
                          </a:rPr>
                          <m:t>𝑁</m:t>
                        </m:r>
                      </m:sup>
                    </m:sSup>
                  </m:oMath>
                </a14:m>
                <a:endParaRPr lang="en-US" dirty="0"/>
              </a:p>
              <a:p>
                <a:endParaRPr lang="en-US" dirty="0"/>
              </a:p>
              <a:p>
                <a:r>
                  <a:rPr lang="en-US" dirty="0"/>
                  <a:t>4. Generate a </a:t>
                </a:r>
                <a:r>
                  <a:rPr lang="en-US" i="1" dirty="0">
                    <a:solidFill>
                      <a:schemeClr val="accent2">
                        <a:lumMod val="75000"/>
                      </a:schemeClr>
                    </a:solidFill>
                  </a:rPr>
                  <a:t>score</a:t>
                </a:r>
                <a:r>
                  <a:rPr lang="en-US" i="1" dirty="0"/>
                  <a:t> vector </a:t>
                </a:r>
              </a:p>
              <a:p>
                <a:r>
                  <a:rPr lang="en-US" dirty="0"/>
                  <a:t>z = W’</a:t>
                </a:r>
                <a:r>
                  <a:rPr lang="en-GB" dirty="0"/>
                  <a:t> </a:t>
                </a:r>
                <a14:m>
                  <m:oMath xmlns:m="http://schemas.openxmlformats.org/officeDocument/2006/math">
                    <m:acc>
                      <m:accPr>
                        <m:chr m:val="̂"/>
                        <m:ctrlPr>
                          <a:rPr lang="en-GB" i="1">
                            <a:latin typeface="Cambria Math" panose="02040503050406030204" pitchFamily="18" charset="0"/>
                          </a:rPr>
                        </m:ctrlPr>
                      </m:accPr>
                      <m:e>
                        <m:r>
                          <a:rPr lang="en-US" b="0" i="1" smtClean="0">
                            <a:latin typeface="Cambria Math" panose="02040503050406030204" pitchFamily="18" charset="0"/>
                          </a:rPr>
                          <m:t>𝑣</m:t>
                        </m:r>
                      </m:e>
                    </m:acc>
                  </m:oMath>
                </a14:m>
                <a:r>
                  <a:rPr lang="el-GR" dirty="0"/>
                  <a:t> </a:t>
                </a:r>
                <a:r>
                  <a:rPr lang="el-GR" i="1" dirty="0"/>
                  <a:t> </a:t>
                </a:r>
                <a:endParaRPr lang="en-US" i="1" dirty="0"/>
              </a:p>
              <a:p>
                <a:r>
                  <a:rPr lang="en-US" dirty="0"/>
                  <a:t>dot product, (</a:t>
                </a:r>
                <a:r>
                  <a:rPr lang="en-US" dirty="0">
                    <a:solidFill>
                      <a:srgbClr val="FF0000"/>
                    </a:solidFill>
                  </a:rPr>
                  <a:t>embedding of center word</a:t>
                </a:r>
                <a:r>
                  <a:rPr lang="en-US" dirty="0"/>
                  <a:t>)</a:t>
                </a:r>
                <a:r>
                  <a:rPr lang="el-GR" dirty="0"/>
                  <a:t>,</a:t>
                </a:r>
                <a:r>
                  <a:rPr lang="en-US" dirty="0"/>
                  <a:t> similar vectors close to each other</a:t>
                </a:r>
              </a:p>
              <a:p>
                <a:endParaRPr lang="en-US" dirty="0"/>
              </a:p>
              <a:p>
                <a:r>
                  <a:rPr lang="en-US" dirty="0"/>
                  <a:t>5. Turn the </a:t>
                </a:r>
                <a:r>
                  <a:rPr lang="en-US" i="1" dirty="0"/>
                  <a:t>score vector to probabilities</a:t>
                </a:r>
              </a:p>
              <a:p>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oMath>
                </a14:m>
                <a:r>
                  <a:rPr lang="en-US" dirty="0"/>
                  <a:t> = </a:t>
                </a:r>
                <a:r>
                  <a:rPr lang="en-US" i="1" dirty="0" err="1"/>
                  <a:t>softmax</a:t>
                </a:r>
                <a:r>
                  <a:rPr lang="en-US" i="1" dirty="0"/>
                  <a:t>(z)</a:t>
                </a:r>
              </a:p>
            </p:txBody>
          </p:sp>
        </mc:Choice>
        <mc:Fallback>
          <p:sp>
            <p:nvSpPr>
              <p:cNvPr id="4" name="TextBox 3"/>
              <p:cNvSpPr txBox="1">
                <a:spLocks noRot="1" noChangeAspect="1" noMove="1" noResize="1" noEditPoints="1" noAdjustHandles="1" noChangeArrowheads="1" noChangeShapeType="1" noTextEdit="1"/>
              </p:cNvSpPr>
              <p:nvPr/>
            </p:nvSpPr>
            <p:spPr>
              <a:xfrm>
                <a:off x="343011" y="828564"/>
                <a:ext cx="8432333" cy="5220083"/>
              </a:xfrm>
              <a:prstGeom prst="rect">
                <a:avLst/>
              </a:prstGeom>
              <a:blipFill>
                <a:blip r:embed="rId2"/>
                <a:stretch>
                  <a:fillRect l="-578" t="-701" b="-935"/>
                </a:stretch>
              </a:blipFill>
            </p:spPr>
            <p:txBody>
              <a:bodyPr/>
              <a:lstStyle/>
              <a:p>
                <a:r>
                  <a:rPr lang="en-US">
                    <a:noFill/>
                  </a:rPr>
                  <a:t> </a:t>
                </a:r>
              </a:p>
            </p:txBody>
          </p:sp>
        </mc:Fallback>
      </mc:AlternateContent>
      <p:sp>
        <p:nvSpPr>
          <p:cNvPr id="5" name="Rectangle 4"/>
          <p:cNvSpPr/>
          <p:nvPr/>
        </p:nvSpPr>
        <p:spPr>
          <a:xfrm>
            <a:off x="251520" y="6188676"/>
            <a:ext cx="6696744" cy="400110"/>
          </a:xfrm>
          <a:prstGeom prst="rect">
            <a:avLst/>
          </a:prstGeom>
        </p:spPr>
        <p:txBody>
          <a:bodyPr wrap="square">
            <a:spAutoFit/>
          </a:bodyPr>
          <a:lstStyle/>
          <a:p>
            <a:r>
              <a:rPr lang="en-US" sz="2000" dirty="0">
                <a:solidFill>
                  <a:schemeClr val="accent3">
                    <a:lumMod val="75000"/>
                  </a:schemeClr>
                </a:solidFill>
              </a:rPr>
              <a:t>We want this to be close to 1 for the center word</a:t>
            </a:r>
          </a:p>
        </p:txBody>
      </p:sp>
    </p:spTree>
    <p:extLst>
      <p:ext uri="{BB962C8B-B14F-4D97-AF65-F5344CB8AC3E}">
        <p14:creationId xmlns:p14="http://schemas.microsoft.com/office/powerpoint/2010/main" val="899104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AD4AEE-2D63-485E-9997-016F6D0EC678}"/>
              </a:ext>
            </a:extLst>
          </p:cNvPr>
          <p:cNvSpPr>
            <a:spLocks noGrp="1"/>
          </p:cNvSpPr>
          <p:nvPr>
            <p:ph type="sldNum" sz="quarter" idx="12"/>
          </p:nvPr>
        </p:nvSpPr>
        <p:spPr/>
        <p:txBody>
          <a:bodyPr/>
          <a:lstStyle/>
          <a:p>
            <a:fld id="{878E0B35-C73E-49DE-9EA0-4D9F6C87E107}" type="slidenum">
              <a:rPr lang="el-GR" smtClean="0"/>
              <a:pPr/>
              <a:t>29</a:t>
            </a:fld>
            <a:endParaRPr lang="el-GR"/>
          </a:p>
        </p:txBody>
      </p:sp>
      <p:pic>
        <p:nvPicPr>
          <p:cNvPr id="4" name="Picture 3" descr="A close up of text on a white background&#10;&#10;Description automatically generated">
            <a:extLst>
              <a:ext uri="{FF2B5EF4-FFF2-40B4-BE49-F238E27FC236}">
                <a16:creationId xmlns:a16="http://schemas.microsoft.com/office/drawing/2014/main" id="{33B86360-1423-4674-AA79-CA37792866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611935"/>
            <a:ext cx="5979896" cy="5926977"/>
          </a:xfrm>
          <a:prstGeom prst="rect">
            <a:avLst/>
          </a:prstGeom>
        </p:spPr>
      </p:pic>
    </p:spTree>
    <p:extLst>
      <p:ext uri="{BB962C8B-B14F-4D97-AF65-F5344CB8AC3E}">
        <p14:creationId xmlns:p14="http://schemas.microsoft.com/office/powerpoint/2010/main" val="3468878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C5908F-1735-4390-B172-577A45172B48}"/>
              </a:ext>
            </a:extLst>
          </p:cNvPr>
          <p:cNvSpPr>
            <a:spLocks noGrp="1"/>
          </p:cNvSpPr>
          <p:nvPr>
            <p:ph type="sldNum" sz="quarter" idx="12"/>
          </p:nvPr>
        </p:nvSpPr>
        <p:spPr/>
        <p:txBody>
          <a:bodyPr/>
          <a:lstStyle/>
          <a:p>
            <a:fld id="{878E0B35-C73E-49DE-9EA0-4D9F6C87E107}" type="slidenum">
              <a:rPr lang="el-GR" smtClean="0"/>
              <a:pPr/>
              <a:t>3</a:t>
            </a:fld>
            <a:endParaRPr lang="el-GR"/>
          </a:p>
        </p:txBody>
      </p:sp>
      <p:sp>
        <p:nvSpPr>
          <p:cNvPr id="3" name="TextBox 2">
            <a:extLst>
              <a:ext uri="{FF2B5EF4-FFF2-40B4-BE49-F238E27FC236}">
                <a16:creationId xmlns:a16="http://schemas.microsoft.com/office/drawing/2014/main" id="{FC638498-A42D-4EC9-B177-1BE1FDBF8505}"/>
              </a:ext>
            </a:extLst>
          </p:cNvPr>
          <p:cNvSpPr txBox="1"/>
          <p:nvPr/>
        </p:nvSpPr>
        <p:spPr>
          <a:xfrm>
            <a:off x="683568" y="743347"/>
            <a:ext cx="8064896" cy="954107"/>
          </a:xfrm>
          <a:prstGeom prst="rect">
            <a:avLst/>
          </a:prstGeom>
          <a:noFill/>
        </p:spPr>
        <p:txBody>
          <a:bodyPr wrap="square" rtlCol="0">
            <a:spAutoFit/>
          </a:bodyPr>
          <a:lstStyle/>
          <a:p>
            <a:r>
              <a:rPr lang="el-GR" sz="2800" dirty="0"/>
              <a:t>Πρόβλημα:</a:t>
            </a:r>
            <a:r>
              <a:rPr lang="en-US" sz="2800" dirty="0"/>
              <a:t> </a:t>
            </a:r>
            <a:r>
              <a:rPr lang="el-GR" sz="2800" dirty="0"/>
              <a:t>Διανυσματική </a:t>
            </a:r>
            <a:r>
              <a:rPr lang="el-GR" sz="2800" i="1" dirty="0">
                <a:solidFill>
                  <a:schemeClr val="accent6">
                    <a:lumMod val="75000"/>
                  </a:schemeClr>
                </a:solidFill>
              </a:rPr>
              <a:t>αναπαράσταση</a:t>
            </a:r>
            <a:r>
              <a:rPr lang="el-GR" sz="2800" dirty="0"/>
              <a:t> </a:t>
            </a:r>
            <a:r>
              <a:rPr lang="en-US" sz="2800" dirty="0"/>
              <a:t>(representation) </a:t>
            </a:r>
            <a:r>
              <a:rPr lang="el-GR" sz="2800" dirty="0"/>
              <a:t>όρων</a:t>
            </a:r>
            <a:endParaRPr lang="en-US" sz="2800" dirty="0"/>
          </a:p>
        </p:txBody>
      </p:sp>
      <p:grpSp>
        <p:nvGrpSpPr>
          <p:cNvPr id="8" name="Group 7">
            <a:extLst>
              <a:ext uri="{FF2B5EF4-FFF2-40B4-BE49-F238E27FC236}">
                <a16:creationId xmlns:a16="http://schemas.microsoft.com/office/drawing/2014/main" id="{7988D7BD-FEB5-44AA-B55E-412BEC87A6EF}"/>
              </a:ext>
            </a:extLst>
          </p:cNvPr>
          <p:cNvGrpSpPr/>
          <p:nvPr/>
        </p:nvGrpSpPr>
        <p:grpSpPr>
          <a:xfrm>
            <a:off x="1691681" y="3081703"/>
            <a:ext cx="5184576" cy="523220"/>
            <a:chOff x="1691680" y="2996952"/>
            <a:chExt cx="5184576" cy="523220"/>
          </a:xfrm>
        </p:grpSpPr>
        <p:sp>
          <p:nvSpPr>
            <p:cNvPr id="4" name="TextBox 3">
              <a:extLst>
                <a:ext uri="{FF2B5EF4-FFF2-40B4-BE49-F238E27FC236}">
                  <a16:creationId xmlns:a16="http://schemas.microsoft.com/office/drawing/2014/main" id="{847E95EA-52A4-4E33-9D27-87D204E52D38}"/>
                </a:ext>
              </a:extLst>
            </p:cNvPr>
            <p:cNvSpPr txBox="1"/>
            <p:nvPr/>
          </p:nvSpPr>
          <p:spPr>
            <a:xfrm>
              <a:off x="1691680" y="2996952"/>
              <a:ext cx="1080120" cy="523220"/>
            </a:xfrm>
            <a:prstGeom prst="rect">
              <a:avLst/>
            </a:prstGeom>
            <a:solidFill>
              <a:schemeClr val="tx2">
                <a:lumMod val="20000"/>
                <a:lumOff val="80000"/>
              </a:schemeClr>
            </a:solidFill>
            <a:ln w="19050">
              <a:solidFill>
                <a:schemeClr val="tx2"/>
              </a:solidFill>
            </a:ln>
          </p:spPr>
          <p:txBody>
            <a:bodyPr wrap="square" rtlCol="0">
              <a:spAutoFit/>
            </a:bodyPr>
            <a:lstStyle/>
            <a:p>
              <a:pPr algn="ctr"/>
              <a:r>
                <a:rPr lang="el-GR" sz="2800" dirty="0"/>
                <a:t>όρος</a:t>
              </a:r>
              <a:endParaRPr lang="en-US" sz="2800" dirty="0"/>
            </a:p>
          </p:txBody>
        </p:sp>
        <p:sp>
          <p:nvSpPr>
            <p:cNvPr id="5" name="TextBox 4">
              <a:extLst>
                <a:ext uri="{FF2B5EF4-FFF2-40B4-BE49-F238E27FC236}">
                  <a16:creationId xmlns:a16="http://schemas.microsoft.com/office/drawing/2014/main" id="{D114B5F8-8534-47EE-B1A2-4E4FA65CF4B0}"/>
                </a:ext>
              </a:extLst>
            </p:cNvPr>
            <p:cNvSpPr txBox="1"/>
            <p:nvPr/>
          </p:nvSpPr>
          <p:spPr>
            <a:xfrm>
              <a:off x="4427984" y="2996952"/>
              <a:ext cx="2448272" cy="523220"/>
            </a:xfrm>
            <a:prstGeom prst="rect">
              <a:avLst/>
            </a:prstGeom>
            <a:solidFill>
              <a:schemeClr val="tx2">
                <a:lumMod val="20000"/>
                <a:lumOff val="80000"/>
              </a:schemeClr>
            </a:solidFill>
            <a:ln w="19050">
              <a:solidFill>
                <a:schemeClr val="tx2"/>
              </a:solidFill>
            </a:ln>
          </p:spPr>
          <p:txBody>
            <a:bodyPr wrap="square" rtlCol="0">
              <a:spAutoFit/>
            </a:bodyPr>
            <a:lstStyle/>
            <a:p>
              <a:pPr algn="ctr"/>
              <a:r>
                <a:rPr lang="el-GR" sz="2800" dirty="0"/>
                <a:t>διάνυσμα</a:t>
              </a:r>
              <a:endParaRPr lang="en-US" sz="2800" dirty="0"/>
            </a:p>
          </p:txBody>
        </p:sp>
        <p:sp>
          <p:nvSpPr>
            <p:cNvPr id="6" name="Arrow: Right 5">
              <a:extLst>
                <a:ext uri="{FF2B5EF4-FFF2-40B4-BE49-F238E27FC236}">
                  <a16:creationId xmlns:a16="http://schemas.microsoft.com/office/drawing/2014/main" id="{012B15F6-0E2B-42A5-9AEC-171304661B12}"/>
                </a:ext>
              </a:extLst>
            </p:cNvPr>
            <p:cNvSpPr/>
            <p:nvPr/>
          </p:nvSpPr>
          <p:spPr>
            <a:xfrm>
              <a:off x="3131840" y="3067219"/>
              <a:ext cx="100811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47AE1D96-1B23-4C1C-AB31-C0DAD6761DA5}"/>
              </a:ext>
            </a:extLst>
          </p:cNvPr>
          <p:cNvSpPr txBox="1"/>
          <p:nvPr/>
        </p:nvSpPr>
        <p:spPr>
          <a:xfrm>
            <a:off x="5392978" y="2158746"/>
            <a:ext cx="2592288" cy="461665"/>
          </a:xfrm>
          <a:prstGeom prst="rect">
            <a:avLst/>
          </a:prstGeom>
          <a:noFill/>
        </p:spPr>
        <p:txBody>
          <a:bodyPr wrap="square" rtlCol="0">
            <a:spAutoFit/>
          </a:bodyPr>
          <a:lstStyle/>
          <a:p>
            <a:r>
              <a:rPr lang="en-US" sz="2400" dirty="0">
                <a:solidFill>
                  <a:schemeClr val="accent6">
                    <a:lumMod val="75000"/>
                  </a:schemeClr>
                </a:solidFill>
              </a:rPr>
              <a:t>embedding</a:t>
            </a:r>
          </a:p>
        </p:txBody>
      </p:sp>
      <p:cxnSp>
        <p:nvCxnSpPr>
          <p:cNvPr id="10" name="Straight Arrow Connector 9">
            <a:extLst>
              <a:ext uri="{FF2B5EF4-FFF2-40B4-BE49-F238E27FC236}">
                <a16:creationId xmlns:a16="http://schemas.microsoft.com/office/drawing/2014/main" id="{BDC6BFDD-ED81-4C75-AE7D-B0FC52AAC2C8}"/>
              </a:ext>
            </a:extLst>
          </p:cNvPr>
          <p:cNvCxnSpPr/>
          <p:nvPr/>
        </p:nvCxnSpPr>
        <p:spPr>
          <a:xfrm flipH="1">
            <a:off x="5796137" y="2673686"/>
            <a:ext cx="288032" cy="354742"/>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61A1E1F-FC06-4D3B-A73A-5E424BE33954}"/>
              </a:ext>
            </a:extLst>
          </p:cNvPr>
          <p:cNvSpPr txBox="1"/>
          <p:nvPr/>
        </p:nvSpPr>
        <p:spPr>
          <a:xfrm>
            <a:off x="1331640" y="4569801"/>
            <a:ext cx="5688632" cy="461665"/>
          </a:xfrm>
          <a:prstGeom prst="rect">
            <a:avLst/>
          </a:prstGeom>
          <a:noFill/>
        </p:spPr>
        <p:txBody>
          <a:bodyPr wrap="square" rtlCol="0">
            <a:spAutoFit/>
          </a:bodyPr>
          <a:lstStyle/>
          <a:p>
            <a:r>
              <a:rPr lang="el-GR" sz="2400" dirty="0"/>
              <a:t>Στόχος: Όμοιοι όροι -&gt; όμοια διανύσματα</a:t>
            </a:r>
            <a:endParaRPr lang="en-US" sz="2400" dirty="0"/>
          </a:p>
        </p:txBody>
      </p:sp>
    </p:spTree>
    <p:extLst>
      <p:ext uri="{BB962C8B-B14F-4D97-AF65-F5344CB8AC3E}">
        <p14:creationId xmlns:p14="http://schemas.microsoft.com/office/powerpoint/2010/main" val="646526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78E0B35-C73E-49DE-9EA0-4D9F6C87E107}" type="slidenum">
              <a:rPr lang="el-GR" smtClean="0"/>
              <a:pPr/>
              <a:t>30</a:t>
            </a:fld>
            <a:endParaRPr lang="el-GR"/>
          </a:p>
        </p:txBody>
      </p:sp>
      <p:pic>
        <p:nvPicPr>
          <p:cNvPr id="4" name="Picture 3"/>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3923928" y="1700808"/>
            <a:ext cx="3784607" cy="4068846"/>
          </a:xfrm>
          <a:prstGeom prst="rect">
            <a:avLst/>
          </a:prstGeom>
        </p:spPr>
      </p:pic>
      <p:cxnSp>
        <p:nvCxnSpPr>
          <p:cNvPr id="5" name="Straight Arrow Connector 4"/>
          <p:cNvCxnSpPr/>
          <p:nvPr/>
        </p:nvCxnSpPr>
        <p:spPr>
          <a:xfrm>
            <a:off x="3772385" y="3204253"/>
            <a:ext cx="1877568" cy="457200"/>
          </a:xfrm>
          <a:prstGeom prst="straightConnector1">
            <a:avLst/>
          </a:prstGeom>
          <a:ln w="63500">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92828" y="2584235"/>
            <a:ext cx="2993127" cy="1077218"/>
          </a:xfrm>
          <a:prstGeom prst="rect">
            <a:avLst/>
          </a:prstGeom>
          <a:noFill/>
        </p:spPr>
        <p:txBody>
          <a:bodyPr wrap="none" rtlCol="0">
            <a:spAutoFit/>
          </a:bodyPr>
          <a:lstStyle/>
          <a:p>
            <a:r>
              <a:rPr lang="en-US" sz="3200" b="1" i="1" dirty="0">
                <a:solidFill>
                  <a:schemeClr val="accent4"/>
                </a:solidFill>
                <a:latin typeface="+mn-lt"/>
              </a:rPr>
              <a:t>Exponentiate to</a:t>
            </a:r>
            <a:br>
              <a:rPr lang="en-US" sz="3200" b="1" i="1" dirty="0">
                <a:solidFill>
                  <a:schemeClr val="accent4"/>
                </a:solidFill>
                <a:latin typeface="+mn-lt"/>
              </a:rPr>
            </a:br>
            <a:r>
              <a:rPr lang="en-US" sz="3200" b="1" i="1" dirty="0">
                <a:solidFill>
                  <a:schemeClr val="accent4"/>
                </a:solidFill>
                <a:latin typeface="+mn-lt"/>
              </a:rPr>
              <a:t>make positive</a:t>
            </a:r>
          </a:p>
        </p:txBody>
      </p:sp>
      <p:cxnSp>
        <p:nvCxnSpPr>
          <p:cNvPr id="7" name="Straight Arrow Connector 6"/>
          <p:cNvCxnSpPr/>
          <p:nvPr/>
        </p:nvCxnSpPr>
        <p:spPr>
          <a:xfrm flipV="1">
            <a:off x="3831881" y="5315052"/>
            <a:ext cx="1616904" cy="38621"/>
          </a:xfrm>
          <a:prstGeom prst="straightConnector1">
            <a:avLst/>
          </a:prstGeom>
          <a:ln w="635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945228" y="4768635"/>
            <a:ext cx="2978701" cy="1077218"/>
          </a:xfrm>
          <a:prstGeom prst="rect">
            <a:avLst/>
          </a:prstGeom>
          <a:noFill/>
        </p:spPr>
        <p:txBody>
          <a:bodyPr wrap="square" rtlCol="0">
            <a:spAutoFit/>
          </a:bodyPr>
          <a:lstStyle/>
          <a:p>
            <a:r>
              <a:rPr lang="en-US" sz="3200" b="1" i="1" dirty="0">
                <a:solidFill>
                  <a:schemeClr val="accent2"/>
                </a:solidFill>
                <a:latin typeface="+mn-lt"/>
              </a:rPr>
              <a:t>Normalize to</a:t>
            </a:r>
            <a:br>
              <a:rPr lang="en-US" sz="3200" b="1" i="1" dirty="0">
                <a:solidFill>
                  <a:schemeClr val="accent2"/>
                </a:solidFill>
                <a:latin typeface="+mn-lt"/>
              </a:rPr>
            </a:br>
            <a:r>
              <a:rPr lang="en-US" sz="3200" b="1" i="1" dirty="0">
                <a:solidFill>
                  <a:schemeClr val="accent2"/>
                </a:solidFill>
                <a:latin typeface="+mn-lt"/>
              </a:rPr>
              <a:t>give probability</a:t>
            </a:r>
          </a:p>
        </p:txBody>
      </p:sp>
    </p:spTree>
    <p:extLst>
      <p:ext uri="{BB962C8B-B14F-4D97-AF65-F5344CB8AC3E}">
        <p14:creationId xmlns:p14="http://schemas.microsoft.com/office/powerpoint/2010/main" val="455917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4525963"/>
          </a:xfrm>
        </p:spPr>
        <p:txBody>
          <a:bodyPr/>
          <a:lstStyle/>
          <a:p>
            <a:r>
              <a:rPr lang="en-US" dirty="0"/>
              <a:t>E.g. “The cat </a:t>
            </a:r>
            <a:r>
              <a:rPr lang="en-US" dirty="0">
                <a:solidFill>
                  <a:schemeClr val="accent2">
                    <a:lumMod val="75000"/>
                  </a:schemeClr>
                </a:solidFill>
              </a:rPr>
              <a:t>sat</a:t>
            </a:r>
            <a:r>
              <a:rPr lang="en-US" dirty="0"/>
              <a:t> on floor”</a:t>
            </a:r>
          </a:p>
          <a:p>
            <a:pPr lvl="1"/>
            <a:r>
              <a:rPr lang="en-US" dirty="0"/>
              <a:t>Window size = 2</a:t>
            </a:r>
          </a:p>
        </p:txBody>
      </p:sp>
      <p:sp>
        <p:nvSpPr>
          <p:cNvPr id="4" name="Slide Number Placeholder 3"/>
          <p:cNvSpPr>
            <a:spLocks noGrp="1"/>
          </p:cNvSpPr>
          <p:nvPr>
            <p:ph type="sldNum" sz="quarter" idx="12"/>
          </p:nvPr>
        </p:nvSpPr>
        <p:spPr/>
        <p:txBody>
          <a:bodyPr/>
          <a:lstStyle/>
          <a:p>
            <a:fld id="{330EA680-D336-4FF7-8B7A-9848BB0A1C32}" type="slidenum">
              <a:rPr lang="en-US" smtClean="0"/>
              <a:pPr/>
              <a:t>31</a:t>
            </a:fld>
            <a:endParaRPr lang="en-US" dirty="0"/>
          </a:p>
        </p:txBody>
      </p:sp>
      <p:pic>
        <p:nvPicPr>
          <p:cNvPr id="5" name="Picture 4"/>
          <p:cNvPicPr>
            <a:picLocks noChangeAspect="1"/>
          </p:cNvPicPr>
          <p:nvPr/>
        </p:nvPicPr>
        <p:blipFill>
          <a:blip r:embed="rId2"/>
          <a:stretch>
            <a:fillRect/>
          </a:stretch>
        </p:blipFill>
        <p:spPr>
          <a:xfrm>
            <a:off x="3612953" y="2893918"/>
            <a:ext cx="2159198" cy="2517473"/>
          </a:xfrm>
          <a:prstGeom prst="rect">
            <a:avLst/>
          </a:prstGeom>
        </p:spPr>
      </p:pic>
      <p:sp>
        <p:nvSpPr>
          <p:cNvPr id="6" name="TextBox 5"/>
          <p:cNvSpPr txBox="1"/>
          <p:nvPr/>
        </p:nvSpPr>
        <p:spPr>
          <a:xfrm>
            <a:off x="3093244" y="3225403"/>
            <a:ext cx="360996" cy="248209"/>
          </a:xfrm>
          <a:prstGeom prst="rect">
            <a:avLst/>
          </a:prstGeom>
          <a:noFill/>
        </p:spPr>
        <p:txBody>
          <a:bodyPr wrap="none" rtlCol="0">
            <a:spAutoFit/>
          </a:bodyPr>
          <a:lstStyle/>
          <a:p>
            <a:r>
              <a:rPr lang="en-US" sz="1013" dirty="0">
                <a:solidFill>
                  <a:srgbClr val="FF0000"/>
                </a:solidFill>
              </a:rPr>
              <a:t>the</a:t>
            </a:r>
          </a:p>
        </p:txBody>
      </p:sp>
      <p:sp>
        <p:nvSpPr>
          <p:cNvPr id="7" name="TextBox 6"/>
          <p:cNvSpPr txBox="1"/>
          <p:nvPr/>
        </p:nvSpPr>
        <p:spPr>
          <a:xfrm>
            <a:off x="3093244" y="3702249"/>
            <a:ext cx="344966" cy="248209"/>
          </a:xfrm>
          <a:prstGeom prst="rect">
            <a:avLst/>
          </a:prstGeom>
          <a:noFill/>
        </p:spPr>
        <p:txBody>
          <a:bodyPr wrap="none" rtlCol="0">
            <a:spAutoFit/>
          </a:bodyPr>
          <a:lstStyle/>
          <a:p>
            <a:r>
              <a:rPr lang="en-US" sz="1013" dirty="0">
                <a:solidFill>
                  <a:srgbClr val="FF0000"/>
                </a:solidFill>
              </a:rPr>
              <a:t>cat</a:t>
            </a:r>
          </a:p>
        </p:txBody>
      </p:sp>
      <p:sp>
        <p:nvSpPr>
          <p:cNvPr id="8" name="TextBox 7"/>
          <p:cNvSpPr txBox="1"/>
          <p:nvPr/>
        </p:nvSpPr>
        <p:spPr>
          <a:xfrm>
            <a:off x="3090995" y="4598923"/>
            <a:ext cx="322524" cy="248209"/>
          </a:xfrm>
          <a:prstGeom prst="rect">
            <a:avLst/>
          </a:prstGeom>
          <a:noFill/>
        </p:spPr>
        <p:txBody>
          <a:bodyPr wrap="none" rtlCol="0">
            <a:spAutoFit/>
          </a:bodyPr>
          <a:lstStyle/>
          <a:p>
            <a:r>
              <a:rPr lang="en-US" sz="1013" dirty="0">
                <a:solidFill>
                  <a:srgbClr val="FF0000"/>
                </a:solidFill>
              </a:rPr>
              <a:t>on</a:t>
            </a:r>
          </a:p>
        </p:txBody>
      </p:sp>
      <p:sp>
        <p:nvSpPr>
          <p:cNvPr id="9" name="TextBox 8"/>
          <p:cNvSpPr txBox="1"/>
          <p:nvPr/>
        </p:nvSpPr>
        <p:spPr>
          <a:xfrm>
            <a:off x="3093245" y="5036076"/>
            <a:ext cx="437940" cy="248209"/>
          </a:xfrm>
          <a:prstGeom prst="rect">
            <a:avLst/>
          </a:prstGeom>
          <a:noFill/>
        </p:spPr>
        <p:txBody>
          <a:bodyPr wrap="none" rtlCol="0">
            <a:spAutoFit/>
          </a:bodyPr>
          <a:lstStyle/>
          <a:p>
            <a:r>
              <a:rPr lang="en-US" sz="1013" dirty="0">
                <a:solidFill>
                  <a:srgbClr val="FF0000"/>
                </a:solidFill>
              </a:rPr>
              <a:t>floor</a:t>
            </a:r>
          </a:p>
        </p:txBody>
      </p:sp>
      <p:sp>
        <p:nvSpPr>
          <p:cNvPr id="10" name="TextBox 9"/>
          <p:cNvSpPr txBox="1"/>
          <p:nvPr/>
        </p:nvSpPr>
        <p:spPr>
          <a:xfrm>
            <a:off x="6204047" y="4152655"/>
            <a:ext cx="341760" cy="248209"/>
          </a:xfrm>
          <a:prstGeom prst="rect">
            <a:avLst/>
          </a:prstGeom>
          <a:noFill/>
        </p:spPr>
        <p:txBody>
          <a:bodyPr wrap="none" rtlCol="0">
            <a:spAutoFit/>
          </a:bodyPr>
          <a:lstStyle/>
          <a:p>
            <a:r>
              <a:rPr lang="en-US" sz="1013" dirty="0">
                <a:solidFill>
                  <a:schemeClr val="accent2">
                    <a:lumMod val="75000"/>
                  </a:schemeClr>
                </a:solidFill>
              </a:rPr>
              <a:t>sat</a:t>
            </a:r>
          </a:p>
        </p:txBody>
      </p:sp>
    </p:spTree>
    <p:extLst>
      <p:ext uri="{BB962C8B-B14F-4D97-AF65-F5344CB8AC3E}">
        <p14:creationId xmlns:p14="http://schemas.microsoft.com/office/powerpoint/2010/main" val="464964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32</a:t>
            </a:fld>
            <a:endParaRPr lang="en-US" dirty="0"/>
          </a:p>
        </p:txBody>
      </p:sp>
      <p:grpSp>
        <p:nvGrpSpPr>
          <p:cNvPr id="20" name="Group 19"/>
          <p:cNvGrpSpPr/>
          <p:nvPr/>
        </p:nvGrpSpPr>
        <p:grpSpPr>
          <a:xfrm>
            <a:off x="2502750" y="2190156"/>
            <a:ext cx="154305" cy="1337310"/>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b="1" dirty="0">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grpSp>
      <p:grpSp>
        <p:nvGrpSpPr>
          <p:cNvPr id="21" name="Group 20"/>
          <p:cNvGrpSpPr/>
          <p:nvPr/>
        </p:nvGrpSpPr>
        <p:grpSpPr>
          <a:xfrm>
            <a:off x="2502751" y="3803226"/>
            <a:ext cx="154305" cy="1337310"/>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b="1" dirty="0">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grpSp>
      <p:sp>
        <p:nvSpPr>
          <p:cNvPr id="32" name="TextBox 31"/>
          <p:cNvSpPr txBox="1"/>
          <p:nvPr/>
        </p:nvSpPr>
        <p:spPr>
          <a:xfrm>
            <a:off x="2196711" y="2688072"/>
            <a:ext cx="344966" cy="248209"/>
          </a:xfrm>
          <a:prstGeom prst="rect">
            <a:avLst/>
          </a:prstGeom>
          <a:noFill/>
        </p:spPr>
        <p:txBody>
          <a:bodyPr wrap="none" rtlCol="0">
            <a:spAutoFit/>
          </a:bodyPr>
          <a:lstStyle/>
          <a:p>
            <a:r>
              <a:rPr lang="en-US" sz="1013" dirty="0"/>
              <a:t>cat</a:t>
            </a:r>
          </a:p>
        </p:txBody>
      </p:sp>
      <p:sp>
        <p:nvSpPr>
          <p:cNvPr id="33" name="TextBox 32"/>
          <p:cNvSpPr txBox="1"/>
          <p:nvPr/>
        </p:nvSpPr>
        <p:spPr>
          <a:xfrm>
            <a:off x="2196710" y="4338150"/>
            <a:ext cx="322524" cy="248209"/>
          </a:xfrm>
          <a:prstGeom prst="rect">
            <a:avLst/>
          </a:prstGeom>
          <a:noFill/>
        </p:spPr>
        <p:txBody>
          <a:bodyPr wrap="none" rtlCol="0">
            <a:spAutoFit/>
          </a:bodyPr>
          <a:lstStyle/>
          <a:p>
            <a:r>
              <a:rPr lang="en-US" sz="1013" dirty="0"/>
              <a:t>on</a:t>
            </a:r>
          </a:p>
        </p:txBody>
      </p:sp>
      <p:grpSp>
        <p:nvGrpSpPr>
          <p:cNvPr id="46" name="Group 45"/>
          <p:cNvGrpSpPr/>
          <p:nvPr/>
        </p:nvGrpSpPr>
        <p:grpSpPr>
          <a:xfrm>
            <a:off x="4449257" y="3211566"/>
            <a:ext cx="154305" cy="802386"/>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b="1" dirty="0">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grpSp>
      <p:grpSp>
        <p:nvGrpSpPr>
          <p:cNvPr id="57" name="Group 56"/>
          <p:cNvGrpSpPr/>
          <p:nvPr/>
        </p:nvGrpSpPr>
        <p:grpSpPr>
          <a:xfrm>
            <a:off x="6400484" y="2992542"/>
            <a:ext cx="154305" cy="1337310"/>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b="1" dirty="0">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grpSp>
      <p:sp>
        <p:nvSpPr>
          <p:cNvPr id="68" name="TextBox 67"/>
          <p:cNvSpPr txBox="1"/>
          <p:nvPr/>
        </p:nvSpPr>
        <p:spPr>
          <a:xfrm>
            <a:off x="2244130" y="1907244"/>
            <a:ext cx="756938" cy="248209"/>
          </a:xfrm>
          <a:prstGeom prst="rect">
            <a:avLst/>
          </a:prstGeom>
          <a:noFill/>
        </p:spPr>
        <p:txBody>
          <a:bodyPr wrap="none" rtlCol="0">
            <a:spAutoFit/>
          </a:bodyPr>
          <a:lstStyle/>
          <a:p>
            <a:r>
              <a:rPr lang="en-US" sz="1013" dirty="0"/>
              <a:t>Input layer</a:t>
            </a:r>
          </a:p>
        </p:txBody>
      </p:sp>
      <p:cxnSp>
        <p:nvCxnSpPr>
          <p:cNvPr id="70" name="Straight Connector 69"/>
          <p:cNvCxnSpPr/>
          <p:nvPr/>
        </p:nvCxnSpPr>
        <p:spPr>
          <a:xfrm>
            <a:off x="2657056" y="2190158"/>
            <a:ext cx="1792202" cy="102140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657055" y="3209349"/>
            <a:ext cx="1792202" cy="593877"/>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652337" y="3526049"/>
            <a:ext cx="1796921" cy="487904"/>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2657055" y="4022250"/>
            <a:ext cx="1792202" cy="1118287"/>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190640" y="2632480"/>
            <a:ext cx="856325" cy="248209"/>
          </a:xfrm>
          <a:prstGeom prst="rect">
            <a:avLst/>
          </a:prstGeom>
          <a:noFill/>
        </p:spPr>
        <p:txBody>
          <a:bodyPr wrap="none" rtlCol="0">
            <a:spAutoFit/>
          </a:bodyPr>
          <a:lstStyle/>
          <a:p>
            <a:r>
              <a:rPr lang="en-US" sz="1013" dirty="0"/>
              <a:t>Hidden layer</a:t>
            </a:r>
          </a:p>
        </p:txBody>
      </p:sp>
      <p:sp>
        <p:nvSpPr>
          <p:cNvPr id="83" name="TextBox 82"/>
          <p:cNvSpPr txBox="1"/>
          <p:nvPr/>
        </p:nvSpPr>
        <p:spPr>
          <a:xfrm>
            <a:off x="6722279" y="3545893"/>
            <a:ext cx="341760" cy="248209"/>
          </a:xfrm>
          <a:prstGeom prst="rect">
            <a:avLst/>
          </a:prstGeom>
          <a:noFill/>
        </p:spPr>
        <p:txBody>
          <a:bodyPr wrap="none" rtlCol="0">
            <a:spAutoFit/>
          </a:bodyPr>
          <a:lstStyle/>
          <a:p>
            <a:r>
              <a:rPr lang="en-US" sz="1013" dirty="0"/>
              <a:t>sat</a:t>
            </a:r>
          </a:p>
        </p:txBody>
      </p:sp>
      <p:cxnSp>
        <p:nvCxnSpPr>
          <p:cNvPr id="84" name="Straight Connector 83"/>
          <p:cNvCxnSpPr/>
          <p:nvPr/>
        </p:nvCxnSpPr>
        <p:spPr>
          <a:xfrm flipV="1">
            <a:off x="4603562" y="2991858"/>
            <a:ext cx="1796922" cy="217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603562" y="4013953"/>
            <a:ext cx="1796922" cy="315901"/>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091823" y="2665922"/>
            <a:ext cx="854721" cy="248209"/>
          </a:xfrm>
          <a:prstGeom prst="rect">
            <a:avLst/>
          </a:prstGeom>
          <a:noFill/>
        </p:spPr>
        <p:txBody>
          <a:bodyPr wrap="none" rtlCol="0">
            <a:spAutoFit/>
          </a:bodyPr>
          <a:lstStyle/>
          <a:p>
            <a:r>
              <a:rPr lang="en-US" sz="1013" dirty="0"/>
              <a:t>Output layer</a:t>
            </a:r>
          </a:p>
        </p:txBody>
      </p:sp>
      <p:sp>
        <p:nvSpPr>
          <p:cNvPr id="55" name="TextBox 54"/>
          <p:cNvSpPr txBox="1"/>
          <p:nvPr/>
        </p:nvSpPr>
        <p:spPr>
          <a:xfrm>
            <a:off x="1191117" y="3497845"/>
            <a:ext cx="607859" cy="404085"/>
          </a:xfrm>
          <a:prstGeom prst="rect">
            <a:avLst/>
          </a:prstGeom>
          <a:noFill/>
        </p:spPr>
        <p:txBody>
          <a:bodyPr wrap="none" rtlCol="0">
            <a:spAutoFit/>
          </a:bodyPr>
          <a:lstStyle/>
          <a:p>
            <a:r>
              <a:rPr lang="en-US" sz="1013" dirty="0"/>
              <a:t>one-hot</a:t>
            </a:r>
          </a:p>
          <a:p>
            <a:r>
              <a:rPr lang="en-US" sz="1013" dirty="0"/>
              <a:t>vector</a:t>
            </a:r>
          </a:p>
        </p:txBody>
      </p:sp>
      <p:sp>
        <p:nvSpPr>
          <p:cNvPr id="56" name="TextBox 55"/>
          <p:cNvSpPr txBox="1"/>
          <p:nvPr/>
        </p:nvSpPr>
        <p:spPr>
          <a:xfrm>
            <a:off x="7097278" y="3497844"/>
            <a:ext cx="607859" cy="404085"/>
          </a:xfrm>
          <a:prstGeom prst="rect">
            <a:avLst/>
          </a:prstGeom>
          <a:noFill/>
        </p:spPr>
        <p:txBody>
          <a:bodyPr wrap="none" rtlCol="0">
            <a:spAutoFit/>
          </a:bodyPr>
          <a:lstStyle/>
          <a:p>
            <a:r>
              <a:rPr lang="en-US" sz="1013" dirty="0"/>
              <a:t>one-hot</a:t>
            </a:r>
          </a:p>
          <a:p>
            <a:r>
              <a:rPr lang="en-US" sz="1013" dirty="0"/>
              <a:t>vector</a:t>
            </a:r>
          </a:p>
        </p:txBody>
      </p:sp>
      <p:sp>
        <p:nvSpPr>
          <p:cNvPr id="69" name="TextBox 68"/>
          <p:cNvSpPr txBox="1"/>
          <p:nvPr/>
        </p:nvSpPr>
        <p:spPr>
          <a:xfrm>
            <a:off x="587746" y="2108436"/>
            <a:ext cx="1539204" cy="248209"/>
          </a:xfrm>
          <a:prstGeom prst="rect">
            <a:avLst/>
          </a:prstGeom>
          <a:noFill/>
        </p:spPr>
        <p:txBody>
          <a:bodyPr wrap="none" rtlCol="0">
            <a:spAutoFit/>
          </a:bodyPr>
          <a:lstStyle/>
          <a:p>
            <a:r>
              <a:rPr lang="en-US" sz="1013" dirty="0">
                <a:solidFill>
                  <a:srgbClr val="FF0000"/>
                </a:solidFill>
              </a:rPr>
              <a:t>Index of cat in vocabulary</a:t>
            </a:r>
          </a:p>
        </p:txBody>
      </p:sp>
    </p:spTree>
    <p:extLst>
      <p:ext uri="{BB962C8B-B14F-4D97-AF65-F5344CB8AC3E}">
        <p14:creationId xmlns:p14="http://schemas.microsoft.com/office/powerpoint/2010/main" val="830972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33</a:t>
            </a:fld>
            <a:endParaRPr lang="en-US" dirty="0"/>
          </a:p>
        </p:txBody>
      </p:sp>
      <p:grpSp>
        <p:nvGrpSpPr>
          <p:cNvPr id="20" name="Group 19"/>
          <p:cNvGrpSpPr/>
          <p:nvPr/>
        </p:nvGrpSpPr>
        <p:grpSpPr>
          <a:xfrm>
            <a:off x="2521586" y="2199604"/>
            <a:ext cx="154305" cy="1337310"/>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b="1" dirty="0">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grpSp>
      <p:grpSp>
        <p:nvGrpSpPr>
          <p:cNvPr id="21" name="Group 20"/>
          <p:cNvGrpSpPr/>
          <p:nvPr/>
        </p:nvGrpSpPr>
        <p:grpSpPr>
          <a:xfrm>
            <a:off x="2521586" y="3812673"/>
            <a:ext cx="154305" cy="1337310"/>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b="1" dirty="0">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grpSp>
      <p:sp>
        <p:nvSpPr>
          <p:cNvPr id="32" name="TextBox 31"/>
          <p:cNvSpPr txBox="1"/>
          <p:nvPr/>
        </p:nvSpPr>
        <p:spPr>
          <a:xfrm>
            <a:off x="2215547" y="2697519"/>
            <a:ext cx="344966" cy="248209"/>
          </a:xfrm>
          <a:prstGeom prst="rect">
            <a:avLst/>
          </a:prstGeom>
          <a:noFill/>
        </p:spPr>
        <p:txBody>
          <a:bodyPr wrap="none" rtlCol="0">
            <a:spAutoFit/>
          </a:bodyPr>
          <a:lstStyle/>
          <a:p>
            <a:r>
              <a:rPr lang="en-US" sz="1013" dirty="0"/>
              <a:t>cat</a:t>
            </a:r>
          </a:p>
        </p:txBody>
      </p:sp>
      <p:sp>
        <p:nvSpPr>
          <p:cNvPr id="33" name="TextBox 32"/>
          <p:cNvSpPr txBox="1"/>
          <p:nvPr/>
        </p:nvSpPr>
        <p:spPr>
          <a:xfrm>
            <a:off x="2215546" y="4347597"/>
            <a:ext cx="322524" cy="248209"/>
          </a:xfrm>
          <a:prstGeom prst="rect">
            <a:avLst/>
          </a:prstGeom>
          <a:noFill/>
        </p:spPr>
        <p:txBody>
          <a:bodyPr wrap="none" rtlCol="0">
            <a:spAutoFit/>
          </a:bodyPr>
          <a:lstStyle/>
          <a:p>
            <a:r>
              <a:rPr lang="en-US" sz="1013" dirty="0"/>
              <a:t>on</a:t>
            </a:r>
          </a:p>
        </p:txBody>
      </p:sp>
      <p:grpSp>
        <p:nvGrpSpPr>
          <p:cNvPr id="46" name="Group 45"/>
          <p:cNvGrpSpPr/>
          <p:nvPr/>
        </p:nvGrpSpPr>
        <p:grpSpPr>
          <a:xfrm>
            <a:off x="4468093" y="3221013"/>
            <a:ext cx="154305" cy="802386"/>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b="1" dirty="0">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grpSp>
      <p:grpSp>
        <p:nvGrpSpPr>
          <p:cNvPr id="57" name="Group 56"/>
          <p:cNvGrpSpPr/>
          <p:nvPr/>
        </p:nvGrpSpPr>
        <p:grpSpPr>
          <a:xfrm>
            <a:off x="6419320" y="3001990"/>
            <a:ext cx="154305" cy="1337310"/>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b="1" dirty="0">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grpSp>
      <p:sp>
        <p:nvSpPr>
          <p:cNvPr id="68" name="TextBox 67"/>
          <p:cNvSpPr txBox="1"/>
          <p:nvPr/>
        </p:nvSpPr>
        <p:spPr>
          <a:xfrm>
            <a:off x="2262967" y="1916691"/>
            <a:ext cx="756938" cy="248209"/>
          </a:xfrm>
          <a:prstGeom prst="rect">
            <a:avLst/>
          </a:prstGeom>
          <a:noFill/>
        </p:spPr>
        <p:txBody>
          <a:bodyPr wrap="none" rtlCol="0">
            <a:spAutoFit/>
          </a:bodyPr>
          <a:lstStyle/>
          <a:p>
            <a:r>
              <a:rPr lang="en-US" sz="1013" dirty="0"/>
              <a:t>Input layer</a:t>
            </a:r>
          </a:p>
        </p:txBody>
      </p:sp>
      <p:cxnSp>
        <p:nvCxnSpPr>
          <p:cNvPr id="70" name="Straight Connector 69"/>
          <p:cNvCxnSpPr/>
          <p:nvPr/>
        </p:nvCxnSpPr>
        <p:spPr>
          <a:xfrm>
            <a:off x="2675893" y="2199605"/>
            <a:ext cx="1792202" cy="102140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675890" y="3218796"/>
            <a:ext cx="1792202" cy="593877"/>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671173" y="3535496"/>
            <a:ext cx="1796921" cy="487904"/>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2675890" y="4031697"/>
            <a:ext cx="1792202" cy="1118287"/>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209475" y="2641927"/>
            <a:ext cx="856325" cy="248209"/>
          </a:xfrm>
          <a:prstGeom prst="rect">
            <a:avLst/>
          </a:prstGeom>
          <a:noFill/>
        </p:spPr>
        <p:txBody>
          <a:bodyPr wrap="none" rtlCol="0">
            <a:spAutoFit/>
          </a:bodyPr>
          <a:lstStyle/>
          <a:p>
            <a:r>
              <a:rPr lang="en-US" sz="1013" dirty="0"/>
              <a:t>Hidden layer</a:t>
            </a:r>
          </a:p>
        </p:txBody>
      </p:sp>
      <p:sp>
        <p:nvSpPr>
          <p:cNvPr id="83" name="TextBox 82"/>
          <p:cNvSpPr txBox="1"/>
          <p:nvPr/>
        </p:nvSpPr>
        <p:spPr>
          <a:xfrm>
            <a:off x="6741114" y="3555341"/>
            <a:ext cx="341760" cy="248209"/>
          </a:xfrm>
          <a:prstGeom prst="rect">
            <a:avLst/>
          </a:prstGeom>
          <a:noFill/>
        </p:spPr>
        <p:txBody>
          <a:bodyPr wrap="none" rtlCol="0">
            <a:spAutoFit/>
          </a:bodyPr>
          <a:lstStyle/>
          <a:p>
            <a:r>
              <a:rPr lang="en-US" sz="1013" dirty="0"/>
              <a:t>sat</a:t>
            </a:r>
          </a:p>
        </p:txBody>
      </p:sp>
      <p:cxnSp>
        <p:nvCxnSpPr>
          <p:cNvPr id="84" name="Straight Connector 83"/>
          <p:cNvCxnSpPr/>
          <p:nvPr/>
        </p:nvCxnSpPr>
        <p:spPr>
          <a:xfrm flipV="1">
            <a:off x="4622398" y="3001305"/>
            <a:ext cx="1796922" cy="217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622398" y="4023400"/>
            <a:ext cx="1796922" cy="315901"/>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110659" y="2675369"/>
            <a:ext cx="854721" cy="248209"/>
          </a:xfrm>
          <a:prstGeom prst="rect">
            <a:avLst/>
          </a:prstGeom>
          <a:noFill/>
        </p:spPr>
        <p:txBody>
          <a:bodyPr wrap="none" rtlCol="0">
            <a:spAutoFit/>
          </a:bodyPr>
          <a:lstStyle/>
          <a:p>
            <a:r>
              <a:rPr lang="en-US" sz="1013" dirty="0"/>
              <a:t>Output layer</a:t>
            </a:r>
          </a:p>
        </p:txBody>
      </p:sp>
      <mc:AlternateContent xmlns:mc="http://schemas.openxmlformats.org/markup-compatibility/2006" xmlns:a14="http://schemas.microsoft.com/office/drawing/2010/main">
        <mc:Choice Requires="a14">
          <p:sp>
            <p:nvSpPr>
              <p:cNvPr id="71" name="TextBox 70"/>
              <p:cNvSpPr txBox="1"/>
              <p:nvPr/>
            </p:nvSpPr>
            <p:spPr>
              <a:xfrm>
                <a:off x="2830196" y="2695776"/>
                <a:ext cx="725583" cy="3347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575" i="1">
                              <a:latin typeface="Cambria Math" panose="02040503050406030204" pitchFamily="18" charset="0"/>
                            </a:rPr>
                          </m:ctrlPr>
                        </m:sSubPr>
                        <m:e>
                          <m:r>
                            <a:rPr lang="en-US" sz="1575" i="1">
                              <a:latin typeface="Cambria Math" panose="02040503050406030204" pitchFamily="18" charset="0"/>
                            </a:rPr>
                            <m:t>𝑊</m:t>
                          </m:r>
                        </m:e>
                        <m:sub>
                          <m:r>
                            <a:rPr lang="en-US" sz="1575" i="1">
                              <a:latin typeface="Cambria Math" panose="02040503050406030204" pitchFamily="18" charset="0"/>
                            </a:rPr>
                            <m:t>𝑉</m:t>
                          </m:r>
                          <m:r>
                            <a:rPr lang="en-US" sz="1575" i="1">
                              <a:latin typeface="Cambria Math" panose="02040503050406030204" pitchFamily="18" charset="0"/>
                            </a:rPr>
                            <m:t>×</m:t>
                          </m:r>
                          <m:r>
                            <a:rPr lang="en-US" sz="1575" i="1">
                              <a:latin typeface="Cambria Math" panose="02040503050406030204" pitchFamily="18" charset="0"/>
                            </a:rPr>
                            <m:t>𝑁</m:t>
                          </m:r>
                        </m:sub>
                      </m:sSub>
                    </m:oMath>
                  </m:oMathPara>
                </a14:m>
                <a:endParaRPr lang="en-US" sz="1575" dirty="0"/>
              </a:p>
            </p:txBody>
          </p:sp>
        </mc:Choice>
        <mc:Fallback xmlns="">
          <p:sp>
            <p:nvSpPr>
              <p:cNvPr id="71" name="TextBox 70"/>
              <p:cNvSpPr txBox="1">
                <a:spLocks noRot="1" noChangeAspect="1" noMove="1" noResize="1" noEditPoints="1" noAdjustHandles="1" noChangeArrowheads="1" noChangeShapeType="1" noTextEdit="1"/>
              </p:cNvSpPr>
              <p:nvPr/>
            </p:nvSpPr>
            <p:spPr>
              <a:xfrm>
                <a:off x="2830196" y="2695776"/>
                <a:ext cx="725583" cy="334707"/>
              </a:xfrm>
              <a:prstGeom prst="rect">
                <a:avLst/>
              </a:prstGeom>
              <a:blipFill rotWithShape="0">
                <a:blip r:embed="rId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2846167" y="4145794"/>
                <a:ext cx="725583" cy="3347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575" i="1">
                              <a:latin typeface="Cambria Math" panose="02040503050406030204" pitchFamily="18" charset="0"/>
                            </a:rPr>
                          </m:ctrlPr>
                        </m:sSubPr>
                        <m:e>
                          <m:r>
                            <a:rPr lang="en-US" sz="1575" i="1">
                              <a:latin typeface="Cambria Math" panose="02040503050406030204" pitchFamily="18" charset="0"/>
                            </a:rPr>
                            <m:t>𝑊</m:t>
                          </m:r>
                        </m:e>
                        <m:sub>
                          <m:r>
                            <a:rPr lang="en-US" sz="1575" i="1">
                              <a:latin typeface="Cambria Math" panose="02040503050406030204" pitchFamily="18" charset="0"/>
                            </a:rPr>
                            <m:t>𝑉</m:t>
                          </m:r>
                          <m:r>
                            <a:rPr lang="en-US" sz="1575" i="1">
                              <a:latin typeface="Cambria Math" panose="02040503050406030204" pitchFamily="18" charset="0"/>
                            </a:rPr>
                            <m:t>×</m:t>
                          </m:r>
                          <m:r>
                            <a:rPr lang="en-US" sz="1575" i="1">
                              <a:latin typeface="Cambria Math" panose="02040503050406030204" pitchFamily="18" charset="0"/>
                            </a:rPr>
                            <m:t>𝑁</m:t>
                          </m:r>
                        </m:sub>
                      </m:sSub>
                    </m:oMath>
                  </m:oMathPara>
                </a14:m>
                <a:endParaRPr lang="en-US" sz="1575" dirty="0"/>
              </a:p>
            </p:txBody>
          </p:sp>
        </mc:Choice>
        <mc:Fallback xmlns="">
          <p:sp>
            <p:nvSpPr>
              <p:cNvPr id="73" name="TextBox 72"/>
              <p:cNvSpPr txBox="1">
                <a:spLocks noRot="1" noChangeAspect="1" noMove="1" noResize="1" noEditPoints="1" noAdjustHandles="1" noChangeArrowheads="1" noChangeShapeType="1" noTextEdit="1"/>
              </p:cNvSpPr>
              <p:nvPr/>
            </p:nvSpPr>
            <p:spPr>
              <a:xfrm>
                <a:off x="2846167" y="4145794"/>
                <a:ext cx="725583" cy="334707"/>
              </a:xfrm>
              <a:prstGeom prst="rect">
                <a:avLst/>
              </a:prstGeom>
              <a:blipFill rotWithShape="0">
                <a:blip r:embed="rId3"/>
                <a:stretch>
                  <a:fillRect/>
                </a:stretch>
              </a:blipFill>
            </p:spPr>
            <p:txBody>
              <a:bodyPr/>
              <a:lstStyle/>
              <a:p>
                <a:r>
                  <a:rPr lang="el-GR">
                    <a:noFill/>
                  </a:rPr>
                  <a:t> </a:t>
                </a:r>
              </a:p>
            </p:txBody>
          </p:sp>
        </mc:Fallback>
      </mc:AlternateContent>
      <p:sp>
        <p:nvSpPr>
          <p:cNvPr id="74" name="TextBox 73"/>
          <p:cNvSpPr txBox="1"/>
          <p:nvPr/>
        </p:nvSpPr>
        <p:spPr>
          <a:xfrm>
            <a:off x="2041973" y="3354744"/>
            <a:ext cx="502061" cy="248209"/>
          </a:xfrm>
          <a:prstGeom prst="rect">
            <a:avLst/>
          </a:prstGeom>
          <a:noFill/>
        </p:spPr>
        <p:txBody>
          <a:bodyPr wrap="none" rtlCol="0">
            <a:spAutoFit/>
          </a:bodyPr>
          <a:lstStyle/>
          <a:p>
            <a:r>
              <a:rPr lang="en-US" sz="1013" dirty="0"/>
              <a:t>V-dim</a:t>
            </a:r>
          </a:p>
        </p:txBody>
      </p:sp>
      <p:sp>
        <p:nvSpPr>
          <p:cNvPr id="75" name="TextBox 74"/>
          <p:cNvSpPr txBox="1"/>
          <p:nvPr/>
        </p:nvSpPr>
        <p:spPr>
          <a:xfrm>
            <a:off x="2041973" y="4949387"/>
            <a:ext cx="502061" cy="248209"/>
          </a:xfrm>
          <a:prstGeom prst="rect">
            <a:avLst/>
          </a:prstGeom>
          <a:noFill/>
        </p:spPr>
        <p:txBody>
          <a:bodyPr wrap="none" rtlCol="0">
            <a:spAutoFit/>
          </a:bodyPr>
          <a:lstStyle/>
          <a:p>
            <a:r>
              <a:rPr lang="en-US" sz="1013" dirty="0"/>
              <a:t>V-dim</a:t>
            </a:r>
          </a:p>
        </p:txBody>
      </p:sp>
      <p:sp>
        <p:nvSpPr>
          <p:cNvPr id="77" name="TextBox 76"/>
          <p:cNvSpPr txBox="1"/>
          <p:nvPr/>
        </p:nvSpPr>
        <p:spPr>
          <a:xfrm>
            <a:off x="4335513" y="4127225"/>
            <a:ext cx="511679" cy="248209"/>
          </a:xfrm>
          <a:prstGeom prst="rect">
            <a:avLst/>
          </a:prstGeom>
          <a:noFill/>
        </p:spPr>
        <p:txBody>
          <a:bodyPr wrap="none" rtlCol="0">
            <a:spAutoFit/>
          </a:bodyPr>
          <a:lstStyle/>
          <a:p>
            <a:r>
              <a:rPr lang="en-US" sz="1013" dirty="0"/>
              <a:t>N-dim</a:t>
            </a:r>
          </a:p>
        </p:txBody>
      </p:sp>
      <mc:AlternateContent xmlns:mc="http://schemas.openxmlformats.org/markup-compatibility/2006" xmlns:a14="http://schemas.microsoft.com/office/drawing/2010/main">
        <mc:Choice Requires="a14">
          <p:sp>
            <p:nvSpPr>
              <p:cNvPr id="78" name="TextBox 77"/>
              <p:cNvSpPr txBox="1"/>
              <p:nvPr/>
            </p:nvSpPr>
            <p:spPr>
              <a:xfrm>
                <a:off x="5331165" y="3459409"/>
                <a:ext cx="805285" cy="3347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575" i="1">
                              <a:latin typeface="Cambria Math" panose="02040503050406030204" pitchFamily="18" charset="0"/>
                            </a:rPr>
                          </m:ctrlPr>
                        </m:sSubPr>
                        <m:e>
                          <m:r>
                            <a:rPr lang="en-US" sz="1575" i="1">
                              <a:latin typeface="Cambria Math" panose="02040503050406030204" pitchFamily="18" charset="0"/>
                            </a:rPr>
                            <m:t>𝑊</m:t>
                          </m:r>
                          <m:r>
                            <a:rPr lang="en-US" sz="1575" i="1">
                              <a:latin typeface="Cambria Math" panose="02040503050406030204" pitchFamily="18" charset="0"/>
                            </a:rPr>
                            <m:t>′</m:t>
                          </m:r>
                        </m:e>
                        <m:sub>
                          <m:r>
                            <a:rPr lang="en-US" sz="1575" i="1">
                              <a:latin typeface="Cambria Math" panose="02040503050406030204" pitchFamily="18" charset="0"/>
                            </a:rPr>
                            <m:t>𝑁</m:t>
                          </m:r>
                          <m:r>
                            <a:rPr lang="en-US" sz="1575" i="1">
                              <a:latin typeface="Cambria Math" panose="02040503050406030204" pitchFamily="18" charset="0"/>
                            </a:rPr>
                            <m:t>×</m:t>
                          </m:r>
                          <m:r>
                            <a:rPr lang="en-US" sz="1575" i="1">
                              <a:latin typeface="Cambria Math" panose="02040503050406030204" pitchFamily="18" charset="0"/>
                            </a:rPr>
                            <m:t>𝑉</m:t>
                          </m:r>
                        </m:sub>
                      </m:sSub>
                    </m:oMath>
                  </m:oMathPara>
                </a14:m>
                <a:endParaRPr lang="en-US" sz="1575" dirty="0"/>
              </a:p>
            </p:txBody>
          </p:sp>
        </mc:Choice>
        <mc:Fallback xmlns="">
          <p:sp>
            <p:nvSpPr>
              <p:cNvPr id="78" name="TextBox 77"/>
              <p:cNvSpPr txBox="1">
                <a:spLocks noRot="1" noChangeAspect="1" noMove="1" noResize="1" noEditPoints="1" noAdjustHandles="1" noChangeArrowheads="1" noChangeShapeType="1" noTextEdit="1"/>
              </p:cNvSpPr>
              <p:nvPr/>
            </p:nvSpPr>
            <p:spPr>
              <a:xfrm>
                <a:off x="5331165" y="3459409"/>
                <a:ext cx="805285" cy="334707"/>
              </a:xfrm>
              <a:prstGeom prst="rect">
                <a:avLst/>
              </a:prstGeom>
              <a:blipFill rotWithShape="0">
                <a:blip r:embed="rId4"/>
                <a:stretch>
                  <a:fillRect/>
                </a:stretch>
              </a:blipFill>
            </p:spPr>
            <p:txBody>
              <a:bodyPr/>
              <a:lstStyle/>
              <a:p>
                <a:r>
                  <a:rPr lang="el-GR">
                    <a:noFill/>
                  </a:rPr>
                  <a:t> </a:t>
                </a:r>
              </a:p>
            </p:txBody>
          </p:sp>
        </mc:Fallback>
      </mc:AlternateContent>
      <p:sp>
        <p:nvSpPr>
          <p:cNvPr id="80" name="TextBox 79"/>
          <p:cNvSpPr txBox="1"/>
          <p:nvPr/>
        </p:nvSpPr>
        <p:spPr>
          <a:xfrm>
            <a:off x="6660720" y="4163703"/>
            <a:ext cx="502061" cy="248209"/>
          </a:xfrm>
          <a:prstGeom prst="rect">
            <a:avLst/>
          </a:prstGeom>
          <a:noFill/>
        </p:spPr>
        <p:txBody>
          <a:bodyPr wrap="none" rtlCol="0">
            <a:spAutoFit/>
          </a:bodyPr>
          <a:lstStyle/>
          <a:p>
            <a:r>
              <a:rPr lang="en-US" sz="1013" dirty="0"/>
              <a:t>V-dim</a:t>
            </a:r>
          </a:p>
        </p:txBody>
      </p:sp>
      <p:sp>
        <p:nvSpPr>
          <p:cNvPr id="69" name="TextBox 68"/>
          <p:cNvSpPr txBox="1"/>
          <p:nvPr/>
        </p:nvSpPr>
        <p:spPr>
          <a:xfrm>
            <a:off x="3669043" y="4949387"/>
            <a:ext cx="1880643" cy="248209"/>
          </a:xfrm>
          <a:prstGeom prst="rect">
            <a:avLst/>
          </a:prstGeom>
          <a:noFill/>
        </p:spPr>
        <p:txBody>
          <a:bodyPr wrap="none" rtlCol="0">
            <a:spAutoFit/>
          </a:bodyPr>
          <a:lstStyle/>
          <a:p>
            <a:r>
              <a:rPr lang="en-US" sz="1013" dirty="0"/>
              <a:t>N will be the size of word vector</a:t>
            </a:r>
          </a:p>
        </p:txBody>
      </p:sp>
      <p:sp>
        <p:nvSpPr>
          <p:cNvPr id="81" name="TextBox 80"/>
          <p:cNvSpPr txBox="1"/>
          <p:nvPr/>
        </p:nvSpPr>
        <p:spPr>
          <a:xfrm>
            <a:off x="3901354" y="1686811"/>
            <a:ext cx="1527982" cy="248209"/>
          </a:xfrm>
          <a:prstGeom prst="rect">
            <a:avLst/>
          </a:prstGeom>
          <a:noFill/>
        </p:spPr>
        <p:txBody>
          <a:bodyPr wrap="none" rtlCol="0">
            <a:spAutoFit/>
          </a:bodyPr>
          <a:lstStyle/>
          <a:p>
            <a:r>
              <a:rPr lang="en-US" sz="1013" dirty="0">
                <a:solidFill>
                  <a:srgbClr val="FF0000"/>
                </a:solidFill>
              </a:rPr>
              <a:t>We must learn W and W</a:t>
            </a:r>
            <a:r>
              <a:rPr lang="en-US" sz="1013" baseline="30000" dirty="0">
                <a:solidFill>
                  <a:srgbClr val="FF0000"/>
                </a:solidFill>
              </a:rPr>
              <a:t>’</a:t>
            </a:r>
            <a:r>
              <a:rPr lang="en-US" sz="1013" dirty="0">
                <a:solidFill>
                  <a:srgbClr val="FF0000"/>
                </a:solidFill>
              </a:rPr>
              <a:t> </a:t>
            </a:r>
          </a:p>
        </p:txBody>
      </p:sp>
      <p:cxnSp>
        <p:nvCxnSpPr>
          <p:cNvPr id="3" name="Straight Arrow Connector 2"/>
          <p:cNvCxnSpPr>
            <a:stCxn id="81" idx="2"/>
            <a:endCxn id="71" idx="3"/>
          </p:cNvCxnSpPr>
          <p:nvPr/>
        </p:nvCxnSpPr>
        <p:spPr>
          <a:xfrm flipH="1">
            <a:off x="3555779" y="1935020"/>
            <a:ext cx="1109566" cy="928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81" idx="2"/>
            <a:endCxn id="78" idx="0"/>
          </p:cNvCxnSpPr>
          <p:nvPr/>
        </p:nvCxnSpPr>
        <p:spPr>
          <a:xfrm>
            <a:off x="4665345" y="1935020"/>
            <a:ext cx="1068463" cy="15243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793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34</a:t>
            </a:fld>
            <a:endParaRPr lang="en-US" dirty="0"/>
          </a:p>
        </p:txBody>
      </p:sp>
      <p:grpSp>
        <p:nvGrpSpPr>
          <p:cNvPr id="20" name="Group 19"/>
          <p:cNvGrpSpPr/>
          <p:nvPr/>
        </p:nvGrpSpPr>
        <p:grpSpPr>
          <a:xfrm>
            <a:off x="2520514" y="2193153"/>
            <a:ext cx="154305" cy="1337310"/>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b="1" dirty="0">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grpSp>
      <p:grpSp>
        <p:nvGrpSpPr>
          <p:cNvPr id="21" name="Group 20"/>
          <p:cNvGrpSpPr/>
          <p:nvPr/>
        </p:nvGrpSpPr>
        <p:grpSpPr>
          <a:xfrm>
            <a:off x="2520515" y="3806223"/>
            <a:ext cx="154305" cy="1337310"/>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b="1" dirty="0">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grpSp>
      <p:sp>
        <p:nvSpPr>
          <p:cNvPr id="32" name="TextBox 31"/>
          <p:cNvSpPr txBox="1"/>
          <p:nvPr/>
        </p:nvSpPr>
        <p:spPr>
          <a:xfrm>
            <a:off x="2214474" y="2691069"/>
            <a:ext cx="348172" cy="248209"/>
          </a:xfrm>
          <a:prstGeom prst="rect">
            <a:avLst/>
          </a:prstGeom>
          <a:noFill/>
        </p:spPr>
        <p:txBody>
          <a:bodyPr wrap="none" rtlCol="0">
            <a:spAutoFit/>
          </a:bodyPr>
          <a:lstStyle/>
          <a:p>
            <a:r>
              <a:rPr lang="en-US" sz="1013" dirty="0" err="1"/>
              <a:t>x</a:t>
            </a:r>
            <a:r>
              <a:rPr lang="en-US" sz="1013" baseline="-25000" dirty="0" err="1"/>
              <a:t>cat</a:t>
            </a:r>
            <a:endParaRPr lang="en-US" sz="1013" dirty="0"/>
          </a:p>
        </p:txBody>
      </p:sp>
      <p:sp>
        <p:nvSpPr>
          <p:cNvPr id="33" name="TextBox 32"/>
          <p:cNvSpPr txBox="1"/>
          <p:nvPr/>
        </p:nvSpPr>
        <p:spPr>
          <a:xfrm>
            <a:off x="2214475" y="4341147"/>
            <a:ext cx="330540" cy="248209"/>
          </a:xfrm>
          <a:prstGeom prst="rect">
            <a:avLst/>
          </a:prstGeom>
          <a:noFill/>
        </p:spPr>
        <p:txBody>
          <a:bodyPr wrap="none" rtlCol="0">
            <a:spAutoFit/>
          </a:bodyPr>
          <a:lstStyle/>
          <a:p>
            <a:r>
              <a:rPr lang="en-US" sz="1013" dirty="0" err="1"/>
              <a:t>x</a:t>
            </a:r>
            <a:r>
              <a:rPr lang="en-US" sz="1013" baseline="-25000" dirty="0" err="1"/>
              <a:t>on</a:t>
            </a:r>
            <a:endParaRPr lang="en-US" sz="1013" dirty="0"/>
          </a:p>
        </p:txBody>
      </p:sp>
      <p:grpSp>
        <p:nvGrpSpPr>
          <p:cNvPr id="46" name="Group 45"/>
          <p:cNvGrpSpPr/>
          <p:nvPr/>
        </p:nvGrpSpPr>
        <p:grpSpPr>
          <a:xfrm>
            <a:off x="4468092" y="3214563"/>
            <a:ext cx="154305" cy="802386"/>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b="1" dirty="0">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grpSp>
      <p:grpSp>
        <p:nvGrpSpPr>
          <p:cNvPr id="57" name="Group 56"/>
          <p:cNvGrpSpPr/>
          <p:nvPr/>
        </p:nvGrpSpPr>
        <p:grpSpPr>
          <a:xfrm>
            <a:off x="6419319" y="2995539"/>
            <a:ext cx="154305" cy="1337310"/>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b="1" dirty="0">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grpSp>
      <p:sp>
        <p:nvSpPr>
          <p:cNvPr id="68" name="TextBox 67"/>
          <p:cNvSpPr txBox="1"/>
          <p:nvPr/>
        </p:nvSpPr>
        <p:spPr>
          <a:xfrm>
            <a:off x="2261894" y="1910241"/>
            <a:ext cx="756938" cy="248209"/>
          </a:xfrm>
          <a:prstGeom prst="rect">
            <a:avLst/>
          </a:prstGeom>
          <a:noFill/>
        </p:spPr>
        <p:txBody>
          <a:bodyPr wrap="none" rtlCol="0">
            <a:spAutoFit/>
          </a:bodyPr>
          <a:lstStyle/>
          <a:p>
            <a:r>
              <a:rPr lang="en-US" sz="1013" dirty="0"/>
              <a:t>Input layer</a:t>
            </a:r>
          </a:p>
        </p:txBody>
      </p:sp>
      <p:cxnSp>
        <p:nvCxnSpPr>
          <p:cNvPr id="70" name="Straight Connector 69"/>
          <p:cNvCxnSpPr/>
          <p:nvPr/>
        </p:nvCxnSpPr>
        <p:spPr>
          <a:xfrm>
            <a:off x="2675892" y="2193155"/>
            <a:ext cx="1792202" cy="102140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675890" y="3212346"/>
            <a:ext cx="1792202" cy="593877"/>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671172" y="3529046"/>
            <a:ext cx="1796921" cy="487904"/>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2675890" y="4025247"/>
            <a:ext cx="1792202" cy="1118287"/>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204077" y="4293932"/>
            <a:ext cx="856325" cy="248209"/>
          </a:xfrm>
          <a:prstGeom prst="rect">
            <a:avLst/>
          </a:prstGeom>
          <a:noFill/>
        </p:spPr>
        <p:txBody>
          <a:bodyPr wrap="none" rtlCol="0">
            <a:spAutoFit/>
          </a:bodyPr>
          <a:lstStyle/>
          <a:p>
            <a:r>
              <a:rPr lang="en-US" sz="1013" dirty="0"/>
              <a:t>Hidden layer</a:t>
            </a:r>
          </a:p>
        </p:txBody>
      </p:sp>
      <p:sp>
        <p:nvSpPr>
          <p:cNvPr id="83" name="TextBox 82"/>
          <p:cNvSpPr txBox="1"/>
          <p:nvPr/>
        </p:nvSpPr>
        <p:spPr>
          <a:xfrm>
            <a:off x="6741113" y="3548890"/>
            <a:ext cx="341760" cy="248209"/>
          </a:xfrm>
          <a:prstGeom prst="rect">
            <a:avLst/>
          </a:prstGeom>
          <a:noFill/>
        </p:spPr>
        <p:txBody>
          <a:bodyPr wrap="none" rtlCol="0">
            <a:spAutoFit/>
          </a:bodyPr>
          <a:lstStyle/>
          <a:p>
            <a:r>
              <a:rPr lang="en-US" sz="1013" dirty="0"/>
              <a:t>sat</a:t>
            </a:r>
          </a:p>
        </p:txBody>
      </p:sp>
      <p:cxnSp>
        <p:nvCxnSpPr>
          <p:cNvPr id="84" name="Straight Connector 83"/>
          <p:cNvCxnSpPr/>
          <p:nvPr/>
        </p:nvCxnSpPr>
        <p:spPr>
          <a:xfrm flipV="1">
            <a:off x="4622397" y="2994855"/>
            <a:ext cx="1796922" cy="217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622397" y="4016950"/>
            <a:ext cx="1796922" cy="315901"/>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110658" y="2668919"/>
            <a:ext cx="854721" cy="248209"/>
          </a:xfrm>
          <a:prstGeom prst="rect">
            <a:avLst/>
          </a:prstGeom>
          <a:noFill/>
        </p:spPr>
        <p:txBody>
          <a:bodyPr wrap="none" rtlCol="0">
            <a:spAutoFit/>
          </a:bodyPr>
          <a:lstStyle/>
          <a:p>
            <a:r>
              <a:rPr lang="en-US" sz="1013" dirty="0"/>
              <a:t>Output layer</a:t>
            </a:r>
          </a:p>
        </p:txBody>
      </p:sp>
      <p:sp>
        <p:nvSpPr>
          <p:cNvPr id="74" name="TextBox 73"/>
          <p:cNvSpPr txBox="1"/>
          <p:nvPr/>
        </p:nvSpPr>
        <p:spPr>
          <a:xfrm>
            <a:off x="2040901" y="3348294"/>
            <a:ext cx="502061" cy="248209"/>
          </a:xfrm>
          <a:prstGeom prst="rect">
            <a:avLst/>
          </a:prstGeom>
          <a:noFill/>
        </p:spPr>
        <p:txBody>
          <a:bodyPr wrap="none" rtlCol="0">
            <a:spAutoFit/>
          </a:bodyPr>
          <a:lstStyle/>
          <a:p>
            <a:r>
              <a:rPr lang="en-US" sz="1013" dirty="0"/>
              <a:t>V-dim</a:t>
            </a:r>
          </a:p>
        </p:txBody>
      </p:sp>
      <p:sp>
        <p:nvSpPr>
          <p:cNvPr id="75" name="TextBox 74"/>
          <p:cNvSpPr txBox="1"/>
          <p:nvPr/>
        </p:nvSpPr>
        <p:spPr>
          <a:xfrm>
            <a:off x="2040901" y="4942936"/>
            <a:ext cx="502061" cy="248209"/>
          </a:xfrm>
          <a:prstGeom prst="rect">
            <a:avLst/>
          </a:prstGeom>
          <a:noFill/>
        </p:spPr>
        <p:txBody>
          <a:bodyPr wrap="none" rtlCol="0">
            <a:spAutoFit/>
          </a:bodyPr>
          <a:lstStyle/>
          <a:p>
            <a:r>
              <a:rPr lang="en-US" sz="1013" dirty="0"/>
              <a:t>V-dim</a:t>
            </a:r>
          </a:p>
        </p:txBody>
      </p:sp>
      <p:sp>
        <p:nvSpPr>
          <p:cNvPr id="77" name="TextBox 76"/>
          <p:cNvSpPr txBox="1"/>
          <p:nvPr/>
        </p:nvSpPr>
        <p:spPr>
          <a:xfrm>
            <a:off x="4346806" y="4491668"/>
            <a:ext cx="511679" cy="248209"/>
          </a:xfrm>
          <a:prstGeom prst="rect">
            <a:avLst/>
          </a:prstGeom>
          <a:noFill/>
        </p:spPr>
        <p:txBody>
          <a:bodyPr wrap="none" rtlCol="0">
            <a:spAutoFit/>
          </a:bodyPr>
          <a:lstStyle/>
          <a:p>
            <a:r>
              <a:rPr lang="en-US" sz="1013" dirty="0"/>
              <a:t>N-dim</a:t>
            </a:r>
          </a:p>
        </p:txBody>
      </p:sp>
      <p:sp>
        <p:nvSpPr>
          <p:cNvPr id="80" name="TextBox 79"/>
          <p:cNvSpPr txBox="1"/>
          <p:nvPr/>
        </p:nvSpPr>
        <p:spPr>
          <a:xfrm>
            <a:off x="6660720" y="4157253"/>
            <a:ext cx="502061" cy="248209"/>
          </a:xfrm>
          <a:prstGeom prst="rect">
            <a:avLst/>
          </a:prstGeom>
          <a:noFill/>
        </p:spPr>
        <p:txBody>
          <a:bodyPr wrap="none" rtlCol="0">
            <a:spAutoFit/>
          </a:bodyPr>
          <a:lstStyle/>
          <a:p>
            <a:r>
              <a:rPr lang="en-US" sz="1013" dirty="0"/>
              <a:t>V-dim</a:t>
            </a:r>
          </a:p>
        </p:txBody>
      </p:sp>
      <mc:AlternateContent xmlns:mc="http://schemas.openxmlformats.org/markup-compatibility/2006" xmlns:a14="http://schemas.microsoft.com/office/drawing/2010/main">
        <mc:Choice Requires="a14">
          <p:sp>
            <p:nvSpPr>
              <p:cNvPr id="98" name="TextBox 97"/>
              <p:cNvSpPr txBox="1"/>
              <p:nvPr/>
            </p:nvSpPr>
            <p:spPr>
              <a:xfrm rot="1413182">
                <a:off x="2643728" y="2937909"/>
                <a:ext cx="1922834" cy="3396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575" i="1">
                              <a:latin typeface="Cambria Math" panose="02040503050406030204" pitchFamily="18" charset="0"/>
                            </a:rPr>
                          </m:ctrlPr>
                        </m:sSubSupPr>
                        <m:e>
                          <m:r>
                            <a:rPr lang="en-US" sz="1575" i="1">
                              <a:latin typeface="Cambria Math" panose="02040503050406030204" pitchFamily="18" charset="0"/>
                            </a:rPr>
                            <m:t>𝑊</m:t>
                          </m:r>
                        </m:e>
                        <m:sub>
                          <m:r>
                            <a:rPr lang="en-US" sz="1575" i="1">
                              <a:latin typeface="Cambria Math" panose="02040503050406030204" pitchFamily="18" charset="0"/>
                            </a:rPr>
                            <m:t>𝑉</m:t>
                          </m:r>
                          <m:r>
                            <a:rPr lang="en-US" sz="1575" i="1">
                              <a:latin typeface="Cambria Math" panose="02040503050406030204" pitchFamily="18" charset="0"/>
                            </a:rPr>
                            <m:t>×</m:t>
                          </m:r>
                          <m:r>
                            <a:rPr lang="en-US" sz="1575" i="1">
                              <a:latin typeface="Cambria Math" panose="02040503050406030204" pitchFamily="18" charset="0"/>
                            </a:rPr>
                            <m:t>𝑁</m:t>
                          </m:r>
                        </m:sub>
                        <m:sup>
                          <m:r>
                            <a:rPr lang="en-US" sz="1575" i="1">
                              <a:latin typeface="Cambria Math" panose="02040503050406030204" pitchFamily="18" charset="0"/>
                            </a:rPr>
                            <m:t>𝑇</m:t>
                          </m:r>
                        </m:sup>
                      </m:sSubSup>
                      <m:r>
                        <a:rPr lang="en-US" sz="1575" i="1">
                          <a:latin typeface="Cambria Math" panose="02040503050406030204" pitchFamily="18" charset="0"/>
                        </a:rPr>
                        <m:t>×</m:t>
                      </m:r>
                      <m:sSub>
                        <m:sSubPr>
                          <m:ctrlPr>
                            <a:rPr lang="en-US" sz="1575" i="1">
                              <a:latin typeface="Cambria Math" panose="02040503050406030204" pitchFamily="18" charset="0"/>
                            </a:rPr>
                          </m:ctrlPr>
                        </m:sSubPr>
                        <m:e>
                          <m:r>
                            <a:rPr lang="en-US" sz="1575" i="1">
                              <a:latin typeface="Cambria Math" panose="02040503050406030204" pitchFamily="18" charset="0"/>
                            </a:rPr>
                            <m:t>𝑥</m:t>
                          </m:r>
                        </m:e>
                        <m:sub>
                          <m:r>
                            <a:rPr lang="en-US" sz="1575" i="1">
                              <a:latin typeface="Cambria Math" panose="02040503050406030204" pitchFamily="18" charset="0"/>
                            </a:rPr>
                            <m:t>𝑐𝑎𝑡</m:t>
                          </m:r>
                        </m:sub>
                      </m:sSub>
                      <m:r>
                        <a:rPr lang="en-US" sz="1575" i="1">
                          <a:latin typeface="Cambria Math" panose="02040503050406030204" pitchFamily="18" charset="0"/>
                        </a:rPr>
                        <m:t>=</m:t>
                      </m:r>
                      <m:sSub>
                        <m:sSubPr>
                          <m:ctrlPr>
                            <a:rPr lang="en-US" sz="1575" i="1">
                              <a:latin typeface="Cambria Math" panose="02040503050406030204" pitchFamily="18" charset="0"/>
                            </a:rPr>
                          </m:ctrlPr>
                        </m:sSubPr>
                        <m:e>
                          <m:r>
                            <a:rPr lang="en-US" sz="1575" i="1">
                              <a:latin typeface="Cambria Math" panose="02040503050406030204" pitchFamily="18" charset="0"/>
                            </a:rPr>
                            <m:t>𝑣</m:t>
                          </m:r>
                        </m:e>
                        <m:sub>
                          <m:r>
                            <a:rPr lang="en-US" sz="1575" i="1">
                              <a:latin typeface="Cambria Math" panose="02040503050406030204" pitchFamily="18" charset="0"/>
                            </a:rPr>
                            <m:t>𝑐𝑎𝑡</m:t>
                          </m:r>
                        </m:sub>
                      </m:sSub>
                    </m:oMath>
                  </m:oMathPara>
                </a14:m>
                <a:endParaRPr lang="en-US" sz="1575" dirty="0"/>
              </a:p>
            </p:txBody>
          </p:sp>
        </mc:Choice>
        <mc:Fallback xmlns="">
          <p:sp>
            <p:nvSpPr>
              <p:cNvPr id="98" name="TextBox 97"/>
              <p:cNvSpPr txBox="1">
                <a:spLocks noRot="1" noChangeAspect="1" noMove="1" noResize="1" noEditPoints="1" noAdjustHandles="1" noChangeArrowheads="1" noChangeShapeType="1" noTextEdit="1"/>
              </p:cNvSpPr>
              <p:nvPr/>
            </p:nvSpPr>
            <p:spPr>
              <a:xfrm rot="1413182">
                <a:off x="2643728" y="2937909"/>
                <a:ext cx="1922834" cy="339645"/>
              </a:xfrm>
              <a:prstGeom prst="rect">
                <a:avLst/>
              </a:prstGeom>
              <a:blipFill rotWithShape="0">
                <a:blip r:embed="rId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rot="19631347">
                <a:off x="2719879" y="4019938"/>
                <a:ext cx="1813958" cy="3396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575" i="1">
                              <a:latin typeface="Cambria Math" panose="02040503050406030204" pitchFamily="18" charset="0"/>
                            </a:rPr>
                          </m:ctrlPr>
                        </m:sSubSupPr>
                        <m:e>
                          <m:r>
                            <a:rPr lang="en-US" sz="1575" i="1">
                              <a:latin typeface="Cambria Math" panose="02040503050406030204" pitchFamily="18" charset="0"/>
                            </a:rPr>
                            <m:t>𝑊</m:t>
                          </m:r>
                        </m:e>
                        <m:sub>
                          <m:r>
                            <a:rPr lang="en-US" sz="1575" i="1">
                              <a:latin typeface="Cambria Math" panose="02040503050406030204" pitchFamily="18" charset="0"/>
                            </a:rPr>
                            <m:t>𝑉</m:t>
                          </m:r>
                          <m:r>
                            <a:rPr lang="en-US" sz="1575" i="1">
                              <a:latin typeface="Cambria Math" panose="02040503050406030204" pitchFamily="18" charset="0"/>
                            </a:rPr>
                            <m:t>×</m:t>
                          </m:r>
                          <m:r>
                            <a:rPr lang="en-US" sz="1575" i="1">
                              <a:latin typeface="Cambria Math" panose="02040503050406030204" pitchFamily="18" charset="0"/>
                            </a:rPr>
                            <m:t>𝑁</m:t>
                          </m:r>
                        </m:sub>
                        <m:sup>
                          <m:r>
                            <a:rPr lang="en-US" sz="1575" i="1">
                              <a:latin typeface="Cambria Math" panose="02040503050406030204" pitchFamily="18" charset="0"/>
                            </a:rPr>
                            <m:t>𝑇</m:t>
                          </m:r>
                        </m:sup>
                      </m:sSubSup>
                      <m:r>
                        <a:rPr lang="en-US" sz="1575" i="1">
                          <a:latin typeface="Cambria Math" panose="02040503050406030204" pitchFamily="18" charset="0"/>
                        </a:rPr>
                        <m:t>×</m:t>
                      </m:r>
                      <m:sSub>
                        <m:sSubPr>
                          <m:ctrlPr>
                            <a:rPr lang="en-US" sz="1575" i="1">
                              <a:latin typeface="Cambria Math" panose="02040503050406030204" pitchFamily="18" charset="0"/>
                            </a:rPr>
                          </m:ctrlPr>
                        </m:sSubPr>
                        <m:e>
                          <m:r>
                            <a:rPr lang="en-US" sz="1575" i="1">
                              <a:latin typeface="Cambria Math" panose="02040503050406030204" pitchFamily="18" charset="0"/>
                            </a:rPr>
                            <m:t>𝑥</m:t>
                          </m:r>
                        </m:e>
                        <m:sub>
                          <m:r>
                            <a:rPr lang="en-US" sz="1575" i="1">
                              <a:latin typeface="Cambria Math" panose="02040503050406030204" pitchFamily="18" charset="0"/>
                            </a:rPr>
                            <m:t>𝑜𝑛</m:t>
                          </m:r>
                        </m:sub>
                      </m:sSub>
                      <m:r>
                        <a:rPr lang="en-US" sz="1575" i="1">
                          <a:latin typeface="Cambria Math" panose="02040503050406030204" pitchFamily="18" charset="0"/>
                        </a:rPr>
                        <m:t>=</m:t>
                      </m:r>
                      <m:sSub>
                        <m:sSubPr>
                          <m:ctrlPr>
                            <a:rPr lang="en-US" sz="1575" i="1">
                              <a:latin typeface="Cambria Math" panose="02040503050406030204" pitchFamily="18" charset="0"/>
                            </a:rPr>
                          </m:ctrlPr>
                        </m:sSubPr>
                        <m:e>
                          <m:r>
                            <a:rPr lang="en-US" sz="1575" i="1">
                              <a:latin typeface="Cambria Math" panose="02040503050406030204" pitchFamily="18" charset="0"/>
                            </a:rPr>
                            <m:t>𝑣</m:t>
                          </m:r>
                        </m:e>
                        <m:sub>
                          <m:r>
                            <a:rPr lang="en-US" sz="1575" i="1">
                              <a:latin typeface="Cambria Math" panose="02040503050406030204" pitchFamily="18" charset="0"/>
                            </a:rPr>
                            <m:t>𝑜𝑛</m:t>
                          </m:r>
                        </m:sub>
                      </m:sSub>
                    </m:oMath>
                  </m:oMathPara>
                </a14:m>
                <a:endParaRPr lang="en-US" sz="1575" dirty="0"/>
              </a:p>
            </p:txBody>
          </p:sp>
        </mc:Choice>
        <mc:Fallback xmlns="">
          <p:sp>
            <p:nvSpPr>
              <p:cNvPr id="99" name="TextBox 98"/>
              <p:cNvSpPr txBox="1">
                <a:spLocks noRot="1" noChangeAspect="1" noMove="1" noResize="1" noEditPoints="1" noAdjustHandles="1" noChangeArrowheads="1" noChangeShapeType="1" noTextEdit="1"/>
              </p:cNvSpPr>
              <p:nvPr/>
            </p:nvSpPr>
            <p:spPr>
              <a:xfrm rot="19631347">
                <a:off x="2719879" y="4019938"/>
                <a:ext cx="1813958" cy="339645"/>
              </a:xfrm>
              <a:prstGeom prst="rect">
                <a:avLst/>
              </a:prstGeom>
              <a:blipFill rotWithShape="0">
                <a:blip r:embed="rId3"/>
                <a:stretch>
                  <a:fillRect/>
                </a:stretch>
              </a:blipFill>
            </p:spPr>
            <p:txBody>
              <a:bodyPr/>
              <a:lstStyle/>
              <a:p>
                <a:r>
                  <a:rPr lang="el-GR">
                    <a:noFill/>
                  </a:rPr>
                  <a:t> </a:t>
                </a:r>
              </a:p>
            </p:txBody>
          </p:sp>
        </mc:Fallback>
      </mc:AlternateContent>
      <p:sp>
        <p:nvSpPr>
          <p:cNvPr id="100" name="TextBox 99"/>
          <p:cNvSpPr txBox="1"/>
          <p:nvPr/>
        </p:nvSpPr>
        <p:spPr>
          <a:xfrm>
            <a:off x="4083934" y="3541737"/>
            <a:ext cx="248786" cy="248209"/>
          </a:xfrm>
          <a:prstGeom prst="rect">
            <a:avLst/>
          </a:prstGeom>
          <a:noFill/>
        </p:spPr>
        <p:txBody>
          <a:bodyPr wrap="none" rtlCol="0">
            <a:spAutoFit/>
          </a:bodyPr>
          <a:lstStyle/>
          <a:p>
            <a:r>
              <a:rPr lang="en-US" sz="1013" dirty="0"/>
              <a:t>+</a:t>
            </a:r>
          </a:p>
        </p:txBody>
      </p:sp>
      <mc:AlternateContent xmlns:mc="http://schemas.openxmlformats.org/markup-compatibility/2006" xmlns:a14="http://schemas.microsoft.com/office/drawing/2010/main">
        <mc:Choice Requires="a14">
          <p:sp>
            <p:nvSpPr>
              <p:cNvPr id="101" name="TextBox 100"/>
              <p:cNvSpPr txBox="1"/>
              <p:nvPr/>
            </p:nvSpPr>
            <p:spPr>
              <a:xfrm>
                <a:off x="4573493" y="3464566"/>
                <a:ext cx="1026756" cy="3748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013" i="1">
                              <a:latin typeface="Cambria Math" panose="02040503050406030204" pitchFamily="18" charset="0"/>
                            </a:rPr>
                          </m:ctrlPr>
                        </m:accPr>
                        <m:e>
                          <m:r>
                            <a:rPr lang="en-US" sz="1013" i="1">
                              <a:latin typeface="Cambria Math" panose="02040503050406030204" pitchFamily="18" charset="0"/>
                            </a:rPr>
                            <m:t>𝑣</m:t>
                          </m:r>
                        </m:e>
                      </m:acc>
                      <m:r>
                        <a:rPr lang="en-US" sz="1013" i="1">
                          <a:latin typeface="Cambria Math" panose="02040503050406030204" pitchFamily="18" charset="0"/>
                        </a:rPr>
                        <m:t>=</m:t>
                      </m:r>
                      <m:f>
                        <m:fPr>
                          <m:ctrlPr>
                            <a:rPr lang="en-US" sz="1013" i="1">
                              <a:latin typeface="Cambria Math" panose="02040503050406030204" pitchFamily="18" charset="0"/>
                            </a:rPr>
                          </m:ctrlPr>
                        </m:fPr>
                        <m:num>
                          <m:sSub>
                            <m:sSubPr>
                              <m:ctrlPr>
                                <a:rPr lang="en-US" sz="1013" i="1">
                                  <a:latin typeface="Cambria Math" panose="02040503050406030204" pitchFamily="18" charset="0"/>
                                </a:rPr>
                              </m:ctrlPr>
                            </m:sSubPr>
                            <m:e>
                              <m:r>
                                <a:rPr lang="en-US" sz="1013" i="1">
                                  <a:latin typeface="Cambria Math" panose="02040503050406030204" pitchFamily="18" charset="0"/>
                                </a:rPr>
                                <m:t>𝑣</m:t>
                              </m:r>
                            </m:e>
                            <m:sub>
                              <m:r>
                                <a:rPr lang="en-US" sz="1013" i="1">
                                  <a:latin typeface="Cambria Math" panose="02040503050406030204" pitchFamily="18" charset="0"/>
                                </a:rPr>
                                <m:t>𝑐𝑎𝑡</m:t>
                              </m:r>
                            </m:sub>
                          </m:sSub>
                          <m:r>
                            <a:rPr lang="en-US" sz="1013" i="1">
                              <a:latin typeface="Cambria Math" panose="02040503050406030204" pitchFamily="18" charset="0"/>
                            </a:rPr>
                            <m:t>+</m:t>
                          </m:r>
                          <m:sSub>
                            <m:sSubPr>
                              <m:ctrlPr>
                                <a:rPr lang="en-US" sz="1013" i="1">
                                  <a:latin typeface="Cambria Math" panose="02040503050406030204" pitchFamily="18" charset="0"/>
                                </a:rPr>
                              </m:ctrlPr>
                            </m:sSubPr>
                            <m:e>
                              <m:r>
                                <a:rPr lang="en-US" sz="1013" i="1">
                                  <a:latin typeface="Cambria Math" panose="02040503050406030204" pitchFamily="18" charset="0"/>
                                </a:rPr>
                                <m:t>𝑣</m:t>
                              </m:r>
                            </m:e>
                            <m:sub>
                              <m:r>
                                <a:rPr lang="en-US" sz="1013" i="1">
                                  <a:latin typeface="Cambria Math" panose="02040503050406030204" pitchFamily="18" charset="0"/>
                                </a:rPr>
                                <m:t>𝑜𝑛</m:t>
                              </m:r>
                            </m:sub>
                          </m:sSub>
                        </m:num>
                        <m:den>
                          <m:r>
                            <a:rPr lang="en-US" sz="1013" i="1">
                              <a:latin typeface="Cambria Math" panose="02040503050406030204" pitchFamily="18" charset="0"/>
                            </a:rPr>
                            <m:t>2</m:t>
                          </m:r>
                        </m:den>
                      </m:f>
                    </m:oMath>
                  </m:oMathPara>
                </a14:m>
                <a:endParaRPr lang="en-US" sz="1013" dirty="0"/>
              </a:p>
            </p:txBody>
          </p:sp>
        </mc:Choice>
        <mc:Fallback xmlns="">
          <p:sp>
            <p:nvSpPr>
              <p:cNvPr id="101" name="TextBox 100"/>
              <p:cNvSpPr txBox="1">
                <a:spLocks noRot="1" noChangeAspect="1" noMove="1" noResize="1" noEditPoints="1" noAdjustHandles="1" noChangeArrowheads="1" noChangeShapeType="1" noTextEdit="1"/>
              </p:cNvSpPr>
              <p:nvPr/>
            </p:nvSpPr>
            <p:spPr>
              <a:xfrm>
                <a:off x="4573493" y="3464566"/>
                <a:ext cx="1026756" cy="374846"/>
              </a:xfrm>
              <a:prstGeom prst="rect">
                <a:avLst/>
              </a:prstGeom>
              <a:blipFill rotWithShape="0">
                <a:blip r:embed="rId4"/>
                <a:stretch>
                  <a:fillRect/>
                </a:stretch>
              </a:blipFill>
            </p:spPr>
            <p:txBody>
              <a:bodyPr/>
              <a:lstStyle/>
              <a:p>
                <a:r>
                  <a:rPr lang="el-GR">
                    <a:noFill/>
                  </a:rPr>
                  <a:t> </a:t>
                </a:r>
              </a:p>
            </p:txBody>
          </p:sp>
        </mc:Fallback>
      </mc:AlternateContent>
      <p:graphicFrame>
        <p:nvGraphicFramePr>
          <p:cNvPr id="2" name="Table 1"/>
          <p:cNvGraphicFramePr>
            <a:graphicFrameLocks noGrp="1"/>
          </p:cNvGraphicFramePr>
          <p:nvPr/>
        </p:nvGraphicFramePr>
        <p:xfrm>
          <a:off x="3045693" y="1799150"/>
          <a:ext cx="1851660" cy="925830"/>
        </p:xfrm>
        <a:graphic>
          <a:graphicData uri="http://schemas.openxmlformats.org/drawingml/2006/table">
            <a:tbl>
              <a:tblPr firstRow="1" bandRow="1">
                <a:tableStyleId>{69CF1AB2-1976-4502-BF36-3FF5EA218861}</a:tableStyleId>
              </a:tblPr>
              <a:tblGrid>
                <a:gridCol w="185166">
                  <a:extLst>
                    <a:ext uri="{9D8B030D-6E8A-4147-A177-3AD203B41FA5}">
                      <a16:colId xmlns:a16="http://schemas.microsoft.com/office/drawing/2014/main" val="4253241636"/>
                    </a:ext>
                  </a:extLst>
                </a:gridCol>
                <a:gridCol w="185166">
                  <a:extLst>
                    <a:ext uri="{9D8B030D-6E8A-4147-A177-3AD203B41FA5}">
                      <a16:colId xmlns:a16="http://schemas.microsoft.com/office/drawing/2014/main" val="4278168359"/>
                    </a:ext>
                  </a:extLst>
                </a:gridCol>
                <a:gridCol w="185166">
                  <a:extLst>
                    <a:ext uri="{9D8B030D-6E8A-4147-A177-3AD203B41FA5}">
                      <a16:colId xmlns:a16="http://schemas.microsoft.com/office/drawing/2014/main" val="1775200123"/>
                    </a:ext>
                  </a:extLst>
                </a:gridCol>
                <a:gridCol w="185166">
                  <a:extLst>
                    <a:ext uri="{9D8B030D-6E8A-4147-A177-3AD203B41FA5}">
                      <a16:colId xmlns:a16="http://schemas.microsoft.com/office/drawing/2014/main" val="3058570661"/>
                    </a:ext>
                  </a:extLst>
                </a:gridCol>
                <a:gridCol w="185166">
                  <a:extLst>
                    <a:ext uri="{9D8B030D-6E8A-4147-A177-3AD203B41FA5}">
                      <a16:colId xmlns:a16="http://schemas.microsoft.com/office/drawing/2014/main" val="3635929464"/>
                    </a:ext>
                  </a:extLst>
                </a:gridCol>
                <a:gridCol w="185166">
                  <a:extLst>
                    <a:ext uri="{9D8B030D-6E8A-4147-A177-3AD203B41FA5}">
                      <a16:colId xmlns:a16="http://schemas.microsoft.com/office/drawing/2014/main" val="1060927547"/>
                    </a:ext>
                  </a:extLst>
                </a:gridCol>
                <a:gridCol w="185166">
                  <a:extLst>
                    <a:ext uri="{9D8B030D-6E8A-4147-A177-3AD203B41FA5}">
                      <a16:colId xmlns:a16="http://schemas.microsoft.com/office/drawing/2014/main" val="2648937507"/>
                    </a:ext>
                  </a:extLst>
                </a:gridCol>
                <a:gridCol w="185166">
                  <a:extLst>
                    <a:ext uri="{9D8B030D-6E8A-4147-A177-3AD203B41FA5}">
                      <a16:colId xmlns:a16="http://schemas.microsoft.com/office/drawing/2014/main" val="3865230097"/>
                    </a:ext>
                  </a:extLst>
                </a:gridCol>
                <a:gridCol w="185166">
                  <a:extLst>
                    <a:ext uri="{9D8B030D-6E8A-4147-A177-3AD203B41FA5}">
                      <a16:colId xmlns:a16="http://schemas.microsoft.com/office/drawing/2014/main" val="2604712063"/>
                    </a:ext>
                  </a:extLst>
                </a:gridCol>
                <a:gridCol w="185166">
                  <a:extLst>
                    <a:ext uri="{9D8B030D-6E8A-4147-A177-3AD203B41FA5}">
                      <a16:colId xmlns:a16="http://schemas.microsoft.com/office/drawing/2014/main" val="3797226581"/>
                    </a:ext>
                  </a:extLst>
                </a:gridCol>
              </a:tblGrid>
              <a:tr h="185166">
                <a:tc>
                  <a:txBody>
                    <a:bodyPr/>
                    <a:lstStyle/>
                    <a:p>
                      <a:pPr algn="ctr"/>
                      <a:r>
                        <a:rPr lang="en-US" sz="700" b="0" dirty="0"/>
                        <a:t>0.1</a:t>
                      </a:r>
                    </a:p>
                  </a:txBody>
                  <a:tcPr marL="0" marR="0" marT="0" marB="0" anchor="ctr">
                    <a:solidFill>
                      <a:schemeClr val="bg1"/>
                    </a:solidFill>
                  </a:tcPr>
                </a:tc>
                <a:tc>
                  <a:txBody>
                    <a:bodyPr/>
                    <a:lstStyle/>
                    <a:p>
                      <a:pPr algn="ctr"/>
                      <a:r>
                        <a:rPr lang="en-US" sz="700" b="1" dirty="0">
                          <a:solidFill>
                            <a:srgbClr val="FF0000"/>
                          </a:solidFill>
                        </a:rPr>
                        <a:t>2.4</a:t>
                      </a:r>
                    </a:p>
                  </a:txBody>
                  <a:tcPr marL="0" marR="0" marT="0" marB="0" anchor="ctr">
                    <a:solidFill>
                      <a:schemeClr val="bg1"/>
                    </a:solidFill>
                  </a:tcPr>
                </a:tc>
                <a:tc>
                  <a:txBody>
                    <a:bodyPr/>
                    <a:lstStyle/>
                    <a:p>
                      <a:pPr algn="ctr"/>
                      <a:r>
                        <a:rPr lang="en-US" sz="700" b="0" dirty="0"/>
                        <a:t>1.6</a:t>
                      </a:r>
                    </a:p>
                  </a:txBody>
                  <a:tcPr marL="0" marR="0" marT="0" marB="0" anchor="ctr">
                    <a:solidFill>
                      <a:schemeClr val="bg1"/>
                    </a:solidFill>
                  </a:tcPr>
                </a:tc>
                <a:tc>
                  <a:txBody>
                    <a:bodyPr/>
                    <a:lstStyle/>
                    <a:p>
                      <a:pPr algn="ctr"/>
                      <a:r>
                        <a:rPr lang="en-US" sz="700" b="0" dirty="0"/>
                        <a:t>1.8</a:t>
                      </a:r>
                    </a:p>
                  </a:txBody>
                  <a:tcPr marL="0" marR="0" marT="0" marB="0" anchor="ctr">
                    <a:solidFill>
                      <a:schemeClr val="bg1"/>
                    </a:solidFill>
                  </a:tcPr>
                </a:tc>
                <a:tc>
                  <a:txBody>
                    <a:bodyPr/>
                    <a:lstStyle/>
                    <a:p>
                      <a:pPr algn="ctr"/>
                      <a:r>
                        <a:rPr lang="en-US" sz="700" b="0" dirty="0"/>
                        <a:t>0.5</a:t>
                      </a:r>
                    </a:p>
                  </a:txBody>
                  <a:tcPr marL="0" marR="0" marT="0" marB="0" anchor="ctr">
                    <a:solidFill>
                      <a:schemeClr val="bg1"/>
                    </a:solidFill>
                  </a:tcPr>
                </a:tc>
                <a:tc>
                  <a:txBody>
                    <a:bodyPr/>
                    <a:lstStyle/>
                    <a:p>
                      <a:pPr algn="ctr"/>
                      <a:r>
                        <a:rPr lang="en-US" sz="700" b="0" dirty="0"/>
                        <a:t>0.9</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3.2</a:t>
                      </a:r>
                    </a:p>
                  </a:txBody>
                  <a:tcPr marL="0" marR="0" marT="0" marB="0" anchor="ctr">
                    <a:solidFill>
                      <a:schemeClr val="bg1"/>
                    </a:solidFill>
                  </a:tcPr>
                </a:tc>
                <a:extLst>
                  <a:ext uri="{0D108BD9-81ED-4DB2-BD59-A6C34878D82A}">
                    <a16:rowId xmlns:a16="http://schemas.microsoft.com/office/drawing/2014/main" val="1811048262"/>
                  </a:ext>
                </a:extLst>
              </a:tr>
              <a:tr h="185166">
                <a:tc>
                  <a:txBody>
                    <a:bodyPr/>
                    <a:lstStyle/>
                    <a:p>
                      <a:pPr algn="ctr"/>
                      <a:r>
                        <a:rPr lang="en-US" sz="700" b="0" dirty="0"/>
                        <a:t>0.5</a:t>
                      </a:r>
                    </a:p>
                  </a:txBody>
                  <a:tcPr marL="0" marR="0" marT="0" marB="0" anchor="ctr">
                    <a:solidFill>
                      <a:schemeClr val="bg1"/>
                    </a:solidFill>
                  </a:tcPr>
                </a:tc>
                <a:tc>
                  <a:txBody>
                    <a:bodyPr/>
                    <a:lstStyle/>
                    <a:p>
                      <a:pPr algn="ctr"/>
                      <a:r>
                        <a:rPr lang="en-US" sz="700" b="1" dirty="0">
                          <a:solidFill>
                            <a:srgbClr val="FF0000"/>
                          </a:solidFill>
                        </a:rPr>
                        <a:t>2.6</a:t>
                      </a:r>
                    </a:p>
                  </a:txBody>
                  <a:tcPr marL="0" marR="0" marT="0" marB="0" anchor="ctr">
                    <a:solidFill>
                      <a:schemeClr val="bg1"/>
                    </a:solidFill>
                  </a:tcPr>
                </a:tc>
                <a:tc>
                  <a:txBody>
                    <a:bodyPr/>
                    <a:lstStyle/>
                    <a:p>
                      <a:pPr algn="ctr"/>
                      <a:r>
                        <a:rPr lang="en-US" sz="700" b="0" dirty="0"/>
                        <a:t>1.4</a:t>
                      </a:r>
                    </a:p>
                  </a:txBody>
                  <a:tcPr marL="0" marR="0" marT="0" marB="0" anchor="ctr">
                    <a:solidFill>
                      <a:schemeClr val="bg1"/>
                    </a:solidFill>
                  </a:tcPr>
                </a:tc>
                <a:tc>
                  <a:txBody>
                    <a:bodyPr/>
                    <a:lstStyle/>
                    <a:p>
                      <a:pPr algn="ctr"/>
                      <a:r>
                        <a:rPr lang="en-US" sz="700" b="0" dirty="0"/>
                        <a:t>2.9</a:t>
                      </a:r>
                    </a:p>
                  </a:txBody>
                  <a:tcPr marL="0" marR="0" marT="0" marB="0" anchor="ctr">
                    <a:solidFill>
                      <a:schemeClr val="bg1"/>
                    </a:solidFill>
                  </a:tcPr>
                </a:tc>
                <a:tc>
                  <a:txBody>
                    <a:bodyPr/>
                    <a:lstStyle/>
                    <a:p>
                      <a:pPr algn="ctr"/>
                      <a:r>
                        <a:rPr lang="en-US" sz="700" b="0" dirty="0"/>
                        <a:t>1.5</a:t>
                      </a:r>
                    </a:p>
                  </a:txBody>
                  <a:tcPr marL="0" marR="0" marT="0" marB="0" anchor="ctr">
                    <a:solidFill>
                      <a:schemeClr val="bg1"/>
                    </a:solidFill>
                  </a:tcPr>
                </a:tc>
                <a:tc>
                  <a:txBody>
                    <a:bodyPr/>
                    <a:lstStyle/>
                    <a:p>
                      <a:pPr algn="ctr"/>
                      <a:r>
                        <a:rPr lang="en-US" sz="700" b="0" dirty="0"/>
                        <a:t>3.6</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6.1</a:t>
                      </a:r>
                    </a:p>
                  </a:txBody>
                  <a:tcPr marL="0" marR="0" marT="0" marB="0" anchor="ctr">
                    <a:solidFill>
                      <a:schemeClr val="bg1"/>
                    </a:solidFill>
                  </a:tcPr>
                </a:tc>
                <a:extLst>
                  <a:ext uri="{0D108BD9-81ED-4DB2-BD59-A6C34878D82A}">
                    <a16:rowId xmlns:a16="http://schemas.microsoft.com/office/drawing/2014/main" val="1623160804"/>
                  </a:ext>
                </a:extLst>
              </a:tr>
              <a:tr h="185166">
                <a:tc>
                  <a:txBody>
                    <a:bodyPr/>
                    <a:lstStyle/>
                    <a:p>
                      <a:pPr algn="ctr"/>
                      <a:r>
                        <a:rPr lang="en-US" sz="700" b="0" dirty="0"/>
                        <a:t>…</a:t>
                      </a:r>
                    </a:p>
                  </a:txBody>
                  <a:tcPr marL="0" marR="0" marT="0" marB="0" anchor="ctr">
                    <a:solidFill>
                      <a:schemeClr val="bg1"/>
                    </a:solidFill>
                  </a:tcPr>
                </a:tc>
                <a:tc>
                  <a:txBody>
                    <a:bodyPr/>
                    <a:lstStyle/>
                    <a:p>
                      <a:pPr algn="ctr"/>
                      <a:r>
                        <a:rPr lang="en-US" sz="700" b="1" dirty="0">
                          <a:solidFill>
                            <a:srgbClr val="FF0000"/>
                          </a:solidFill>
                        </a:rPr>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extLst>
                  <a:ext uri="{0D108BD9-81ED-4DB2-BD59-A6C34878D82A}">
                    <a16:rowId xmlns:a16="http://schemas.microsoft.com/office/drawing/2014/main" val="4268311445"/>
                  </a:ext>
                </a:extLst>
              </a:tr>
              <a:tr h="185166">
                <a:tc>
                  <a:txBody>
                    <a:bodyPr/>
                    <a:lstStyle/>
                    <a:p>
                      <a:pPr algn="ctr"/>
                      <a:r>
                        <a:rPr lang="en-US" sz="700" b="0" dirty="0"/>
                        <a:t>…</a:t>
                      </a:r>
                    </a:p>
                  </a:txBody>
                  <a:tcPr marL="0" marR="0" marT="0" marB="0" anchor="ctr">
                    <a:solidFill>
                      <a:schemeClr val="bg1"/>
                    </a:solidFill>
                  </a:tcPr>
                </a:tc>
                <a:tc>
                  <a:txBody>
                    <a:bodyPr/>
                    <a:lstStyle/>
                    <a:p>
                      <a:pPr algn="ctr"/>
                      <a:r>
                        <a:rPr lang="en-US" sz="700" b="1" dirty="0">
                          <a:solidFill>
                            <a:srgbClr val="FF0000"/>
                          </a:solidFill>
                        </a:rPr>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extLst>
                  <a:ext uri="{0D108BD9-81ED-4DB2-BD59-A6C34878D82A}">
                    <a16:rowId xmlns:a16="http://schemas.microsoft.com/office/drawing/2014/main" val="3457582356"/>
                  </a:ext>
                </a:extLst>
              </a:tr>
              <a:tr h="185166">
                <a:tc>
                  <a:txBody>
                    <a:bodyPr/>
                    <a:lstStyle/>
                    <a:p>
                      <a:pPr algn="ctr"/>
                      <a:r>
                        <a:rPr lang="en-US" sz="700" b="0" dirty="0"/>
                        <a:t>0.6</a:t>
                      </a:r>
                    </a:p>
                  </a:txBody>
                  <a:tcPr marL="0" marR="0" marT="0" marB="0" anchor="ctr">
                    <a:solidFill>
                      <a:schemeClr val="bg1"/>
                    </a:solidFill>
                  </a:tcPr>
                </a:tc>
                <a:tc>
                  <a:txBody>
                    <a:bodyPr/>
                    <a:lstStyle/>
                    <a:p>
                      <a:pPr algn="ctr"/>
                      <a:r>
                        <a:rPr lang="en-US" sz="700" b="1" dirty="0">
                          <a:solidFill>
                            <a:srgbClr val="FF0000"/>
                          </a:solidFill>
                        </a:rPr>
                        <a:t>1.8</a:t>
                      </a:r>
                    </a:p>
                  </a:txBody>
                  <a:tcPr marL="0" marR="0" marT="0" marB="0" anchor="ctr">
                    <a:solidFill>
                      <a:schemeClr val="bg1"/>
                    </a:solidFill>
                  </a:tcPr>
                </a:tc>
                <a:tc>
                  <a:txBody>
                    <a:bodyPr/>
                    <a:lstStyle/>
                    <a:p>
                      <a:pPr algn="ctr"/>
                      <a:r>
                        <a:rPr lang="en-US" sz="700" b="0" dirty="0"/>
                        <a:t>2.7</a:t>
                      </a:r>
                    </a:p>
                  </a:txBody>
                  <a:tcPr marL="0" marR="0" marT="0" marB="0" anchor="ctr">
                    <a:solidFill>
                      <a:schemeClr val="bg1"/>
                    </a:solidFill>
                  </a:tcPr>
                </a:tc>
                <a:tc>
                  <a:txBody>
                    <a:bodyPr/>
                    <a:lstStyle/>
                    <a:p>
                      <a:pPr algn="ctr"/>
                      <a:r>
                        <a:rPr lang="en-US" sz="700" b="0" dirty="0"/>
                        <a:t>1.9</a:t>
                      </a:r>
                    </a:p>
                  </a:txBody>
                  <a:tcPr marL="0" marR="0" marT="0" marB="0" anchor="ctr">
                    <a:solidFill>
                      <a:schemeClr val="bg1"/>
                    </a:solidFill>
                  </a:tcPr>
                </a:tc>
                <a:tc>
                  <a:txBody>
                    <a:bodyPr/>
                    <a:lstStyle/>
                    <a:p>
                      <a:pPr algn="ctr"/>
                      <a:r>
                        <a:rPr lang="en-US" sz="700" b="0" dirty="0"/>
                        <a:t>2.4</a:t>
                      </a:r>
                    </a:p>
                  </a:txBody>
                  <a:tcPr marL="0" marR="0" marT="0" marB="0" anchor="ctr">
                    <a:solidFill>
                      <a:schemeClr val="bg1"/>
                    </a:solidFill>
                  </a:tcPr>
                </a:tc>
                <a:tc>
                  <a:txBody>
                    <a:bodyPr/>
                    <a:lstStyle/>
                    <a:p>
                      <a:pPr algn="ctr"/>
                      <a:r>
                        <a:rPr lang="en-US" sz="700" b="0" dirty="0"/>
                        <a:t>2.0</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1.2</a:t>
                      </a:r>
                    </a:p>
                  </a:txBody>
                  <a:tcPr marL="0" marR="0" marT="0" marB="0" anchor="ctr">
                    <a:solidFill>
                      <a:schemeClr val="bg1"/>
                    </a:solidFill>
                  </a:tcPr>
                </a:tc>
                <a:extLst>
                  <a:ext uri="{0D108BD9-81ED-4DB2-BD59-A6C34878D82A}">
                    <a16:rowId xmlns:a16="http://schemas.microsoft.com/office/drawing/2014/main" val="633999658"/>
                  </a:ext>
                </a:extLst>
              </a:tr>
            </a:tbl>
          </a:graphicData>
        </a:graphic>
      </p:graphicFrame>
      <mc:AlternateContent xmlns:mc="http://schemas.openxmlformats.org/markup-compatibility/2006" xmlns:a14="http://schemas.microsoft.com/office/drawing/2010/main">
        <mc:Choice Requires="a14">
          <p:sp>
            <p:nvSpPr>
              <p:cNvPr id="157" name="TextBox 156"/>
              <p:cNvSpPr txBox="1"/>
              <p:nvPr/>
            </p:nvSpPr>
            <p:spPr>
              <a:xfrm>
                <a:off x="4933454" y="2158376"/>
                <a:ext cx="306494" cy="2482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13" i="1">
                          <a:latin typeface="Cambria Math" panose="02040503050406030204" pitchFamily="18" charset="0"/>
                        </a:rPr>
                        <m:t>×</m:t>
                      </m:r>
                    </m:oMath>
                  </m:oMathPara>
                </a14:m>
                <a:endParaRPr lang="en-US" sz="1013" dirty="0"/>
              </a:p>
            </p:txBody>
          </p:sp>
        </mc:Choice>
        <mc:Fallback xmlns="">
          <p:sp>
            <p:nvSpPr>
              <p:cNvPr id="157" name="TextBox 156"/>
              <p:cNvSpPr txBox="1">
                <a:spLocks noRot="1" noChangeAspect="1" noMove="1" noResize="1" noEditPoints="1" noAdjustHandles="1" noChangeArrowheads="1" noChangeShapeType="1" noTextEdit="1"/>
              </p:cNvSpPr>
              <p:nvPr/>
            </p:nvSpPr>
            <p:spPr>
              <a:xfrm>
                <a:off x="4933454" y="2158376"/>
                <a:ext cx="306494" cy="248209"/>
              </a:xfrm>
              <a:prstGeom prst="rect">
                <a:avLst/>
              </a:prstGeom>
              <a:blipFill rotWithShape="0">
                <a:blip r:embed="rId5"/>
                <a:stretch>
                  <a:fillRect/>
                </a:stretch>
              </a:blipFill>
            </p:spPr>
            <p:txBody>
              <a:bodyPr/>
              <a:lstStyle/>
              <a:p>
                <a:r>
                  <a:rPr lang="el-GR">
                    <a:noFill/>
                  </a:rPr>
                  <a:t> </a:t>
                </a:r>
              </a:p>
            </p:txBody>
          </p:sp>
        </mc:Fallback>
      </mc:AlternateContent>
      <p:grpSp>
        <p:nvGrpSpPr>
          <p:cNvPr id="159" name="Group 158"/>
          <p:cNvGrpSpPr/>
          <p:nvPr/>
        </p:nvGrpSpPr>
        <p:grpSpPr>
          <a:xfrm>
            <a:off x="5196062" y="1797131"/>
            <a:ext cx="154305" cy="1337310"/>
            <a:chOff x="1800225" y="419100"/>
            <a:chExt cx="182880" cy="1828800"/>
          </a:xfrm>
        </p:grpSpPr>
        <p:sp>
          <p:nvSpPr>
            <p:cNvPr id="160" name="Rectangle 159"/>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61" name="Rectangle 160"/>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b="1" dirty="0">
                  <a:solidFill>
                    <a:srgbClr val="FF0000"/>
                  </a:solidFill>
                </a:rPr>
                <a:t>1</a:t>
              </a:r>
            </a:p>
          </p:txBody>
        </p:sp>
        <p:sp>
          <p:nvSpPr>
            <p:cNvPr id="162" name="Rectangle 161"/>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63" name="Rectangle 162"/>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64" name="Rectangle 163"/>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65" name="Rectangle 16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66" name="Rectangle 16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67" name="Rectangle 16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68" name="Rectangle 16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a:t>
              </a:r>
            </a:p>
          </p:txBody>
        </p:sp>
        <p:sp>
          <p:nvSpPr>
            <p:cNvPr id="169" name="Rectangle 16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grpSp>
      <mc:AlternateContent xmlns:mc="http://schemas.openxmlformats.org/markup-compatibility/2006" xmlns:a14="http://schemas.microsoft.com/office/drawing/2010/main">
        <mc:Choice Requires="a14">
          <p:sp>
            <p:nvSpPr>
              <p:cNvPr id="170" name="TextBox 169"/>
              <p:cNvSpPr txBox="1"/>
              <p:nvPr/>
            </p:nvSpPr>
            <p:spPr>
              <a:xfrm>
                <a:off x="3666331" y="1489660"/>
                <a:ext cx="2551211" cy="3396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575" i="1">
                              <a:latin typeface="Cambria Math" panose="02040503050406030204" pitchFamily="18" charset="0"/>
                            </a:rPr>
                          </m:ctrlPr>
                        </m:sSubSupPr>
                        <m:e>
                          <m:r>
                            <a:rPr lang="en-US" sz="1575" i="1">
                              <a:latin typeface="Cambria Math" panose="02040503050406030204" pitchFamily="18" charset="0"/>
                            </a:rPr>
                            <m:t>𝑊</m:t>
                          </m:r>
                        </m:e>
                        <m:sub>
                          <m:r>
                            <a:rPr lang="en-US" sz="1575" i="1">
                              <a:latin typeface="Cambria Math" panose="02040503050406030204" pitchFamily="18" charset="0"/>
                            </a:rPr>
                            <m:t>𝑉</m:t>
                          </m:r>
                          <m:r>
                            <a:rPr lang="en-US" sz="1575" i="1">
                              <a:latin typeface="Cambria Math" panose="02040503050406030204" pitchFamily="18" charset="0"/>
                            </a:rPr>
                            <m:t>×</m:t>
                          </m:r>
                          <m:r>
                            <a:rPr lang="en-US" sz="1575" i="1">
                              <a:latin typeface="Cambria Math" panose="02040503050406030204" pitchFamily="18" charset="0"/>
                            </a:rPr>
                            <m:t>𝑁</m:t>
                          </m:r>
                        </m:sub>
                        <m:sup>
                          <m:r>
                            <a:rPr lang="en-US" sz="1575" i="1">
                              <a:latin typeface="Cambria Math" panose="02040503050406030204" pitchFamily="18" charset="0"/>
                            </a:rPr>
                            <m:t>𝑇</m:t>
                          </m:r>
                        </m:sup>
                      </m:sSubSup>
                      <m:r>
                        <a:rPr lang="en-US" sz="1575" i="1">
                          <a:latin typeface="Cambria Math" panose="02040503050406030204" pitchFamily="18" charset="0"/>
                        </a:rPr>
                        <m:t>              ×</m:t>
                      </m:r>
                      <m:sSub>
                        <m:sSubPr>
                          <m:ctrlPr>
                            <a:rPr lang="en-US" sz="1575" i="1">
                              <a:latin typeface="Cambria Math" panose="02040503050406030204" pitchFamily="18" charset="0"/>
                            </a:rPr>
                          </m:ctrlPr>
                        </m:sSubPr>
                        <m:e>
                          <m:r>
                            <a:rPr lang="en-US" sz="1575" i="1">
                              <a:latin typeface="Cambria Math" panose="02040503050406030204" pitchFamily="18" charset="0"/>
                            </a:rPr>
                            <m:t>𝑥</m:t>
                          </m:r>
                        </m:e>
                        <m:sub>
                          <m:r>
                            <a:rPr lang="en-US" sz="1575" i="1">
                              <a:latin typeface="Cambria Math" panose="02040503050406030204" pitchFamily="18" charset="0"/>
                            </a:rPr>
                            <m:t>𝑐𝑎𝑡</m:t>
                          </m:r>
                        </m:sub>
                      </m:sSub>
                      <m:r>
                        <a:rPr lang="en-US" sz="1575" i="1">
                          <a:latin typeface="Cambria Math" panose="02040503050406030204" pitchFamily="18" charset="0"/>
                        </a:rPr>
                        <m:t>=</m:t>
                      </m:r>
                      <m:sSub>
                        <m:sSubPr>
                          <m:ctrlPr>
                            <a:rPr lang="en-US" sz="1575" i="1">
                              <a:latin typeface="Cambria Math" panose="02040503050406030204" pitchFamily="18" charset="0"/>
                            </a:rPr>
                          </m:ctrlPr>
                        </m:sSubPr>
                        <m:e>
                          <m:r>
                            <a:rPr lang="en-US" sz="1575" i="1">
                              <a:latin typeface="Cambria Math" panose="02040503050406030204" pitchFamily="18" charset="0"/>
                            </a:rPr>
                            <m:t>𝑣</m:t>
                          </m:r>
                        </m:e>
                        <m:sub>
                          <m:r>
                            <a:rPr lang="en-US" sz="1575" i="1">
                              <a:latin typeface="Cambria Math" panose="02040503050406030204" pitchFamily="18" charset="0"/>
                            </a:rPr>
                            <m:t>𝑐𝑎𝑡</m:t>
                          </m:r>
                        </m:sub>
                      </m:sSub>
                    </m:oMath>
                  </m:oMathPara>
                </a14:m>
                <a:endParaRPr lang="en-US" sz="1575" dirty="0"/>
              </a:p>
            </p:txBody>
          </p:sp>
        </mc:Choice>
        <mc:Fallback xmlns="">
          <p:sp>
            <p:nvSpPr>
              <p:cNvPr id="170" name="TextBox 169"/>
              <p:cNvSpPr txBox="1">
                <a:spLocks noRot="1" noChangeAspect="1" noMove="1" noResize="1" noEditPoints="1" noAdjustHandles="1" noChangeArrowheads="1" noChangeShapeType="1" noTextEdit="1"/>
              </p:cNvSpPr>
              <p:nvPr/>
            </p:nvSpPr>
            <p:spPr>
              <a:xfrm>
                <a:off x="3666331" y="1489660"/>
                <a:ext cx="2551211" cy="339645"/>
              </a:xfrm>
              <a:prstGeom prst="rect">
                <a:avLst/>
              </a:prstGeom>
              <a:blipFill rotWithShape="0">
                <a:blip r:embed="rId6"/>
                <a:stretch>
                  <a:fillRect/>
                </a:stretch>
              </a:blipFill>
            </p:spPr>
            <p:txBody>
              <a:bodyPr/>
              <a:lstStyle/>
              <a:p>
                <a:r>
                  <a:rPr lang="el-GR">
                    <a:noFill/>
                  </a:rPr>
                  <a:t> </a:t>
                </a:r>
              </a:p>
            </p:txBody>
          </p:sp>
        </mc:Fallback>
      </mc:AlternateContent>
      <p:graphicFrame>
        <p:nvGraphicFramePr>
          <p:cNvPr id="3" name="Table 2"/>
          <p:cNvGraphicFramePr>
            <a:graphicFrameLocks noGrp="1"/>
          </p:cNvGraphicFramePr>
          <p:nvPr/>
        </p:nvGraphicFramePr>
        <p:xfrm>
          <a:off x="5728682" y="1800386"/>
          <a:ext cx="185166" cy="925830"/>
        </p:xfrm>
        <a:graphic>
          <a:graphicData uri="http://schemas.openxmlformats.org/drawingml/2006/table">
            <a:tbl>
              <a:tblPr firstRow="1" bandRow="1">
                <a:tableStyleId>{69CF1AB2-1976-4502-BF36-3FF5EA218861}</a:tableStyleId>
              </a:tblPr>
              <a:tblGrid>
                <a:gridCol w="185166">
                  <a:extLst>
                    <a:ext uri="{9D8B030D-6E8A-4147-A177-3AD203B41FA5}">
                      <a16:colId xmlns:a16="http://schemas.microsoft.com/office/drawing/2014/main" val="4255159121"/>
                    </a:ext>
                  </a:extLst>
                </a:gridCol>
              </a:tblGrid>
              <a:tr h="185166">
                <a:tc>
                  <a:txBody>
                    <a:bodyPr/>
                    <a:lstStyle/>
                    <a:p>
                      <a:pPr algn="ctr"/>
                      <a:r>
                        <a:rPr lang="en-US" sz="700" b="1" dirty="0">
                          <a:solidFill>
                            <a:srgbClr val="FF0000"/>
                          </a:solidFill>
                        </a:rPr>
                        <a:t>2.4</a:t>
                      </a:r>
                    </a:p>
                  </a:txBody>
                  <a:tcPr marL="0" marR="0" marT="0" marB="0" anchor="ctr">
                    <a:solidFill>
                      <a:schemeClr val="bg1"/>
                    </a:solidFill>
                  </a:tcPr>
                </a:tc>
                <a:extLst>
                  <a:ext uri="{0D108BD9-81ED-4DB2-BD59-A6C34878D82A}">
                    <a16:rowId xmlns:a16="http://schemas.microsoft.com/office/drawing/2014/main" val="2404443869"/>
                  </a:ext>
                </a:extLst>
              </a:tr>
              <a:tr h="185166">
                <a:tc>
                  <a:txBody>
                    <a:bodyPr/>
                    <a:lstStyle/>
                    <a:p>
                      <a:pPr algn="ctr"/>
                      <a:r>
                        <a:rPr lang="en-US" sz="700" b="1" dirty="0">
                          <a:solidFill>
                            <a:srgbClr val="FF0000"/>
                          </a:solidFill>
                        </a:rPr>
                        <a:t>2.6</a:t>
                      </a:r>
                    </a:p>
                  </a:txBody>
                  <a:tcPr marL="0" marR="0" marT="0" marB="0" anchor="ctr">
                    <a:solidFill>
                      <a:schemeClr val="bg1"/>
                    </a:solidFill>
                  </a:tcPr>
                </a:tc>
                <a:extLst>
                  <a:ext uri="{0D108BD9-81ED-4DB2-BD59-A6C34878D82A}">
                    <a16:rowId xmlns:a16="http://schemas.microsoft.com/office/drawing/2014/main" val="4045244593"/>
                  </a:ext>
                </a:extLst>
              </a:tr>
              <a:tr h="185166">
                <a:tc>
                  <a:txBody>
                    <a:bodyPr/>
                    <a:lstStyle/>
                    <a:p>
                      <a:pPr algn="ctr"/>
                      <a:r>
                        <a:rPr lang="en-US" sz="700" b="1" dirty="0">
                          <a:solidFill>
                            <a:srgbClr val="FF0000"/>
                          </a:solidFill>
                        </a:rPr>
                        <a:t>…</a:t>
                      </a:r>
                    </a:p>
                  </a:txBody>
                  <a:tcPr marL="0" marR="0" marT="0" marB="0" anchor="ctr">
                    <a:solidFill>
                      <a:schemeClr val="bg1"/>
                    </a:solidFill>
                  </a:tcPr>
                </a:tc>
                <a:extLst>
                  <a:ext uri="{0D108BD9-81ED-4DB2-BD59-A6C34878D82A}">
                    <a16:rowId xmlns:a16="http://schemas.microsoft.com/office/drawing/2014/main" val="2752563613"/>
                  </a:ext>
                </a:extLst>
              </a:tr>
              <a:tr h="185166">
                <a:tc>
                  <a:txBody>
                    <a:bodyPr/>
                    <a:lstStyle/>
                    <a:p>
                      <a:pPr algn="ctr"/>
                      <a:r>
                        <a:rPr lang="en-US" sz="700" b="1" dirty="0">
                          <a:solidFill>
                            <a:srgbClr val="FF0000"/>
                          </a:solidFill>
                        </a:rPr>
                        <a:t>…</a:t>
                      </a:r>
                    </a:p>
                  </a:txBody>
                  <a:tcPr marL="0" marR="0" marT="0" marB="0" anchor="ctr">
                    <a:solidFill>
                      <a:schemeClr val="bg1"/>
                    </a:solidFill>
                  </a:tcPr>
                </a:tc>
                <a:extLst>
                  <a:ext uri="{0D108BD9-81ED-4DB2-BD59-A6C34878D82A}">
                    <a16:rowId xmlns:a16="http://schemas.microsoft.com/office/drawing/2014/main" val="201681552"/>
                  </a:ext>
                </a:extLst>
              </a:tr>
              <a:tr h="185166">
                <a:tc>
                  <a:txBody>
                    <a:bodyPr/>
                    <a:lstStyle/>
                    <a:p>
                      <a:pPr algn="ctr"/>
                      <a:r>
                        <a:rPr lang="en-US" sz="700" b="1" dirty="0">
                          <a:solidFill>
                            <a:srgbClr val="FF0000"/>
                          </a:solidFill>
                        </a:rPr>
                        <a:t>1.8</a:t>
                      </a:r>
                    </a:p>
                  </a:txBody>
                  <a:tcPr marL="0" marR="0" marT="0" marB="0" anchor="ctr">
                    <a:solidFill>
                      <a:schemeClr val="bg1"/>
                    </a:solidFill>
                  </a:tcPr>
                </a:tc>
                <a:extLst>
                  <a:ext uri="{0D108BD9-81ED-4DB2-BD59-A6C34878D82A}">
                    <a16:rowId xmlns:a16="http://schemas.microsoft.com/office/drawing/2014/main" val="177053094"/>
                  </a:ext>
                </a:extLst>
              </a:tr>
            </a:tbl>
          </a:graphicData>
        </a:graphic>
      </p:graphicFrame>
      <mc:AlternateContent xmlns:mc="http://schemas.openxmlformats.org/markup-compatibility/2006" xmlns:a14="http://schemas.microsoft.com/office/drawing/2010/main">
        <mc:Choice Requires="a14">
          <p:sp>
            <p:nvSpPr>
              <p:cNvPr id="171" name="TextBox 170"/>
              <p:cNvSpPr txBox="1"/>
              <p:nvPr/>
            </p:nvSpPr>
            <p:spPr>
              <a:xfrm>
                <a:off x="5422571" y="2165984"/>
                <a:ext cx="311304" cy="2482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13" i="1">
                          <a:latin typeface="Cambria Math" panose="02040503050406030204" pitchFamily="18" charset="0"/>
                        </a:rPr>
                        <m:t>=</m:t>
                      </m:r>
                    </m:oMath>
                  </m:oMathPara>
                </a14:m>
                <a:endParaRPr lang="en-US" sz="1013" dirty="0"/>
              </a:p>
            </p:txBody>
          </p:sp>
        </mc:Choice>
        <mc:Fallback xmlns="">
          <p:sp>
            <p:nvSpPr>
              <p:cNvPr id="171" name="TextBox 170"/>
              <p:cNvSpPr txBox="1">
                <a:spLocks noRot="1" noChangeAspect="1" noMove="1" noResize="1" noEditPoints="1" noAdjustHandles="1" noChangeArrowheads="1" noChangeShapeType="1" noTextEdit="1"/>
              </p:cNvSpPr>
              <p:nvPr/>
            </p:nvSpPr>
            <p:spPr>
              <a:xfrm>
                <a:off x="5422571" y="2165984"/>
                <a:ext cx="311304" cy="248209"/>
              </a:xfrm>
              <a:prstGeom prst="rect">
                <a:avLst/>
              </a:prstGeom>
              <a:blipFill rotWithShape="0">
                <a:blip r:embed="rId7"/>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135331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7"/>
                                        </p:tgtEl>
                                        <p:attrNameLst>
                                          <p:attrName>style.visibility</p:attrName>
                                        </p:attrNameLst>
                                      </p:cBhvr>
                                      <p:to>
                                        <p:strVal val="visible"/>
                                      </p:to>
                                    </p:set>
                                    <p:animEffect transition="in" filter="wipe(down)">
                                      <p:cBhvr>
                                        <p:cTn id="10" dur="500"/>
                                        <p:tgtEl>
                                          <p:spTgt spid="157"/>
                                        </p:tgtEl>
                                      </p:cBhvr>
                                    </p:animEffect>
                                  </p:childTnLst>
                                </p:cTn>
                              </p:par>
                              <p:par>
                                <p:cTn id="11" presetID="22" presetClass="entr" presetSubtype="4" fill="hold" nodeType="withEffect">
                                  <p:stCondLst>
                                    <p:cond delay="0"/>
                                  </p:stCondLst>
                                  <p:childTnLst>
                                    <p:set>
                                      <p:cBhvr>
                                        <p:cTn id="12" dur="1" fill="hold">
                                          <p:stCondLst>
                                            <p:cond delay="0"/>
                                          </p:stCondLst>
                                        </p:cTn>
                                        <p:tgtEl>
                                          <p:spTgt spid="159"/>
                                        </p:tgtEl>
                                        <p:attrNameLst>
                                          <p:attrName>style.visibility</p:attrName>
                                        </p:attrNameLst>
                                      </p:cBhvr>
                                      <p:to>
                                        <p:strVal val="visible"/>
                                      </p:to>
                                    </p:set>
                                    <p:animEffect transition="in" filter="wipe(down)">
                                      <p:cBhvr>
                                        <p:cTn id="13" dur="500"/>
                                        <p:tgtEl>
                                          <p:spTgt spid="15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70"/>
                                        </p:tgtEl>
                                        <p:attrNameLst>
                                          <p:attrName>style.visibility</p:attrName>
                                        </p:attrNameLst>
                                      </p:cBhvr>
                                      <p:to>
                                        <p:strVal val="visible"/>
                                      </p:to>
                                    </p:set>
                                    <p:animEffect transition="in" filter="wipe(down)">
                                      <p:cBhvr>
                                        <p:cTn id="16" dur="500"/>
                                        <p:tgtEl>
                                          <p:spTgt spid="170"/>
                                        </p:tgtEl>
                                      </p:cBhvr>
                                    </p:animEffect>
                                  </p:childTnLst>
                                </p:cTn>
                              </p:par>
                              <p:par>
                                <p:cTn id="17" presetID="2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71"/>
                                        </p:tgtEl>
                                        <p:attrNameLst>
                                          <p:attrName>style.visibility</p:attrName>
                                        </p:attrNameLst>
                                      </p:cBhvr>
                                      <p:to>
                                        <p:strVal val="visible"/>
                                      </p:to>
                                    </p:set>
                                    <p:animEffect transition="in" filter="wipe(down)">
                                      <p:cBhvr>
                                        <p:cTn id="22"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P spid="170" grpId="0"/>
      <p:bldP spid="17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35</a:t>
            </a:fld>
            <a:endParaRPr lang="en-US" dirty="0"/>
          </a:p>
        </p:txBody>
      </p:sp>
      <p:grpSp>
        <p:nvGrpSpPr>
          <p:cNvPr id="20" name="Group 19"/>
          <p:cNvGrpSpPr/>
          <p:nvPr/>
        </p:nvGrpSpPr>
        <p:grpSpPr>
          <a:xfrm>
            <a:off x="2520514" y="2193153"/>
            <a:ext cx="154305" cy="1337310"/>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b="1" dirty="0">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grpSp>
      <p:grpSp>
        <p:nvGrpSpPr>
          <p:cNvPr id="21" name="Group 20"/>
          <p:cNvGrpSpPr/>
          <p:nvPr/>
        </p:nvGrpSpPr>
        <p:grpSpPr>
          <a:xfrm>
            <a:off x="2520515" y="3806223"/>
            <a:ext cx="154305" cy="1337310"/>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b="1" dirty="0">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grpSp>
      <p:sp>
        <p:nvSpPr>
          <p:cNvPr id="32" name="TextBox 31"/>
          <p:cNvSpPr txBox="1"/>
          <p:nvPr/>
        </p:nvSpPr>
        <p:spPr>
          <a:xfrm>
            <a:off x="2214474" y="2691069"/>
            <a:ext cx="348172" cy="248209"/>
          </a:xfrm>
          <a:prstGeom prst="rect">
            <a:avLst/>
          </a:prstGeom>
          <a:noFill/>
        </p:spPr>
        <p:txBody>
          <a:bodyPr wrap="none" rtlCol="0">
            <a:spAutoFit/>
          </a:bodyPr>
          <a:lstStyle/>
          <a:p>
            <a:r>
              <a:rPr lang="en-US" sz="1013" dirty="0" err="1"/>
              <a:t>x</a:t>
            </a:r>
            <a:r>
              <a:rPr lang="en-US" sz="1013" baseline="-25000" dirty="0" err="1"/>
              <a:t>cat</a:t>
            </a:r>
            <a:endParaRPr lang="en-US" sz="1013" dirty="0"/>
          </a:p>
        </p:txBody>
      </p:sp>
      <p:sp>
        <p:nvSpPr>
          <p:cNvPr id="33" name="TextBox 32"/>
          <p:cNvSpPr txBox="1"/>
          <p:nvPr/>
        </p:nvSpPr>
        <p:spPr>
          <a:xfrm>
            <a:off x="2214475" y="4341147"/>
            <a:ext cx="330540" cy="248209"/>
          </a:xfrm>
          <a:prstGeom prst="rect">
            <a:avLst/>
          </a:prstGeom>
          <a:noFill/>
        </p:spPr>
        <p:txBody>
          <a:bodyPr wrap="none" rtlCol="0">
            <a:spAutoFit/>
          </a:bodyPr>
          <a:lstStyle/>
          <a:p>
            <a:r>
              <a:rPr lang="en-US" sz="1013" dirty="0" err="1"/>
              <a:t>x</a:t>
            </a:r>
            <a:r>
              <a:rPr lang="en-US" sz="1013" baseline="-25000" dirty="0" err="1"/>
              <a:t>on</a:t>
            </a:r>
            <a:endParaRPr lang="en-US" sz="1013" dirty="0"/>
          </a:p>
        </p:txBody>
      </p:sp>
      <p:grpSp>
        <p:nvGrpSpPr>
          <p:cNvPr id="46" name="Group 45"/>
          <p:cNvGrpSpPr/>
          <p:nvPr/>
        </p:nvGrpSpPr>
        <p:grpSpPr>
          <a:xfrm>
            <a:off x="4468092" y="3214563"/>
            <a:ext cx="154305" cy="802386"/>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b="1" dirty="0">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grpSp>
      <p:grpSp>
        <p:nvGrpSpPr>
          <p:cNvPr id="57" name="Group 56"/>
          <p:cNvGrpSpPr/>
          <p:nvPr/>
        </p:nvGrpSpPr>
        <p:grpSpPr>
          <a:xfrm>
            <a:off x="6419319" y="2995539"/>
            <a:ext cx="154305" cy="1337310"/>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b="1" dirty="0">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grpSp>
      <p:sp>
        <p:nvSpPr>
          <p:cNvPr id="68" name="TextBox 67"/>
          <p:cNvSpPr txBox="1"/>
          <p:nvPr/>
        </p:nvSpPr>
        <p:spPr>
          <a:xfrm>
            <a:off x="2261894" y="1910241"/>
            <a:ext cx="756938" cy="248209"/>
          </a:xfrm>
          <a:prstGeom prst="rect">
            <a:avLst/>
          </a:prstGeom>
          <a:noFill/>
        </p:spPr>
        <p:txBody>
          <a:bodyPr wrap="none" rtlCol="0">
            <a:spAutoFit/>
          </a:bodyPr>
          <a:lstStyle/>
          <a:p>
            <a:r>
              <a:rPr lang="en-US" sz="1013" dirty="0"/>
              <a:t>Input layer</a:t>
            </a:r>
          </a:p>
        </p:txBody>
      </p:sp>
      <p:cxnSp>
        <p:nvCxnSpPr>
          <p:cNvPr id="70" name="Straight Connector 69"/>
          <p:cNvCxnSpPr/>
          <p:nvPr/>
        </p:nvCxnSpPr>
        <p:spPr>
          <a:xfrm>
            <a:off x="2675892" y="2193155"/>
            <a:ext cx="1792202" cy="102140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675890" y="3212346"/>
            <a:ext cx="1792202" cy="593877"/>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671172" y="3529046"/>
            <a:ext cx="1796921" cy="487904"/>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2675890" y="4025247"/>
            <a:ext cx="1792202" cy="1118287"/>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204077" y="4293932"/>
            <a:ext cx="856325" cy="248209"/>
          </a:xfrm>
          <a:prstGeom prst="rect">
            <a:avLst/>
          </a:prstGeom>
          <a:noFill/>
        </p:spPr>
        <p:txBody>
          <a:bodyPr wrap="none" rtlCol="0">
            <a:spAutoFit/>
          </a:bodyPr>
          <a:lstStyle/>
          <a:p>
            <a:r>
              <a:rPr lang="en-US" sz="1013" dirty="0"/>
              <a:t>Hidden layer</a:t>
            </a:r>
          </a:p>
        </p:txBody>
      </p:sp>
      <p:sp>
        <p:nvSpPr>
          <p:cNvPr id="83" name="TextBox 82"/>
          <p:cNvSpPr txBox="1"/>
          <p:nvPr/>
        </p:nvSpPr>
        <p:spPr>
          <a:xfrm>
            <a:off x="6741113" y="3548890"/>
            <a:ext cx="341760" cy="248209"/>
          </a:xfrm>
          <a:prstGeom prst="rect">
            <a:avLst/>
          </a:prstGeom>
          <a:noFill/>
        </p:spPr>
        <p:txBody>
          <a:bodyPr wrap="none" rtlCol="0">
            <a:spAutoFit/>
          </a:bodyPr>
          <a:lstStyle/>
          <a:p>
            <a:r>
              <a:rPr lang="en-US" sz="1013" dirty="0"/>
              <a:t>sat</a:t>
            </a:r>
          </a:p>
        </p:txBody>
      </p:sp>
      <p:cxnSp>
        <p:nvCxnSpPr>
          <p:cNvPr id="84" name="Straight Connector 83"/>
          <p:cNvCxnSpPr/>
          <p:nvPr/>
        </p:nvCxnSpPr>
        <p:spPr>
          <a:xfrm flipV="1">
            <a:off x="4622397" y="2994855"/>
            <a:ext cx="1796922" cy="217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622397" y="4016950"/>
            <a:ext cx="1796922" cy="315901"/>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110658" y="2668919"/>
            <a:ext cx="854721" cy="248209"/>
          </a:xfrm>
          <a:prstGeom prst="rect">
            <a:avLst/>
          </a:prstGeom>
          <a:noFill/>
        </p:spPr>
        <p:txBody>
          <a:bodyPr wrap="none" rtlCol="0">
            <a:spAutoFit/>
          </a:bodyPr>
          <a:lstStyle/>
          <a:p>
            <a:r>
              <a:rPr lang="en-US" sz="1013" dirty="0"/>
              <a:t>Output layer</a:t>
            </a:r>
          </a:p>
        </p:txBody>
      </p:sp>
      <p:sp>
        <p:nvSpPr>
          <p:cNvPr id="74" name="TextBox 73"/>
          <p:cNvSpPr txBox="1"/>
          <p:nvPr/>
        </p:nvSpPr>
        <p:spPr>
          <a:xfrm>
            <a:off x="2040901" y="3348294"/>
            <a:ext cx="502061" cy="248209"/>
          </a:xfrm>
          <a:prstGeom prst="rect">
            <a:avLst/>
          </a:prstGeom>
          <a:noFill/>
        </p:spPr>
        <p:txBody>
          <a:bodyPr wrap="none" rtlCol="0">
            <a:spAutoFit/>
          </a:bodyPr>
          <a:lstStyle/>
          <a:p>
            <a:r>
              <a:rPr lang="en-US" sz="1013" dirty="0"/>
              <a:t>V-dim</a:t>
            </a:r>
          </a:p>
        </p:txBody>
      </p:sp>
      <p:sp>
        <p:nvSpPr>
          <p:cNvPr id="75" name="TextBox 74"/>
          <p:cNvSpPr txBox="1"/>
          <p:nvPr/>
        </p:nvSpPr>
        <p:spPr>
          <a:xfrm>
            <a:off x="2040901" y="4942936"/>
            <a:ext cx="502061" cy="248209"/>
          </a:xfrm>
          <a:prstGeom prst="rect">
            <a:avLst/>
          </a:prstGeom>
          <a:noFill/>
        </p:spPr>
        <p:txBody>
          <a:bodyPr wrap="none" rtlCol="0">
            <a:spAutoFit/>
          </a:bodyPr>
          <a:lstStyle/>
          <a:p>
            <a:r>
              <a:rPr lang="en-US" sz="1013" dirty="0"/>
              <a:t>V-dim</a:t>
            </a:r>
          </a:p>
        </p:txBody>
      </p:sp>
      <p:sp>
        <p:nvSpPr>
          <p:cNvPr id="77" name="TextBox 76"/>
          <p:cNvSpPr txBox="1"/>
          <p:nvPr/>
        </p:nvSpPr>
        <p:spPr>
          <a:xfrm>
            <a:off x="4346806" y="4491668"/>
            <a:ext cx="511679" cy="248209"/>
          </a:xfrm>
          <a:prstGeom prst="rect">
            <a:avLst/>
          </a:prstGeom>
          <a:noFill/>
        </p:spPr>
        <p:txBody>
          <a:bodyPr wrap="none" rtlCol="0">
            <a:spAutoFit/>
          </a:bodyPr>
          <a:lstStyle/>
          <a:p>
            <a:r>
              <a:rPr lang="en-US" sz="1013" dirty="0"/>
              <a:t>N-dim</a:t>
            </a:r>
          </a:p>
        </p:txBody>
      </p:sp>
      <p:sp>
        <p:nvSpPr>
          <p:cNvPr id="80" name="TextBox 79"/>
          <p:cNvSpPr txBox="1"/>
          <p:nvPr/>
        </p:nvSpPr>
        <p:spPr>
          <a:xfrm>
            <a:off x="6660720" y="4157253"/>
            <a:ext cx="502061" cy="248209"/>
          </a:xfrm>
          <a:prstGeom prst="rect">
            <a:avLst/>
          </a:prstGeom>
          <a:noFill/>
        </p:spPr>
        <p:txBody>
          <a:bodyPr wrap="none" rtlCol="0">
            <a:spAutoFit/>
          </a:bodyPr>
          <a:lstStyle/>
          <a:p>
            <a:r>
              <a:rPr lang="en-US" sz="1013" dirty="0"/>
              <a:t>V-dim</a:t>
            </a:r>
          </a:p>
        </p:txBody>
      </p:sp>
      <mc:AlternateContent xmlns:mc="http://schemas.openxmlformats.org/markup-compatibility/2006" xmlns:a14="http://schemas.microsoft.com/office/drawing/2010/main">
        <mc:Choice Requires="a14">
          <p:sp>
            <p:nvSpPr>
              <p:cNvPr id="98" name="TextBox 97"/>
              <p:cNvSpPr txBox="1"/>
              <p:nvPr/>
            </p:nvSpPr>
            <p:spPr>
              <a:xfrm rot="1413182">
                <a:off x="2643728" y="2937909"/>
                <a:ext cx="1922834" cy="3396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575" i="1">
                              <a:latin typeface="Cambria Math" panose="02040503050406030204" pitchFamily="18" charset="0"/>
                            </a:rPr>
                          </m:ctrlPr>
                        </m:sSubSupPr>
                        <m:e>
                          <m:r>
                            <a:rPr lang="en-US" sz="1575" i="1">
                              <a:latin typeface="Cambria Math" panose="02040503050406030204" pitchFamily="18" charset="0"/>
                            </a:rPr>
                            <m:t>𝑊</m:t>
                          </m:r>
                        </m:e>
                        <m:sub>
                          <m:r>
                            <a:rPr lang="en-US" sz="1575" i="1">
                              <a:latin typeface="Cambria Math" panose="02040503050406030204" pitchFamily="18" charset="0"/>
                            </a:rPr>
                            <m:t>𝑉</m:t>
                          </m:r>
                          <m:r>
                            <a:rPr lang="en-US" sz="1575" i="1">
                              <a:latin typeface="Cambria Math" panose="02040503050406030204" pitchFamily="18" charset="0"/>
                            </a:rPr>
                            <m:t>×</m:t>
                          </m:r>
                          <m:r>
                            <a:rPr lang="en-US" sz="1575" i="1">
                              <a:latin typeface="Cambria Math" panose="02040503050406030204" pitchFamily="18" charset="0"/>
                            </a:rPr>
                            <m:t>𝑁</m:t>
                          </m:r>
                        </m:sub>
                        <m:sup>
                          <m:r>
                            <a:rPr lang="en-US" sz="1575" i="1">
                              <a:latin typeface="Cambria Math" panose="02040503050406030204" pitchFamily="18" charset="0"/>
                            </a:rPr>
                            <m:t>𝑇</m:t>
                          </m:r>
                        </m:sup>
                      </m:sSubSup>
                      <m:r>
                        <a:rPr lang="en-US" sz="1575" i="1">
                          <a:latin typeface="Cambria Math" panose="02040503050406030204" pitchFamily="18" charset="0"/>
                        </a:rPr>
                        <m:t>×</m:t>
                      </m:r>
                      <m:sSub>
                        <m:sSubPr>
                          <m:ctrlPr>
                            <a:rPr lang="en-US" sz="1575" i="1">
                              <a:latin typeface="Cambria Math" panose="02040503050406030204" pitchFamily="18" charset="0"/>
                            </a:rPr>
                          </m:ctrlPr>
                        </m:sSubPr>
                        <m:e>
                          <m:r>
                            <a:rPr lang="en-US" sz="1575" i="1">
                              <a:latin typeface="Cambria Math" panose="02040503050406030204" pitchFamily="18" charset="0"/>
                            </a:rPr>
                            <m:t>𝑥</m:t>
                          </m:r>
                        </m:e>
                        <m:sub>
                          <m:r>
                            <a:rPr lang="en-US" sz="1575" i="1">
                              <a:latin typeface="Cambria Math" panose="02040503050406030204" pitchFamily="18" charset="0"/>
                            </a:rPr>
                            <m:t>𝑐𝑎𝑡</m:t>
                          </m:r>
                        </m:sub>
                      </m:sSub>
                      <m:r>
                        <a:rPr lang="en-US" sz="1575" i="1">
                          <a:latin typeface="Cambria Math" panose="02040503050406030204" pitchFamily="18" charset="0"/>
                        </a:rPr>
                        <m:t>=</m:t>
                      </m:r>
                      <m:sSub>
                        <m:sSubPr>
                          <m:ctrlPr>
                            <a:rPr lang="en-US" sz="1575" i="1">
                              <a:latin typeface="Cambria Math" panose="02040503050406030204" pitchFamily="18" charset="0"/>
                            </a:rPr>
                          </m:ctrlPr>
                        </m:sSubPr>
                        <m:e>
                          <m:r>
                            <a:rPr lang="en-US" sz="1575" i="1">
                              <a:latin typeface="Cambria Math" panose="02040503050406030204" pitchFamily="18" charset="0"/>
                            </a:rPr>
                            <m:t>𝑣</m:t>
                          </m:r>
                        </m:e>
                        <m:sub>
                          <m:r>
                            <a:rPr lang="en-US" sz="1575" i="1">
                              <a:latin typeface="Cambria Math" panose="02040503050406030204" pitchFamily="18" charset="0"/>
                            </a:rPr>
                            <m:t>𝑐𝑎𝑡</m:t>
                          </m:r>
                        </m:sub>
                      </m:sSub>
                    </m:oMath>
                  </m:oMathPara>
                </a14:m>
                <a:endParaRPr lang="en-US" sz="1575" dirty="0"/>
              </a:p>
            </p:txBody>
          </p:sp>
        </mc:Choice>
        <mc:Fallback xmlns="">
          <p:sp>
            <p:nvSpPr>
              <p:cNvPr id="98" name="TextBox 97"/>
              <p:cNvSpPr txBox="1">
                <a:spLocks noRot="1" noChangeAspect="1" noMove="1" noResize="1" noEditPoints="1" noAdjustHandles="1" noChangeArrowheads="1" noChangeShapeType="1" noTextEdit="1"/>
              </p:cNvSpPr>
              <p:nvPr/>
            </p:nvSpPr>
            <p:spPr>
              <a:xfrm rot="1413182">
                <a:off x="2643728" y="2937909"/>
                <a:ext cx="1922834" cy="339645"/>
              </a:xfrm>
              <a:prstGeom prst="rect">
                <a:avLst/>
              </a:prstGeom>
              <a:blipFill rotWithShape="0">
                <a:blip r:embed="rId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rot="19631347">
                <a:off x="2719879" y="4019938"/>
                <a:ext cx="1813958" cy="3396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575" i="1">
                              <a:latin typeface="Cambria Math" panose="02040503050406030204" pitchFamily="18" charset="0"/>
                            </a:rPr>
                          </m:ctrlPr>
                        </m:sSubSupPr>
                        <m:e>
                          <m:r>
                            <a:rPr lang="en-US" sz="1575" i="1">
                              <a:latin typeface="Cambria Math" panose="02040503050406030204" pitchFamily="18" charset="0"/>
                            </a:rPr>
                            <m:t>𝑊</m:t>
                          </m:r>
                        </m:e>
                        <m:sub>
                          <m:r>
                            <a:rPr lang="en-US" sz="1575" i="1">
                              <a:latin typeface="Cambria Math" panose="02040503050406030204" pitchFamily="18" charset="0"/>
                            </a:rPr>
                            <m:t>𝑉</m:t>
                          </m:r>
                          <m:r>
                            <a:rPr lang="en-US" sz="1575" i="1">
                              <a:latin typeface="Cambria Math" panose="02040503050406030204" pitchFamily="18" charset="0"/>
                            </a:rPr>
                            <m:t>×</m:t>
                          </m:r>
                          <m:r>
                            <a:rPr lang="en-US" sz="1575" i="1">
                              <a:latin typeface="Cambria Math" panose="02040503050406030204" pitchFamily="18" charset="0"/>
                            </a:rPr>
                            <m:t>𝑁</m:t>
                          </m:r>
                        </m:sub>
                        <m:sup>
                          <m:r>
                            <a:rPr lang="en-US" sz="1575" i="1">
                              <a:latin typeface="Cambria Math" panose="02040503050406030204" pitchFamily="18" charset="0"/>
                            </a:rPr>
                            <m:t>𝑇</m:t>
                          </m:r>
                        </m:sup>
                      </m:sSubSup>
                      <m:r>
                        <a:rPr lang="en-US" sz="1575" i="1">
                          <a:latin typeface="Cambria Math" panose="02040503050406030204" pitchFamily="18" charset="0"/>
                        </a:rPr>
                        <m:t>×</m:t>
                      </m:r>
                      <m:sSub>
                        <m:sSubPr>
                          <m:ctrlPr>
                            <a:rPr lang="en-US" sz="1575" i="1">
                              <a:latin typeface="Cambria Math" panose="02040503050406030204" pitchFamily="18" charset="0"/>
                            </a:rPr>
                          </m:ctrlPr>
                        </m:sSubPr>
                        <m:e>
                          <m:r>
                            <a:rPr lang="en-US" sz="1575" i="1">
                              <a:latin typeface="Cambria Math" panose="02040503050406030204" pitchFamily="18" charset="0"/>
                            </a:rPr>
                            <m:t>𝑥</m:t>
                          </m:r>
                        </m:e>
                        <m:sub>
                          <m:r>
                            <a:rPr lang="en-US" sz="1575" i="1">
                              <a:latin typeface="Cambria Math" panose="02040503050406030204" pitchFamily="18" charset="0"/>
                            </a:rPr>
                            <m:t>𝑜𝑛</m:t>
                          </m:r>
                        </m:sub>
                      </m:sSub>
                      <m:r>
                        <a:rPr lang="en-US" sz="1575" i="1">
                          <a:latin typeface="Cambria Math" panose="02040503050406030204" pitchFamily="18" charset="0"/>
                        </a:rPr>
                        <m:t>=</m:t>
                      </m:r>
                      <m:sSub>
                        <m:sSubPr>
                          <m:ctrlPr>
                            <a:rPr lang="en-US" sz="1575" i="1">
                              <a:latin typeface="Cambria Math" panose="02040503050406030204" pitchFamily="18" charset="0"/>
                            </a:rPr>
                          </m:ctrlPr>
                        </m:sSubPr>
                        <m:e>
                          <m:r>
                            <a:rPr lang="en-US" sz="1575" i="1">
                              <a:latin typeface="Cambria Math" panose="02040503050406030204" pitchFamily="18" charset="0"/>
                            </a:rPr>
                            <m:t>𝑣</m:t>
                          </m:r>
                        </m:e>
                        <m:sub>
                          <m:r>
                            <a:rPr lang="en-US" sz="1575" i="1">
                              <a:latin typeface="Cambria Math" panose="02040503050406030204" pitchFamily="18" charset="0"/>
                            </a:rPr>
                            <m:t>𝑜𝑛</m:t>
                          </m:r>
                        </m:sub>
                      </m:sSub>
                    </m:oMath>
                  </m:oMathPara>
                </a14:m>
                <a:endParaRPr lang="en-US" sz="1575" dirty="0"/>
              </a:p>
            </p:txBody>
          </p:sp>
        </mc:Choice>
        <mc:Fallback xmlns="">
          <p:sp>
            <p:nvSpPr>
              <p:cNvPr id="99" name="TextBox 98"/>
              <p:cNvSpPr txBox="1">
                <a:spLocks noRot="1" noChangeAspect="1" noMove="1" noResize="1" noEditPoints="1" noAdjustHandles="1" noChangeArrowheads="1" noChangeShapeType="1" noTextEdit="1"/>
              </p:cNvSpPr>
              <p:nvPr/>
            </p:nvSpPr>
            <p:spPr>
              <a:xfrm rot="19631347">
                <a:off x="2719879" y="4019938"/>
                <a:ext cx="1813958" cy="339645"/>
              </a:xfrm>
              <a:prstGeom prst="rect">
                <a:avLst/>
              </a:prstGeom>
              <a:blipFill rotWithShape="0">
                <a:blip r:embed="rId3"/>
                <a:stretch>
                  <a:fillRect/>
                </a:stretch>
              </a:blipFill>
            </p:spPr>
            <p:txBody>
              <a:bodyPr/>
              <a:lstStyle/>
              <a:p>
                <a:r>
                  <a:rPr lang="el-GR">
                    <a:noFill/>
                  </a:rPr>
                  <a:t> </a:t>
                </a:r>
              </a:p>
            </p:txBody>
          </p:sp>
        </mc:Fallback>
      </mc:AlternateContent>
      <p:sp>
        <p:nvSpPr>
          <p:cNvPr id="100" name="TextBox 99"/>
          <p:cNvSpPr txBox="1"/>
          <p:nvPr/>
        </p:nvSpPr>
        <p:spPr>
          <a:xfrm>
            <a:off x="4083934" y="3541737"/>
            <a:ext cx="248786" cy="248209"/>
          </a:xfrm>
          <a:prstGeom prst="rect">
            <a:avLst/>
          </a:prstGeom>
          <a:noFill/>
        </p:spPr>
        <p:txBody>
          <a:bodyPr wrap="none" rtlCol="0">
            <a:spAutoFit/>
          </a:bodyPr>
          <a:lstStyle/>
          <a:p>
            <a:r>
              <a:rPr lang="en-US" sz="1013" dirty="0"/>
              <a:t>+</a:t>
            </a:r>
          </a:p>
        </p:txBody>
      </p:sp>
      <mc:AlternateContent xmlns:mc="http://schemas.openxmlformats.org/markup-compatibility/2006" xmlns:a14="http://schemas.microsoft.com/office/drawing/2010/main">
        <mc:Choice Requires="a14">
          <p:sp>
            <p:nvSpPr>
              <p:cNvPr id="101" name="TextBox 100"/>
              <p:cNvSpPr txBox="1"/>
              <p:nvPr/>
            </p:nvSpPr>
            <p:spPr>
              <a:xfrm>
                <a:off x="4573493" y="3464566"/>
                <a:ext cx="1026756" cy="3748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013" i="1">
                              <a:latin typeface="Cambria Math" panose="02040503050406030204" pitchFamily="18" charset="0"/>
                            </a:rPr>
                          </m:ctrlPr>
                        </m:accPr>
                        <m:e>
                          <m:r>
                            <a:rPr lang="en-US" sz="1013" i="1">
                              <a:latin typeface="Cambria Math" panose="02040503050406030204" pitchFamily="18" charset="0"/>
                            </a:rPr>
                            <m:t>𝑣</m:t>
                          </m:r>
                        </m:e>
                      </m:acc>
                      <m:r>
                        <a:rPr lang="en-US" sz="1013" i="1">
                          <a:latin typeface="Cambria Math" panose="02040503050406030204" pitchFamily="18" charset="0"/>
                        </a:rPr>
                        <m:t>=</m:t>
                      </m:r>
                      <m:f>
                        <m:fPr>
                          <m:ctrlPr>
                            <a:rPr lang="en-US" sz="1013" i="1">
                              <a:latin typeface="Cambria Math" panose="02040503050406030204" pitchFamily="18" charset="0"/>
                            </a:rPr>
                          </m:ctrlPr>
                        </m:fPr>
                        <m:num>
                          <m:sSub>
                            <m:sSubPr>
                              <m:ctrlPr>
                                <a:rPr lang="en-US" sz="1013" i="1">
                                  <a:latin typeface="Cambria Math" panose="02040503050406030204" pitchFamily="18" charset="0"/>
                                </a:rPr>
                              </m:ctrlPr>
                            </m:sSubPr>
                            <m:e>
                              <m:r>
                                <a:rPr lang="en-US" sz="1013" i="1">
                                  <a:latin typeface="Cambria Math" panose="02040503050406030204" pitchFamily="18" charset="0"/>
                                </a:rPr>
                                <m:t>𝑣</m:t>
                              </m:r>
                            </m:e>
                            <m:sub>
                              <m:r>
                                <a:rPr lang="en-US" sz="1013" i="1">
                                  <a:latin typeface="Cambria Math" panose="02040503050406030204" pitchFamily="18" charset="0"/>
                                </a:rPr>
                                <m:t>𝑐𝑎𝑡</m:t>
                              </m:r>
                            </m:sub>
                          </m:sSub>
                          <m:r>
                            <a:rPr lang="en-US" sz="1013" i="1">
                              <a:latin typeface="Cambria Math" panose="02040503050406030204" pitchFamily="18" charset="0"/>
                            </a:rPr>
                            <m:t>+</m:t>
                          </m:r>
                          <m:sSub>
                            <m:sSubPr>
                              <m:ctrlPr>
                                <a:rPr lang="en-US" sz="1013" i="1">
                                  <a:latin typeface="Cambria Math" panose="02040503050406030204" pitchFamily="18" charset="0"/>
                                </a:rPr>
                              </m:ctrlPr>
                            </m:sSubPr>
                            <m:e>
                              <m:r>
                                <a:rPr lang="en-US" sz="1013" i="1">
                                  <a:latin typeface="Cambria Math" panose="02040503050406030204" pitchFamily="18" charset="0"/>
                                </a:rPr>
                                <m:t>𝑣</m:t>
                              </m:r>
                            </m:e>
                            <m:sub>
                              <m:r>
                                <a:rPr lang="en-US" sz="1013" i="1">
                                  <a:latin typeface="Cambria Math" panose="02040503050406030204" pitchFamily="18" charset="0"/>
                                </a:rPr>
                                <m:t>𝑜𝑛</m:t>
                              </m:r>
                            </m:sub>
                          </m:sSub>
                        </m:num>
                        <m:den>
                          <m:r>
                            <a:rPr lang="en-US" sz="1013" i="1">
                              <a:latin typeface="Cambria Math" panose="02040503050406030204" pitchFamily="18" charset="0"/>
                            </a:rPr>
                            <m:t>2</m:t>
                          </m:r>
                        </m:den>
                      </m:f>
                    </m:oMath>
                  </m:oMathPara>
                </a14:m>
                <a:endParaRPr lang="en-US" sz="1013" dirty="0"/>
              </a:p>
            </p:txBody>
          </p:sp>
        </mc:Choice>
        <mc:Fallback xmlns="">
          <p:sp>
            <p:nvSpPr>
              <p:cNvPr id="101" name="TextBox 100"/>
              <p:cNvSpPr txBox="1">
                <a:spLocks noRot="1" noChangeAspect="1" noMove="1" noResize="1" noEditPoints="1" noAdjustHandles="1" noChangeArrowheads="1" noChangeShapeType="1" noTextEdit="1"/>
              </p:cNvSpPr>
              <p:nvPr/>
            </p:nvSpPr>
            <p:spPr>
              <a:xfrm>
                <a:off x="4573493" y="3464566"/>
                <a:ext cx="1026756" cy="374846"/>
              </a:xfrm>
              <a:prstGeom prst="rect">
                <a:avLst/>
              </a:prstGeom>
              <a:blipFill rotWithShape="0">
                <a:blip r:embed="rId4"/>
                <a:stretch>
                  <a:fillRect/>
                </a:stretch>
              </a:blipFill>
            </p:spPr>
            <p:txBody>
              <a:bodyPr/>
              <a:lstStyle/>
              <a:p>
                <a:r>
                  <a:rPr lang="el-GR">
                    <a:noFill/>
                  </a:rPr>
                  <a:t> </a:t>
                </a:r>
              </a:p>
            </p:txBody>
          </p:sp>
        </mc:Fallback>
      </mc:AlternateContent>
      <p:graphicFrame>
        <p:nvGraphicFramePr>
          <p:cNvPr id="2" name="Table 1"/>
          <p:cNvGraphicFramePr>
            <a:graphicFrameLocks noGrp="1"/>
          </p:cNvGraphicFramePr>
          <p:nvPr/>
        </p:nvGraphicFramePr>
        <p:xfrm>
          <a:off x="3045693" y="1799150"/>
          <a:ext cx="1851660" cy="925830"/>
        </p:xfrm>
        <a:graphic>
          <a:graphicData uri="http://schemas.openxmlformats.org/drawingml/2006/table">
            <a:tbl>
              <a:tblPr firstRow="1" bandRow="1">
                <a:tableStyleId>{69CF1AB2-1976-4502-BF36-3FF5EA218861}</a:tableStyleId>
              </a:tblPr>
              <a:tblGrid>
                <a:gridCol w="185166">
                  <a:extLst>
                    <a:ext uri="{9D8B030D-6E8A-4147-A177-3AD203B41FA5}">
                      <a16:colId xmlns:a16="http://schemas.microsoft.com/office/drawing/2014/main" val="4253241636"/>
                    </a:ext>
                  </a:extLst>
                </a:gridCol>
                <a:gridCol w="185166">
                  <a:extLst>
                    <a:ext uri="{9D8B030D-6E8A-4147-A177-3AD203B41FA5}">
                      <a16:colId xmlns:a16="http://schemas.microsoft.com/office/drawing/2014/main" val="4278168359"/>
                    </a:ext>
                  </a:extLst>
                </a:gridCol>
                <a:gridCol w="185166">
                  <a:extLst>
                    <a:ext uri="{9D8B030D-6E8A-4147-A177-3AD203B41FA5}">
                      <a16:colId xmlns:a16="http://schemas.microsoft.com/office/drawing/2014/main" val="1775200123"/>
                    </a:ext>
                  </a:extLst>
                </a:gridCol>
                <a:gridCol w="185166">
                  <a:extLst>
                    <a:ext uri="{9D8B030D-6E8A-4147-A177-3AD203B41FA5}">
                      <a16:colId xmlns:a16="http://schemas.microsoft.com/office/drawing/2014/main" val="3058570661"/>
                    </a:ext>
                  </a:extLst>
                </a:gridCol>
                <a:gridCol w="185166">
                  <a:extLst>
                    <a:ext uri="{9D8B030D-6E8A-4147-A177-3AD203B41FA5}">
                      <a16:colId xmlns:a16="http://schemas.microsoft.com/office/drawing/2014/main" val="3635929464"/>
                    </a:ext>
                  </a:extLst>
                </a:gridCol>
                <a:gridCol w="185166">
                  <a:extLst>
                    <a:ext uri="{9D8B030D-6E8A-4147-A177-3AD203B41FA5}">
                      <a16:colId xmlns:a16="http://schemas.microsoft.com/office/drawing/2014/main" val="1060927547"/>
                    </a:ext>
                  </a:extLst>
                </a:gridCol>
                <a:gridCol w="185166">
                  <a:extLst>
                    <a:ext uri="{9D8B030D-6E8A-4147-A177-3AD203B41FA5}">
                      <a16:colId xmlns:a16="http://schemas.microsoft.com/office/drawing/2014/main" val="2648937507"/>
                    </a:ext>
                  </a:extLst>
                </a:gridCol>
                <a:gridCol w="185166">
                  <a:extLst>
                    <a:ext uri="{9D8B030D-6E8A-4147-A177-3AD203B41FA5}">
                      <a16:colId xmlns:a16="http://schemas.microsoft.com/office/drawing/2014/main" val="3865230097"/>
                    </a:ext>
                  </a:extLst>
                </a:gridCol>
                <a:gridCol w="185166">
                  <a:extLst>
                    <a:ext uri="{9D8B030D-6E8A-4147-A177-3AD203B41FA5}">
                      <a16:colId xmlns:a16="http://schemas.microsoft.com/office/drawing/2014/main" val="2604712063"/>
                    </a:ext>
                  </a:extLst>
                </a:gridCol>
                <a:gridCol w="185166">
                  <a:extLst>
                    <a:ext uri="{9D8B030D-6E8A-4147-A177-3AD203B41FA5}">
                      <a16:colId xmlns:a16="http://schemas.microsoft.com/office/drawing/2014/main" val="3797226581"/>
                    </a:ext>
                  </a:extLst>
                </a:gridCol>
              </a:tblGrid>
              <a:tr h="185166">
                <a:tc>
                  <a:txBody>
                    <a:bodyPr/>
                    <a:lstStyle/>
                    <a:p>
                      <a:pPr algn="ctr"/>
                      <a:r>
                        <a:rPr lang="en-US" sz="700" b="0" dirty="0">
                          <a:solidFill>
                            <a:schemeClr val="tx1"/>
                          </a:solidFill>
                        </a:rPr>
                        <a:t>0.1</a:t>
                      </a:r>
                    </a:p>
                  </a:txBody>
                  <a:tcPr marL="0" marR="0" marT="0" marB="0" anchor="ctr">
                    <a:solidFill>
                      <a:schemeClr val="bg1"/>
                    </a:solidFill>
                  </a:tcPr>
                </a:tc>
                <a:tc>
                  <a:txBody>
                    <a:bodyPr/>
                    <a:lstStyle/>
                    <a:p>
                      <a:pPr algn="ctr"/>
                      <a:r>
                        <a:rPr lang="en-US" sz="700" b="0" dirty="0">
                          <a:solidFill>
                            <a:schemeClr val="tx1"/>
                          </a:solidFill>
                        </a:rPr>
                        <a:t>2.4</a:t>
                      </a:r>
                    </a:p>
                  </a:txBody>
                  <a:tcPr marL="0" marR="0" marT="0" marB="0" anchor="ctr">
                    <a:solidFill>
                      <a:schemeClr val="bg1"/>
                    </a:solidFill>
                  </a:tcPr>
                </a:tc>
                <a:tc>
                  <a:txBody>
                    <a:bodyPr/>
                    <a:lstStyle/>
                    <a:p>
                      <a:pPr algn="ctr"/>
                      <a:r>
                        <a:rPr lang="en-US" sz="700" b="0" dirty="0">
                          <a:solidFill>
                            <a:schemeClr val="tx1"/>
                          </a:solidFill>
                        </a:rPr>
                        <a:t>1.6</a:t>
                      </a:r>
                    </a:p>
                  </a:txBody>
                  <a:tcPr marL="0" marR="0" marT="0" marB="0" anchor="ctr">
                    <a:solidFill>
                      <a:schemeClr val="bg1"/>
                    </a:solidFill>
                  </a:tcPr>
                </a:tc>
                <a:tc>
                  <a:txBody>
                    <a:bodyPr/>
                    <a:lstStyle/>
                    <a:p>
                      <a:pPr algn="ctr"/>
                      <a:r>
                        <a:rPr lang="en-US" sz="700" b="1" dirty="0">
                          <a:solidFill>
                            <a:srgbClr val="FF0000"/>
                          </a:solidFill>
                        </a:rPr>
                        <a:t>1.8</a:t>
                      </a:r>
                    </a:p>
                  </a:txBody>
                  <a:tcPr marL="0" marR="0" marT="0" marB="0" anchor="ctr">
                    <a:solidFill>
                      <a:schemeClr val="bg1"/>
                    </a:solidFill>
                  </a:tcPr>
                </a:tc>
                <a:tc>
                  <a:txBody>
                    <a:bodyPr/>
                    <a:lstStyle/>
                    <a:p>
                      <a:pPr algn="ctr"/>
                      <a:r>
                        <a:rPr lang="en-US" sz="700" b="0" dirty="0"/>
                        <a:t>0.5</a:t>
                      </a:r>
                    </a:p>
                  </a:txBody>
                  <a:tcPr marL="0" marR="0" marT="0" marB="0" anchor="ctr">
                    <a:solidFill>
                      <a:schemeClr val="bg1"/>
                    </a:solidFill>
                  </a:tcPr>
                </a:tc>
                <a:tc>
                  <a:txBody>
                    <a:bodyPr/>
                    <a:lstStyle/>
                    <a:p>
                      <a:pPr algn="ctr"/>
                      <a:r>
                        <a:rPr lang="en-US" sz="700" b="0" dirty="0"/>
                        <a:t>0.9</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3.2</a:t>
                      </a:r>
                    </a:p>
                  </a:txBody>
                  <a:tcPr marL="0" marR="0" marT="0" marB="0" anchor="ctr">
                    <a:solidFill>
                      <a:schemeClr val="bg1"/>
                    </a:solidFill>
                  </a:tcPr>
                </a:tc>
                <a:extLst>
                  <a:ext uri="{0D108BD9-81ED-4DB2-BD59-A6C34878D82A}">
                    <a16:rowId xmlns:a16="http://schemas.microsoft.com/office/drawing/2014/main" val="1811048262"/>
                  </a:ext>
                </a:extLst>
              </a:tr>
              <a:tr h="185166">
                <a:tc>
                  <a:txBody>
                    <a:bodyPr/>
                    <a:lstStyle/>
                    <a:p>
                      <a:pPr algn="ctr"/>
                      <a:r>
                        <a:rPr lang="en-US" sz="700" b="0" dirty="0">
                          <a:solidFill>
                            <a:schemeClr val="tx1"/>
                          </a:solidFill>
                        </a:rPr>
                        <a:t>0.5</a:t>
                      </a:r>
                    </a:p>
                  </a:txBody>
                  <a:tcPr marL="0" marR="0" marT="0" marB="0" anchor="ctr">
                    <a:solidFill>
                      <a:schemeClr val="bg1"/>
                    </a:solidFill>
                  </a:tcPr>
                </a:tc>
                <a:tc>
                  <a:txBody>
                    <a:bodyPr/>
                    <a:lstStyle/>
                    <a:p>
                      <a:pPr algn="ctr"/>
                      <a:r>
                        <a:rPr lang="en-US" sz="700" b="0" dirty="0">
                          <a:solidFill>
                            <a:schemeClr val="tx1"/>
                          </a:solidFill>
                        </a:rPr>
                        <a:t>2.6</a:t>
                      </a:r>
                    </a:p>
                  </a:txBody>
                  <a:tcPr marL="0" marR="0" marT="0" marB="0" anchor="ctr">
                    <a:solidFill>
                      <a:schemeClr val="bg1"/>
                    </a:solidFill>
                  </a:tcPr>
                </a:tc>
                <a:tc>
                  <a:txBody>
                    <a:bodyPr/>
                    <a:lstStyle/>
                    <a:p>
                      <a:pPr algn="ctr"/>
                      <a:r>
                        <a:rPr lang="en-US" sz="700" b="0" dirty="0">
                          <a:solidFill>
                            <a:schemeClr val="tx1"/>
                          </a:solidFill>
                        </a:rPr>
                        <a:t>1.4</a:t>
                      </a:r>
                    </a:p>
                  </a:txBody>
                  <a:tcPr marL="0" marR="0" marT="0" marB="0" anchor="ctr">
                    <a:solidFill>
                      <a:schemeClr val="bg1"/>
                    </a:solidFill>
                  </a:tcPr>
                </a:tc>
                <a:tc>
                  <a:txBody>
                    <a:bodyPr/>
                    <a:lstStyle/>
                    <a:p>
                      <a:pPr algn="ctr"/>
                      <a:r>
                        <a:rPr lang="en-US" sz="700" b="1" dirty="0">
                          <a:solidFill>
                            <a:srgbClr val="FF0000"/>
                          </a:solidFill>
                        </a:rPr>
                        <a:t>2.9</a:t>
                      </a:r>
                    </a:p>
                  </a:txBody>
                  <a:tcPr marL="0" marR="0" marT="0" marB="0" anchor="ctr">
                    <a:solidFill>
                      <a:schemeClr val="bg1"/>
                    </a:solidFill>
                  </a:tcPr>
                </a:tc>
                <a:tc>
                  <a:txBody>
                    <a:bodyPr/>
                    <a:lstStyle/>
                    <a:p>
                      <a:pPr algn="ctr"/>
                      <a:r>
                        <a:rPr lang="en-US" sz="700" b="0" dirty="0"/>
                        <a:t>1.5</a:t>
                      </a:r>
                    </a:p>
                  </a:txBody>
                  <a:tcPr marL="0" marR="0" marT="0" marB="0" anchor="ctr">
                    <a:solidFill>
                      <a:schemeClr val="bg1"/>
                    </a:solidFill>
                  </a:tcPr>
                </a:tc>
                <a:tc>
                  <a:txBody>
                    <a:bodyPr/>
                    <a:lstStyle/>
                    <a:p>
                      <a:pPr algn="ctr"/>
                      <a:r>
                        <a:rPr lang="en-US" sz="700" b="0" dirty="0"/>
                        <a:t>3.6</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6.1</a:t>
                      </a:r>
                    </a:p>
                  </a:txBody>
                  <a:tcPr marL="0" marR="0" marT="0" marB="0" anchor="ctr">
                    <a:solidFill>
                      <a:schemeClr val="bg1"/>
                    </a:solidFill>
                  </a:tcPr>
                </a:tc>
                <a:extLst>
                  <a:ext uri="{0D108BD9-81ED-4DB2-BD59-A6C34878D82A}">
                    <a16:rowId xmlns:a16="http://schemas.microsoft.com/office/drawing/2014/main" val="1623160804"/>
                  </a:ext>
                </a:extLst>
              </a:tr>
              <a:tr h="185166">
                <a:tc>
                  <a:txBody>
                    <a:bodyPr/>
                    <a:lstStyle/>
                    <a:p>
                      <a:pPr algn="ctr"/>
                      <a:r>
                        <a:rPr lang="en-US" sz="700" b="0" dirty="0">
                          <a:solidFill>
                            <a:schemeClr val="tx1"/>
                          </a:solidFill>
                        </a:rPr>
                        <a:t>…</a:t>
                      </a:r>
                    </a:p>
                  </a:txBody>
                  <a:tcPr marL="0" marR="0" marT="0" marB="0" anchor="ctr">
                    <a:solidFill>
                      <a:schemeClr val="bg1"/>
                    </a:solidFill>
                  </a:tcPr>
                </a:tc>
                <a:tc>
                  <a:txBody>
                    <a:bodyPr/>
                    <a:lstStyle/>
                    <a:p>
                      <a:pPr algn="ctr"/>
                      <a:r>
                        <a:rPr lang="en-US" sz="700" b="0" dirty="0">
                          <a:solidFill>
                            <a:schemeClr val="tx1"/>
                          </a:solidFill>
                        </a:rPr>
                        <a:t>…</a:t>
                      </a:r>
                    </a:p>
                  </a:txBody>
                  <a:tcPr marL="0" marR="0" marT="0" marB="0" anchor="ctr">
                    <a:solidFill>
                      <a:schemeClr val="bg1"/>
                    </a:solidFill>
                  </a:tcPr>
                </a:tc>
                <a:tc>
                  <a:txBody>
                    <a:bodyPr/>
                    <a:lstStyle/>
                    <a:p>
                      <a:pPr algn="ctr"/>
                      <a:r>
                        <a:rPr lang="en-US" sz="700" b="0" dirty="0">
                          <a:solidFill>
                            <a:schemeClr val="tx1"/>
                          </a:solidFill>
                        </a:rPr>
                        <a:t>…</a:t>
                      </a:r>
                    </a:p>
                  </a:txBody>
                  <a:tcPr marL="0" marR="0" marT="0" marB="0" anchor="ctr">
                    <a:solidFill>
                      <a:schemeClr val="bg1"/>
                    </a:solidFill>
                  </a:tcPr>
                </a:tc>
                <a:tc>
                  <a:txBody>
                    <a:bodyPr/>
                    <a:lstStyle/>
                    <a:p>
                      <a:pPr algn="ctr"/>
                      <a:r>
                        <a:rPr lang="en-US" sz="700" b="1" dirty="0">
                          <a:solidFill>
                            <a:srgbClr val="FF0000"/>
                          </a:solidFill>
                        </a:rPr>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extLst>
                  <a:ext uri="{0D108BD9-81ED-4DB2-BD59-A6C34878D82A}">
                    <a16:rowId xmlns:a16="http://schemas.microsoft.com/office/drawing/2014/main" val="4268311445"/>
                  </a:ext>
                </a:extLst>
              </a:tr>
              <a:tr h="185166">
                <a:tc>
                  <a:txBody>
                    <a:bodyPr/>
                    <a:lstStyle/>
                    <a:p>
                      <a:pPr algn="ctr"/>
                      <a:r>
                        <a:rPr lang="en-US" sz="700" b="0" dirty="0">
                          <a:solidFill>
                            <a:schemeClr val="tx1"/>
                          </a:solidFill>
                        </a:rPr>
                        <a:t>…</a:t>
                      </a:r>
                    </a:p>
                  </a:txBody>
                  <a:tcPr marL="0" marR="0" marT="0" marB="0" anchor="ctr">
                    <a:solidFill>
                      <a:schemeClr val="bg1"/>
                    </a:solidFill>
                  </a:tcPr>
                </a:tc>
                <a:tc>
                  <a:txBody>
                    <a:bodyPr/>
                    <a:lstStyle/>
                    <a:p>
                      <a:pPr algn="ctr"/>
                      <a:r>
                        <a:rPr lang="en-US" sz="700" b="0" dirty="0">
                          <a:solidFill>
                            <a:schemeClr val="tx1"/>
                          </a:solidFill>
                        </a:rPr>
                        <a:t>…</a:t>
                      </a:r>
                    </a:p>
                  </a:txBody>
                  <a:tcPr marL="0" marR="0" marT="0" marB="0" anchor="ctr">
                    <a:solidFill>
                      <a:schemeClr val="bg1"/>
                    </a:solidFill>
                  </a:tcPr>
                </a:tc>
                <a:tc>
                  <a:txBody>
                    <a:bodyPr/>
                    <a:lstStyle/>
                    <a:p>
                      <a:pPr algn="ctr"/>
                      <a:r>
                        <a:rPr lang="en-US" sz="700" b="0" dirty="0">
                          <a:solidFill>
                            <a:schemeClr val="tx1"/>
                          </a:solidFill>
                        </a:rPr>
                        <a:t>…</a:t>
                      </a:r>
                    </a:p>
                  </a:txBody>
                  <a:tcPr marL="0" marR="0" marT="0" marB="0" anchor="ctr">
                    <a:solidFill>
                      <a:schemeClr val="bg1"/>
                    </a:solidFill>
                  </a:tcPr>
                </a:tc>
                <a:tc>
                  <a:txBody>
                    <a:bodyPr/>
                    <a:lstStyle/>
                    <a:p>
                      <a:pPr algn="ctr"/>
                      <a:r>
                        <a:rPr lang="en-US" sz="700" b="1" dirty="0">
                          <a:solidFill>
                            <a:srgbClr val="FF0000"/>
                          </a:solidFill>
                        </a:rPr>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extLst>
                  <a:ext uri="{0D108BD9-81ED-4DB2-BD59-A6C34878D82A}">
                    <a16:rowId xmlns:a16="http://schemas.microsoft.com/office/drawing/2014/main" val="3457582356"/>
                  </a:ext>
                </a:extLst>
              </a:tr>
              <a:tr h="185166">
                <a:tc>
                  <a:txBody>
                    <a:bodyPr/>
                    <a:lstStyle/>
                    <a:p>
                      <a:pPr algn="ctr"/>
                      <a:r>
                        <a:rPr lang="en-US" sz="700" b="0" dirty="0">
                          <a:solidFill>
                            <a:schemeClr val="tx1"/>
                          </a:solidFill>
                        </a:rPr>
                        <a:t>0.6</a:t>
                      </a:r>
                    </a:p>
                  </a:txBody>
                  <a:tcPr marL="0" marR="0" marT="0" marB="0" anchor="ctr">
                    <a:solidFill>
                      <a:schemeClr val="bg1"/>
                    </a:solidFill>
                  </a:tcPr>
                </a:tc>
                <a:tc>
                  <a:txBody>
                    <a:bodyPr/>
                    <a:lstStyle/>
                    <a:p>
                      <a:pPr algn="ctr"/>
                      <a:r>
                        <a:rPr lang="en-US" sz="700" b="0" dirty="0">
                          <a:solidFill>
                            <a:schemeClr val="tx1"/>
                          </a:solidFill>
                        </a:rPr>
                        <a:t>1.8</a:t>
                      </a:r>
                    </a:p>
                  </a:txBody>
                  <a:tcPr marL="0" marR="0" marT="0" marB="0" anchor="ctr">
                    <a:solidFill>
                      <a:schemeClr val="bg1"/>
                    </a:solidFill>
                  </a:tcPr>
                </a:tc>
                <a:tc>
                  <a:txBody>
                    <a:bodyPr/>
                    <a:lstStyle/>
                    <a:p>
                      <a:pPr algn="ctr"/>
                      <a:r>
                        <a:rPr lang="en-US" sz="700" b="0" dirty="0">
                          <a:solidFill>
                            <a:schemeClr val="tx1"/>
                          </a:solidFill>
                        </a:rPr>
                        <a:t>2.7</a:t>
                      </a:r>
                    </a:p>
                  </a:txBody>
                  <a:tcPr marL="0" marR="0" marT="0" marB="0" anchor="ctr">
                    <a:solidFill>
                      <a:schemeClr val="bg1"/>
                    </a:solidFill>
                  </a:tcPr>
                </a:tc>
                <a:tc>
                  <a:txBody>
                    <a:bodyPr/>
                    <a:lstStyle/>
                    <a:p>
                      <a:pPr algn="ctr"/>
                      <a:r>
                        <a:rPr lang="en-US" sz="700" b="1" dirty="0">
                          <a:solidFill>
                            <a:srgbClr val="FF0000"/>
                          </a:solidFill>
                        </a:rPr>
                        <a:t>1.9</a:t>
                      </a:r>
                    </a:p>
                  </a:txBody>
                  <a:tcPr marL="0" marR="0" marT="0" marB="0" anchor="ctr">
                    <a:solidFill>
                      <a:schemeClr val="bg1"/>
                    </a:solidFill>
                  </a:tcPr>
                </a:tc>
                <a:tc>
                  <a:txBody>
                    <a:bodyPr/>
                    <a:lstStyle/>
                    <a:p>
                      <a:pPr algn="ctr"/>
                      <a:r>
                        <a:rPr lang="en-US" sz="700" b="0" dirty="0"/>
                        <a:t>2.4</a:t>
                      </a:r>
                    </a:p>
                  </a:txBody>
                  <a:tcPr marL="0" marR="0" marT="0" marB="0" anchor="ctr">
                    <a:solidFill>
                      <a:schemeClr val="bg1"/>
                    </a:solidFill>
                  </a:tcPr>
                </a:tc>
                <a:tc>
                  <a:txBody>
                    <a:bodyPr/>
                    <a:lstStyle/>
                    <a:p>
                      <a:pPr algn="ctr"/>
                      <a:r>
                        <a:rPr lang="en-US" sz="700" b="0" dirty="0"/>
                        <a:t>2.0</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1.2</a:t>
                      </a:r>
                    </a:p>
                  </a:txBody>
                  <a:tcPr marL="0" marR="0" marT="0" marB="0" anchor="ctr">
                    <a:solidFill>
                      <a:schemeClr val="bg1"/>
                    </a:solidFill>
                  </a:tcPr>
                </a:tc>
                <a:extLst>
                  <a:ext uri="{0D108BD9-81ED-4DB2-BD59-A6C34878D82A}">
                    <a16:rowId xmlns:a16="http://schemas.microsoft.com/office/drawing/2014/main" val="633999658"/>
                  </a:ext>
                </a:extLst>
              </a:tr>
            </a:tbl>
          </a:graphicData>
        </a:graphic>
      </p:graphicFrame>
      <mc:AlternateContent xmlns:mc="http://schemas.openxmlformats.org/markup-compatibility/2006" xmlns:a14="http://schemas.microsoft.com/office/drawing/2010/main">
        <mc:Choice Requires="a14">
          <p:sp>
            <p:nvSpPr>
              <p:cNvPr id="157" name="TextBox 156"/>
              <p:cNvSpPr txBox="1"/>
              <p:nvPr/>
            </p:nvSpPr>
            <p:spPr>
              <a:xfrm>
                <a:off x="4933454" y="2158376"/>
                <a:ext cx="306494" cy="2482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13" i="1">
                          <a:latin typeface="Cambria Math" panose="02040503050406030204" pitchFamily="18" charset="0"/>
                        </a:rPr>
                        <m:t>×</m:t>
                      </m:r>
                    </m:oMath>
                  </m:oMathPara>
                </a14:m>
                <a:endParaRPr lang="en-US" sz="1013" dirty="0"/>
              </a:p>
            </p:txBody>
          </p:sp>
        </mc:Choice>
        <mc:Fallback xmlns="">
          <p:sp>
            <p:nvSpPr>
              <p:cNvPr id="157" name="TextBox 156"/>
              <p:cNvSpPr txBox="1">
                <a:spLocks noRot="1" noChangeAspect="1" noMove="1" noResize="1" noEditPoints="1" noAdjustHandles="1" noChangeArrowheads="1" noChangeShapeType="1" noTextEdit="1"/>
              </p:cNvSpPr>
              <p:nvPr/>
            </p:nvSpPr>
            <p:spPr>
              <a:xfrm>
                <a:off x="4933454" y="2158376"/>
                <a:ext cx="306494" cy="248209"/>
              </a:xfrm>
              <a:prstGeom prst="rect">
                <a:avLst/>
              </a:prstGeom>
              <a:blipFill rotWithShape="0">
                <a:blip r:embed="rId5"/>
                <a:stretch>
                  <a:fillRect/>
                </a:stretch>
              </a:blipFill>
            </p:spPr>
            <p:txBody>
              <a:bodyPr/>
              <a:lstStyle/>
              <a:p>
                <a:r>
                  <a:rPr lang="el-GR">
                    <a:noFill/>
                  </a:rPr>
                  <a:t> </a:t>
                </a:r>
              </a:p>
            </p:txBody>
          </p:sp>
        </mc:Fallback>
      </mc:AlternateContent>
      <p:grpSp>
        <p:nvGrpSpPr>
          <p:cNvPr id="159" name="Group 158"/>
          <p:cNvGrpSpPr/>
          <p:nvPr/>
        </p:nvGrpSpPr>
        <p:grpSpPr>
          <a:xfrm>
            <a:off x="5196062" y="1797131"/>
            <a:ext cx="154305" cy="1337310"/>
            <a:chOff x="1800225" y="419100"/>
            <a:chExt cx="182880" cy="1828800"/>
          </a:xfrm>
        </p:grpSpPr>
        <p:sp>
          <p:nvSpPr>
            <p:cNvPr id="160" name="Rectangle 159"/>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61" name="Rectangle 160"/>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62" name="Rectangle 161"/>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63" name="Rectangle 162"/>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b="1" dirty="0">
                  <a:solidFill>
                    <a:srgbClr val="FF0000"/>
                  </a:solidFill>
                </a:rPr>
                <a:t>1</a:t>
              </a:r>
            </a:p>
          </p:txBody>
        </p:sp>
        <p:sp>
          <p:nvSpPr>
            <p:cNvPr id="164" name="Rectangle 163"/>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65" name="Rectangle 16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66" name="Rectangle 16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67" name="Rectangle 16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68" name="Rectangle 16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a:t>
              </a:r>
            </a:p>
          </p:txBody>
        </p:sp>
        <p:sp>
          <p:nvSpPr>
            <p:cNvPr id="169" name="Rectangle 16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grpSp>
      <mc:AlternateContent xmlns:mc="http://schemas.openxmlformats.org/markup-compatibility/2006" xmlns:a14="http://schemas.microsoft.com/office/drawing/2010/main">
        <mc:Choice Requires="a14">
          <p:sp>
            <p:nvSpPr>
              <p:cNvPr id="170" name="TextBox 169"/>
              <p:cNvSpPr txBox="1"/>
              <p:nvPr/>
            </p:nvSpPr>
            <p:spPr>
              <a:xfrm>
                <a:off x="3666331" y="1489660"/>
                <a:ext cx="2442335" cy="3396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575" i="1">
                              <a:latin typeface="Cambria Math" panose="02040503050406030204" pitchFamily="18" charset="0"/>
                            </a:rPr>
                          </m:ctrlPr>
                        </m:sSubSupPr>
                        <m:e>
                          <m:r>
                            <a:rPr lang="en-US" sz="1575" i="1">
                              <a:latin typeface="Cambria Math" panose="02040503050406030204" pitchFamily="18" charset="0"/>
                            </a:rPr>
                            <m:t>𝑊</m:t>
                          </m:r>
                        </m:e>
                        <m:sub>
                          <m:r>
                            <a:rPr lang="en-US" sz="1575" i="1">
                              <a:latin typeface="Cambria Math" panose="02040503050406030204" pitchFamily="18" charset="0"/>
                            </a:rPr>
                            <m:t>𝑉</m:t>
                          </m:r>
                          <m:r>
                            <a:rPr lang="en-US" sz="1575" i="1">
                              <a:latin typeface="Cambria Math" panose="02040503050406030204" pitchFamily="18" charset="0"/>
                            </a:rPr>
                            <m:t>×</m:t>
                          </m:r>
                          <m:r>
                            <a:rPr lang="en-US" sz="1575" i="1">
                              <a:latin typeface="Cambria Math" panose="02040503050406030204" pitchFamily="18" charset="0"/>
                            </a:rPr>
                            <m:t>𝑁</m:t>
                          </m:r>
                        </m:sub>
                        <m:sup>
                          <m:r>
                            <a:rPr lang="en-US" sz="1575" i="1">
                              <a:latin typeface="Cambria Math" panose="02040503050406030204" pitchFamily="18" charset="0"/>
                            </a:rPr>
                            <m:t>𝑇</m:t>
                          </m:r>
                        </m:sup>
                      </m:sSubSup>
                      <m:r>
                        <a:rPr lang="en-US" sz="1575" i="1">
                          <a:latin typeface="Cambria Math" panose="02040503050406030204" pitchFamily="18" charset="0"/>
                        </a:rPr>
                        <m:t>              ×</m:t>
                      </m:r>
                      <m:sSub>
                        <m:sSubPr>
                          <m:ctrlPr>
                            <a:rPr lang="en-US" sz="1575" i="1">
                              <a:latin typeface="Cambria Math" panose="02040503050406030204" pitchFamily="18" charset="0"/>
                            </a:rPr>
                          </m:ctrlPr>
                        </m:sSubPr>
                        <m:e>
                          <m:r>
                            <a:rPr lang="en-US" sz="1575" i="1">
                              <a:latin typeface="Cambria Math" panose="02040503050406030204" pitchFamily="18" charset="0"/>
                            </a:rPr>
                            <m:t>𝑥</m:t>
                          </m:r>
                        </m:e>
                        <m:sub>
                          <m:r>
                            <a:rPr lang="en-US" sz="1575" i="1">
                              <a:latin typeface="Cambria Math" panose="02040503050406030204" pitchFamily="18" charset="0"/>
                            </a:rPr>
                            <m:t>𝑜𝑛</m:t>
                          </m:r>
                        </m:sub>
                      </m:sSub>
                      <m:r>
                        <a:rPr lang="en-US" sz="1575" i="1">
                          <a:latin typeface="Cambria Math" panose="02040503050406030204" pitchFamily="18" charset="0"/>
                        </a:rPr>
                        <m:t>=</m:t>
                      </m:r>
                      <m:sSub>
                        <m:sSubPr>
                          <m:ctrlPr>
                            <a:rPr lang="en-US" sz="1575" i="1">
                              <a:latin typeface="Cambria Math" panose="02040503050406030204" pitchFamily="18" charset="0"/>
                            </a:rPr>
                          </m:ctrlPr>
                        </m:sSubPr>
                        <m:e>
                          <m:r>
                            <a:rPr lang="en-US" sz="1575" i="1">
                              <a:latin typeface="Cambria Math" panose="02040503050406030204" pitchFamily="18" charset="0"/>
                            </a:rPr>
                            <m:t>𝑣</m:t>
                          </m:r>
                        </m:e>
                        <m:sub>
                          <m:r>
                            <a:rPr lang="en-US" sz="1575" i="1">
                              <a:latin typeface="Cambria Math" panose="02040503050406030204" pitchFamily="18" charset="0"/>
                            </a:rPr>
                            <m:t>𝑜𝑛</m:t>
                          </m:r>
                        </m:sub>
                      </m:sSub>
                    </m:oMath>
                  </m:oMathPara>
                </a14:m>
                <a:endParaRPr lang="en-US" sz="1575" dirty="0"/>
              </a:p>
            </p:txBody>
          </p:sp>
        </mc:Choice>
        <mc:Fallback xmlns="">
          <p:sp>
            <p:nvSpPr>
              <p:cNvPr id="170" name="TextBox 169"/>
              <p:cNvSpPr txBox="1">
                <a:spLocks noRot="1" noChangeAspect="1" noMove="1" noResize="1" noEditPoints="1" noAdjustHandles="1" noChangeArrowheads="1" noChangeShapeType="1" noTextEdit="1"/>
              </p:cNvSpPr>
              <p:nvPr/>
            </p:nvSpPr>
            <p:spPr>
              <a:xfrm>
                <a:off x="3666331" y="1489660"/>
                <a:ext cx="2442335" cy="339645"/>
              </a:xfrm>
              <a:prstGeom prst="rect">
                <a:avLst/>
              </a:prstGeom>
              <a:blipFill rotWithShape="0">
                <a:blip r:embed="rId6"/>
                <a:stretch>
                  <a:fillRect/>
                </a:stretch>
              </a:blipFill>
            </p:spPr>
            <p:txBody>
              <a:bodyPr/>
              <a:lstStyle/>
              <a:p>
                <a:r>
                  <a:rPr lang="el-GR">
                    <a:noFill/>
                  </a:rPr>
                  <a:t> </a:t>
                </a:r>
              </a:p>
            </p:txBody>
          </p:sp>
        </mc:Fallback>
      </mc:AlternateContent>
      <p:graphicFrame>
        <p:nvGraphicFramePr>
          <p:cNvPr id="3" name="Table 2"/>
          <p:cNvGraphicFramePr>
            <a:graphicFrameLocks noGrp="1"/>
          </p:cNvGraphicFramePr>
          <p:nvPr/>
        </p:nvGraphicFramePr>
        <p:xfrm>
          <a:off x="5728682" y="1800386"/>
          <a:ext cx="185166" cy="925830"/>
        </p:xfrm>
        <a:graphic>
          <a:graphicData uri="http://schemas.openxmlformats.org/drawingml/2006/table">
            <a:tbl>
              <a:tblPr firstRow="1" bandRow="1">
                <a:tableStyleId>{69CF1AB2-1976-4502-BF36-3FF5EA218861}</a:tableStyleId>
              </a:tblPr>
              <a:tblGrid>
                <a:gridCol w="185166">
                  <a:extLst>
                    <a:ext uri="{9D8B030D-6E8A-4147-A177-3AD203B41FA5}">
                      <a16:colId xmlns:a16="http://schemas.microsoft.com/office/drawing/2014/main" val="4255159121"/>
                    </a:ext>
                  </a:extLst>
                </a:gridCol>
              </a:tblGrid>
              <a:tr h="185166">
                <a:tc>
                  <a:txBody>
                    <a:bodyPr/>
                    <a:lstStyle/>
                    <a:p>
                      <a:pPr algn="ctr"/>
                      <a:r>
                        <a:rPr lang="en-US" sz="700" b="1" dirty="0">
                          <a:solidFill>
                            <a:srgbClr val="FF0000"/>
                          </a:solidFill>
                        </a:rPr>
                        <a:t>1.8</a:t>
                      </a:r>
                    </a:p>
                  </a:txBody>
                  <a:tcPr marL="0" marR="0" marT="0" marB="0" anchor="ctr">
                    <a:solidFill>
                      <a:schemeClr val="bg1"/>
                    </a:solidFill>
                  </a:tcPr>
                </a:tc>
                <a:extLst>
                  <a:ext uri="{0D108BD9-81ED-4DB2-BD59-A6C34878D82A}">
                    <a16:rowId xmlns:a16="http://schemas.microsoft.com/office/drawing/2014/main" val="2404443869"/>
                  </a:ext>
                </a:extLst>
              </a:tr>
              <a:tr h="185166">
                <a:tc>
                  <a:txBody>
                    <a:bodyPr/>
                    <a:lstStyle/>
                    <a:p>
                      <a:pPr algn="ctr"/>
                      <a:r>
                        <a:rPr lang="en-US" sz="700" b="1" dirty="0">
                          <a:solidFill>
                            <a:srgbClr val="FF0000"/>
                          </a:solidFill>
                        </a:rPr>
                        <a:t>2.9</a:t>
                      </a:r>
                    </a:p>
                  </a:txBody>
                  <a:tcPr marL="0" marR="0" marT="0" marB="0" anchor="ctr">
                    <a:solidFill>
                      <a:schemeClr val="bg1"/>
                    </a:solidFill>
                  </a:tcPr>
                </a:tc>
                <a:extLst>
                  <a:ext uri="{0D108BD9-81ED-4DB2-BD59-A6C34878D82A}">
                    <a16:rowId xmlns:a16="http://schemas.microsoft.com/office/drawing/2014/main" val="4045244593"/>
                  </a:ext>
                </a:extLst>
              </a:tr>
              <a:tr h="185166">
                <a:tc>
                  <a:txBody>
                    <a:bodyPr/>
                    <a:lstStyle/>
                    <a:p>
                      <a:pPr algn="ctr"/>
                      <a:r>
                        <a:rPr lang="en-US" sz="700" b="1" dirty="0">
                          <a:solidFill>
                            <a:srgbClr val="FF0000"/>
                          </a:solidFill>
                        </a:rPr>
                        <a:t>…</a:t>
                      </a:r>
                    </a:p>
                  </a:txBody>
                  <a:tcPr marL="0" marR="0" marT="0" marB="0" anchor="ctr">
                    <a:solidFill>
                      <a:schemeClr val="bg1"/>
                    </a:solidFill>
                  </a:tcPr>
                </a:tc>
                <a:extLst>
                  <a:ext uri="{0D108BD9-81ED-4DB2-BD59-A6C34878D82A}">
                    <a16:rowId xmlns:a16="http://schemas.microsoft.com/office/drawing/2014/main" val="2752563613"/>
                  </a:ext>
                </a:extLst>
              </a:tr>
              <a:tr h="185166">
                <a:tc>
                  <a:txBody>
                    <a:bodyPr/>
                    <a:lstStyle/>
                    <a:p>
                      <a:pPr algn="ctr"/>
                      <a:r>
                        <a:rPr lang="en-US" sz="700" b="1" dirty="0">
                          <a:solidFill>
                            <a:srgbClr val="FF0000"/>
                          </a:solidFill>
                        </a:rPr>
                        <a:t>…</a:t>
                      </a:r>
                    </a:p>
                  </a:txBody>
                  <a:tcPr marL="0" marR="0" marT="0" marB="0" anchor="ctr">
                    <a:solidFill>
                      <a:schemeClr val="bg1"/>
                    </a:solidFill>
                  </a:tcPr>
                </a:tc>
                <a:extLst>
                  <a:ext uri="{0D108BD9-81ED-4DB2-BD59-A6C34878D82A}">
                    <a16:rowId xmlns:a16="http://schemas.microsoft.com/office/drawing/2014/main" val="201681552"/>
                  </a:ext>
                </a:extLst>
              </a:tr>
              <a:tr h="185166">
                <a:tc>
                  <a:txBody>
                    <a:bodyPr/>
                    <a:lstStyle/>
                    <a:p>
                      <a:pPr algn="ctr"/>
                      <a:r>
                        <a:rPr lang="en-US" sz="700" b="1" dirty="0">
                          <a:solidFill>
                            <a:srgbClr val="FF0000"/>
                          </a:solidFill>
                        </a:rPr>
                        <a:t>1.9</a:t>
                      </a:r>
                    </a:p>
                  </a:txBody>
                  <a:tcPr marL="0" marR="0" marT="0" marB="0" anchor="ctr">
                    <a:solidFill>
                      <a:schemeClr val="bg1"/>
                    </a:solidFill>
                  </a:tcPr>
                </a:tc>
                <a:extLst>
                  <a:ext uri="{0D108BD9-81ED-4DB2-BD59-A6C34878D82A}">
                    <a16:rowId xmlns:a16="http://schemas.microsoft.com/office/drawing/2014/main" val="177053094"/>
                  </a:ext>
                </a:extLst>
              </a:tr>
            </a:tbl>
          </a:graphicData>
        </a:graphic>
      </p:graphicFrame>
      <mc:AlternateContent xmlns:mc="http://schemas.openxmlformats.org/markup-compatibility/2006" xmlns:a14="http://schemas.microsoft.com/office/drawing/2010/main">
        <mc:Choice Requires="a14">
          <p:sp>
            <p:nvSpPr>
              <p:cNvPr id="171" name="TextBox 170"/>
              <p:cNvSpPr txBox="1"/>
              <p:nvPr/>
            </p:nvSpPr>
            <p:spPr>
              <a:xfrm>
                <a:off x="5422571" y="2165984"/>
                <a:ext cx="311304" cy="2482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13" i="1">
                          <a:latin typeface="Cambria Math" panose="02040503050406030204" pitchFamily="18" charset="0"/>
                        </a:rPr>
                        <m:t>=</m:t>
                      </m:r>
                    </m:oMath>
                  </m:oMathPara>
                </a14:m>
                <a:endParaRPr lang="en-US" sz="1013" dirty="0"/>
              </a:p>
            </p:txBody>
          </p:sp>
        </mc:Choice>
        <mc:Fallback xmlns="">
          <p:sp>
            <p:nvSpPr>
              <p:cNvPr id="171" name="TextBox 170"/>
              <p:cNvSpPr txBox="1">
                <a:spLocks noRot="1" noChangeAspect="1" noMove="1" noResize="1" noEditPoints="1" noAdjustHandles="1" noChangeArrowheads="1" noChangeShapeType="1" noTextEdit="1"/>
              </p:cNvSpPr>
              <p:nvPr/>
            </p:nvSpPr>
            <p:spPr>
              <a:xfrm>
                <a:off x="5422571" y="2165984"/>
                <a:ext cx="311304" cy="248209"/>
              </a:xfrm>
              <a:prstGeom prst="rect">
                <a:avLst/>
              </a:prstGeom>
              <a:blipFill rotWithShape="0">
                <a:blip r:embed="rId7"/>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1766730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36</a:t>
            </a:fld>
            <a:endParaRPr lang="en-US" dirty="0"/>
          </a:p>
        </p:txBody>
      </p:sp>
      <p:grpSp>
        <p:nvGrpSpPr>
          <p:cNvPr id="20" name="Group 19"/>
          <p:cNvGrpSpPr/>
          <p:nvPr/>
        </p:nvGrpSpPr>
        <p:grpSpPr>
          <a:xfrm>
            <a:off x="2202173" y="2199604"/>
            <a:ext cx="154305" cy="1337310"/>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b="1" dirty="0">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grpSp>
      <p:grpSp>
        <p:nvGrpSpPr>
          <p:cNvPr id="21" name="Group 20"/>
          <p:cNvGrpSpPr/>
          <p:nvPr/>
        </p:nvGrpSpPr>
        <p:grpSpPr>
          <a:xfrm>
            <a:off x="2202173" y="3812673"/>
            <a:ext cx="154305" cy="1337310"/>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b="1" dirty="0">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grpSp>
      <p:sp>
        <p:nvSpPr>
          <p:cNvPr id="32" name="TextBox 31"/>
          <p:cNvSpPr txBox="1"/>
          <p:nvPr/>
        </p:nvSpPr>
        <p:spPr>
          <a:xfrm>
            <a:off x="1896134" y="2697519"/>
            <a:ext cx="344966" cy="248209"/>
          </a:xfrm>
          <a:prstGeom prst="rect">
            <a:avLst/>
          </a:prstGeom>
          <a:noFill/>
        </p:spPr>
        <p:txBody>
          <a:bodyPr wrap="none" rtlCol="0">
            <a:spAutoFit/>
          </a:bodyPr>
          <a:lstStyle/>
          <a:p>
            <a:r>
              <a:rPr lang="en-US" sz="1013" dirty="0"/>
              <a:t>cat</a:t>
            </a:r>
          </a:p>
        </p:txBody>
      </p:sp>
      <p:sp>
        <p:nvSpPr>
          <p:cNvPr id="33" name="TextBox 32"/>
          <p:cNvSpPr txBox="1"/>
          <p:nvPr/>
        </p:nvSpPr>
        <p:spPr>
          <a:xfrm>
            <a:off x="1896133" y="4347597"/>
            <a:ext cx="322524" cy="248209"/>
          </a:xfrm>
          <a:prstGeom prst="rect">
            <a:avLst/>
          </a:prstGeom>
          <a:noFill/>
        </p:spPr>
        <p:txBody>
          <a:bodyPr wrap="none" rtlCol="0">
            <a:spAutoFit/>
          </a:bodyPr>
          <a:lstStyle/>
          <a:p>
            <a:r>
              <a:rPr lang="en-US" sz="1013" dirty="0"/>
              <a:t>on</a:t>
            </a:r>
          </a:p>
        </p:txBody>
      </p:sp>
      <p:grpSp>
        <p:nvGrpSpPr>
          <p:cNvPr id="46" name="Group 45"/>
          <p:cNvGrpSpPr/>
          <p:nvPr/>
        </p:nvGrpSpPr>
        <p:grpSpPr>
          <a:xfrm>
            <a:off x="4148680" y="3221013"/>
            <a:ext cx="154305" cy="802386"/>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b="1" dirty="0">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grpSp>
      <p:grpSp>
        <p:nvGrpSpPr>
          <p:cNvPr id="57" name="Group 56"/>
          <p:cNvGrpSpPr/>
          <p:nvPr/>
        </p:nvGrpSpPr>
        <p:grpSpPr>
          <a:xfrm>
            <a:off x="6099907" y="3001990"/>
            <a:ext cx="154305" cy="1337310"/>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b="1" dirty="0">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grpSp>
      <p:sp>
        <p:nvSpPr>
          <p:cNvPr id="68" name="TextBox 67"/>
          <p:cNvSpPr txBox="1"/>
          <p:nvPr/>
        </p:nvSpPr>
        <p:spPr>
          <a:xfrm>
            <a:off x="1943554" y="1916691"/>
            <a:ext cx="756938" cy="248209"/>
          </a:xfrm>
          <a:prstGeom prst="rect">
            <a:avLst/>
          </a:prstGeom>
          <a:noFill/>
        </p:spPr>
        <p:txBody>
          <a:bodyPr wrap="none" rtlCol="0">
            <a:spAutoFit/>
          </a:bodyPr>
          <a:lstStyle/>
          <a:p>
            <a:r>
              <a:rPr lang="en-US" sz="1013" dirty="0"/>
              <a:t>Input layer</a:t>
            </a:r>
          </a:p>
        </p:txBody>
      </p:sp>
      <p:cxnSp>
        <p:nvCxnSpPr>
          <p:cNvPr id="70" name="Straight Connector 69"/>
          <p:cNvCxnSpPr/>
          <p:nvPr/>
        </p:nvCxnSpPr>
        <p:spPr>
          <a:xfrm>
            <a:off x="2356480" y="2199605"/>
            <a:ext cx="1792202" cy="102140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356477" y="3218796"/>
            <a:ext cx="1792202" cy="593877"/>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351760" y="3535496"/>
            <a:ext cx="1796921" cy="487904"/>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2356477" y="4031697"/>
            <a:ext cx="1792202" cy="1118287"/>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3890062" y="2641927"/>
            <a:ext cx="856325" cy="248209"/>
          </a:xfrm>
          <a:prstGeom prst="rect">
            <a:avLst/>
          </a:prstGeom>
          <a:noFill/>
        </p:spPr>
        <p:txBody>
          <a:bodyPr wrap="none" rtlCol="0">
            <a:spAutoFit/>
          </a:bodyPr>
          <a:lstStyle/>
          <a:p>
            <a:r>
              <a:rPr lang="en-US" sz="1013" dirty="0"/>
              <a:t>Hidden layer</a:t>
            </a:r>
          </a:p>
        </p:txBody>
      </p:sp>
      <mc:AlternateContent xmlns:mc="http://schemas.openxmlformats.org/markup-compatibility/2006" xmlns:a14="http://schemas.microsoft.com/office/drawing/2010/main">
        <mc:Choice Requires="a14">
          <p:sp>
            <p:nvSpPr>
              <p:cNvPr id="83" name="TextBox 82"/>
              <p:cNvSpPr txBox="1"/>
              <p:nvPr/>
            </p:nvSpPr>
            <p:spPr>
              <a:xfrm>
                <a:off x="6045917" y="4396736"/>
                <a:ext cx="452240" cy="248209"/>
              </a:xfrm>
              <a:prstGeom prst="rect">
                <a:avLst/>
              </a:prstGeom>
              <a:noFill/>
            </p:spPr>
            <p:txBody>
              <a:bodyPr wrap="none" rtlCol="0">
                <a:spAutoFit/>
              </a:bodyPr>
              <a:lstStyle/>
              <a:p>
                <a14:m>
                  <m:oMath xmlns:m="http://schemas.openxmlformats.org/officeDocument/2006/math">
                    <m:sSub>
                      <m:sSubPr>
                        <m:ctrlPr>
                          <a:rPr lang="en-US" sz="1013" i="1">
                            <a:latin typeface="Cambria Math" panose="02040503050406030204" pitchFamily="18" charset="0"/>
                          </a:rPr>
                        </m:ctrlPr>
                      </m:sSubPr>
                      <m:e>
                        <m:acc>
                          <m:accPr>
                            <m:chr m:val="̂"/>
                            <m:ctrlPr>
                              <a:rPr lang="en-US" sz="1013" i="1">
                                <a:latin typeface="Cambria Math" panose="02040503050406030204" pitchFamily="18" charset="0"/>
                              </a:rPr>
                            </m:ctrlPr>
                          </m:accPr>
                          <m:e>
                            <m:r>
                              <a:rPr lang="en-US" sz="1013" i="1">
                                <a:latin typeface="Cambria Math" panose="02040503050406030204" pitchFamily="18" charset="0"/>
                              </a:rPr>
                              <m:t>𝑦</m:t>
                            </m:r>
                          </m:e>
                        </m:acc>
                      </m:e>
                      <m:sub>
                        <m:r>
                          <m:rPr>
                            <m:sty m:val="p"/>
                          </m:rPr>
                          <a:rPr lang="en-US" sz="1013">
                            <a:latin typeface="Cambria Math" panose="02040503050406030204" pitchFamily="18" charset="0"/>
                          </a:rPr>
                          <m:t>sat</m:t>
                        </m:r>
                      </m:sub>
                    </m:sSub>
                    <m:r>
                      <a:rPr lang="en-US" sz="1013">
                        <a:latin typeface="Cambria Math" panose="02040503050406030204" pitchFamily="18" charset="0"/>
                      </a:rPr>
                      <m:t> </m:t>
                    </m:r>
                  </m:oMath>
                </a14:m>
                <a:r>
                  <a:rPr lang="en-US" sz="1013" dirty="0"/>
                  <a:t> </a:t>
                </a:r>
              </a:p>
            </p:txBody>
          </p:sp>
        </mc:Choice>
        <mc:Fallback xmlns="">
          <p:sp>
            <p:nvSpPr>
              <p:cNvPr id="83" name="TextBox 82"/>
              <p:cNvSpPr txBox="1">
                <a:spLocks noRot="1" noChangeAspect="1" noMove="1" noResize="1" noEditPoints="1" noAdjustHandles="1" noChangeArrowheads="1" noChangeShapeType="1" noTextEdit="1"/>
              </p:cNvSpPr>
              <p:nvPr/>
            </p:nvSpPr>
            <p:spPr>
              <a:xfrm>
                <a:off x="6045917" y="4396736"/>
                <a:ext cx="452240" cy="248209"/>
              </a:xfrm>
              <a:prstGeom prst="rect">
                <a:avLst/>
              </a:prstGeom>
              <a:blipFill rotWithShape="0">
                <a:blip r:embed="rId2"/>
                <a:stretch>
                  <a:fillRect/>
                </a:stretch>
              </a:blipFill>
            </p:spPr>
            <p:txBody>
              <a:bodyPr/>
              <a:lstStyle/>
              <a:p>
                <a:r>
                  <a:rPr lang="el-GR">
                    <a:noFill/>
                  </a:rPr>
                  <a:t> </a:t>
                </a:r>
              </a:p>
            </p:txBody>
          </p:sp>
        </mc:Fallback>
      </mc:AlternateContent>
      <p:cxnSp>
        <p:nvCxnSpPr>
          <p:cNvPr id="84" name="Straight Connector 83"/>
          <p:cNvCxnSpPr/>
          <p:nvPr/>
        </p:nvCxnSpPr>
        <p:spPr>
          <a:xfrm flipV="1">
            <a:off x="4302985" y="3001305"/>
            <a:ext cx="1796922" cy="217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302985" y="4023400"/>
            <a:ext cx="1796922" cy="315901"/>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682264" y="2666733"/>
            <a:ext cx="854721" cy="248209"/>
          </a:xfrm>
          <a:prstGeom prst="rect">
            <a:avLst/>
          </a:prstGeom>
          <a:noFill/>
        </p:spPr>
        <p:txBody>
          <a:bodyPr wrap="none" rtlCol="0">
            <a:spAutoFit/>
          </a:bodyPr>
          <a:lstStyle/>
          <a:p>
            <a:r>
              <a:rPr lang="en-US" sz="1013" dirty="0"/>
              <a:t>Output layer</a:t>
            </a:r>
          </a:p>
        </p:txBody>
      </p:sp>
      <mc:AlternateContent xmlns:mc="http://schemas.openxmlformats.org/markup-compatibility/2006" xmlns:a14="http://schemas.microsoft.com/office/drawing/2010/main">
        <mc:Choice Requires="a14">
          <p:sp>
            <p:nvSpPr>
              <p:cNvPr id="71" name="TextBox 70"/>
              <p:cNvSpPr txBox="1"/>
              <p:nvPr/>
            </p:nvSpPr>
            <p:spPr>
              <a:xfrm>
                <a:off x="2510783" y="2695776"/>
                <a:ext cx="725583" cy="3347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575" i="1">
                              <a:latin typeface="Cambria Math" panose="02040503050406030204" pitchFamily="18" charset="0"/>
                            </a:rPr>
                          </m:ctrlPr>
                        </m:sSubPr>
                        <m:e>
                          <m:r>
                            <a:rPr lang="en-US" sz="1575" i="1">
                              <a:latin typeface="Cambria Math" panose="02040503050406030204" pitchFamily="18" charset="0"/>
                            </a:rPr>
                            <m:t>𝑊</m:t>
                          </m:r>
                        </m:e>
                        <m:sub>
                          <m:r>
                            <a:rPr lang="en-US" sz="1575" i="1">
                              <a:latin typeface="Cambria Math" panose="02040503050406030204" pitchFamily="18" charset="0"/>
                            </a:rPr>
                            <m:t>𝑉</m:t>
                          </m:r>
                          <m:r>
                            <a:rPr lang="en-US" sz="1575" i="1">
                              <a:latin typeface="Cambria Math" panose="02040503050406030204" pitchFamily="18" charset="0"/>
                            </a:rPr>
                            <m:t>×</m:t>
                          </m:r>
                          <m:r>
                            <a:rPr lang="en-US" sz="1575" i="1">
                              <a:latin typeface="Cambria Math" panose="02040503050406030204" pitchFamily="18" charset="0"/>
                            </a:rPr>
                            <m:t>𝑁</m:t>
                          </m:r>
                        </m:sub>
                      </m:sSub>
                    </m:oMath>
                  </m:oMathPara>
                </a14:m>
                <a:endParaRPr lang="en-US" sz="1575" dirty="0"/>
              </a:p>
            </p:txBody>
          </p:sp>
        </mc:Choice>
        <mc:Fallback xmlns="">
          <p:sp>
            <p:nvSpPr>
              <p:cNvPr id="71" name="TextBox 70"/>
              <p:cNvSpPr txBox="1">
                <a:spLocks noRot="1" noChangeAspect="1" noMove="1" noResize="1" noEditPoints="1" noAdjustHandles="1" noChangeArrowheads="1" noChangeShapeType="1" noTextEdit="1"/>
              </p:cNvSpPr>
              <p:nvPr/>
            </p:nvSpPr>
            <p:spPr>
              <a:xfrm>
                <a:off x="2510783" y="2695776"/>
                <a:ext cx="725583" cy="334707"/>
              </a:xfrm>
              <a:prstGeom prst="rect">
                <a:avLst/>
              </a:prstGeom>
              <a:blipFill rotWithShape="0">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2526754" y="4145794"/>
                <a:ext cx="725583" cy="3347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575" i="1">
                              <a:latin typeface="Cambria Math" panose="02040503050406030204" pitchFamily="18" charset="0"/>
                            </a:rPr>
                          </m:ctrlPr>
                        </m:sSubPr>
                        <m:e>
                          <m:r>
                            <a:rPr lang="en-US" sz="1575" i="1">
                              <a:latin typeface="Cambria Math" panose="02040503050406030204" pitchFamily="18" charset="0"/>
                            </a:rPr>
                            <m:t>𝑊</m:t>
                          </m:r>
                        </m:e>
                        <m:sub>
                          <m:r>
                            <a:rPr lang="en-US" sz="1575" i="1">
                              <a:latin typeface="Cambria Math" panose="02040503050406030204" pitchFamily="18" charset="0"/>
                            </a:rPr>
                            <m:t>𝑉</m:t>
                          </m:r>
                          <m:r>
                            <a:rPr lang="en-US" sz="1575" i="1">
                              <a:latin typeface="Cambria Math" panose="02040503050406030204" pitchFamily="18" charset="0"/>
                            </a:rPr>
                            <m:t>×</m:t>
                          </m:r>
                          <m:r>
                            <a:rPr lang="en-US" sz="1575" i="1">
                              <a:latin typeface="Cambria Math" panose="02040503050406030204" pitchFamily="18" charset="0"/>
                            </a:rPr>
                            <m:t>𝑁</m:t>
                          </m:r>
                        </m:sub>
                      </m:sSub>
                    </m:oMath>
                  </m:oMathPara>
                </a14:m>
                <a:endParaRPr lang="en-US" sz="1575" dirty="0"/>
              </a:p>
            </p:txBody>
          </p:sp>
        </mc:Choice>
        <mc:Fallback xmlns="">
          <p:sp>
            <p:nvSpPr>
              <p:cNvPr id="73" name="TextBox 72"/>
              <p:cNvSpPr txBox="1">
                <a:spLocks noRot="1" noChangeAspect="1" noMove="1" noResize="1" noEditPoints="1" noAdjustHandles="1" noChangeArrowheads="1" noChangeShapeType="1" noTextEdit="1"/>
              </p:cNvSpPr>
              <p:nvPr/>
            </p:nvSpPr>
            <p:spPr>
              <a:xfrm>
                <a:off x="2526754" y="4145794"/>
                <a:ext cx="725583" cy="334707"/>
              </a:xfrm>
              <a:prstGeom prst="rect">
                <a:avLst/>
              </a:prstGeom>
              <a:blipFill rotWithShape="0">
                <a:blip r:embed="rId4"/>
                <a:stretch>
                  <a:fillRect/>
                </a:stretch>
              </a:blipFill>
            </p:spPr>
            <p:txBody>
              <a:bodyPr/>
              <a:lstStyle/>
              <a:p>
                <a:r>
                  <a:rPr lang="el-GR">
                    <a:noFill/>
                  </a:rPr>
                  <a:t> </a:t>
                </a:r>
              </a:p>
            </p:txBody>
          </p:sp>
        </mc:Fallback>
      </mc:AlternateContent>
      <p:sp>
        <p:nvSpPr>
          <p:cNvPr id="74" name="TextBox 73"/>
          <p:cNvSpPr txBox="1"/>
          <p:nvPr/>
        </p:nvSpPr>
        <p:spPr>
          <a:xfrm>
            <a:off x="1722560" y="3354744"/>
            <a:ext cx="502061" cy="248209"/>
          </a:xfrm>
          <a:prstGeom prst="rect">
            <a:avLst/>
          </a:prstGeom>
          <a:noFill/>
        </p:spPr>
        <p:txBody>
          <a:bodyPr wrap="none" rtlCol="0">
            <a:spAutoFit/>
          </a:bodyPr>
          <a:lstStyle/>
          <a:p>
            <a:r>
              <a:rPr lang="en-US" sz="1013" dirty="0"/>
              <a:t>V-dim</a:t>
            </a:r>
          </a:p>
        </p:txBody>
      </p:sp>
      <p:sp>
        <p:nvSpPr>
          <p:cNvPr id="75" name="TextBox 74"/>
          <p:cNvSpPr txBox="1"/>
          <p:nvPr/>
        </p:nvSpPr>
        <p:spPr>
          <a:xfrm>
            <a:off x="1722560" y="4949387"/>
            <a:ext cx="502061" cy="248209"/>
          </a:xfrm>
          <a:prstGeom prst="rect">
            <a:avLst/>
          </a:prstGeom>
          <a:noFill/>
        </p:spPr>
        <p:txBody>
          <a:bodyPr wrap="none" rtlCol="0">
            <a:spAutoFit/>
          </a:bodyPr>
          <a:lstStyle/>
          <a:p>
            <a:r>
              <a:rPr lang="en-US" sz="1013" dirty="0"/>
              <a:t>V-dim</a:t>
            </a:r>
          </a:p>
        </p:txBody>
      </p:sp>
      <p:sp>
        <p:nvSpPr>
          <p:cNvPr id="77" name="TextBox 76"/>
          <p:cNvSpPr txBox="1"/>
          <p:nvPr/>
        </p:nvSpPr>
        <p:spPr>
          <a:xfrm>
            <a:off x="4016098" y="4302870"/>
            <a:ext cx="511679" cy="248209"/>
          </a:xfrm>
          <a:prstGeom prst="rect">
            <a:avLst/>
          </a:prstGeom>
          <a:noFill/>
        </p:spPr>
        <p:txBody>
          <a:bodyPr wrap="none" rtlCol="0">
            <a:spAutoFit/>
          </a:bodyPr>
          <a:lstStyle/>
          <a:p>
            <a:r>
              <a:rPr lang="en-US" sz="1013" dirty="0"/>
              <a:t>N-dim</a:t>
            </a:r>
          </a:p>
        </p:txBody>
      </p:sp>
      <mc:AlternateContent xmlns:mc="http://schemas.openxmlformats.org/markup-compatibility/2006" xmlns:a14="http://schemas.microsoft.com/office/drawing/2010/main">
        <mc:Choice Requires="a14">
          <p:sp>
            <p:nvSpPr>
              <p:cNvPr id="78" name="TextBox 77"/>
              <p:cNvSpPr txBox="1"/>
              <p:nvPr/>
            </p:nvSpPr>
            <p:spPr>
              <a:xfrm>
                <a:off x="4522059" y="3448909"/>
                <a:ext cx="1440266" cy="3347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575" i="1">
                              <a:latin typeface="Cambria Math" panose="02040503050406030204" pitchFamily="18" charset="0"/>
                            </a:rPr>
                          </m:ctrlPr>
                        </m:sSubSupPr>
                        <m:e>
                          <m:r>
                            <a:rPr lang="en-US" sz="1575" i="1">
                              <a:latin typeface="Cambria Math" panose="02040503050406030204" pitchFamily="18" charset="0"/>
                            </a:rPr>
                            <m:t>𝑊</m:t>
                          </m:r>
                        </m:e>
                        <m:sub>
                          <m:r>
                            <a:rPr lang="en-US" sz="1575" i="1">
                              <a:latin typeface="Cambria Math" panose="02040503050406030204" pitchFamily="18" charset="0"/>
                            </a:rPr>
                            <m:t>𝑉</m:t>
                          </m:r>
                          <m:r>
                            <a:rPr lang="en-US" sz="1575" i="1">
                              <a:latin typeface="Cambria Math" panose="02040503050406030204" pitchFamily="18" charset="0"/>
                            </a:rPr>
                            <m:t>×</m:t>
                          </m:r>
                          <m:r>
                            <a:rPr lang="en-US" sz="1575" i="1">
                              <a:latin typeface="Cambria Math" panose="02040503050406030204" pitchFamily="18" charset="0"/>
                            </a:rPr>
                            <m:t>𝑁</m:t>
                          </m:r>
                        </m:sub>
                        <m:sup>
                          <m:r>
                            <a:rPr lang="en-US" sz="1575" i="1">
                              <a:latin typeface="Cambria Math" panose="02040503050406030204" pitchFamily="18" charset="0"/>
                            </a:rPr>
                            <m:t>′</m:t>
                          </m:r>
                        </m:sup>
                      </m:sSubSup>
                      <m:r>
                        <a:rPr lang="en-US" sz="1575" i="1">
                          <a:latin typeface="Cambria Math" panose="02040503050406030204" pitchFamily="18" charset="0"/>
                        </a:rPr>
                        <m:t>×</m:t>
                      </m:r>
                      <m:acc>
                        <m:accPr>
                          <m:chr m:val="̂"/>
                          <m:ctrlPr>
                            <a:rPr lang="en-US" sz="1575" i="1">
                              <a:latin typeface="Cambria Math" panose="02040503050406030204" pitchFamily="18" charset="0"/>
                            </a:rPr>
                          </m:ctrlPr>
                        </m:accPr>
                        <m:e>
                          <m:r>
                            <a:rPr lang="en-US" sz="1575" i="1">
                              <a:latin typeface="Cambria Math" panose="02040503050406030204" pitchFamily="18" charset="0"/>
                            </a:rPr>
                            <m:t>𝑣</m:t>
                          </m:r>
                        </m:e>
                      </m:acc>
                      <m:r>
                        <a:rPr lang="en-US" sz="1575" i="1">
                          <a:latin typeface="Cambria Math" panose="02040503050406030204" pitchFamily="18" charset="0"/>
                        </a:rPr>
                        <m:t>=</m:t>
                      </m:r>
                      <m:r>
                        <a:rPr lang="en-US" sz="1575" i="1">
                          <a:latin typeface="Cambria Math" panose="02040503050406030204" pitchFamily="18" charset="0"/>
                        </a:rPr>
                        <m:t>𝑧</m:t>
                      </m:r>
                    </m:oMath>
                  </m:oMathPara>
                </a14:m>
                <a:endParaRPr lang="en-US" sz="1575" dirty="0"/>
              </a:p>
            </p:txBody>
          </p:sp>
        </mc:Choice>
        <mc:Fallback xmlns="">
          <p:sp>
            <p:nvSpPr>
              <p:cNvPr id="78" name="TextBox 77"/>
              <p:cNvSpPr txBox="1">
                <a:spLocks noRot="1" noChangeAspect="1" noMove="1" noResize="1" noEditPoints="1" noAdjustHandles="1" noChangeArrowheads="1" noChangeShapeType="1" noTextEdit="1"/>
              </p:cNvSpPr>
              <p:nvPr/>
            </p:nvSpPr>
            <p:spPr>
              <a:xfrm>
                <a:off x="4522059" y="3448909"/>
                <a:ext cx="1440266" cy="334707"/>
              </a:xfrm>
              <a:prstGeom prst="rect">
                <a:avLst/>
              </a:prstGeom>
              <a:blipFill rotWithShape="0">
                <a:blip r:embed="rId5"/>
                <a:stretch>
                  <a:fillRect/>
                </a:stretch>
              </a:blipFill>
            </p:spPr>
            <p:txBody>
              <a:bodyPr/>
              <a:lstStyle/>
              <a:p>
                <a:r>
                  <a:rPr lang="el-GR">
                    <a:noFill/>
                  </a:rPr>
                  <a:t> </a:t>
                </a:r>
              </a:p>
            </p:txBody>
          </p:sp>
        </mc:Fallback>
      </mc:AlternateContent>
      <p:sp>
        <p:nvSpPr>
          <p:cNvPr id="80" name="TextBox 79"/>
          <p:cNvSpPr txBox="1"/>
          <p:nvPr/>
        </p:nvSpPr>
        <p:spPr>
          <a:xfrm>
            <a:off x="5998671" y="4634427"/>
            <a:ext cx="502061" cy="248209"/>
          </a:xfrm>
          <a:prstGeom prst="rect">
            <a:avLst/>
          </a:prstGeom>
          <a:noFill/>
        </p:spPr>
        <p:txBody>
          <a:bodyPr wrap="none" rtlCol="0">
            <a:spAutoFit/>
          </a:bodyPr>
          <a:lstStyle/>
          <a:p>
            <a:r>
              <a:rPr lang="en-US" sz="1013" dirty="0"/>
              <a:t>V-dim</a:t>
            </a:r>
          </a:p>
        </p:txBody>
      </p:sp>
      <p:sp>
        <p:nvSpPr>
          <p:cNvPr id="69" name="TextBox 68"/>
          <p:cNvSpPr txBox="1"/>
          <p:nvPr/>
        </p:nvSpPr>
        <p:spPr>
          <a:xfrm>
            <a:off x="3349630" y="4949387"/>
            <a:ext cx="1880643" cy="248209"/>
          </a:xfrm>
          <a:prstGeom prst="rect">
            <a:avLst/>
          </a:prstGeom>
          <a:noFill/>
        </p:spPr>
        <p:txBody>
          <a:bodyPr wrap="none" rtlCol="0">
            <a:spAutoFit/>
          </a:bodyPr>
          <a:lstStyle/>
          <a:p>
            <a:r>
              <a:rPr lang="en-US" sz="1013" dirty="0"/>
              <a:t>N will be the size of word vector</a:t>
            </a:r>
          </a:p>
        </p:txBody>
      </p:sp>
      <mc:AlternateContent xmlns:mc="http://schemas.openxmlformats.org/markup-compatibility/2006" xmlns:a14="http://schemas.microsoft.com/office/drawing/2010/main">
        <mc:Choice Requires="a14">
          <p:sp>
            <p:nvSpPr>
              <p:cNvPr id="2" name="Rectangle 1"/>
              <p:cNvSpPr/>
              <p:nvPr/>
            </p:nvSpPr>
            <p:spPr>
              <a:xfrm>
                <a:off x="4109645" y="4038385"/>
                <a:ext cx="287836" cy="2482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013" i="1">
                              <a:latin typeface="Cambria Math" panose="02040503050406030204" pitchFamily="18" charset="0"/>
                            </a:rPr>
                          </m:ctrlPr>
                        </m:accPr>
                        <m:e>
                          <m:r>
                            <a:rPr lang="en-US" sz="1013" i="1">
                              <a:latin typeface="Cambria Math" panose="02040503050406030204" pitchFamily="18" charset="0"/>
                            </a:rPr>
                            <m:t>𝑣</m:t>
                          </m:r>
                        </m:e>
                      </m:acc>
                    </m:oMath>
                  </m:oMathPara>
                </a14:m>
                <a:endParaRPr lang="en-US" sz="1013" dirty="0"/>
              </a:p>
            </p:txBody>
          </p:sp>
        </mc:Choice>
        <mc:Fallback xmlns="">
          <p:sp>
            <p:nvSpPr>
              <p:cNvPr id="2" name="Rectangle 1"/>
              <p:cNvSpPr>
                <a:spLocks noRot="1" noChangeAspect="1" noMove="1" noResize="1" noEditPoints="1" noAdjustHandles="1" noChangeArrowheads="1" noChangeShapeType="1" noTextEdit="1"/>
              </p:cNvSpPr>
              <p:nvPr/>
            </p:nvSpPr>
            <p:spPr>
              <a:xfrm>
                <a:off x="4109645" y="4038385"/>
                <a:ext cx="287836" cy="248209"/>
              </a:xfrm>
              <a:prstGeom prst="rect">
                <a:avLst/>
              </a:prstGeom>
              <a:blipFill rotWithShape="0">
                <a:blip r:embed="rId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6" name="TextBox 85"/>
              <p:cNvSpPr txBox="1"/>
              <p:nvPr/>
            </p:nvSpPr>
            <p:spPr>
              <a:xfrm>
                <a:off x="6177061" y="3408767"/>
                <a:ext cx="1656371" cy="3347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1575" i="1">
                              <a:latin typeface="Cambria Math" panose="02040503050406030204" pitchFamily="18" charset="0"/>
                            </a:rPr>
                          </m:ctrlPr>
                        </m:accPr>
                        <m:e>
                          <m:r>
                            <a:rPr lang="en-US" sz="1575" i="1">
                              <a:latin typeface="Cambria Math" panose="02040503050406030204" pitchFamily="18" charset="0"/>
                            </a:rPr>
                            <m:t>𝑦</m:t>
                          </m:r>
                        </m:e>
                      </m:acc>
                      <m:r>
                        <a:rPr lang="en-US" sz="1575" i="1">
                          <a:latin typeface="Cambria Math" panose="02040503050406030204" pitchFamily="18" charset="0"/>
                        </a:rPr>
                        <m:t>=</m:t>
                      </m:r>
                      <m:r>
                        <a:rPr lang="en-US" sz="1575" i="1">
                          <a:latin typeface="Cambria Math" panose="02040503050406030204" pitchFamily="18" charset="0"/>
                        </a:rPr>
                        <m:t>𝑠𝑜𝑓𝑡𝑚𝑎𝑥</m:t>
                      </m:r>
                      <m:r>
                        <a:rPr lang="en-US" sz="1575" i="1">
                          <a:latin typeface="Cambria Math" panose="02040503050406030204" pitchFamily="18" charset="0"/>
                        </a:rPr>
                        <m:t>(</m:t>
                      </m:r>
                      <m:r>
                        <a:rPr lang="en-US" sz="1575" i="1">
                          <a:latin typeface="Cambria Math" panose="02040503050406030204" pitchFamily="18" charset="0"/>
                        </a:rPr>
                        <m:t>𝑧</m:t>
                      </m:r>
                      <m:r>
                        <a:rPr lang="en-US" sz="1575" i="1">
                          <a:latin typeface="Cambria Math" panose="02040503050406030204" pitchFamily="18" charset="0"/>
                        </a:rPr>
                        <m:t>)</m:t>
                      </m:r>
                    </m:oMath>
                  </m:oMathPara>
                </a14:m>
                <a:endParaRPr lang="en-US" sz="1575" dirty="0"/>
              </a:p>
            </p:txBody>
          </p:sp>
        </mc:Choice>
        <mc:Fallback xmlns="">
          <p:sp>
            <p:nvSpPr>
              <p:cNvPr id="86" name="TextBox 85"/>
              <p:cNvSpPr txBox="1">
                <a:spLocks noRot="1" noChangeAspect="1" noMove="1" noResize="1" noEditPoints="1" noAdjustHandles="1" noChangeArrowheads="1" noChangeShapeType="1" noTextEdit="1"/>
              </p:cNvSpPr>
              <p:nvPr/>
            </p:nvSpPr>
            <p:spPr>
              <a:xfrm>
                <a:off x="6177061" y="3408767"/>
                <a:ext cx="1656371" cy="334707"/>
              </a:xfrm>
              <a:prstGeom prst="rect">
                <a:avLst/>
              </a:prstGeom>
              <a:blipFill rotWithShape="0">
                <a:blip r:embed="rId7"/>
                <a:stretch>
                  <a:fillRect b="-10909"/>
                </a:stretch>
              </a:blipFill>
            </p:spPr>
            <p:txBody>
              <a:bodyPr/>
              <a:lstStyle/>
              <a:p>
                <a:r>
                  <a:rPr lang="el-GR">
                    <a:noFill/>
                  </a:rPr>
                  <a:t> </a:t>
                </a:r>
              </a:p>
            </p:txBody>
          </p:sp>
        </mc:Fallback>
      </mc:AlternateContent>
    </p:spTree>
    <p:extLst>
      <p:ext uri="{BB962C8B-B14F-4D97-AF65-F5344CB8AC3E}">
        <p14:creationId xmlns:p14="http://schemas.microsoft.com/office/powerpoint/2010/main" val="21673429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37</a:t>
            </a:fld>
            <a:endParaRPr lang="en-US" dirty="0"/>
          </a:p>
        </p:txBody>
      </p:sp>
      <p:grpSp>
        <p:nvGrpSpPr>
          <p:cNvPr id="20" name="Group 19"/>
          <p:cNvGrpSpPr/>
          <p:nvPr/>
        </p:nvGrpSpPr>
        <p:grpSpPr>
          <a:xfrm>
            <a:off x="2521586" y="2199604"/>
            <a:ext cx="154305" cy="1337310"/>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b="1" dirty="0">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grpSp>
      <p:grpSp>
        <p:nvGrpSpPr>
          <p:cNvPr id="21" name="Group 20"/>
          <p:cNvGrpSpPr/>
          <p:nvPr/>
        </p:nvGrpSpPr>
        <p:grpSpPr>
          <a:xfrm>
            <a:off x="2521586" y="3812673"/>
            <a:ext cx="154305" cy="1337310"/>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b="1" dirty="0">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grpSp>
      <p:sp>
        <p:nvSpPr>
          <p:cNvPr id="32" name="TextBox 31"/>
          <p:cNvSpPr txBox="1"/>
          <p:nvPr/>
        </p:nvSpPr>
        <p:spPr>
          <a:xfrm>
            <a:off x="2215547" y="2697519"/>
            <a:ext cx="344966" cy="248209"/>
          </a:xfrm>
          <a:prstGeom prst="rect">
            <a:avLst/>
          </a:prstGeom>
          <a:noFill/>
        </p:spPr>
        <p:txBody>
          <a:bodyPr wrap="none" rtlCol="0">
            <a:spAutoFit/>
          </a:bodyPr>
          <a:lstStyle/>
          <a:p>
            <a:r>
              <a:rPr lang="en-US" sz="1013" dirty="0"/>
              <a:t>cat</a:t>
            </a:r>
          </a:p>
        </p:txBody>
      </p:sp>
      <p:sp>
        <p:nvSpPr>
          <p:cNvPr id="33" name="TextBox 32"/>
          <p:cNvSpPr txBox="1"/>
          <p:nvPr/>
        </p:nvSpPr>
        <p:spPr>
          <a:xfrm>
            <a:off x="2215546" y="4347597"/>
            <a:ext cx="322524" cy="248209"/>
          </a:xfrm>
          <a:prstGeom prst="rect">
            <a:avLst/>
          </a:prstGeom>
          <a:noFill/>
        </p:spPr>
        <p:txBody>
          <a:bodyPr wrap="none" rtlCol="0">
            <a:spAutoFit/>
          </a:bodyPr>
          <a:lstStyle/>
          <a:p>
            <a:r>
              <a:rPr lang="en-US" sz="1013" dirty="0"/>
              <a:t>on</a:t>
            </a:r>
          </a:p>
        </p:txBody>
      </p:sp>
      <p:grpSp>
        <p:nvGrpSpPr>
          <p:cNvPr id="46" name="Group 45"/>
          <p:cNvGrpSpPr/>
          <p:nvPr/>
        </p:nvGrpSpPr>
        <p:grpSpPr>
          <a:xfrm>
            <a:off x="4468093" y="3221013"/>
            <a:ext cx="154305" cy="802386"/>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b="1" dirty="0">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grpSp>
      <p:grpSp>
        <p:nvGrpSpPr>
          <p:cNvPr id="57" name="Group 56"/>
          <p:cNvGrpSpPr/>
          <p:nvPr/>
        </p:nvGrpSpPr>
        <p:grpSpPr>
          <a:xfrm>
            <a:off x="6419320" y="3001990"/>
            <a:ext cx="154305" cy="1337310"/>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b="1" dirty="0">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grpSp>
      <p:sp>
        <p:nvSpPr>
          <p:cNvPr id="68" name="TextBox 67"/>
          <p:cNvSpPr txBox="1"/>
          <p:nvPr/>
        </p:nvSpPr>
        <p:spPr>
          <a:xfrm>
            <a:off x="2262967" y="1916691"/>
            <a:ext cx="756938" cy="248209"/>
          </a:xfrm>
          <a:prstGeom prst="rect">
            <a:avLst/>
          </a:prstGeom>
          <a:noFill/>
        </p:spPr>
        <p:txBody>
          <a:bodyPr wrap="none" rtlCol="0">
            <a:spAutoFit/>
          </a:bodyPr>
          <a:lstStyle/>
          <a:p>
            <a:r>
              <a:rPr lang="en-US" sz="1013" dirty="0"/>
              <a:t>Input layer</a:t>
            </a:r>
          </a:p>
        </p:txBody>
      </p:sp>
      <p:cxnSp>
        <p:nvCxnSpPr>
          <p:cNvPr id="70" name="Straight Connector 69"/>
          <p:cNvCxnSpPr/>
          <p:nvPr/>
        </p:nvCxnSpPr>
        <p:spPr>
          <a:xfrm>
            <a:off x="2675893" y="2199605"/>
            <a:ext cx="1792202" cy="102140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675890" y="3218796"/>
            <a:ext cx="1792202" cy="593877"/>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671173" y="3535496"/>
            <a:ext cx="1796921" cy="487904"/>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2675890" y="4031697"/>
            <a:ext cx="1792202" cy="1118287"/>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209475" y="2641927"/>
            <a:ext cx="856325" cy="248209"/>
          </a:xfrm>
          <a:prstGeom prst="rect">
            <a:avLst/>
          </a:prstGeom>
          <a:noFill/>
        </p:spPr>
        <p:txBody>
          <a:bodyPr wrap="none" rtlCol="0">
            <a:spAutoFit/>
          </a:bodyPr>
          <a:lstStyle/>
          <a:p>
            <a:r>
              <a:rPr lang="en-US" sz="1013" dirty="0"/>
              <a:t>Hidden layer</a:t>
            </a:r>
          </a:p>
        </p:txBody>
      </p:sp>
      <mc:AlternateContent xmlns:mc="http://schemas.openxmlformats.org/markup-compatibility/2006" xmlns:a14="http://schemas.microsoft.com/office/drawing/2010/main">
        <mc:Choice Requires="a14">
          <p:sp>
            <p:nvSpPr>
              <p:cNvPr id="83" name="TextBox 82"/>
              <p:cNvSpPr txBox="1"/>
              <p:nvPr/>
            </p:nvSpPr>
            <p:spPr>
              <a:xfrm>
                <a:off x="6365330" y="4396736"/>
                <a:ext cx="452240" cy="248209"/>
              </a:xfrm>
              <a:prstGeom prst="rect">
                <a:avLst/>
              </a:prstGeom>
              <a:noFill/>
            </p:spPr>
            <p:txBody>
              <a:bodyPr wrap="none" rtlCol="0">
                <a:spAutoFit/>
              </a:bodyPr>
              <a:lstStyle/>
              <a:p>
                <a14:m>
                  <m:oMath xmlns:m="http://schemas.openxmlformats.org/officeDocument/2006/math">
                    <m:sSub>
                      <m:sSubPr>
                        <m:ctrlPr>
                          <a:rPr lang="en-US" sz="1013" i="1">
                            <a:latin typeface="Cambria Math" panose="02040503050406030204" pitchFamily="18" charset="0"/>
                          </a:rPr>
                        </m:ctrlPr>
                      </m:sSubPr>
                      <m:e>
                        <m:acc>
                          <m:accPr>
                            <m:chr m:val="̂"/>
                            <m:ctrlPr>
                              <a:rPr lang="en-US" sz="1013" i="1">
                                <a:latin typeface="Cambria Math" panose="02040503050406030204" pitchFamily="18" charset="0"/>
                              </a:rPr>
                            </m:ctrlPr>
                          </m:accPr>
                          <m:e>
                            <m:r>
                              <a:rPr lang="en-US" sz="1013" i="1">
                                <a:latin typeface="Cambria Math" panose="02040503050406030204" pitchFamily="18" charset="0"/>
                              </a:rPr>
                              <m:t>𝑦</m:t>
                            </m:r>
                          </m:e>
                        </m:acc>
                      </m:e>
                      <m:sub>
                        <m:r>
                          <m:rPr>
                            <m:sty m:val="p"/>
                          </m:rPr>
                          <a:rPr lang="en-US" sz="1013">
                            <a:latin typeface="Cambria Math" panose="02040503050406030204" pitchFamily="18" charset="0"/>
                          </a:rPr>
                          <m:t>sat</m:t>
                        </m:r>
                      </m:sub>
                    </m:sSub>
                    <m:r>
                      <a:rPr lang="en-US" sz="1013">
                        <a:latin typeface="Cambria Math" panose="02040503050406030204" pitchFamily="18" charset="0"/>
                      </a:rPr>
                      <m:t> </m:t>
                    </m:r>
                  </m:oMath>
                </a14:m>
                <a:r>
                  <a:rPr lang="en-US" sz="1013" dirty="0"/>
                  <a:t> </a:t>
                </a:r>
              </a:p>
            </p:txBody>
          </p:sp>
        </mc:Choice>
        <mc:Fallback xmlns="">
          <p:sp>
            <p:nvSpPr>
              <p:cNvPr id="83" name="TextBox 82"/>
              <p:cNvSpPr txBox="1">
                <a:spLocks noRot="1" noChangeAspect="1" noMove="1" noResize="1" noEditPoints="1" noAdjustHandles="1" noChangeArrowheads="1" noChangeShapeType="1" noTextEdit="1"/>
              </p:cNvSpPr>
              <p:nvPr/>
            </p:nvSpPr>
            <p:spPr>
              <a:xfrm>
                <a:off x="6365330" y="4396736"/>
                <a:ext cx="452240" cy="248209"/>
              </a:xfrm>
              <a:prstGeom prst="rect">
                <a:avLst/>
              </a:prstGeom>
              <a:blipFill rotWithShape="0">
                <a:blip r:embed="rId2"/>
                <a:stretch>
                  <a:fillRect/>
                </a:stretch>
              </a:blipFill>
            </p:spPr>
            <p:txBody>
              <a:bodyPr/>
              <a:lstStyle/>
              <a:p>
                <a:r>
                  <a:rPr lang="el-GR">
                    <a:noFill/>
                  </a:rPr>
                  <a:t> </a:t>
                </a:r>
              </a:p>
            </p:txBody>
          </p:sp>
        </mc:Fallback>
      </mc:AlternateContent>
      <p:cxnSp>
        <p:nvCxnSpPr>
          <p:cNvPr id="84" name="Straight Connector 83"/>
          <p:cNvCxnSpPr/>
          <p:nvPr/>
        </p:nvCxnSpPr>
        <p:spPr>
          <a:xfrm flipV="1">
            <a:off x="4622398" y="3001305"/>
            <a:ext cx="1796922" cy="217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622398" y="4023400"/>
            <a:ext cx="1796922" cy="315901"/>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110659" y="2675369"/>
            <a:ext cx="854721" cy="248209"/>
          </a:xfrm>
          <a:prstGeom prst="rect">
            <a:avLst/>
          </a:prstGeom>
          <a:noFill/>
        </p:spPr>
        <p:txBody>
          <a:bodyPr wrap="none" rtlCol="0">
            <a:spAutoFit/>
          </a:bodyPr>
          <a:lstStyle/>
          <a:p>
            <a:r>
              <a:rPr lang="en-US" sz="1013" dirty="0"/>
              <a:t>Output layer</a:t>
            </a:r>
          </a:p>
        </p:txBody>
      </p:sp>
      <mc:AlternateContent xmlns:mc="http://schemas.openxmlformats.org/markup-compatibility/2006" xmlns:a14="http://schemas.microsoft.com/office/drawing/2010/main">
        <mc:Choice Requires="a14">
          <p:sp>
            <p:nvSpPr>
              <p:cNvPr id="71" name="TextBox 70"/>
              <p:cNvSpPr txBox="1"/>
              <p:nvPr/>
            </p:nvSpPr>
            <p:spPr>
              <a:xfrm>
                <a:off x="2830196" y="2695776"/>
                <a:ext cx="725583" cy="3347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575" i="1">
                              <a:latin typeface="Cambria Math" panose="02040503050406030204" pitchFamily="18" charset="0"/>
                            </a:rPr>
                          </m:ctrlPr>
                        </m:sSubPr>
                        <m:e>
                          <m:r>
                            <a:rPr lang="en-US" sz="1575" i="1">
                              <a:latin typeface="Cambria Math" panose="02040503050406030204" pitchFamily="18" charset="0"/>
                            </a:rPr>
                            <m:t>𝑊</m:t>
                          </m:r>
                        </m:e>
                        <m:sub>
                          <m:r>
                            <a:rPr lang="en-US" sz="1575" i="1">
                              <a:latin typeface="Cambria Math" panose="02040503050406030204" pitchFamily="18" charset="0"/>
                            </a:rPr>
                            <m:t>𝑉</m:t>
                          </m:r>
                          <m:r>
                            <a:rPr lang="en-US" sz="1575" i="1">
                              <a:latin typeface="Cambria Math" panose="02040503050406030204" pitchFamily="18" charset="0"/>
                            </a:rPr>
                            <m:t>×</m:t>
                          </m:r>
                          <m:r>
                            <a:rPr lang="en-US" sz="1575" i="1">
                              <a:latin typeface="Cambria Math" panose="02040503050406030204" pitchFamily="18" charset="0"/>
                            </a:rPr>
                            <m:t>𝑁</m:t>
                          </m:r>
                        </m:sub>
                      </m:sSub>
                    </m:oMath>
                  </m:oMathPara>
                </a14:m>
                <a:endParaRPr lang="en-US" sz="1575" dirty="0"/>
              </a:p>
            </p:txBody>
          </p:sp>
        </mc:Choice>
        <mc:Fallback xmlns="">
          <p:sp>
            <p:nvSpPr>
              <p:cNvPr id="71" name="TextBox 70"/>
              <p:cNvSpPr txBox="1">
                <a:spLocks noRot="1" noChangeAspect="1" noMove="1" noResize="1" noEditPoints="1" noAdjustHandles="1" noChangeArrowheads="1" noChangeShapeType="1" noTextEdit="1"/>
              </p:cNvSpPr>
              <p:nvPr/>
            </p:nvSpPr>
            <p:spPr>
              <a:xfrm>
                <a:off x="2830196" y="2695776"/>
                <a:ext cx="725583" cy="334707"/>
              </a:xfrm>
              <a:prstGeom prst="rect">
                <a:avLst/>
              </a:prstGeom>
              <a:blipFill rotWithShape="0">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2846167" y="4145794"/>
                <a:ext cx="725583" cy="3347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575" i="1">
                              <a:latin typeface="Cambria Math" panose="02040503050406030204" pitchFamily="18" charset="0"/>
                            </a:rPr>
                          </m:ctrlPr>
                        </m:sSubPr>
                        <m:e>
                          <m:r>
                            <a:rPr lang="en-US" sz="1575" i="1">
                              <a:latin typeface="Cambria Math" panose="02040503050406030204" pitchFamily="18" charset="0"/>
                            </a:rPr>
                            <m:t>𝑊</m:t>
                          </m:r>
                        </m:e>
                        <m:sub>
                          <m:r>
                            <a:rPr lang="en-US" sz="1575" i="1">
                              <a:latin typeface="Cambria Math" panose="02040503050406030204" pitchFamily="18" charset="0"/>
                            </a:rPr>
                            <m:t>𝑉</m:t>
                          </m:r>
                          <m:r>
                            <a:rPr lang="en-US" sz="1575" i="1">
                              <a:latin typeface="Cambria Math" panose="02040503050406030204" pitchFamily="18" charset="0"/>
                            </a:rPr>
                            <m:t>×</m:t>
                          </m:r>
                          <m:r>
                            <a:rPr lang="en-US" sz="1575" i="1">
                              <a:latin typeface="Cambria Math" panose="02040503050406030204" pitchFamily="18" charset="0"/>
                            </a:rPr>
                            <m:t>𝑁</m:t>
                          </m:r>
                        </m:sub>
                      </m:sSub>
                    </m:oMath>
                  </m:oMathPara>
                </a14:m>
                <a:endParaRPr lang="en-US" sz="1575" dirty="0"/>
              </a:p>
            </p:txBody>
          </p:sp>
        </mc:Choice>
        <mc:Fallback xmlns="">
          <p:sp>
            <p:nvSpPr>
              <p:cNvPr id="73" name="TextBox 72"/>
              <p:cNvSpPr txBox="1">
                <a:spLocks noRot="1" noChangeAspect="1" noMove="1" noResize="1" noEditPoints="1" noAdjustHandles="1" noChangeArrowheads="1" noChangeShapeType="1" noTextEdit="1"/>
              </p:cNvSpPr>
              <p:nvPr/>
            </p:nvSpPr>
            <p:spPr>
              <a:xfrm>
                <a:off x="2846167" y="4145794"/>
                <a:ext cx="725583" cy="334707"/>
              </a:xfrm>
              <a:prstGeom prst="rect">
                <a:avLst/>
              </a:prstGeom>
              <a:blipFill rotWithShape="0">
                <a:blip r:embed="rId4"/>
                <a:stretch>
                  <a:fillRect/>
                </a:stretch>
              </a:blipFill>
            </p:spPr>
            <p:txBody>
              <a:bodyPr/>
              <a:lstStyle/>
              <a:p>
                <a:r>
                  <a:rPr lang="el-GR">
                    <a:noFill/>
                  </a:rPr>
                  <a:t> </a:t>
                </a:r>
              </a:p>
            </p:txBody>
          </p:sp>
        </mc:Fallback>
      </mc:AlternateContent>
      <p:sp>
        <p:nvSpPr>
          <p:cNvPr id="74" name="TextBox 73"/>
          <p:cNvSpPr txBox="1"/>
          <p:nvPr/>
        </p:nvSpPr>
        <p:spPr>
          <a:xfrm>
            <a:off x="2041973" y="3354744"/>
            <a:ext cx="502061" cy="248209"/>
          </a:xfrm>
          <a:prstGeom prst="rect">
            <a:avLst/>
          </a:prstGeom>
          <a:noFill/>
        </p:spPr>
        <p:txBody>
          <a:bodyPr wrap="none" rtlCol="0">
            <a:spAutoFit/>
          </a:bodyPr>
          <a:lstStyle/>
          <a:p>
            <a:r>
              <a:rPr lang="en-US" sz="1013" dirty="0"/>
              <a:t>V-dim</a:t>
            </a:r>
          </a:p>
        </p:txBody>
      </p:sp>
      <p:sp>
        <p:nvSpPr>
          <p:cNvPr id="75" name="TextBox 74"/>
          <p:cNvSpPr txBox="1"/>
          <p:nvPr/>
        </p:nvSpPr>
        <p:spPr>
          <a:xfrm>
            <a:off x="2041973" y="4949387"/>
            <a:ext cx="502061" cy="248209"/>
          </a:xfrm>
          <a:prstGeom prst="rect">
            <a:avLst/>
          </a:prstGeom>
          <a:noFill/>
        </p:spPr>
        <p:txBody>
          <a:bodyPr wrap="none" rtlCol="0">
            <a:spAutoFit/>
          </a:bodyPr>
          <a:lstStyle/>
          <a:p>
            <a:r>
              <a:rPr lang="en-US" sz="1013" dirty="0"/>
              <a:t>V-dim</a:t>
            </a:r>
          </a:p>
        </p:txBody>
      </p:sp>
      <p:sp>
        <p:nvSpPr>
          <p:cNvPr id="77" name="TextBox 76"/>
          <p:cNvSpPr txBox="1"/>
          <p:nvPr/>
        </p:nvSpPr>
        <p:spPr>
          <a:xfrm>
            <a:off x="4335511" y="4302870"/>
            <a:ext cx="511679" cy="248209"/>
          </a:xfrm>
          <a:prstGeom prst="rect">
            <a:avLst/>
          </a:prstGeom>
          <a:noFill/>
        </p:spPr>
        <p:txBody>
          <a:bodyPr wrap="none" rtlCol="0">
            <a:spAutoFit/>
          </a:bodyPr>
          <a:lstStyle/>
          <a:p>
            <a:r>
              <a:rPr lang="en-US" sz="1013" dirty="0"/>
              <a:t>N-dim</a:t>
            </a:r>
          </a:p>
        </p:txBody>
      </p:sp>
      <mc:AlternateContent xmlns:mc="http://schemas.openxmlformats.org/markup-compatibility/2006" xmlns:a14="http://schemas.microsoft.com/office/drawing/2010/main">
        <mc:Choice Requires="a14">
          <p:sp>
            <p:nvSpPr>
              <p:cNvPr id="78" name="TextBox 77"/>
              <p:cNvSpPr txBox="1"/>
              <p:nvPr/>
            </p:nvSpPr>
            <p:spPr>
              <a:xfrm>
                <a:off x="4841473" y="3448909"/>
                <a:ext cx="1664430" cy="5770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575" i="1">
                              <a:latin typeface="Cambria Math" panose="02040503050406030204" pitchFamily="18" charset="0"/>
                            </a:rPr>
                          </m:ctrlPr>
                        </m:sSubSupPr>
                        <m:e>
                          <m:r>
                            <a:rPr lang="en-US" sz="1575" i="1">
                              <a:latin typeface="Cambria Math" panose="02040503050406030204" pitchFamily="18" charset="0"/>
                            </a:rPr>
                            <m:t>𝑊</m:t>
                          </m:r>
                        </m:e>
                        <m:sub>
                          <m:r>
                            <a:rPr lang="en-US" sz="1575" i="1">
                              <a:latin typeface="Cambria Math" panose="02040503050406030204" pitchFamily="18" charset="0"/>
                            </a:rPr>
                            <m:t>𝑉</m:t>
                          </m:r>
                          <m:r>
                            <a:rPr lang="en-US" sz="1575" i="1">
                              <a:latin typeface="Cambria Math" panose="02040503050406030204" pitchFamily="18" charset="0"/>
                            </a:rPr>
                            <m:t>×</m:t>
                          </m:r>
                          <m:r>
                            <a:rPr lang="en-US" sz="1575" i="1">
                              <a:latin typeface="Cambria Math" panose="02040503050406030204" pitchFamily="18" charset="0"/>
                            </a:rPr>
                            <m:t>𝑁</m:t>
                          </m:r>
                        </m:sub>
                        <m:sup>
                          <m:r>
                            <a:rPr lang="en-US" sz="1575" i="1">
                              <a:latin typeface="Cambria Math" panose="02040503050406030204" pitchFamily="18" charset="0"/>
                            </a:rPr>
                            <m:t>′</m:t>
                          </m:r>
                        </m:sup>
                      </m:sSubSup>
                      <m:r>
                        <a:rPr lang="en-US" sz="1575" i="1">
                          <a:latin typeface="Cambria Math" panose="02040503050406030204" pitchFamily="18" charset="0"/>
                        </a:rPr>
                        <m:t>×</m:t>
                      </m:r>
                      <m:acc>
                        <m:accPr>
                          <m:chr m:val="̂"/>
                          <m:ctrlPr>
                            <a:rPr lang="en-US" sz="1575" i="1">
                              <a:latin typeface="Cambria Math" panose="02040503050406030204" pitchFamily="18" charset="0"/>
                            </a:rPr>
                          </m:ctrlPr>
                        </m:accPr>
                        <m:e>
                          <m:r>
                            <a:rPr lang="en-US" sz="1575" i="1">
                              <a:latin typeface="Cambria Math" panose="02040503050406030204" pitchFamily="18" charset="0"/>
                            </a:rPr>
                            <m:t>𝑣</m:t>
                          </m:r>
                        </m:e>
                      </m:acc>
                      <m:r>
                        <a:rPr lang="en-US" sz="1575" i="1">
                          <a:latin typeface="Cambria Math" panose="02040503050406030204" pitchFamily="18" charset="0"/>
                        </a:rPr>
                        <m:t>=</m:t>
                      </m:r>
                      <m:r>
                        <a:rPr lang="en-US" sz="1575" i="1">
                          <a:latin typeface="Cambria Math" panose="02040503050406030204" pitchFamily="18" charset="0"/>
                        </a:rPr>
                        <m:t>𝑧</m:t>
                      </m:r>
                    </m:oMath>
                  </m:oMathPara>
                </a14:m>
                <a:endParaRPr lang="en-US" sz="1575" dirty="0"/>
              </a:p>
              <a:p>
                <a:pPr/>
                <a14:m>
                  <m:oMathPara xmlns:m="http://schemas.openxmlformats.org/officeDocument/2006/math">
                    <m:oMathParaPr>
                      <m:jc m:val="centerGroup"/>
                    </m:oMathParaPr>
                    <m:oMath xmlns:m="http://schemas.openxmlformats.org/officeDocument/2006/math">
                      <m:acc>
                        <m:accPr>
                          <m:chr m:val="̂"/>
                          <m:ctrlPr>
                            <a:rPr lang="en-US" sz="1575" i="1">
                              <a:latin typeface="Cambria Math" panose="02040503050406030204" pitchFamily="18" charset="0"/>
                            </a:rPr>
                          </m:ctrlPr>
                        </m:accPr>
                        <m:e>
                          <m:r>
                            <a:rPr lang="en-US" sz="1575" i="1">
                              <a:latin typeface="Cambria Math" panose="02040503050406030204" pitchFamily="18" charset="0"/>
                            </a:rPr>
                            <m:t>𝑦</m:t>
                          </m:r>
                        </m:e>
                      </m:acc>
                      <m:r>
                        <a:rPr lang="en-US" sz="1575" i="1">
                          <a:latin typeface="Cambria Math" panose="02040503050406030204" pitchFamily="18" charset="0"/>
                        </a:rPr>
                        <m:t>=</m:t>
                      </m:r>
                      <m:r>
                        <a:rPr lang="en-US" sz="1575" i="1">
                          <a:latin typeface="Cambria Math" panose="02040503050406030204" pitchFamily="18" charset="0"/>
                        </a:rPr>
                        <m:t>𝑠𝑜𝑓𝑡𝑚𝑎𝑥</m:t>
                      </m:r>
                      <m:r>
                        <a:rPr lang="en-US" sz="1575" i="1">
                          <a:latin typeface="Cambria Math" panose="02040503050406030204" pitchFamily="18" charset="0"/>
                        </a:rPr>
                        <m:t>(</m:t>
                      </m:r>
                      <m:r>
                        <a:rPr lang="en-US" sz="1575" i="1">
                          <a:latin typeface="Cambria Math" panose="02040503050406030204" pitchFamily="18" charset="0"/>
                        </a:rPr>
                        <m:t>𝑧</m:t>
                      </m:r>
                      <m:r>
                        <a:rPr lang="en-US" sz="1575" i="1">
                          <a:latin typeface="Cambria Math" panose="02040503050406030204" pitchFamily="18" charset="0"/>
                        </a:rPr>
                        <m:t>)</m:t>
                      </m:r>
                    </m:oMath>
                  </m:oMathPara>
                </a14:m>
                <a:endParaRPr lang="en-US" sz="1575" dirty="0"/>
              </a:p>
            </p:txBody>
          </p:sp>
        </mc:Choice>
        <mc:Fallback xmlns="">
          <p:sp>
            <p:nvSpPr>
              <p:cNvPr id="78" name="TextBox 77"/>
              <p:cNvSpPr txBox="1">
                <a:spLocks noRot="1" noChangeAspect="1" noMove="1" noResize="1" noEditPoints="1" noAdjustHandles="1" noChangeArrowheads="1" noChangeShapeType="1" noTextEdit="1"/>
              </p:cNvSpPr>
              <p:nvPr/>
            </p:nvSpPr>
            <p:spPr>
              <a:xfrm>
                <a:off x="4841473" y="3448909"/>
                <a:ext cx="1664430" cy="577081"/>
              </a:xfrm>
              <a:prstGeom prst="rect">
                <a:avLst/>
              </a:prstGeom>
              <a:blipFill rotWithShape="0">
                <a:blip r:embed="rId5"/>
                <a:stretch>
                  <a:fillRect b="-6383"/>
                </a:stretch>
              </a:blipFill>
            </p:spPr>
            <p:txBody>
              <a:bodyPr/>
              <a:lstStyle/>
              <a:p>
                <a:r>
                  <a:rPr lang="el-GR">
                    <a:noFill/>
                  </a:rPr>
                  <a:t> </a:t>
                </a:r>
              </a:p>
            </p:txBody>
          </p:sp>
        </mc:Fallback>
      </mc:AlternateContent>
      <p:sp>
        <p:nvSpPr>
          <p:cNvPr id="80" name="TextBox 79"/>
          <p:cNvSpPr txBox="1"/>
          <p:nvPr/>
        </p:nvSpPr>
        <p:spPr>
          <a:xfrm>
            <a:off x="6318084" y="4634427"/>
            <a:ext cx="502061" cy="248209"/>
          </a:xfrm>
          <a:prstGeom prst="rect">
            <a:avLst/>
          </a:prstGeom>
          <a:noFill/>
        </p:spPr>
        <p:txBody>
          <a:bodyPr wrap="none" rtlCol="0">
            <a:spAutoFit/>
          </a:bodyPr>
          <a:lstStyle/>
          <a:p>
            <a:r>
              <a:rPr lang="en-US" sz="1013" dirty="0"/>
              <a:t>V-dim</a:t>
            </a:r>
          </a:p>
        </p:txBody>
      </p:sp>
      <p:sp>
        <p:nvSpPr>
          <p:cNvPr id="69" name="TextBox 68"/>
          <p:cNvSpPr txBox="1"/>
          <p:nvPr/>
        </p:nvSpPr>
        <p:spPr>
          <a:xfrm>
            <a:off x="3669043" y="4949387"/>
            <a:ext cx="1880643" cy="248209"/>
          </a:xfrm>
          <a:prstGeom prst="rect">
            <a:avLst/>
          </a:prstGeom>
          <a:noFill/>
        </p:spPr>
        <p:txBody>
          <a:bodyPr wrap="none" rtlCol="0">
            <a:spAutoFit/>
          </a:bodyPr>
          <a:lstStyle/>
          <a:p>
            <a:r>
              <a:rPr lang="en-US" sz="1013" dirty="0"/>
              <a:t>N will be the size of word vector</a:t>
            </a:r>
          </a:p>
        </p:txBody>
      </p:sp>
      <mc:AlternateContent xmlns:mc="http://schemas.openxmlformats.org/markup-compatibility/2006" xmlns:a14="http://schemas.microsoft.com/office/drawing/2010/main">
        <mc:Choice Requires="a14">
          <p:sp>
            <p:nvSpPr>
              <p:cNvPr id="2" name="Rectangle 1"/>
              <p:cNvSpPr/>
              <p:nvPr/>
            </p:nvSpPr>
            <p:spPr>
              <a:xfrm>
                <a:off x="4429058" y="4038385"/>
                <a:ext cx="287836" cy="2482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013" i="1">
                              <a:latin typeface="Cambria Math" panose="02040503050406030204" pitchFamily="18" charset="0"/>
                            </a:rPr>
                          </m:ctrlPr>
                        </m:accPr>
                        <m:e>
                          <m:r>
                            <a:rPr lang="en-US" sz="1013" i="1">
                              <a:latin typeface="Cambria Math" panose="02040503050406030204" pitchFamily="18" charset="0"/>
                            </a:rPr>
                            <m:t>𝑣</m:t>
                          </m:r>
                        </m:e>
                      </m:acc>
                    </m:oMath>
                  </m:oMathPara>
                </a14:m>
                <a:endParaRPr lang="en-US" sz="1013" dirty="0"/>
              </a:p>
            </p:txBody>
          </p:sp>
        </mc:Choice>
        <mc:Fallback xmlns="">
          <p:sp>
            <p:nvSpPr>
              <p:cNvPr id="2" name="Rectangle 1"/>
              <p:cNvSpPr>
                <a:spLocks noRot="1" noChangeAspect="1" noMove="1" noResize="1" noEditPoints="1" noAdjustHandles="1" noChangeArrowheads="1" noChangeShapeType="1" noTextEdit="1"/>
              </p:cNvSpPr>
              <p:nvPr/>
            </p:nvSpPr>
            <p:spPr>
              <a:xfrm>
                <a:off x="4429058" y="4038385"/>
                <a:ext cx="287836" cy="248209"/>
              </a:xfrm>
              <a:prstGeom prst="rect">
                <a:avLst/>
              </a:prstGeom>
              <a:blipFill rotWithShape="0">
                <a:blip r:embed="rId6"/>
                <a:stretch>
                  <a:fillRect/>
                </a:stretch>
              </a:blipFill>
            </p:spPr>
            <p:txBody>
              <a:bodyPr/>
              <a:lstStyle/>
              <a:p>
                <a:r>
                  <a:rPr lang="el-GR">
                    <a:noFill/>
                  </a:rPr>
                  <a:t> </a:t>
                </a:r>
              </a:p>
            </p:txBody>
          </p:sp>
        </mc:Fallback>
      </mc:AlternateContent>
      <p:graphicFrame>
        <p:nvGraphicFramePr>
          <p:cNvPr id="81" name="Table 80"/>
          <p:cNvGraphicFramePr>
            <a:graphicFrameLocks noGrp="1"/>
          </p:cNvGraphicFramePr>
          <p:nvPr/>
        </p:nvGraphicFramePr>
        <p:xfrm>
          <a:off x="7244374" y="3001306"/>
          <a:ext cx="185166" cy="1851660"/>
        </p:xfrm>
        <a:graphic>
          <a:graphicData uri="http://schemas.openxmlformats.org/drawingml/2006/table">
            <a:tbl>
              <a:tblPr firstRow="1" bandRow="1">
                <a:tableStyleId>{69CF1AB2-1976-4502-BF36-3FF5EA218861}</a:tableStyleId>
              </a:tblPr>
              <a:tblGrid>
                <a:gridCol w="185166">
                  <a:extLst>
                    <a:ext uri="{9D8B030D-6E8A-4147-A177-3AD203B41FA5}">
                      <a16:colId xmlns:a16="http://schemas.microsoft.com/office/drawing/2014/main" val="4255159121"/>
                    </a:ext>
                  </a:extLst>
                </a:gridCol>
              </a:tblGrid>
              <a:tr h="185166">
                <a:tc>
                  <a:txBody>
                    <a:bodyPr/>
                    <a:lstStyle/>
                    <a:p>
                      <a:pPr algn="ctr"/>
                      <a:r>
                        <a:rPr lang="en-US" sz="700" b="0" dirty="0">
                          <a:solidFill>
                            <a:schemeClr val="tx1"/>
                          </a:solidFill>
                        </a:rPr>
                        <a:t>0.01</a:t>
                      </a:r>
                    </a:p>
                  </a:txBody>
                  <a:tcPr marL="0" marR="0" marT="0" marB="0" anchor="ctr">
                    <a:solidFill>
                      <a:schemeClr val="bg1"/>
                    </a:solidFill>
                  </a:tcPr>
                </a:tc>
                <a:extLst>
                  <a:ext uri="{0D108BD9-81ED-4DB2-BD59-A6C34878D82A}">
                    <a16:rowId xmlns:a16="http://schemas.microsoft.com/office/drawing/2014/main" val="2404443869"/>
                  </a:ext>
                </a:extLst>
              </a:tr>
              <a:tr h="185166">
                <a:tc>
                  <a:txBody>
                    <a:bodyPr/>
                    <a:lstStyle/>
                    <a:p>
                      <a:pPr algn="ctr"/>
                      <a:r>
                        <a:rPr lang="en-US" sz="700" b="0" dirty="0">
                          <a:solidFill>
                            <a:schemeClr val="tx1"/>
                          </a:solidFill>
                        </a:rPr>
                        <a:t>0.02</a:t>
                      </a:r>
                    </a:p>
                  </a:txBody>
                  <a:tcPr marL="0" marR="0" marT="0" marB="0" anchor="ctr">
                    <a:solidFill>
                      <a:schemeClr val="bg1"/>
                    </a:solidFill>
                  </a:tcPr>
                </a:tc>
                <a:extLst>
                  <a:ext uri="{0D108BD9-81ED-4DB2-BD59-A6C34878D82A}">
                    <a16:rowId xmlns:a16="http://schemas.microsoft.com/office/drawing/2014/main" val="4045244593"/>
                  </a:ext>
                </a:extLst>
              </a:tr>
              <a:tr h="185166">
                <a:tc>
                  <a:txBody>
                    <a:bodyPr/>
                    <a:lstStyle/>
                    <a:p>
                      <a:pPr algn="ctr"/>
                      <a:r>
                        <a:rPr lang="en-US" sz="700" b="0" dirty="0">
                          <a:solidFill>
                            <a:schemeClr val="tx1"/>
                          </a:solidFill>
                        </a:rPr>
                        <a:t>0.00</a:t>
                      </a:r>
                    </a:p>
                  </a:txBody>
                  <a:tcPr marL="0" marR="0" marT="0" marB="0" anchor="ctr">
                    <a:solidFill>
                      <a:schemeClr val="bg1"/>
                    </a:solidFill>
                  </a:tcPr>
                </a:tc>
                <a:extLst>
                  <a:ext uri="{0D108BD9-81ED-4DB2-BD59-A6C34878D82A}">
                    <a16:rowId xmlns:a16="http://schemas.microsoft.com/office/drawing/2014/main" val="2752563613"/>
                  </a:ext>
                </a:extLst>
              </a:tr>
              <a:tr h="185166">
                <a:tc>
                  <a:txBody>
                    <a:bodyPr/>
                    <a:lstStyle/>
                    <a:p>
                      <a:pPr algn="ctr"/>
                      <a:r>
                        <a:rPr lang="en-US" sz="700" b="0" dirty="0">
                          <a:solidFill>
                            <a:schemeClr val="tx1"/>
                          </a:solidFill>
                        </a:rPr>
                        <a:t>0.02</a:t>
                      </a:r>
                    </a:p>
                  </a:txBody>
                  <a:tcPr marL="0" marR="0" marT="0" marB="0" anchor="ctr">
                    <a:solidFill>
                      <a:schemeClr val="bg1"/>
                    </a:solidFill>
                  </a:tcPr>
                </a:tc>
                <a:extLst>
                  <a:ext uri="{0D108BD9-81ED-4DB2-BD59-A6C34878D82A}">
                    <a16:rowId xmlns:a16="http://schemas.microsoft.com/office/drawing/2014/main" val="201681552"/>
                  </a:ext>
                </a:extLst>
              </a:tr>
              <a:tr h="185166">
                <a:tc>
                  <a:txBody>
                    <a:bodyPr/>
                    <a:lstStyle/>
                    <a:p>
                      <a:pPr algn="ctr"/>
                      <a:r>
                        <a:rPr lang="en-US" sz="700" b="0" dirty="0">
                          <a:solidFill>
                            <a:schemeClr val="tx1"/>
                          </a:solidFill>
                        </a:rPr>
                        <a:t>0.01</a:t>
                      </a:r>
                    </a:p>
                  </a:txBody>
                  <a:tcPr marL="0" marR="0" marT="0" marB="0" anchor="ctr">
                    <a:solidFill>
                      <a:schemeClr val="bg1"/>
                    </a:solidFill>
                  </a:tcPr>
                </a:tc>
                <a:extLst>
                  <a:ext uri="{0D108BD9-81ED-4DB2-BD59-A6C34878D82A}">
                    <a16:rowId xmlns:a16="http://schemas.microsoft.com/office/drawing/2014/main" val="177053094"/>
                  </a:ext>
                </a:extLst>
              </a:tr>
              <a:tr h="185166">
                <a:tc>
                  <a:txBody>
                    <a:bodyPr/>
                    <a:lstStyle/>
                    <a:p>
                      <a:pPr algn="ctr"/>
                      <a:r>
                        <a:rPr lang="en-US" sz="700" b="0" dirty="0">
                          <a:solidFill>
                            <a:schemeClr val="tx1"/>
                          </a:solidFill>
                        </a:rPr>
                        <a:t>0.02</a:t>
                      </a:r>
                    </a:p>
                  </a:txBody>
                  <a:tcPr marL="0" marR="0" marT="0" marB="0" anchor="ctr">
                    <a:solidFill>
                      <a:schemeClr val="bg1"/>
                    </a:solidFill>
                  </a:tcPr>
                </a:tc>
                <a:extLst>
                  <a:ext uri="{0D108BD9-81ED-4DB2-BD59-A6C34878D82A}">
                    <a16:rowId xmlns:a16="http://schemas.microsoft.com/office/drawing/2014/main" val="2987099312"/>
                  </a:ext>
                </a:extLst>
              </a:tr>
              <a:tr h="185166">
                <a:tc>
                  <a:txBody>
                    <a:bodyPr/>
                    <a:lstStyle/>
                    <a:p>
                      <a:pPr algn="ctr"/>
                      <a:r>
                        <a:rPr lang="en-US" sz="700" b="0" dirty="0">
                          <a:solidFill>
                            <a:schemeClr val="tx1"/>
                          </a:solidFill>
                        </a:rPr>
                        <a:t>0.01</a:t>
                      </a:r>
                    </a:p>
                  </a:txBody>
                  <a:tcPr marL="0" marR="0" marT="0" marB="0" anchor="ctr">
                    <a:solidFill>
                      <a:schemeClr val="bg1"/>
                    </a:solidFill>
                  </a:tcPr>
                </a:tc>
                <a:extLst>
                  <a:ext uri="{0D108BD9-81ED-4DB2-BD59-A6C34878D82A}">
                    <a16:rowId xmlns:a16="http://schemas.microsoft.com/office/drawing/2014/main" val="4040427874"/>
                  </a:ext>
                </a:extLst>
              </a:tr>
              <a:tr h="185166">
                <a:tc>
                  <a:txBody>
                    <a:bodyPr/>
                    <a:lstStyle/>
                    <a:p>
                      <a:pPr algn="ctr"/>
                      <a:r>
                        <a:rPr lang="en-US" sz="700" b="1" dirty="0">
                          <a:solidFill>
                            <a:srgbClr val="FF0000"/>
                          </a:solidFill>
                        </a:rPr>
                        <a:t>0.7</a:t>
                      </a:r>
                    </a:p>
                  </a:txBody>
                  <a:tcPr marL="0" marR="0" marT="0" marB="0" anchor="ctr">
                    <a:solidFill>
                      <a:schemeClr val="bg1"/>
                    </a:solidFill>
                  </a:tcPr>
                </a:tc>
                <a:extLst>
                  <a:ext uri="{0D108BD9-81ED-4DB2-BD59-A6C34878D82A}">
                    <a16:rowId xmlns:a16="http://schemas.microsoft.com/office/drawing/2014/main" val="4092259214"/>
                  </a:ext>
                </a:extLst>
              </a:tr>
              <a:tr h="185166">
                <a:tc>
                  <a:txBody>
                    <a:bodyPr/>
                    <a:lstStyle/>
                    <a:p>
                      <a:pPr algn="ctr"/>
                      <a:r>
                        <a:rPr lang="en-US" sz="700" b="0" dirty="0">
                          <a:solidFill>
                            <a:schemeClr val="tx1"/>
                          </a:solidFill>
                        </a:rPr>
                        <a:t>…</a:t>
                      </a:r>
                    </a:p>
                  </a:txBody>
                  <a:tcPr marL="0" marR="0" marT="0" marB="0" anchor="ctr">
                    <a:solidFill>
                      <a:schemeClr val="bg1"/>
                    </a:solidFill>
                  </a:tcPr>
                </a:tc>
                <a:extLst>
                  <a:ext uri="{0D108BD9-81ED-4DB2-BD59-A6C34878D82A}">
                    <a16:rowId xmlns:a16="http://schemas.microsoft.com/office/drawing/2014/main" val="2895132886"/>
                  </a:ext>
                </a:extLst>
              </a:tr>
              <a:tr h="185166">
                <a:tc>
                  <a:txBody>
                    <a:bodyPr/>
                    <a:lstStyle/>
                    <a:p>
                      <a:pPr algn="ctr"/>
                      <a:r>
                        <a:rPr lang="en-US" sz="700" b="0" dirty="0">
                          <a:solidFill>
                            <a:schemeClr val="tx1"/>
                          </a:solidFill>
                        </a:rPr>
                        <a:t>0.00</a:t>
                      </a:r>
                    </a:p>
                  </a:txBody>
                  <a:tcPr marL="0" marR="0" marT="0" marB="0" anchor="ctr">
                    <a:solidFill>
                      <a:schemeClr val="bg1"/>
                    </a:solidFill>
                  </a:tcPr>
                </a:tc>
                <a:extLst>
                  <a:ext uri="{0D108BD9-81ED-4DB2-BD59-A6C34878D82A}">
                    <a16:rowId xmlns:a16="http://schemas.microsoft.com/office/drawing/2014/main" val="3595132379"/>
                  </a:ext>
                </a:extLst>
              </a:tr>
            </a:tbl>
          </a:graphicData>
        </a:graphic>
      </p:graphicFrame>
      <mc:AlternateContent xmlns:mc="http://schemas.openxmlformats.org/markup-compatibility/2006" xmlns:a14="http://schemas.microsoft.com/office/drawing/2010/main">
        <mc:Choice Requires="a14">
          <p:sp>
            <p:nvSpPr>
              <p:cNvPr id="85" name="TextBox 84"/>
              <p:cNvSpPr txBox="1"/>
              <p:nvPr/>
            </p:nvSpPr>
            <p:spPr>
              <a:xfrm>
                <a:off x="7244374" y="4942234"/>
                <a:ext cx="316753" cy="248209"/>
              </a:xfrm>
              <a:prstGeom prst="rect">
                <a:avLst/>
              </a:prstGeom>
              <a:noFill/>
            </p:spPr>
            <p:txBody>
              <a:bodyPr wrap="none" rtlCol="0">
                <a:spAutoFit/>
              </a:bodyPr>
              <a:lstStyle/>
              <a:p>
                <a14:m>
                  <m:oMath xmlns:m="http://schemas.openxmlformats.org/officeDocument/2006/math">
                    <m:acc>
                      <m:accPr>
                        <m:chr m:val="̂"/>
                        <m:ctrlPr>
                          <a:rPr lang="en-US" sz="1013" i="1">
                            <a:latin typeface="Cambria Math" panose="02040503050406030204" pitchFamily="18" charset="0"/>
                          </a:rPr>
                        </m:ctrlPr>
                      </m:accPr>
                      <m:e>
                        <m:r>
                          <a:rPr lang="en-US" sz="1013" i="1">
                            <a:latin typeface="Cambria Math" panose="02040503050406030204" pitchFamily="18" charset="0"/>
                          </a:rPr>
                          <m:t>𝑦</m:t>
                        </m:r>
                      </m:e>
                    </m:acc>
                    <m:r>
                      <a:rPr lang="en-US" sz="1013">
                        <a:latin typeface="Cambria Math" panose="02040503050406030204" pitchFamily="18" charset="0"/>
                      </a:rPr>
                      <m:t> </m:t>
                    </m:r>
                  </m:oMath>
                </a14:m>
                <a:r>
                  <a:rPr lang="en-US" sz="1013" dirty="0"/>
                  <a:t> </a:t>
                </a:r>
              </a:p>
            </p:txBody>
          </p:sp>
        </mc:Choice>
        <mc:Fallback xmlns="">
          <p:sp>
            <p:nvSpPr>
              <p:cNvPr id="85" name="TextBox 84"/>
              <p:cNvSpPr txBox="1">
                <a:spLocks noRot="1" noChangeAspect="1" noMove="1" noResize="1" noEditPoints="1" noAdjustHandles="1" noChangeArrowheads="1" noChangeShapeType="1" noTextEdit="1"/>
              </p:cNvSpPr>
              <p:nvPr/>
            </p:nvSpPr>
            <p:spPr>
              <a:xfrm>
                <a:off x="7244374" y="4942234"/>
                <a:ext cx="316753" cy="248209"/>
              </a:xfrm>
              <a:prstGeom prst="rect">
                <a:avLst/>
              </a:prstGeom>
              <a:blipFill rotWithShape="0">
                <a:blip r:embed="rId7"/>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6110658" y="2238306"/>
                <a:ext cx="1874103" cy="248209"/>
              </a:xfrm>
              <a:prstGeom prst="rect">
                <a:avLst/>
              </a:prstGeom>
              <a:noFill/>
            </p:spPr>
            <p:txBody>
              <a:bodyPr wrap="none" rtlCol="0">
                <a:spAutoFit/>
              </a:bodyPr>
              <a:lstStyle/>
              <a:p>
                <a:r>
                  <a:rPr lang="en-US" sz="1013" dirty="0">
                    <a:solidFill>
                      <a:srgbClr val="FF0000"/>
                    </a:solidFill>
                  </a:rPr>
                  <a:t>We would prefer </a:t>
                </a:r>
                <a14:m>
                  <m:oMath xmlns:m="http://schemas.openxmlformats.org/officeDocument/2006/math">
                    <m:acc>
                      <m:accPr>
                        <m:chr m:val="̂"/>
                        <m:ctrlPr>
                          <a:rPr lang="en-US" sz="1013" i="1">
                            <a:solidFill>
                              <a:srgbClr val="FF0000"/>
                            </a:solidFill>
                            <a:latin typeface="Cambria Math" panose="02040503050406030204" pitchFamily="18" charset="0"/>
                          </a:rPr>
                        </m:ctrlPr>
                      </m:accPr>
                      <m:e>
                        <m:r>
                          <a:rPr lang="en-US" sz="1013" i="1">
                            <a:solidFill>
                              <a:srgbClr val="FF0000"/>
                            </a:solidFill>
                            <a:latin typeface="Cambria Math" panose="02040503050406030204" pitchFamily="18" charset="0"/>
                          </a:rPr>
                          <m:t>𝑦</m:t>
                        </m:r>
                      </m:e>
                    </m:acc>
                  </m:oMath>
                </a14:m>
                <a:r>
                  <a:rPr lang="en-US" sz="1013" dirty="0">
                    <a:solidFill>
                      <a:srgbClr val="FF0000"/>
                    </a:solidFill>
                  </a:rPr>
                  <a:t> close to </a:t>
                </a:r>
                <a14:m>
                  <m:oMath xmlns:m="http://schemas.openxmlformats.org/officeDocument/2006/math">
                    <m:sSub>
                      <m:sSubPr>
                        <m:ctrlPr>
                          <a:rPr lang="en-US" sz="1013" i="1" dirty="0">
                            <a:solidFill>
                              <a:srgbClr val="FF0000"/>
                            </a:solidFill>
                            <a:latin typeface="Cambria Math" panose="02040503050406030204" pitchFamily="18" charset="0"/>
                          </a:rPr>
                        </m:ctrlPr>
                      </m:sSubPr>
                      <m:e>
                        <m:acc>
                          <m:accPr>
                            <m:chr m:val="̂"/>
                            <m:ctrlPr>
                              <a:rPr lang="en-US" sz="1013" i="1">
                                <a:solidFill>
                                  <a:srgbClr val="FF0000"/>
                                </a:solidFill>
                                <a:latin typeface="Cambria Math" panose="02040503050406030204" pitchFamily="18" charset="0"/>
                              </a:rPr>
                            </m:ctrlPr>
                          </m:accPr>
                          <m:e>
                            <m:r>
                              <a:rPr lang="en-US" sz="1013" i="1">
                                <a:solidFill>
                                  <a:srgbClr val="FF0000"/>
                                </a:solidFill>
                                <a:latin typeface="Cambria Math" panose="02040503050406030204" pitchFamily="18" charset="0"/>
                              </a:rPr>
                              <m:t>𝑦</m:t>
                            </m:r>
                          </m:e>
                        </m:acc>
                      </m:e>
                      <m:sub>
                        <m:r>
                          <a:rPr lang="en-US" sz="1013" i="1" dirty="0">
                            <a:solidFill>
                              <a:srgbClr val="FF0000"/>
                            </a:solidFill>
                            <a:latin typeface="Cambria Math" panose="02040503050406030204" pitchFamily="18" charset="0"/>
                          </a:rPr>
                          <m:t>𝑠𝑎𝑡</m:t>
                        </m:r>
                      </m:sub>
                    </m:sSub>
                  </m:oMath>
                </a14:m>
                <a:endParaRPr lang="en-US" sz="1013" dirty="0">
                  <a:solidFill>
                    <a:srgbClr val="FF0000"/>
                  </a:solidFill>
                </a:endParaRPr>
              </a:p>
            </p:txBody>
          </p:sp>
        </mc:Choice>
        <mc:Fallback xmlns="">
          <p:sp>
            <p:nvSpPr>
              <p:cNvPr id="88" name="TextBox 87"/>
              <p:cNvSpPr txBox="1">
                <a:spLocks noRot="1" noChangeAspect="1" noMove="1" noResize="1" noEditPoints="1" noAdjustHandles="1" noChangeArrowheads="1" noChangeShapeType="1" noTextEdit="1"/>
              </p:cNvSpPr>
              <p:nvPr/>
            </p:nvSpPr>
            <p:spPr>
              <a:xfrm>
                <a:off x="6110658" y="2238306"/>
                <a:ext cx="1874103" cy="248209"/>
              </a:xfrm>
              <a:prstGeom prst="rect">
                <a:avLst/>
              </a:prstGeom>
              <a:blipFill rotWithShape="0">
                <a:blip r:embed="rId8"/>
                <a:stretch>
                  <a:fillRect b="-14634"/>
                </a:stretch>
              </a:blipFill>
            </p:spPr>
            <p:txBody>
              <a:bodyPr/>
              <a:lstStyle/>
              <a:p>
                <a:r>
                  <a:rPr lang="el-GR">
                    <a:noFill/>
                  </a:rPr>
                  <a:t> </a:t>
                </a:r>
              </a:p>
            </p:txBody>
          </p:sp>
        </mc:Fallback>
      </mc:AlternateContent>
    </p:spTree>
    <p:extLst>
      <p:ext uri="{BB962C8B-B14F-4D97-AF65-F5344CB8AC3E}">
        <p14:creationId xmlns:p14="http://schemas.microsoft.com/office/powerpoint/2010/main" val="854247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38</a:t>
            </a:fld>
            <a:endParaRPr lang="en-US" dirty="0"/>
          </a:p>
        </p:txBody>
      </p:sp>
      <p:grpSp>
        <p:nvGrpSpPr>
          <p:cNvPr id="20" name="Group 19"/>
          <p:cNvGrpSpPr/>
          <p:nvPr/>
        </p:nvGrpSpPr>
        <p:grpSpPr>
          <a:xfrm>
            <a:off x="2520514" y="2193153"/>
            <a:ext cx="154305" cy="1337310"/>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b="1" dirty="0">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grpSp>
      <p:grpSp>
        <p:nvGrpSpPr>
          <p:cNvPr id="21" name="Group 20"/>
          <p:cNvGrpSpPr/>
          <p:nvPr/>
        </p:nvGrpSpPr>
        <p:grpSpPr>
          <a:xfrm>
            <a:off x="2520515" y="3806223"/>
            <a:ext cx="154305" cy="1337310"/>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b="1" dirty="0">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grpSp>
      <p:sp>
        <p:nvSpPr>
          <p:cNvPr id="32" name="TextBox 31"/>
          <p:cNvSpPr txBox="1"/>
          <p:nvPr/>
        </p:nvSpPr>
        <p:spPr>
          <a:xfrm>
            <a:off x="2214474" y="2691069"/>
            <a:ext cx="348172" cy="248209"/>
          </a:xfrm>
          <a:prstGeom prst="rect">
            <a:avLst/>
          </a:prstGeom>
          <a:noFill/>
        </p:spPr>
        <p:txBody>
          <a:bodyPr wrap="none" rtlCol="0">
            <a:spAutoFit/>
          </a:bodyPr>
          <a:lstStyle/>
          <a:p>
            <a:r>
              <a:rPr lang="en-US" sz="1013" dirty="0" err="1"/>
              <a:t>x</a:t>
            </a:r>
            <a:r>
              <a:rPr lang="en-US" sz="1013" baseline="-25000" dirty="0" err="1"/>
              <a:t>cat</a:t>
            </a:r>
            <a:endParaRPr lang="en-US" sz="1013" dirty="0"/>
          </a:p>
        </p:txBody>
      </p:sp>
      <p:sp>
        <p:nvSpPr>
          <p:cNvPr id="33" name="TextBox 32"/>
          <p:cNvSpPr txBox="1"/>
          <p:nvPr/>
        </p:nvSpPr>
        <p:spPr>
          <a:xfrm>
            <a:off x="2214475" y="4341147"/>
            <a:ext cx="330540" cy="248209"/>
          </a:xfrm>
          <a:prstGeom prst="rect">
            <a:avLst/>
          </a:prstGeom>
          <a:noFill/>
        </p:spPr>
        <p:txBody>
          <a:bodyPr wrap="none" rtlCol="0">
            <a:spAutoFit/>
          </a:bodyPr>
          <a:lstStyle/>
          <a:p>
            <a:r>
              <a:rPr lang="en-US" sz="1013" dirty="0" err="1"/>
              <a:t>x</a:t>
            </a:r>
            <a:r>
              <a:rPr lang="en-US" sz="1013" baseline="-25000" dirty="0" err="1"/>
              <a:t>on</a:t>
            </a:r>
            <a:endParaRPr lang="en-US" sz="1013" dirty="0"/>
          </a:p>
        </p:txBody>
      </p:sp>
      <p:grpSp>
        <p:nvGrpSpPr>
          <p:cNvPr id="46" name="Group 45"/>
          <p:cNvGrpSpPr/>
          <p:nvPr/>
        </p:nvGrpSpPr>
        <p:grpSpPr>
          <a:xfrm>
            <a:off x="4468092" y="3214563"/>
            <a:ext cx="154305" cy="802386"/>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b="1" dirty="0">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619" dirty="0">
                <a:solidFill>
                  <a:schemeClr val="tx1"/>
                </a:solidFill>
              </a:endParaRPr>
            </a:p>
          </p:txBody>
        </p:sp>
      </p:grpSp>
      <p:grpSp>
        <p:nvGrpSpPr>
          <p:cNvPr id="57" name="Group 56"/>
          <p:cNvGrpSpPr/>
          <p:nvPr/>
        </p:nvGrpSpPr>
        <p:grpSpPr>
          <a:xfrm>
            <a:off x="6419319" y="2995539"/>
            <a:ext cx="154305" cy="1337310"/>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b="1" dirty="0">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19" dirty="0">
                  <a:solidFill>
                    <a:schemeClr val="tx1"/>
                  </a:solidFill>
                </a:rPr>
                <a:t>0</a:t>
              </a:r>
            </a:p>
          </p:txBody>
        </p:sp>
      </p:grpSp>
      <p:sp>
        <p:nvSpPr>
          <p:cNvPr id="68" name="TextBox 67"/>
          <p:cNvSpPr txBox="1"/>
          <p:nvPr/>
        </p:nvSpPr>
        <p:spPr>
          <a:xfrm>
            <a:off x="2261894" y="1910241"/>
            <a:ext cx="756938" cy="248209"/>
          </a:xfrm>
          <a:prstGeom prst="rect">
            <a:avLst/>
          </a:prstGeom>
          <a:noFill/>
        </p:spPr>
        <p:txBody>
          <a:bodyPr wrap="none" rtlCol="0">
            <a:spAutoFit/>
          </a:bodyPr>
          <a:lstStyle/>
          <a:p>
            <a:r>
              <a:rPr lang="en-US" sz="1013" dirty="0"/>
              <a:t>Input layer</a:t>
            </a:r>
          </a:p>
        </p:txBody>
      </p:sp>
      <p:cxnSp>
        <p:nvCxnSpPr>
          <p:cNvPr id="70" name="Straight Connector 69"/>
          <p:cNvCxnSpPr/>
          <p:nvPr/>
        </p:nvCxnSpPr>
        <p:spPr>
          <a:xfrm>
            <a:off x="2675892" y="2193155"/>
            <a:ext cx="1792202" cy="102140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675890" y="3212346"/>
            <a:ext cx="1792202" cy="593877"/>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671172" y="3529046"/>
            <a:ext cx="1796921" cy="487904"/>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2675890" y="4025247"/>
            <a:ext cx="1792202" cy="1118287"/>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204077" y="4293932"/>
            <a:ext cx="856325" cy="248209"/>
          </a:xfrm>
          <a:prstGeom prst="rect">
            <a:avLst/>
          </a:prstGeom>
          <a:noFill/>
        </p:spPr>
        <p:txBody>
          <a:bodyPr wrap="none" rtlCol="0">
            <a:spAutoFit/>
          </a:bodyPr>
          <a:lstStyle/>
          <a:p>
            <a:r>
              <a:rPr lang="en-US" sz="1013" dirty="0"/>
              <a:t>Hidden layer</a:t>
            </a:r>
          </a:p>
        </p:txBody>
      </p:sp>
      <p:sp>
        <p:nvSpPr>
          <p:cNvPr id="83" name="TextBox 82"/>
          <p:cNvSpPr txBox="1"/>
          <p:nvPr/>
        </p:nvSpPr>
        <p:spPr>
          <a:xfrm>
            <a:off x="6741113" y="3548890"/>
            <a:ext cx="341760" cy="248209"/>
          </a:xfrm>
          <a:prstGeom prst="rect">
            <a:avLst/>
          </a:prstGeom>
          <a:noFill/>
        </p:spPr>
        <p:txBody>
          <a:bodyPr wrap="none" rtlCol="0">
            <a:spAutoFit/>
          </a:bodyPr>
          <a:lstStyle/>
          <a:p>
            <a:r>
              <a:rPr lang="en-US" sz="1013" dirty="0"/>
              <a:t>sat</a:t>
            </a:r>
          </a:p>
        </p:txBody>
      </p:sp>
      <p:cxnSp>
        <p:nvCxnSpPr>
          <p:cNvPr id="84" name="Straight Connector 83"/>
          <p:cNvCxnSpPr/>
          <p:nvPr/>
        </p:nvCxnSpPr>
        <p:spPr>
          <a:xfrm flipV="1">
            <a:off x="4622397" y="2994855"/>
            <a:ext cx="1796922" cy="217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622397" y="4016950"/>
            <a:ext cx="1796922" cy="315901"/>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110658" y="2668919"/>
            <a:ext cx="854721" cy="248209"/>
          </a:xfrm>
          <a:prstGeom prst="rect">
            <a:avLst/>
          </a:prstGeom>
          <a:noFill/>
        </p:spPr>
        <p:txBody>
          <a:bodyPr wrap="none" rtlCol="0">
            <a:spAutoFit/>
          </a:bodyPr>
          <a:lstStyle/>
          <a:p>
            <a:r>
              <a:rPr lang="en-US" sz="1013" dirty="0"/>
              <a:t>Output layer</a:t>
            </a:r>
          </a:p>
        </p:txBody>
      </p:sp>
      <p:sp>
        <p:nvSpPr>
          <p:cNvPr id="74" name="TextBox 73"/>
          <p:cNvSpPr txBox="1"/>
          <p:nvPr/>
        </p:nvSpPr>
        <p:spPr>
          <a:xfrm>
            <a:off x="2040901" y="3348294"/>
            <a:ext cx="502061" cy="248209"/>
          </a:xfrm>
          <a:prstGeom prst="rect">
            <a:avLst/>
          </a:prstGeom>
          <a:noFill/>
        </p:spPr>
        <p:txBody>
          <a:bodyPr wrap="none" rtlCol="0">
            <a:spAutoFit/>
          </a:bodyPr>
          <a:lstStyle/>
          <a:p>
            <a:r>
              <a:rPr lang="en-US" sz="1013" dirty="0"/>
              <a:t>V-dim</a:t>
            </a:r>
          </a:p>
        </p:txBody>
      </p:sp>
      <p:sp>
        <p:nvSpPr>
          <p:cNvPr id="75" name="TextBox 74"/>
          <p:cNvSpPr txBox="1"/>
          <p:nvPr/>
        </p:nvSpPr>
        <p:spPr>
          <a:xfrm>
            <a:off x="2040901" y="4942936"/>
            <a:ext cx="502061" cy="248209"/>
          </a:xfrm>
          <a:prstGeom prst="rect">
            <a:avLst/>
          </a:prstGeom>
          <a:noFill/>
        </p:spPr>
        <p:txBody>
          <a:bodyPr wrap="none" rtlCol="0">
            <a:spAutoFit/>
          </a:bodyPr>
          <a:lstStyle/>
          <a:p>
            <a:r>
              <a:rPr lang="en-US" sz="1013" dirty="0"/>
              <a:t>V-dim</a:t>
            </a:r>
          </a:p>
        </p:txBody>
      </p:sp>
      <p:sp>
        <p:nvSpPr>
          <p:cNvPr id="77" name="TextBox 76"/>
          <p:cNvSpPr txBox="1"/>
          <p:nvPr/>
        </p:nvSpPr>
        <p:spPr>
          <a:xfrm>
            <a:off x="4346806" y="4491668"/>
            <a:ext cx="511679" cy="248209"/>
          </a:xfrm>
          <a:prstGeom prst="rect">
            <a:avLst/>
          </a:prstGeom>
          <a:noFill/>
        </p:spPr>
        <p:txBody>
          <a:bodyPr wrap="none" rtlCol="0">
            <a:spAutoFit/>
          </a:bodyPr>
          <a:lstStyle/>
          <a:p>
            <a:r>
              <a:rPr lang="en-US" sz="1013" dirty="0"/>
              <a:t>N-dim</a:t>
            </a:r>
          </a:p>
        </p:txBody>
      </p:sp>
      <p:sp>
        <p:nvSpPr>
          <p:cNvPr id="80" name="TextBox 79"/>
          <p:cNvSpPr txBox="1"/>
          <p:nvPr/>
        </p:nvSpPr>
        <p:spPr>
          <a:xfrm>
            <a:off x="6660720" y="4157253"/>
            <a:ext cx="502061" cy="248209"/>
          </a:xfrm>
          <a:prstGeom prst="rect">
            <a:avLst/>
          </a:prstGeom>
          <a:noFill/>
        </p:spPr>
        <p:txBody>
          <a:bodyPr wrap="none" rtlCol="0">
            <a:spAutoFit/>
          </a:bodyPr>
          <a:lstStyle/>
          <a:p>
            <a:r>
              <a:rPr lang="en-US" sz="1013" dirty="0"/>
              <a:t>V-dim</a:t>
            </a:r>
          </a:p>
        </p:txBody>
      </p:sp>
      <mc:AlternateContent xmlns:mc="http://schemas.openxmlformats.org/markup-compatibility/2006" xmlns:a14="http://schemas.microsoft.com/office/drawing/2010/main">
        <mc:Choice Requires="a14">
          <p:sp>
            <p:nvSpPr>
              <p:cNvPr id="98" name="TextBox 97"/>
              <p:cNvSpPr txBox="1"/>
              <p:nvPr/>
            </p:nvSpPr>
            <p:spPr>
              <a:xfrm>
                <a:off x="2683403" y="2958122"/>
                <a:ext cx="725583" cy="3609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575" i="1">
                              <a:latin typeface="Cambria Math" panose="02040503050406030204" pitchFamily="18" charset="0"/>
                            </a:rPr>
                          </m:ctrlPr>
                        </m:sSubSupPr>
                        <m:e>
                          <m:r>
                            <a:rPr lang="en-US" sz="1575" i="1">
                              <a:latin typeface="Cambria Math" panose="02040503050406030204" pitchFamily="18" charset="0"/>
                            </a:rPr>
                            <m:t>𝑊</m:t>
                          </m:r>
                        </m:e>
                        <m:sub>
                          <m:r>
                            <a:rPr lang="en-US" sz="1575" i="1">
                              <a:latin typeface="Cambria Math" panose="02040503050406030204" pitchFamily="18" charset="0"/>
                            </a:rPr>
                            <m:t>𝑉</m:t>
                          </m:r>
                          <m:r>
                            <a:rPr lang="en-US" sz="1575" i="1">
                              <a:latin typeface="Cambria Math" panose="02040503050406030204" pitchFamily="18" charset="0"/>
                            </a:rPr>
                            <m:t>×</m:t>
                          </m:r>
                          <m:r>
                            <a:rPr lang="en-US" sz="1575" i="1">
                              <a:latin typeface="Cambria Math" panose="02040503050406030204" pitchFamily="18" charset="0"/>
                            </a:rPr>
                            <m:t>𝑁</m:t>
                          </m:r>
                        </m:sub>
                        <m:sup/>
                      </m:sSubSup>
                    </m:oMath>
                  </m:oMathPara>
                </a14:m>
                <a:endParaRPr lang="en-US" sz="1575" dirty="0"/>
              </a:p>
            </p:txBody>
          </p:sp>
        </mc:Choice>
        <mc:Fallback xmlns="">
          <p:sp>
            <p:nvSpPr>
              <p:cNvPr id="98" name="TextBox 97"/>
              <p:cNvSpPr txBox="1">
                <a:spLocks noRot="1" noChangeAspect="1" noMove="1" noResize="1" noEditPoints="1" noAdjustHandles="1" noChangeArrowheads="1" noChangeShapeType="1" noTextEdit="1"/>
              </p:cNvSpPr>
              <p:nvPr/>
            </p:nvSpPr>
            <p:spPr>
              <a:xfrm>
                <a:off x="2683403" y="2958122"/>
                <a:ext cx="725583" cy="360933"/>
              </a:xfrm>
              <a:prstGeom prst="rect">
                <a:avLst/>
              </a:prstGeom>
              <a:blipFill rotWithShape="0">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a:off x="2761074" y="4040151"/>
                <a:ext cx="725583" cy="3609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575" i="1">
                              <a:latin typeface="Cambria Math" panose="02040503050406030204" pitchFamily="18" charset="0"/>
                            </a:rPr>
                          </m:ctrlPr>
                        </m:sSubSupPr>
                        <m:e>
                          <m:r>
                            <a:rPr lang="en-US" sz="1575" i="1">
                              <a:latin typeface="Cambria Math" panose="02040503050406030204" pitchFamily="18" charset="0"/>
                            </a:rPr>
                            <m:t>𝑊</m:t>
                          </m:r>
                        </m:e>
                        <m:sub>
                          <m:r>
                            <a:rPr lang="en-US" sz="1575" i="1">
                              <a:latin typeface="Cambria Math" panose="02040503050406030204" pitchFamily="18" charset="0"/>
                            </a:rPr>
                            <m:t>𝑉</m:t>
                          </m:r>
                          <m:r>
                            <a:rPr lang="en-US" sz="1575" i="1">
                              <a:latin typeface="Cambria Math" panose="02040503050406030204" pitchFamily="18" charset="0"/>
                            </a:rPr>
                            <m:t>×</m:t>
                          </m:r>
                          <m:r>
                            <a:rPr lang="en-US" sz="1575" i="1">
                              <a:latin typeface="Cambria Math" panose="02040503050406030204" pitchFamily="18" charset="0"/>
                            </a:rPr>
                            <m:t>𝑁</m:t>
                          </m:r>
                        </m:sub>
                        <m:sup/>
                      </m:sSubSup>
                    </m:oMath>
                  </m:oMathPara>
                </a14:m>
                <a:endParaRPr lang="en-US" sz="1575" dirty="0"/>
              </a:p>
            </p:txBody>
          </p:sp>
        </mc:Choice>
        <mc:Fallback xmlns="">
          <p:sp>
            <p:nvSpPr>
              <p:cNvPr id="99" name="TextBox 98"/>
              <p:cNvSpPr txBox="1">
                <a:spLocks noRot="1" noChangeAspect="1" noMove="1" noResize="1" noEditPoints="1" noAdjustHandles="1" noChangeArrowheads="1" noChangeShapeType="1" noTextEdit="1"/>
              </p:cNvSpPr>
              <p:nvPr/>
            </p:nvSpPr>
            <p:spPr>
              <a:xfrm>
                <a:off x="2761074" y="4040151"/>
                <a:ext cx="725583" cy="360933"/>
              </a:xfrm>
              <a:prstGeom prst="rect">
                <a:avLst/>
              </a:prstGeom>
              <a:blipFill rotWithShape="0">
                <a:blip r:embed="rId4"/>
                <a:stretch>
                  <a:fillRect/>
                </a:stretch>
              </a:blipFill>
            </p:spPr>
            <p:txBody>
              <a:bodyPr/>
              <a:lstStyle/>
              <a:p>
                <a:r>
                  <a:rPr lang="el-GR">
                    <a:noFill/>
                  </a:rPr>
                  <a:t> </a:t>
                </a:r>
              </a:p>
            </p:txBody>
          </p:sp>
        </mc:Fallback>
      </mc:AlternateContent>
      <p:graphicFrame>
        <p:nvGraphicFramePr>
          <p:cNvPr id="2" name="Table 1"/>
          <p:cNvGraphicFramePr>
            <a:graphicFrameLocks noGrp="1"/>
          </p:cNvGraphicFramePr>
          <p:nvPr/>
        </p:nvGraphicFramePr>
        <p:xfrm>
          <a:off x="3045693" y="1799150"/>
          <a:ext cx="1851660" cy="925830"/>
        </p:xfrm>
        <a:graphic>
          <a:graphicData uri="http://schemas.openxmlformats.org/drawingml/2006/table">
            <a:tbl>
              <a:tblPr firstRow="1" bandRow="1">
                <a:tableStyleId>{69CF1AB2-1976-4502-BF36-3FF5EA218861}</a:tableStyleId>
              </a:tblPr>
              <a:tblGrid>
                <a:gridCol w="185166">
                  <a:extLst>
                    <a:ext uri="{9D8B030D-6E8A-4147-A177-3AD203B41FA5}">
                      <a16:colId xmlns:a16="http://schemas.microsoft.com/office/drawing/2014/main" val="4253241636"/>
                    </a:ext>
                  </a:extLst>
                </a:gridCol>
                <a:gridCol w="185166">
                  <a:extLst>
                    <a:ext uri="{9D8B030D-6E8A-4147-A177-3AD203B41FA5}">
                      <a16:colId xmlns:a16="http://schemas.microsoft.com/office/drawing/2014/main" val="4278168359"/>
                    </a:ext>
                  </a:extLst>
                </a:gridCol>
                <a:gridCol w="185166">
                  <a:extLst>
                    <a:ext uri="{9D8B030D-6E8A-4147-A177-3AD203B41FA5}">
                      <a16:colId xmlns:a16="http://schemas.microsoft.com/office/drawing/2014/main" val="1775200123"/>
                    </a:ext>
                  </a:extLst>
                </a:gridCol>
                <a:gridCol w="185166">
                  <a:extLst>
                    <a:ext uri="{9D8B030D-6E8A-4147-A177-3AD203B41FA5}">
                      <a16:colId xmlns:a16="http://schemas.microsoft.com/office/drawing/2014/main" val="3058570661"/>
                    </a:ext>
                  </a:extLst>
                </a:gridCol>
                <a:gridCol w="185166">
                  <a:extLst>
                    <a:ext uri="{9D8B030D-6E8A-4147-A177-3AD203B41FA5}">
                      <a16:colId xmlns:a16="http://schemas.microsoft.com/office/drawing/2014/main" val="3635929464"/>
                    </a:ext>
                  </a:extLst>
                </a:gridCol>
                <a:gridCol w="185166">
                  <a:extLst>
                    <a:ext uri="{9D8B030D-6E8A-4147-A177-3AD203B41FA5}">
                      <a16:colId xmlns:a16="http://schemas.microsoft.com/office/drawing/2014/main" val="1060927547"/>
                    </a:ext>
                  </a:extLst>
                </a:gridCol>
                <a:gridCol w="185166">
                  <a:extLst>
                    <a:ext uri="{9D8B030D-6E8A-4147-A177-3AD203B41FA5}">
                      <a16:colId xmlns:a16="http://schemas.microsoft.com/office/drawing/2014/main" val="2648937507"/>
                    </a:ext>
                  </a:extLst>
                </a:gridCol>
                <a:gridCol w="185166">
                  <a:extLst>
                    <a:ext uri="{9D8B030D-6E8A-4147-A177-3AD203B41FA5}">
                      <a16:colId xmlns:a16="http://schemas.microsoft.com/office/drawing/2014/main" val="3865230097"/>
                    </a:ext>
                  </a:extLst>
                </a:gridCol>
                <a:gridCol w="185166">
                  <a:extLst>
                    <a:ext uri="{9D8B030D-6E8A-4147-A177-3AD203B41FA5}">
                      <a16:colId xmlns:a16="http://schemas.microsoft.com/office/drawing/2014/main" val="2604712063"/>
                    </a:ext>
                  </a:extLst>
                </a:gridCol>
                <a:gridCol w="185166">
                  <a:extLst>
                    <a:ext uri="{9D8B030D-6E8A-4147-A177-3AD203B41FA5}">
                      <a16:colId xmlns:a16="http://schemas.microsoft.com/office/drawing/2014/main" val="3797226581"/>
                    </a:ext>
                  </a:extLst>
                </a:gridCol>
              </a:tblGrid>
              <a:tr h="185166">
                <a:tc>
                  <a:txBody>
                    <a:bodyPr/>
                    <a:lstStyle/>
                    <a:p>
                      <a:pPr algn="ctr"/>
                      <a:r>
                        <a:rPr lang="en-US" sz="700" b="0" dirty="0"/>
                        <a:t>0.1</a:t>
                      </a:r>
                    </a:p>
                  </a:txBody>
                  <a:tcPr marL="0" marR="0" marT="0" marB="0" anchor="ctr">
                    <a:solidFill>
                      <a:schemeClr val="bg1"/>
                    </a:solidFill>
                  </a:tcPr>
                </a:tc>
                <a:tc>
                  <a:txBody>
                    <a:bodyPr/>
                    <a:lstStyle/>
                    <a:p>
                      <a:pPr algn="ctr"/>
                      <a:r>
                        <a:rPr lang="en-US" sz="700" b="1" dirty="0">
                          <a:solidFill>
                            <a:srgbClr val="FF0000"/>
                          </a:solidFill>
                        </a:rPr>
                        <a:t>2.4</a:t>
                      </a:r>
                    </a:p>
                  </a:txBody>
                  <a:tcPr marL="0" marR="0" marT="0" marB="0" anchor="ctr">
                    <a:solidFill>
                      <a:schemeClr val="bg1"/>
                    </a:solidFill>
                  </a:tcPr>
                </a:tc>
                <a:tc>
                  <a:txBody>
                    <a:bodyPr/>
                    <a:lstStyle/>
                    <a:p>
                      <a:pPr algn="ctr"/>
                      <a:r>
                        <a:rPr lang="en-US" sz="700" b="0" dirty="0"/>
                        <a:t>1.6</a:t>
                      </a:r>
                    </a:p>
                  </a:txBody>
                  <a:tcPr marL="0" marR="0" marT="0" marB="0" anchor="ctr">
                    <a:solidFill>
                      <a:schemeClr val="bg1"/>
                    </a:solidFill>
                  </a:tcPr>
                </a:tc>
                <a:tc>
                  <a:txBody>
                    <a:bodyPr/>
                    <a:lstStyle/>
                    <a:p>
                      <a:pPr algn="ctr"/>
                      <a:r>
                        <a:rPr lang="en-US" sz="700" b="0" dirty="0"/>
                        <a:t>1.8</a:t>
                      </a:r>
                    </a:p>
                  </a:txBody>
                  <a:tcPr marL="0" marR="0" marT="0" marB="0" anchor="ctr">
                    <a:solidFill>
                      <a:schemeClr val="bg1"/>
                    </a:solidFill>
                  </a:tcPr>
                </a:tc>
                <a:tc>
                  <a:txBody>
                    <a:bodyPr/>
                    <a:lstStyle/>
                    <a:p>
                      <a:pPr algn="ctr"/>
                      <a:r>
                        <a:rPr lang="en-US" sz="700" b="0" dirty="0"/>
                        <a:t>0.5</a:t>
                      </a:r>
                    </a:p>
                  </a:txBody>
                  <a:tcPr marL="0" marR="0" marT="0" marB="0" anchor="ctr">
                    <a:solidFill>
                      <a:schemeClr val="bg1"/>
                    </a:solidFill>
                  </a:tcPr>
                </a:tc>
                <a:tc>
                  <a:txBody>
                    <a:bodyPr/>
                    <a:lstStyle/>
                    <a:p>
                      <a:pPr algn="ctr"/>
                      <a:r>
                        <a:rPr lang="en-US" sz="700" b="0" dirty="0"/>
                        <a:t>0.9</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3.2</a:t>
                      </a:r>
                    </a:p>
                  </a:txBody>
                  <a:tcPr marL="0" marR="0" marT="0" marB="0" anchor="ctr">
                    <a:solidFill>
                      <a:schemeClr val="bg1"/>
                    </a:solidFill>
                  </a:tcPr>
                </a:tc>
                <a:extLst>
                  <a:ext uri="{0D108BD9-81ED-4DB2-BD59-A6C34878D82A}">
                    <a16:rowId xmlns:a16="http://schemas.microsoft.com/office/drawing/2014/main" val="1811048262"/>
                  </a:ext>
                </a:extLst>
              </a:tr>
              <a:tr h="185166">
                <a:tc>
                  <a:txBody>
                    <a:bodyPr/>
                    <a:lstStyle/>
                    <a:p>
                      <a:pPr algn="ctr"/>
                      <a:r>
                        <a:rPr lang="en-US" sz="700" b="0" dirty="0"/>
                        <a:t>0.5</a:t>
                      </a:r>
                    </a:p>
                  </a:txBody>
                  <a:tcPr marL="0" marR="0" marT="0" marB="0" anchor="ctr">
                    <a:solidFill>
                      <a:schemeClr val="bg1"/>
                    </a:solidFill>
                  </a:tcPr>
                </a:tc>
                <a:tc>
                  <a:txBody>
                    <a:bodyPr/>
                    <a:lstStyle/>
                    <a:p>
                      <a:pPr algn="ctr"/>
                      <a:r>
                        <a:rPr lang="en-US" sz="700" b="1" dirty="0">
                          <a:solidFill>
                            <a:srgbClr val="FF0000"/>
                          </a:solidFill>
                        </a:rPr>
                        <a:t>2.6</a:t>
                      </a:r>
                    </a:p>
                  </a:txBody>
                  <a:tcPr marL="0" marR="0" marT="0" marB="0" anchor="ctr">
                    <a:solidFill>
                      <a:schemeClr val="bg1"/>
                    </a:solidFill>
                  </a:tcPr>
                </a:tc>
                <a:tc>
                  <a:txBody>
                    <a:bodyPr/>
                    <a:lstStyle/>
                    <a:p>
                      <a:pPr algn="ctr"/>
                      <a:r>
                        <a:rPr lang="en-US" sz="700" b="0" dirty="0"/>
                        <a:t>1.4</a:t>
                      </a:r>
                    </a:p>
                  </a:txBody>
                  <a:tcPr marL="0" marR="0" marT="0" marB="0" anchor="ctr">
                    <a:solidFill>
                      <a:schemeClr val="bg1"/>
                    </a:solidFill>
                  </a:tcPr>
                </a:tc>
                <a:tc>
                  <a:txBody>
                    <a:bodyPr/>
                    <a:lstStyle/>
                    <a:p>
                      <a:pPr algn="ctr"/>
                      <a:r>
                        <a:rPr lang="en-US" sz="700" b="0" dirty="0"/>
                        <a:t>2.9</a:t>
                      </a:r>
                    </a:p>
                  </a:txBody>
                  <a:tcPr marL="0" marR="0" marT="0" marB="0" anchor="ctr">
                    <a:solidFill>
                      <a:schemeClr val="bg1"/>
                    </a:solidFill>
                  </a:tcPr>
                </a:tc>
                <a:tc>
                  <a:txBody>
                    <a:bodyPr/>
                    <a:lstStyle/>
                    <a:p>
                      <a:pPr algn="ctr"/>
                      <a:r>
                        <a:rPr lang="en-US" sz="700" b="0" dirty="0"/>
                        <a:t>1.5</a:t>
                      </a:r>
                    </a:p>
                  </a:txBody>
                  <a:tcPr marL="0" marR="0" marT="0" marB="0" anchor="ctr">
                    <a:solidFill>
                      <a:schemeClr val="bg1"/>
                    </a:solidFill>
                  </a:tcPr>
                </a:tc>
                <a:tc>
                  <a:txBody>
                    <a:bodyPr/>
                    <a:lstStyle/>
                    <a:p>
                      <a:pPr algn="ctr"/>
                      <a:r>
                        <a:rPr lang="en-US" sz="700" b="0" dirty="0"/>
                        <a:t>3.6</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6.1</a:t>
                      </a:r>
                    </a:p>
                  </a:txBody>
                  <a:tcPr marL="0" marR="0" marT="0" marB="0" anchor="ctr">
                    <a:solidFill>
                      <a:schemeClr val="bg1"/>
                    </a:solidFill>
                  </a:tcPr>
                </a:tc>
                <a:extLst>
                  <a:ext uri="{0D108BD9-81ED-4DB2-BD59-A6C34878D82A}">
                    <a16:rowId xmlns:a16="http://schemas.microsoft.com/office/drawing/2014/main" val="1623160804"/>
                  </a:ext>
                </a:extLst>
              </a:tr>
              <a:tr h="185166">
                <a:tc>
                  <a:txBody>
                    <a:bodyPr/>
                    <a:lstStyle/>
                    <a:p>
                      <a:pPr algn="ctr"/>
                      <a:r>
                        <a:rPr lang="en-US" sz="700" b="0" dirty="0"/>
                        <a:t>…</a:t>
                      </a:r>
                    </a:p>
                  </a:txBody>
                  <a:tcPr marL="0" marR="0" marT="0" marB="0" anchor="ctr">
                    <a:solidFill>
                      <a:schemeClr val="bg1"/>
                    </a:solidFill>
                  </a:tcPr>
                </a:tc>
                <a:tc>
                  <a:txBody>
                    <a:bodyPr/>
                    <a:lstStyle/>
                    <a:p>
                      <a:pPr algn="ctr"/>
                      <a:r>
                        <a:rPr lang="en-US" sz="700" b="1" dirty="0">
                          <a:solidFill>
                            <a:srgbClr val="FF0000"/>
                          </a:solidFill>
                        </a:rPr>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extLst>
                  <a:ext uri="{0D108BD9-81ED-4DB2-BD59-A6C34878D82A}">
                    <a16:rowId xmlns:a16="http://schemas.microsoft.com/office/drawing/2014/main" val="4268311445"/>
                  </a:ext>
                </a:extLst>
              </a:tr>
              <a:tr h="185166">
                <a:tc>
                  <a:txBody>
                    <a:bodyPr/>
                    <a:lstStyle/>
                    <a:p>
                      <a:pPr algn="ctr"/>
                      <a:r>
                        <a:rPr lang="en-US" sz="700" b="0" dirty="0"/>
                        <a:t>…</a:t>
                      </a:r>
                    </a:p>
                  </a:txBody>
                  <a:tcPr marL="0" marR="0" marT="0" marB="0" anchor="ctr">
                    <a:solidFill>
                      <a:schemeClr val="bg1"/>
                    </a:solidFill>
                  </a:tcPr>
                </a:tc>
                <a:tc>
                  <a:txBody>
                    <a:bodyPr/>
                    <a:lstStyle/>
                    <a:p>
                      <a:pPr algn="ctr"/>
                      <a:r>
                        <a:rPr lang="en-US" sz="700" b="1" dirty="0">
                          <a:solidFill>
                            <a:srgbClr val="FF0000"/>
                          </a:solidFill>
                        </a:rPr>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extLst>
                  <a:ext uri="{0D108BD9-81ED-4DB2-BD59-A6C34878D82A}">
                    <a16:rowId xmlns:a16="http://schemas.microsoft.com/office/drawing/2014/main" val="3457582356"/>
                  </a:ext>
                </a:extLst>
              </a:tr>
              <a:tr h="185166">
                <a:tc>
                  <a:txBody>
                    <a:bodyPr/>
                    <a:lstStyle/>
                    <a:p>
                      <a:pPr algn="ctr"/>
                      <a:r>
                        <a:rPr lang="en-US" sz="700" b="0" dirty="0"/>
                        <a:t>0.6</a:t>
                      </a:r>
                    </a:p>
                  </a:txBody>
                  <a:tcPr marL="0" marR="0" marT="0" marB="0" anchor="ctr">
                    <a:solidFill>
                      <a:schemeClr val="bg1"/>
                    </a:solidFill>
                  </a:tcPr>
                </a:tc>
                <a:tc>
                  <a:txBody>
                    <a:bodyPr/>
                    <a:lstStyle/>
                    <a:p>
                      <a:pPr algn="ctr"/>
                      <a:r>
                        <a:rPr lang="en-US" sz="700" b="1" dirty="0">
                          <a:solidFill>
                            <a:srgbClr val="FF0000"/>
                          </a:solidFill>
                        </a:rPr>
                        <a:t>1.8</a:t>
                      </a:r>
                    </a:p>
                  </a:txBody>
                  <a:tcPr marL="0" marR="0" marT="0" marB="0" anchor="ctr">
                    <a:solidFill>
                      <a:schemeClr val="bg1"/>
                    </a:solidFill>
                  </a:tcPr>
                </a:tc>
                <a:tc>
                  <a:txBody>
                    <a:bodyPr/>
                    <a:lstStyle/>
                    <a:p>
                      <a:pPr algn="ctr"/>
                      <a:r>
                        <a:rPr lang="en-US" sz="700" b="0" dirty="0"/>
                        <a:t>2.7</a:t>
                      </a:r>
                    </a:p>
                  </a:txBody>
                  <a:tcPr marL="0" marR="0" marT="0" marB="0" anchor="ctr">
                    <a:solidFill>
                      <a:schemeClr val="bg1"/>
                    </a:solidFill>
                  </a:tcPr>
                </a:tc>
                <a:tc>
                  <a:txBody>
                    <a:bodyPr/>
                    <a:lstStyle/>
                    <a:p>
                      <a:pPr algn="ctr"/>
                      <a:r>
                        <a:rPr lang="en-US" sz="700" b="0" dirty="0"/>
                        <a:t>1.9</a:t>
                      </a:r>
                    </a:p>
                  </a:txBody>
                  <a:tcPr marL="0" marR="0" marT="0" marB="0" anchor="ctr">
                    <a:solidFill>
                      <a:schemeClr val="bg1"/>
                    </a:solidFill>
                  </a:tcPr>
                </a:tc>
                <a:tc>
                  <a:txBody>
                    <a:bodyPr/>
                    <a:lstStyle/>
                    <a:p>
                      <a:pPr algn="ctr"/>
                      <a:r>
                        <a:rPr lang="en-US" sz="700" b="0" dirty="0"/>
                        <a:t>2.4</a:t>
                      </a:r>
                    </a:p>
                  </a:txBody>
                  <a:tcPr marL="0" marR="0" marT="0" marB="0" anchor="ctr">
                    <a:solidFill>
                      <a:schemeClr val="bg1"/>
                    </a:solidFill>
                  </a:tcPr>
                </a:tc>
                <a:tc>
                  <a:txBody>
                    <a:bodyPr/>
                    <a:lstStyle/>
                    <a:p>
                      <a:pPr algn="ctr"/>
                      <a:r>
                        <a:rPr lang="en-US" sz="700" b="0" dirty="0"/>
                        <a:t>2.0</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a:t>
                      </a:r>
                    </a:p>
                  </a:txBody>
                  <a:tcPr marL="0" marR="0" marT="0" marB="0" anchor="ctr">
                    <a:solidFill>
                      <a:schemeClr val="bg1"/>
                    </a:solidFill>
                  </a:tcPr>
                </a:tc>
                <a:tc>
                  <a:txBody>
                    <a:bodyPr/>
                    <a:lstStyle/>
                    <a:p>
                      <a:pPr algn="ctr"/>
                      <a:r>
                        <a:rPr lang="en-US" sz="700" b="0" dirty="0"/>
                        <a:t>1.2</a:t>
                      </a:r>
                    </a:p>
                  </a:txBody>
                  <a:tcPr marL="0" marR="0" marT="0" marB="0" anchor="ctr">
                    <a:solidFill>
                      <a:schemeClr val="bg1"/>
                    </a:solidFill>
                  </a:tcPr>
                </a:tc>
                <a:extLst>
                  <a:ext uri="{0D108BD9-81ED-4DB2-BD59-A6C34878D82A}">
                    <a16:rowId xmlns:a16="http://schemas.microsoft.com/office/drawing/2014/main" val="633999658"/>
                  </a:ext>
                </a:extLst>
              </a:tr>
            </a:tbl>
          </a:graphicData>
        </a:graphic>
      </p:graphicFrame>
      <mc:AlternateContent xmlns:mc="http://schemas.openxmlformats.org/markup-compatibility/2006" xmlns:a14="http://schemas.microsoft.com/office/drawing/2010/main">
        <mc:Choice Requires="a14">
          <p:sp>
            <p:nvSpPr>
              <p:cNvPr id="170" name="TextBox 169"/>
              <p:cNvSpPr txBox="1"/>
              <p:nvPr/>
            </p:nvSpPr>
            <p:spPr>
              <a:xfrm>
                <a:off x="3666331" y="1489660"/>
                <a:ext cx="725583" cy="3396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575" i="1">
                              <a:latin typeface="Cambria Math" panose="02040503050406030204" pitchFamily="18" charset="0"/>
                            </a:rPr>
                          </m:ctrlPr>
                        </m:sSubSupPr>
                        <m:e>
                          <m:r>
                            <a:rPr lang="en-US" sz="1575" i="1">
                              <a:latin typeface="Cambria Math" panose="02040503050406030204" pitchFamily="18" charset="0"/>
                            </a:rPr>
                            <m:t>𝑊</m:t>
                          </m:r>
                        </m:e>
                        <m:sub>
                          <m:r>
                            <a:rPr lang="en-US" sz="1575" i="1">
                              <a:latin typeface="Cambria Math" panose="02040503050406030204" pitchFamily="18" charset="0"/>
                            </a:rPr>
                            <m:t>𝑉</m:t>
                          </m:r>
                          <m:r>
                            <a:rPr lang="en-US" sz="1575" i="1">
                              <a:latin typeface="Cambria Math" panose="02040503050406030204" pitchFamily="18" charset="0"/>
                            </a:rPr>
                            <m:t>×</m:t>
                          </m:r>
                          <m:r>
                            <a:rPr lang="en-US" sz="1575" i="1">
                              <a:latin typeface="Cambria Math" panose="02040503050406030204" pitchFamily="18" charset="0"/>
                            </a:rPr>
                            <m:t>𝑁</m:t>
                          </m:r>
                        </m:sub>
                        <m:sup>
                          <m:r>
                            <a:rPr lang="en-US" sz="1575" i="1">
                              <a:latin typeface="Cambria Math" panose="02040503050406030204" pitchFamily="18" charset="0"/>
                            </a:rPr>
                            <m:t>𝑇</m:t>
                          </m:r>
                        </m:sup>
                      </m:sSubSup>
                    </m:oMath>
                  </m:oMathPara>
                </a14:m>
                <a:endParaRPr lang="en-US" sz="1575" dirty="0"/>
              </a:p>
            </p:txBody>
          </p:sp>
        </mc:Choice>
        <mc:Fallback xmlns="">
          <p:sp>
            <p:nvSpPr>
              <p:cNvPr id="170" name="TextBox 169"/>
              <p:cNvSpPr txBox="1">
                <a:spLocks noRot="1" noChangeAspect="1" noMove="1" noResize="1" noEditPoints="1" noAdjustHandles="1" noChangeArrowheads="1" noChangeShapeType="1" noTextEdit="1"/>
              </p:cNvSpPr>
              <p:nvPr/>
            </p:nvSpPr>
            <p:spPr>
              <a:xfrm>
                <a:off x="3666331" y="1489660"/>
                <a:ext cx="725583" cy="339645"/>
              </a:xfrm>
              <a:prstGeom prst="rect">
                <a:avLst/>
              </a:prstGeom>
              <a:blipFill rotWithShape="0">
                <a:blip r:embed="rId5"/>
                <a:stretch>
                  <a:fillRect/>
                </a:stretch>
              </a:blipFill>
            </p:spPr>
            <p:txBody>
              <a:bodyPr/>
              <a:lstStyle/>
              <a:p>
                <a:r>
                  <a:rPr lang="el-GR">
                    <a:noFill/>
                  </a:rPr>
                  <a:t> </a:t>
                </a:r>
              </a:p>
            </p:txBody>
          </p:sp>
        </mc:Fallback>
      </mc:AlternateContent>
      <p:sp>
        <p:nvSpPr>
          <p:cNvPr id="81" name="TextBox 80"/>
          <p:cNvSpPr txBox="1"/>
          <p:nvPr/>
        </p:nvSpPr>
        <p:spPr>
          <a:xfrm>
            <a:off x="5361601" y="1842888"/>
            <a:ext cx="1399742" cy="248209"/>
          </a:xfrm>
          <a:prstGeom prst="rect">
            <a:avLst/>
          </a:prstGeom>
          <a:noFill/>
        </p:spPr>
        <p:txBody>
          <a:bodyPr wrap="none" rtlCol="0">
            <a:spAutoFit/>
          </a:bodyPr>
          <a:lstStyle/>
          <a:p>
            <a:r>
              <a:rPr lang="en-US" sz="1013" dirty="0">
                <a:solidFill>
                  <a:srgbClr val="FF0000"/>
                </a:solidFill>
              </a:rPr>
              <a:t>Contain word’s vectors</a:t>
            </a:r>
          </a:p>
        </p:txBody>
      </p:sp>
      <p:cxnSp>
        <p:nvCxnSpPr>
          <p:cNvPr id="6" name="Straight Arrow Connector 5"/>
          <p:cNvCxnSpPr>
            <a:stCxn id="81" idx="1"/>
            <a:endCxn id="2" idx="3"/>
          </p:cNvCxnSpPr>
          <p:nvPr/>
        </p:nvCxnSpPr>
        <p:spPr>
          <a:xfrm flipH="1">
            <a:off x="4897353" y="1966993"/>
            <a:ext cx="464248" cy="295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p:cNvSpPr txBox="1"/>
              <p:nvPr/>
            </p:nvSpPr>
            <p:spPr>
              <a:xfrm>
                <a:off x="5365983" y="3423680"/>
                <a:ext cx="725583" cy="3347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575" i="1">
                              <a:latin typeface="Cambria Math" panose="02040503050406030204" pitchFamily="18" charset="0"/>
                            </a:rPr>
                          </m:ctrlPr>
                        </m:sSubSupPr>
                        <m:e>
                          <m:r>
                            <a:rPr lang="en-US" sz="1575" i="1">
                              <a:latin typeface="Cambria Math" panose="02040503050406030204" pitchFamily="18" charset="0"/>
                            </a:rPr>
                            <m:t>𝑊</m:t>
                          </m:r>
                        </m:e>
                        <m:sub>
                          <m:r>
                            <a:rPr lang="en-US" sz="1575" i="1">
                              <a:latin typeface="Cambria Math" panose="02040503050406030204" pitchFamily="18" charset="0"/>
                            </a:rPr>
                            <m:t>𝑉</m:t>
                          </m:r>
                          <m:r>
                            <a:rPr lang="en-US" sz="1575" i="1">
                              <a:latin typeface="Cambria Math" panose="02040503050406030204" pitchFamily="18" charset="0"/>
                            </a:rPr>
                            <m:t>×</m:t>
                          </m:r>
                          <m:r>
                            <a:rPr lang="en-US" sz="1575" i="1">
                              <a:latin typeface="Cambria Math" panose="02040503050406030204" pitchFamily="18" charset="0"/>
                            </a:rPr>
                            <m:t>𝑁</m:t>
                          </m:r>
                        </m:sub>
                        <m:sup>
                          <m:r>
                            <a:rPr lang="en-US" sz="1575" i="1">
                              <a:latin typeface="Cambria Math" panose="02040503050406030204" pitchFamily="18" charset="0"/>
                            </a:rPr>
                            <m:t>′</m:t>
                          </m:r>
                        </m:sup>
                      </m:sSubSup>
                    </m:oMath>
                  </m:oMathPara>
                </a14:m>
                <a:endParaRPr lang="en-US" sz="1575" dirty="0"/>
              </a:p>
            </p:txBody>
          </p:sp>
        </mc:Choice>
        <mc:Fallback xmlns="">
          <p:sp>
            <p:nvSpPr>
              <p:cNvPr id="85" name="TextBox 84"/>
              <p:cNvSpPr txBox="1">
                <a:spLocks noRot="1" noChangeAspect="1" noMove="1" noResize="1" noEditPoints="1" noAdjustHandles="1" noChangeArrowheads="1" noChangeShapeType="1" noTextEdit="1"/>
              </p:cNvSpPr>
              <p:nvPr/>
            </p:nvSpPr>
            <p:spPr>
              <a:xfrm>
                <a:off x="5365983" y="3423680"/>
                <a:ext cx="725583" cy="334707"/>
              </a:xfrm>
              <a:prstGeom prst="rect">
                <a:avLst/>
              </a:prstGeom>
              <a:blipFill rotWithShape="0">
                <a:blip r:embed="rId6"/>
                <a:stretch>
                  <a:fillRect/>
                </a:stretch>
              </a:blipFill>
            </p:spPr>
            <p:txBody>
              <a:bodyPr/>
              <a:lstStyle/>
              <a:p>
                <a:r>
                  <a:rPr lang="el-GR">
                    <a:noFill/>
                  </a:rPr>
                  <a:t> </a:t>
                </a:r>
              </a:p>
            </p:txBody>
          </p:sp>
        </mc:Fallback>
      </mc:AlternateContent>
      <p:sp>
        <p:nvSpPr>
          <p:cNvPr id="3" name="Rectangle 2"/>
          <p:cNvSpPr/>
          <p:nvPr/>
        </p:nvSpPr>
        <p:spPr>
          <a:xfrm>
            <a:off x="1321334" y="5666350"/>
            <a:ext cx="6050943" cy="507831"/>
          </a:xfrm>
          <a:prstGeom prst="rect">
            <a:avLst/>
          </a:prstGeom>
        </p:spPr>
        <p:txBody>
          <a:bodyPr wrap="square">
            <a:spAutoFit/>
          </a:bodyPr>
          <a:lstStyle/>
          <a:p>
            <a:r>
              <a:rPr lang="en-US" sz="1350" dirty="0"/>
              <a:t>We can consider either W (context) or W’ (center) as the word’s representation. </a:t>
            </a:r>
          </a:p>
          <a:p>
            <a:r>
              <a:rPr lang="en-US" sz="1350" dirty="0"/>
              <a:t>Or even take the average.</a:t>
            </a:r>
          </a:p>
        </p:txBody>
      </p:sp>
    </p:spTree>
    <p:extLst>
      <p:ext uri="{BB962C8B-B14F-4D97-AF65-F5344CB8AC3E}">
        <p14:creationId xmlns:p14="http://schemas.microsoft.com/office/powerpoint/2010/main" val="42939463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78" y="116632"/>
            <a:ext cx="8229600" cy="490066"/>
          </a:xfrm>
        </p:spPr>
        <p:txBody>
          <a:bodyPr>
            <a:normAutofit fontScale="90000"/>
          </a:bodyPr>
          <a:lstStyle/>
          <a:p>
            <a:r>
              <a:rPr lang="en-US" dirty="0" err="1">
                <a:solidFill>
                  <a:schemeClr val="accent6">
                    <a:lumMod val="75000"/>
                  </a:schemeClr>
                </a:solidFill>
              </a:rPr>
              <a:t>Skipgram</a:t>
            </a:r>
            <a:endParaRPr lang="el-GR" dirty="0">
              <a:solidFill>
                <a:schemeClr val="accent6">
                  <a:lumMod val="75000"/>
                </a:schemeClr>
              </a:solidFill>
            </a:endParaRPr>
          </a:p>
        </p:txBody>
      </p:sp>
      <p:sp>
        <p:nvSpPr>
          <p:cNvPr id="3" name="Slide Number Placeholder 2"/>
          <p:cNvSpPr>
            <a:spLocks noGrp="1"/>
          </p:cNvSpPr>
          <p:nvPr>
            <p:ph type="sldNum" sz="quarter" idx="12"/>
          </p:nvPr>
        </p:nvSpPr>
        <p:spPr/>
        <p:txBody>
          <a:bodyPr/>
          <a:lstStyle/>
          <a:p>
            <a:fld id="{878E0B35-C73E-49DE-9EA0-4D9F6C87E107}" type="slidenum">
              <a:rPr lang="el-GR" smtClean="0"/>
              <a:pPr/>
              <a:t>39</a:t>
            </a:fld>
            <a:endParaRPr lang="el-GR"/>
          </a:p>
        </p:txBody>
      </p:sp>
      <p:sp>
        <p:nvSpPr>
          <p:cNvPr id="4" name="TextBox 3"/>
          <p:cNvSpPr txBox="1"/>
          <p:nvPr/>
        </p:nvSpPr>
        <p:spPr>
          <a:xfrm>
            <a:off x="343011" y="871463"/>
            <a:ext cx="8432333" cy="954107"/>
          </a:xfrm>
          <a:prstGeom prst="rect">
            <a:avLst/>
          </a:prstGeom>
          <a:solidFill>
            <a:schemeClr val="accent1">
              <a:lumMod val="40000"/>
              <a:lumOff val="60000"/>
            </a:schemeClr>
          </a:solidFill>
        </p:spPr>
        <p:txBody>
          <a:bodyPr wrap="square" rtlCol="0">
            <a:spAutoFit/>
          </a:bodyPr>
          <a:lstStyle/>
          <a:p>
            <a:r>
              <a:rPr lang="en-US" sz="2800" dirty="0"/>
              <a:t>Given the center word,   predict (or, generate) the context words</a:t>
            </a:r>
          </a:p>
        </p:txBody>
      </p:sp>
      <p:sp>
        <p:nvSpPr>
          <p:cNvPr id="6" name="TextBox 5">
            <a:extLst>
              <a:ext uri="{FF2B5EF4-FFF2-40B4-BE49-F238E27FC236}">
                <a16:creationId xmlns:a16="http://schemas.microsoft.com/office/drawing/2014/main" id="{F89F25AC-BBB9-45BF-9591-039D1758EF1E}"/>
              </a:ext>
            </a:extLst>
          </p:cNvPr>
          <p:cNvSpPr txBox="1"/>
          <p:nvPr/>
        </p:nvSpPr>
        <p:spPr>
          <a:xfrm>
            <a:off x="343011" y="2348880"/>
            <a:ext cx="6912768" cy="1384995"/>
          </a:xfrm>
          <a:prstGeom prst="rect">
            <a:avLst/>
          </a:prstGeom>
          <a:noFill/>
        </p:spPr>
        <p:txBody>
          <a:bodyPr wrap="square" rtlCol="0">
            <a:spAutoFit/>
          </a:bodyPr>
          <a:lstStyle/>
          <a:p>
            <a:r>
              <a:rPr lang="en-US" sz="2800" dirty="0"/>
              <a:t>Input: center word</a:t>
            </a:r>
          </a:p>
          <a:p>
            <a:r>
              <a:rPr lang="en-US" sz="2800" dirty="0"/>
              <a:t>Output: 2m context word</a:t>
            </a:r>
          </a:p>
          <a:p>
            <a:r>
              <a:rPr lang="en-US" sz="2800" i="1" dirty="0">
                <a:solidFill>
                  <a:schemeClr val="tx2">
                    <a:lumMod val="40000"/>
                    <a:lumOff val="60000"/>
                  </a:schemeClr>
                </a:solidFill>
              </a:rPr>
              <a:t>each represented as a one-hot vectors</a:t>
            </a:r>
          </a:p>
        </p:txBody>
      </p:sp>
      <p:sp>
        <p:nvSpPr>
          <p:cNvPr id="5" name="TextBox 4">
            <a:extLst>
              <a:ext uri="{FF2B5EF4-FFF2-40B4-BE49-F238E27FC236}">
                <a16:creationId xmlns:a16="http://schemas.microsoft.com/office/drawing/2014/main" id="{DC99DC5D-FB5C-4106-9674-2D9E283ED758}"/>
              </a:ext>
            </a:extLst>
          </p:cNvPr>
          <p:cNvSpPr txBox="1"/>
          <p:nvPr/>
        </p:nvSpPr>
        <p:spPr>
          <a:xfrm>
            <a:off x="467544" y="3976040"/>
            <a:ext cx="7992888" cy="2246769"/>
          </a:xfrm>
          <a:prstGeom prst="rect">
            <a:avLst/>
          </a:prstGeom>
          <a:noFill/>
        </p:spPr>
        <p:txBody>
          <a:bodyPr wrap="square" rtlCol="0">
            <a:spAutoFit/>
          </a:bodyPr>
          <a:lstStyle/>
          <a:p>
            <a:r>
              <a:rPr lang="en-US" sz="2800" dirty="0"/>
              <a:t>Learn two matrices</a:t>
            </a:r>
          </a:p>
          <a:p>
            <a:r>
              <a:rPr lang="en-US" sz="2800" dirty="0">
                <a:solidFill>
                  <a:schemeClr val="tx2">
                    <a:lumMod val="60000"/>
                    <a:lumOff val="40000"/>
                  </a:schemeClr>
                </a:solidFill>
              </a:rPr>
              <a:t>W</a:t>
            </a:r>
            <a:r>
              <a:rPr lang="en-US" sz="2800" dirty="0"/>
              <a:t>: N x |V|, input matrix, word representation as </a:t>
            </a:r>
            <a:r>
              <a:rPr lang="en-US" sz="2800" dirty="0">
                <a:solidFill>
                  <a:schemeClr val="tx2">
                    <a:lumMod val="60000"/>
                    <a:lumOff val="40000"/>
                  </a:schemeClr>
                </a:solidFill>
              </a:rPr>
              <a:t>center</a:t>
            </a:r>
            <a:r>
              <a:rPr lang="en-US" sz="2800" dirty="0"/>
              <a:t> word</a:t>
            </a:r>
          </a:p>
          <a:p>
            <a:r>
              <a:rPr lang="en-US" sz="2800" dirty="0">
                <a:solidFill>
                  <a:schemeClr val="tx2">
                    <a:lumMod val="60000"/>
                    <a:lumOff val="40000"/>
                  </a:schemeClr>
                </a:solidFill>
              </a:rPr>
              <a:t>W’</a:t>
            </a:r>
            <a:r>
              <a:rPr lang="en-US" sz="2800" dirty="0"/>
              <a:t>: |V| x N, output matrix, word representation as </a:t>
            </a:r>
            <a:r>
              <a:rPr lang="en-US" sz="2800" dirty="0">
                <a:solidFill>
                  <a:schemeClr val="tx2">
                    <a:lumMod val="60000"/>
                    <a:lumOff val="40000"/>
                  </a:schemeClr>
                </a:solidFill>
              </a:rPr>
              <a:t>context</a:t>
            </a:r>
            <a:r>
              <a:rPr lang="en-US" sz="2800" dirty="0"/>
              <a:t> word</a:t>
            </a:r>
          </a:p>
        </p:txBody>
      </p:sp>
    </p:spTree>
    <p:extLst>
      <p:ext uri="{BB962C8B-B14F-4D97-AF65-F5344CB8AC3E}">
        <p14:creationId xmlns:p14="http://schemas.microsoft.com/office/powerpoint/2010/main" val="3339544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C510F0-42CD-428C-BB30-4C9E409CB663}"/>
              </a:ext>
            </a:extLst>
          </p:cNvPr>
          <p:cNvSpPr>
            <a:spLocks noGrp="1"/>
          </p:cNvSpPr>
          <p:nvPr>
            <p:ph type="sldNum" sz="quarter" idx="12"/>
          </p:nvPr>
        </p:nvSpPr>
        <p:spPr/>
        <p:txBody>
          <a:bodyPr/>
          <a:lstStyle/>
          <a:p>
            <a:fld id="{878E0B35-C73E-49DE-9EA0-4D9F6C87E107}" type="slidenum">
              <a:rPr lang="el-GR" smtClean="0"/>
              <a:pPr/>
              <a:t>4</a:t>
            </a:fld>
            <a:endParaRPr lang="el-GR"/>
          </a:p>
        </p:txBody>
      </p:sp>
      <p:pic>
        <p:nvPicPr>
          <p:cNvPr id="6" name="Picture 5" descr="A screenshot of a cell phone&#10;&#10;Description automatically generated">
            <a:extLst>
              <a:ext uri="{FF2B5EF4-FFF2-40B4-BE49-F238E27FC236}">
                <a16:creationId xmlns:a16="http://schemas.microsoft.com/office/drawing/2014/main" id="{F314A192-5B52-429F-8597-E0FF0AD8D0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21" y="423036"/>
            <a:ext cx="9144000" cy="5432196"/>
          </a:xfrm>
          <a:prstGeom prst="rect">
            <a:avLst/>
          </a:prstGeom>
        </p:spPr>
      </p:pic>
      <p:sp>
        <p:nvSpPr>
          <p:cNvPr id="7" name="TextBox 6">
            <a:extLst>
              <a:ext uri="{FF2B5EF4-FFF2-40B4-BE49-F238E27FC236}">
                <a16:creationId xmlns:a16="http://schemas.microsoft.com/office/drawing/2014/main" id="{F30A1A94-3FB4-40C6-9992-51062E880B70}"/>
              </a:ext>
            </a:extLst>
          </p:cNvPr>
          <p:cNvSpPr txBox="1"/>
          <p:nvPr/>
        </p:nvSpPr>
        <p:spPr>
          <a:xfrm>
            <a:off x="4283968" y="5923998"/>
            <a:ext cx="4402832" cy="369332"/>
          </a:xfrm>
          <a:prstGeom prst="rect">
            <a:avLst/>
          </a:prstGeom>
          <a:noFill/>
        </p:spPr>
        <p:txBody>
          <a:bodyPr wrap="square" rtlCol="0">
            <a:spAutoFit/>
          </a:bodyPr>
          <a:lstStyle/>
          <a:p>
            <a:r>
              <a:rPr lang="en-US" dirty="0">
                <a:solidFill>
                  <a:schemeClr val="tx2">
                    <a:lumMod val="60000"/>
                    <a:lumOff val="40000"/>
                  </a:schemeClr>
                </a:solidFill>
                <a:hlinkClick r:id="rId4">
                  <a:extLst>
                    <a:ext uri="{A12FA001-AC4F-418D-AE19-62706E023703}">
                      <ahyp:hlinkClr xmlns:ahyp="http://schemas.microsoft.com/office/drawing/2018/hyperlinkcolor" val="tx"/>
                    </a:ext>
                  </a:extLst>
                </a:hlinkClick>
              </a:rPr>
              <a:t>http://suriyadeepan.github.io</a:t>
            </a:r>
            <a:endParaRPr lang="en-US" dirty="0">
              <a:solidFill>
                <a:schemeClr val="tx2">
                  <a:lumMod val="60000"/>
                  <a:lumOff val="40000"/>
                </a:schemeClr>
              </a:solidFill>
            </a:endParaRPr>
          </a:p>
        </p:txBody>
      </p:sp>
      <p:sp>
        <p:nvSpPr>
          <p:cNvPr id="8" name="TextBox 7">
            <a:extLst>
              <a:ext uri="{FF2B5EF4-FFF2-40B4-BE49-F238E27FC236}">
                <a16:creationId xmlns:a16="http://schemas.microsoft.com/office/drawing/2014/main" id="{098C43CF-43C4-44B5-BF1C-2AD086A9D9F7}"/>
              </a:ext>
            </a:extLst>
          </p:cNvPr>
          <p:cNvSpPr txBox="1"/>
          <p:nvPr/>
        </p:nvSpPr>
        <p:spPr>
          <a:xfrm>
            <a:off x="2555776" y="354270"/>
            <a:ext cx="3816424" cy="369332"/>
          </a:xfrm>
          <a:prstGeom prst="rect">
            <a:avLst/>
          </a:prstGeom>
          <a:noFill/>
        </p:spPr>
        <p:txBody>
          <a:bodyPr wrap="square" rtlCol="0">
            <a:spAutoFit/>
          </a:bodyPr>
          <a:lstStyle/>
          <a:p>
            <a:r>
              <a:rPr lang="el-GR" dirty="0"/>
              <a:t>Παράδειγμα: 2-διάστατα </a:t>
            </a:r>
            <a:r>
              <a:rPr lang="en-US" dirty="0"/>
              <a:t>embeddings</a:t>
            </a:r>
          </a:p>
        </p:txBody>
      </p:sp>
    </p:spTree>
    <p:extLst>
      <p:ext uri="{BB962C8B-B14F-4D97-AF65-F5344CB8AC3E}">
        <p14:creationId xmlns:p14="http://schemas.microsoft.com/office/powerpoint/2010/main" val="30381360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C5673C-D840-4548-BDB2-FC499B62283A}"/>
              </a:ext>
            </a:extLst>
          </p:cNvPr>
          <p:cNvSpPr>
            <a:spLocks noGrp="1"/>
          </p:cNvSpPr>
          <p:nvPr>
            <p:ph type="sldNum" sz="quarter" idx="12"/>
          </p:nvPr>
        </p:nvSpPr>
        <p:spPr/>
        <p:txBody>
          <a:bodyPr/>
          <a:lstStyle/>
          <a:p>
            <a:fld id="{878E0B35-C73E-49DE-9EA0-4D9F6C87E107}" type="slidenum">
              <a:rPr lang="el-GR" smtClean="0"/>
              <a:pPr/>
              <a:t>40</a:t>
            </a:fld>
            <a:endParaRPr lang="el-GR"/>
          </a:p>
        </p:txBody>
      </p:sp>
      <p:pic>
        <p:nvPicPr>
          <p:cNvPr id="6" name="Picture 5" descr="A close up of text on a white background&#10;&#10;Description automatically generated">
            <a:extLst>
              <a:ext uri="{FF2B5EF4-FFF2-40B4-BE49-F238E27FC236}">
                <a16:creationId xmlns:a16="http://schemas.microsoft.com/office/drawing/2014/main" id="{FEEF72CE-DA03-4E16-955E-C1F210A57A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1945" y="418945"/>
            <a:ext cx="6020109" cy="6020109"/>
          </a:xfrm>
          <a:prstGeom prst="rect">
            <a:avLst/>
          </a:prstGeom>
        </p:spPr>
      </p:pic>
    </p:spTree>
    <p:extLst>
      <p:ext uri="{BB962C8B-B14F-4D97-AF65-F5344CB8AC3E}">
        <p14:creationId xmlns:p14="http://schemas.microsoft.com/office/powerpoint/2010/main" val="7025971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78" y="116632"/>
            <a:ext cx="8229600" cy="490066"/>
          </a:xfrm>
        </p:spPr>
        <p:txBody>
          <a:bodyPr>
            <a:normAutofit fontScale="90000"/>
          </a:bodyPr>
          <a:lstStyle/>
          <a:p>
            <a:r>
              <a:rPr lang="en-US" dirty="0" err="1">
                <a:solidFill>
                  <a:schemeClr val="accent6">
                    <a:lumMod val="75000"/>
                  </a:schemeClr>
                </a:solidFill>
              </a:rPr>
              <a:t>Skipgram</a:t>
            </a:r>
            <a:endParaRPr lang="el-GR" dirty="0">
              <a:solidFill>
                <a:schemeClr val="accent6">
                  <a:lumMod val="75000"/>
                </a:schemeClr>
              </a:solidFill>
            </a:endParaRPr>
          </a:p>
        </p:txBody>
      </p:sp>
      <p:sp>
        <p:nvSpPr>
          <p:cNvPr id="3" name="Slide Number Placeholder 2"/>
          <p:cNvSpPr>
            <a:spLocks noGrp="1"/>
          </p:cNvSpPr>
          <p:nvPr>
            <p:ph type="sldNum" sz="quarter" idx="12"/>
          </p:nvPr>
        </p:nvSpPr>
        <p:spPr/>
        <p:txBody>
          <a:bodyPr/>
          <a:lstStyle/>
          <a:p>
            <a:fld id="{878E0B35-C73E-49DE-9EA0-4D9F6C87E107}" type="slidenum">
              <a:rPr lang="el-GR" smtClean="0"/>
              <a:pPr/>
              <a:t>41</a:t>
            </a:fld>
            <a:endParaRPr lang="el-GR"/>
          </a:p>
        </p:txBody>
      </p:sp>
      <mc:AlternateContent xmlns:mc="http://schemas.openxmlformats.org/markup-compatibility/2006" xmlns:a14="http://schemas.microsoft.com/office/drawing/2010/main">
        <mc:Choice Requires="a14">
          <p:sp>
            <p:nvSpPr>
              <p:cNvPr id="4" name="TextBox 3"/>
              <p:cNvSpPr txBox="1"/>
              <p:nvPr/>
            </p:nvSpPr>
            <p:spPr>
              <a:xfrm>
                <a:off x="254467" y="1355483"/>
                <a:ext cx="8432333" cy="5029582"/>
              </a:xfrm>
              <a:prstGeom prst="rect">
                <a:avLst/>
              </a:prstGeom>
              <a:noFill/>
            </p:spPr>
            <p:txBody>
              <a:bodyPr wrap="square" rtlCol="0">
                <a:spAutoFit/>
              </a:bodyPr>
              <a:lstStyle/>
              <a:p>
                <a:endParaRPr lang="el-GR" sz="2000" dirty="0"/>
              </a:p>
              <a:p>
                <a14:m>
                  <m:oMath xmlns:m="http://schemas.openxmlformats.org/officeDocument/2006/math">
                    <m:sSup>
                      <m:sSupPr>
                        <m:ctrlPr>
                          <a:rPr lang="en-US" sz="2000" i="1" smtClean="0">
                            <a:solidFill>
                              <a:schemeClr val="accent6">
                                <a:lumMod val="75000"/>
                              </a:schemeClr>
                            </a:solidFill>
                            <a:latin typeface="Cambria Math" panose="02040503050406030204" pitchFamily="18" charset="0"/>
                          </a:rPr>
                        </m:ctrlPr>
                      </m:sSupPr>
                      <m:e>
                        <m:r>
                          <a:rPr lang="en-US" sz="2000" b="0" i="1" smtClean="0">
                            <a:solidFill>
                              <a:schemeClr val="accent6">
                                <a:lumMod val="75000"/>
                              </a:schemeClr>
                            </a:solidFill>
                            <a:latin typeface="Cambria Math" panose="02040503050406030204" pitchFamily="18" charset="0"/>
                          </a:rPr>
                          <m:t>𝑦</m:t>
                        </m:r>
                      </m:e>
                      <m:sup>
                        <m:r>
                          <a:rPr lang="en-US" sz="2000" b="0" i="1" smtClean="0">
                            <a:solidFill>
                              <a:schemeClr val="accent6">
                                <a:lumMod val="75000"/>
                              </a:schemeClr>
                            </a:solidFill>
                            <a:latin typeface="Cambria Math" panose="02040503050406030204" pitchFamily="18" charset="0"/>
                          </a:rPr>
                          <m:t>(</m:t>
                        </m:r>
                        <m:r>
                          <a:rPr lang="en-US" sz="2000" b="0" i="1" smtClean="0">
                            <a:solidFill>
                              <a:schemeClr val="accent6">
                                <a:lumMod val="75000"/>
                              </a:schemeClr>
                            </a:solidFill>
                            <a:latin typeface="Cambria Math" panose="02040503050406030204" pitchFamily="18" charset="0"/>
                          </a:rPr>
                          <m:t>𝑗</m:t>
                        </m:r>
                        <m:r>
                          <a:rPr lang="en-US" sz="2000" b="0" i="1" smtClean="0">
                            <a:solidFill>
                              <a:schemeClr val="accent6">
                                <a:lumMod val="75000"/>
                              </a:schemeClr>
                            </a:solidFill>
                            <a:latin typeface="Cambria Math" panose="02040503050406030204" pitchFamily="18" charset="0"/>
                          </a:rPr>
                          <m:t>)</m:t>
                        </m:r>
                      </m:sup>
                    </m:sSup>
                  </m:oMath>
                </a14:m>
                <a:r>
                  <a:rPr lang="en-US" sz="2000" dirty="0"/>
                  <a:t> one hot vector for context words</a:t>
                </a:r>
              </a:p>
              <a:p>
                <a:endParaRPr lang="en-US" sz="2000" dirty="0"/>
              </a:p>
              <a:p>
                <a:pPr marL="342900" indent="-342900">
                  <a:buAutoNum type="arabicPeriod"/>
                </a:pPr>
                <a:r>
                  <a:rPr lang="en-US" sz="2000" dirty="0"/>
                  <a:t>Input: </a:t>
                </a:r>
                <a:r>
                  <a:rPr lang="en-US" sz="2000" i="1" dirty="0">
                    <a:solidFill>
                      <a:schemeClr val="accent2">
                        <a:lumMod val="75000"/>
                      </a:schemeClr>
                    </a:solidFill>
                  </a:rPr>
                  <a:t>one hot vector </a:t>
                </a:r>
                <a:r>
                  <a:rPr lang="en-US" sz="2000" dirty="0"/>
                  <a:t>of the center word</a:t>
                </a:r>
              </a:p>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𝑥</m:t>
                      </m:r>
                    </m:oMath>
                  </m:oMathPara>
                </a14:m>
                <a:endParaRPr lang="en-US" sz="2000" dirty="0"/>
              </a:p>
              <a:p>
                <a:endParaRPr lang="en-US" sz="2000" dirty="0"/>
              </a:p>
              <a:p>
                <a:r>
                  <a:rPr lang="en-US" sz="2000" dirty="0"/>
                  <a:t>2. Get the </a:t>
                </a:r>
                <a:r>
                  <a:rPr lang="en-US" sz="2000" i="1" dirty="0">
                    <a:solidFill>
                      <a:schemeClr val="accent2">
                        <a:lumMod val="75000"/>
                      </a:schemeClr>
                    </a:solidFill>
                  </a:rPr>
                  <a:t>embedding</a:t>
                </a:r>
                <a:r>
                  <a:rPr lang="en-US" sz="2000" i="1" dirty="0"/>
                  <a:t> of the center word</a:t>
                </a:r>
              </a:p>
              <a:p>
                <a:r>
                  <a:rPr lang="en-US" sz="2000" dirty="0"/>
                  <a:t>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𝑣</m:t>
                        </m:r>
                      </m:e>
                      <m:sub>
                        <m:r>
                          <a:rPr lang="en-US" sz="2000" b="0" i="1" smtClean="0">
                            <a:latin typeface="Cambria Math" panose="02040503050406030204" pitchFamily="18" charset="0"/>
                          </a:rPr>
                          <m:t>𝑐</m:t>
                        </m:r>
                      </m:sub>
                    </m:sSub>
                    <m:r>
                      <a:rPr lang="en-US" sz="2000" b="0" i="1" smtClean="0">
                        <a:latin typeface="Cambria Math" panose="02040503050406030204" pitchFamily="18" charset="0"/>
                      </a:rPr>
                      <m:t>=</m:t>
                    </m:r>
                    <m:r>
                      <a:rPr lang="en-US" sz="2000" b="0" i="1" smtClean="0">
                        <a:latin typeface="Cambria Math" panose="02040503050406030204" pitchFamily="18" charset="0"/>
                      </a:rPr>
                      <m:t>𝑊</m:t>
                    </m:r>
                    <m:r>
                      <a:rPr lang="en-US" sz="2000" b="0" i="1" smtClean="0">
                        <a:latin typeface="Cambria Math" panose="02040503050406030204" pitchFamily="18" charset="0"/>
                      </a:rPr>
                      <m:t> </m:t>
                    </m:r>
                    <m:r>
                      <a:rPr lang="en-US" sz="2000" b="0" i="1" smtClean="0">
                        <a:latin typeface="Cambria Math" panose="02040503050406030204" pitchFamily="18" charset="0"/>
                      </a:rPr>
                      <m:t>𝑥</m:t>
                    </m:r>
                  </m:oMath>
                </a14:m>
                <a:endParaRPr lang="en-US" sz="2000" dirty="0"/>
              </a:p>
              <a:p>
                <a:r>
                  <a:rPr lang="en-US" sz="2000" dirty="0"/>
                  <a:t> </a:t>
                </a:r>
              </a:p>
              <a:p>
                <a:r>
                  <a:rPr lang="en-US" sz="2000" dirty="0"/>
                  <a:t>3. Generate a </a:t>
                </a:r>
                <a:r>
                  <a:rPr lang="en-US" sz="2000" i="1" dirty="0">
                    <a:solidFill>
                      <a:schemeClr val="accent2">
                        <a:lumMod val="75000"/>
                      </a:schemeClr>
                    </a:solidFill>
                  </a:rPr>
                  <a:t>score</a:t>
                </a:r>
                <a:r>
                  <a:rPr lang="en-US" sz="2000" i="1" dirty="0"/>
                  <a:t> vector for </a:t>
                </a:r>
                <a:r>
                  <a:rPr lang="en-US" sz="2000" i="1" dirty="0">
                    <a:solidFill>
                      <a:schemeClr val="accent2">
                        <a:lumMod val="75000"/>
                      </a:schemeClr>
                    </a:solidFill>
                  </a:rPr>
                  <a:t>each context word </a:t>
                </a:r>
              </a:p>
              <a:p>
                <a:r>
                  <a:rPr lang="en-US" sz="2000" dirty="0"/>
                  <a:t>z = </a:t>
                </a:r>
                <a:r>
                  <a:rPr lang="en-US" sz="2000" i="1" dirty="0"/>
                  <a:t>W’</a:t>
                </a:r>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𝑣</m:t>
                        </m:r>
                      </m:e>
                      <m:sub>
                        <m:r>
                          <a:rPr lang="en-US" sz="2000" i="1">
                            <a:latin typeface="Cambria Math" panose="02040503050406030204" pitchFamily="18" charset="0"/>
                          </a:rPr>
                          <m:t>𝑐</m:t>
                        </m:r>
                      </m:sub>
                    </m:sSub>
                  </m:oMath>
                </a14:m>
                <a:endParaRPr lang="en-US" sz="2000" i="1" dirty="0"/>
              </a:p>
              <a:p>
                <a:endParaRPr lang="en-US" sz="2000" dirty="0"/>
              </a:p>
              <a:p>
                <a:r>
                  <a:rPr lang="en-US" sz="2000" dirty="0"/>
                  <a:t>5. Turn the </a:t>
                </a:r>
                <a:r>
                  <a:rPr lang="en-US" sz="2000" i="1" dirty="0"/>
                  <a:t>score vector into probabilities</a:t>
                </a:r>
              </a:p>
              <a:p>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𝑦</m:t>
                        </m:r>
                      </m:e>
                    </m:acc>
                  </m:oMath>
                </a14:m>
                <a:r>
                  <a:rPr lang="en-US" sz="2000" dirty="0"/>
                  <a:t> = </a:t>
                </a:r>
                <a:r>
                  <a:rPr lang="en-US" sz="2000" i="1" dirty="0" err="1"/>
                  <a:t>softmax</a:t>
                </a:r>
                <a:r>
                  <a:rPr lang="en-US" sz="2000" i="1" dirty="0"/>
                  <a:t>(z)</a:t>
                </a:r>
              </a:p>
              <a:p>
                <a:endParaRPr lang="en-US" sz="2000" i="1" dirty="0"/>
              </a:p>
              <a:p>
                <a:r>
                  <a:rPr lang="en-US" sz="2000" dirty="0">
                    <a:solidFill>
                      <a:schemeClr val="accent3">
                        <a:lumMod val="75000"/>
                      </a:schemeClr>
                    </a:solidFill>
                  </a:rPr>
                  <a:t>We want this to be close to 1 for the context words</a:t>
                </a:r>
              </a:p>
            </p:txBody>
          </p:sp>
        </mc:Choice>
        <mc:Fallback xmlns="">
          <p:sp>
            <p:nvSpPr>
              <p:cNvPr id="4" name="TextBox 3"/>
              <p:cNvSpPr txBox="1">
                <a:spLocks noRot="1" noChangeAspect="1" noMove="1" noResize="1" noEditPoints="1" noAdjustHandles="1" noChangeArrowheads="1" noChangeShapeType="1" noTextEdit="1"/>
              </p:cNvSpPr>
              <p:nvPr/>
            </p:nvSpPr>
            <p:spPr>
              <a:xfrm>
                <a:off x="254467" y="1355483"/>
                <a:ext cx="8432333" cy="5029582"/>
              </a:xfrm>
              <a:prstGeom prst="rect">
                <a:avLst/>
              </a:prstGeom>
              <a:blipFill>
                <a:blip r:embed="rId2"/>
                <a:stretch>
                  <a:fillRect l="-795" b="-1212"/>
                </a:stretch>
              </a:blipFill>
            </p:spPr>
            <p:txBody>
              <a:bodyPr/>
              <a:lstStyle/>
              <a:p>
                <a:r>
                  <a:rPr lang="en-US">
                    <a:noFill/>
                  </a:rPr>
                  <a:t> </a:t>
                </a:r>
              </a:p>
            </p:txBody>
          </p:sp>
        </mc:Fallback>
      </mc:AlternateContent>
      <p:pic>
        <p:nvPicPr>
          <p:cNvPr id="7" name="Picture 6"/>
          <p:cNvPicPr>
            <a:picLocks noChangeAspect="1"/>
          </p:cNvPicPr>
          <p:nvPr/>
        </p:nvPicPr>
        <p:blipFill>
          <a:blip r:embed="rId3"/>
          <a:stretch>
            <a:fillRect/>
          </a:stretch>
        </p:blipFill>
        <p:spPr>
          <a:xfrm>
            <a:off x="5940152" y="2852936"/>
            <a:ext cx="2640300" cy="2791801"/>
          </a:xfrm>
          <a:prstGeom prst="rect">
            <a:avLst/>
          </a:prstGeom>
        </p:spPr>
      </p:pic>
      <p:sp>
        <p:nvSpPr>
          <p:cNvPr id="6" name="TextBox 5">
            <a:extLst>
              <a:ext uri="{FF2B5EF4-FFF2-40B4-BE49-F238E27FC236}">
                <a16:creationId xmlns:a16="http://schemas.microsoft.com/office/drawing/2014/main" id="{521E1947-813F-4A15-8414-839A5BA7089B}"/>
              </a:ext>
            </a:extLst>
          </p:cNvPr>
          <p:cNvSpPr txBox="1"/>
          <p:nvPr/>
        </p:nvSpPr>
        <p:spPr>
          <a:xfrm>
            <a:off x="343011" y="871463"/>
            <a:ext cx="8432333" cy="461665"/>
          </a:xfrm>
          <a:prstGeom prst="rect">
            <a:avLst/>
          </a:prstGeom>
          <a:solidFill>
            <a:schemeClr val="accent1">
              <a:lumMod val="40000"/>
              <a:lumOff val="60000"/>
            </a:schemeClr>
          </a:solidFill>
        </p:spPr>
        <p:txBody>
          <a:bodyPr wrap="square" rtlCol="0">
            <a:spAutoFit/>
          </a:bodyPr>
          <a:lstStyle/>
          <a:p>
            <a:r>
              <a:rPr lang="en-US" sz="2400" dirty="0"/>
              <a:t>Given the center word,   predict (or, generate) the context words</a:t>
            </a:r>
          </a:p>
        </p:txBody>
      </p:sp>
    </p:spTree>
    <p:extLst>
      <p:ext uri="{BB962C8B-B14F-4D97-AF65-F5344CB8AC3E}">
        <p14:creationId xmlns:p14="http://schemas.microsoft.com/office/powerpoint/2010/main" val="792953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42</a:t>
            </a:fld>
            <a:endParaRPr lang="el-G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6" y="-1"/>
            <a:ext cx="9144002" cy="6705601"/>
          </a:xfrm>
          <a:prstGeom prst="rect">
            <a:avLst/>
          </a:prstGeom>
        </p:spPr>
      </p:pic>
    </p:spTree>
    <p:extLst>
      <p:ext uri="{BB962C8B-B14F-4D97-AF65-F5344CB8AC3E}">
        <p14:creationId xmlns:p14="http://schemas.microsoft.com/office/powerpoint/2010/main" val="18817487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618" y="0"/>
            <a:ext cx="8229600" cy="1143000"/>
          </a:xfrm>
        </p:spPr>
        <p:txBody>
          <a:bodyPr/>
          <a:lstStyle/>
          <a:p>
            <a:r>
              <a:rPr lang="en-US" dirty="0" err="1">
                <a:solidFill>
                  <a:schemeClr val="accent6">
                    <a:lumMod val="75000"/>
                  </a:schemeClr>
                </a:solidFill>
              </a:rPr>
              <a:t>Skipgram</a:t>
            </a:r>
            <a:endParaRPr lang="el-GR" dirty="0">
              <a:solidFill>
                <a:schemeClr val="accent6">
                  <a:lumMod val="75000"/>
                </a:schemeClr>
              </a:solidFill>
            </a:endParaRPr>
          </a:p>
        </p:txBody>
      </p:sp>
      <p:sp>
        <p:nvSpPr>
          <p:cNvPr id="3" name="Slide Number Placeholder 2"/>
          <p:cNvSpPr>
            <a:spLocks noGrp="1"/>
          </p:cNvSpPr>
          <p:nvPr>
            <p:ph type="sldNum" sz="quarter" idx="12"/>
          </p:nvPr>
        </p:nvSpPr>
        <p:spPr/>
        <p:txBody>
          <a:bodyPr/>
          <a:lstStyle/>
          <a:p>
            <a:fld id="{878E0B35-C73E-49DE-9EA0-4D9F6C87E107}" type="slidenum">
              <a:rPr lang="el-GR" smtClean="0"/>
              <a:pPr/>
              <a:t>43</a:t>
            </a:fld>
            <a:endParaRPr lang="el-GR" dirty="0"/>
          </a:p>
        </p:txBody>
      </p:sp>
      <p:sp>
        <p:nvSpPr>
          <p:cNvPr id="5" name="Content Placeholder 5"/>
          <p:cNvSpPr txBox="1">
            <a:spLocks/>
          </p:cNvSpPr>
          <p:nvPr/>
        </p:nvSpPr>
        <p:spPr>
          <a:xfrm>
            <a:off x="274218" y="993380"/>
            <a:ext cx="8534400" cy="24356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For each word </a:t>
            </a:r>
            <a:r>
              <a:rPr lang="en-US" sz="2800" i="1" dirty="0"/>
              <a:t>t</a:t>
            </a:r>
            <a:r>
              <a:rPr lang="en-US" sz="2800" dirty="0"/>
              <a:t> = 1 </a:t>
            </a:r>
            <a:r>
              <a:rPr lang="mr-IN" sz="2800" dirty="0"/>
              <a:t>…</a:t>
            </a:r>
            <a:r>
              <a:rPr lang="en-US" sz="2800" dirty="0"/>
              <a:t> </a:t>
            </a:r>
            <a:r>
              <a:rPr lang="en-US" sz="2800" i="1" dirty="0"/>
              <a:t>T</a:t>
            </a:r>
            <a:r>
              <a:rPr lang="en-US" sz="2800" dirty="0"/>
              <a:t>, predict surrounding words in a window of “radius” </a:t>
            </a:r>
            <a:r>
              <a:rPr lang="en-US" sz="2800" i="1" dirty="0"/>
              <a:t>m</a:t>
            </a:r>
            <a:r>
              <a:rPr lang="en-US" sz="2800" dirty="0"/>
              <a:t> of every word.</a:t>
            </a:r>
          </a:p>
          <a:p>
            <a:r>
              <a:rPr lang="en-US" sz="2800" dirty="0">
                <a:solidFill>
                  <a:srgbClr val="FF0000"/>
                </a:solidFill>
              </a:rPr>
              <a:t>Objective function</a:t>
            </a:r>
            <a:r>
              <a:rPr lang="en-US" sz="2800" dirty="0"/>
              <a:t>: Maximize the probability of any context word given the current center word:</a:t>
            </a:r>
          </a:p>
          <a:p>
            <a:endParaRPr lang="en-US" dirty="0"/>
          </a:p>
          <a:p>
            <a:pPr marL="0" indent="0">
              <a:buNone/>
            </a:pPr>
            <a:r>
              <a:rPr lang="en-US" dirty="0"/>
              <a:t> </a:t>
            </a:r>
          </a:p>
          <a:p>
            <a:endParaRPr lang="en-US" dirty="0"/>
          </a:p>
          <a:p>
            <a:endParaRPr lang="en-US" dirty="0"/>
          </a:p>
          <a:p>
            <a:endParaRPr lang="en-US" sz="2800" dirty="0"/>
          </a:p>
          <a:p>
            <a:pPr marL="0" indent="0">
              <a:buNone/>
            </a:pPr>
            <a:r>
              <a:rPr lang="en-US" sz="2800" dirty="0"/>
              <a:t>where θ represents all variables we will optimize</a:t>
            </a:r>
          </a:p>
        </p:txBody>
      </p:sp>
      <p:pic>
        <p:nvPicPr>
          <p:cNvPr id="6" name="Picture 5"/>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426618" y="4208524"/>
            <a:ext cx="7704792" cy="1347014"/>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711283" y="2842425"/>
            <a:ext cx="5660269" cy="1366833"/>
          </a:xfrm>
          <a:prstGeom prst="rect">
            <a:avLst/>
          </a:prstGeom>
        </p:spPr>
      </p:pic>
    </p:spTree>
    <p:extLst>
      <p:ext uri="{BB962C8B-B14F-4D97-AF65-F5344CB8AC3E}">
        <p14:creationId xmlns:p14="http://schemas.microsoft.com/office/powerpoint/2010/main" val="23652217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44</a:t>
            </a:fld>
            <a:endParaRPr lang="el-GR"/>
          </a:p>
        </p:txBody>
      </p:sp>
      <p:pic>
        <p:nvPicPr>
          <p:cNvPr id="3" name="Picture 2"/>
          <p:cNvPicPr>
            <a:picLocks noChangeAspect="1"/>
          </p:cNvPicPr>
          <p:nvPr/>
        </p:nvPicPr>
        <p:blipFill>
          <a:blip r:embed="rId2"/>
          <a:stretch>
            <a:fillRect/>
          </a:stretch>
        </p:blipFill>
        <p:spPr>
          <a:xfrm>
            <a:off x="0" y="304800"/>
            <a:ext cx="9144000" cy="6395357"/>
          </a:xfrm>
          <a:prstGeom prst="rect">
            <a:avLst/>
          </a:prstGeom>
        </p:spPr>
      </p:pic>
      <p:sp>
        <p:nvSpPr>
          <p:cNvPr id="4" name="TextBox 3"/>
          <p:cNvSpPr txBox="1"/>
          <p:nvPr/>
        </p:nvSpPr>
        <p:spPr>
          <a:xfrm>
            <a:off x="251520" y="188640"/>
            <a:ext cx="2592288" cy="523220"/>
          </a:xfrm>
          <a:prstGeom prst="rect">
            <a:avLst/>
          </a:prstGeom>
          <a:noFill/>
        </p:spPr>
        <p:txBody>
          <a:bodyPr wrap="square" rtlCol="0">
            <a:spAutoFit/>
          </a:bodyPr>
          <a:lstStyle/>
          <a:p>
            <a:r>
              <a:rPr lang="en-US" sz="2800" dirty="0">
                <a:solidFill>
                  <a:schemeClr val="tx2">
                    <a:lumMod val="60000"/>
                    <a:lumOff val="40000"/>
                  </a:schemeClr>
                </a:solidFill>
              </a:rPr>
              <a:t>An example</a:t>
            </a:r>
            <a:endParaRPr lang="el-GR" sz="2800" dirty="0">
              <a:solidFill>
                <a:schemeClr val="tx2">
                  <a:lumMod val="60000"/>
                  <a:lumOff val="40000"/>
                </a:schemeClr>
              </a:solidFill>
            </a:endParaRPr>
          </a:p>
        </p:txBody>
      </p:sp>
    </p:spTree>
    <p:extLst>
      <p:ext uri="{BB962C8B-B14F-4D97-AF65-F5344CB8AC3E}">
        <p14:creationId xmlns:p14="http://schemas.microsoft.com/office/powerpoint/2010/main" val="2123817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
            <a:ext cx="8229600" cy="1143000"/>
          </a:xfrm>
        </p:spPr>
        <p:txBody>
          <a:bodyPr/>
          <a:lstStyle/>
          <a:p>
            <a:r>
              <a:rPr lang="en-US" dirty="0">
                <a:solidFill>
                  <a:schemeClr val="accent6">
                    <a:lumMod val="75000"/>
                  </a:schemeClr>
                </a:solidFill>
              </a:rPr>
              <a:t>Word2Vec</a:t>
            </a:r>
            <a:endParaRPr lang="el-GR" dirty="0">
              <a:solidFill>
                <a:schemeClr val="accent6">
                  <a:lumMod val="75000"/>
                </a:schemeClr>
              </a:solidFill>
            </a:endParaRPr>
          </a:p>
        </p:txBody>
      </p:sp>
      <p:sp>
        <p:nvSpPr>
          <p:cNvPr id="3" name="Slide Number Placeholder 2"/>
          <p:cNvSpPr>
            <a:spLocks noGrp="1"/>
          </p:cNvSpPr>
          <p:nvPr>
            <p:ph type="sldNum" sz="quarter" idx="12"/>
          </p:nvPr>
        </p:nvSpPr>
        <p:spPr/>
        <p:txBody>
          <a:bodyPr/>
          <a:lstStyle/>
          <a:p>
            <a:fld id="{878E0B35-C73E-49DE-9EA0-4D9F6C87E107}" type="slidenum">
              <a:rPr lang="el-GR" smtClean="0"/>
              <a:pPr/>
              <a:t>45</a:t>
            </a:fld>
            <a:endParaRPr lang="el-GR"/>
          </a:p>
        </p:txBody>
      </p:sp>
      <p:sp>
        <p:nvSpPr>
          <p:cNvPr id="9" name="Content Placeholder 2"/>
          <p:cNvSpPr txBox="1">
            <a:spLocks/>
          </p:cNvSpPr>
          <p:nvPr/>
        </p:nvSpPr>
        <p:spPr>
          <a:xfrm>
            <a:off x="323528" y="952500"/>
            <a:ext cx="8229600" cy="4953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0">
              <a:buFont typeface="Arial" pitchFamily="34" charset="0"/>
              <a:buNone/>
            </a:pPr>
            <a:r>
              <a:rPr lang="en-US" dirty="0">
                <a:solidFill>
                  <a:schemeClr val="tx2">
                    <a:lumMod val="60000"/>
                    <a:lumOff val="40000"/>
                  </a:schemeClr>
                </a:solidFill>
              </a:rPr>
              <a:t>Predict between every word and its context words</a:t>
            </a:r>
            <a:endParaRPr lang="en-US" sz="1600" dirty="0">
              <a:solidFill>
                <a:schemeClr val="tx2">
                  <a:lumMod val="60000"/>
                  <a:lumOff val="40000"/>
                </a:schemeClr>
              </a:solidFill>
            </a:endParaRPr>
          </a:p>
          <a:p>
            <a:pPr marL="0" indent="0">
              <a:buFont typeface="Arial" pitchFamily="34" charset="0"/>
              <a:buNone/>
            </a:pPr>
            <a:r>
              <a:rPr lang="en-US" sz="2400" dirty="0">
                <a:solidFill>
                  <a:schemeClr val="bg1">
                    <a:lumMod val="65000"/>
                  </a:schemeClr>
                </a:solidFill>
              </a:rPr>
              <a:t>Two </a:t>
            </a:r>
            <a:r>
              <a:rPr lang="en-US" sz="2400" b="1" dirty="0">
                <a:solidFill>
                  <a:schemeClr val="bg1">
                    <a:lumMod val="65000"/>
                  </a:schemeClr>
                </a:solidFill>
              </a:rPr>
              <a:t>algorithms</a:t>
            </a:r>
          </a:p>
          <a:p>
            <a:pPr marL="914400" lvl="1" indent="-457200">
              <a:buFont typeface="+mj-lt"/>
              <a:buAutoNum type="arabicPeriod"/>
            </a:pPr>
            <a:r>
              <a:rPr lang="en-US" sz="2400" dirty="0">
                <a:solidFill>
                  <a:schemeClr val="accent2">
                    <a:lumMod val="60000"/>
                    <a:lumOff val="40000"/>
                  </a:schemeClr>
                </a:solidFill>
              </a:rPr>
              <a:t>Skip-grams (SG)</a:t>
            </a:r>
          </a:p>
          <a:p>
            <a:pPr marL="800100" lvl="2" indent="0">
              <a:buFont typeface="Arial" pitchFamily="34" charset="0"/>
              <a:buNone/>
            </a:pPr>
            <a:r>
              <a:rPr lang="en-US" dirty="0">
                <a:solidFill>
                  <a:schemeClr val="bg1">
                    <a:lumMod val="65000"/>
                  </a:schemeClr>
                </a:solidFill>
              </a:rPr>
              <a:t>Predict context words given the center word</a:t>
            </a:r>
          </a:p>
          <a:p>
            <a:pPr marL="914400" lvl="1" indent="-457200">
              <a:buFont typeface="+mj-lt"/>
              <a:buAutoNum type="arabicPeriod"/>
            </a:pPr>
            <a:r>
              <a:rPr lang="en-US" sz="2400" dirty="0">
                <a:solidFill>
                  <a:schemeClr val="accent2">
                    <a:lumMod val="60000"/>
                    <a:lumOff val="40000"/>
                  </a:schemeClr>
                </a:solidFill>
              </a:rPr>
              <a:t>Continuous Bag of Words (CBOW)</a:t>
            </a:r>
          </a:p>
          <a:p>
            <a:pPr marL="800100" lvl="2" indent="0">
              <a:buFont typeface="Arial" pitchFamily="34" charset="0"/>
              <a:buNone/>
            </a:pPr>
            <a:r>
              <a:rPr lang="en-US" dirty="0">
                <a:solidFill>
                  <a:schemeClr val="bg1">
                    <a:lumMod val="65000"/>
                  </a:schemeClr>
                </a:solidFill>
              </a:rPr>
              <a:t>Predict center word from a bag-of-words context</a:t>
            </a:r>
          </a:p>
          <a:p>
            <a:pPr marL="800100" lvl="2" indent="0">
              <a:buFont typeface="Arial" pitchFamily="34" charset="0"/>
              <a:buNone/>
            </a:pPr>
            <a:endParaRPr lang="en-US" sz="300" dirty="0">
              <a:solidFill>
                <a:schemeClr val="bg1">
                  <a:lumMod val="65000"/>
                </a:schemeClr>
              </a:solidFill>
            </a:endParaRPr>
          </a:p>
          <a:p>
            <a:pPr marL="88900" lvl="2" indent="0">
              <a:buFont typeface="Arial" pitchFamily="34" charset="0"/>
              <a:buNone/>
            </a:pPr>
            <a:r>
              <a:rPr lang="en-US" i="1" dirty="0">
                <a:solidFill>
                  <a:schemeClr val="bg1">
                    <a:lumMod val="65000"/>
                  </a:schemeClr>
                </a:solidFill>
              </a:rPr>
              <a:t>Position independent </a:t>
            </a:r>
            <a:r>
              <a:rPr lang="en-US" dirty="0">
                <a:solidFill>
                  <a:schemeClr val="bg1">
                    <a:lumMod val="65000"/>
                  </a:schemeClr>
                </a:solidFill>
              </a:rPr>
              <a:t>(do not account for distance from center)</a:t>
            </a:r>
          </a:p>
          <a:p>
            <a:pPr marL="114300" indent="0">
              <a:buFont typeface="Arial" pitchFamily="34" charset="0"/>
              <a:buNone/>
            </a:pPr>
            <a:endParaRPr lang="en-US" sz="2400" dirty="0"/>
          </a:p>
          <a:p>
            <a:pPr marL="114300" indent="0">
              <a:buFont typeface="Arial" pitchFamily="34" charset="0"/>
              <a:buNone/>
            </a:pPr>
            <a:r>
              <a:rPr lang="en-US" sz="2400" dirty="0"/>
              <a:t>Two </a:t>
            </a:r>
            <a:r>
              <a:rPr lang="en-US" sz="2400" b="1" dirty="0"/>
              <a:t>training methods</a:t>
            </a:r>
          </a:p>
          <a:p>
            <a:pPr marL="914400" lvl="1" indent="-457200">
              <a:buFont typeface="+mj-lt"/>
              <a:buAutoNum type="arabicPeriod"/>
            </a:pPr>
            <a:r>
              <a:rPr lang="en-US" sz="2400" dirty="0">
                <a:solidFill>
                  <a:srgbClr val="FF0000"/>
                </a:solidFill>
              </a:rPr>
              <a:t>Hierarchical </a:t>
            </a:r>
            <a:r>
              <a:rPr lang="en-US" sz="2400" dirty="0" err="1">
                <a:solidFill>
                  <a:srgbClr val="FF0000"/>
                </a:solidFill>
              </a:rPr>
              <a:t>softmax</a:t>
            </a:r>
            <a:endParaRPr lang="en-US" sz="2400" dirty="0">
              <a:solidFill>
                <a:srgbClr val="FF0000"/>
              </a:solidFill>
            </a:endParaRPr>
          </a:p>
          <a:p>
            <a:pPr marL="914400" lvl="1" indent="-457200">
              <a:buFont typeface="+mj-lt"/>
              <a:buAutoNum type="arabicPeriod"/>
            </a:pPr>
            <a:r>
              <a:rPr lang="en-US" sz="2400" dirty="0">
                <a:solidFill>
                  <a:srgbClr val="FF0000"/>
                </a:solidFill>
              </a:rPr>
              <a:t>Negative sampling</a:t>
            </a:r>
          </a:p>
        </p:txBody>
      </p:sp>
      <p:sp>
        <p:nvSpPr>
          <p:cNvPr id="10" name="TextBox 9"/>
          <p:cNvSpPr txBox="1"/>
          <p:nvPr/>
        </p:nvSpPr>
        <p:spPr>
          <a:xfrm>
            <a:off x="251520" y="6237312"/>
            <a:ext cx="7632848" cy="461665"/>
          </a:xfrm>
          <a:prstGeom prst="rect">
            <a:avLst/>
          </a:prstGeom>
          <a:noFill/>
        </p:spPr>
        <p:txBody>
          <a:bodyPr wrap="square" rtlCol="0">
            <a:spAutoFit/>
          </a:bodyPr>
          <a:lstStyle/>
          <a:p>
            <a:r>
              <a:rPr lang="en-GB" sz="1200" dirty="0">
                <a:solidFill>
                  <a:schemeClr val="accent3">
                    <a:lumMod val="75000"/>
                  </a:schemeClr>
                </a:solidFill>
              </a:rPr>
              <a:t>Tomas </a:t>
            </a:r>
            <a:r>
              <a:rPr lang="en-GB" sz="1200" dirty="0" err="1">
                <a:solidFill>
                  <a:schemeClr val="accent3">
                    <a:lumMod val="75000"/>
                  </a:schemeClr>
                </a:solidFill>
              </a:rPr>
              <a:t>Mikolov</a:t>
            </a:r>
            <a:r>
              <a:rPr lang="en-GB" sz="1200" dirty="0">
                <a:solidFill>
                  <a:schemeClr val="accent3">
                    <a:lumMod val="75000"/>
                  </a:schemeClr>
                </a:solidFill>
              </a:rPr>
              <a:t>, </a:t>
            </a:r>
            <a:r>
              <a:rPr lang="en-GB" sz="1200" dirty="0" err="1">
                <a:solidFill>
                  <a:schemeClr val="accent3">
                    <a:lumMod val="75000"/>
                  </a:schemeClr>
                </a:solidFill>
              </a:rPr>
              <a:t>Ilya</a:t>
            </a:r>
            <a:r>
              <a:rPr lang="en-GB" sz="1200" dirty="0">
                <a:solidFill>
                  <a:schemeClr val="accent3">
                    <a:lumMod val="75000"/>
                  </a:schemeClr>
                </a:solidFill>
              </a:rPr>
              <a:t> </a:t>
            </a:r>
            <a:r>
              <a:rPr lang="en-GB" sz="1200" dirty="0" err="1">
                <a:solidFill>
                  <a:schemeClr val="accent3">
                    <a:lumMod val="75000"/>
                  </a:schemeClr>
                </a:solidFill>
              </a:rPr>
              <a:t>Sutskever</a:t>
            </a:r>
            <a:r>
              <a:rPr lang="en-GB" sz="1200" dirty="0">
                <a:solidFill>
                  <a:schemeClr val="accent3">
                    <a:lumMod val="75000"/>
                  </a:schemeClr>
                </a:solidFill>
              </a:rPr>
              <a:t>, Kai Chen, Gregory S. </a:t>
            </a:r>
            <a:r>
              <a:rPr lang="en-GB" sz="1200" dirty="0" err="1">
                <a:solidFill>
                  <a:schemeClr val="accent3">
                    <a:lumMod val="75000"/>
                  </a:schemeClr>
                </a:solidFill>
              </a:rPr>
              <a:t>Corrado</a:t>
            </a:r>
            <a:r>
              <a:rPr lang="en-GB" sz="1200" dirty="0">
                <a:solidFill>
                  <a:schemeClr val="accent3">
                    <a:lumMod val="75000"/>
                  </a:schemeClr>
                </a:solidFill>
              </a:rPr>
              <a:t>, Jeffrey Dean: </a:t>
            </a:r>
            <a:r>
              <a:rPr lang="en-GB" sz="1200" i="1" dirty="0">
                <a:solidFill>
                  <a:schemeClr val="accent3">
                    <a:lumMod val="75000"/>
                  </a:schemeClr>
                </a:solidFill>
              </a:rPr>
              <a:t>Distributed Representations of Words and Phrases and their Compositionality.</a:t>
            </a:r>
            <a:r>
              <a:rPr lang="en-GB" sz="1200" dirty="0">
                <a:solidFill>
                  <a:schemeClr val="accent3">
                    <a:lumMod val="75000"/>
                  </a:schemeClr>
                </a:solidFill>
              </a:rPr>
              <a:t> NIPS 2013: 3111-3119</a:t>
            </a:r>
          </a:p>
        </p:txBody>
      </p:sp>
    </p:spTree>
    <p:extLst>
      <p:ext uri="{BB962C8B-B14F-4D97-AF65-F5344CB8AC3E}">
        <p14:creationId xmlns:p14="http://schemas.microsoft.com/office/powerpoint/2010/main" val="22985598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695D3-642C-4167-82B2-9CA7FC611EF9}"/>
              </a:ext>
            </a:extLst>
          </p:cNvPr>
          <p:cNvSpPr>
            <a:spLocks noGrp="1"/>
          </p:cNvSpPr>
          <p:nvPr>
            <p:ph type="title"/>
          </p:nvPr>
        </p:nvSpPr>
        <p:spPr>
          <a:xfrm>
            <a:off x="457200" y="130914"/>
            <a:ext cx="8229600" cy="1143000"/>
          </a:xfrm>
        </p:spPr>
        <p:txBody>
          <a:bodyPr>
            <a:normAutofit fontScale="90000"/>
          </a:bodyPr>
          <a:lstStyle/>
          <a:p>
            <a:r>
              <a:rPr lang="en-US" dirty="0"/>
              <a:t>Training methods: hierarchical </a:t>
            </a:r>
            <a:r>
              <a:rPr lang="en-US" dirty="0" err="1"/>
              <a:t>softmax</a:t>
            </a:r>
            <a:endParaRPr lang="en-US" dirty="0"/>
          </a:p>
        </p:txBody>
      </p:sp>
      <p:sp>
        <p:nvSpPr>
          <p:cNvPr id="3" name="Slide Number Placeholder 2">
            <a:extLst>
              <a:ext uri="{FF2B5EF4-FFF2-40B4-BE49-F238E27FC236}">
                <a16:creationId xmlns:a16="http://schemas.microsoft.com/office/drawing/2014/main" id="{79775C1D-C7CF-460D-9065-D4E26AAD54FC}"/>
              </a:ext>
            </a:extLst>
          </p:cNvPr>
          <p:cNvSpPr>
            <a:spLocks noGrp="1"/>
          </p:cNvSpPr>
          <p:nvPr>
            <p:ph type="sldNum" sz="quarter" idx="12"/>
          </p:nvPr>
        </p:nvSpPr>
        <p:spPr/>
        <p:txBody>
          <a:bodyPr/>
          <a:lstStyle/>
          <a:p>
            <a:fld id="{878E0B35-C73E-49DE-9EA0-4D9F6C87E107}" type="slidenum">
              <a:rPr lang="el-GR" smtClean="0"/>
              <a:pPr/>
              <a:t>46</a:t>
            </a:fld>
            <a:endParaRPr lang="el-G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18296A1-5278-43B1-8D19-9030D4AD39F5}"/>
                  </a:ext>
                </a:extLst>
              </p:cNvPr>
              <p:cNvSpPr txBox="1"/>
              <p:nvPr/>
            </p:nvSpPr>
            <p:spPr>
              <a:xfrm>
                <a:off x="354360" y="1268760"/>
                <a:ext cx="8435280" cy="2554545"/>
              </a:xfrm>
              <a:prstGeom prst="rect">
                <a:avLst/>
              </a:prstGeom>
              <a:noFill/>
            </p:spPr>
            <p:txBody>
              <a:bodyPr wrap="square" rtlCol="0">
                <a:spAutoFit/>
              </a:bodyPr>
              <a:lstStyle/>
              <a:p>
                <a:r>
                  <a:rPr lang="el-GR" sz="2000" dirty="0"/>
                  <a:t>Στόχος: Αντί να μάθουμε ένα διάνυσμα ανά λέξη, δηλαδή |</a:t>
                </a:r>
                <a:r>
                  <a:rPr lang="en-US" sz="2000" dirty="0"/>
                  <a:t>V| </a:t>
                </a:r>
                <a:r>
                  <a:rPr lang="el-GR" sz="2000" dirty="0"/>
                  <a:t>διανύσματα, να μάθουμε </a:t>
                </a:r>
                <a14:m>
                  <m:oMath xmlns:m="http://schemas.openxmlformats.org/officeDocument/2006/math">
                    <m:sSub>
                      <m:sSubPr>
                        <m:ctrlPr>
                          <a:rPr lang="el-GR" sz="200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𝑙𝑜𝑔</m:t>
                        </m:r>
                      </m:e>
                      <m:sub>
                        <m:r>
                          <a:rPr lang="en-US" sz="2000" b="0" i="1" smtClean="0">
                            <a:solidFill>
                              <a:srgbClr val="FF0000"/>
                            </a:solidFill>
                            <a:latin typeface="Cambria Math" panose="02040503050406030204" pitchFamily="18" charset="0"/>
                          </a:rPr>
                          <m:t>2</m:t>
                        </m:r>
                      </m:sub>
                    </m:sSub>
                    <m:d>
                      <m:dPr>
                        <m:ctrlPr>
                          <a:rPr lang="en-US" sz="2000" b="0" i="1" smtClean="0">
                            <a:solidFill>
                              <a:srgbClr val="FF0000"/>
                            </a:solidFill>
                            <a:latin typeface="Cambria Math" panose="02040503050406030204" pitchFamily="18" charset="0"/>
                          </a:rPr>
                        </m:ctrlPr>
                      </m:dPr>
                      <m:e>
                        <m:d>
                          <m:dPr>
                            <m:begChr m:val="|"/>
                            <m:endChr m:val="|"/>
                            <m:ctrlPr>
                              <a:rPr lang="en-US" sz="2000" b="0" i="1" smtClean="0">
                                <a:solidFill>
                                  <a:srgbClr val="FF0000"/>
                                </a:solidFill>
                                <a:latin typeface="Cambria Math" panose="02040503050406030204" pitchFamily="18" charset="0"/>
                              </a:rPr>
                            </m:ctrlPr>
                          </m:dPr>
                          <m:e>
                            <m:r>
                              <a:rPr lang="en-US" sz="2000" b="0" i="1" smtClean="0">
                                <a:solidFill>
                                  <a:srgbClr val="FF0000"/>
                                </a:solidFill>
                                <a:latin typeface="Cambria Math" panose="02040503050406030204" pitchFamily="18" charset="0"/>
                              </a:rPr>
                              <m:t>𝑉</m:t>
                            </m:r>
                          </m:e>
                        </m:d>
                      </m:e>
                    </m:d>
                  </m:oMath>
                </a14:m>
                <a:r>
                  <a:rPr lang="en-US" sz="2000" dirty="0"/>
                  <a:t> </a:t>
                </a:r>
                <a:r>
                  <a:rPr lang="el-GR" sz="2000" dirty="0"/>
                  <a:t>διανύσματα</a:t>
                </a:r>
              </a:p>
              <a:p>
                <a:endParaRPr lang="el-GR" sz="2000" dirty="0"/>
              </a:p>
              <a:p>
                <a:r>
                  <a:rPr lang="el-GR" sz="2000" dirty="0"/>
                  <a:t>Πως; Ένα </a:t>
                </a:r>
                <a:r>
                  <a:rPr lang="el-GR" sz="2000" dirty="0">
                    <a:solidFill>
                      <a:srgbClr val="FF0000"/>
                    </a:solidFill>
                  </a:rPr>
                  <a:t>δυαδικό δέντρο</a:t>
                </a:r>
              </a:p>
              <a:p>
                <a:r>
                  <a:rPr lang="el-GR" sz="2000" dirty="0"/>
                  <a:t>Ένα φύλλο ανά λέξη</a:t>
                </a:r>
              </a:p>
              <a:p>
                <a:r>
                  <a:rPr lang="el-GR" sz="2000" dirty="0"/>
                  <a:t>Μαθαίνουμε την </a:t>
                </a:r>
                <a:r>
                  <a:rPr lang="el-GR" sz="2000" dirty="0">
                    <a:solidFill>
                      <a:schemeClr val="tx2">
                        <a:lumMod val="60000"/>
                        <a:lumOff val="40000"/>
                      </a:schemeClr>
                    </a:solidFill>
                  </a:rPr>
                  <a:t>αναπαράσταση των εσωτερικών κόμβων</a:t>
                </a:r>
              </a:p>
              <a:p>
                <a:r>
                  <a:rPr lang="el-GR" sz="2000" dirty="0"/>
                  <a:t>Αναπαράσταση λέξης: </a:t>
                </a:r>
                <a:r>
                  <a:rPr lang="en-US" sz="2000" dirty="0" err="1"/>
                  <a:t>concat</a:t>
                </a:r>
                <a:r>
                  <a:rPr lang="en-US" sz="2000" dirty="0"/>
                  <a:t> </a:t>
                </a:r>
                <a:r>
                  <a:rPr lang="el-GR" sz="2000" dirty="0"/>
                  <a:t>των αναπαραστάσεων των κόμβων στο μονοπάτι από τη ρίζα στη λέξη</a:t>
                </a:r>
              </a:p>
            </p:txBody>
          </p:sp>
        </mc:Choice>
        <mc:Fallback xmlns="">
          <p:sp>
            <p:nvSpPr>
              <p:cNvPr id="4" name="TextBox 3">
                <a:extLst>
                  <a:ext uri="{FF2B5EF4-FFF2-40B4-BE49-F238E27FC236}">
                    <a16:creationId xmlns:a16="http://schemas.microsoft.com/office/drawing/2014/main" id="{B18296A1-5278-43B1-8D19-9030D4AD39F5}"/>
                  </a:ext>
                </a:extLst>
              </p:cNvPr>
              <p:cNvSpPr txBox="1">
                <a:spLocks noRot="1" noChangeAspect="1" noMove="1" noResize="1" noEditPoints="1" noAdjustHandles="1" noChangeArrowheads="1" noChangeShapeType="1" noTextEdit="1"/>
              </p:cNvSpPr>
              <p:nvPr/>
            </p:nvSpPr>
            <p:spPr>
              <a:xfrm>
                <a:off x="354360" y="1268760"/>
                <a:ext cx="8435280" cy="2554545"/>
              </a:xfrm>
              <a:prstGeom prst="rect">
                <a:avLst/>
              </a:prstGeom>
              <a:blipFill>
                <a:blip r:embed="rId2"/>
                <a:stretch>
                  <a:fillRect l="-723" t="-1193" r="-506" b="-334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EF248B22-42F1-4AEC-BC7F-FE8AAC4BB54E}"/>
              </a:ext>
            </a:extLst>
          </p:cNvPr>
          <p:cNvPicPr>
            <a:picLocks noChangeAspect="1"/>
          </p:cNvPicPr>
          <p:nvPr/>
        </p:nvPicPr>
        <p:blipFill rotWithShape="1">
          <a:blip r:embed="rId3"/>
          <a:srcRect l="3575" t="8786" r="2276" b="6312"/>
          <a:stretch/>
        </p:blipFill>
        <p:spPr>
          <a:xfrm>
            <a:off x="2987824" y="4136475"/>
            <a:ext cx="3854373" cy="2011362"/>
          </a:xfrm>
          <a:prstGeom prst="rect">
            <a:avLst/>
          </a:prstGeom>
        </p:spPr>
      </p:pic>
    </p:spTree>
    <p:extLst>
      <p:ext uri="{BB962C8B-B14F-4D97-AF65-F5344CB8AC3E}">
        <p14:creationId xmlns:p14="http://schemas.microsoft.com/office/powerpoint/2010/main" val="28089072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695D3-642C-4167-82B2-9CA7FC611EF9}"/>
              </a:ext>
            </a:extLst>
          </p:cNvPr>
          <p:cNvSpPr>
            <a:spLocks noGrp="1"/>
          </p:cNvSpPr>
          <p:nvPr>
            <p:ph type="title"/>
          </p:nvPr>
        </p:nvSpPr>
        <p:spPr>
          <a:xfrm>
            <a:off x="457200" y="130914"/>
            <a:ext cx="8229600" cy="1143000"/>
          </a:xfrm>
        </p:spPr>
        <p:txBody>
          <a:bodyPr>
            <a:normAutofit fontScale="90000"/>
          </a:bodyPr>
          <a:lstStyle/>
          <a:p>
            <a:r>
              <a:rPr lang="en-US" dirty="0"/>
              <a:t>Training methods: negative sampling</a:t>
            </a:r>
          </a:p>
        </p:txBody>
      </p:sp>
      <p:sp>
        <p:nvSpPr>
          <p:cNvPr id="3" name="Slide Number Placeholder 2">
            <a:extLst>
              <a:ext uri="{FF2B5EF4-FFF2-40B4-BE49-F238E27FC236}">
                <a16:creationId xmlns:a16="http://schemas.microsoft.com/office/drawing/2014/main" id="{79775C1D-C7CF-460D-9065-D4E26AAD54FC}"/>
              </a:ext>
            </a:extLst>
          </p:cNvPr>
          <p:cNvSpPr>
            <a:spLocks noGrp="1"/>
          </p:cNvSpPr>
          <p:nvPr>
            <p:ph type="sldNum" sz="quarter" idx="12"/>
          </p:nvPr>
        </p:nvSpPr>
        <p:spPr/>
        <p:txBody>
          <a:bodyPr/>
          <a:lstStyle/>
          <a:p>
            <a:fld id="{878E0B35-C73E-49DE-9EA0-4D9F6C87E107}" type="slidenum">
              <a:rPr lang="el-GR" smtClean="0"/>
              <a:pPr/>
              <a:t>47</a:t>
            </a:fld>
            <a:endParaRPr lang="el-GR"/>
          </a:p>
        </p:txBody>
      </p:sp>
      <p:sp>
        <p:nvSpPr>
          <p:cNvPr id="4" name="TextBox 3">
            <a:extLst>
              <a:ext uri="{FF2B5EF4-FFF2-40B4-BE49-F238E27FC236}">
                <a16:creationId xmlns:a16="http://schemas.microsoft.com/office/drawing/2014/main" id="{B18296A1-5278-43B1-8D19-9030D4AD39F5}"/>
              </a:ext>
            </a:extLst>
          </p:cNvPr>
          <p:cNvSpPr txBox="1"/>
          <p:nvPr/>
        </p:nvSpPr>
        <p:spPr>
          <a:xfrm>
            <a:off x="395536" y="1772816"/>
            <a:ext cx="8435280" cy="2308324"/>
          </a:xfrm>
          <a:prstGeom prst="rect">
            <a:avLst/>
          </a:prstGeom>
          <a:noFill/>
        </p:spPr>
        <p:txBody>
          <a:bodyPr wrap="square" rtlCol="0">
            <a:spAutoFit/>
          </a:bodyPr>
          <a:lstStyle/>
          <a:p>
            <a:r>
              <a:rPr lang="el-GR" sz="2400" dirty="0"/>
              <a:t>Στόχος: Να βελτιώσουμε την ποιότητα των αναπαραστάσεων με χρήση </a:t>
            </a:r>
            <a:r>
              <a:rPr lang="el-GR" sz="2400" dirty="0">
                <a:solidFill>
                  <a:schemeClr val="tx2">
                    <a:lumMod val="60000"/>
                    <a:lumOff val="40000"/>
                  </a:schemeClr>
                </a:solidFill>
              </a:rPr>
              <a:t>αρνητικών δειγμάτων</a:t>
            </a:r>
          </a:p>
          <a:p>
            <a:endParaRPr lang="el-GR" sz="2400" dirty="0"/>
          </a:p>
          <a:p>
            <a:pPr marL="342900" indent="-342900">
              <a:buFont typeface="Wingdings" panose="05000000000000000000" pitchFamily="2" charset="2"/>
              <a:buChar char="§"/>
            </a:pPr>
            <a:r>
              <a:rPr lang="el-GR" sz="2400" dirty="0"/>
              <a:t>Για κάθε ένα θετικό, Κ αρνητικά δείγματα</a:t>
            </a:r>
          </a:p>
          <a:p>
            <a:pPr marL="342900" indent="-342900">
              <a:buFont typeface="Wingdings" panose="05000000000000000000" pitchFamily="2" charset="2"/>
              <a:buChar char="§"/>
            </a:pPr>
            <a:r>
              <a:rPr lang="el-GR" sz="2400" dirty="0"/>
              <a:t>Χρήση </a:t>
            </a:r>
            <a:r>
              <a:rPr lang="en-US" sz="2400" dirty="0">
                <a:solidFill>
                  <a:schemeClr val="tx2">
                    <a:lumMod val="60000"/>
                    <a:lumOff val="40000"/>
                  </a:schemeClr>
                </a:solidFill>
              </a:rPr>
              <a:t>unigram</a:t>
            </a:r>
            <a:r>
              <a:rPr lang="en-US" sz="2400" dirty="0"/>
              <a:t> </a:t>
            </a:r>
            <a:r>
              <a:rPr lang="el-GR" sz="2400" dirty="0"/>
              <a:t>μοντέλου για να τα κατασκευάσουμε</a:t>
            </a:r>
          </a:p>
          <a:p>
            <a:endParaRPr lang="el-GR" sz="2400" dirty="0"/>
          </a:p>
        </p:txBody>
      </p:sp>
    </p:spTree>
    <p:extLst>
      <p:ext uri="{BB962C8B-B14F-4D97-AF65-F5344CB8AC3E}">
        <p14:creationId xmlns:p14="http://schemas.microsoft.com/office/powerpoint/2010/main" val="32108375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48</a:t>
            </a:fld>
            <a:endParaRPr lang="el-GR"/>
          </a:p>
        </p:txBody>
      </p:sp>
      <p:sp>
        <p:nvSpPr>
          <p:cNvPr id="3" name="Content Placeholder 2"/>
          <p:cNvSpPr txBox="1">
            <a:spLocks/>
          </p:cNvSpPr>
          <p:nvPr/>
        </p:nvSpPr>
        <p:spPr>
          <a:xfrm>
            <a:off x="457200" y="260648"/>
            <a:ext cx="8229600" cy="4953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These representations are </a:t>
            </a:r>
            <a:r>
              <a:rPr lang="en-US" i="1" dirty="0"/>
              <a:t>very good </a:t>
            </a:r>
            <a:r>
              <a:rPr lang="en-US" dirty="0"/>
              <a:t>at encoding </a:t>
            </a:r>
            <a:r>
              <a:rPr lang="en-US" dirty="0">
                <a:solidFill>
                  <a:schemeClr val="accent6">
                    <a:lumMod val="75000"/>
                  </a:schemeClr>
                </a:solidFill>
              </a:rPr>
              <a:t>similarity</a:t>
            </a:r>
            <a:r>
              <a:rPr lang="en-US" dirty="0"/>
              <a:t> and </a:t>
            </a:r>
            <a:r>
              <a:rPr lang="en-US" dirty="0">
                <a:solidFill>
                  <a:schemeClr val="accent6">
                    <a:lumMod val="75000"/>
                  </a:schemeClr>
                </a:solidFill>
              </a:rPr>
              <a:t>dimensions of similarity</a:t>
            </a:r>
            <a:r>
              <a:rPr lang="en-US" dirty="0"/>
              <a:t>!</a:t>
            </a:r>
          </a:p>
          <a:p>
            <a:r>
              <a:rPr lang="en-US" dirty="0"/>
              <a:t>Analogies testing dimensions of similarity can be solved quite well just by doing vector subtraction in the embedding space</a:t>
            </a:r>
          </a:p>
          <a:p>
            <a:pPr marL="457200" lvl="1" indent="0">
              <a:buFont typeface="Arial" pitchFamily="34" charset="0"/>
              <a:buNone/>
            </a:pPr>
            <a:r>
              <a:rPr lang="en-US" dirty="0">
                <a:solidFill>
                  <a:schemeClr val="tx2">
                    <a:lumMod val="60000"/>
                    <a:lumOff val="40000"/>
                  </a:schemeClr>
                </a:solidFill>
              </a:rPr>
              <a:t>Syntactically</a:t>
            </a:r>
          </a:p>
          <a:p>
            <a:pPr lvl="1"/>
            <a:r>
              <a:rPr lang="en-US" i="1" dirty="0" err="1"/>
              <a:t>x</a:t>
            </a:r>
            <a:r>
              <a:rPr lang="en-US" i="1" baseline="-25000" dirty="0" err="1"/>
              <a:t>apple</a:t>
            </a:r>
            <a:r>
              <a:rPr lang="en-US" i="1" dirty="0"/>
              <a:t> </a:t>
            </a:r>
            <a:r>
              <a:rPr lang="en-US" dirty="0"/>
              <a:t>− </a:t>
            </a:r>
            <a:r>
              <a:rPr lang="en-US" i="1" dirty="0" err="1"/>
              <a:t>x</a:t>
            </a:r>
            <a:r>
              <a:rPr lang="en-US" i="1" baseline="-25000" dirty="0" err="1"/>
              <a:t>apples</a:t>
            </a:r>
            <a:r>
              <a:rPr lang="en-US" i="1" dirty="0"/>
              <a:t> </a:t>
            </a:r>
            <a:r>
              <a:rPr lang="en-US" dirty="0"/>
              <a:t>≈ </a:t>
            </a:r>
            <a:r>
              <a:rPr lang="en-US" i="1" dirty="0" err="1"/>
              <a:t>x</a:t>
            </a:r>
            <a:r>
              <a:rPr lang="en-US" i="1" baseline="-25000" dirty="0" err="1"/>
              <a:t>car</a:t>
            </a:r>
            <a:r>
              <a:rPr lang="en-US" i="1" dirty="0"/>
              <a:t> </a:t>
            </a:r>
            <a:r>
              <a:rPr lang="en-US" dirty="0"/>
              <a:t>− </a:t>
            </a:r>
            <a:r>
              <a:rPr lang="en-US" i="1" dirty="0" err="1"/>
              <a:t>x</a:t>
            </a:r>
            <a:r>
              <a:rPr lang="en-US" i="1" baseline="-25000" dirty="0" err="1"/>
              <a:t>cars</a:t>
            </a:r>
            <a:r>
              <a:rPr lang="en-US" i="1" dirty="0"/>
              <a:t> </a:t>
            </a:r>
            <a:r>
              <a:rPr lang="en-US" dirty="0"/>
              <a:t>≈ </a:t>
            </a:r>
            <a:r>
              <a:rPr lang="en-US" i="1" dirty="0" err="1"/>
              <a:t>x</a:t>
            </a:r>
            <a:r>
              <a:rPr lang="en-US" i="1" baseline="-25000" dirty="0" err="1"/>
              <a:t>family</a:t>
            </a:r>
            <a:r>
              <a:rPr lang="en-US" i="1" dirty="0"/>
              <a:t> </a:t>
            </a:r>
            <a:r>
              <a:rPr lang="en-US" dirty="0"/>
              <a:t>− </a:t>
            </a:r>
            <a:r>
              <a:rPr lang="en-US" i="1" dirty="0" err="1"/>
              <a:t>x</a:t>
            </a:r>
            <a:r>
              <a:rPr lang="en-US" i="1" baseline="-25000" dirty="0" err="1"/>
              <a:t>families</a:t>
            </a:r>
            <a:r>
              <a:rPr lang="en-US" i="1" dirty="0"/>
              <a:t> </a:t>
            </a:r>
            <a:endParaRPr lang="en-US" dirty="0"/>
          </a:p>
          <a:p>
            <a:pPr lvl="1"/>
            <a:r>
              <a:rPr lang="en-US" dirty="0"/>
              <a:t>Similarly for verb and adjective morphological forms</a:t>
            </a:r>
          </a:p>
          <a:p>
            <a:pPr marL="457200" lvl="1" indent="0">
              <a:buFont typeface="Arial" pitchFamily="34" charset="0"/>
              <a:buNone/>
            </a:pPr>
            <a:r>
              <a:rPr lang="en-US" dirty="0">
                <a:solidFill>
                  <a:schemeClr val="tx2">
                    <a:lumMod val="60000"/>
                    <a:lumOff val="40000"/>
                  </a:schemeClr>
                </a:solidFill>
              </a:rPr>
              <a:t>Semantically</a:t>
            </a:r>
          </a:p>
          <a:p>
            <a:pPr lvl="1"/>
            <a:r>
              <a:rPr lang="en-US" i="1" dirty="0" err="1"/>
              <a:t>x</a:t>
            </a:r>
            <a:r>
              <a:rPr lang="en-US" i="1" baseline="-25000" dirty="0" err="1"/>
              <a:t>shirt</a:t>
            </a:r>
            <a:r>
              <a:rPr lang="en-US" i="1" dirty="0"/>
              <a:t> </a:t>
            </a:r>
            <a:r>
              <a:rPr lang="en-US" dirty="0"/>
              <a:t>− </a:t>
            </a:r>
            <a:r>
              <a:rPr lang="en-US" i="1" dirty="0" err="1"/>
              <a:t>x</a:t>
            </a:r>
            <a:r>
              <a:rPr lang="en-US" i="1" baseline="-25000" dirty="0" err="1"/>
              <a:t>clothing</a:t>
            </a:r>
            <a:r>
              <a:rPr lang="en-US" i="1" dirty="0"/>
              <a:t> </a:t>
            </a:r>
            <a:r>
              <a:rPr lang="en-US" dirty="0"/>
              <a:t>≈ </a:t>
            </a:r>
            <a:r>
              <a:rPr lang="en-US" i="1" dirty="0" err="1"/>
              <a:t>x</a:t>
            </a:r>
            <a:r>
              <a:rPr lang="en-US" i="1" baseline="-25000" dirty="0" err="1"/>
              <a:t>chair</a:t>
            </a:r>
            <a:r>
              <a:rPr lang="en-US" i="1" dirty="0"/>
              <a:t> </a:t>
            </a:r>
            <a:r>
              <a:rPr lang="en-US" dirty="0"/>
              <a:t>− </a:t>
            </a:r>
            <a:r>
              <a:rPr lang="en-US" i="1" dirty="0" err="1"/>
              <a:t>x</a:t>
            </a:r>
            <a:r>
              <a:rPr lang="en-US" i="1" baseline="-25000" dirty="0" err="1"/>
              <a:t>furniture</a:t>
            </a:r>
            <a:r>
              <a:rPr lang="en-US" i="1" dirty="0"/>
              <a:t> </a:t>
            </a:r>
          </a:p>
          <a:p>
            <a:pPr lvl="1"/>
            <a:r>
              <a:rPr lang="en-US" i="1" dirty="0" err="1"/>
              <a:t>x</a:t>
            </a:r>
            <a:r>
              <a:rPr lang="en-US" i="1" baseline="-25000" dirty="0" err="1"/>
              <a:t>king</a:t>
            </a:r>
            <a:r>
              <a:rPr lang="en-US" i="1" dirty="0"/>
              <a:t> </a:t>
            </a:r>
            <a:r>
              <a:rPr lang="en-US" dirty="0"/>
              <a:t>− </a:t>
            </a:r>
            <a:r>
              <a:rPr lang="en-US" i="1" dirty="0" err="1"/>
              <a:t>x</a:t>
            </a:r>
            <a:r>
              <a:rPr lang="en-US" i="1" baseline="-25000" dirty="0" err="1"/>
              <a:t>man</a:t>
            </a:r>
            <a:r>
              <a:rPr lang="en-US" i="1" dirty="0"/>
              <a:t> </a:t>
            </a:r>
            <a:r>
              <a:rPr lang="en-US" dirty="0"/>
              <a:t>≈ </a:t>
            </a:r>
            <a:r>
              <a:rPr lang="en-US" i="1" dirty="0" err="1"/>
              <a:t>x</a:t>
            </a:r>
            <a:r>
              <a:rPr lang="en-US" i="1" baseline="-25000" dirty="0" err="1"/>
              <a:t>queen</a:t>
            </a:r>
            <a:r>
              <a:rPr lang="en-US" i="1" dirty="0"/>
              <a:t> </a:t>
            </a:r>
            <a:r>
              <a:rPr lang="en-US" dirty="0"/>
              <a:t>− </a:t>
            </a:r>
            <a:r>
              <a:rPr lang="en-US" i="1" dirty="0" err="1"/>
              <a:t>x</a:t>
            </a:r>
            <a:r>
              <a:rPr lang="en-US" i="1" baseline="-25000" dirty="0" err="1"/>
              <a:t>woman</a:t>
            </a:r>
            <a:r>
              <a:rPr lang="en-US" i="1" dirty="0"/>
              <a:t> </a:t>
            </a:r>
          </a:p>
          <a:p>
            <a:endParaRPr lang="en-US" dirty="0"/>
          </a:p>
        </p:txBody>
      </p:sp>
    </p:spTree>
    <p:extLst>
      <p:ext uri="{BB962C8B-B14F-4D97-AF65-F5344CB8AC3E}">
        <p14:creationId xmlns:p14="http://schemas.microsoft.com/office/powerpoint/2010/main" val="20282189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49</a:t>
            </a:fld>
            <a:endParaRPr lang="el-GR"/>
          </a:p>
        </p:txBody>
      </p:sp>
      <p:grpSp>
        <p:nvGrpSpPr>
          <p:cNvPr id="25" name="Group 2"/>
          <p:cNvGrpSpPr>
            <a:grpSpLocks/>
          </p:cNvGrpSpPr>
          <p:nvPr/>
        </p:nvGrpSpPr>
        <p:grpSpPr bwMode="auto">
          <a:xfrm>
            <a:off x="4286906" y="2485799"/>
            <a:ext cx="3854277" cy="3509368"/>
            <a:chOff x="-1" y="-215542"/>
            <a:chExt cx="5481576" cy="4991100"/>
          </a:xfrm>
        </p:grpSpPr>
        <p:graphicFrame>
          <p:nvGraphicFramePr>
            <p:cNvPr id="26" name="Object 3"/>
            <p:cNvGraphicFramePr>
              <a:graphicFrameLocks noChangeAspect="1"/>
            </p:cNvGraphicFramePr>
            <p:nvPr/>
          </p:nvGraphicFramePr>
          <p:xfrm>
            <a:off x="-1" y="-215542"/>
            <a:ext cx="5481576" cy="4991100"/>
          </p:xfrm>
          <a:graphic>
            <a:graphicData uri="http://schemas.openxmlformats.org/presentationml/2006/ole">
              <mc:AlternateContent xmlns:mc="http://schemas.openxmlformats.org/markup-compatibility/2006">
                <mc:Choice xmlns:v="urn:schemas-microsoft-com:vml" Requires="v">
                  <p:oleObj spid="_x0000_s48155" name="Chart" r:id="rId3" imgW="0" imgH="0" progId="MSGraph.Chart.8">
                    <p:embed/>
                  </p:oleObj>
                </mc:Choice>
                <mc:Fallback>
                  <p:oleObj name="Chart" r:id="rId3" imgW="0" imgH="0" progId="MSGraph.Chart.8">
                    <p:embed/>
                    <p:pic>
                      <p:nvPicPr>
                        <p:cNvPr id="26" name="Object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215542"/>
                          <a:ext cx="5481576" cy="4991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7" name="AutoShape 4"/>
            <p:cNvSpPr>
              <a:spLocks/>
            </p:cNvSpPr>
            <p:nvPr/>
          </p:nvSpPr>
          <p:spPr bwMode="auto">
            <a:xfrm>
              <a:off x="2199209" y="1122679"/>
              <a:ext cx="1078836" cy="4953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r>
                <a:rPr lang="en-US">
                  <a:solidFill>
                    <a:srgbClr val="0365C0"/>
                  </a:solidFill>
                </a:rPr>
                <a:t>king</a:t>
              </a:r>
              <a:endParaRPr lang="en-US"/>
            </a:p>
          </p:txBody>
        </p:sp>
        <p:sp>
          <p:nvSpPr>
            <p:cNvPr id="28" name="AutoShape 5"/>
            <p:cNvSpPr>
              <a:spLocks/>
            </p:cNvSpPr>
            <p:nvPr/>
          </p:nvSpPr>
          <p:spPr bwMode="auto">
            <a:xfrm>
              <a:off x="1738071" y="3414571"/>
              <a:ext cx="1060215" cy="4953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r>
                <a:rPr lang="en-US" dirty="0">
                  <a:solidFill>
                    <a:srgbClr val="0365C0"/>
                  </a:solidFill>
                </a:rPr>
                <a:t>man</a:t>
              </a:r>
              <a:endParaRPr lang="en-US" dirty="0"/>
            </a:p>
          </p:txBody>
        </p:sp>
        <p:sp>
          <p:nvSpPr>
            <p:cNvPr id="29" name="AutoShape 6"/>
            <p:cNvSpPr>
              <a:spLocks/>
            </p:cNvSpPr>
            <p:nvPr/>
          </p:nvSpPr>
          <p:spPr bwMode="auto">
            <a:xfrm>
              <a:off x="3625417" y="2721609"/>
              <a:ext cx="1733449" cy="4953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r>
                <a:rPr lang="en-US" dirty="0">
                  <a:solidFill>
                    <a:srgbClr val="0365C0"/>
                  </a:solidFill>
                </a:rPr>
                <a:t>woman</a:t>
              </a:r>
              <a:endParaRPr lang="en-US" dirty="0"/>
            </a:p>
          </p:txBody>
        </p:sp>
      </p:grpSp>
      <p:sp>
        <p:nvSpPr>
          <p:cNvPr id="30" name="AutoShape 9"/>
          <p:cNvSpPr>
            <a:spLocks/>
          </p:cNvSpPr>
          <p:nvPr/>
        </p:nvSpPr>
        <p:spPr bwMode="auto">
          <a:xfrm>
            <a:off x="1259632" y="692696"/>
            <a:ext cx="7665020" cy="4375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4" tIns="35714" rIns="35714" bIns="35714" anchor="ctr"/>
          <a:lstStyle/>
          <a:p>
            <a:pPr algn="l"/>
            <a:r>
              <a:rPr lang="en-US" sz="2400" dirty="0">
                <a:solidFill>
                  <a:schemeClr val="accent3">
                    <a:lumMod val="75000"/>
                  </a:schemeClr>
                </a:solidFill>
              </a:rPr>
              <a:t>Test for linear relationships, examined by </a:t>
            </a:r>
            <a:r>
              <a:rPr lang="en-US" sz="2400" dirty="0" err="1">
                <a:solidFill>
                  <a:schemeClr val="accent3">
                    <a:lumMod val="75000"/>
                  </a:schemeClr>
                </a:solidFill>
              </a:rPr>
              <a:t>Mikolov</a:t>
            </a:r>
            <a:r>
              <a:rPr lang="en-US" sz="2400" dirty="0">
                <a:solidFill>
                  <a:schemeClr val="accent3">
                    <a:lumMod val="75000"/>
                  </a:schemeClr>
                </a:solidFill>
              </a:rPr>
              <a:t> et al.</a:t>
            </a:r>
            <a:endParaRPr lang="en-US" dirty="0">
              <a:solidFill>
                <a:schemeClr val="accent3">
                  <a:lumMod val="75000"/>
                </a:schemeClr>
              </a:solidFill>
            </a:endParaRPr>
          </a:p>
        </p:txBody>
      </p:sp>
      <p:grpSp>
        <p:nvGrpSpPr>
          <p:cNvPr id="31" name="Group 14"/>
          <p:cNvGrpSpPr>
            <a:grpSpLocks/>
          </p:cNvGrpSpPr>
          <p:nvPr/>
        </p:nvGrpSpPr>
        <p:grpSpPr bwMode="auto">
          <a:xfrm>
            <a:off x="626853" y="3033625"/>
            <a:ext cx="3042791" cy="1560463"/>
            <a:chOff x="-1" y="0"/>
            <a:chExt cx="4326079" cy="2219326"/>
          </a:xfrm>
        </p:grpSpPr>
        <p:sp>
          <p:nvSpPr>
            <p:cNvPr id="32" name="AutoShape 15"/>
            <p:cNvSpPr>
              <a:spLocks/>
            </p:cNvSpPr>
            <p:nvPr/>
          </p:nvSpPr>
          <p:spPr bwMode="auto">
            <a:xfrm>
              <a:off x="0" y="831850"/>
              <a:ext cx="929450" cy="609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r>
                <a:rPr lang="en-US" sz="2000">
                  <a:solidFill>
                    <a:srgbClr val="0365C0"/>
                  </a:solidFill>
                </a:rPr>
                <a:t>man</a:t>
              </a:r>
              <a:endParaRPr lang="en-US" sz="1600"/>
            </a:p>
          </p:txBody>
        </p:sp>
        <p:sp>
          <p:nvSpPr>
            <p:cNvPr id="33" name="AutoShape 16"/>
            <p:cNvSpPr>
              <a:spLocks/>
            </p:cNvSpPr>
            <p:nvPr/>
          </p:nvSpPr>
          <p:spPr bwMode="auto">
            <a:xfrm>
              <a:off x="0" y="1609725"/>
              <a:ext cx="1465060" cy="609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r>
                <a:rPr lang="en-US" sz="2000" dirty="0">
                  <a:solidFill>
                    <a:srgbClr val="0365C0"/>
                  </a:solidFill>
                </a:rPr>
                <a:t>woman</a:t>
              </a:r>
              <a:endParaRPr lang="en-US" sz="1600" dirty="0"/>
            </a:p>
          </p:txBody>
        </p:sp>
        <p:sp>
          <p:nvSpPr>
            <p:cNvPr id="34" name="AutoShape 17"/>
            <p:cNvSpPr>
              <a:spLocks/>
            </p:cNvSpPr>
            <p:nvPr/>
          </p:nvSpPr>
          <p:spPr bwMode="auto">
            <a:xfrm>
              <a:off x="1951990" y="831850"/>
              <a:ext cx="2374088" cy="609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2000"/>
                <a:t>[ 0.20 0.20 ]</a:t>
              </a:r>
              <a:endParaRPr lang="en-US" sz="1600"/>
            </a:p>
          </p:txBody>
        </p:sp>
        <p:sp>
          <p:nvSpPr>
            <p:cNvPr id="35" name="AutoShape 18"/>
            <p:cNvSpPr>
              <a:spLocks/>
            </p:cNvSpPr>
            <p:nvPr/>
          </p:nvSpPr>
          <p:spPr bwMode="auto">
            <a:xfrm>
              <a:off x="1951990" y="1609725"/>
              <a:ext cx="2374088" cy="609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2000"/>
                <a:t>[ 0.60 0.30 ]</a:t>
              </a:r>
              <a:endParaRPr lang="en-US" sz="1600"/>
            </a:p>
          </p:txBody>
        </p:sp>
        <p:sp>
          <p:nvSpPr>
            <p:cNvPr id="36" name="AutoShape 19"/>
            <p:cNvSpPr>
              <a:spLocks/>
            </p:cNvSpPr>
            <p:nvPr/>
          </p:nvSpPr>
          <p:spPr bwMode="auto">
            <a:xfrm>
              <a:off x="0" y="0"/>
              <a:ext cx="905980" cy="609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r>
                <a:rPr lang="en-US" sz="2000" dirty="0">
                  <a:solidFill>
                    <a:srgbClr val="0365C0"/>
                  </a:solidFill>
                </a:rPr>
                <a:t>king</a:t>
              </a:r>
              <a:endParaRPr lang="en-US" sz="1600" dirty="0"/>
            </a:p>
          </p:txBody>
        </p:sp>
        <p:sp>
          <p:nvSpPr>
            <p:cNvPr id="37" name="AutoShape 20"/>
            <p:cNvSpPr>
              <a:spLocks/>
            </p:cNvSpPr>
            <p:nvPr/>
          </p:nvSpPr>
          <p:spPr bwMode="auto">
            <a:xfrm>
              <a:off x="1951990" y="0"/>
              <a:ext cx="2374088" cy="609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2000"/>
                <a:t>[ 0.30 0.70 ]</a:t>
              </a:r>
              <a:endParaRPr lang="en-US" sz="1600"/>
            </a:p>
          </p:txBody>
        </p:sp>
      </p:grpSp>
      <p:grpSp>
        <p:nvGrpSpPr>
          <p:cNvPr id="38" name="Group 21"/>
          <p:cNvGrpSpPr>
            <a:grpSpLocks/>
          </p:cNvGrpSpPr>
          <p:nvPr/>
        </p:nvGrpSpPr>
        <p:grpSpPr bwMode="auto">
          <a:xfrm>
            <a:off x="212737" y="3020230"/>
            <a:ext cx="3527227" cy="2385342"/>
            <a:chOff x="0" y="0"/>
            <a:chExt cx="5016354" cy="3393123"/>
          </a:xfrm>
        </p:grpSpPr>
        <p:sp>
          <p:nvSpPr>
            <p:cNvPr id="39" name="AutoShape 22"/>
            <p:cNvSpPr>
              <a:spLocks/>
            </p:cNvSpPr>
            <p:nvPr/>
          </p:nvSpPr>
          <p:spPr bwMode="auto">
            <a:xfrm>
              <a:off x="2541016" y="2783522"/>
              <a:ext cx="2374088" cy="609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2000"/>
                <a:t>[ 0.70 0.80 ]</a:t>
              </a:r>
              <a:endParaRPr lang="en-US" sz="1600"/>
            </a:p>
          </p:txBody>
        </p:sp>
        <p:grpSp>
          <p:nvGrpSpPr>
            <p:cNvPr id="40" name="Group 23"/>
            <p:cNvGrpSpPr>
              <a:grpSpLocks/>
            </p:cNvGrpSpPr>
            <p:nvPr/>
          </p:nvGrpSpPr>
          <p:grpSpPr bwMode="auto">
            <a:xfrm>
              <a:off x="0" y="0"/>
              <a:ext cx="5016354" cy="2561908"/>
              <a:chOff x="0" y="0"/>
              <a:chExt cx="5016354" cy="2561908"/>
            </a:xfrm>
          </p:grpSpPr>
          <p:sp>
            <p:nvSpPr>
              <p:cNvPr id="41" name="AutoShape 24"/>
              <p:cNvSpPr>
                <a:spLocks/>
              </p:cNvSpPr>
              <p:nvPr/>
            </p:nvSpPr>
            <p:spPr bwMode="auto">
              <a:xfrm>
                <a:off x="74752" y="831850"/>
                <a:ext cx="266548" cy="6477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1600" dirty="0">
                    <a:latin typeface="ＭＳ ゴシック"/>
                    <a:ea typeface="ＭＳ ゴシック"/>
                    <a:cs typeface="ＭＳ ゴシック"/>
                  </a:rPr>
                  <a:t>−</a:t>
                </a:r>
                <a:endParaRPr lang="en-US" sz="1600" dirty="0"/>
              </a:p>
            </p:txBody>
          </p:sp>
          <p:sp>
            <p:nvSpPr>
              <p:cNvPr id="42" name="AutoShape 25"/>
              <p:cNvSpPr>
                <a:spLocks/>
              </p:cNvSpPr>
              <p:nvPr/>
            </p:nvSpPr>
            <p:spPr bwMode="auto">
              <a:xfrm>
                <a:off x="0" y="1603057"/>
                <a:ext cx="416053" cy="6477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1600"/>
                  <a:t>+</a:t>
                </a:r>
              </a:p>
            </p:txBody>
          </p:sp>
          <p:sp>
            <p:nvSpPr>
              <p:cNvPr id="43" name="AutoShape 26"/>
              <p:cNvSpPr>
                <a:spLocks/>
              </p:cNvSpPr>
              <p:nvPr/>
            </p:nvSpPr>
            <p:spPr bwMode="auto">
              <a:xfrm>
                <a:off x="0" y="0"/>
                <a:ext cx="416053" cy="6477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1600"/>
                  <a:t>+</a:t>
                </a:r>
              </a:p>
            </p:txBody>
          </p:sp>
          <p:sp>
            <p:nvSpPr>
              <p:cNvPr id="44" name="Line 27"/>
              <p:cNvSpPr>
                <a:spLocks noChangeShapeType="1"/>
              </p:cNvSpPr>
              <p:nvPr/>
            </p:nvSpPr>
            <p:spPr bwMode="auto">
              <a:xfrm>
                <a:off x="101250" y="2561907"/>
                <a:ext cx="4915104" cy="1"/>
              </a:xfrm>
              <a:prstGeom prst="line">
                <a:avLst/>
              </a:prstGeom>
              <a:noFill/>
              <a:ln w="25400" cap="flat" cmpd="sng">
                <a:solidFill>
                  <a:srgbClr val="000000"/>
                </a:solidFill>
                <a:prstDash val="solid"/>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en-US" sz="1400"/>
              </a:p>
            </p:txBody>
          </p:sp>
        </p:grpSp>
      </p:grpSp>
      <p:grpSp>
        <p:nvGrpSpPr>
          <p:cNvPr id="45" name="Group 31"/>
          <p:cNvGrpSpPr>
            <a:grpSpLocks/>
          </p:cNvGrpSpPr>
          <p:nvPr/>
        </p:nvGrpSpPr>
        <p:grpSpPr bwMode="auto">
          <a:xfrm>
            <a:off x="568808" y="1589249"/>
            <a:ext cx="2634258" cy="1099467"/>
            <a:chOff x="-1" y="-1"/>
            <a:chExt cx="3746184" cy="1562578"/>
          </a:xfrm>
        </p:grpSpPr>
        <p:sp>
          <p:nvSpPr>
            <p:cNvPr id="46" name="AutoShape 32"/>
            <p:cNvSpPr>
              <a:spLocks/>
            </p:cNvSpPr>
            <p:nvPr/>
          </p:nvSpPr>
          <p:spPr bwMode="auto">
            <a:xfrm>
              <a:off x="0" y="991076"/>
              <a:ext cx="3746183" cy="5715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r>
                <a:rPr lang="en-US" sz="2100">
                  <a:solidFill>
                    <a:srgbClr val="0365C0"/>
                  </a:solidFill>
                </a:rPr>
                <a:t>man:woman :: king:?</a:t>
              </a:r>
              <a:endParaRPr lang="en-US"/>
            </a:p>
          </p:txBody>
        </p:sp>
        <p:grpSp>
          <p:nvGrpSpPr>
            <p:cNvPr id="47" name="Group 33"/>
            <p:cNvGrpSpPr>
              <a:grpSpLocks/>
            </p:cNvGrpSpPr>
            <p:nvPr/>
          </p:nvGrpSpPr>
          <p:grpSpPr bwMode="auto">
            <a:xfrm>
              <a:off x="1050470" y="0"/>
              <a:ext cx="1905001" cy="659130"/>
              <a:chOff x="0" y="0"/>
              <a:chExt cx="1905000" cy="659130"/>
            </a:xfrm>
          </p:grpSpPr>
          <p:sp>
            <p:nvSpPr>
              <p:cNvPr id="48" name="AutoShape 34"/>
              <p:cNvSpPr>
                <a:spLocks/>
              </p:cNvSpPr>
              <p:nvPr/>
            </p:nvSpPr>
            <p:spPr bwMode="auto">
              <a:xfrm>
                <a:off x="5867" y="0"/>
                <a:ext cx="1893266" cy="6477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a:t>a:b :: c:?</a:t>
                </a:r>
              </a:p>
            </p:txBody>
          </p:sp>
          <p:sp>
            <p:nvSpPr>
              <p:cNvPr id="49" name="AutoShape 35"/>
              <p:cNvSpPr>
                <a:spLocks/>
              </p:cNvSpPr>
              <p:nvPr/>
            </p:nvSpPr>
            <p:spPr bwMode="auto">
              <a:xfrm>
                <a:off x="0" y="13969"/>
                <a:ext cx="1905000" cy="6451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solidFill>
                  <a:srgbClr val="000000"/>
                </a:solidFill>
                <a:prstDash val="solid"/>
                <a:miter lim="0"/>
                <a:headEnd/>
                <a:tailEnd/>
              </a:ln>
              <a:effectLst>
                <a:outerShdw blurRad="38100" dist="25400" dir="5400000" algn="ctr" rotWithShape="0">
                  <a:srgbClr val="000000">
                    <a:alpha val="50000"/>
                  </a:srgbClr>
                </a:outerShdw>
              </a:effectLst>
              <a:extLst>
                <a:ext uri="{909E8E84-426E-40dd-AFC4-6F175D3DCCD1}">
                  <a14:hiddenFill xmlns="" xmlns:a14="http://schemas.microsoft.com/office/drawing/2010/main">
                    <a:solidFill>
                      <a:srgbClr val="FFFFFF"/>
                    </a:solidFill>
                  </a14:hiddenFill>
                </a:ext>
              </a:extLst>
            </p:spPr>
            <p:txBody>
              <a:bodyPr lIns="0" tIns="0" rIns="0" bIns="0" anchor="ctr"/>
              <a:lstStyle/>
              <a:p>
                <a:endParaRPr lang="en-US" sz="1600">
                  <a:solidFill>
                    <a:srgbClr val="FFFFFF"/>
                  </a:solidFill>
                </a:endParaRPr>
              </a:p>
            </p:txBody>
          </p:sp>
        </p:grpSp>
      </p:grpSp>
      <p:grpSp>
        <p:nvGrpSpPr>
          <p:cNvPr id="50" name="Group 36"/>
          <p:cNvGrpSpPr>
            <a:grpSpLocks/>
          </p:cNvGrpSpPr>
          <p:nvPr/>
        </p:nvGrpSpPr>
        <p:grpSpPr bwMode="auto">
          <a:xfrm>
            <a:off x="3511144" y="1386480"/>
            <a:ext cx="4543759" cy="949895"/>
            <a:chOff x="-1" y="0"/>
            <a:chExt cx="7179962" cy="1350557"/>
          </a:xfrm>
        </p:grpSpPr>
        <p:sp>
          <p:nvSpPr>
            <p:cNvPr id="51" name="Line 37"/>
            <p:cNvSpPr>
              <a:spLocks noChangeShapeType="1"/>
            </p:cNvSpPr>
            <p:nvPr/>
          </p:nvSpPr>
          <p:spPr bwMode="auto">
            <a:xfrm>
              <a:off x="0" y="675278"/>
              <a:ext cx="1115716" cy="1"/>
            </a:xfrm>
            <a:prstGeom prst="line">
              <a:avLst/>
            </a:prstGeom>
            <a:noFill/>
            <a:ln w="38100" cap="flat" cmpd="sng">
              <a:solidFill>
                <a:srgbClr val="000000"/>
              </a:solidFill>
              <a:prstDash val="solid"/>
              <a:round/>
              <a:headEnd/>
              <a:tailEnd type="triangle" w="med" len="med"/>
            </a:ln>
            <a:effectLst>
              <a:outerShdw blurRad="38100" dist="25400" dir="5400000" algn="ctr" rotWithShape="0">
                <a:srgbClr val="000000">
                  <a:alpha val="50000"/>
                </a:srgbClr>
              </a:outerShdw>
            </a:effectLst>
            <a:extLst>
              <a:ext uri="{909E8E84-426E-40dd-AFC4-6F175D3DCCD1}">
                <a14:hiddenFill xmlns="" xmlns:a14="http://schemas.microsoft.com/office/drawing/2010/main">
                  <a:noFill/>
                </a14:hiddenFill>
              </a:ext>
            </a:extLst>
          </p:spPr>
          <p:txBody>
            <a:bodyPr lIns="0" tIns="0" rIns="0" bIns="0" anchor="ctr"/>
            <a:lstStyle/>
            <a:p>
              <a:endParaRPr lang="en-US" sz="1600"/>
            </a:p>
          </p:txBody>
        </p:sp>
        <p:pic>
          <p:nvPicPr>
            <p:cNvPr id="52" name="Picture 38" descr="pasted-image.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826780" y="0"/>
              <a:ext cx="5016355" cy="135055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3" name="AutoShape 39"/>
            <p:cNvSpPr>
              <a:spLocks/>
            </p:cNvSpPr>
            <p:nvPr/>
          </p:nvSpPr>
          <p:spPr bwMode="auto">
            <a:xfrm>
              <a:off x="1711086" y="91096"/>
              <a:ext cx="5468875" cy="11683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w="12700" cap="flat" cmpd="sng">
              <a:solidFill>
                <a:srgbClr val="000000"/>
              </a:solidFill>
              <a:prstDash val="solid"/>
              <a:miter lim="0"/>
              <a:headEnd/>
              <a:tailEnd/>
            </a:ln>
            <a:effectLst>
              <a:outerShdw blurRad="38100" dist="25400" dir="5400000" algn="ctr" rotWithShape="0">
                <a:srgbClr val="000000">
                  <a:alpha val="50000"/>
                </a:srgbClr>
              </a:outerShdw>
            </a:effectLst>
            <a:extLst>
              <a:ext uri="{909E8E84-426E-40dd-AFC4-6F175D3DCCD1}">
                <a14:hiddenFill xmlns="" xmlns:a14="http://schemas.microsoft.com/office/drawing/2010/main">
                  <a:solidFill>
                    <a:srgbClr val="FFFFFF"/>
                  </a:solidFill>
                </a14:hiddenFill>
              </a:ext>
            </a:extLst>
          </p:spPr>
          <p:txBody>
            <a:bodyPr lIns="0" tIns="0" rIns="0" bIns="0" anchor="ctr"/>
            <a:lstStyle/>
            <a:p>
              <a:endParaRPr lang="en-US" sz="1600">
                <a:solidFill>
                  <a:srgbClr val="FFFFFF"/>
                </a:solidFill>
              </a:endParaRPr>
            </a:p>
          </p:txBody>
        </p:sp>
      </p:grpSp>
      <p:sp>
        <p:nvSpPr>
          <p:cNvPr id="54" name="AutoShape 29"/>
          <p:cNvSpPr>
            <a:spLocks/>
          </p:cNvSpPr>
          <p:nvPr/>
        </p:nvSpPr>
        <p:spPr bwMode="auto">
          <a:xfrm>
            <a:off x="684176" y="5019007"/>
            <a:ext cx="915820" cy="4285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r>
              <a:rPr lang="en-US" sz="2300" dirty="0">
                <a:solidFill>
                  <a:srgbClr val="0365C0"/>
                </a:solidFill>
              </a:rPr>
              <a:t>queen</a:t>
            </a:r>
            <a:endParaRPr lang="en-US" dirty="0"/>
          </a:p>
        </p:txBody>
      </p:sp>
    </p:spTree>
    <p:extLst>
      <p:ext uri="{BB962C8B-B14F-4D97-AF65-F5344CB8AC3E}">
        <p14:creationId xmlns:p14="http://schemas.microsoft.com/office/powerpoint/2010/main" val="263580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F62980-F11E-42EF-82CD-1895B9A86E78}"/>
              </a:ext>
            </a:extLst>
          </p:cNvPr>
          <p:cNvSpPr>
            <a:spLocks noGrp="1"/>
          </p:cNvSpPr>
          <p:nvPr>
            <p:ph type="sldNum" sz="quarter" idx="12"/>
          </p:nvPr>
        </p:nvSpPr>
        <p:spPr/>
        <p:txBody>
          <a:bodyPr/>
          <a:lstStyle/>
          <a:p>
            <a:fld id="{878E0B35-C73E-49DE-9EA0-4D9F6C87E107}" type="slidenum">
              <a:rPr lang="el-GR" smtClean="0"/>
              <a:pPr/>
              <a:t>5</a:t>
            </a:fld>
            <a:endParaRPr lang="el-GR"/>
          </a:p>
        </p:txBody>
      </p:sp>
      <p:pic>
        <p:nvPicPr>
          <p:cNvPr id="3" name="Picture 2">
            <a:extLst>
              <a:ext uri="{FF2B5EF4-FFF2-40B4-BE49-F238E27FC236}">
                <a16:creationId xmlns:a16="http://schemas.microsoft.com/office/drawing/2014/main" id="{1BC4DE65-2921-4CD3-9F25-1AD4C80C464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484784"/>
            <a:ext cx="4104456" cy="3648442"/>
          </a:xfrm>
          <a:prstGeom prst="rect">
            <a:avLst/>
          </a:prstGeom>
          <a:noFill/>
          <a:ln>
            <a:noFill/>
          </a:ln>
        </p:spPr>
      </p:pic>
      <p:sp>
        <p:nvSpPr>
          <p:cNvPr id="4" name="TextBox 3">
            <a:extLst>
              <a:ext uri="{FF2B5EF4-FFF2-40B4-BE49-F238E27FC236}">
                <a16:creationId xmlns:a16="http://schemas.microsoft.com/office/drawing/2014/main" id="{F0391CE5-8E60-418D-97AE-A444F6D8C6E8}"/>
              </a:ext>
            </a:extLst>
          </p:cNvPr>
          <p:cNvSpPr txBox="1"/>
          <p:nvPr/>
        </p:nvSpPr>
        <p:spPr>
          <a:xfrm>
            <a:off x="755576" y="548680"/>
            <a:ext cx="4608512" cy="369332"/>
          </a:xfrm>
          <a:prstGeom prst="rect">
            <a:avLst/>
          </a:prstGeom>
          <a:noFill/>
        </p:spPr>
        <p:txBody>
          <a:bodyPr wrap="square" rtlCol="0">
            <a:spAutoFit/>
          </a:bodyPr>
          <a:lstStyle/>
          <a:p>
            <a:r>
              <a:rPr lang="en-US" dirty="0"/>
              <a:t>Apple: </a:t>
            </a:r>
            <a:r>
              <a:rPr lang="el-GR" dirty="0"/>
              <a:t>φρούτο και εταιρεία</a:t>
            </a:r>
            <a:endParaRPr lang="en-US" dirty="0"/>
          </a:p>
        </p:txBody>
      </p:sp>
      <p:sp>
        <p:nvSpPr>
          <p:cNvPr id="5" name="TextBox 4">
            <a:extLst>
              <a:ext uri="{FF2B5EF4-FFF2-40B4-BE49-F238E27FC236}">
                <a16:creationId xmlns:a16="http://schemas.microsoft.com/office/drawing/2014/main" id="{692031EE-B04A-43C0-9BBC-58B9E65A9609}"/>
              </a:ext>
            </a:extLst>
          </p:cNvPr>
          <p:cNvSpPr txBox="1"/>
          <p:nvPr/>
        </p:nvSpPr>
        <p:spPr>
          <a:xfrm>
            <a:off x="1331640" y="5373216"/>
            <a:ext cx="7632848" cy="830997"/>
          </a:xfrm>
          <a:prstGeom prst="rect">
            <a:avLst/>
          </a:prstGeom>
          <a:noFill/>
        </p:spPr>
        <p:txBody>
          <a:bodyPr wrap="square" rtlCol="0">
            <a:spAutoFit/>
          </a:bodyPr>
          <a:lstStyle/>
          <a:p>
            <a:pPr lvl="0"/>
            <a:r>
              <a:rPr lang="en-US" sz="1600" dirty="0">
                <a:solidFill>
                  <a:schemeClr val="tx2">
                    <a:lumMod val="60000"/>
                    <a:lumOff val="40000"/>
                  </a:schemeClr>
                </a:solidFill>
              </a:rPr>
              <a:t> </a:t>
            </a:r>
          </a:p>
          <a:p>
            <a:r>
              <a:rPr lang="en-US" sz="1600" u="sng" dirty="0">
                <a:solidFill>
                  <a:schemeClr val="tx2">
                    <a:lumMod val="60000"/>
                    <a:lumOff val="40000"/>
                  </a:schemeClr>
                </a:solidFill>
                <a:hlinkClick r:id="rId3">
                  <a:extLst>
                    <a:ext uri="{A12FA001-AC4F-418D-AE19-62706E023703}">
                      <ahyp:hlinkClr xmlns:ahyp="http://schemas.microsoft.com/office/drawing/2018/hyperlinkcolor" val="tx"/>
                    </a:ext>
                  </a:extLst>
                </a:hlinkClick>
              </a:rPr>
              <a:t>https://www.analyticsvidhya.com/blog/2017/06/word-embeddings-count-word2veec/</a:t>
            </a:r>
            <a:endParaRPr lang="en-US" sz="1600" dirty="0">
              <a:solidFill>
                <a:schemeClr val="tx2">
                  <a:lumMod val="60000"/>
                  <a:lumOff val="40000"/>
                </a:schemeClr>
              </a:solidFill>
            </a:endParaRPr>
          </a:p>
          <a:p>
            <a:endParaRPr lang="en-US" sz="1600" dirty="0">
              <a:solidFill>
                <a:schemeClr val="tx2">
                  <a:lumMod val="60000"/>
                  <a:lumOff val="40000"/>
                </a:schemeClr>
              </a:solidFill>
            </a:endParaRPr>
          </a:p>
        </p:txBody>
      </p:sp>
    </p:spTree>
    <p:extLst>
      <p:ext uri="{BB962C8B-B14F-4D97-AF65-F5344CB8AC3E}">
        <p14:creationId xmlns:p14="http://schemas.microsoft.com/office/powerpoint/2010/main" val="6980161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073E26-5BDC-4034-8991-1E275F87A7E8}"/>
              </a:ext>
            </a:extLst>
          </p:cNvPr>
          <p:cNvSpPr>
            <a:spLocks noGrp="1"/>
          </p:cNvSpPr>
          <p:nvPr>
            <p:ph type="sldNum" sz="quarter" idx="12"/>
          </p:nvPr>
        </p:nvSpPr>
        <p:spPr/>
        <p:txBody>
          <a:bodyPr/>
          <a:lstStyle/>
          <a:p>
            <a:fld id="{878E0B35-C73E-49DE-9EA0-4D9F6C87E107}" type="slidenum">
              <a:rPr lang="el-GR" smtClean="0"/>
              <a:pPr/>
              <a:t>50</a:t>
            </a:fld>
            <a:endParaRPr lang="el-GR"/>
          </a:p>
        </p:txBody>
      </p:sp>
      <p:pic>
        <p:nvPicPr>
          <p:cNvPr id="4" name="Picture 3" descr="A close up of a map&#10;&#10;Description automatically generated">
            <a:extLst>
              <a:ext uri="{FF2B5EF4-FFF2-40B4-BE49-F238E27FC236}">
                <a16:creationId xmlns:a16="http://schemas.microsoft.com/office/drawing/2014/main" id="{28F69DC8-1F63-46E4-8BCF-79D3C37857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040"/>
            <a:ext cx="9144000" cy="3201919"/>
          </a:xfrm>
          <a:prstGeom prst="rect">
            <a:avLst/>
          </a:prstGeom>
        </p:spPr>
      </p:pic>
    </p:spTree>
    <p:extLst>
      <p:ext uri="{BB962C8B-B14F-4D97-AF65-F5344CB8AC3E}">
        <p14:creationId xmlns:p14="http://schemas.microsoft.com/office/powerpoint/2010/main" val="607860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4ED3F1-F233-4A35-B98E-2E07246CE41B}"/>
              </a:ext>
            </a:extLst>
          </p:cNvPr>
          <p:cNvSpPr>
            <a:spLocks noGrp="1"/>
          </p:cNvSpPr>
          <p:nvPr>
            <p:ph type="sldNum" sz="quarter" idx="12"/>
          </p:nvPr>
        </p:nvSpPr>
        <p:spPr/>
        <p:txBody>
          <a:bodyPr/>
          <a:lstStyle/>
          <a:p>
            <a:fld id="{878E0B35-C73E-49DE-9EA0-4D9F6C87E107}" type="slidenum">
              <a:rPr lang="el-GR" smtClean="0"/>
              <a:pPr/>
              <a:t>51</a:t>
            </a:fld>
            <a:endParaRPr lang="el-GR"/>
          </a:p>
        </p:txBody>
      </p:sp>
      <p:sp>
        <p:nvSpPr>
          <p:cNvPr id="3" name="TextBox 2">
            <a:extLst>
              <a:ext uri="{FF2B5EF4-FFF2-40B4-BE49-F238E27FC236}">
                <a16:creationId xmlns:a16="http://schemas.microsoft.com/office/drawing/2014/main" id="{5C085C2F-778A-44EE-85A0-F417B3F9BD89}"/>
              </a:ext>
            </a:extLst>
          </p:cNvPr>
          <p:cNvSpPr txBox="1"/>
          <p:nvPr/>
        </p:nvSpPr>
        <p:spPr>
          <a:xfrm>
            <a:off x="683568" y="1124744"/>
            <a:ext cx="7355160" cy="3724096"/>
          </a:xfrm>
          <a:prstGeom prst="rect">
            <a:avLst/>
          </a:prstGeom>
          <a:noFill/>
        </p:spPr>
        <p:txBody>
          <a:bodyPr wrap="square" rtlCol="0">
            <a:spAutoFit/>
          </a:bodyPr>
          <a:lstStyle/>
          <a:p>
            <a:pPr marL="342900" indent="-342900">
              <a:buFont typeface="Wingdings" panose="05000000000000000000" pitchFamily="2" charset="2"/>
              <a:buChar char="§"/>
            </a:pPr>
            <a:r>
              <a:rPr lang="el-GR" sz="2800" dirty="0"/>
              <a:t>Στην </a:t>
            </a:r>
            <a:r>
              <a:rPr lang="el-GR" sz="2800" i="1" dirty="0">
                <a:solidFill>
                  <a:schemeClr val="tx2">
                    <a:lumMod val="60000"/>
                    <a:lumOff val="40000"/>
                  </a:schemeClr>
                </a:solidFill>
              </a:rPr>
              <a:t>εργασία</a:t>
            </a:r>
            <a:r>
              <a:rPr lang="el-GR" sz="2800" dirty="0"/>
              <a:t>, σας ζητείτε να χρησιμοποιείστε </a:t>
            </a:r>
            <a:r>
              <a:rPr lang="en-US" sz="2800" dirty="0"/>
              <a:t>word embeddings</a:t>
            </a:r>
            <a:endParaRPr lang="el-GR" sz="2800" dirty="0"/>
          </a:p>
          <a:p>
            <a:pPr marL="800100" lvl="1" indent="-342900">
              <a:buFont typeface="Wingdings" panose="05000000000000000000" pitchFamily="2" charset="2"/>
              <a:buChar char="§"/>
            </a:pPr>
            <a:r>
              <a:rPr lang="el-GR" sz="2000" dirty="0"/>
              <a:t>Πρέπει να επιλέξετε πως</a:t>
            </a:r>
          </a:p>
          <a:p>
            <a:pPr marL="800100" lvl="1" indent="-342900">
              <a:buFont typeface="Wingdings" panose="05000000000000000000" pitchFamily="2" charset="2"/>
              <a:buChar char="§"/>
            </a:pPr>
            <a:r>
              <a:rPr lang="el-GR" sz="2000" dirty="0"/>
              <a:t>Θα αξιολογηθεί και η </a:t>
            </a:r>
            <a:r>
              <a:rPr lang="el-GR" sz="2000" dirty="0" err="1"/>
              <a:t>καταλληλότητα</a:t>
            </a:r>
            <a:r>
              <a:rPr lang="el-GR" sz="2000" dirty="0"/>
              <a:t>/πρωτοτυπία/χρησιμότητα</a:t>
            </a:r>
          </a:p>
          <a:p>
            <a:pPr marL="800100" lvl="1" indent="-342900">
              <a:buFont typeface="Wingdings" panose="05000000000000000000" pitchFamily="2" charset="2"/>
              <a:buChar char="§"/>
            </a:pPr>
            <a:endParaRPr lang="el-GR" sz="2800" dirty="0"/>
          </a:p>
          <a:p>
            <a:pPr marL="0" lvl="1">
              <a:buFont typeface="Wingdings" panose="05000000000000000000" pitchFamily="2" charset="2"/>
              <a:buChar char="§"/>
            </a:pPr>
            <a:r>
              <a:rPr lang="el-GR" sz="2800" dirty="0"/>
              <a:t> Στη συνέχεις θα δούμε</a:t>
            </a:r>
          </a:p>
          <a:p>
            <a:pPr marL="457200" lvl="2">
              <a:buFont typeface="Wingdings" panose="05000000000000000000" pitchFamily="2" charset="2"/>
              <a:buChar char="§"/>
            </a:pPr>
            <a:r>
              <a:rPr lang="el-GR" sz="2800" dirty="0"/>
              <a:t> </a:t>
            </a:r>
            <a:r>
              <a:rPr lang="en-US" sz="2800" dirty="0"/>
              <a:t>pretrained embeddings</a:t>
            </a:r>
          </a:p>
          <a:p>
            <a:pPr marL="457200" lvl="2">
              <a:buFont typeface="Wingdings" panose="05000000000000000000" pitchFamily="2" charset="2"/>
              <a:buChar char="§"/>
            </a:pPr>
            <a:r>
              <a:rPr lang="en-US" sz="2800" dirty="0"/>
              <a:t> </a:t>
            </a:r>
            <a:r>
              <a:rPr lang="el-GR" sz="2800" dirty="0"/>
              <a:t>μερικές εφαρμογές</a:t>
            </a:r>
            <a:endParaRPr lang="en-US" sz="2800" dirty="0"/>
          </a:p>
        </p:txBody>
      </p:sp>
    </p:spTree>
    <p:extLst>
      <p:ext uri="{BB962C8B-B14F-4D97-AF65-F5344CB8AC3E}">
        <p14:creationId xmlns:p14="http://schemas.microsoft.com/office/powerpoint/2010/main" val="24722267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BF2BA4-B2A2-43DF-A31A-BDF564154F4E}"/>
              </a:ext>
            </a:extLst>
          </p:cNvPr>
          <p:cNvSpPr>
            <a:spLocks noGrp="1"/>
          </p:cNvSpPr>
          <p:nvPr>
            <p:ph type="sldNum" sz="quarter" idx="12"/>
          </p:nvPr>
        </p:nvSpPr>
        <p:spPr/>
        <p:txBody>
          <a:bodyPr/>
          <a:lstStyle/>
          <a:p>
            <a:fld id="{878E0B35-C73E-49DE-9EA0-4D9F6C87E107}" type="slidenum">
              <a:rPr lang="el-GR" smtClean="0"/>
              <a:pPr/>
              <a:t>52</a:t>
            </a:fld>
            <a:endParaRPr lang="el-GR"/>
          </a:p>
        </p:txBody>
      </p:sp>
      <p:sp>
        <p:nvSpPr>
          <p:cNvPr id="3" name="TextBox 2">
            <a:extLst>
              <a:ext uri="{FF2B5EF4-FFF2-40B4-BE49-F238E27FC236}">
                <a16:creationId xmlns:a16="http://schemas.microsoft.com/office/drawing/2014/main" id="{242468D2-E823-42C7-9B80-FAF6E995F438}"/>
              </a:ext>
            </a:extLst>
          </p:cNvPr>
          <p:cNvSpPr txBox="1"/>
          <p:nvPr/>
        </p:nvSpPr>
        <p:spPr>
          <a:xfrm>
            <a:off x="539552" y="620688"/>
            <a:ext cx="7416824" cy="5016758"/>
          </a:xfrm>
          <a:prstGeom prst="rect">
            <a:avLst/>
          </a:prstGeom>
          <a:noFill/>
        </p:spPr>
        <p:txBody>
          <a:bodyPr wrap="square" rtlCol="0">
            <a:spAutoFit/>
          </a:bodyPr>
          <a:lstStyle/>
          <a:p>
            <a:pPr algn="ctr"/>
            <a:r>
              <a:rPr lang="el-GR" sz="3200" dirty="0">
                <a:solidFill>
                  <a:schemeClr val="accent2">
                    <a:lumMod val="75000"/>
                  </a:schemeClr>
                </a:solidFill>
              </a:rPr>
              <a:t>Σύντομη περιγραφή της εργασίας</a:t>
            </a:r>
          </a:p>
          <a:p>
            <a:endParaRPr lang="el-GR" sz="2400" dirty="0"/>
          </a:p>
          <a:p>
            <a:r>
              <a:rPr lang="el-GR" sz="2400" dirty="0"/>
              <a:t>1. Θα </a:t>
            </a:r>
            <a:r>
              <a:rPr lang="el-GR" sz="2400" i="1" dirty="0">
                <a:solidFill>
                  <a:schemeClr val="tx2">
                    <a:lumMod val="60000"/>
                    <a:lumOff val="40000"/>
                  </a:schemeClr>
                </a:solidFill>
              </a:rPr>
              <a:t>συλλέξετε</a:t>
            </a:r>
            <a:r>
              <a:rPr lang="el-GR" sz="2400" dirty="0">
                <a:solidFill>
                  <a:schemeClr val="tx2">
                    <a:lumMod val="60000"/>
                    <a:lumOff val="40000"/>
                  </a:schemeClr>
                </a:solidFill>
              </a:rPr>
              <a:t> </a:t>
            </a:r>
            <a:r>
              <a:rPr lang="el-GR" sz="2400" dirty="0"/>
              <a:t>έναν αριθμό από </a:t>
            </a:r>
            <a:r>
              <a:rPr lang="en-US" sz="2400" dirty="0"/>
              <a:t>Wikipedia </a:t>
            </a:r>
            <a:r>
              <a:rPr lang="el-GR" sz="2400" dirty="0"/>
              <a:t>άρθρα</a:t>
            </a:r>
          </a:p>
          <a:p>
            <a:r>
              <a:rPr lang="el-GR" sz="2400" dirty="0"/>
              <a:t>Αυτή θα είναι η συλλογή σας.</a:t>
            </a:r>
          </a:p>
          <a:p>
            <a:endParaRPr lang="el-GR" sz="2400" dirty="0"/>
          </a:p>
          <a:p>
            <a:r>
              <a:rPr lang="el-GR" sz="2400" dirty="0"/>
              <a:t>2. Θα </a:t>
            </a:r>
            <a:r>
              <a:rPr lang="el-GR" sz="2400" i="1" dirty="0">
                <a:solidFill>
                  <a:schemeClr val="tx2">
                    <a:lumMod val="60000"/>
                    <a:lumOff val="40000"/>
                  </a:schemeClr>
                </a:solidFill>
              </a:rPr>
              <a:t>υλοποιήσετε</a:t>
            </a:r>
            <a:r>
              <a:rPr lang="el-GR" sz="2400" dirty="0"/>
              <a:t> ένα σύστημα αναζήτησης (ΣΑΠ) αυτών των άρθρων:</a:t>
            </a:r>
          </a:p>
          <a:p>
            <a:r>
              <a:rPr lang="el-GR" sz="2400" dirty="0"/>
              <a:t>Ο χρήστης θα δίνει μία ή περισσότερες λέξεις κλειδιά και το σύστημα θα επιστρέφει τα πιο συναφή άρθρα σε διάταξη με βάση τη συνάφεια τους στην ερώτηση</a:t>
            </a:r>
          </a:p>
          <a:p>
            <a:endParaRPr lang="el-GR" sz="2400" dirty="0"/>
          </a:p>
          <a:p>
            <a:r>
              <a:rPr lang="el-GR" sz="2400" dirty="0"/>
              <a:t>Για να υλοποιήσετε το σύστημα θα χρησιμοποιείστε τη </a:t>
            </a:r>
            <a:r>
              <a:rPr lang="en-US" sz="2400" i="1" dirty="0">
                <a:solidFill>
                  <a:schemeClr val="tx2">
                    <a:lumMod val="60000"/>
                    <a:lumOff val="40000"/>
                  </a:schemeClr>
                </a:solidFill>
              </a:rPr>
              <a:t>Lucene</a:t>
            </a:r>
            <a:r>
              <a:rPr lang="en-US" sz="2400" dirty="0"/>
              <a:t>.  </a:t>
            </a:r>
            <a:r>
              <a:rPr lang="el-GR" sz="2400" dirty="0"/>
              <a:t>Περισσότερα την επόμενη ώρα.</a:t>
            </a:r>
            <a:endParaRPr lang="en-US" sz="2400" dirty="0"/>
          </a:p>
        </p:txBody>
      </p:sp>
    </p:spTree>
    <p:extLst>
      <p:ext uri="{BB962C8B-B14F-4D97-AF65-F5344CB8AC3E}">
        <p14:creationId xmlns:p14="http://schemas.microsoft.com/office/powerpoint/2010/main" val="4219050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4942"/>
          </a:xfrm>
        </p:spPr>
        <p:txBody>
          <a:bodyPr>
            <a:normAutofit fontScale="90000"/>
          </a:bodyPr>
          <a:lstStyle/>
          <a:p>
            <a:r>
              <a:rPr lang="en-US" dirty="0"/>
              <a:t>Global vs. local embedding</a:t>
            </a:r>
          </a:p>
        </p:txBody>
      </p:sp>
      <p:grpSp>
        <p:nvGrpSpPr>
          <p:cNvPr id="5" name="Group 4">
            <a:extLst>
              <a:ext uri="{FF2B5EF4-FFF2-40B4-BE49-F238E27FC236}">
                <a16:creationId xmlns:a16="http://schemas.microsoft.com/office/drawing/2014/main" id="{00ED1119-9518-4879-90FA-347AEB820A5E}"/>
              </a:ext>
            </a:extLst>
          </p:cNvPr>
          <p:cNvGrpSpPr/>
          <p:nvPr/>
        </p:nvGrpSpPr>
        <p:grpSpPr>
          <a:xfrm>
            <a:off x="827584" y="1249362"/>
            <a:ext cx="5814857" cy="5334000"/>
            <a:chOff x="827584" y="1249362"/>
            <a:chExt cx="5814857" cy="5334000"/>
          </a:xfrm>
        </p:grpSpPr>
        <p:pic>
          <p:nvPicPr>
            <p:cNvPr id="3" name="Picture 2"/>
            <p:cNvPicPr>
              <a:picLocks noChangeAspect="1"/>
            </p:cNvPicPr>
            <p:nvPr/>
          </p:nvPicPr>
          <p:blipFill>
            <a:blip r:embed="rId2"/>
            <a:stretch>
              <a:fillRect/>
            </a:stretch>
          </p:blipFill>
          <p:spPr>
            <a:xfrm>
              <a:off x="1187624" y="1249362"/>
              <a:ext cx="5454817" cy="5334000"/>
            </a:xfrm>
            <a:prstGeom prst="rect">
              <a:avLst/>
            </a:prstGeom>
          </p:spPr>
        </p:pic>
        <p:sp>
          <p:nvSpPr>
            <p:cNvPr id="4" name="TextBox 3">
              <a:extLst>
                <a:ext uri="{FF2B5EF4-FFF2-40B4-BE49-F238E27FC236}">
                  <a16:creationId xmlns:a16="http://schemas.microsoft.com/office/drawing/2014/main" id="{160A3833-5246-4A89-A322-9A0D355C312D}"/>
                </a:ext>
              </a:extLst>
            </p:cNvPr>
            <p:cNvSpPr txBox="1"/>
            <p:nvPr/>
          </p:nvSpPr>
          <p:spPr>
            <a:xfrm>
              <a:off x="827584" y="5085184"/>
              <a:ext cx="1512169" cy="400110"/>
            </a:xfrm>
            <a:prstGeom prst="rect">
              <a:avLst/>
            </a:prstGeom>
            <a:solidFill>
              <a:schemeClr val="bg1"/>
            </a:solidFill>
          </p:spPr>
          <p:txBody>
            <a:bodyPr wrap="square" rtlCol="0">
              <a:spAutoFit/>
            </a:bodyPr>
            <a:lstStyle/>
            <a:p>
              <a:r>
                <a:rPr lang="en-US" sz="2000" dirty="0">
                  <a:solidFill>
                    <a:schemeClr val="tx2">
                      <a:lumMod val="60000"/>
                      <a:lumOff val="40000"/>
                    </a:schemeClr>
                  </a:solidFill>
                </a:rPr>
                <a:t>[Diaz 2016]</a:t>
              </a:r>
            </a:p>
          </p:txBody>
        </p:sp>
      </p:grpSp>
      <p:sp>
        <p:nvSpPr>
          <p:cNvPr id="6" name="TextBox 5">
            <a:extLst>
              <a:ext uri="{FF2B5EF4-FFF2-40B4-BE49-F238E27FC236}">
                <a16:creationId xmlns:a16="http://schemas.microsoft.com/office/drawing/2014/main" id="{0D8FDCAF-0EAE-4574-B9E5-8C3094EE1339}"/>
              </a:ext>
            </a:extLst>
          </p:cNvPr>
          <p:cNvSpPr txBox="1"/>
          <p:nvPr/>
        </p:nvSpPr>
        <p:spPr>
          <a:xfrm>
            <a:off x="5652120" y="1249362"/>
            <a:ext cx="2952328" cy="1477328"/>
          </a:xfrm>
          <a:prstGeom prst="rect">
            <a:avLst/>
          </a:prstGeom>
          <a:noFill/>
        </p:spPr>
        <p:txBody>
          <a:bodyPr wrap="square" rtlCol="0">
            <a:spAutoFit/>
          </a:bodyPr>
          <a:lstStyle/>
          <a:p>
            <a:r>
              <a:rPr lang="el-GR" dirty="0"/>
              <a:t>Πάνω σε ποια συλλογή </a:t>
            </a:r>
            <a:r>
              <a:rPr lang="en-US" dirty="0"/>
              <a:t>(corpus) </a:t>
            </a:r>
            <a:r>
              <a:rPr lang="el-GR" dirty="0"/>
              <a:t>φτιάχνουμε τα </a:t>
            </a:r>
            <a:r>
              <a:rPr lang="en-US" dirty="0"/>
              <a:t>embeddings</a:t>
            </a:r>
            <a:r>
              <a:rPr lang="el-GR" dirty="0"/>
              <a:t>;</a:t>
            </a:r>
            <a:endParaRPr lang="en-US" dirty="0"/>
          </a:p>
          <a:p>
            <a:r>
              <a:rPr lang="el-GR" dirty="0"/>
              <a:t>Προτάσεις από ποια κείμενα θα χρησιμοποιήσουμε;</a:t>
            </a:r>
            <a:endParaRPr lang="en-US" dirty="0"/>
          </a:p>
        </p:txBody>
      </p:sp>
    </p:spTree>
    <p:extLst>
      <p:ext uri="{BB962C8B-B14F-4D97-AF65-F5344CB8AC3E}">
        <p14:creationId xmlns:p14="http://schemas.microsoft.com/office/powerpoint/2010/main" val="2058122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FF4B07-25CE-4A03-8FDF-5B9BA0F01388}"/>
              </a:ext>
            </a:extLst>
          </p:cNvPr>
          <p:cNvSpPr>
            <a:spLocks noGrp="1"/>
          </p:cNvSpPr>
          <p:nvPr>
            <p:ph type="sldNum" sz="quarter" idx="12"/>
          </p:nvPr>
        </p:nvSpPr>
        <p:spPr/>
        <p:txBody>
          <a:bodyPr/>
          <a:lstStyle/>
          <a:p>
            <a:fld id="{878E0B35-C73E-49DE-9EA0-4D9F6C87E107}" type="slidenum">
              <a:rPr lang="el-GR" smtClean="0"/>
              <a:pPr/>
              <a:t>54</a:t>
            </a:fld>
            <a:endParaRPr lang="el-GR"/>
          </a:p>
        </p:txBody>
      </p:sp>
      <p:sp>
        <p:nvSpPr>
          <p:cNvPr id="3" name="Rectangle 2">
            <a:extLst>
              <a:ext uri="{FF2B5EF4-FFF2-40B4-BE49-F238E27FC236}">
                <a16:creationId xmlns:a16="http://schemas.microsoft.com/office/drawing/2014/main" id="{E70762FC-F617-422B-AEBB-8427146534B3}"/>
              </a:ext>
            </a:extLst>
          </p:cNvPr>
          <p:cNvSpPr/>
          <p:nvPr/>
        </p:nvSpPr>
        <p:spPr>
          <a:xfrm>
            <a:off x="1366664" y="5388138"/>
            <a:ext cx="4576381" cy="369332"/>
          </a:xfrm>
          <a:prstGeom prst="rect">
            <a:avLst/>
          </a:prstGeom>
        </p:spPr>
        <p:txBody>
          <a:bodyPr wrap="none">
            <a:spAutoFit/>
          </a:bodyPr>
          <a:lstStyle/>
          <a:p>
            <a:r>
              <a:rPr lang="en-US" dirty="0">
                <a:hlinkClick r:id="rId2"/>
              </a:rPr>
              <a:t>https://code.google.com/archive/p/word2vec/</a:t>
            </a:r>
            <a:endParaRPr lang="en-US" dirty="0"/>
          </a:p>
        </p:txBody>
      </p:sp>
      <p:sp>
        <p:nvSpPr>
          <p:cNvPr id="4" name="TextBox 3">
            <a:extLst>
              <a:ext uri="{FF2B5EF4-FFF2-40B4-BE49-F238E27FC236}">
                <a16:creationId xmlns:a16="http://schemas.microsoft.com/office/drawing/2014/main" id="{C31E4F0F-516E-4024-B8B6-3E82380856C8}"/>
              </a:ext>
            </a:extLst>
          </p:cNvPr>
          <p:cNvSpPr txBox="1"/>
          <p:nvPr/>
        </p:nvSpPr>
        <p:spPr>
          <a:xfrm>
            <a:off x="199450" y="745617"/>
            <a:ext cx="6264696" cy="369332"/>
          </a:xfrm>
          <a:prstGeom prst="rect">
            <a:avLst/>
          </a:prstGeom>
          <a:noFill/>
        </p:spPr>
        <p:txBody>
          <a:bodyPr wrap="square" rtlCol="0">
            <a:spAutoFit/>
          </a:bodyPr>
          <a:lstStyle/>
          <a:p>
            <a:pPr marL="342900" indent="-342900">
              <a:buFont typeface="+mj-lt"/>
              <a:buAutoNum type="arabicPeriod"/>
            </a:pPr>
            <a:r>
              <a:rPr lang="en-US" dirty="0"/>
              <a:t>Train and create embeddings based on a local collection</a:t>
            </a:r>
          </a:p>
        </p:txBody>
      </p:sp>
      <p:sp>
        <p:nvSpPr>
          <p:cNvPr id="5" name="TextBox 4">
            <a:extLst>
              <a:ext uri="{FF2B5EF4-FFF2-40B4-BE49-F238E27FC236}">
                <a16:creationId xmlns:a16="http://schemas.microsoft.com/office/drawing/2014/main" id="{1185E960-93EE-491B-9B5C-494D269452CE}"/>
              </a:ext>
            </a:extLst>
          </p:cNvPr>
          <p:cNvSpPr txBox="1"/>
          <p:nvPr/>
        </p:nvSpPr>
        <p:spPr>
          <a:xfrm>
            <a:off x="801942" y="1352046"/>
            <a:ext cx="4968552" cy="369332"/>
          </a:xfrm>
          <a:prstGeom prst="rect">
            <a:avLst/>
          </a:prstGeom>
          <a:noFill/>
        </p:spPr>
        <p:txBody>
          <a:bodyPr wrap="square" rtlCol="0">
            <a:spAutoFit/>
          </a:bodyPr>
          <a:lstStyle/>
          <a:p>
            <a:r>
              <a:rPr lang="en-US" dirty="0"/>
              <a:t>Python implementation in </a:t>
            </a:r>
            <a:r>
              <a:rPr lang="en-US" dirty="0" err="1"/>
              <a:t>gensim</a:t>
            </a:r>
            <a:endParaRPr lang="en-US" dirty="0"/>
          </a:p>
        </p:txBody>
      </p:sp>
      <p:sp>
        <p:nvSpPr>
          <p:cNvPr id="6" name="Rectangle 5">
            <a:extLst>
              <a:ext uri="{FF2B5EF4-FFF2-40B4-BE49-F238E27FC236}">
                <a16:creationId xmlns:a16="http://schemas.microsoft.com/office/drawing/2014/main" id="{BF0993FD-C71A-4820-8AE3-9F30D8A22454}"/>
              </a:ext>
            </a:extLst>
          </p:cNvPr>
          <p:cNvSpPr/>
          <p:nvPr/>
        </p:nvSpPr>
        <p:spPr>
          <a:xfrm>
            <a:off x="1499846" y="1768170"/>
            <a:ext cx="6102424" cy="369332"/>
          </a:xfrm>
          <a:prstGeom prst="rect">
            <a:avLst/>
          </a:prstGeom>
        </p:spPr>
        <p:txBody>
          <a:bodyPr wrap="square">
            <a:spAutoFit/>
          </a:bodyPr>
          <a:lstStyle/>
          <a:p>
            <a:r>
              <a:rPr lang="en-US" dirty="0">
                <a:hlinkClick r:id="rId3"/>
              </a:rPr>
              <a:t>https://radimrehurek.com/gensim/models/word2vec.html</a:t>
            </a:r>
            <a:endParaRPr lang="en-US" dirty="0"/>
          </a:p>
        </p:txBody>
      </p:sp>
      <p:sp>
        <p:nvSpPr>
          <p:cNvPr id="7" name="TextBox 6">
            <a:extLst>
              <a:ext uri="{FF2B5EF4-FFF2-40B4-BE49-F238E27FC236}">
                <a16:creationId xmlns:a16="http://schemas.microsoft.com/office/drawing/2014/main" id="{CEF5C550-166F-4A4E-8621-F86FD5A78904}"/>
              </a:ext>
            </a:extLst>
          </p:cNvPr>
          <p:cNvSpPr txBox="1"/>
          <p:nvPr/>
        </p:nvSpPr>
        <p:spPr>
          <a:xfrm>
            <a:off x="323528" y="3789040"/>
            <a:ext cx="6264696" cy="369332"/>
          </a:xfrm>
          <a:prstGeom prst="rect">
            <a:avLst/>
          </a:prstGeom>
          <a:noFill/>
        </p:spPr>
        <p:txBody>
          <a:bodyPr wrap="square" rtlCol="0">
            <a:spAutoFit/>
          </a:bodyPr>
          <a:lstStyle/>
          <a:p>
            <a:r>
              <a:rPr lang="en-US" dirty="0"/>
              <a:t>2. Use pretrained embeddings</a:t>
            </a:r>
          </a:p>
        </p:txBody>
      </p:sp>
      <p:sp>
        <p:nvSpPr>
          <p:cNvPr id="8" name="TextBox 7">
            <a:extLst>
              <a:ext uri="{FF2B5EF4-FFF2-40B4-BE49-F238E27FC236}">
                <a16:creationId xmlns:a16="http://schemas.microsoft.com/office/drawing/2014/main" id="{7A734CEA-AFE6-4EBA-9AFA-4741A66C3A46}"/>
              </a:ext>
            </a:extLst>
          </p:cNvPr>
          <p:cNvSpPr txBox="1"/>
          <p:nvPr/>
        </p:nvSpPr>
        <p:spPr>
          <a:xfrm>
            <a:off x="1366664" y="4571333"/>
            <a:ext cx="5400600" cy="369332"/>
          </a:xfrm>
          <a:prstGeom prst="rect">
            <a:avLst/>
          </a:prstGeom>
          <a:noFill/>
        </p:spPr>
        <p:txBody>
          <a:bodyPr wrap="square" rtlCol="0">
            <a:spAutoFit/>
          </a:bodyPr>
          <a:lstStyle/>
          <a:p>
            <a:r>
              <a:rPr lang="en-US" dirty="0">
                <a:hlinkClick r:id="rId4"/>
              </a:rPr>
              <a:t>https://fasttext.cc/docs/en/crawl-vectors.html</a:t>
            </a:r>
            <a:endParaRPr lang="en-US" dirty="0"/>
          </a:p>
        </p:txBody>
      </p:sp>
      <p:sp>
        <p:nvSpPr>
          <p:cNvPr id="9" name="TextBox 8">
            <a:extLst>
              <a:ext uri="{FF2B5EF4-FFF2-40B4-BE49-F238E27FC236}">
                <a16:creationId xmlns:a16="http://schemas.microsoft.com/office/drawing/2014/main" id="{D3C4DF2A-5222-4DAF-BA5F-4540E6BD89B4}"/>
              </a:ext>
            </a:extLst>
          </p:cNvPr>
          <p:cNvSpPr txBox="1"/>
          <p:nvPr/>
        </p:nvSpPr>
        <p:spPr>
          <a:xfrm>
            <a:off x="1150640" y="4211293"/>
            <a:ext cx="5437584" cy="369332"/>
          </a:xfrm>
          <a:prstGeom prst="rect">
            <a:avLst/>
          </a:prstGeom>
          <a:noFill/>
        </p:spPr>
        <p:txBody>
          <a:bodyPr wrap="square" rtlCol="0">
            <a:spAutoFit/>
          </a:bodyPr>
          <a:lstStyle/>
          <a:p>
            <a:r>
              <a:rPr lang="en-US" dirty="0"/>
              <a:t>Pretrained embeddings for 157 languages</a:t>
            </a:r>
          </a:p>
        </p:txBody>
      </p:sp>
      <p:sp>
        <p:nvSpPr>
          <p:cNvPr id="10" name="TextBox 9">
            <a:extLst>
              <a:ext uri="{FF2B5EF4-FFF2-40B4-BE49-F238E27FC236}">
                <a16:creationId xmlns:a16="http://schemas.microsoft.com/office/drawing/2014/main" id="{9BD3D159-80D3-4328-A5A3-051AD0AB7952}"/>
              </a:ext>
            </a:extLst>
          </p:cNvPr>
          <p:cNvSpPr txBox="1"/>
          <p:nvPr/>
        </p:nvSpPr>
        <p:spPr>
          <a:xfrm>
            <a:off x="1150640" y="5029530"/>
            <a:ext cx="5437584" cy="369332"/>
          </a:xfrm>
          <a:prstGeom prst="rect">
            <a:avLst/>
          </a:prstGeom>
          <a:noFill/>
        </p:spPr>
        <p:txBody>
          <a:bodyPr wrap="square" rtlCol="0">
            <a:spAutoFit/>
          </a:bodyPr>
          <a:lstStyle/>
          <a:p>
            <a:r>
              <a:rPr lang="en-US" dirty="0"/>
              <a:t>Google </a:t>
            </a:r>
          </a:p>
        </p:txBody>
      </p:sp>
      <p:sp>
        <p:nvSpPr>
          <p:cNvPr id="11" name="Rectangle 10">
            <a:extLst>
              <a:ext uri="{FF2B5EF4-FFF2-40B4-BE49-F238E27FC236}">
                <a16:creationId xmlns:a16="http://schemas.microsoft.com/office/drawing/2014/main" id="{BA3B6C96-16B0-47BF-BDCE-DB3057EE1102}"/>
              </a:ext>
            </a:extLst>
          </p:cNvPr>
          <p:cNvSpPr/>
          <p:nvPr/>
        </p:nvSpPr>
        <p:spPr>
          <a:xfrm>
            <a:off x="1486571" y="2756298"/>
            <a:ext cx="6400800" cy="369332"/>
          </a:xfrm>
          <a:prstGeom prst="rect">
            <a:avLst/>
          </a:prstGeom>
        </p:spPr>
        <p:txBody>
          <a:bodyPr wrap="square">
            <a:spAutoFit/>
          </a:bodyPr>
          <a:lstStyle/>
          <a:p>
            <a:r>
              <a:rPr lang="en-US" dirty="0">
                <a:hlinkClick r:id="rId5"/>
              </a:rPr>
              <a:t>https://www.tensorflow.org/tutorials/text/word_embeddings</a:t>
            </a:r>
            <a:endParaRPr lang="en-US" dirty="0"/>
          </a:p>
        </p:txBody>
      </p:sp>
      <p:sp>
        <p:nvSpPr>
          <p:cNvPr id="12" name="TextBox 11">
            <a:extLst>
              <a:ext uri="{FF2B5EF4-FFF2-40B4-BE49-F238E27FC236}">
                <a16:creationId xmlns:a16="http://schemas.microsoft.com/office/drawing/2014/main" id="{6AD9E0E5-79C3-4434-8B13-ECEDB83F2EC6}"/>
              </a:ext>
            </a:extLst>
          </p:cNvPr>
          <p:cNvSpPr txBox="1"/>
          <p:nvPr/>
        </p:nvSpPr>
        <p:spPr>
          <a:xfrm>
            <a:off x="847522" y="2273327"/>
            <a:ext cx="4968552" cy="369332"/>
          </a:xfrm>
          <a:prstGeom prst="rect">
            <a:avLst/>
          </a:prstGeom>
          <a:noFill/>
        </p:spPr>
        <p:txBody>
          <a:bodyPr wrap="square" rtlCol="0">
            <a:spAutoFit/>
          </a:bodyPr>
          <a:lstStyle/>
          <a:p>
            <a:r>
              <a:rPr lang="en-US" dirty="0" err="1"/>
              <a:t>Tensorflow</a:t>
            </a:r>
            <a:endParaRPr lang="en-US" dirty="0"/>
          </a:p>
        </p:txBody>
      </p:sp>
    </p:spTree>
    <p:extLst>
      <p:ext uri="{BB962C8B-B14F-4D97-AF65-F5344CB8AC3E}">
        <p14:creationId xmlns:p14="http://schemas.microsoft.com/office/powerpoint/2010/main" val="33755351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296BD-AD07-457A-A997-67F9C2ED62CA}"/>
              </a:ext>
            </a:extLst>
          </p:cNvPr>
          <p:cNvSpPr>
            <a:spLocks noGrp="1"/>
          </p:cNvSpPr>
          <p:nvPr>
            <p:ph type="sldNum" sz="quarter" idx="12"/>
          </p:nvPr>
        </p:nvSpPr>
        <p:spPr/>
        <p:txBody>
          <a:bodyPr/>
          <a:lstStyle/>
          <a:p>
            <a:fld id="{878E0B35-C73E-49DE-9EA0-4D9F6C87E107}" type="slidenum">
              <a:rPr lang="el-GR" smtClean="0"/>
              <a:pPr/>
              <a:t>55</a:t>
            </a:fld>
            <a:endParaRPr lang="el-GR"/>
          </a:p>
        </p:txBody>
      </p:sp>
      <p:sp>
        <p:nvSpPr>
          <p:cNvPr id="3" name="TextBox 2">
            <a:extLst>
              <a:ext uri="{FF2B5EF4-FFF2-40B4-BE49-F238E27FC236}">
                <a16:creationId xmlns:a16="http://schemas.microsoft.com/office/drawing/2014/main" id="{1199751D-5EFE-484D-87E5-011C437506FB}"/>
              </a:ext>
            </a:extLst>
          </p:cNvPr>
          <p:cNvSpPr txBox="1"/>
          <p:nvPr/>
        </p:nvSpPr>
        <p:spPr>
          <a:xfrm>
            <a:off x="395536" y="260648"/>
            <a:ext cx="8352928" cy="6316345"/>
          </a:xfrm>
          <a:prstGeom prst="rect">
            <a:avLst/>
          </a:prstGeom>
          <a:noFill/>
        </p:spPr>
        <p:txBody>
          <a:bodyPr wrap="square" rtlCol="0">
            <a:spAutoFit/>
          </a:bodyPr>
          <a:lstStyle/>
          <a:p>
            <a:pPr marR="0" lvl="0">
              <a:lnSpc>
                <a:spcPct val="107000"/>
              </a:lnSpc>
              <a:spcBef>
                <a:spcPts val="0"/>
              </a:spcBef>
              <a:spcAft>
                <a:spcPts val="800"/>
              </a:spcAft>
              <a:tabLst>
                <a:tab pos="457200" algn="l"/>
              </a:tabLst>
            </a:pPr>
            <a:r>
              <a:rPr lang="en-US" sz="2800" dirty="0">
                <a:solidFill>
                  <a:srgbClr val="595858"/>
                </a:solidFill>
                <a:ea typeface="Times New Roman" panose="02020603050405020304" pitchFamily="18" charset="0"/>
                <a:cs typeface="Times New Roman" panose="02020603050405020304" pitchFamily="18" charset="0"/>
              </a:rPr>
              <a:t>Finding the degree of similarity between two words.</a:t>
            </a:r>
            <a:br>
              <a:rPr lang="en-US" sz="2800" dirty="0">
                <a:solidFill>
                  <a:srgbClr val="595858"/>
                </a:solidFill>
                <a:ea typeface="Times New Roman" panose="02020603050405020304" pitchFamily="18" charset="0"/>
                <a:cs typeface="Times New Roman" panose="02020603050405020304" pitchFamily="18" charset="0"/>
              </a:rPr>
            </a:br>
            <a:r>
              <a:rPr lang="en-US" dirty="0" err="1">
                <a:solidFill>
                  <a:srgbClr val="C7254E"/>
                </a:solidFill>
                <a:latin typeface="Consolas" panose="020B0609020204030204" pitchFamily="49" charset="0"/>
                <a:ea typeface="Times New Roman" panose="02020603050405020304" pitchFamily="18" charset="0"/>
                <a:cs typeface="Courier New" panose="02070309020205020404" pitchFamily="49" charset="0"/>
              </a:rPr>
              <a:t>model.similarity</a:t>
            </a:r>
            <a:r>
              <a:rPr lang="en-US" dirty="0">
                <a:solidFill>
                  <a:srgbClr val="C7254E"/>
                </a:solidFill>
                <a:latin typeface="Consolas" panose="020B0609020204030204" pitchFamily="49" charset="0"/>
                <a:ea typeface="Times New Roman" panose="02020603050405020304" pitchFamily="18" charset="0"/>
                <a:cs typeface="Courier New" panose="02070309020205020404" pitchFamily="49" charset="0"/>
              </a:rPr>
              <a:t>('</a:t>
            </a:r>
            <a:r>
              <a:rPr lang="en-US" dirty="0" err="1">
                <a:solidFill>
                  <a:srgbClr val="C7254E"/>
                </a:solidFill>
                <a:latin typeface="Consolas" panose="020B0609020204030204" pitchFamily="49" charset="0"/>
                <a:ea typeface="Times New Roman" panose="02020603050405020304" pitchFamily="18" charset="0"/>
                <a:cs typeface="Courier New" panose="02070309020205020404" pitchFamily="49" charset="0"/>
              </a:rPr>
              <a:t>woman','man</a:t>
            </a:r>
            <a:r>
              <a:rPr lang="en-US" dirty="0">
                <a:solidFill>
                  <a:srgbClr val="C7254E"/>
                </a:solidFill>
                <a:latin typeface="Consolas" panose="020B0609020204030204" pitchFamily="49" charset="0"/>
                <a:ea typeface="Times New Roman" panose="02020603050405020304" pitchFamily="18" charset="0"/>
                <a:cs typeface="Courier New" panose="02070309020205020404" pitchFamily="49" charset="0"/>
              </a:rPr>
              <a:t>')</a:t>
            </a:r>
            <a:br>
              <a:rPr lang="en-US" sz="2800" dirty="0">
                <a:solidFill>
                  <a:srgbClr val="595858"/>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srgbClr val="C7254E"/>
                </a:solidFill>
                <a:latin typeface="Consolas" panose="020B0609020204030204" pitchFamily="49" charset="0"/>
                <a:ea typeface="Times New Roman" panose="02020603050405020304" pitchFamily="18" charset="0"/>
                <a:cs typeface="Courier New" panose="02070309020205020404" pitchFamily="49" charset="0"/>
              </a:rPr>
              <a:t>0.73723527    </a:t>
            </a:r>
            <a:endParaRPr lang="en-US" dirty="0">
              <a:solidFill>
                <a:schemeClr val="tx2">
                  <a:lumMod val="60000"/>
                  <a:lumOff val="40000"/>
                </a:schemeClr>
              </a:solidFill>
              <a:latin typeface="Consolas" panose="020B0609020204030204" pitchFamily="49" charset="0"/>
              <a:ea typeface="Times New Roman" panose="02020603050405020304" pitchFamily="18" charset="0"/>
              <a:cs typeface="Courier New" panose="02070309020205020404" pitchFamily="49" charset="0"/>
            </a:endParaRPr>
          </a:p>
          <a:p>
            <a:pPr marR="0" lvl="0">
              <a:lnSpc>
                <a:spcPct val="107000"/>
              </a:lnSpc>
              <a:spcBef>
                <a:spcPts val="0"/>
              </a:spcBef>
              <a:spcAft>
                <a:spcPts val="800"/>
              </a:spcAft>
              <a:tabLst>
                <a:tab pos="457200" algn="l"/>
              </a:tabLst>
            </a:pPr>
            <a:r>
              <a:rPr lang="en-US" sz="2800" dirty="0">
                <a:solidFill>
                  <a:srgbClr val="595858"/>
                </a:solidFill>
                <a:cs typeface="Times New Roman" panose="02020603050405020304" pitchFamily="18" charset="0"/>
              </a:rPr>
              <a:t>Finding odd one out.</a:t>
            </a:r>
            <a:br>
              <a:rPr lang="en-US" sz="2800" dirty="0">
                <a:solidFill>
                  <a:srgbClr val="595858"/>
                </a:solidFill>
                <a:cs typeface="Times New Roman" panose="02020603050405020304" pitchFamily="18" charset="0"/>
              </a:rPr>
            </a:br>
            <a:r>
              <a:rPr lang="en-US" dirty="0" err="1">
                <a:solidFill>
                  <a:srgbClr val="C7254E"/>
                </a:solidFill>
                <a:latin typeface="Consolas" panose="020B0609020204030204" pitchFamily="49" charset="0"/>
                <a:ea typeface="Times New Roman" panose="02020603050405020304" pitchFamily="18" charset="0"/>
                <a:cs typeface="Courier New" panose="02070309020205020404" pitchFamily="49" charset="0"/>
              </a:rPr>
              <a:t>model.doesnt_match</a:t>
            </a:r>
            <a:r>
              <a:rPr lang="en-US" dirty="0">
                <a:solidFill>
                  <a:srgbClr val="C7254E"/>
                </a:solidFill>
                <a:latin typeface="Consolas" panose="020B0609020204030204" pitchFamily="49" charset="0"/>
                <a:ea typeface="Times New Roman" panose="02020603050405020304" pitchFamily="18" charset="0"/>
                <a:cs typeface="Courier New" panose="02070309020205020404" pitchFamily="49" charset="0"/>
              </a:rPr>
              <a:t>('breakfast cereal dinner </a:t>
            </a:r>
            <a:r>
              <a:rPr lang="en-US" dirty="0" err="1">
                <a:solidFill>
                  <a:srgbClr val="C7254E"/>
                </a:solidFill>
                <a:latin typeface="Consolas" panose="020B0609020204030204" pitchFamily="49" charset="0"/>
                <a:ea typeface="Times New Roman" panose="02020603050405020304" pitchFamily="18" charset="0"/>
                <a:cs typeface="Courier New" panose="02070309020205020404" pitchFamily="49" charset="0"/>
              </a:rPr>
              <a:t>lunch';.split</a:t>
            </a:r>
            <a:r>
              <a:rPr lang="en-US" dirty="0">
                <a:solidFill>
                  <a:srgbClr val="C7254E"/>
                </a:solidFill>
                <a:latin typeface="Consolas" panose="020B0609020204030204" pitchFamily="49" charset="0"/>
                <a:ea typeface="Times New Roman" panose="02020603050405020304" pitchFamily="18" charset="0"/>
                <a:cs typeface="Courier New" panose="02070309020205020404" pitchFamily="49" charset="0"/>
              </a:rPr>
              <a:t>())</a:t>
            </a:r>
            <a:br>
              <a:rPr lang="en-US" sz="2800" dirty="0">
                <a:solidFill>
                  <a:srgbClr val="595858"/>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srgbClr val="C7254E"/>
                </a:solidFill>
                <a:latin typeface="Consolas" panose="020B0609020204030204" pitchFamily="49" charset="0"/>
                <a:ea typeface="Times New Roman" panose="02020603050405020304" pitchFamily="18" charset="0"/>
                <a:cs typeface="Courier New" panose="02070309020205020404" pitchFamily="49" charset="0"/>
              </a:rPr>
              <a:t>'cereal'</a:t>
            </a:r>
            <a:endParaRPr lang="en-US" sz="2400" dirty="0">
              <a:solidFill>
                <a:srgbClr val="595858"/>
              </a:solidFill>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tabLst>
                <a:tab pos="457200" algn="l"/>
              </a:tabLst>
            </a:pPr>
            <a:r>
              <a:rPr lang="en-US" sz="2800" dirty="0">
                <a:solidFill>
                  <a:srgbClr val="595858"/>
                </a:solidFill>
                <a:cs typeface="Times New Roman" panose="02020603050405020304" pitchFamily="18" charset="0"/>
              </a:rPr>
              <a:t>Amazing things like </a:t>
            </a:r>
            <a:r>
              <a:rPr lang="en-US" sz="2800" dirty="0" err="1">
                <a:solidFill>
                  <a:srgbClr val="595858"/>
                </a:solidFill>
                <a:cs typeface="Times New Roman" panose="02020603050405020304" pitchFamily="18" charset="0"/>
              </a:rPr>
              <a:t>woman+king-man</a:t>
            </a:r>
            <a:r>
              <a:rPr lang="en-US" sz="2800" dirty="0">
                <a:solidFill>
                  <a:srgbClr val="595858"/>
                </a:solidFill>
                <a:cs typeface="Times New Roman" panose="02020603050405020304" pitchFamily="18" charset="0"/>
              </a:rPr>
              <a:t> =queen</a:t>
            </a:r>
            <a:br>
              <a:rPr lang="en-US" sz="2800" dirty="0">
                <a:solidFill>
                  <a:srgbClr val="595858"/>
                </a:solidFill>
                <a:latin typeface="Arial" panose="020B0604020202020204" pitchFamily="34" charset="0"/>
                <a:ea typeface="Times New Roman" panose="02020603050405020304" pitchFamily="18" charset="0"/>
                <a:cs typeface="Times New Roman" panose="02020603050405020304" pitchFamily="18" charset="0"/>
              </a:rPr>
            </a:br>
            <a:r>
              <a:rPr lang="en-US" dirty="0" err="1">
                <a:solidFill>
                  <a:srgbClr val="C7254E"/>
                </a:solidFill>
                <a:latin typeface="Consolas" panose="020B0609020204030204" pitchFamily="49" charset="0"/>
                <a:ea typeface="Times New Roman" panose="02020603050405020304" pitchFamily="18" charset="0"/>
                <a:cs typeface="Courier New" panose="02070309020205020404" pitchFamily="49" charset="0"/>
              </a:rPr>
              <a:t>model.most_similar</a:t>
            </a:r>
            <a:r>
              <a:rPr lang="en-US" dirty="0">
                <a:solidFill>
                  <a:srgbClr val="C7254E"/>
                </a:solidFill>
                <a:latin typeface="Consolas" panose="020B0609020204030204" pitchFamily="49" charset="0"/>
                <a:ea typeface="Times New Roman" panose="02020603050405020304" pitchFamily="18" charset="0"/>
                <a:cs typeface="Courier New" panose="02070309020205020404" pitchFamily="49" charset="0"/>
              </a:rPr>
              <a:t>(positive=['</a:t>
            </a:r>
            <a:r>
              <a:rPr lang="en-US" dirty="0" err="1">
                <a:solidFill>
                  <a:srgbClr val="C7254E"/>
                </a:solidFill>
                <a:latin typeface="Consolas" panose="020B0609020204030204" pitchFamily="49" charset="0"/>
                <a:ea typeface="Times New Roman" panose="02020603050405020304" pitchFamily="18" charset="0"/>
                <a:cs typeface="Courier New" panose="02070309020205020404" pitchFamily="49" charset="0"/>
              </a:rPr>
              <a:t>woman','king</a:t>
            </a:r>
            <a:r>
              <a:rPr lang="en-US" dirty="0">
                <a:solidFill>
                  <a:srgbClr val="C7254E"/>
                </a:solidFill>
                <a:latin typeface="Consolas" panose="020B0609020204030204" pitchFamily="49" charset="0"/>
                <a:ea typeface="Times New Roman" panose="02020603050405020304" pitchFamily="18" charset="0"/>
                <a:cs typeface="Courier New" panose="02070309020205020404" pitchFamily="49" charset="0"/>
              </a:rPr>
              <a:t>'],negative=['man'],</a:t>
            </a:r>
            <a:r>
              <a:rPr lang="en-US" dirty="0" err="1">
                <a:solidFill>
                  <a:srgbClr val="C7254E"/>
                </a:solidFill>
                <a:latin typeface="Consolas" panose="020B0609020204030204" pitchFamily="49" charset="0"/>
                <a:ea typeface="Times New Roman" panose="02020603050405020304" pitchFamily="18" charset="0"/>
                <a:cs typeface="Courier New" panose="02070309020205020404" pitchFamily="49" charset="0"/>
              </a:rPr>
              <a:t>topn</a:t>
            </a:r>
            <a:r>
              <a:rPr lang="en-US" dirty="0">
                <a:solidFill>
                  <a:srgbClr val="C7254E"/>
                </a:solidFill>
                <a:latin typeface="Consolas" panose="020B0609020204030204" pitchFamily="49" charset="0"/>
                <a:ea typeface="Times New Roman" panose="02020603050405020304" pitchFamily="18" charset="0"/>
                <a:cs typeface="Courier New" panose="02070309020205020404" pitchFamily="49" charset="0"/>
              </a:rPr>
              <a:t>=1)</a:t>
            </a:r>
            <a:br>
              <a:rPr lang="en-US" sz="2800" dirty="0">
                <a:solidFill>
                  <a:srgbClr val="595858"/>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srgbClr val="C7254E"/>
                </a:solidFill>
                <a:latin typeface="Consolas" panose="020B0609020204030204" pitchFamily="49" charset="0"/>
                <a:ea typeface="Times New Roman" panose="02020603050405020304" pitchFamily="18" charset="0"/>
                <a:cs typeface="Courier New" panose="02070309020205020404" pitchFamily="49" charset="0"/>
              </a:rPr>
              <a:t>queen: 0.508</a:t>
            </a:r>
            <a:endParaRPr lang="en-US" sz="2400" dirty="0">
              <a:solidFill>
                <a:srgbClr val="595858"/>
              </a:solidFill>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tabLst>
                <a:tab pos="457200" algn="l"/>
              </a:tabLst>
            </a:pPr>
            <a:r>
              <a:rPr lang="en-US" sz="2800" dirty="0">
                <a:solidFill>
                  <a:srgbClr val="595858"/>
                </a:solidFill>
                <a:cs typeface="Times New Roman" panose="02020603050405020304" pitchFamily="18" charset="0"/>
              </a:rPr>
              <a:t>Probability of a text under the model</a:t>
            </a:r>
            <a:br>
              <a:rPr lang="en-US" sz="2800" dirty="0">
                <a:solidFill>
                  <a:srgbClr val="595858"/>
                </a:solidFill>
                <a:latin typeface="Arial" panose="020B0604020202020204" pitchFamily="34" charset="0"/>
                <a:ea typeface="Times New Roman" panose="02020603050405020304" pitchFamily="18" charset="0"/>
                <a:cs typeface="Times New Roman" panose="02020603050405020304" pitchFamily="18" charset="0"/>
              </a:rPr>
            </a:br>
            <a:r>
              <a:rPr lang="en-US" dirty="0" err="1">
                <a:solidFill>
                  <a:srgbClr val="C7254E"/>
                </a:solidFill>
                <a:latin typeface="Consolas" panose="020B0609020204030204" pitchFamily="49" charset="0"/>
                <a:ea typeface="Times New Roman" panose="02020603050405020304" pitchFamily="18" charset="0"/>
                <a:cs typeface="Courier New" panose="02070309020205020404" pitchFamily="49" charset="0"/>
              </a:rPr>
              <a:t>model.score</a:t>
            </a:r>
            <a:r>
              <a:rPr lang="en-US" dirty="0">
                <a:solidFill>
                  <a:srgbClr val="C7254E"/>
                </a:solidFill>
                <a:latin typeface="Consolas" panose="020B0609020204030204" pitchFamily="49" charset="0"/>
                <a:ea typeface="Times New Roman" panose="02020603050405020304" pitchFamily="18" charset="0"/>
                <a:cs typeface="Courier New" panose="02070309020205020404" pitchFamily="49" charset="0"/>
              </a:rPr>
              <a:t>(['The fox jumped over the lazy </a:t>
            </a:r>
            <a:r>
              <a:rPr lang="en-US" dirty="0" err="1">
                <a:solidFill>
                  <a:srgbClr val="C7254E"/>
                </a:solidFill>
                <a:latin typeface="Consolas" panose="020B0609020204030204" pitchFamily="49" charset="0"/>
                <a:ea typeface="Times New Roman" panose="02020603050405020304" pitchFamily="18" charset="0"/>
                <a:cs typeface="Courier New" panose="02070309020205020404" pitchFamily="49" charset="0"/>
              </a:rPr>
              <a:t>dog'.split</a:t>
            </a:r>
            <a:r>
              <a:rPr lang="en-US" dirty="0">
                <a:solidFill>
                  <a:srgbClr val="C7254E"/>
                </a:solidFill>
                <a:latin typeface="Consolas" panose="020B0609020204030204" pitchFamily="49" charset="0"/>
                <a:ea typeface="Times New Roman" panose="02020603050405020304" pitchFamily="18" charset="0"/>
                <a:cs typeface="Courier New" panose="02070309020205020404" pitchFamily="49" charset="0"/>
              </a:rPr>
              <a:t>()])</a:t>
            </a:r>
            <a:br>
              <a:rPr lang="en-US" sz="2800" dirty="0">
                <a:solidFill>
                  <a:srgbClr val="595858"/>
                </a:solidFill>
                <a:latin typeface="Arial" panose="020B0604020202020204" pitchFamily="34" charset="0"/>
                <a:ea typeface="Times New Roman" panose="02020603050405020304" pitchFamily="18" charset="0"/>
                <a:cs typeface="Times New Roman" panose="02020603050405020304" pitchFamily="18" charset="0"/>
              </a:rPr>
            </a:br>
            <a:r>
              <a:rPr lang="en-US" dirty="0">
                <a:solidFill>
                  <a:srgbClr val="C7254E"/>
                </a:solidFill>
                <a:latin typeface="Consolas" panose="020B0609020204030204" pitchFamily="49" charset="0"/>
                <a:ea typeface="Times New Roman" panose="02020603050405020304" pitchFamily="18" charset="0"/>
                <a:cs typeface="Courier New" panose="02070309020205020404" pitchFamily="49" charset="0"/>
              </a:rPr>
              <a:t>0.21</a:t>
            </a:r>
            <a:endParaRPr lang="el-GR" dirty="0">
              <a:solidFill>
                <a:srgbClr val="C7254E"/>
              </a:solidFill>
              <a:latin typeface="Consolas" panose="020B0609020204030204" pitchFamily="49" charset="0"/>
              <a:ea typeface="Times New Roman" panose="02020603050405020304" pitchFamily="18" charset="0"/>
              <a:cs typeface="Courier New" panose="02070309020205020404" pitchFamily="49" charset="0"/>
            </a:endParaRPr>
          </a:p>
          <a:p>
            <a:pPr>
              <a:lnSpc>
                <a:spcPct val="107000"/>
              </a:lnSpc>
              <a:spcAft>
                <a:spcPts val="800"/>
              </a:spcAft>
              <a:tabLst>
                <a:tab pos="457200" algn="l"/>
              </a:tabLst>
            </a:pPr>
            <a:r>
              <a:rPr lang="el-GR" sz="2000" dirty="0">
                <a:solidFill>
                  <a:schemeClr val="tx2">
                    <a:lumMod val="60000"/>
                    <a:lumOff val="40000"/>
                  </a:schemeClr>
                </a:solidFill>
                <a:latin typeface="Consolas" panose="020B0609020204030204" pitchFamily="49" charset="0"/>
                <a:ea typeface="Times New Roman" panose="02020603050405020304" pitchFamily="18" charset="0"/>
                <a:cs typeface="Courier New" panose="02070309020205020404" pitchFamily="49" charset="0"/>
              </a:rPr>
              <a:t>ανεκτική ανάκτηση</a:t>
            </a:r>
            <a:r>
              <a:rPr lang="en-US" sz="2000" dirty="0">
                <a:solidFill>
                  <a:schemeClr val="tx2">
                    <a:lumMod val="60000"/>
                    <a:lumOff val="40000"/>
                  </a:schemeClr>
                </a:solidFill>
                <a:latin typeface="Consolas" panose="020B0609020204030204" pitchFamily="49" charset="0"/>
                <a:ea typeface="Times New Roman" panose="02020603050405020304" pitchFamily="18" charset="0"/>
                <a:cs typeface="Courier New" panose="02070309020205020404" pitchFamily="49" charset="0"/>
              </a:rPr>
              <a:t>:</a:t>
            </a:r>
            <a:r>
              <a:rPr lang="el-GR" sz="2000" dirty="0">
                <a:solidFill>
                  <a:schemeClr val="tx2">
                    <a:lumMod val="60000"/>
                    <a:lumOff val="40000"/>
                  </a:schemeClr>
                </a:solidFill>
                <a:latin typeface="Consolas" panose="020B0609020204030204" pitchFamily="49" charset="0"/>
                <a:ea typeface="Times New Roman" panose="02020603050405020304" pitchFamily="18" charset="0"/>
                <a:cs typeface="Courier New" panose="02070309020205020404" pitchFamily="49" charset="0"/>
              </a:rPr>
              <a:t> </a:t>
            </a:r>
            <a:r>
              <a:rPr lang="en-US" sz="2000" dirty="0">
                <a:solidFill>
                  <a:schemeClr val="tx2">
                    <a:lumMod val="60000"/>
                    <a:lumOff val="40000"/>
                  </a:schemeClr>
                </a:solidFill>
                <a:latin typeface="Consolas" panose="020B0609020204030204" pitchFamily="49" charset="0"/>
                <a:ea typeface="Times New Roman" panose="02020603050405020304" pitchFamily="18" charset="0"/>
                <a:cs typeface="Courier New" panose="02070309020205020404" pitchFamily="49" charset="0"/>
              </a:rPr>
              <a:t>(1) </a:t>
            </a:r>
            <a:r>
              <a:rPr lang="el-GR" sz="2000" dirty="0">
                <a:solidFill>
                  <a:schemeClr val="tx2">
                    <a:lumMod val="60000"/>
                    <a:lumOff val="40000"/>
                  </a:schemeClr>
                </a:solidFill>
                <a:latin typeface="Consolas" panose="020B0609020204030204" pitchFamily="49" charset="0"/>
                <a:ea typeface="Times New Roman" panose="02020603050405020304" pitchFamily="18" charset="0"/>
                <a:cs typeface="Courier New" panose="02070309020205020404" pitchFamily="49" charset="0"/>
              </a:rPr>
              <a:t>επέκταση ερωτήματος</a:t>
            </a:r>
            <a:r>
              <a:rPr lang="en-US" sz="2000" dirty="0">
                <a:solidFill>
                  <a:schemeClr val="tx2">
                    <a:lumMod val="60000"/>
                    <a:lumOff val="40000"/>
                  </a:schemeClr>
                </a:solidFill>
                <a:latin typeface="Consolas" panose="020B0609020204030204" pitchFamily="49" charset="0"/>
                <a:ea typeface="Times New Roman" panose="02020603050405020304" pitchFamily="18" charset="0"/>
                <a:cs typeface="Courier New" panose="02070309020205020404" pitchFamily="49" charset="0"/>
              </a:rPr>
              <a:t> </a:t>
            </a:r>
            <a:r>
              <a:rPr lang="el-GR" sz="2000" dirty="0">
                <a:solidFill>
                  <a:schemeClr val="tx2">
                    <a:lumMod val="60000"/>
                    <a:lumOff val="40000"/>
                  </a:schemeClr>
                </a:solidFill>
                <a:latin typeface="Consolas" panose="020B0609020204030204" pitchFamily="49" charset="0"/>
                <a:ea typeface="Times New Roman" panose="02020603050405020304" pitchFamily="18" charset="0"/>
                <a:cs typeface="Courier New" panose="02070309020205020404" pitchFamily="49" charset="0"/>
              </a:rPr>
              <a:t>ή/και (2) </a:t>
            </a:r>
            <a:r>
              <a:rPr lang="en-US" sz="2000" dirty="0">
                <a:solidFill>
                  <a:schemeClr val="tx2">
                    <a:lumMod val="60000"/>
                    <a:lumOff val="40000"/>
                  </a:schemeClr>
                </a:solidFill>
                <a:latin typeface="Consolas" panose="020B0609020204030204" pitchFamily="49" charset="0"/>
                <a:ea typeface="Times New Roman" panose="02020603050405020304" pitchFamily="18" charset="0"/>
                <a:cs typeface="Courier New" panose="02070309020205020404" pitchFamily="49" charset="0"/>
              </a:rPr>
              <a:t>context-dependent  </a:t>
            </a:r>
            <a:r>
              <a:rPr lang="el-GR" sz="2000" dirty="0">
                <a:solidFill>
                  <a:schemeClr val="tx2">
                    <a:lumMod val="60000"/>
                    <a:lumOff val="40000"/>
                  </a:schemeClr>
                </a:solidFill>
                <a:latin typeface="Consolas" panose="020B0609020204030204" pitchFamily="49" charset="0"/>
                <a:ea typeface="Times New Roman" panose="02020603050405020304" pitchFamily="18" charset="0"/>
                <a:cs typeface="Courier New" panose="02070309020205020404" pitchFamily="49" charset="0"/>
              </a:rPr>
              <a:t>διόρθωση λάθους, όπου θα μπορούσαμε</a:t>
            </a:r>
            <a:r>
              <a:rPr lang="en-US" sz="2000" dirty="0">
                <a:solidFill>
                  <a:schemeClr val="tx2">
                    <a:lumMod val="60000"/>
                    <a:lumOff val="40000"/>
                  </a:schemeClr>
                </a:solidFill>
                <a:latin typeface="Consolas" panose="020B0609020204030204" pitchFamily="49" charset="0"/>
                <a:ea typeface="Times New Roman" panose="02020603050405020304" pitchFamily="18" charset="0"/>
                <a:cs typeface="Courier New" panose="02070309020205020404" pitchFamily="49" charset="0"/>
              </a:rPr>
              <a:t> </a:t>
            </a:r>
            <a:r>
              <a:rPr lang="el-GR" sz="2000" dirty="0">
                <a:solidFill>
                  <a:schemeClr val="tx2">
                    <a:lumMod val="60000"/>
                    <a:lumOff val="40000"/>
                  </a:schemeClr>
                </a:solidFill>
                <a:latin typeface="Consolas" panose="020B0609020204030204" pitchFamily="49" charset="0"/>
                <a:ea typeface="Times New Roman" panose="02020603050405020304" pitchFamily="18" charset="0"/>
                <a:cs typeface="Courier New" panose="02070309020205020404" pitchFamily="49" charset="0"/>
              </a:rPr>
              <a:t>να χρησιμοποιήσουμε και το </a:t>
            </a:r>
            <a:r>
              <a:rPr lang="en-US" sz="2000" dirty="0">
                <a:solidFill>
                  <a:schemeClr val="tx2">
                    <a:lumMod val="60000"/>
                    <a:lumOff val="40000"/>
                  </a:schemeClr>
                </a:solidFill>
                <a:latin typeface="Consolas" panose="020B0609020204030204" pitchFamily="49" charset="0"/>
                <a:ea typeface="Times New Roman" panose="02020603050405020304" pitchFamily="18" charset="0"/>
                <a:cs typeface="Courier New" panose="02070309020205020404" pitchFamily="49" charset="0"/>
              </a:rPr>
              <a:t>query log</a:t>
            </a:r>
            <a:r>
              <a:rPr lang="el-GR" sz="2000" dirty="0">
                <a:solidFill>
                  <a:schemeClr val="tx2">
                    <a:lumMod val="60000"/>
                    <a:lumOff val="40000"/>
                  </a:schemeClr>
                </a:solidFill>
                <a:latin typeface="Consolas" panose="020B0609020204030204" pitchFamily="49" charset="0"/>
                <a:ea typeface="Times New Roman" panose="02020603050405020304" pitchFamily="18" charset="0"/>
                <a:cs typeface="Courier New" panose="02070309020205020404" pitchFamily="49" charset="0"/>
              </a:rPr>
              <a:t> και γενικά </a:t>
            </a:r>
            <a:r>
              <a:rPr lang="en-US" sz="2000" dirty="0">
                <a:solidFill>
                  <a:schemeClr val="tx2">
                    <a:lumMod val="60000"/>
                    <a:lumOff val="40000"/>
                  </a:schemeClr>
                </a:solidFill>
                <a:latin typeface="Consolas" panose="020B0609020204030204" pitchFamily="49" charset="0"/>
                <a:ea typeface="Times New Roman" panose="02020603050405020304" pitchFamily="18" charset="0"/>
                <a:cs typeface="Courier New" panose="02070309020205020404" pitchFamily="49" charset="0"/>
              </a:rPr>
              <a:t>query suggestions</a:t>
            </a:r>
            <a:r>
              <a:rPr lang="el-GR" sz="2000" dirty="0">
                <a:solidFill>
                  <a:schemeClr val="tx2">
                    <a:lumMod val="60000"/>
                    <a:lumOff val="40000"/>
                  </a:schemeClr>
                </a:solidFill>
                <a:latin typeface="Consolas" panose="020B0609020204030204" pitchFamily="49" charset="0"/>
                <a:ea typeface="Times New Roman" panose="02020603050405020304" pitchFamily="18" charset="0"/>
                <a:cs typeface="Courier New" panose="02070309020205020404" pitchFamily="49" charset="0"/>
              </a:rPr>
              <a:t> </a:t>
            </a:r>
            <a:endParaRPr lang="en-US" sz="200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80367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F8AE91-6293-4F4E-845D-D37FED2894BB}"/>
              </a:ext>
            </a:extLst>
          </p:cNvPr>
          <p:cNvSpPr>
            <a:spLocks noGrp="1"/>
          </p:cNvSpPr>
          <p:nvPr>
            <p:ph type="sldNum" sz="quarter" idx="12"/>
          </p:nvPr>
        </p:nvSpPr>
        <p:spPr/>
        <p:txBody>
          <a:bodyPr/>
          <a:lstStyle/>
          <a:p>
            <a:fld id="{878E0B35-C73E-49DE-9EA0-4D9F6C87E107}" type="slidenum">
              <a:rPr lang="el-GR" smtClean="0"/>
              <a:pPr/>
              <a:t>56</a:t>
            </a:fld>
            <a:endParaRPr lang="el-GR"/>
          </a:p>
        </p:txBody>
      </p:sp>
      <p:pic>
        <p:nvPicPr>
          <p:cNvPr id="3" name="Picture 2">
            <a:extLst>
              <a:ext uri="{FF2B5EF4-FFF2-40B4-BE49-F238E27FC236}">
                <a16:creationId xmlns:a16="http://schemas.microsoft.com/office/drawing/2014/main" id="{B7B2D280-2CA4-469A-94B6-4FCFD016091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143885" y="2424112"/>
            <a:ext cx="2856230" cy="2009775"/>
          </a:xfrm>
          <a:prstGeom prst="rect">
            <a:avLst/>
          </a:prstGeom>
          <a:noFill/>
          <a:ln>
            <a:noFill/>
          </a:ln>
        </p:spPr>
      </p:pic>
      <p:sp>
        <p:nvSpPr>
          <p:cNvPr id="4" name="TextBox 3">
            <a:extLst>
              <a:ext uri="{FF2B5EF4-FFF2-40B4-BE49-F238E27FC236}">
                <a16:creationId xmlns:a16="http://schemas.microsoft.com/office/drawing/2014/main" id="{EE770D32-62DE-40F8-B092-0B9EC917F901}"/>
              </a:ext>
            </a:extLst>
          </p:cNvPr>
          <p:cNvSpPr txBox="1"/>
          <p:nvPr/>
        </p:nvSpPr>
        <p:spPr>
          <a:xfrm>
            <a:off x="2411760" y="4653136"/>
            <a:ext cx="5544616" cy="307777"/>
          </a:xfrm>
          <a:prstGeom prst="rect">
            <a:avLst/>
          </a:prstGeom>
          <a:noFill/>
        </p:spPr>
        <p:txBody>
          <a:bodyPr wrap="square" rtlCol="0">
            <a:spAutoFit/>
          </a:bodyPr>
          <a:lstStyle/>
          <a:p>
            <a:r>
              <a:rPr lang="en-US" sz="1400" dirty="0"/>
              <a:t>bilingual embedding with </a:t>
            </a:r>
            <a:r>
              <a:rPr lang="en-US" sz="1400" dirty="0" err="1"/>
              <a:t>chinese</a:t>
            </a:r>
            <a:r>
              <a:rPr lang="en-US" sz="1400" dirty="0"/>
              <a:t> in green and </a:t>
            </a:r>
            <a:r>
              <a:rPr lang="en-US" sz="1400" dirty="0" err="1"/>
              <a:t>english</a:t>
            </a:r>
            <a:r>
              <a:rPr lang="en-US" sz="1400" dirty="0"/>
              <a:t> in yellow</a:t>
            </a:r>
          </a:p>
        </p:txBody>
      </p:sp>
      <p:sp>
        <p:nvSpPr>
          <p:cNvPr id="5" name="TextBox 4">
            <a:extLst>
              <a:ext uri="{FF2B5EF4-FFF2-40B4-BE49-F238E27FC236}">
                <a16:creationId xmlns:a16="http://schemas.microsoft.com/office/drawing/2014/main" id="{DCFDAA59-C967-4A18-91B5-027475C3C5A9}"/>
              </a:ext>
            </a:extLst>
          </p:cNvPr>
          <p:cNvSpPr txBox="1"/>
          <p:nvPr/>
        </p:nvSpPr>
        <p:spPr>
          <a:xfrm>
            <a:off x="683568" y="908720"/>
            <a:ext cx="6336704" cy="523220"/>
          </a:xfrm>
          <a:prstGeom prst="rect">
            <a:avLst/>
          </a:prstGeom>
          <a:noFill/>
        </p:spPr>
        <p:txBody>
          <a:bodyPr wrap="square" rtlCol="0">
            <a:spAutoFit/>
          </a:bodyPr>
          <a:lstStyle/>
          <a:p>
            <a:r>
              <a:rPr lang="en-US" sz="2800">
                <a:solidFill>
                  <a:srgbClr val="C00000"/>
                </a:solidFill>
              </a:rPr>
              <a:t>Improve language </a:t>
            </a:r>
            <a:r>
              <a:rPr lang="en-US" sz="2800" dirty="0">
                <a:solidFill>
                  <a:srgbClr val="C00000"/>
                </a:solidFill>
              </a:rPr>
              <a:t>translation</a:t>
            </a:r>
          </a:p>
        </p:txBody>
      </p:sp>
      <p:sp>
        <p:nvSpPr>
          <p:cNvPr id="6" name="TextBox 5">
            <a:extLst>
              <a:ext uri="{FF2B5EF4-FFF2-40B4-BE49-F238E27FC236}">
                <a16:creationId xmlns:a16="http://schemas.microsoft.com/office/drawing/2014/main" id="{1209507E-48E1-48CB-B9DF-8B7566DF2A4A}"/>
              </a:ext>
            </a:extLst>
          </p:cNvPr>
          <p:cNvSpPr txBox="1"/>
          <p:nvPr/>
        </p:nvSpPr>
        <p:spPr>
          <a:xfrm>
            <a:off x="539552" y="5229200"/>
            <a:ext cx="6264696" cy="369332"/>
          </a:xfrm>
          <a:prstGeom prst="rect">
            <a:avLst/>
          </a:prstGeom>
          <a:noFill/>
        </p:spPr>
        <p:txBody>
          <a:bodyPr wrap="square" rtlCol="0">
            <a:spAutoFit/>
          </a:bodyPr>
          <a:lstStyle/>
          <a:p>
            <a:r>
              <a:rPr lang="en-US" dirty="0"/>
              <a:t>By aligning the word embeddings for the two languages</a:t>
            </a:r>
          </a:p>
        </p:txBody>
      </p:sp>
    </p:spTree>
    <p:extLst>
      <p:ext uri="{BB962C8B-B14F-4D97-AF65-F5344CB8AC3E}">
        <p14:creationId xmlns:p14="http://schemas.microsoft.com/office/powerpoint/2010/main" val="13667346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44E2DE-AF51-460B-9A5A-56D7EBE6E145}"/>
              </a:ext>
            </a:extLst>
          </p:cNvPr>
          <p:cNvSpPr>
            <a:spLocks noGrp="1"/>
          </p:cNvSpPr>
          <p:nvPr>
            <p:ph type="sldNum" sz="quarter" idx="12"/>
          </p:nvPr>
        </p:nvSpPr>
        <p:spPr/>
        <p:txBody>
          <a:bodyPr/>
          <a:lstStyle/>
          <a:p>
            <a:fld id="{878E0B35-C73E-49DE-9EA0-4D9F6C87E107}" type="slidenum">
              <a:rPr lang="el-GR" smtClean="0"/>
              <a:pPr/>
              <a:t>57</a:t>
            </a:fld>
            <a:endParaRPr lang="el-G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86BEE76-BCC1-4CE0-832C-8F991960EA4E}"/>
                  </a:ext>
                </a:extLst>
              </p:cNvPr>
              <p:cNvSpPr txBox="1"/>
              <p:nvPr/>
            </p:nvSpPr>
            <p:spPr>
              <a:xfrm>
                <a:off x="500917" y="1197459"/>
                <a:ext cx="6552728" cy="523220"/>
              </a:xfrm>
              <a:prstGeom prst="rect">
                <a:avLst/>
              </a:prstGeom>
              <a:noFill/>
            </p:spPr>
            <p:txBody>
              <a:bodyPr wrap="square" rtlCol="0">
                <a:spAutoFit/>
              </a:bodyPr>
              <a:lstStyle/>
              <a:p>
                <a:r>
                  <a:rPr lang="el-GR" sz="2400" dirty="0"/>
                  <a:t>Είδαμε διάταξη με</a:t>
                </a:r>
                <a:r>
                  <a:rPr lang="en-US" sz="2400" dirty="0"/>
                  <a:t>   </a:t>
                </a:r>
                <a14:m>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𝑞</m:t>
                        </m:r>
                      </m:e>
                      <m:sup>
                        <m:r>
                          <a:rPr lang="en-US" sz="2800" b="0" i="1" smtClean="0">
                            <a:latin typeface="Cambria Math" panose="02040503050406030204" pitchFamily="18" charset="0"/>
                          </a:rPr>
                          <m:t>𝑇</m:t>
                        </m:r>
                      </m:sup>
                    </m:sSup>
                    <m:r>
                      <a:rPr lang="en-US" sz="2800" b="0" i="1" smtClean="0">
                        <a:latin typeface="Cambria Math" panose="02040503050406030204" pitchFamily="18" charset="0"/>
                      </a:rPr>
                      <m:t>𝑑</m:t>
                    </m:r>
                  </m:oMath>
                </a14:m>
                <a:endParaRPr lang="en-US" sz="2800" dirty="0"/>
              </a:p>
            </p:txBody>
          </p:sp>
        </mc:Choice>
        <mc:Fallback xmlns="">
          <p:sp>
            <p:nvSpPr>
              <p:cNvPr id="3" name="TextBox 2">
                <a:extLst>
                  <a:ext uri="{FF2B5EF4-FFF2-40B4-BE49-F238E27FC236}">
                    <a16:creationId xmlns:a16="http://schemas.microsoft.com/office/drawing/2014/main" id="{C86BEE76-BCC1-4CE0-832C-8F991960EA4E}"/>
                  </a:ext>
                </a:extLst>
              </p:cNvPr>
              <p:cNvSpPr txBox="1">
                <a:spLocks noRot="1" noChangeAspect="1" noMove="1" noResize="1" noEditPoints="1" noAdjustHandles="1" noChangeArrowheads="1" noChangeShapeType="1" noTextEdit="1"/>
              </p:cNvSpPr>
              <p:nvPr/>
            </p:nvSpPr>
            <p:spPr>
              <a:xfrm>
                <a:off x="500917" y="1197459"/>
                <a:ext cx="6552728" cy="523220"/>
              </a:xfrm>
              <a:prstGeom prst="rect">
                <a:avLst/>
              </a:prstGeom>
              <a:blipFill>
                <a:blip r:embed="rId3"/>
                <a:stretch>
                  <a:fillRect l="-1395" b="-232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A340D30-262C-44B3-8931-FF9A267455B2}"/>
                  </a:ext>
                </a:extLst>
              </p:cNvPr>
              <p:cNvSpPr txBox="1"/>
              <p:nvPr/>
            </p:nvSpPr>
            <p:spPr>
              <a:xfrm>
                <a:off x="1979712" y="2914436"/>
                <a:ext cx="4464496" cy="10291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l-GR" sz="2400" i="1" smtClean="0">
                              <a:latin typeface="Cambria Math" panose="02040503050406030204" pitchFamily="18" charset="0"/>
                            </a:rPr>
                          </m:ctrlPr>
                        </m:naryPr>
                        <m:sub>
                          <m:r>
                            <m:rPr>
                              <m:brk m:alnAt="7"/>
                            </m:rPr>
                            <a:rPr lang="en-US" sz="2400" b="0" i="1" smtClean="0">
                              <a:latin typeface="Cambria Math" panose="02040503050406030204" pitchFamily="18" charset="0"/>
                            </a:rPr>
                            <m:t>𝑤</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𝑞</m:t>
                          </m:r>
                        </m:sub>
                        <m:sup/>
                        <m:e>
                          <m:r>
                            <a:rPr lang="en-US" sz="2400" b="0" i="1" smtClean="0">
                              <a:latin typeface="Cambria Math" panose="02040503050406030204" pitchFamily="18" charset="0"/>
                            </a:rPr>
                            <m:t>𝑤𝑑</m:t>
                          </m:r>
                          <m:r>
                            <a:rPr lang="en-US" sz="2400" b="0" i="1" smtClean="0">
                              <a:latin typeface="Cambria Math" panose="02040503050406030204" pitchFamily="18" charset="0"/>
                            </a:rPr>
                            <m:t>′</m:t>
                          </m:r>
                        </m:e>
                      </m:nary>
                    </m:oMath>
                  </m:oMathPara>
                </a14:m>
                <a:endParaRPr lang="el-GR" sz="2400" dirty="0"/>
              </a:p>
            </p:txBody>
          </p:sp>
        </mc:Choice>
        <mc:Fallback xmlns="">
          <p:sp>
            <p:nvSpPr>
              <p:cNvPr id="4" name="TextBox 3">
                <a:extLst>
                  <a:ext uri="{FF2B5EF4-FFF2-40B4-BE49-F238E27FC236}">
                    <a16:creationId xmlns:a16="http://schemas.microsoft.com/office/drawing/2014/main" id="{AA340D30-262C-44B3-8931-FF9A267455B2}"/>
                  </a:ext>
                </a:extLst>
              </p:cNvPr>
              <p:cNvSpPr txBox="1">
                <a:spLocks noRot="1" noChangeAspect="1" noMove="1" noResize="1" noEditPoints="1" noAdjustHandles="1" noChangeArrowheads="1" noChangeShapeType="1" noTextEdit="1"/>
              </p:cNvSpPr>
              <p:nvPr/>
            </p:nvSpPr>
            <p:spPr>
              <a:xfrm>
                <a:off x="1979712" y="2914436"/>
                <a:ext cx="4464496" cy="1029128"/>
              </a:xfrm>
              <a:prstGeom prst="rect">
                <a:avLst/>
              </a:prstGeom>
              <a:blipFill>
                <a:blip r:embed="rId4"/>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15B2D64D-768F-43EA-87ED-32316412C7C2}"/>
              </a:ext>
            </a:extLst>
          </p:cNvPr>
          <p:cNvSpPr txBox="1"/>
          <p:nvPr/>
        </p:nvSpPr>
        <p:spPr>
          <a:xfrm>
            <a:off x="467544" y="4288867"/>
            <a:ext cx="8280920" cy="2246769"/>
          </a:xfrm>
          <a:prstGeom prst="rect">
            <a:avLst/>
          </a:prstGeom>
          <a:noFill/>
        </p:spPr>
        <p:txBody>
          <a:bodyPr wrap="square" rtlCol="0">
            <a:spAutoFit/>
          </a:bodyPr>
          <a:lstStyle/>
          <a:p>
            <a:r>
              <a:rPr lang="el-GR" sz="2000" dirty="0"/>
              <a:t>Όπου </a:t>
            </a:r>
            <a:r>
              <a:rPr lang="en-US" sz="2000" dirty="0"/>
              <a:t>w </a:t>
            </a:r>
            <a:r>
              <a:rPr lang="el-GR" sz="2000" dirty="0"/>
              <a:t>το </a:t>
            </a:r>
            <a:r>
              <a:rPr lang="en-US" sz="2000" i="1" dirty="0">
                <a:solidFill>
                  <a:schemeClr val="tx2">
                    <a:lumMod val="60000"/>
                    <a:lumOff val="40000"/>
                  </a:schemeClr>
                </a:solidFill>
              </a:rPr>
              <a:t>embedding </a:t>
            </a:r>
            <a:r>
              <a:rPr lang="el-GR" sz="2000" i="1" dirty="0">
                <a:solidFill>
                  <a:schemeClr val="tx2">
                    <a:lumMod val="60000"/>
                    <a:lumOff val="40000"/>
                  </a:schemeClr>
                </a:solidFill>
              </a:rPr>
              <a:t>των λέξεων της ερώτησης </a:t>
            </a:r>
            <a:r>
              <a:rPr lang="el-GR" sz="2000" dirty="0"/>
              <a:t>και </a:t>
            </a:r>
            <a:r>
              <a:rPr lang="en-US" sz="2000" dirty="0"/>
              <a:t>d’ </a:t>
            </a:r>
            <a:r>
              <a:rPr lang="el-GR" sz="2000" dirty="0"/>
              <a:t>το </a:t>
            </a:r>
            <a:r>
              <a:rPr lang="en-US" sz="2000" dirty="0">
                <a:solidFill>
                  <a:schemeClr val="tx2">
                    <a:lumMod val="60000"/>
                    <a:lumOff val="40000"/>
                  </a:schemeClr>
                </a:solidFill>
              </a:rPr>
              <a:t>embedding </a:t>
            </a:r>
            <a:r>
              <a:rPr lang="el-GR" sz="2000" dirty="0">
                <a:solidFill>
                  <a:schemeClr val="tx2">
                    <a:lumMod val="60000"/>
                    <a:lumOff val="40000"/>
                  </a:schemeClr>
                </a:solidFill>
              </a:rPr>
              <a:t>του εγγράφου </a:t>
            </a:r>
            <a:r>
              <a:rPr lang="el-GR" sz="2000" dirty="0"/>
              <a:t>(π.χ., το μέσο των </a:t>
            </a:r>
            <a:r>
              <a:rPr lang="en-US" sz="2000" dirty="0"/>
              <a:t>embedding </a:t>
            </a:r>
            <a:r>
              <a:rPr lang="el-GR" sz="2000" dirty="0"/>
              <a:t>των λέξεων του εγγράφου)</a:t>
            </a:r>
          </a:p>
          <a:p>
            <a:endParaRPr lang="el-GR" sz="2000" dirty="0"/>
          </a:p>
          <a:p>
            <a:pPr marL="342900" indent="-342900">
              <a:buFont typeface="Wingdings" panose="05000000000000000000" pitchFamily="2" charset="2"/>
              <a:buChar char="§"/>
            </a:pPr>
            <a:r>
              <a:rPr lang="el-GR" sz="2000" dirty="0"/>
              <a:t>Στόχος: Σχέση ερώτησης με το όλο το περιεχόμενο του εγγράφου</a:t>
            </a:r>
          </a:p>
          <a:p>
            <a:pPr marL="342900" indent="-342900">
              <a:buFont typeface="Wingdings" panose="05000000000000000000" pitchFamily="2" charset="2"/>
              <a:buChar char="§"/>
            </a:pPr>
            <a:r>
              <a:rPr lang="en-US" sz="2000" dirty="0"/>
              <a:t>Input (center word) embedding </a:t>
            </a:r>
            <a:r>
              <a:rPr lang="el-GR" sz="2000" dirty="0"/>
              <a:t>ή </a:t>
            </a:r>
            <a:r>
              <a:rPr lang="en-US" sz="2000" dirty="0"/>
              <a:t>output </a:t>
            </a:r>
            <a:r>
              <a:rPr lang="el-GR" sz="2000" dirty="0"/>
              <a:t>(</a:t>
            </a:r>
            <a:r>
              <a:rPr lang="en-US" sz="2000" dirty="0"/>
              <a:t>context</a:t>
            </a:r>
            <a:r>
              <a:rPr lang="el-GR" sz="2000" dirty="0"/>
              <a:t>)</a:t>
            </a:r>
            <a:r>
              <a:rPr lang="en-US" sz="2000" dirty="0"/>
              <a:t> word embedding;</a:t>
            </a:r>
            <a:r>
              <a:rPr lang="el-GR" sz="2000" dirty="0"/>
              <a:t> </a:t>
            </a:r>
            <a:r>
              <a:rPr lang="en-US" sz="2000" dirty="0"/>
              <a:t>in-query, out-document</a:t>
            </a:r>
            <a:endParaRPr lang="el-GR" sz="2000" dirty="0"/>
          </a:p>
          <a:p>
            <a:pPr marL="342900" indent="-342900">
              <a:buFont typeface="Wingdings" panose="05000000000000000000" pitchFamily="2" charset="2"/>
              <a:buChar char="§"/>
            </a:pPr>
            <a:r>
              <a:rPr lang="el-GR" sz="2000" dirty="0"/>
              <a:t>Σε συνδυασμό με άλλα κριτήρια</a:t>
            </a:r>
          </a:p>
        </p:txBody>
      </p:sp>
      <p:sp>
        <p:nvSpPr>
          <p:cNvPr id="9" name="TextBox 8">
            <a:extLst>
              <a:ext uri="{FF2B5EF4-FFF2-40B4-BE49-F238E27FC236}">
                <a16:creationId xmlns:a16="http://schemas.microsoft.com/office/drawing/2014/main" id="{CF266081-3557-4859-BCB2-C42A2DB978F3}"/>
              </a:ext>
            </a:extLst>
          </p:cNvPr>
          <p:cNvSpPr txBox="1"/>
          <p:nvPr/>
        </p:nvSpPr>
        <p:spPr>
          <a:xfrm>
            <a:off x="467544" y="49995"/>
            <a:ext cx="8352928" cy="954107"/>
          </a:xfrm>
          <a:prstGeom prst="rect">
            <a:avLst/>
          </a:prstGeom>
          <a:noFill/>
        </p:spPr>
        <p:txBody>
          <a:bodyPr wrap="square" rtlCol="0">
            <a:spAutoFit/>
          </a:bodyPr>
          <a:lstStyle/>
          <a:p>
            <a:r>
              <a:rPr lang="el-GR" sz="2800" dirty="0">
                <a:solidFill>
                  <a:srgbClr val="C00000"/>
                </a:solidFill>
              </a:rPr>
              <a:t>Χρήση στη διάταξη των εγγράφων του αποτελέσματος μιας ερώτησης</a:t>
            </a:r>
            <a:endParaRPr lang="en-US" sz="2800" dirty="0">
              <a:solidFill>
                <a:srgbClr val="C00000"/>
              </a:solidFill>
            </a:endParaRPr>
          </a:p>
        </p:txBody>
      </p:sp>
      <p:sp>
        <p:nvSpPr>
          <p:cNvPr id="10" name="TextBox 9">
            <a:extLst>
              <a:ext uri="{FF2B5EF4-FFF2-40B4-BE49-F238E27FC236}">
                <a16:creationId xmlns:a16="http://schemas.microsoft.com/office/drawing/2014/main" id="{1E54BD79-B185-4B12-B3DB-EE67930D36BC}"/>
              </a:ext>
            </a:extLst>
          </p:cNvPr>
          <p:cNvSpPr txBox="1"/>
          <p:nvPr/>
        </p:nvSpPr>
        <p:spPr>
          <a:xfrm>
            <a:off x="478169" y="1836804"/>
            <a:ext cx="6768752" cy="1200329"/>
          </a:xfrm>
          <a:prstGeom prst="rect">
            <a:avLst/>
          </a:prstGeom>
          <a:noFill/>
        </p:spPr>
        <p:txBody>
          <a:bodyPr wrap="square" rtlCol="0">
            <a:spAutoFit/>
          </a:bodyPr>
          <a:lstStyle/>
          <a:p>
            <a:r>
              <a:rPr lang="el-GR" sz="2400" dirty="0">
                <a:solidFill>
                  <a:srgbClr val="C00000"/>
                </a:solidFill>
              </a:rPr>
              <a:t>Μπορούμε να χρησιμοποιήσουμε </a:t>
            </a:r>
            <a:r>
              <a:rPr lang="en-US" sz="2400" dirty="0">
                <a:solidFill>
                  <a:srgbClr val="C00000"/>
                </a:solidFill>
              </a:rPr>
              <a:t>embeddings</a:t>
            </a:r>
            <a:r>
              <a:rPr lang="el-GR" sz="2400" dirty="0">
                <a:solidFill>
                  <a:srgbClr val="C00000"/>
                </a:solidFill>
              </a:rPr>
              <a:t>;</a:t>
            </a:r>
            <a:endParaRPr lang="en-US" sz="2400" dirty="0">
              <a:solidFill>
                <a:srgbClr val="C00000"/>
              </a:solidFill>
            </a:endParaRPr>
          </a:p>
          <a:p>
            <a:endParaRPr lang="en-US" sz="2400" dirty="0">
              <a:solidFill>
                <a:schemeClr val="tx2">
                  <a:lumMod val="60000"/>
                  <a:lumOff val="40000"/>
                </a:schemeClr>
              </a:solidFill>
            </a:endParaRPr>
          </a:p>
          <a:p>
            <a:r>
              <a:rPr lang="el-GR" sz="2400" dirty="0"/>
              <a:t>Πολλές εναλλακτικές, για παράδειγμα</a:t>
            </a:r>
            <a:r>
              <a:rPr lang="en-US" sz="2400" dirty="0"/>
              <a:t> (aboutness)</a:t>
            </a:r>
            <a:endParaRPr lang="el-GR" sz="2400" dirty="0"/>
          </a:p>
        </p:txBody>
      </p:sp>
    </p:spTree>
    <p:extLst>
      <p:ext uri="{BB962C8B-B14F-4D97-AF65-F5344CB8AC3E}">
        <p14:creationId xmlns:p14="http://schemas.microsoft.com/office/powerpoint/2010/main" val="15586276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FFD98-B53A-4828-AFB1-2306C7536394}"/>
              </a:ext>
            </a:extLst>
          </p:cNvPr>
          <p:cNvSpPr>
            <a:spLocks noGrp="1"/>
          </p:cNvSpPr>
          <p:nvPr>
            <p:ph type="title"/>
          </p:nvPr>
        </p:nvSpPr>
        <p:spPr>
          <a:xfrm>
            <a:off x="539552" y="2492896"/>
            <a:ext cx="8229600" cy="1143000"/>
          </a:xfrm>
        </p:spPr>
        <p:txBody>
          <a:bodyPr/>
          <a:lstStyle/>
          <a:p>
            <a:r>
              <a:rPr lang="en-US" dirty="0"/>
              <a:t>End of lecture</a:t>
            </a:r>
          </a:p>
        </p:txBody>
      </p:sp>
      <p:sp>
        <p:nvSpPr>
          <p:cNvPr id="3" name="Slide Number Placeholder 2">
            <a:extLst>
              <a:ext uri="{FF2B5EF4-FFF2-40B4-BE49-F238E27FC236}">
                <a16:creationId xmlns:a16="http://schemas.microsoft.com/office/drawing/2014/main" id="{ED0A5550-DF5C-4497-B237-700D1BBAE90C}"/>
              </a:ext>
            </a:extLst>
          </p:cNvPr>
          <p:cNvSpPr>
            <a:spLocks noGrp="1"/>
          </p:cNvSpPr>
          <p:nvPr>
            <p:ph type="sldNum" sz="quarter" idx="12"/>
          </p:nvPr>
        </p:nvSpPr>
        <p:spPr/>
        <p:txBody>
          <a:bodyPr/>
          <a:lstStyle/>
          <a:p>
            <a:fld id="{878E0B35-C73E-49DE-9EA0-4D9F6C87E107}" type="slidenum">
              <a:rPr lang="el-GR" smtClean="0"/>
              <a:pPr/>
              <a:t>58</a:t>
            </a:fld>
            <a:endParaRPr lang="el-GR"/>
          </a:p>
        </p:txBody>
      </p:sp>
      <p:sp>
        <p:nvSpPr>
          <p:cNvPr id="4" name="TextBox 3">
            <a:extLst>
              <a:ext uri="{FF2B5EF4-FFF2-40B4-BE49-F238E27FC236}">
                <a16:creationId xmlns:a16="http://schemas.microsoft.com/office/drawing/2014/main" id="{A1FC5CEE-FEA7-4B66-AA2C-D32EDB8E53BA}"/>
              </a:ext>
            </a:extLst>
          </p:cNvPr>
          <p:cNvSpPr txBox="1"/>
          <p:nvPr/>
        </p:nvSpPr>
        <p:spPr>
          <a:xfrm>
            <a:off x="467544" y="4195904"/>
            <a:ext cx="7632848" cy="2031325"/>
          </a:xfrm>
          <a:prstGeom prst="rect">
            <a:avLst/>
          </a:prstGeom>
          <a:noFill/>
        </p:spPr>
        <p:txBody>
          <a:bodyPr wrap="square" rtlCol="0">
            <a:spAutoFit/>
          </a:bodyPr>
          <a:lstStyle/>
          <a:p>
            <a:r>
              <a:rPr lang="el-GR" sz="1400" dirty="0">
                <a:solidFill>
                  <a:schemeClr val="accent1">
                    <a:lumMod val="60000"/>
                    <a:lumOff val="40000"/>
                  </a:schemeClr>
                </a:solidFill>
                <a:latin typeface="Calibri" charset="0"/>
                <a:ea typeface="ＭＳ Ｐゴシック" charset="0"/>
                <a:cs typeface="ＭＳ Ｐゴシック" charset="0"/>
              </a:rPr>
              <a:t>Χρησιμοποιήθηκε υλικό από</a:t>
            </a:r>
          </a:p>
          <a:p>
            <a:pPr marL="285750" indent="-285750">
              <a:buFont typeface="Wingdings" panose="05000000000000000000" pitchFamily="2" charset="2"/>
              <a:buChar char="§"/>
            </a:pPr>
            <a:r>
              <a:rPr lang="en-US" sz="1400" dirty="0">
                <a:solidFill>
                  <a:schemeClr val="accent1">
                    <a:lumMod val="60000"/>
                    <a:lumOff val="40000"/>
                  </a:schemeClr>
                </a:solidFill>
                <a:latin typeface="Calibri" charset="0"/>
                <a:ea typeface="ＭＳ Ｐゴシック" charset="0"/>
                <a:cs typeface="ＭＳ Ｐゴシック" charset="0"/>
              </a:rPr>
              <a:t>CS276: </a:t>
            </a:r>
            <a:r>
              <a:rPr lang="en-US" sz="1400" dirty="0">
                <a:solidFill>
                  <a:schemeClr val="accent1">
                    <a:lumMod val="60000"/>
                    <a:lumOff val="40000"/>
                  </a:schemeClr>
                </a:solidFill>
                <a:latin typeface="Calibri" charset="0"/>
                <a:ea typeface="ＭＳ Ｐゴシック" charset="0"/>
                <a:cs typeface="Times New Roman" charset="0"/>
              </a:rPr>
              <a:t>Information Retrieval and Web Search</a:t>
            </a:r>
            <a:r>
              <a:rPr lang="el-GR" sz="1400" dirty="0">
                <a:solidFill>
                  <a:schemeClr val="accent1">
                    <a:lumMod val="60000"/>
                    <a:lumOff val="40000"/>
                  </a:schemeClr>
                </a:solidFill>
                <a:latin typeface="Calibri" charset="0"/>
                <a:ea typeface="ＭＳ Ｐゴシック" charset="0"/>
                <a:cs typeface="Times New Roman" charset="0"/>
              </a:rPr>
              <a:t>, </a:t>
            </a:r>
            <a:r>
              <a:rPr lang="en-US" sz="1400" dirty="0">
                <a:solidFill>
                  <a:schemeClr val="accent1">
                    <a:lumMod val="60000"/>
                    <a:lumOff val="40000"/>
                  </a:schemeClr>
                </a:solidFill>
                <a:latin typeface="Calibri" charset="0"/>
                <a:ea typeface="ＭＳ Ｐゴシック" charset="0"/>
                <a:cs typeface="Times New Roman" charset="0"/>
              </a:rPr>
              <a:t>Christopher Manning and Pandu Nayak</a:t>
            </a:r>
            <a:r>
              <a:rPr lang="el-GR" sz="1400" dirty="0">
                <a:solidFill>
                  <a:schemeClr val="accent1">
                    <a:lumMod val="60000"/>
                    <a:lumOff val="40000"/>
                  </a:schemeClr>
                </a:solidFill>
                <a:latin typeface="Calibri" charset="0"/>
                <a:ea typeface="ＭＳ Ｐゴシック" charset="0"/>
                <a:cs typeface="Times New Roman" charset="0"/>
              </a:rPr>
              <a:t>, </a:t>
            </a:r>
            <a:r>
              <a:rPr lang="en-US" sz="1400" dirty="0">
                <a:solidFill>
                  <a:schemeClr val="accent1">
                    <a:lumMod val="60000"/>
                    <a:lumOff val="40000"/>
                  </a:schemeClr>
                </a:solidFill>
                <a:latin typeface="Calibri" charset="0"/>
                <a:ea typeface="ＭＳ Ｐゴシック" charset="0"/>
                <a:cs typeface="ＭＳ Ｐゴシック" charset="0"/>
              </a:rPr>
              <a:t>Lecture 14: Distributed Word Representations for Information Retrieval</a:t>
            </a:r>
          </a:p>
          <a:p>
            <a:pPr marL="285750" indent="-285750">
              <a:buFont typeface="Wingdings" panose="05000000000000000000" pitchFamily="2" charset="2"/>
              <a:buChar char="§"/>
            </a:pPr>
            <a:r>
              <a:rPr lang="en-US" sz="1400" dirty="0">
                <a:solidFill>
                  <a:schemeClr val="accent1">
                    <a:lumMod val="60000"/>
                    <a:lumOff val="40000"/>
                  </a:schemeClr>
                </a:solidFill>
                <a:hlinkClick r:id="rId2">
                  <a:extLst>
                    <a:ext uri="{A12FA001-AC4F-418D-AE19-62706E023703}">
                      <ahyp:hlinkClr xmlns:ahyp="http://schemas.microsoft.com/office/drawing/2018/hyperlinkcolor" val="tx"/>
                    </a:ext>
                  </a:extLst>
                </a:hlinkClick>
              </a:rPr>
              <a:t>https://www.analyticsvidhya.com/blog/2017/06/word-embeddings-count-word2veec/</a:t>
            </a:r>
            <a:endParaRPr lang="el-GR" sz="1400" dirty="0">
              <a:solidFill>
                <a:schemeClr val="accent1">
                  <a:lumMod val="60000"/>
                  <a:lumOff val="40000"/>
                </a:schemeClr>
              </a:solidFill>
              <a:latin typeface="Calibri" charset="0"/>
              <a:ea typeface="ＭＳ Ｐゴシック" charset="0"/>
              <a:cs typeface="ＭＳ Ｐゴシック" charset="0"/>
            </a:endParaRPr>
          </a:p>
          <a:p>
            <a:r>
              <a:rPr lang="el-GR" sz="1400" dirty="0">
                <a:solidFill>
                  <a:schemeClr val="accent1">
                    <a:lumMod val="60000"/>
                    <a:lumOff val="40000"/>
                  </a:schemeClr>
                </a:solidFill>
                <a:latin typeface="Calibri" charset="0"/>
                <a:ea typeface="ＭＳ Ｐゴシック" charset="0"/>
                <a:cs typeface="ＭＳ Ｐゴシック" charset="0"/>
              </a:rPr>
              <a:t>Μια περιγραφή του </a:t>
            </a:r>
            <a:r>
              <a:rPr lang="en-US" sz="1400" dirty="0" err="1">
                <a:solidFill>
                  <a:schemeClr val="accent1">
                    <a:lumMod val="60000"/>
                    <a:lumOff val="40000"/>
                  </a:schemeClr>
                </a:solidFill>
                <a:latin typeface="Calibri" charset="0"/>
                <a:ea typeface="ＭＳ Ｐゴシック" charset="0"/>
                <a:cs typeface="ＭＳ Ｐゴシック" charset="0"/>
              </a:rPr>
              <a:t>skipgram</a:t>
            </a:r>
            <a:r>
              <a:rPr lang="el-GR" sz="1400" dirty="0">
                <a:solidFill>
                  <a:schemeClr val="accent1">
                    <a:lumMod val="60000"/>
                    <a:lumOff val="40000"/>
                  </a:schemeClr>
                </a:solidFill>
                <a:latin typeface="Calibri" charset="0"/>
                <a:ea typeface="ＭＳ Ｐゴシック" charset="0"/>
                <a:cs typeface="ＭＳ Ｐゴシック" charset="0"/>
              </a:rPr>
              <a:t>:</a:t>
            </a:r>
            <a:endParaRPr lang="en-US" sz="1400" dirty="0">
              <a:solidFill>
                <a:schemeClr val="accent1">
                  <a:lumMod val="60000"/>
                  <a:lumOff val="40000"/>
                </a:schemeClr>
              </a:solidFill>
              <a:latin typeface="Calibri" charset="0"/>
              <a:ea typeface="ＭＳ Ｐゴシック" charset="0"/>
              <a:cs typeface="ＭＳ Ｐゴシック" charset="0"/>
            </a:endParaRPr>
          </a:p>
          <a:p>
            <a:r>
              <a:rPr lang="en-US" sz="1400" dirty="0">
                <a:solidFill>
                  <a:schemeClr val="accent1">
                    <a:lumMod val="60000"/>
                    <a:lumOff val="40000"/>
                  </a:schemeClr>
                </a:solidFill>
                <a:latin typeface="Calibri" charset="0"/>
                <a:ea typeface="ＭＳ Ｐゴシック" charset="0"/>
                <a:cs typeface="ＭＳ Ｐゴシック" charset="0"/>
              </a:rPr>
              <a:t>Chris McCormick</a:t>
            </a:r>
          </a:p>
          <a:p>
            <a:r>
              <a:rPr lang="en-US" sz="1400" dirty="0">
                <a:solidFill>
                  <a:schemeClr val="accent1">
                    <a:lumMod val="60000"/>
                    <a:lumOff val="40000"/>
                  </a:schemeClr>
                </a:solidFill>
                <a:hlinkClick r:id="rId3">
                  <a:extLst>
                    <a:ext uri="{A12FA001-AC4F-418D-AE19-62706E023703}">
                      <ahyp:hlinkClr xmlns:ahyp="http://schemas.microsoft.com/office/drawing/2018/hyperlinkcolor" val="tx"/>
                    </a:ext>
                  </a:extLst>
                </a:hlinkClick>
              </a:rPr>
              <a:t>http://mccormickml.com/2016/04/19/word2vec-tutorial-the-skip-gram-model/</a:t>
            </a:r>
            <a:endParaRPr lang="en-US" sz="1400" dirty="0">
              <a:solidFill>
                <a:schemeClr val="accent1">
                  <a:lumMod val="60000"/>
                  <a:lumOff val="40000"/>
                </a:schemeClr>
              </a:solidFill>
            </a:endParaRPr>
          </a:p>
          <a:p>
            <a:r>
              <a:rPr lang="el-GR" sz="1400" dirty="0">
                <a:solidFill>
                  <a:schemeClr val="accent1">
                    <a:lumMod val="60000"/>
                    <a:lumOff val="40000"/>
                  </a:schemeClr>
                </a:solidFill>
                <a:latin typeface="Calibri" charset="0"/>
                <a:ea typeface="ＭＳ Ｐゴシック" charset="0"/>
                <a:cs typeface="ＭＳ Ｐゴシック" charset="0"/>
              </a:rPr>
              <a:t>Δείτε και το </a:t>
            </a:r>
          </a:p>
          <a:p>
            <a:r>
              <a:rPr lang="en-US" sz="1400" dirty="0">
                <a:solidFill>
                  <a:schemeClr val="accent1">
                    <a:lumMod val="60000"/>
                    <a:lumOff val="40000"/>
                  </a:schemeClr>
                </a:solidFill>
                <a:hlinkClick r:id="rId2">
                  <a:extLst>
                    <a:ext uri="{A12FA001-AC4F-418D-AE19-62706E023703}">
                      <ahyp:hlinkClr xmlns:ahyp="http://schemas.microsoft.com/office/drawing/2018/hyperlinkcolor" val="tx"/>
                    </a:ext>
                  </a:extLst>
                </a:hlinkClick>
              </a:rPr>
              <a:t>https://www.analyticsvidhya.com/blog/2017/06/word-embeddings-count-word2veec/</a:t>
            </a:r>
            <a:endParaRPr lang="en-US" sz="1400" dirty="0">
              <a:solidFill>
                <a:schemeClr val="accent1">
                  <a:lumMod val="60000"/>
                  <a:lumOff val="40000"/>
                </a:schemeClr>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6500826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B8FC8-02F2-4832-B442-23076B3B99A8}"/>
              </a:ext>
            </a:extLst>
          </p:cNvPr>
          <p:cNvSpPr>
            <a:spLocks noGrp="1"/>
          </p:cNvSpPr>
          <p:nvPr>
            <p:ph type="ctrTitle"/>
          </p:nvPr>
        </p:nvSpPr>
        <p:spPr/>
        <p:txBody>
          <a:bodyPr/>
          <a:lstStyle/>
          <a:p>
            <a:r>
              <a:rPr lang="en-US" dirty="0"/>
              <a:t>Extra slides</a:t>
            </a:r>
          </a:p>
        </p:txBody>
      </p:sp>
      <p:sp>
        <p:nvSpPr>
          <p:cNvPr id="3" name="Subtitle 2">
            <a:extLst>
              <a:ext uri="{FF2B5EF4-FFF2-40B4-BE49-F238E27FC236}">
                <a16:creationId xmlns:a16="http://schemas.microsoft.com/office/drawing/2014/main" id="{E870DF19-5827-4D57-8B9A-A0D820DAC032}"/>
              </a:ext>
            </a:extLst>
          </p:cNvPr>
          <p:cNvSpPr>
            <a:spLocks noGrp="1"/>
          </p:cNvSpPr>
          <p:nvPr>
            <p:ph type="subTitle" idx="1"/>
          </p:nvPr>
        </p:nvSpPr>
        <p:spPr/>
        <p:txBody>
          <a:bodyPr/>
          <a:lstStyle/>
          <a:p>
            <a:r>
              <a:rPr lang="en-US" dirty="0"/>
              <a:t>Hierarchical </a:t>
            </a:r>
            <a:r>
              <a:rPr lang="en-US" dirty="0" err="1"/>
              <a:t>softmax</a:t>
            </a:r>
            <a:r>
              <a:rPr lang="en-US" dirty="0"/>
              <a:t> and negative sampling</a:t>
            </a:r>
          </a:p>
        </p:txBody>
      </p:sp>
      <p:sp>
        <p:nvSpPr>
          <p:cNvPr id="4" name="Slide Number Placeholder 3">
            <a:extLst>
              <a:ext uri="{FF2B5EF4-FFF2-40B4-BE49-F238E27FC236}">
                <a16:creationId xmlns:a16="http://schemas.microsoft.com/office/drawing/2014/main" id="{34747372-8100-4A36-ADA6-15CB6B99EDED}"/>
              </a:ext>
            </a:extLst>
          </p:cNvPr>
          <p:cNvSpPr>
            <a:spLocks noGrp="1"/>
          </p:cNvSpPr>
          <p:nvPr>
            <p:ph type="sldNum" sz="quarter" idx="12"/>
          </p:nvPr>
        </p:nvSpPr>
        <p:spPr/>
        <p:txBody>
          <a:bodyPr/>
          <a:lstStyle/>
          <a:p>
            <a:fld id="{878E0B35-C73E-49DE-9EA0-4D9F6C87E107}" type="slidenum">
              <a:rPr lang="el-GR" smtClean="0"/>
              <a:pPr/>
              <a:t>59</a:t>
            </a:fld>
            <a:endParaRPr lang="el-GR"/>
          </a:p>
        </p:txBody>
      </p:sp>
    </p:spTree>
    <p:extLst>
      <p:ext uri="{BB962C8B-B14F-4D97-AF65-F5344CB8AC3E}">
        <p14:creationId xmlns:p14="http://schemas.microsoft.com/office/powerpoint/2010/main" val="3825755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6</a:t>
            </a:fld>
            <a:endParaRPr lang="el-GR"/>
          </a:p>
        </p:txBody>
      </p:sp>
      <p:sp>
        <p:nvSpPr>
          <p:cNvPr id="5" name="Title 28"/>
          <p:cNvSpPr txBox="1">
            <a:spLocks/>
          </p:cNvSpPr>
          <p:nvPr/>
        </p:nvSpPr>
        <p:spPr>
          <a:xfrm>
            <a:off x="510620" y="-1317"/>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rPr>
              <a:t>E</a:t>
            </a:r>
            <a:r>
              <a:rPr lang="en-GB" dirty="0" err="1">
                <a:solidFill>
                  <a:schemeClr val="accent6">
                    <a:lumMod val="75000"/>
                  </a:schemeClr>
                </a:solidFill>
              </a:rPr>
              <a:t>mbeddings</a:t>
            </a:r>
            <a:r>
              <a:rPr lang="en-GB" dirty="0">
                <a:solidFill>
                  <a:schemeClr val="accent6">
                    <a:lumMod val="75000"/>
                  </a:schemeClr>
                </a:solidFill>
              </a:rPr>
              <a:t>: why?</a:t>
            </a:r>
            <a:endParaRPr lang="en-US" dirty="0">
              <a:solidFill>
                <a:schemeClr val="accent6">
                  <a:lumMod val="75000"/>
                </a:schemeClr>
              </a:solidFill>
            </a:endParaRPr>
          </a:p>
        </p:txBody>
      </p:sp>
      <p:cxnSp>
        <p:nvCxnSpPr>
          <p:cNvPr id="6" name="Shape 119"/>
          <p:cNvCxnSpPr>
            <a:endCxn id="12" idx="1"/>
          </p:cNvCxnSpPr>
          <p:nvPr/>
        </p:nvCxnSpPr>
        <p:spPr>
          <a:xfrm>
            <a:off x="1406627" y="3062657"/>
            <a:ext cx="933125" cy="0"/>
          </a:xfrm>
          <a:prstGeom prst="straightConnector1">
            <a:avLst/>
          </a:prstGeom>
          <a:noFill/>
          <a:ln w="28575" cap="flat" cmpd="sng">
            <a:solidFill>
              <a:schemeClr val="accent1">
                <a:lumMod val="60000"/>
                <a:lumOff val="40000"/>
              </a:schemeClr>
            </a:solidFill>
            <a:prstDash val="solid"/>
            <a:round/>
            <a:headEnd type="none" w="lg" len="lg"/>
            <a:tailEnd type="stealth" w="lg" len="lg"/>
          </a:ln>
        </p:spPr>
      </p:cxnSp>
      <p:cxnSp>
        <p:nvCxnSpPr>
          <p:cNvPr id="7" name="Shape 122"/>
          <p:cNvCxnSpPr>
            <a:stCxn id="12" idx="3"/>
            <a:endCxn id="13" idx="1"/>
          </p:cNvCxnSpPr>
          <p:nvPr/>
        </p:nvCxnSpPr>
        <p:spPr>
          <a:xfrm>
            <a:off x="4283754" y="3062657"/>
            <a:ext cx="799500" cy="0"/>
          </a:xfrm>
          <a:prstGeom prst="straightConnector1">
            <a:avLst/>
          </a:prstGeom>
          <a:noFill/>
          <a:ln w="28575" cap="flat" cmpd="sng">
            <a:solidFill>
              <a:schemeClr val="accent1">
                <a:lumMod val="60000"/>
                <a:lumOff val="40000"/>
              </a:schemeClr>
            </a:solidFill>
            <a:prstDash val="solid"/>
            <a:round/>
            <a:headEnd type="none" w="lg" len="lg"/>
            <a:tailEnd type="stealth" w="lg" len="lg"/>
          </a:ln>
        </p:spPr>
      </p:cxnSp>
      <p:cxnSp>
        <p:nvCxnSpPr>
          <p:cNvPr id="8" name="Shape 124"/>
          <p:cNvCxnSpPr>
            <a:stCxn id="13" idx="3"/>
            <a:endCxn id="14" idx="1"/>
          </p:cNvCxnSpPr>
          <p:nvPr/>
        </p:nvCxnSpPr>
        <p:spPr>
          <a:xfrm>
            <a:off x="6893027" y="3062657"/>
            <a:ext cx="711200" cy="0"/>
          </a:xfrm>
          <a:prstGeom prst="straightConnector1">
            <a:avLst/>
          </a:prstGeom>
          <a:noFill/>
          <a:ln w="28575" cap="flat" cmpd="sng">
            <a:solidFill>
              <a:schemeClr val="accent1">
                <a:lumMod val="60000"/>
                <a:lumOff val="40000"/>
              </a:schemeClr>
            </a:solidFill>
            <a:prstDash val="solid"/>
            <a:round/>
            <a:headEnd type="none" w="lg" len="lg"/>
            <a:tailEnd type="stealth" w="lg" len="lg"/>
          </a:ln>
        </p:spPr>
      </p:cxnSp>
      <p:cxnSp>
        <p:nvCxnSpPr>
          <p:cNvPr id="9" name="Shape 126"/>
          <p:cNvCxnSpPr/>
          <p:nvPr/>
        </p:nvCxnSpPr>
        <p:spPr>
          <a:xfrm rot="5400000">
            <a:off x="1321676" y="3296199"/>
            <a:ext cx="918820" cy="541052"/>
          </a:xfrm>
          <a:prstGeom prst="curvedConnector3">
            <a:avLst>
              <a:gd name="adj1" fmla="val 50000"/>
            </a:avLst>
          </a:prstGeom>
          <a:noFill/>
          <a:ln w="28575" cap="flat" cmpd="sng">
            <a:solidFill>
              <a:schemeClr val="accent1">
                <a:lumMod val="60000"/>
                <a:lumOff val="40000"/>
              </a:schemeClr>
            </a:solidFill>
            <a:prstDash val="solid"/>
            <a:round/>
            <a:headEnd type="none" w="lg" len="lg"/>
            <a:tailEnd type="stealth" w="lg" len="lg"/>
          </a:ln>
        </p:spPr>
      </p:cxnSp>
      <p:sp>
        <p:nvSpPr>
          <p:cNvPr id="11" name="Shape 120"/>
          <p:cNvSpPr/>
          <p:nvPr/>
        </p:nvSpPr>
        <p:spPr>
          <a:xfrm>
            <a:off x="130259" y="2466681"/>
            <a:ext cx="1259100" cy="1065300"/>
          </a:xfrm>
          <a:prstGeom prst="roundRect">
            <a:avLst>
              <a:gd name="adj" fmla="val 16667"/>
            </a:avLst>
          </a:prstGeom>
          <a:solidFill>
            <a:schemeClr val="tx2">
              <a:lumMod val="40000"/>
              <a:lumOff val="60000"/>
            </a:schemeClr>
          </a:solidFill>
          <a:ln w="28575" cap="flat" cmpd="sng">
            <a:solidFill>
              <a:schemeClr val="accent1">
                <a:lumMod val="60000"/>
                <a:lumOff val="40000"/>
              </a:schemeClr>
            </a:solidFill>
            <a:prstDash val="solid"/>
            <a:round/>
            <a:headEnd type="none" w="med" len="med"/>
            <a:tailEnd type="none" w="med" len="med"/>
          </a:ln>
        </p:spPr>
        <p:txBody>
          <a:bodyPr lIns="91425" tIns="91425" rIns="91425" bIns="91425" anchor="ctr" anchorCtr="0">
            <a:noAutofit/>
          </a:bodyPr>
          <a:lstStyle/>
          <a:p>
            <a:pPr marL="457178" algn="ctr"/>
            <a:r>
              <a:rPr lang="en-GB" sz="2400" dirty="0">
                <a:solidFill>
                  <a:schemeClr val="bg1"/>
                </a:solidFill>
                <a:ea typeface="Helvetica Neue Light" charset="0"/>
                <a:cs typeface="Helvetica Neue Light" charset="0"/>
                <a:sym typeface="Open Sans"/>
              </a:rPr>
              <a:t>  </a:t>
            </a:r>
          </a:p>
          <a:p>
            <a:pPr algn="ctr"/>
            <a:r>
              <a:rPr lang="en-GB" sz="2400" dirty="0">
                <a:solidFill>
                  <a:schemeClr val="bg1"/>
                </a:solidFill>
                <a:ea typeface="Helvetica Neue Light" charset="0"/>
                <a:cs typeface="Helvetica Neue Light" charset="0"/>
                <a:sym typeface="Open Sans"/>
              </a:rPr>
              <a:t>Raw Data</a:t>
            </a:r>
          </a:p>
          <a:p>
            <a:pPr algn="ctr"/>
            <a:endParaRPr sz="2400" dirty="0">
              <a:solidFill>
                <a:schemeClr val="bg1"/>
              </a:solidFill>
              <a:ea typeface="Helvetica Neue Light" charset="0"/>
              <a:cs typeface="Helvetica Neue Light" charset="0"/>
              <a:sym typeface="Open Sans"/>
            </a:endParaRPr>
          </a:p>
        </p:txBody>
      </p:sp>
      <p:sp>
        <p:nvSpPr>
          <p:cNvPr id="12" name="Shape 121"/>
          <p:cNvSpPr/>
          <p:nvPr/>
        </p:nvSpPr>
        <p:spPr>
          <a:xfrm>
            <a:off x="2339752" y="2530008"/>
            <a:ext cx="1944000" cy="1065300"/>
          </a:xfrm>
          <a:prstGeom prst="roundRect">
            <a:avLst>
              <a:gd name="adj" fmla="val 16667"/>
            </a:avLst>
          </a:prstGeom>
          <a:solidFill>
            <a:schemeClr val="tx2">
              <a:lumMod val="40000"/>
              <a:lumOff val="60000"/>
            </a:schemeClr>
          </a:solidFill>
          <a:ln w="28575" cap="flat" cmpd="sng">
            <a:solidFill>
              <a:schemeClr val="accent1">
                <a:lumMod val="60000"/>
                <a:lumOff val="40000"/>
              </a:schemeClr>
            </a:solidFill>
            <a:prstDash val="solid"/>
            <a:round/>
            <a:headEnd type="none" w="med" len="med"/>
            <a:tailEnd type="none" w="med" len="med"/>
          </a:ln>
        </p:spPr>
        <p:txBody>
          <a:bodyPr lIns="91425" tIns="91425" rIns="91425" bIns="91425" anchor="ctr" anchorCtr="0">
            <a:noAutofit/>
          </a:bodyPr>
          <a:lstStyle/>
          <a:p>
            <a:pPr algn="ctr"/>
            <a:r>
              <a:rPr lang="en-GB" sz="2400" dirty="0">
                <a:solidFill>
                  <a:schemeClr val="bg1"/>
                </a:solidFill>
                <a:ea typeface="Helvetica Neue Light" charset="0"/>
                <a:cs typeface="Helvetica Neue Light" charset="0"/>
                <a:sym typeface="Open Sans"/>
              </a:rPr>
              <a:t>Structured Data</a:t>
            </a:r>
            <a:endParaRPr sz="2400" dirty="0">
              <a:solidFill>
                <a:schemeClr val="bg1"/>
              </a:solidFill>
              <a:ea typeface="Helvetica Neue Light" charset="0"/>
              <a:cs typeface="Helvetica Neue Light" charset="0"/>
              <a:sym typeface="Open Sans"/>
            </a:endParaRPr>
          </a:p>
        </p:txBody>
      </p:sp>
      <p:sp>
        <p:nvSpPr>
          <p:cNvPr id="13" name="Shape 123"/>
          <p:cNvSpPr/>
          <p:nvPr/>
        </p:nvSpPr>
        <p:spPr>
          <a:xfrm>
            <a:off x="5083254" y="2530008"/>
            <a:ext cx="1809775" cy="1065300"/>
          </a:xfrm>
          <a:prstGeom prst="roundRect">
            <a:avLst>
              <a:gd name="adj" fmla="val 16667"/>
            </a:avLst>
          </a:prstGeom>
          <a:solidFill>
            <a:schemeClr val="tx2">
              <a:lumMod val="40000"/>
              <a:lumOff val="60000"/>
            </a:schemeClr>
          </a:solidFill>
          <a:ln w="28575" cap="flat" cmpd="sng">
            <a:solidFill>
              <a:schemeClr val="accent1">
                <a:lumMod val="60000"/>
                <a:lumOff val="40000"/>
              </a:schemeClr>
            </a:solidFill>
            <a:prstDash val="solid"/>
            <a:round/>
            <a:headEnd type="none" w="med" len="med"/>
            <a:tailEnd type="none" w="med" len="med"/>
          </a:ln>
        </p:spPr>
        <p:txBody>
          <a:bodyPr lIns="91425" tIns="91425" rIns="91425" bIns="91425" anchor="ctr" anchorCtr="0">
            <a:noAutofit/>
          </a:bodyPr>
          <a:lstStyle/>
          <a:p>
            <a:pPr marL="457178" algn="ctr"/>
            <a:endParaRPr sz="2400">
              <a:solidFill>
                <a:schemeClr val="bg1"/>
              </a:solidFill>
              <a:ea typeface="Helvetica Neue Light" charset="0"/>
              <a:cs typeface="Helvetica Neue Light" charset="0"/>
              <a:sym typeface="Open Sans"/>
            </a:endParaRPr>
          </a:p>
          <a:p>
            <a:pPr algn="ctr"/>
            <a:endParaRPr sz="2400">
              <a:solidFill>
                <a:schemeClr val="bg1"/>
              </a:solidFill>
              <a:ea typeface="Helvetica Neue Light" charset="0"/>
              <a:cs typeface="Helvetica Neue Light" charset="0"/>
              <a:sym typeface="Open Sans"/>
            </a:endParaRPr>
          </a:p>
          <a:p>
            <a:pPr algn="ctr"/>
            <a:r>
              <a:rPr lang="en-GB" sz="2400">
                <a:solidFill>
                  <a:schemeClr val="bg1"/>
                </a:solidFill>
                <a:ea typeface="Helvetica Neue Light" charset="0"/>
                <a:cs typeface="Helvetica Neue Light" charset="0"/>
                <a:sym typeface="Open Sans"/>
              </a:rPr>
              <a:t>Learning Algorithm  </a:t>
            </a:r>
          </a:p>
          <a:p>
            <a:pPr algn="ctr"/>
            <a:endParaRPr sz="2400">
              <a:solidFill>
                <a:schemeClr val="bg1"/>
              </a:solidFill>
              <a:ea typeface="Helvetica Neue Light" charset="0"/>
              <a:cs typeface="Helvetica Neue Light" charset="0"/>
              <a:sym typeface="Open Sans"/>
            </a:endParaRPr>
          </a:p>
          <a:p>
            <a:pPr algn="ctr"/>
            <a:endParaRPr sz="2400">
              <a:solidFill>
                <a:schemeClr val="bg1"/>
              </a:solidFill>
              <a:ea typeface="Helvetica Neue Light" charset="0"/>
              <a:cs typeface="Helvetica Neue Light" charset="0"/>
              <a:sym typeface="Open Sans"/>
            </a:endParaRPr>
          </a:p>
        </p:txBody>
      </p:sp>
      <p:sp>
        <p:nvSpPr>
          <p:cNvPr id="14" name="Shape 125"/>
          <p:cNvSpPr/>
          <p:nvPr/>
        </p:nvSpPr>
        <p:spPr>
          <a:xfrm>
            <a:off x="7604229" y="2530008"/>
            <a:ext cx="1320951" cy="1065300"/>
          </a:xfrm>
          <a:prstGeom prst="roundRect">
            <a:avLst>
              <a:gd name="adj" fmla="val 16667"/>
            </a:avLst>
          </a:prstGeom>
          <a:solidFill>
            <a:schemeClr val="tx2">
              <a:lumMod val="40000"/>
              <a:lumOff val="60000"/>
            </a:schemeClr>
          </a:solidFill>
          <a:ln w="28575" cap="flat" cmpd="sng">
            <a:solidFill>
              <a:schemeClr val="accent1">
                <a:lumMod val="60000"/>
                <a:lumOff val="40000"/>
              </a:schemeClr>
            </a:solidFill>
            <a:prstDash val="solid"/>
            <a:round/>
            <a:headEnd type="none" w="med" len="med"/>
            <a:tailEnd type="none" w="med" len="med"/>
          </a:ln>
        </p:spPr>
        <p:txBody>
          <a:bodyPr lIns="91425" tIns="91425" rIns="91425" bIns="91425" anchor="ctr" anchorCtr="0">
            <a:noAutofit/>
          </a:bodyPr>
          <a:lstStyle/>
          <a:p>
            <a:pPr marL="457178" algn="ctr"/>
            <a:r>
              <a:rPr lang="en-GB" sz="2400">
                <a:solidFill>
                  <a:schemeClr val="bg1"/>
                </a:solidFill>
                <a:ea typeface="Helvetica Neue Light" charset="0"/>
                <a:cs typeface="Helvetica Neue Light" charset="0"/>
                <a:sym typeface="Open Sans"/>
              </a:rPr>
              <a:t>  </a:t>
            </a:r>
          </a:p>
          <a:p>
            <a:pPr algn="ctr"/>
            <a:r>
              <a:rPr lang="en-GB" sz="2400">
                <a:solidFill>
                  <a:schemeClr val="bg1"/>
                </a:solidFill>
                <a:ea typeface="Helvetica Neue Light" charset="0"/>
                <a:cs typeface="Helvetica Neue Light" charset="0"/>
                <a:sym typeface="Open Sans"/>
              </a:rPr>
              <a:t>Model</a:t>
            </a:r>
          </a:p>
          <a:p>
            <a:pPr algn="ctr"/>
            <a:endParaRPr sz="2400">
              <a:solidFill>
                <a:schemeClr val="bg1"/>
              </a:solidFill>
              <a:ea typeface="Helvetica Neue Light" charset="0"/>
              <a:cs typeface="Helvetica Neue Light" charset="0"/>
              <a:sym typeface="Open Sans"/>
            </a:endParaRPr>
          </a:p>
        </p:txBody>
      </p:sp>
      <p:cxnSp>
        <p:nvCxnSpPr>
          <p:cNvPr id="15" name="Shape 129"/>
          <p:cNvCxnSpPr/>
          <p:nvPr/>
        </p:nvCxnSpPr>
        <p:spPr>
          <a:xfrm flipV="1">
            <a:off x="5589390" y="3992610"/>
            <a:ext cx="2949825" cy="18523"/>
          </a:xfrm>
          <a:prstGeom prst="straightConnector1">
            <a:avLst/>
          </a:prstGeom>
          <a:noFill/>
          <a:ln w="28575" cap="flat" cmpd="sng">
            <a:solidFill>
              <a:schemeClr val="accent1">
                <a:lumMod val="60000"/>
                <a:lumOff val="40000"/>
              </a:schemeClr>
            </a:solidFill>
            <a:prstDash val="solid"/>
            <a:round/>
            <a:headEnd type="stealth" w="lg" len="lg"/>
            <a:tailEnd type="stealth" w="lg" len="lg"/>
          </a:ln>
        </p:spPr>
      </p:cxnSp>
      <p:sp>
        <p:nvSpPr>
          <p:cNvPr id="16" name="Shape 130"/>
          <p:cNvSpPr txBox="1"/>
          <p:nvPr/>
        </p:nvSpPr>
        <p:spPr>
          <a:xfrm>
            <a:off x="5350398" y="3957048"/>
            <a:ext cx="3250500" cy="1065300"/>
          </a:xfrm>
          <a:prstGeom prst="rect">
            <a:avLst/>
          </a:prstGeom>
          <a:noFill/>
          <a:ln>
            <a:noFill/>
          </a:ln>
        </p:spPr>
        <p:txBody>
          <a:bodyPr lIns="91425" tIns="91425" rIns="91425" bIns="91425" anchor="t" anchorCtr="0">
            <a:noAutofit/>
          </a:bodyPr>
          <a:lstStyle/>
          <a:p>
            <a:pPr algn="ctr"/>
            <a:r>
              <a:rPr lang="en-GB" sz="2400" dirty="0">
                <a:solidFill>
                  <a:schemeClr val="dk2"/>
                </a:solidFill>
                <a:ea typeface="Helvetica Neue Light" charset="0"/>
                <a:cs typeface="Helvetica Neue Light" charset="0"/>
                <a:sym typeface="Open Sans"/>
              </a:rPr>
              <a:t>Downstream </a:t>
            </a:r>
            <a:br>
              <a:rPr lang="en-GB" sz="2400" dirty="0">
                <a:solidFill>
                  <a:schemeClr val="dk2"/>
                </a:solidFill>
                <a:ea typeface="Helvetica Neue Light" charset="0"/>
                <a:cs typeface="Helvetica Neue Light" charset="0"/>
                <a:sym typeface="Open Sans"/>
              </a:rPr>
            </a:br>
            <a:r>
              <a:rPr lang="en-GB" sz="2400" dirty="0">
                <a:solidFill>
                  <a:schemeClr val="dk2"/>
                </a:solidFill>
                <a:ea typeface="Helvetica Neue Light" charset="0"/>
                <a:cs typeface="Helvetica Neue Light" charset="0"/>
                <a:sym typeface="Open Sans"/>
              </a:rPr>
              <a:t>prediction task</a:t>
            </a:r>
          </a:p>
        </p:txBody>
      </p:sp>
      <p:sp>
        <p:nvSpPr>
          <p:cNvPr id="17" name="Shape 131"/>
          <p:cNvSpPr txBox="1"/>
          <p:nvPr/>
        </p:nvSpPr>
        <p:spPr>
          <a:xfrm>
            <a:off x="4996" y="3932721"/>
            <a:ext cx="2789266" cy="940372"/>
          </a:xfrm>
          <a:prstGeom prst="rect">
            <a:avLst/>
          </a:prstGeom>
          <a:noFill/>
          <a:ln>
            <a:noFill/>
          </a:ln>
        </p:spPr>
        <p:txBody>
          <a:bodyPr lIns="91425" tIns="91425" rIns="91425" bIns="91425" anchor="t" anchorCtr="0">
            <a:noAutofit/>
          </a:bodyPr>
          <a:lstStyle/>
          <a:p>
            <a:pPr algn="ctr"/>
            <a:r>
              <a:rPr lang="en-GB" dirty="0">
                <a:solidFill>
                  <a:schemeClr val="dk2"/>
                </a:solidFill>
                <a:ea typeface="Helvetica Neue Light" charset="0"/>
                <a:cs typeface="Helvetica Neue Light" charset="0"/>
                <a:sym typeface="Open Sans"/>
              </a:rPr>
              <a:t>Feature Engineering</a:t>
            </a:r>
          </a:p>
        </p:txBody>
      </p:sp>
      <p:sp>
        <p:nvSpPr>
          <p:cNvPr id="19" name="TextBox 18"/>
          <p:cNvSpPr txBox="1"/>
          <p:nvPr/>
        </p:nvSpPr>
        <p:spPr>
          <a:xfrm>
            <a:off x="1569978" y="1292215"/>
            <a:ext cx="6077951" cy="523220"/>
          </a:xfrm>
          <a:prstGeom prst="rect">
            <a:avLst/>
          </a:prstGeom>
          <a:noFill/>
        </p:spPr>
        <p:txBody>
          <a:bodyPr wrap="square" rtlCol="0">
            <a:spAutoFit/>
          </a:bodyPr>
          <a:lstStyle/>
          <a:p>
            <a:r>
              <a:rPr lang="en-US" sz="2800" dirty="0"/>
              <a:t>Machine learning lifecycle</a:t>
            </a:r>
            <a:endParaRPr lang="el-GR" sz="2800" dirty="0"/>
          </a:p>
        </p:txBody>
      </p:sp>
      <p:sp>
        <p:nvSpPr>
          <p:cNvPr id="21" name="Rectangle 20"/>
          <p:cNvSpPr/>
          <p:nvPr/>
        </p:nvSpPr>
        <p:spPr>
          <a:xfrm>
            <a:off x="4848700" y="2362009"/>
            <a:ext cx="4176464" cy="1508955"/>
          </a:xfrm>
          <a:prstGeom prst="rect">
            <a:avLst/>
          </a:prstGeom>
          <a:noFill/>
          <a:ln>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4" name="Group 3">
            <a:extLst>
              <a:ext uri="{FF2B5EF4-FFF2-40B4-BE49-F238E27FC236}">
                <a16:creationId xmlns:a16="http://schemas.microsoft.com/office/drawing/2014/main" id="{FA84F93B-12D7-47B1-94C0-82AC19781DAE}"/>
              </a:ext>
            </a:extLst>
          </p:cNvPr>
          <p:cNvGrpSpPr/>
          <p:nvPr/>
        </p:nvGrpSpPr>
        <p:grpSpPr>
          <a:xfrm>
            <a:off x="944470" y="4580920"/>
            <a:ext cx="2789266" cy="1766359"/>
            <a:chOff x="944470" y="4580920"/>
            <a:chExt cx="2789266" cy="1766359"/>
          </a:xfrm>
        </p:grpSpPr>
        <p:sp>
          <p:nvSpPr>
            <p:cNvPr id="20" name="TextBox 19"/>
            <p:cNvSpPr txBox="1"/>
            <p:nvPr/>
          </p:nvSpPr>
          <p:spPr>
            <a:xfrm>
              <a:off x="944470" y="5516282"/>
              <a:ext cx="2789266" cy="830997"/>
            </a:xfrm>
            <a:prstGeom prst="rect">
              <a:avLst/>
            </a:prstGeom>
            <a:noFill/>
          </p:spPr>
          <p:txBody>
            <a:bodyPr wrap="square" rtlCol="0">
              <a:spAutoFit/>
            </a:bodyPr>
            <a:lstStyle/>
            <a:p>
              <a:r>
                <a:rPr lang="en-US" sz="1600" dirty="0"/>
                <a:t>For graphs: degree, PageRank, motifs, degrees of neighbors, </a:t>
              </a:r>
              <a:r>
                <a:rPr lang="en-US" sz="1600" dirty="0" err="1"/>
                <a:t>Pagerank</a:t>
              </a:r>
              <a:r>
                <a:rPr lang="en-US" sz="1600" dirty="0"/>
                <a:t> of neighbors, </a:t>
              </a:r>
              <a:r>
                <a:rPr lang="en-US" sz="1600" dirty="0" err="1"/>
                <a:t>etc</a:t>
              </a:r>
              <a:r>
                <a:rPr lang="en-US" sz="1600" dirty="0"/>
                <a:t> </a:t>
              </a:r>
            </a:p>
          </p:txBody>
        </p:sp>
        <p:sp>
          <p:nvSpPr>
            <p:cNvPr id="18" name="TextBox 17">
              <a:extLst>
                <a:ext uri="{FF2B5EF4-FFF2-40B4-BE49-F238E27FC236}">
                  <a16:creationId xmlns:a16="http://schemas.microsoft.com/office/drawing/2014/main" id="{3734EB69-CEAE-4214-B97B-E1352D41B816}"/>
                </a:ext>
              </a:extLst>
            </p:cNvPr>
            <p:cNvSpPr txBox="1"/>
            <p:nvPr/>
          </p:nvSpPr>
          <p:spPr>
            <a:xfrm>
              <a:off x="944470" y="4580920"/>
              <a:ext cx="2789266" cy="584775"/>
            </a:xfrm>
            <a:prstGeom prst="rect">
              <a:avLst/>
            </a:prstGeom>
            <a:noFill/>
          </p:spPr>
          <p:txBody>
            <a:bodyPr wrap="square" rtlCol="0">
              <a:spAutoFit/>
            </a:bodyPr>
            <a:lstStyle/>
            <a:p>
              <a:r>
                <a:rPr lang="en-US" sz="1600" dirty="0"/>
                <a:t>For </a:t>
              </a:r>
              <a:r>
                <a:rPr lang="el-GR" sz="1600" dirty="0"/>
                <a:t> </a:t>
              </a:r>
              <a:r>
                <a:rPr lang="en-US" sz="1600" dirty="0"/>
                <a:t>words: document occurrences, k-grams. </a:t>
              </a:r>
              <a:r>
                <a:rPr lang="en-US" sz="1600" dirty="0" err="1"/>
                <a:t>etc</a:t>
              </a:r>
              <a:endParaRPr lang="en-US" sz="1600" dirty="0"/>
            </a:p>
          </p:txBody>
        </p:sp>
        <p:sp>
          <p:nvSpPr>
            <p:cNvPr id="22" name="TextBox 21">
              <a:extLst>
                <a:ext uri="{FF2B5EF4-FFF2-40B4-BE49-F238E27FC236}">
                  <a16:creationId xmlns:a16="http://schemas.microsoft.com/office/drawing/2014/main" id="{FB528459-248B-4F8B-BFDA-838E3952967C}"/>
                </a:ext>
              </a:extLst>
            </p:cNvPr>
            <p:cNvSpPr txBox="1"/>
            <p:nvPr/>
          </p:nvSpPr>
          <p:spPr>
            <a:xfrm>
              <a:off x="944470" y="5159675"/>
              <a:ext cx="2789266" cy="584775"/>
            </a:xfrm>
            <a:prstGeom prst="rect">
              <a:avLst/>
            </a:prstGeom>
            <a:noFill/>
          </p:spPr>
          <p:txBody>
            <a:bodyPr wrap="square" rtlCol="0">
              <a:spAutoFit/>
            </a:bodyPr>
            <a:lstStyle/>
            <a:p>
              <a:r>
                <a:rPr lang="en-US" sz="1600" dirty="0"/>
                <a:t>For </a:t>
              </a:r>
              <a:r>
                <a:rPr lang="el-GR" sz="1600" dirty="0"/>
                <a:t> </a:t>
              </a:r>
              <a:r>
                <a:rPr lang="en-US" sz="1600" dirty="0"/>
                <a:t>documents: length, words, </a:t>
              </a:r>
              <a:r>
                <a:rPr lang="en-US" sz="1600" dirty="0" err="1"/>
                <a:t>etc</a:t>
              </a:r>
              <a:endParaRPr lang="en-US" sz="1600" dirty="0"/>
            </a:p>
          </p:txBody>
        </p:sp>
      </p:grpSp>
      <p:sp>
        <p:nvSpPr>
          <p:cNvPr id="3" name="TextBox 2">
            <a:extLst>
              <a:ext uri="{FF2B5EF4-FFF2-40B4-BE49-F238E27FC236}">
                <a16:creationId xmlns:a16="http://schemas.microsoft.com/office/drawing/2014/main" id="{482838C0-1DC4-4329-AB6D-CAA825063EF5}"/>
              </a:ext>
            </a:extLst>
          </p:cNvPr>
          <p:cNvSpPr txBox="1"/>
          <p:nvPr/>
        </p:nvSpPr>
        <p:spPr>
          <a:xfrm>
            <a:off x="5292080" y="4956456"/>
            <a:ext cx="2789266" cy="923330"/>
          </a:xfrm>
          <a:prstGeom prst="rect">
            <a:avLst/>
          </a:prstGeom>
          <a:noFill/>
        </p:spPr>
        <p:txBody>
          <a:bodyPr wrap="square" rtlCol="0">
            <a:spAutoFit/>
          </a:bodyPr>
          <a:lstStyle/>
          <a:p>
            <a:r>
              <a:rPr lang="en-US" dirty="0"/>
              <a:t>Classification</a:t>
            </a:r>
          </a:p>
          <a:p>
            <a:r>
              <a:rPr lang="en-US" dirty="0"/>
              <a:t>Learning to rank</a:t>
            </a:r>
          </a:p>
          <a:p>
            <a:r>
              <a:rPr lang="en-US" dirty="0"/>
              <a:t>Clustering</a:t>
            </a:r>
          </a:p>
        </p:txBody>
      </p:sp>
    </p:spTree>
    <p:extLst>
      <p:ext uri="{BB962C8B-B14F-4D97-AF65-F5344CB8AC3E}">
        <p14:creationId xmlns:p14="http://schemas.microsoft.com/office/powerpoint/2010/main" val="38931678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34082"/>
          </a:xfrm>
        </p:spPr>
        <p:txBody>
          <a:bodyPr>
            <a:normAutofit fontScale="90000"/>
          </a:bodyPr>
          <a:lstStyle/>
          <a:p>
            <a:r>
              <a:rPr lang="en-US" dirty="0">
                <a:solidFill>
                  <a:schemeClr val="accent6">
                    <a:lumMod val="75000"/>
                  </a:schemeClr>
                </a:solidFill>
              </a:rPr>
              <a:t>Hierarchical </a:t>
            </a:r>
            <a:r>
              <a:rPr lang="en-US" dirty="0" err="1">
                <a:solidFill>
                  <a:schemeClr val="accent6">
                    <a:lumMod val="75000"/>
                  </a:schemeClr>
                </a:solidFill>
              </a:rPr>
              <a:t>softmax</a:t>
            </a:r>
            <a:endParaRPr lang="el-GR" dirty="0">
              <a:solidFill>
                <a:schemeClr val="accent6">
                  <a:lumMod val="75000"/>
                </a:schemeClr>
              </a:solidFill>
            </a:endParaRPr>
          </a:p>
        </p:txBody>
      </p:sp>
      <p:sp>
        <p:nvSpPr>
          <p:cNvPr id="3" name="Slide Number Placeholder 2"/>
          <p:cNvSpPr>
            <a:spLocks noGrp="1"/>
          </p:cNvSpPr>
          <p:nvPr>
            <p:ph type="sldNum" sz="quarter" idx="12"/>
          </p:nvPr>
        </p:nvSpPr>
        <p:spPr/>
        <p:txBody>
          <a:bodyPr/>
          <a:lstStyle/>
          <a:p>
            <a:fld id="{878E0B35-C73E-49DE-9EA0-4D9F6C87E107}" type="slidenum">
              <a:rPr lang="el-GR" smtClean="0"/>
              <a:pPr/>
              <a:t>60</a:t>
            </a:fld>
            <a:endParaRPr lang="el-GR"/>
          </a:p>
        </p:txBody>
      </p:sp>
      <p:sp>
        <p:nvSpPr>
          <p:cNvPr id="4" name="TextBox 3"/>
          <p:cNvSpPr txBox="1"/>
          <p:nvPr/>
        </p:nvSpPr>
        <p:spPr>
          <a:xfrm>
            <a:off x="611560" y="1412776"/>
            <a:ext cx="7992888" cy="3416320"/>
          </a:xfrm>
          <a:prstGeom prst="rect">
            <a:avLst/>
          </a:prstGeom>
          <a:noFill/>
        </p:spPr>
        <p:txBody>
          <a:bodyPr wrap="square" rtlCol="0">
            <a:spAutoFit/>
          </a:bodyPr>
          <a:lstStyle/>
          <a:p>
            <a:r>
              <a:rPr lang="en-US" sz="2400" dirty="0"/>
              <a:t>Instead of learning O(|V|) vectors, learn O(log(|V|) vectors</a:t>
            </a:r>
          </a:p>
          <a:p>
            <a:endParaRPr lang="en-US" sz="2400" dirty="0"/>
          </a:p>
          <a:p>
            <a:r>
              <a:rPr lang="en-US" sz="2400" dirty="0"/>
              <a:t>How? </a:t>
            </a:r>
          </a:p>
          <a:p>
            <a:endParaRPr lang="en-US" sz="2400" dirty="0"/>
          </a:p>
          <a:p>
            <a:pPr marL="285750" indent="-285750">
              <a:buFont typeface="Wingdings" panose="05000000000000000000" pitchFamily="2" charset="2"/>
              <a:buChar char="§"/>
            </a:pPr>
            <a:r>
              <a:rPr lang="en-US" sz="2400" dirty="0"/>
              <a:t>Build a </a:t>
            </a:r>
            <a:r>
              <a:rPr lang="en-US" sz="2400" dirty="0">
                <a:solidFill>
                  <a:schemeClr val="tx2">
                    <a:lumMod val="60000"/>
                    <a:lumOff val="40000"/>
                  </a:schemeClr>
                </a:solidFill>
              </a:rPr>
              <a:t>binary tree </a:t>
            </a:r>
            <a:r>
              <a:rPr lang="en-US" sz="2400" dirty="0"/>
              <a:t>with leaves the words, </a:t>
            </a:r>
            <a:r>
              <a:rPr lang="en-US" sz="2400" i="1" dirty="0">
                <a:solidFill>
                  <a:schemeClr val="accent3">
                    <a:lumMod val="75000"/>
                  </a:schemeClr>
                </a:solidFill>
              </a:rPr>
              <a:t>and learn one vector for each internal node</a:t>
            </a:r>
            <a:r>
              <a:rPr lang="en-US" sz="2400" dirty="0"/>
              <a:t>. </a:t>
            </a:r>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r>
              <a:rPr lang="en-US" sz="2400" dirty="0"/>
              <a:t>The value for each word w is the product of the values of the internal nodes in the </a:t>
            </a:r>
            <a:r>
              <a:rPr lang="en-US" sz="2400" dirty="0">
                <a:solidFill>
                  <a:schemeClr val="tx2">
                    <a:lumMod val="60000"/>
                    <a:lumOff val="40000"/>
                  </a:schemeClr>
                </a:solidFill>
              </a:rPr>
              <a:t>path</a:t>
            </a:r>
            <a:r>
              <a:rPr lang="en-US" sz="2400" dirty="0"/>
              <a:t> from the root to w.</a:t>
            </a:r>
            <a:endParaRPr lang="el-GR" sz="2400" dirty="0"/>
          </a:p>
        </p:txBody>
      </p:sp>
    </p:spTree>
    <p:extLst>
      <p:ext uri="{BB962C8B-B14F-4D97-AF65-F5344CB8AC3E}">
        <p14:creationId xmlns:p14="http://schemas.microsoft.com/office/powerpoint/2010/main" val="6973280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61</a:t>
            </a:fld>
            <a:endParaRPr lang="el-GR"/>
          </a:p>
        </p:txBody>
      </p:sp>
      <p:pic>
        <p:nvPicPr>
          <p:cNvPr id="3" name="Picture 2">
            <a:extLst>
              <a:ext uri="{FF2B5EF4-FFF2-40B4-BE49-F238E27FC236}">
                <a16:creationId xmlns:a16="http://schemas.microsoft.com/office/drawing/2014/main" id="{CCF91107-62B8-45EA-B557-B2A3F827D940}"/>
              </a:ext>
            </a:extLst>
          </p:cNvPr>
          <p:cNvPicPr>
            <a:picLocks noChangeAspect="1"/>
          </p:cNvPicPr>
          <p:nvPr/>
        </p:nvPicPr>
        <p:blipFill rotWithShape="1">
          <a:blip r:embed="rId2"/>
          <a:srcRect t="7205"/>
          <a:stretch/>
        </p:blipFill>
        <p:spPr>
          <a:xfrm>
            <a:off x="5101000" y="4293096"/>
            <a:ext cx="4012541" cy="2154626"/>
          </a:xfrm>
          <a:prstGeom prst="rect">
            <a:avLst/>
          </a:prstGeom>
        </p:spPr>
      </p:pic>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D952F0E0-31D1-4A44-AC6A-844D18CB05E3}"/>
                  </a:ext>
                </a:extLst>
              </p:cNvPr>
              <p:cNvSpPr txBox="1">
                <a:spLocks/>
              </p:cNvSpPr>
              <p:nvPr/>
            </p:nvSpPr>
            <p:spPr>
              <a:xfrm>
                <a:off x="395535" y="260648"/>
                <a:ext cx="8260805" cy="626469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The probability of a word being the context word is defined as:</a:t>
                </a:r>
              </a:p>
              <a:p>
                <a:endParaRPr lang="en-US" sz="2400" dirty="0"/>
              </a:p>
              <a:p>
                <a:endParaRPr lang="en-US" sz="2400" dirty="0"/>
              </a:p>
              <a:p>
                <a:pPr marL="0" indent="0">
                  <a:lnSpc>
                    <a:spcPct val="170000"/>
                  </a:lnSpc>
                  <a:buNone/>
                </a:pPr>
                <a:endParaRPr lang="en-US" sz="2400" dirty="0"/>
              </a:p>
              <a:p>
                <a:pPr marL="0" indent="0">
                  <a:lnSpc>
                    <a:spcPct val="170000"/>
                  </a:lnSpc>
                  <a:buNone/>
                </a:pPr>
                <a:r>
                  <a:rPr lang="en-US" sz="2400" dirty="0"/>
                  <a:t>where:</a:t>
                </a:r>
              </a:p>
              <a:p>
                <a:pPr lvl="1">
                  <a:lnSpc>
                    <a:spcPct val="170000"/>
                  </a:lnSpc>
                </a:pPr>
                <a14:m>
                  <m:oMath xmlns:m="http://schemas.openxmlformats.org/officeDocument/2006/math">
                    <m:r>
                      <a:rPr lang="en-US" sz="1900" i="1">
                        <a:latin typeface="Cambria Math" panose="02040503050406030204" pitchFamily="18" charset="0"/>
                        <a:ea typeface="Cambria Math" panose="02040503050406030204" pitchFamily="18" charset="0"/>
                      </a:rPr>
                      <m:t>𝑛</m:t>
                    </m:r>
                    <m:d>
                      <m:dPr>
                        <m:ctrlPr>
                          <a:rPr lang="en-US" sz="1900" i="1">
                            <a:latin typeface="Cambria Math" panose="02040503050406030204" pitchFamily="18" charset="0"/>
                            <a:ea typeface="Cambria Math" panose="02040503050406030204" pitchFamily="18" charset="0"/>
                          </a:rPr>
                        </m:ctrlPr>
                      </m:dPr>
                      <m:e>
                        <m:r>
                          <a:rPr lang="en-US" sz="1900" i="1" smtClean="0">
                            <a:latin typeface="Cambria Math" panose="02040503050406030204" pitchFamily="18" charset="0"/>
                            <a:ea typeface="Cambria Math" panose="02040503050406030204" pitchFamily="18" charset="0"/>
                          </a:rPr>
                          <m:t>𝑤</m:t>
                        </m:r>
                        <m:r>
                          <a:rPr lang="en-US" sz="1900" i="1">
                            <a:latin typeface="Cambria Math" panose="02040503050406030204" pitchFamily="18" charset="0"/>
                            <a:ea typeface="Cambria Math" panose="02040503050406030204" pitchFamily="18" charset="0"/>
                          </a:rPr>
                          <m:t>,</m:t>
                        </m:r>
                        <m:r>
                          <a:rPr lang="en-US" sz="1900" i="1">
                            <a:latin typeface="Cambria Math" panose="02040503050406030204" pitchFamily="18" charset="0"/>
                            <a:ea typeface="Cambria Math" panose="02040503050406030204" pitchFamily="18" charset="0"/>
                          </a:rPr>
                          <m:t>𝑗</m:t>
                        </m:r>
                      </m:e>
                    </m:d>
                    <m:r>
                      <a:rPr lang="en-US" sz="1900" i="1">
                        <a:latin typeface="Cambria Math" panose="02040503050406030204" pitchFamily="18" charset="0"/>
                        <a:ea typeface="Cambria Math" panose="02040503050406030204" pitchFamily="18" charset="0"/>
                      </a:rPr>
                      <m:t> </m:t>
                    </m:r>
                  </m:oMath>
                </a14:m>
                <a:r>
                  <a:rPr lang="en-US" sz="1900" dirty="0"/>
                  <a:t>– is the j-</a:t>
                </a:r>
                <a:r>
                  <a:rPr lang="en-US" sz="1900" dirty="0" err="1"/>
                  <a:t>th</a:t>
                </a:r>
                <a:r>
                  <a:rPr lang="en-US" sz="1900" dirty="0"/>
                  <a:t> node on the path from the root to </a:t>
                </a:r>
                <a:r>
                  <a:rPr lang="en-US" sz="1900" i="1" dirty="0"/>
                  <a:t>w</a:t>
                </a:r>
                <a:r>
                  <a:rPr lang="en-US" sz="1900" dirty="0"/>
                  <a:t>.</a:t>
                </a:r>
              </a:p>
              <a:p>
                <a:pPr lvl="1">
                  <a:lnSpc>
                    <a:spcPct val="150000"/>
                  </a:lnSpc>
                </a:pPr>
                <a14:m>
                  <m:oMath xmlns:m="http://schemas.openxmlformats.org/officeDocument/2006/math">
                    <m:r>
                      <a:rPr lang="en-US" sz="1900" i="1">
                        <a:latin typeface="Cambria Math" panose="02040503050406030204" pitchFamily="18" charset="0"/>
                      </a:rPr>
                      <m:t>𝐿</m:t>
                    </m:r>
                    <m:d>
                      <m:dPr>
                        <m:ctrlPr>
                          <a:rPr lang="en-US" sz="1900" i="1">
                            <a:latin typeface="Cambria Math" panose="02040503050406030204" pitchFamily="18" charset="0"/>
                          </a:rPr>
                        </m:ctrlPr>
                      </m:dPr>
                      <m:e>
                        <m:r>
                          <a:rPr lang="en-US" sz="1900" i="1">
                            <a:latin typeface="Cambria Math" panose="02040503050406030204" pitchFamily="18" charset="0"/>
                          </a:rPr>
                          <m:t>𝑤</m:t>
                        </m:r>
                      </m:e>
                    </m:d>
                  </m:oMath>
                </a14:m>
                <a:r>
                  <a:rPr lang="en-US" sz="1900" dirty="0"/>
                  <a:t> – is the length of the path from root to </a:t>
                </a:r>
                <a:r>
                  <a:rPr lang="en-US" sz="1900" i="1" dirty="0"/>
                  <a:t>w</a:t>
                </a:r>
                <a:r>
                  <a:rPr lang="en-US" sz="1900" dirty="0"/>
                  <a:t>. </a:t>
                </a:r>
              </a:p>
              <a:p>
                <a:pPr lvl="1">
                  <a:lnSpc>
                    <a:spcPct val="150000"/>
                  </a:lnSpc>
                </a:pPr>
                <a14:m>
                  <m:oMath xmlns:m="http://schemas.openxmlformats.org/officeDocument/2006/math">
                    <m:r>
                      <a:rPr lang="en-US" sz="1900" i="1">
                        <a:latin typeface="Cambria Math" panose="02040503050406030204" pitchFamily="18" charset="0"/>
                        <a:ea typeface="Cambria Math" panose="02040503050406030204" pitchFamily="18" charset="0"/>
                      </a:rPr>
                      <m:t>𝑐</m:t>
                    </m:r>
                    <m:r>
                      <a:rPr lang="en-US" sz="1900" i="1">
                        <a:latin typeface="Cambria Math" panose="02040503050406030204" pitchFamily="18" charset="0"/>
                        <a:ea typeface="Cambria Math" panose="02040503050406030204" pitchFamily="18" charset="0"/>
                      </a:rPr>
                      <m:t>h</m:t>
                    </m:r>
                    <m:r>
                      <a:rPr lang="en-US" sz="1900" i="1">
                        <a:latin typeface="Cambria Math" panose="02040503050406030204" pitchFamily="18" charset="0"/>
                        <a:ea typeface="Cambria Math" panose="02040503050406030204" pitchFamily="18" charset="0"/>
                      </a:rPr>
                      <m:t>(</m:t>
                    </m:r>
                    <m:r>
                      <a:rPr lang="en-US" sz="1900" i="1">
                        <a:latin typeface="Cambria Math" panose="02040503050406030204" pitchFamily="18" charset="0"/>
                        <a:ea typeface="Cambria Math" panose="02040503050406030204" pitchFamily="18" charset="0"/>
                      </a:rPr>
                      <m:t>𝑛</m:t>
                    </m:r>
                  </m:oMath>
                </a14:m>
                <a:r>
                  <a:rPr lang="en-US" sz="1900" dirty="0"/>
                  <a:t>) – is the left child of node n.</a:t>
                </a:r>
                <a:endParaRPr lang="en-US" sz="1900" i="1" dirty="0">
                  <a:latin typeface="Cambria Math" panose="02040503050406030204" pitchFamily="18" charset="0"/>
                </a:endParaRPr>
              </a:p>
              <a:p>
                <a:pPr lvl="1">
                  <a:lnSpc>
                    <a:spcPct val="150000"/>
                  </a:lnSpc>
                </a:pPr>
                <a14:m>
                  <m:oMath xmlns:m="http://schemas.openxmlformats.org/officeDocument/2006/math">
                    <m:d>
                      <m:dPr>
                        <m:begChr m:val="⟦"/>
                        <m:endChr m:val="⟧"/>
                        <m:ctrlPr>
                          <a:rPr lang="en-US" sz="1900" i="1" smtClean="0">
                            <a:latin typeface="Cambria Math" panose="02040503050406030204" pitchFamily="18" charset="0"/>
                          </a:rPr>
                        </m:ctrlPr>
                      </m:dPr>
                      <m:e>
                        <m:r>
                          <a:rPr lang="en-US" sz="1900" i="1" smtClean="0">
                            <a:latin typeface="Cambria Math" panose="02040503050406030204" pitchFamily="18" charset="0"/>
                          </a:rPr>
                          <m:t>𝑥</m:t>
                        </m:r>
                      </m:e>
                    </m:d>
                    <m:r>
                      <a:rPr lang="en-US" sz="1900" i="1" smtClean="0">
                        <a:latin typeface="Cambria Math" panose="02040503050406030204" pitchFamily="18" charset="0"/>
                      </a:rPr>
                      <m:t>={</m:t>
                    </m:r>
                    <m:m>
                      <m:mPr>
                        <m:mcs>
                          <m:mc>
                            <m:mcPr>
                              <m:count m:val="1"/>
                              <m:mcJc m:val="center"/>
                            </m:mcPr>
                          </m:mc>
                        </m:mcs>
                        <m:ctrlPr>
                          <a:rPr lang="en-US" sz="1900" i="1" smtClean="0">
                            <a:latin typeface="Cambria Math" panose="02040503050406030204" pitchFamily="18" charset="0"/>
                          </a:rPr>
                        </m:ctrlPr>
                      </m:mPr>
                      <m:mr>
                        <m:e>
                          <m:r>
                            <m:rPr>
                              <m:brk m:alnAt="7"/>
                            </m:rPr>
                            <a:rPr lang="en-US" sz="1900" i="1" smtClean="0">
                              <a:latin typeface="Cambria Math" panose="02040503050406030204" pitchFamily="18" charset="0"/>
                            </a:rPr>
                            <m:t>1</m:t>
                          </m:r>
                          <m:r>
                            <a:rPr lang="en-US" sz="1900" i="1" smtClean="0">
                              <a:latin typeface="Cambria Math" panose="02040503050406030204" pitchFamily="18" charset="0"/>
                            </a:rPr>
                            <m:t>     </m:t>
                          </m:r>
                          <m:r>
                            <a:rPr lang="en-US" sz="1900" i="1" smtClean="0">
                              <a:latin typeface="Cambria Math" panose="02040503050406030204" pitchFamily="18" charset="0"/>
                            </a:rPr>
                            <m:t>𝑖𝑓</m:t>
                          </m:r>
                          <m:r>
                            <a:rPr lang="en-US" sz="1900" i="1" smtClean="0">
                              <a:latin typeface="Cambria Math" panose="02040503050406030204" pitchFamily="18" charset="0"/>
                            </a:rPr>
                            <m:t> </m:t>
                          </m:r>
                          <m:r>
                            <a:rPr lang="en-US" sz="1900" i="1" smtClean="0">
                              <a:latin typeface="Cambria Math" panose="02040503050406030204" pitchFamily="18" charset="0"/>
                            </a:rPr>
                            <m:t>𝑥</m:t>
                          </m:r>
                          <m:r>
                            <a:rPr lang="en-US" sz="1900" i="1" smtClean="0">
                              <a:latin typeface="Cambria Math" panose="02040503050406030204" pitchFamily="18" charset="0"/>
                            </a:rPr>
                            <m:t> </m:t>
                          </m:r>
                          <m:r>
                            <a:rPr lang="en-US" sz="1900" i="1" smtClean="0">
                              <a:latin typeface="Cambria Math" panose="02040503050406030204" pitchFamily="18" charset="0"/>
                            </a:rPr>
                            <m:t>𝑖𝑠</m:t>
                          </m:r>
                          <m:r>
                            <a:rPr lang="en-US" sz="1900" i="1" smtClean="0">
                              <a:latin typeface="Cambria Math" panose="02040503050406030204" pitchFamily="18" charset="0"/>
                            </a:rPr>
                            <m:t> </m:t>
                          </m:r>
                          <m:r>
                            <a:rPr lang="en-US" sz="1900" i="1" smtClean="0">
                              <a:latin typeface="Cambria Math" panose="02040503050406030204" pitchFamily="18" charset="0"/>
                            </a:rPr>
                            <m:t>𝑡𝑟𝑢𝑒</m:t>
                          </m:r>
                        </m:e>
                      </m:mr>
                      <m:mr>
                        <m:e>
                          <m:r>
                            <a:rPr lang="en-US" sz="1900" i="1" smtClean="0">
                              <a:latin typeface="Cambria Math" panose="02040503050406030204" pitchFamily="18" charset="0"/>
                            </a:rPr>
                            <m:t>−</m:t>
                          </m:r>
                          <m:r>
                            <a:rPr lang="en-US" sz="1900" i="1" smtClean="0">
                              <a:latin typeface="Cambria Math" panose="02040503050406030204" pitchFamily="18" charset="0"/>
                            </a:rPr>
                            <m:t>1</m:t>
                          </m:r>
                          <m:r>
                            <a:rPr lang="en-US" sz="1900" i="1" smtClean="0">
                              <a:latin typeface="Cambria Math" panose="02040503050406030204" pitchFamily="18" charset="0"/>
                            </a:rPr>
                            <m:t>      </m:t>
                          </m:r>
                          <m:r>
                            <a:rPr lang="en-US" sz="1900" i="1" smtClean="0">
                              <a:latin typeface="Cambria Math" panose="02040503050406030204" pitchFamily="18" charset="0"/>
                            </a:rPr>
                            <m:t>𝑜𝑡</m:t>
                          </m:r>
                          <m:r>
                            <a:rPr lang="en-US" sz="1900" i="1" smtClean="0">
                              <a:latin typeface="Cambria Math" panose="02040503050406030204" pitchFamily="18" charset="0"/>
                            </a:rPr>
                            <m:t>h</m:t>
                          </m:r>
                          <m:r>
                            <a:rPr lang="en-US" sz="1900" i="1" smtClean="0">
                              <a:latin typeface="Cambria Math" panose="02040503050406030204" pitchFamily="18" charset="0"/>
                            </a:rPr>
                            <m:t>𝑒𝑟𝑤𝑖𝑠𝑒</m:t>
                          </m:r>
                        </m:e>
                      </m:mr>
                    </m:m>
                    <m:r>
                      <a:rPr lang="en-US" sz="1900" i="1" smtClean="0">
                        <a:latin typeface="Cambria Math" panose="02040503050406030204" pitchFamily="18" charset="0"/>
                      </a:rPr>
                      <m:t> </m:t>
                    </m:r>
                  </m:oMath>
                </a14:m>
                <a:endParaRPr lang="en-US" sz="1900" dirty="0"/>
              </a:p>
              <a:p>
                <a:pPr lvl="1">
                  <a:lnSpc>
                    <a:spcPct val="150000"/>
                  </a:lnSpc>
                </a:pPr>
                <a14:m>
                  <m:oMath xmlns:m="http://schemas.openxmlformats.org/officeDocument/2006/math">
                    <m:r>
                      <a:rPr lang="en-US" sz="1900" i="1">
                        <a:latin typeface="Cambria Math" panose="02040503050406030204" pitchFamily="18" charset="0"/>
                        <a:ea typeface="Cambria Math" panose="02040503050406030204" pitchFamily="18" charset="0"/>
                      </a:rPr>
                      <m:t>𝜎</m:t>
                    </m:r>
                    <m:d>
                      <m:dPr>
                        <m:ctrlPr>
                          <a:rPr lang="en-US" sz="1900" i="1">
                            <a:latin typeface="Cambria Math" panose="02040503050406030204" pitchFamily="18" charset="0"/>
                            <a:ea typeface="Cambria Math" panose="02040503050406030204" pitchFamily="18" charset="0"/>
                          </a:rPr>
                        </m:ctrlPr>
                      </m:dPr>
                      <m:e>
                        <m:r>
                          <a:rPr lang="en-US" sz="1900" i="1" smtClean="0">
                            <a:latin typeface="Cambria Math" panose="02040503050406030204" pitchFamily="18" charset="0"/>
                            <a:ea typeface="Cambria Math" panose="02040503050406030204" pitchFamily="18" charset="0"/>
                          </a:rPr>
                          <m:t>𝑥</m:t>
                        </m:r>
                      </m:e>
                    </m:d>
                    <m:r>
                      <a:rPr lang="en-US" sz="1900" i="1" smtClean="0">
                        <a:latin typeface="Cambria Math" panose="02040503050406030204" pitchFamily="18" charset="0"/>
                        <a:ea typeface="Cambria Math" panose="02040503050406030204" pitchFamily="18" charset="0"/>
                      </a:rPr>
                      <m:t>=</m:t>
                    </m:r>
                    <m:f>
                      <m:fPr>
                        <m:ctrlPr>
                          <a:rPr lang="en-US" sz="1900" i="1" smtClean="0">
                            <a:latin typeface="Cambria Math" panose="02040503050406030204" pitchFamily="18" charset="0"/>
                            <a:ea typeface="Cambria Math" panose="02040503050406030204" pitchFamily="18" charset="0"/>
                          </a:rPr>
                        </m:ctrlPr>
                      </m:fPr>
                      <m:num>
                        <m:r>
                          <a:rPr lang="en-US" sz="1900" i="1" smtClean="0">
                            <a:latin typeface="Cambria Math" panose="02040503050406030204" pitchFamily="18" charset="0"/>
                            <a:ea typeface="Cambria Math" panose="02040503050406030204" pitchFamily="18" charset="0"/>
                          </a:rPr>
                          <m:t>1</m:t>
                        </m:r>
                      </m:num>
                      <m:den>
                        <m:r>
                          <a:rPr lang="en-US" sz="1900" i="1" smtClean="0">
                            <a:latin typeface="Cambria Math" panose="02040503050406030204" pitchFamily="18" charset="0"/>
                            <a:ea typeface="Cambria Math" panose="02040503050406030204" pitchFamily="18" charset="0"/>
                          </a:rPr>
                          <m:t>1</m:t>
                        </m:r>
                        <m:r>
                          <a:rPr lang="en-US" sz="1900" i="1" smtClean="0">
                            <a:latin typeface="Cambria Math" panose="02040503050406030204" pitchFamily="18" charset="0"/>
                            <a:ea typeface="Cambria Math" panose="02040503050406030204" pitchFamily="18" charset="0"/>
                          </a:rPr>
                          <m:t>+</m:t>
                        </m:r>
                        <m:sSup>
                          <m:sSupPr>
                            <m:ctrlPr>
                              <a:rPr lang="en-US" sz="1900" i="1" smtClean="0">
                                <a:latin typeface="Cambria Math" panose="02040503050406030204" pitchFamily="18" charset="0"/>
                                <a:ea typeface="Cambria Math" panose="02040503050406030204" pitchFamily="18" charset="0"/>
                              </a:rPr>
                            </m:ctrlPr>
                          </m:sSupPr>
                          <m:e>
                            <m:r>
                              <a:rPr lang="en-US" sz="1900" i="1" smtClean="0">
                                <a:latin typeface="Cambria Math" panose="02040503050406030204" pitchFamily="18" charset="0"/>
                                <a:ea typeface="Cambria Math" panose="02040503050406030204" pitchFamily="18" charset="0"/>
                              </a:rPr>
                              <m:t>𝑒</m:t>
                            </m:r>
                          </m:e>
                          <m:sup>
                            <m:r>
                              <a:rPr lang="en-US" sz="1900" i="1" smtClean="0">
                                <a:latin typeface="Cambria Math" panose="02040503050406030204" pitchFamily="18" charset="0"/>
                                <a:ea typeface="Cambria Math" panose="02040503050406030204" pitchFamily="18" charset="0"/>
                              </a:rPr>
                              <m:t>−</m:t>
                            </m:r>
                            <m:r>
                              <a:rPr lang="en-US" sz="1900" i="1" smtClean="0">
                                <a:latin typeface="Cambria Math" panose="02040503050406030204" pitchFamily="18" charset="0"/>
                                <a:ea typeface="Cambria Math" panose="02040503050406030204" pitchFamily="18" charset="0"/>
                              </a:rPr>
                              <m:t>𝑥</m:t>
                            </m:r>
                          </m:sup>
                        </m:sSup>
                      </m:den>
                    </m:f>
                  </m:oMath>
                </a14:m>
                <a:r>
                  <a:rPr lang="en-US" sz="1900" dirty="0"/>
                  <a:t> </a:t>
                </a:r>
              </a:p>
            </p:txBody>
          </p:sp>
        </mc:Choice>
        <mc:Fallback xmlns="">
          <p:sp>
            <p:nvSpPr>
              <p:cNvPr id="10" name="Content Placeholder 2">
                <a:extLst>
                  <a:ext uri="{FF2B5EF4-FFF2-40B4-BE49-F238E27FC236}">
                    <a16:creationId xmlns="" xmlns:a16="http://schemas.microsoft.com/office/drawing/2014/main" xmlns:a14="http://schemas.microsoft.com/office/drawing/2010/main" id="{D952F0E0-31D1-4A44-AC6A-844D18CB05E3}"/>
                  </a:ext>
                </a:extLst>
              </p:cNvPr>
              <p:cNvSpPr txBox="1">
                <a:spLocks noRot="1" noChangeAspect="1" noMove="1" noResize="1" noEditPoints="1" noAdjustHandles="1" noChangeArrowheads="1" noChangeShapeType="1" noTextEdit="1"/>
              </p:cNvSpPr>
              <p:nvPr/>
            </p:nvSpPr>
            <p:spPr>
              <a:xfrm>
                <a:off x="395535" y="260648"/>
                <a:ext cx="8260805" cy="6264696"/>
              </a:xfrm>
              <a:prstGeom prst="rect">
                <a:avLst/>
              </a:prstGeom>
              <a:blipFill rotWithShape="0">
                <a:blip r:embed="rId3"/>
                <a:stretch>
                  <a:fillRect l="-1181" t="-77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7B52CF0-2C55-4D44-B62B-71B6994D6B3E}"/>
                  </a:ext>
                </a:extLst>
              </p:cNvPr>
              <p:cNvSpPr txBox="1"/>
              <p:nvPr/>
            </p:nvSpPr>
            <p:spPr>
              <a:xfrm>
                <a:off x="395536" y="1410311"/>
                <a:ext cx="7459621" cy="10139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200" i="1">
                          <a:solidFill>
                            <a:schemeClr val="tx1">
                              <a:lumMod val="65000"/>
                              <a:lumOff val="35000"/>
                            </a:schemeClr>
                          </a:solidFill>
                          <a:latin typeface="Cambria Math" panose="02040503050406030204" pitchFamily="18" charset="0"/>
                          <a:ea typeface="Cambria Math" panose="02040503050406030204" pitchFamily="18" charset="0"/>
                        </a:rPr>
                        <m:t>𝑝</m:t>
                      </m:r>
                      <m:d>
                        <m:dPr>
                          <m:ctrlPr>
                            <a:rPr lang="en-US" sz="2200" i="1">
                              <a:solidFill>
                                <a:schemeClr val="tx1">
                                  <a:lumMod val="65000"/>
                                  <a:lumOff val="35000"/>
                                </a:schemeClr>
                              </a:solidFill>
                              <a:latin typeface="Cambria Math" panose="02040503050406030204" pitchFamily="18" charset="0"/>
                              <a:ea typeface="Cambria Math" panose="02040503050406030204" pitchFamily="18" charset="0"/>
                            </a:rPr>
                          </m:ctrlPr>
                        </m:dPr>
                        <m:e>
                          <m:r>
                            <a:rPr lang="en-US" sz="2200" i="1">
                              <a:solidFill>
                                <a:schemeClr val="tx1">
                                  <a:lumMod val="65000"/>
                                  <a:lumOff val="35000"/>
                                </a:schemeClr>
                              </a:solidFill>
                              <a:latin typeface="Cambria Math" panose="02040503050406030204" pitchFamily="18" charset="0"/>
                              <a:ea typeface="Cambria Math" panose="02040503050406030204" pitchFamily="18" charset="0"/>
                            </a:rPr>
                            <m:t>𝑐</m:t>
                          </m:r>
                        </m:e>
                        <m:e>
                          <m:r>
                            <a:rPr lang="en-US" sz="2200" i="1">
                              <a:solidFill>
                                <a:schemeClr val="tx1">
                                  <a:lumMod val="65000"/>
                                  <a:lumOff val="35000"/>
                                </a:schemeClr>
                              </a:solidFill>
                              <a:latin typeface="Cambria Math" panose="02040503050406030204" pitchFamily="18" charset="0"/>
                              <a:ea typeface="Cambria Math" panose="02040503050406030204" pitchFamily="18" charset="0"/>
                            </a:rPr>
                            <m:t>𝑤</m:t>
                          </m:r>
                        </m:e>
                      </m:d>
                      <m:r>
                        <a:rPr lang="en-US" sz="2200" i="1">
                          <a:solidFill>
                            <a:schemeClr val="tx1">
                              <a:lumMod val="65000"/>
                              <a:lumOff val="35000"/>
                            </a:schemeClr>
                          </a:solidFill>
                          <a:latin typeface="Cambria Math" panose="02040503050406030204" pitchFamily="18" charset="0"/>
                          <a:ea typeface="Cambria Math" panose="02040503050406030204" pitchFamily="18" charset="0"/>
                        </a:rPr>
                        <m:t>=</m:t>
                      </m:r>
                      <m:nary>
                        <m:naryPr>
                          <m:chr m:val="∏"/>
                          <m:ctrlPr>
                            <a:rPr lang="en-US" sz="2200" i="1">
                              <a:solidFill>
                                <a:schemeClr val="tx1">
                                  <a:lumMod val="65000"/>
                                  <a:lumOff val="35000"/>
                                </a:schemeClr>
                              </a:solidFill>
                              <a:latin typeface="Cambria Math" panose="02040503050406030204" pitchFamily="18" charset="0"/>
                              <a:ea typeface="Cambria Math" panose="02040503050406030204" pitchFamily="18" charset="0"/>
                            </a:rPr>
                          </m:ctrlPr>
                        </m:naryPr>
                        <m:sub>
                          <m:r>
                            <m:rPr>
                              <m:brk m:alnAt="23"/>
                            </m:rPr>
                            <a:rPr lang="en-US" sz="2200" i="1">
                              <a:solidFill>
                                <a:schemeClr val="tx1">
                                  <a:lumMod val="65000"/>
                                  <a:lumOff val="35000"/>
                                </a:schemeClr>
                              </a:solidFill>
                              <a:latin typeface="Cambria Math" panose="02040503050406030204" pitchFamily="18" charset="0"/>
                              <a:ea typeface="Cambria Math" panose="02040503050406030204" pitchFamily="18" charset="0"/>
                            </a:rPr>
                            <m:t>𝑗</m:t>
                          </m:r>
                          <m:r>
                            <a:rPr lang="en-US" sz="2200" i="1">
                              <a:solidFill>
                                <a:schemeClr val="tx1">
                                  <a:lumMod val="65000"/>
                                  <a:lumOff val="35000"/>
                                </a:schemeClr>
                              </a:solidFill>
                              <a:latin typeface="Cambria Math" panose="02040503050406030204" pitchFamily="18" charset="0"/>
                              <a:ea typeface="Cambria Math" panose="02040503050406030204" pitchFamily="18" charset="0"/>
                            </a:rPr>
                            <m:t>=</m:t>
                          </m:r>
                          <m:r>
                            <a:rPr lang="en-US" sz="2200" i="1">
                              <a:solidFill>
                                <a:schemeClr val="tx1">
                                  <a:lumMod val="65000"/>
                                  <a:lumOff val="35000"/>
                                </a:schemeClr>
                              </a:solidFill>
                              <a:latin typeface="Cambria Math" panose="02040503050406030204" pitchFamily="18" charset="0"/>
                              <a:ea typeface="Cambria Math" panose="02040503050406030204" pitchFamily="18" charset="0"/>
                            </a:rPr>
                            <m:t>1</m:t>
                          </m:r>
                        </m:sub>
                        <m:sup>
                          <m:r>
                            <a:rPr lang="en-US" sz="2200" i="1">
                              <a:solidFill>
                                <a:schemeClr val="tx1">
                                  <a:lumMod val="65000"/>
                                  <a:lumOff val="35000"/>
                                </a:schemeClr>
                              </a:solidFill>
                              <a:latin typeface="Cambria Math" panose="02040503050406030204" pitchFamily="18" charset="0"/>
                              <a:ea typeface="Cambria Math" panose="02040503050406030204" pitchFamily="18" charset="0"/>
                            </a:rPr>
                            <m:t>𝐿</m:t>
                          </m:r>
                          <m:d>
                            <m:dPr>
                              <m:ctrlPr>
                                <a:rPr lang="en-US" sz="2200" i="1">
                                  <a:solidFill>
                                    <a:schemeClr val="tx1">
                                      <a:lumMod val="65000"/>
                                      <a:lumOff val="35000"/>
                                    </a:schemeClr>
                                  </a:solidFill>
                                  <a:latin typeface="Cambria Math" panose="02040503050406030204" pitchFamily="18" charset="0"/>
                                  <a:ea typeface="Cambria Math" panose="02040503050406030204" pitchFamily="18" charset="0"/>
                                </a:rPr>
                              </m:ctrlPr>
                            </m:dPr>
                            <m:e>
                              <m:r>
                                <a:rPr lang="en-US" sz="2200" i="1">
                                  <a:solidFill>
                                    <a:schemeClr val="tx1">
                                      <a:lumMod val="65000"/>
                                      <a:lumOff val="35000"/>
                                    </a:schemeClr>
                                  </a:solidFill>
                                  <a:latin typeface="Cambria Math" panose="02040503050406030204" pitchFamily="18" charset="0"/>
                                  <a:ea typeface="Cambria Math" panose="02040503050406030204" pitchFamily="18" charset="0"/>
                                </a:rPr>
                                <m:t>𝑤</m:t>
                              </m:r>
                            </m:e>
                          </m:d>
                          <m:r>
                            <a:rPr lang="en-US" sz="2200" i="1">
                              <a:solidFill>
                                <a:schemeClr val="tx1">
                                  <a:lumMod val="65000"/>
                                  <a:lumOff val="35000"/>
                                </a:schemeClr>
                              </a:solidFill>
                              <a:latin typeface="Cambria Math" panose="02040503050406030204" pitchFamily="18" charset="0"/>
                              <a:ea typeface="Cambria Math" panose="02040503050406030204" pitchFamily="18" charset="0"/>
                            </a:rPr>
                            <m:t>−</m:t>
                          </m:r>
                          <m:r>
                            <a:rPr lang="en-US" sz="2200" i="1">
                              <a:solidFill>
                                <a:schemeClr val="tx1">
                                  <a:lumMod val="65000"/>
                                  <a:lumOff val="35000"/>
                                </a:schemeClr>
                              </a:solidFill>
                              <a:latin typeface="Cambria Math" panose="02040503050406030204" pitchFamily="18" charset="0"/>
                              <a:ea typeface="Cambria Math" panose="02040503050406030204" pitchFamily="18" charset="0"/>
                            </a:rPr>
                            <m:t>1</m:t>
                          </m:r>
                        </m:sup>
                        <m:e>
                          <m:r>
                            <a:rPr lang="en-US" sz="2200" i="1">
                              <a:solidFill>
                                <a:schemeClr val="tx1">
                                  <a:lumMod val="65000"/>
                                  <a:lumOff val="35000"/>
                                </a:schemeClr>
                              </a:solidFill>
                              <a:latin typeface="Cambria Math" panose="02040503050406030204" pitchFamily="18" charset="0"/>
                              <a:ea typeface="Cambria Math" panose="02040503050406030204" pitchFamily="18" charset="0"/>
                            </a:rPr>
                            <m:t>𝜎</m:t>
                          </m:r>
                          <m:r>
                            <a:rPr lang="en-US" sz="2200" i="1">
                              <a:solidFill>
                                <a:schemeClr val="tx1">
                                  <a:lumMod val="65000"/>
                                  <a:lumOff val="35000"/>
                                </a:schemeClr>
                              </a:solidFill>
                              <a:latin typeface="Cambria Math" panose="02040503050406030204" pitchFamily="18" charset="0"/>
                              <a:ea typeface="Cambria Math" panose="02040503050406030204" pitchFamily="18" charset="0"/>
                            </a:rPr>
                            <m:t>(</m:t>
                          </m:r>
                          <m:d>
                            <m:dPr>
                              <m:begChr m:val="⟦"/>
                              <m:endChr m:val="⟧"/>
                              <m:ctrlPr>
                                <a:rPr lang="en-US" sz="2200" i="1">
                                  <a:solidFill>
                                    <a:schemeClr val="tx1">
                                      <a:lumMod val="65000"/>
                                      <a:lumOff val="35000"/>
                                    </a:schemeClr>
                                  </a:solidFill>
                                  <a:latin typeface="Cambria Math" panose="02040503050406030204" pitchFamily="18" charset="0"/>
                                  <a:ea typeface="Cambria Math" panose="02040503050406030204" pitchFamily="18" charset="0"/>
                                </a:rPr>
                              </m:ctrlPr>
                            </m:dPr>
                            <m:e>
                              <m:r>
                                <a:rPr lang="en-US" sz="2200" i="1">
                                  <a:solidFill>
                                    <a:schemeClr val="tx1">
                                      <a:lumMod val="65000"/>
                                      <a:lumOff val="35000"/>
                                    </a:schemeClr>
                                  </a:solidFill>
                                  <a:latin typeface="Cambria Math" panose="02040503050406030204" pitchFamily="18" charset="0"/>
                                  <a:ea typeface="Cambria Math" panose="02040503050406030204" pitchFamily="18" charset="0"/>
                                </a:rPr>
                                <m:t>𝑛</m:t>
                              </m:r>
                              <m:d>
                                <m:dPr>
                                  <m:ctrlPr>
                                    <a:rPr lang="en-US" sz="2200" i="1">
                                      <a:solidFill>
                                        <a:schemeClr val="tx1">
                                          <a:lumMod val="65000"/>
                                          <a:lumOff val="35000"/>
                                        </a:schemeClr>
                                      </a:solidFill>
                                      <a:latin typeface="Cambria Math" panose="02040503050406030204" pitchFamily="18" charset="0"/>
                                      <a:ea typeface="Cambria Math" panose="02040503050406030204" pitchFamily="18" charset="0"/>
                                    </a:rPr>
                                  </m:ctrlPr>
                                </m:dPr>
                                <m:e>
                                  <m:r>
                                    <a:rPr lang="en-US" sz="2200" i="1">
                                      <a:solidFill>
                                        <a:schemeClr val="tx1">
                                          <a:lumMod val="65000"/>
                                          <a:lumOff val="35000"/>
                                        </a:schemeClr>
                                      </a:solidFill>
                                      <a:latin typeface="Cambria Math" panose="02040503050406030204" pitchFamily="18" charset="0"/>
                                      <a:ea typeface="Cambria Math" panose="02040503050406030204" pitchFamily="18" charset="0"/>
                                    </a:rPr>
                                    <m:t>𝑐</m:t>
                                  </m:r>
                                  <m:r>
                                    <a:rPr lang="en-US" sz="2200" i="1">
                                      <a:solidFill>
                                        <a:schemeClr val="tx1">
                                          <a:lumMod val="65000"/>
                                          <a:lumOff val="35000"/>
                                        </a:schemeClr>
                                      </a:solidFill>
                                      <a:latin typeface="Cambria Math" panose="02040503050406030204" pitchFamily="18" charset="0"/>
                                      <a:ea typeface="Cambria Math" panose="02040503050406030204" pitchFamily="18" charset="0"/>
                                    </a:rPr>
                                    <m:t>,</m:t>
                                  </m:r>
                                  <m:r>
                                    <a:rPr lang="en-US" sz="2200" i="1">
                                      <a:solidFill>
                                        <a:schemeClr val="tx1">
                                          <a:lumMod val="65000"/>
                                          <a:lumOff val="35000"/>
                                        </a:schemeClr>
                                      </a:solidFill>
                                      <a:latin typeface="Cambria Math" panose="02040503050406030204" pitchFamily="18" charset="0"/>
                                      <a:ea typeface="Cambria Math" panose="02040503050406030204" pitchFamily="18" charset="0"/>
                                    </a:rPr>
                                    <m:t>𝑗</m:t>
                                  </m:r>
                                  <m:r>
                                    <a:rPr lang="en-US" sz="2200" i="1">
                                      <a:solidFill>
                                        <a:schemeClr val="tx1">
                                          <a:lumMod val="65000"/>
                                          <a:lumOff val="35000"/>
                                        </a:schemeClr>
                                      </a:solidFill>
                                      <a:latin typeface="Cambria Math" panose="02040503050406030204" pitchFamily="18" charset="0"/>
                                      <a:ea typeface="Cambria Math" panose="02040503050406030204" pitchFamily="18" charset="0"/>
                                    </a:rPr>
                                    <m:t>+</m:t>
                                  </m:r>
                                  <m:r>
                                    <a:rPr lang="en-US" sz="2200" i="1">
                                      <a:solidFill>
                                        <a:schemeClr val="tx1">
                                          <a:lumMod val="65000"/>
                                          <a:lumOff val="35000"/>
                                        </a:schemeClr>
                                      </a:solidFill>
                                      <a:latin typeface="Cambria Math" panose="02040503050406030204" pitchFamily="18" charset="0"/>
                                      <a:ea typeface="Cambria Math" panose="02040503050406030204" pitchFamily="18" charset="0"/>
                                    </a:rPr>
                                    <m:t>1</m:t>
                                  </m:r>
                                </m:e>
                              </m:d>
                              <m:r>
                                <a:rPr lang="en-US" sz="2200" i="1">
                                  <a:solidFill>
                                    <a:schemeClr val="tx1">
                                      <a:lumMod val="65000"/>
                                      <a:lumOff val="35000"/>
                                    </a:schemeClr>
                                  </a:solidFill>
                                  <a:latin typeface="Cambria Math" panose="02040503050406030204" pitchFamily="18" charset="0"/>
                                  <a:ea typeface="Cambria Math" panose="02040503050406030204" pitchFamily="18" charset="0"/>
                                </a:rPr>
                                <m:t>=</m:t>
                              </m:r>
                              <m:r>
                                <a:rPr lang="en-US" sz="2200" i="1">
                                  <a:solidFill>
                                    <a:schemeClr val="tx1">
                                      <a:lumMod val="65000"/>
                                      <a:lumOff val="35000"/>
                                    </a:schemeClr>
                                  </a:solidFill>
                                  <a:latin typeface="Cambria Math" panose="02040503050406030204" pitchFamily="18" charset="0"/>
                                  <a:ea typeface="Cambria Math" panose="02040503050406030204" pitchFamily="18" charset="0"/>
                                </a:rPr>
                                <m:t>𝑐</m:t>
                              </m:r>
                              <m:r>
                                <a:rPr lang="en-US" sz="2200" i="1">
                                  <a:solidFill>
                                    <a:schemeClr val="tx1">
                                      <a:lumMod val="65000"/>
                                      <a:lumOff val="35000"/>
                                    </a:schemeClr>
                                  </a:solidFill>
                                  <a:latin typeface="Cambria Math" panose="02040503050406030204" pitchFamily="18" charset="0"/>
                                  <a:ea typeface="Cambria Math" panose="02040503050406030204" pitchFamily="18" charset="0"/>
                                </a:rPr>
                                <m:t>h</m:t>
                              </m:r>
                              <m:r>
                                <a:rPr lang="en-US" sz="2200" i="1">
                                  <a:solidFill>
                                    <a:schemeClr val="tx1">
                                      <a:lumMod val="65000"/>
                                      <a:lumOff val="35000"/>
                                    </a:schemeClr>
                                  </a:solidFill>
                                  <a:latin typeface="Cambria Math" panose="02040503050406030204" pitchFamily="18" charset="0"/>
                                  <a:ea typeface="Cambria Math" panose="02040503050406030204" pitchFamily="18" charset="0"/>
                                </a:rPr>
                                <m:t>(</m:t>
                              </m:r>
                              <m:r>
                                <a:rPr lang="en-US" sz="2200" i="1">
                                  <a:solidFill>
                                    <a:schemeClr val="tx1">
                                      <a:lumMod val="65000"/>
                                      <a:lumOff val="35000"/>
                                    </a:schemeClr>
                                  </a:solidFill>
                                  <a:latin typeface="Cambria Math" panose="02040503050406030204" pitchFamily="18" charset="0"/>
                                  <a:ea typeface="Cambria Math" panose="02040503050406030204" pitchFamily="18" charset="0"/>
                                </a:rPr>
                                <m:t>𝑛</m:t>
                              </m:r>
                              <m:r>
                                <a:rPr lang="en-US" sz="2200" i="1">
                                  <a:solidFill>
                                    <a:schemeClr val="tx1">
                                      <a:lumMod val="65000"/>
                                      <a:lumOff val="35000"/>
                                    </a:schemeClr>
                                  </a:solidFill>
                                  <a:latin typeface="Cambria Math" panose="02040503050406030204" pitchFamily="18" charset="0"/>
                                  <a:ea typeface="Cambria Math" panose="02040503050406030204" pitchFamily="18" charset="0"/>
                                </a:rPr>
                                <m:t>(</m:t>
                              </m:r>
                              <m:r>
                                <a:rPr lang="en-US" sz="2200" i="1">
                                  <a:solidFill>
                                    <a:schemeClr val="tx1">
                                      <a:lumMod val="65000"/>
                                      <a:lumOff val="35000"/>
                                    </a:schemeClr>
                                  </a:solidFill>
                                  <a:latin typeface="Cambria Math" panose="02040503050406030204" pitchFamily="18" charset="0"/>
                                  <a:ea typeface="Cambria Math" panose="02040503050406030204" pitchFamily="18" charset="0"/>
                                </a:rPr>
                                <m:t>𝑤</m:t>
                              </m:r>
                              <m:r>
                                <a:rPr lang="en-US" sz="2200" i="1">
                                  <a:solidFill>
                                    <a:schemeClr val="tx1">
                                      <a:lumMod val="65000"/>
                                      <a:lumOff val="35000"/>
                                    </a:schemeClr>
                                  </a:solidFill>
                                  <a:latin typeface="Cambria Math" panose="02040503050406030204" pitchFamily="18" charset="0"/>
                                  <a:ea typeface="Cambria Math" panose="02040503050406030204" pitchFamily="18" charset="0"/>
                                </a:rPr>
                                <m:t>,</m:t>
                              </m:r>
                              <m:r>
                                <a:rPr lang="en-US" sz="2200" i="1">
                                  <a:solidFill>
                                    <a:schemeClr val="tx1">
                                      <a:lumMod val="65000"/>
                                      <a:lumOff val="35000"/>
                                    </a:schemeClr>
                                  </a:solidFill>
                                  <a:latin typeface="Cambria Math" panose="02040503050406030204" pitchFamily="18" charset="0"/>
                                  <a:ea typeface="Cambria Math" panose="02040503050406030204" pitchFamily="18" charset="0"/>
                                </a:rPr>
                                <m:t>𝑗</m:t>
                              </m:r>
                              <m:r>
                                <a:rPr lang="en-US" sz="2200" i="1">
                                  <a:solidFill>
                                    <a:schemeClr val="tx1">
                                      <a:lumMod val="65000"/>
                                      <a:lumOff val="35000"/>
                                    </a:schemeClr>
                                  </a:solidFill>
                                  <a:latin typeface="Cambria Math" panose="02040503050406030204" pitchFamily="18" charset="0"/>
                                  <a:ea typeface="Cambria Math" panose="02040503050406030204" pitchFamily="18" charset="0"/>
                                </a:rPr>
                                <m:t>))</m:t>
                              </m:r>
                            </m:e>
                          </m:d>
                          <m:r>
                            <a:rPr lang="en-US" sz="2200" i="1">
                              <a:solidFill>
                                <a:schemeClr val="tx1">
                                  <a:lumMod val="65000"/>
                                  <a:lumOff val="35000"/>
                                </a:schemeClr>
                              </a:solidFill>
                              <a:latin typeface="Cambria Math" panose="02040503050406030204" pitchFamily="18" charset="0"/>
                              <a:ea typeface="Cambria Math" panose="02040503050406030204" pitchFamily="18" charset="0"/>
                            </a:rPr>
                            <m:t>∙</m:t>
                          </m:r>
                          <m:sSub>
                            <m:sSubPr>
                              <m:ctrlPr>
                                <a:rPr lang="en-US" sz="2200" i="1">
                                  <a:solidFill>
                                    <a:schemeClr val="tx1">
                                      <a:lumMod val="65000"/>
                                      <a:lumOff val="35000"/>
                                    </a:schemeClr>
                                  </a:solidFill>
                                  <a:latin typeface="Cambria Math" panose="02040503050406030204" pitchFamily="18" charset="0"/>
                                  <a:ea typeface="Cambria Math" panose="02040503050406030204" pitchFamily="18" charset="0"/>
                                </a:rPr>
                              </m:ctrlPr>
                            </m:sSubPr>
                            <m:e>
                              <m:r>
                                <a:rPr lang="en-US" sz="2200" i="1">
                                  <a:solidFill>
                                    <a:schemeClr val="tx1">
                                      <a:lumMod val="65000"/>
                                      <a:lumOff val="35000"/>
                                    </a:schemeClr>
                                  </a:solidFill>
                                  <a:latin typeface="Cambria Math" panose="02040503050406030204" pitchFamily="18" charset="0"/>
                                  <a:ea typeface="Cambria Math" panose="02040503050406030204" pitchFamily="18" charset="0"/>
                                </a:rPr>
                                <m:t>𝑣</m:t>
                              </m:r>
                            </m:e>
                            <m:sub>
                              <m:r>
                                <a:rPr lang="en-US" sz="2200" i="1">
                                  <a:solidFill>
                                    <a:schemeClr val="tx1">
                                      <a:lumMod val="65000"/>
                                      <a:lumOff val="35000"/>
                                    </a:schemeClr>
                                  </a:solidFill>
                                  <a:latin typeface="Cambria Math" panose="02040503050406030204" pitchFamily="18" charset="0"/>
                                  <a:ea typeface="Cambria Math" panose="02040503050406030204" pitchFamily="18" charset="0"/>
                                </a:rPr>
                                <m:t>𝑛</m:t>
                              </m:r>
                              <m:r>
                                <a:rPr lang="en-US" sz="2200" i="1">
                                  <a:solidFill>
                                    <a:schemeClr val="tx1">
                                      <a:lumMod val="65000"/>
                                      <a:lumOff val="35000"/>
                                    </a:schemeClr>
                                  </a:solidFill>
                                  <a:latin typeface="Cambria Math" panose="02040503050406030204" pitchFamily="18" charset="0"/>
                                  <a:ea typeface="Cambria Math" panose="02040503050406030204" pitchFamily="18" charset="0"/>
                                </a:rPr>
                                <m:t>(</m:t>
                              </m:r>
                              <m:r>
                                <a:rPr lang="en-US" sz="2200" i="1">
                                  <a:solidFill>
                                    <a:schemeClr val="tx1">
                                      <a:lumMod val="65000"/>
                                      <a:lumOff val="35000"/>
                                    </a:schemeClr>
                                  </a:solidFill>
                                  <a:latin typeface="Cambria Math" panose="02040503050406030204" pitchFamily="18" charset="0"/>
                                  <a:ea typeface="Cambria Math" panose="02040503050406030204" pitchFamily="18" charset="0"/>
                                </a:rPr>
                                <m:t>𝑐</m:t>
                              </m:r>
                              <m:r>
                                <a:rPr lang="en-US" sz="2200" i="1">
                                  <a:solidFill>
                                    <a:schemeClr val="tx1">
                                      <a:lumMod val="65000"/>
                                      <a:lumOff val="35000"/>
                                    </a:schemeClr>
                                  </a:solidFill>
                                  <a:latin typeface="Cambria Math" panose="02040503050406030204" pitchFamily="18" charset="0"/>
                                  <a:ea typeface="Cambria Math" panose="02040503050406030204" pitchFamily="18" charset="0"/>
                                </a:rPr>
                                <m:t>,</m:t>
                              </m:r>
                              <m:r>
                                <a:rPr lang="en-US" sz="2200" i="1">
                                  <a:solidFill>
                                    <a:schemeClr val="tx1">
                                      <a:lumMod val="65000"/>
                                      <a:lumOff val="35000"/>
                                    </a:schemeClr>
                                  </a:solidFill>
                                  <a:latin typeface="Cambria Math" panose="02040503050406030204" pitchFamily="18" charset="0"/>
                                  <a:ea typeface="Cambria Math" panose="02040503050406030204" pitchFamily="18" charset="0"/>
                                </a:rPr>
                                <m:t>𝑗</m:t>
                              </m:r>
                              <m:r>
                                <a:rPr lang="en-US" sz="2200" i="1">
                                  <a:solidFill>
                                    <a:schemeClr val="tx1">
                                      <a:lumMod val="65000"/>
                                      <a:lumOff val="35000"/>
                                    </a:schemeClr>
                                  </a:solidFill>
                                  <a:latin typeface="Cambria Math" panose="02040503050406030204" pitchFamily="18" charset="0"/>
                                  <a:ea typeface="Cambria Math" panose="02040503050406030204" pitchFamily="18" charset="0"/>
                                </a:rPr>
                                <m:t>) </m:t>
                              </m:r>
                            </m:sub>
                          </m:sSub>
                          <m:sPre>
                            <m:sPrePr>
                              <m:ctrlPr>
                                <a:rPr lang="en-US" sz="2200" i="1">
                                  <a:solidFill>
                                    <a:schemeClr val="tx1">
                                      <a:lumMod val="65000"/>
                                      <a:lumOff val="35000"/>
                                    </a:schemeClr>
                                  </a:solidFill>
                                  <a:latin typeface="Cambria Math" panose="02040503050406030204" pitchFamily="18" charset="0"/>
                                  <a:ea typeface="Cambria Math" panose="02040503050406030204" pitchFamily="18" charset="0"/>
                                </a:rPr>
                              </m:ctrlPr>
                            </m:sPrePr>
                            <m:sub/>
                            <m:sup>
                              <m:r>
                                <a:rPr lang="en-US" sz="2200" i="1">
                                  <a:solidFill>
                                    <a:schemeClr val="tx1">
                                      <a:lumMod val="65000"/>
                                      <a:lumOff val="35000"/>
                                    </a:schemeClr>
                                  </a:solidFill>
                                  <a:latin typeface="Cambria Math" panose="02040503050406030204" pitchFamily="18" charset="0"/>
                                  <a:ea typeface="Cambria Math" panose="02040503050406030204" pitchFamily="18" charset="0"/>
                                </a:rPr>
                                <m:t>𝑇</m:t>
                              </m:r>
                            </m:sup>
                            <m:e>
                              <m:sSub>
                                <m:sSubPr>
                                  <m:ctrlPr>
                                    <a:rPr lang="en-US" sz="2200" i="1">
                                      <a:solidFill>
                                        <a:schemeClr val="tx1">
                                          <a:lumMod val="65000"/>
                                          <a:lumOff val="35000"/>
                                        </a:schemeClr>
                                      </a:solidFill>
                                      <a:latin typeface="Cambria Math" panose="02040503050406030204" pitchFamily="18" charset="0"/>
                                      <a:ea typeface="Cambria Math" panose="02040503050406030204" pitchFamily="18" charset="0"/>
                                    </a:rPr>
                                  </m:ctrlPr>
                                </m:sSubPr>
                                <m:e>
                                  <m:r>
                                    <a:rPr lang="en-US" sz="2200" i="1">
                                      <a:solidFill>
                                        <a:schemeClr val="tx1">
                                          <a:lumMod val="65000"/>
                                          <a:lumOff val="35000"/>
                                        </a:schemeClr>
                                      </a:solidFill>
                                      <a:latin typeface="Cambria Math" panose="02040503050406030204" pitchFamily="18" charset="0"/>
                                      <a:ea typeface="Cambria Math" panose="02040503050406030204" pitchFamily="18" charset="0"/>
                                    </a:rPr>
                                    <m:t>𝑣</m:t>
                                  </m:r>
                                </m:e>
                                <m:sub>
                                  <m:r>
                                    <a:rPr lang="en-US" sz="2200" i="1">
                                      <a:solidFill>
                                        <a:schemeClr val="tx1">
                                          <a:lumMod val="65000"/>
                                          <a:lumOff val="35000"/>
                                        </a:schemeClr>
                                      </a:solidFill>
                                      <a:latin typeface="Cambria Math" panose="02040503050406030204" pitchFamily="18" charset="0"/>
                                      <a:ea typeface="Cambria Math" panose="02040503050406030204" pitchFamily="18" charset="0"/>
                                    </a:rPr>
                                    <m:t>𝑤</m:t>
                                  </m:r>
                                </m:sub>
                              </m:sSub>
                            </m:e>
                          </m:sPre>
                        </m:e>
                      </m:nary>
                      <m:r>
                        <a:rPr lang="en-US" sz="2200" i="1">
                          <a:solidFill>
                            <a:schemeClr val="tx1">
                              <a:lumMod val="65000"/>
                              <a:lumOff val="35000"/>
                            </a:schemeClr>
                          </a:solidFill>
                          <a:latin typeface="Cambria Math" panose="02040503050406030204" pitchFamily="18" charset="0"/>
                          <a:ea typeface="Cambria Math" panose="02040503050406030204" pitchFamily="18" charset="0"/>
                        </a:rPr>
                        <m:t>) </m:t>
                      </m:r>
                    </m:oMath>
                  </m:oMathPara>
                </a14:m>
                <a:endParaRPr lang="en-US" sz="2200" i="1" dirty="0">
                  <a:solidFill>
                    <a:schemeClr val="tx1">
                      <a:lumMod val="65000"/>
                      <a:lumOff val="35000"/>
                    </a:schemeClr>
                  </a:solidFill>
                  <a:latin typeface="Cambria Math" panose="02040503050406030204" pitchFamily="18" charset="0"/>
                  <a:ea typeface="Cambria Math" panose="02040503050406030204" pitchFamily="18" charset="0"/>
                </a:endParaRPr>
              </a:p>
            </p:txBody>
          </p:sp>
        </mc:Choice>
        <mc:Fallback xmlns="">
          <p:sp>
            <p:nvSpPr>
              <p:cNvPr id="11" name="TextBox 10">
                <a:extLst>
                  <a:ext uri="{FF2B5EF4-FFF2-40B4-BE49-F238E27FC236}">
                    <a16:creationId xmlns="" xmlns:a16="http://schemas.microsoft.com/office/drawing/2014/main" xmlns:a14="http://schemas.microsoft.com/office/drawing/2010/main" id="{E7B52CF0-2C55-4D44-B62B-71B6994D6B3E}"/>
                  </a:ext>
                </a:extLst>
              </p:cNvPr>
              <p:cNvSpPr txBox="1">
                <a:spLocks noRot="1" noChangeAspect="1" noMove="1" noResize="1" noEditPoints="1" noAdjustHandles="1" noChangeArrowheads="1" noChangeShapeType="1" noTextEdit="1"/>
              </p:cNvSpPr>
              <p:nvPr/>
            </p:nvSpPr>
            <p:spPr>
              <a:xfrm>
                <a:off x="395536" y="1410311"/>
                <a:ext cx="7459621" cy="1013932"/>
              </a:xfrm>
              <a:prstGeom prst="rect">
                <a:avLst/>
              </a:prstGeom>
              <a:blipFill rotWithShape="0">
                <a:blip r:embed="rId4"/>
                <a:stretch>
                  <a:fillRect/>
                </a:stretch>
              </a:blipFill>
            </p:spPr>
            <p:txBody>
              <a:bodyPr/>
              <a:lstStyle/>
              <a:p>
                <a:r>
                  <a:rPr lang="el-GR">
                    <a:noFill/>
                  </a:rPr>
                  <a:t> </a:t>
                </a:r>
              </a:p>
            </p:txBody>
          </p:sp>
        </mc:Fallback>
      </mc:AlternateContent>
      <p:sp>
        <p:nvSpPr>
          <p:cNvPr id="14" name="TextBox 13"/>
          <p:cNvSpPr txBox="1"/>
          <p:nvPr/>
        </p:nvSpPr>
        <p:spPr>
          <a:xfrm>
            <a:off x="2577848" y="2498093"/>
            <a:ext cx="3637384" cy="646331"/>
          </a:xfrm>
          <a:prstGeom prst="rect">
            <a:avLst/>
          </a:prstGeom>
          <a:noFill/>
        </p:spPr>
        <p:txBody>
          <a:bodyPr wrap="square" rtlCol="0">
            <a:spAutoFit/>
          </a:bodyPr>
          <a:lstStyle/>
          <a:p>
            <a:r>
              <a:rPr lang="en-US" dirty="0">
                <a:solidFill>
                  <a:schemeClr val="tx2">
                    <a:lumMod val="60000"/>
                    <a:lumOff val="40000"/>
                  </a:schemeClr>
                </a:solidFill>
              </a:rPr>
              <a:t>returns 1 if  the path goes left,</a:t>
            </a:r>
          </a:p>
          <a:p>
            <a:r>
              <a:rPr lang="en-US" dirty="0">
                <a:solidFill>
                  <a:schemeClr val="tx2">
                    <a:lumMod val="60000"/>
                    <a:lumOff val="40000"/>
                  </a:schemeClr>
                </a:solidFill>
              </a:rPr>
              <a:t>- 1 if it goes right</a:t>
            </a:r>
            <a:endParaRPr lang="el-GR" dirty="0">
              <a:solidFill>
                <a:schemeClr val="tx2">
                  <a:lumMod val="60000"/>
                  <a:lumOff val="40000"/>
                </a:schemeClr>
              </a:solidFill>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1F0B3FE-5A51-4D78-B117-8C211E9B7D35}"/>
                  </a:ext>
                </a:extLst>
              </p:cNvPr>
              <p:cNvSpPr txBox="1"/>
              <p:nvPr/>
            </p:nvSpPr>
            <p:spPr>
              <a:xfrm>
                <a:off x="6588224" y="2763865"/>
                <a:ext cx="2664296" cy="6165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i="0" smtClean="0">
                          <a:solidFill>
                            <a:schemeClr val="tx2">
                              <a:lumMod val="60000"/>
                              <a:lumOff val="40000"/>
                            </a:schemeClr>
                          </a:solidFill>
                          <a:latin typeface="Cambria Math" panose="02040503050406030204" pitchFamily="18" charset="0"/>
                        </a:rPr>
                        <m:t>n</m:t>
                      </m:r>
                      <m:d>
                        <m:dPr>
                          <m:ctrlPr>
                            <a:rPr lang="en-US" sz="1600" i="1">
                              <a:solidFill>
                                <a:schemeClr val="tx2">
                                  <a:lumMod val="60000"/>
                                  <a:lumOff val="40000"/>
                                </a:schemeClr>
                              </a:solidFill>
                              <a:latin typeface="Cambria Math" panose="02040503050406030204" pitchFamily="18" charset="0"/>
                            </a:rPr>
                          </m:ctrlPr>
                        </m:dPr>
                        <m:e>
                          <m:r>
                            <m:rPr>
                              <m:sty m:val="p"/>
                            </m:rPr>
                            <a:rPr lang="en-US" sz="1600" i="0">
                              <a:solidFill>
                                <a:schemeClr val="tx2">
                                  <a:lumMod val="60000"/>
                                  <a:lumOff val="40000"/>
                                </a:schemeClr>
                              </a:solidFill>
                              <a:latin typeface="Cambria Math" panose="02040503050406030204" pitchFamily="18" charset="0"/>
                            </a:rPr>
                            <m:t>w</m:t>
                          </m:r>
                          <m:r>
                            <a:rPr lang="en-US" sz="1600" i="0">
                              <a:solidFill>
                                <a:schemeClr val="tx2">
                                  <a:lumMod val="60000"/>
                                  <a:lumOff val="40000"/>
                                </a:schemeClr>
                              </a:solidFill>
                              <a:latin typeface="Cambria Math" panose="02040503050406030204" pitchFamily="18" charset="0"/>
                            </a:rPr>
                            <m:t>,</m:t>
                          </m:r>
                          <m:r>
                            <a:rPr lang="en-US" sz="1600" i="0">
                              <a:solidFill>
                                <a:schemeClr val="tx2">
                                  <a:lumMod val="60000"/>
                                  <a:lumOff val="40000"/>
                                </a:schemeClr>
                              </a:solidFill>
                              <a:latin typeface="Cambria Math" panose="02040503050406030204" pitchFamily="18" charset="0"/>
                            </a:rPr>
                            <m:t>1</m:t>
                          </m:r>
                        </m:e>
                      </m:d>
                      <m:r>
                        <a:rPr lang="en-US" sz="1600" i="0">
                          <a:solidFill>
                            <a:schemeClr val="tx2">
                              <a:lumMod val="60000"/>
                              <a:lumOff val="40000"/>
                            </a:schemeClr>
                          </a:solidFill>
                          <a:latin typeface="Cambria Math" panose="02040503050406030204" pitchFamily="18" charset="0"/>
                        </a:rPr>
                        <m:t>=</m:t>
                      </m:r>
                      <m:r>
                        <m:rPr>
                          <m:sty m:val="p"/>
                        </m:rPr>
                        <a:rPr lang="en-US" sz="1600" b="0" i="0" smtClean="0">
                          <a:solidFill>
                            <a:schemeClr val="tx2">
                              <a:lumMod val="60000"/>
                              <a:lumOff val="40000"/>
                            </a:schemeClr>
                          </a:solidFill>
                          <a:latin typeface="Cambria Math" panose="02040503050406030204" pitchFamily="18" charset="0"/>
                        </a:rPr>
                        <m:t>root</m:t>
                      </m:r>
                    </m:oMath>
                  </m:oMathPara>
                </a14:m>
                <a:endParaRPr lang="en-US" sz="1600" b="0" dirty="0">
                  <a:solidFill>
                    <a:schemeClr val="tx2">
                      <a:lumMod val="60000"/>
                      <a:lumOff val="40000"/>
                    </a:schemeClr>
                  </a:solidFill>
                </a:endParaRPr>
              </a:p>
              <a:p>
                <a:pPr/>
                <a14:m>
                  <m:oMathPara xmlns:m="http://schemas.openxmlformats.org/officeDocument/2006/math">
                    <m:oMathParaPr>
                      <m:jc m:val="centerGroup"/>
                    </m:oMathParaPr>
                    <m:oMath xmlns:m="http://schemas.openxmlformats.org/officeDocument/2006/math">
                      <m:r>
                        <m:rPr>
                          <m:sty m:val="p"/>
                        </m:rPr>
                        <a:rPr lang="en-US" sz="1600" i="0">
                          <a:solidFill>
                            <a:schemeClr val="tx2">
                              <a:lumMod val="60000"/>
                              <a:lumOff val="40000"/>
                            </a:schemeClr>
                          </a:solidFill>
                          <a:latin typeface="Cambria Math" panose="02040503050406030204" pitchFamily="18" charset="0"/>
                        </a:rPr>
                        <m:t>n</m:t>
                      </m:r>
                      <m:d>
                        <m:dPr>
                          <m:ctrlPr>
                            <a:rPr lang="en-US" sz="1600" i="1">
                              <a:solidFill>
                                <a:schemeClr val="tx2">
                                  <a:lumMod val="60000"/>
                                  <a:lumOff val="40000"/>
                                </a:schemeClr>
                              </a:solidFill>
                              <a:latin typeface="Cambria Math" panose="02040503050406030204" pitchFamily="18" charset="0"/>
                            </a:rPr>
                          </m:ctrlPr>
                        </m:dPr>
                        <m:e>
                          <m:r>
                            <m:rPr>
                              <m:sty m:val="p"/>
                            </m:rPr>
                            <a:rPr lang="en-US" sz="1600" i="0">
                              <a:solidFill>
                                <a:schemeClr val="tx2">
                                  <a:lumMod val="60000"/>
                                  <a:lumOff val="40000"/>
                                </a:schemeClr>
                              </a:solidFill>
                              <a:latin typeface="Cambria Math" panose="02040503050406030204" pitchFamily="18" charset="0"/>
                            </a:rPr>
                            <m:t>w</m:t>
                          </m:r>
                          <m:r>
                            <a:rPr lang="en-US" sz="1600" i="0">
                              <a:solidFill>
                                <a:schemeClr val="tx2">
                                  <a:lumMod val="60000"/>
                                  <a:lumOff val="40000"/>
                                </a:schemeClr>
                              </a:solidFill>
                              <a:latin typeface="Cambria Math" panose="02040503050406030204" pitchFamily="18" charset="0"/>
                            </a:rPr>
                            <m:t>,</m:t>
                          </m:r>
                          <m:r>
                            <m:rPr>
                              <m:sty m:val="p"/>
                            </m:rPr>
                            <a:rPr lang="en-US" sz="1600" i="0">
                              <a:solidFill>
                                <a:schemeClr val="tx2">
                                  <a:lumMod val="60000"/>
                                  <a:lumOff val="40000"/>
                                </a:schemeClr>
                              </a:solidFill>
                              <a:latin typeface="Cambria Math" panose="02040503050406030204" pitchFamily="18" charset="0"/>
                            </a:rPr>
                            <m:t>L</m:t>
                          </m:r>
                          <m:d>
                            <m:dPr>
                              <m:ctrlPr>
                                <a:rPr lang="en-US" sz="1600" i="1">
                                  <a:solidFill>
                                    <a:schemeClr val="tx2">
                                      <a:lumMod val="60000"/>
                                      <a:lumOff val="40000"/>
                                    </a:schemeClr>
                                  </a:solidFill>
                                  <a:latin typeface="Cambria Math" panose="02040503050406030204" pitchFamily="18" charset="0"/>
                                </a:rPr>
                              </m:ctrlPr>
                            </m:dPr>
                            <m:e>
                              <m:r>
                                <m:rPr>
                                  <m:sty m:val="p"/>
                                </m:rPr>
                                <a:rPr lang="en-US" sz="1600" i="0">
                                  <a:solidFill>
                                    <a:schemeClr val="tx2">
                                      <a:lumMod val="60000"/>
                                      <a:lumOff val="40000"/>
                                    </a:schemeClr>
                                  </a:solidFill>
                                  <a:latin typeface="Cambria Math" panose="02040503050406030204" pitchFamily="18" charset="0"/>
                                </a:rPr>
                                <m:t>w</m:t>
                              </m:r>
                            </m:e>
                          </m:d>
                        </m:e>
                      </m:d>
                      <m:r>
                        <a:rPr lang="en-US" sz="1600" i="0">
                          <a:solidFill>
                            <a:schemeClr val="tx2">
                              <a:lumMod val="60000"/>
                              <a:lumOff val="40000"/>
                            </a:schemeClr>
                          </a:solidFill>
                          <a:latin typeface="Cambria Math" panose="02040503050406030204" pitchFamily="18" charset="0"/>
                        </a:rPr>
                        <m:t>=</m:t>
                      </m:r>
                      <m:r>
                        <m:rPr>
                          <m:sty m:val="p"/>
                        </m:rPr>
                        <a:rPr lang="en-US" sz="1600" b="0" i="0" smtClean="0">
                          <a:solidFill>
                            <a:schemeClr val="tx2">
                              <a:lumMod val="60000"/>
                              <a:lumOff val="40000"/>
                            </a:schemeClr>
                          </a:solidFill>
                          <a:latin typeface="Cambria Math" panose="02040503050406030204" pitchFamily="18" charset="0"/>
                        </a:rPr>
                        <m:t>parent</m:t>
                      </m:r>
                      <m:r>
                        <a:rPr lang="en-US" sz="1600" b="0" i="0" smtClean="0">
                          <a:solidFill>
                            <a:schemeClr val="tx2">
                              <a:lumMod val="60000"/>
                              <a:lumOff val="40000"/>
                            </a:schemeClr>
                          </a:solidFill>
                          <a:latin typeface="Cambria Math" panose="02040503050406030204" pitchFamily="18" charset="0"/>
                        </a:rPr>
                        <m:t> </m:t>
                      </m:r>
                      <m:r>
                        <m:rPr>
                          <m:sty m:val="p"/>
                        </m:rPr>
                        <a:rPr lang="en-US" sz="1600" b="0" i="0" smtClean="0">
                          <a:solidFill>
                            <a:schemeClr val="tx2">
                              <a:lumMod val="60000"/>
                              <a:lumOff val="40000"/>
                            </a:schemeClr>
                          </a:solidFill>
                          <a:latin typeface="Cambria Math" panose="02040503050406030204" pitchFamily="18" charset="0"/>
                        </a:rPr>
                        <m:t>of</m:t>
                      </m:r>
                      <m:r>
                        <a:rPr lang="en-US" sz="1600" b="0" i="0" smtClean="0">
                          <a:solidFill>
                            <a:schemeClr val="tx2">
                              <a:lumMod val="60000"/>
                              <a:lumOff val="40000"/>
                            </a:schemeClr>
                          </a:solidFill>
                          <a:latin typeface="Cambria Math" panose="02040503050406030204" pitchFamily="18" charset="0"/>
                        </a:rPr>
                        <m:t> </m:t>
                      </m:r>
                      <m:r>
                        <m:rPr>
                          <m:sty m:val="p"/>
                        </m:rPr>
                        <a:rPr lang="en-US" sz="1600" b="0" i="0" smtClean="0">
                          <a:solidFill>
                            <a:schemeClr val="tx2">
                              <a:lumMod val="60000"/>
                              <a:lumOff val="40000"/>
                            </a:schemeClr>
                          </a:solidFill>
                          <a:latin typeface="Cambria Math" panose="02040503050406030204" pitchFamily="18" charset="0"/>
                        </a:rPr>
                        <m:t>w</m:t>
                      </m:r>
                    </m:oMath>
                  </m:oMathPara>
                </a14:m>
                <a:endParaRPr lang="en-US" sz="1600" dirty="0">
                  <a:solidFill>
                    <a:schemeClr val="tx2">
                      <a:lumMod val="60000"/>
                      <a:lumOff val="40000"/>
                    </a:schemeClr>
                  </a:solidFill>
                </a:endParaRPr>
              </a:p>
            </p:txBody>
          </p:sp>
        </mc:Choice>
        <mc:Fallback xmlns="">
          <p:sp>
            <p:nvSpPr>
              <p:cNvPr id="15" name="TextBox 14">
                <a:extLst>
                  <a:ext uri="{FF2B5EF4-FFF2-40B4-BE49-F238E27FC236}">
                    <a16:creationId xmlns="" xmlns:a16="http://schemas.microsoft.com/office/drawing/2014/main" xmlns:a14="http://schemas.microsoft.com/office/drawing/2010/main" id="{01F0B3FE-5A51-4D78-B117-8C211E9B7D35}"/>
                  </a:ext>
                </a:extLst>
              </p:cNvPr>
              <p:cNvSpPr txBox="1">
                <a:spLocks noRot="1" noChangeAspect="1" noMove="1" noResize="1" noEditPoints="1" noAdjustHandles="1" noChangeArrowheads="1" noChangeShapeType="1" noTextEdit="1"/>
              </p:cNvSpPr>
              <p:nvPr/>
            </p:nvSpPr>
            <p:spPr>
              <a:xfrm>
                <a:off x="6588224" y="2763865"/>
                <a:ext cx="2664296" cy="616515"/>
              </a:xfrm>
              <a:prstGeom prst="rect">
                <a:avLst/>
              </a:prstGeom>
              <a:blipFill rotWithShape="0">
                <a:blip r:embed="rId5"/>
                <a:stretch>
                  <a:fillRect b="-196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01F0B3FE-5A51-4D78-B117-8C211E9B7D35}"/>
                  </a:ext>
                </a:extLst>
              </p:cNvPr>
              <p:cNvSpPr txBox="1"/>
              <p:nvPr/>
            </p:nvSpPr>
            <p:spPr>
              <a:xfrm>
                <a:off x="5256076" y="3640780"/>
                <a:ext cx="266429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1600" i="0" smtClean="0">
                          <a:solidFill>
                            <a:schemeClr val="tx2">
                              <a:lumMod val="60000"/>
                              <a:lumOff val="40000"/>
                            </a:schemeClr>
                          </a:solidFill>
                          <a:latin typeface="Cambria Math" panose="02040503050406030204" pitchFamily="18" charset="0"/>
                        </a:rPr>
                        <m:t>L</m:t>
                      </m:r>
                      <m:d>
                        <m:dPr>
                          <m:ctrlPr>
                            <a:rPr lang="en-US" sz="1600" b="0" i="1" smtClean="0">
                              <a:solidFill>
                                <a:schemeClr val="tx2">
                                  <a:lumMod val="60000"/>
                                  <a:lumOff val="40000"/>
                                </a:schemeClr>
                              </a:solidFill>
                              <a:latin typeface="Cambria Math" panose="02040503050406030204" pitchFamily="18" charset="0"/>
                            </a:rPr>
                          </m:ctrlPr>
                        </m:dPr>
                        <m:e>
                          <m:r>
                            <m:rPr>
                              <m:sty m:val="p"/>
                            </m:rPr>
                            <a:rPr lang="en-US" sz="1600" b="0" i="0" smtClean="0">
                              <a:solidFill>
                                <a:schemeClr val="tx2">
                                  <a:lumMod val="60000"/>
                                  <a:lumOff val="40000"/>
                                </a:schemeClr>
                              </a:solidFill>
                              <a:latin typeface="Cambria Math" panose="02040503050406030204" pitchFamily="18" charset="0"/>
                            </a:rPr>
                            <m:t>w</m:t>
                          </m:r>
                          <m:r>
                            <a:rPr lang="en-US" sz="1600" b="0" i="0" baseline="-25000" smtClean="0">
                              <a:solidFill>
                                <a:schemeClr val="tx2">
                                  <a:lumMod val="60000"/>
                                  <a:lumOff val="40000"/>
                                </a:schemeClr>
                              </a:solidFill>
                              <a:latin typeface="Cambria Math" panose="02040503050406030204" pitchFamily="18" charset="0"/>
                            </a:rPr>
                            <m:t>2</m:t>
                          </m:r>
                        </m:e>
                      </m:d>
                      <m:r>
                        <a:rPr lang="en-US" sz="1600" b="0" i="0" smtClean="0">
                          <a:solidFill>
                            <a:schemeClr val="tx2">
                              <a:lumMod val="60000"/>
                              <a:lumOff val="40000"/>
                            </a:schemeClr>
                          </a:solidFill>
                          <a:latin typeface="Cambria Math" panose="02040503050406030204" pitchFamily="18" charset="0"/>
                        </a:rPr>
                        <m:t>=</m:t>
                      </m:r>
                      <m:r>
                        <a:rPr lang="en-US" sz="1600" b="0" i="0" smtClean="0">
                          <a:solidFill>
                            <a:schemeClr val="tx2">
                              <a:lumMod val="60000"/>
                              <a:lumOff val="40000"/>
                            </a:schemeClr>
                          </a:solidFill>
                          <a:latin typeface="Cambria Math" panose="02040503050406030204" pitchFamily="18" charset="0"/>
                        </a:rPr>
                        <m:t>3</m:t>
                      </m:r>
                    </m:oMath>
                  </m:oMathPara>
                </a14:m>
                <a:endParaRPr lang="en-US" sz="1600" dirty="0">
                  <a:solidFill>
                    <a:schemeClr val="tx2">
                      <a:lumMod val="60000"/>
                      <a:lumOff val="40000"/>
                    </a:schemeClr>
                  </a:solidFill>
                </a:endParaRPr>
              </a:p>
            </p:txBody>
          </p:sp>
        </mc:Choice>
        <mc:Fallback xmlns="">
          <p:sp>
            <p:nvSpPr>
              <p:cNvPr id="16" name="TextBox 15">
                <a:extLst>
                  <a:ext uri="{FF2B5EF4-FFF2-40B4-BE49-F238E27FC236}">
                    <a16:creationId xmlns="" xmlns:a16="http://schemas.microsoft.com/office/drawing/2014/main" xmlns:a14="http://schemas.microsoft.com/office/drawing/2010/main" id="{01F0B3FE-5A51-4D78-B117-8C211E9B7D35}"/>
                  </a:ext>
                </a:extLst>
              </p:cNvPr>
              <p:cNvSpPr txBox="1">
                <a:spLocks noRot="1" noChangeAspect="1" noMove="1" noResize="1" noEditPoints="1" noAdjustHandles="1" noChangeArrowheads="1" noChangeShapeType="1" noTextEdit="1"/>
              </p:cNvSpPr>
              <p:nvPr/>
            </p:nvSpPr>
            <p:spPr>
              <a:xfrm>
                <a:off x="5256076" y="3640780"/>
                <a:ext cx="2664296" cy="338554"/>
              </a:xfrm>
              <a:prstGeom prst="rect">
                <a:avLst/>
              </a:prstGeom>
              <a:blipFill rotWithShape="0">
                <a:blip r:embed="rId6"/>
                <a:stretch>
                  <a:fillRect/>
                </a:stretch>
              </a:blipFill>
            </p:spPr>
            <p:txBody>
              <a:bodyPr/>
              <a:lstStyle/>
              <a:p>
                <a:r>
                  <a:rPr lang="el-GR">
                    <a:noFill/>
                  </a:rPr>
                  <a:t> </a:t>
                </a:r>
              </a:p>
            </p:txBody>
          </p:sp>
        </mc:Fallback>
      </mc:AlternateContent>
      <p:sp>
        <p:nvSpPr>
          <p:cNvPr id="17" name="Right Brace 16"/>
          <p:cNvSpPr/>
          <p:nvPr/>
        </p:nvSpPr>
        <p:spPr>
          <a:xfrm rot="5400000">
            <a:off x="3989681" y="973866"/>
            <a:ext cx="501092" cy="267341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18" name="TextBox 17"/>
              <p:cNvSpPr txBox="1"/>
              <p:nvPr/>
            </p:nvSpPr>
            <p:spPr>
              <a:xfrm>
                <a:off x="5848029" y="691863"/>
                <a:ext cx="2808312" cy="923330"/>
              </a:xfrm>
              <a:prstGeom prst="rect">
                <a:avLst/>
              </a:prstGeom>
              <a:noFill/>
            </p:spPr>
            <p:txBody>
              <a:bodyPr wrap="square" rtlCol="0">
                <a:spAutoFit/>
              </a:bodyPr>
              <a:lstStyle/>
              <a:p>
                <a:r>
                  <a:rPr lang="en-US" dirty="0">
                    <a:solidFill>
                      <a:schemeClr val="accent3">
                        <a:lumMod val="75000"/>
                      </a:schemeClr>
                    </a:solidFill>
                  </a:rPr>
                  <a:t>compares the similarity of the </a:t>
                </a:r>
                <a:r>
                  <a:rPr lang="en-US" b="1" i="1" dirty="0">
                    <a:solidFill>
                      <a:schemeClr val="accent3">
                        <a:lumMod val="75000"/>
                      </a:schemeClr>
                    </a:solidFill>
                  </a:rPr>
                  <a:t>input vector </a:t>
                </a:r>
                <a14:m>
                  <m:oMath xmlns:m="http://schemas.openxmlformats.org/officeDocument/2006/math">
                    <m:sSub>
                      <m:sSubPr>
                        <m:ctrlPr>
                          <a:rPr lang="en-US" i="1" smtClean="0">
                            <a:solidFill>
                              <a:schemeClr val="accent3">
                                <a:lumMod val="75000"/>
                              </a:schemeClr>
                            </a:solidFill>
                            <a:latin typeface="Cambria Math" panose="02040503050406030204" pitchFamily="18" charset="0"/>
                          </a:rPr>
                        </m:ctrlPr>
                      </m:sSubPr>
                      <m:e>
                        <m:r>
                          <a:rPr lang="en-US" b="0" i="1" smtClean="0">
                            <a:solidFill>
                              <a:schemeClr val="accent3">
                                <a:lumMod val="75000"/>
                              </a:schemeClr>
                            </a:solidFill>
                            <a:latin typeface="Cambria Math" panose="02040503050406030204" pitchFamily="18" charset="0"/>
                          </a:rPr>
                          <m:t>𝑣</m:t>
                        </m:r>
                      </m:e>
                      <m:sub>
                        <m:r>
                          <a:rPr lang="en-US" b="0" i="1" smtClean="0">
                            <a:solidFill>
                              <a:schemeClr val="accent3">
                                <a:lumMod val="75000"/>
                              </a:schemeClr>
                            </a:solidFill>
                            <a:latin typeface="Cambria Math" panose="02040503050406030204" pitchFamily="18" charset="0"/>
                          </a:rPr>
                          <m:t>𝑤</m:t>
                        </m:r>
                        <m:r>
                          <a:rPr lang="en-US" b="0" i="1" smtClean="0">
                            <a:solidFill>
                              <a:schemeClr val="accent3">
                                <a:lumMod val="75000"/>
                              </a:schemeClr>
                            </a:solidFill>
                            <a:latin typeface="Cambria Math" panose="02040503050406030204" pitchFamily="18" charset="0"/>
                          </a:rPr>
                          <m:t> </m:t>
                        </m:r>
                      </m:sub>
                    </m:sSub>
                  </m:oMath>
                </a14:m>
                <a:r>
                  <a:rPr lang="en-US" dirty="0">
                    <a:solidFill>
                      <a:schemeClr val="accent3">
                        <a:lumMod val="75000"/>
                      </a:schemeClr>
                    </a:solidFill>
                  </a:rPr>
                  <a:t>to each internal node vector</a:t>
                </a:r>
                <a:endParaRPr lang="el-GR" dirty="0">
                  <a:solidFill>
                    <a:schemeClr val="accent3">
                      <a:lumMod val="75000"/>
                    </a:schemeClr>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848029" y="691863"/>
                <a:ext cx="2808312" cy="923330"/>
              </a:xfrm>
              <a:prstGeom prst="rect">
                <a:avLst/>
              </a:prstGeom>
              <a:blipFill rotWithShape="0">
                <a:blip r:embed="rId7"/>
                <a:stretch>
                  <a:fillRect l="-1735" t="-3289" r="-868" b="-9211"/>
                </a:stretch>
              </a:blipFill>
            </p:spPr>
            <p:txBody>
              <a:bodyPr/>
              <a:lstStyle/>
              <a:p>
                <a:r>
                  <a:rPr lang="el-GR">
                    <a:noFill/>
                  </a:rPr>
                  <a:t> </a:t>
                </a:r>
              </a:p>
            </p:txBody>
          </p:sp>
        </mc:Fallback>
      </mc:AlternateContent>
      <p:sp>
        <p:nvSpPr>
          <p:cNvPr id="19" name="Right Brace 18"/>
          <p:cNvSpPr/>
          <p:nvPr/>
        </p:nvSpPr>
        <p:spPr>
          <a:xfrm rot="16200000">
            <a:off x="7007130" y="696917"/>
            <a:ext cx="298479" cy="1882275"/>
          </a:xfrm>
          <a:prstGeom prst="rightBrac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extLst>
      <p:ext uri="{BB962C8B-B14F-4D97-AF65-F5344CB8AC3E}">
        <p14:creationId xmlns:p14="http://schemas.microsoft.com/office/powerpoint/2010/main" val="241655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62</a:t>
            </a:fld>
            <a:endParaRPr lang="el-G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52F0E0-31D1-4A44-AC6A-844D18CB05E3}"/>
                  </a:ext>
                </a:extLst>
              </p:cNvPr>
              <p:cNvSpPr txBox="1">
                <a:spLocks/>
              </p:cNvSpPr>
              <p:nvPr/>
            </p:nvSpPr>
            <p:spPr>
              <a:xfrm>
                <a:off x="406863" y="593035"/>
                <a:ext cx="5819830" cy="2376264"/>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Suppose we want to compute the probability of </a:t>
                </a:r>
                <a:r>
                  <a:rPr lang="en-US" sz="2400" i="1" dirty="0"/>
                  <a:t>w</a:t>
                </a:r>
                <a:r>
                  <a:rPr lang="en-US" sz="2400" i="1" baseline="-25000" dirty="0"/>
                  <a:t>2</a:t>
                </a:r>
                <a:r>
                  <a:rPr lang="en-US" sz="2400" dirty="0"/>
                  <a:t> being the output word.</a:t>
                </a:r>
              </a:p>
              <a:p>
                <a:pPr>
                  <a:lnSpc>
                    <a:spcPct val="150000"/>
                  </a:lnSpc>
                </a:pPr>
                <a:r>
                  <a:rPr lang="en-US" sz="2400" dirty="0"/>
                  <a:t>The probabilities of going right/left in a node </a:t>
                </a:r>
                <a:r>
                  <a:rPr lang="en-US" sz="2400" i="1" dirty="0"/>
                  <a:t>n</a:t>
                </a:r>
                <a:r>
                  <a:rPr lang="en-US" sz="2400" dirty="0"/>
                  <a:t> are:</a:t>
                </a:r>
              </a:p>
              <a:p>
                <a:pPr lvl="1">
                  <a:lnSpc>
                    <a:spcPct val="150000"/>
                  </a:lnSpc>
                </a:pPr>
                <a14:m>
                  <m:oMath xmlns:m="http://schemas.openxmlformats.org/officeDocument/2006/math">
                    <m:r>
                      <a:rPr lang="en-US" sz="2200" i="1" smtClean="0">
                        <a:latin typeface="Cambria Math" panose="02040503050406030204" pitchFamily="18" charset="0"/>
                      </a:rPr>
                      <m:t>𝑝</m:t>
                    </m:r>
                    <m:d>
                      <m:dPr>
                        <m:ctrlPr>
                          <a:rPr lang="en-US" sz="2200" i="1" smtClean="0">
                            <a:latin typeface="Cambria Math" panose="02040503050406030204" pitchFamily="18" charset="0"/>
                          </a:rPr>
                        </m:ctrlPr>
                      </m:dPr>
                      <m:e>
                        <m:r>
                          <a:rPr lang="en-US" sz="2200" i="1" smtClean="0">
                            <a:latin typeface="Cambria Math" panose="02040503050406030204" pitchFamily="18" charset="0"/>
                          </a:rPr>
                          <m:t>𝑛</m:t>
                        </m:r>
                        <m:r>
                          <a:rPr lang="en-US" sz="2200" i="1" smtClean="0">
                            <a:latin typeface="Cambria Math" panose="02040503050406030204" pitchFamily="18" charset="0"/>
                          </a:rPr>
                          <m:t>,</m:t>
                        </m:r>
                        <m:r>
                          <a:rPr lang="en-US" sz="2200" i="1" smtClean="0">
                            <a:latin typeface="Cambria Math" panose="02040503050406030204" pitchFamily="18" charset="0"/>
                          </a:rPr>
                          <m:t>𝑙𝑒𝑓𝑡</m:t>
                        </m:r>
                      </m:e>
                    </m:d>
                    <m:r>
                      <a:rPr lang="en-US" sz="2200" i="1" smtClean="0">
                        <a:latin typeface="Cambria Math" panose="02040503050406030204" pitchFamily="18" charset="0"/>
                      </a:rPr>
                      <m:t>=</m:t>
                    </m:r>
                    <m:r>
                      <a:rPr lang="en-US" sz="2200" i="1">
                        <a:latin typeface="Cambria Math" panose="02040503050406030204" pitchFamily="18" charset="0"/>
                        <a:ea typeface="Cambria Math" panose="02040503050406030204" pitchFamily="18" charset="0"/>
                      </a:rPr>
                      <m:t>𝜎</m:t>
                    </m:r>
                    <m:d>
                      <m:dPr>
                        <m:ctrlPr>
                          <a:rPr lang="en-US" sz="2200" i="1" smtClean="0">
                            <a:latin typeface="Cambria Math" panose="02040503050406030204" pitchFamily="18" charset="0"/>
                            <a:ea typeface="Cambria Math" panose="02040503050406030204" pitchFamily="18" charset="0"/>
                          </a:rPr>
                        </m:ctrlPr>
                      </m:dPr>
                      <m:e>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𝑣</m:t>
                            </m:r>
                          </m:e>
                          <m:sub>
                            <m:r>
                              <a:rPr lang="en-US" sz="2200" i="1">
                                <a:latin typeface="Cambria Math" panose="02040503050406030204" pitchFamily="18" charset="0"/>
                                <a:ea typeface="Cambria Math" panose="02040503050406030204" pitchFamily="18" charset="0"/>
                              </a:rPr>
                              <m:t>𝑛</m:t>
                            </m:r>
                          </m:sub>
                        </m:sSub>
                        <m:sPre>
                          <m:sPrePr>
                            <m:ctrlPr>
                              <a:rPr lang="en-US" sz="2200" i="1">
                                <a:latin typeface="Cambria Math" panose="02040503050406030204" pitchFamily="18" charset="0"/>
                                <a:ea typeface="Cambria Math" panose="02040503050406030204" pitchFamily="18" charset="0"/>
                              </a:rPr>
                            </m:ctrlPr>
                          </m:sPrePr>
                          <m:sub/>
                          <m:sup>
                            <m:r>
                              <a:rPr lang="en-US" sz="2200" i="1">
                                <a:latin typeface="Cambria Math" panose="02040503050406030204" pitchFamily="18" charset="0"/>
                              </a:rPr>
                              <m:t>𝑇</m:t>
                            </m:r>
                          </m:sup>
                          <m:e>
                            <m:sSub>
                              <m:sSubPr>
                                <m:ctrlPr>
                                  <a:rPr lang="en-US" sz="2200" i="1">
                                    <a:latin typeface="Cambria Math" panose="02040503050406030204" pitchFamily="18" charset="0"/>
                                  </a:rPr>
                                </m:ctrlPr>
                              </m:sSubPr>
                              <m:e>
                                <m:r>
                                  <a:rPr lang="en-US" sz="2200" i="1">
                                    <a:latin typeface="Cambria Math" panose="02040503050406030204" pitchFamily="18" charset="0"/>
                                  </a:rPr>
                                  <m:t>𝑣</m:t>
                                </m:r>
                              </m:e>
                              <m:sub>
                                <m:r>
                                  <a:rPr lang="en-US" sz="2200" i="1">
                                    <a:latin typeface="Cambria Math" panose="02040503050406030204" pitchFamily="18" charset="0"/>
                                  </a:rPr>
                                  <m:t>𝑤</m:t>
                                </m:r>
                              </m:sub>
                            </m:sSub>
                          </m:e>
                        </m:sPre>
                      </m:e>
                    </m:d>
                  </m:oMath>
                </a14:m>
                <a:endParaRPr lang="en-US" sz="2200" dirty="0"/>
              </a:p>
              <a:p>
                <a:pPr lvl="1">
                  <a:lnSpc>
                    <a:spcPct val="150000"/>
                  </a:lnSpc>
                </a:pPr>
                <a14:m>
                  <m:oMath xmlns:m="http://schemas.openxmlformats.org/officeDocument/2006/math">
                    <m:r>
                      <a:rPr lang="en-US" sz="2200" i="1">
                        <a:latin typeface="Cambria Math" panose="02040503050406030204" pitchFamily="18" charset="0"/>
                      </a:rPr>
                      <m:t>𝑝</m:t>
                    </m:r>
                    <m:d>
                      <m:dPr>
                        <m:ctrlPr>
                          <a:rPr lang="en-US" sz="2200" i="1">
                            <a:latin typeface="Cambria Math" panose="02040503050406030204" pitchFamily="18" charset="0"/>
                          </a:rPr>
                        </m:ctrlPr>
                      </m:dPr>
                      <m:e>
                        <m:r>
                          <a:rPr lang="en-US" sz="2200" i="1">
                            <a:latin typeface="Cambria Math" panose="02040503050406030204" pitchFamily="18" charset="0"/>
                          </a:rPr>
                          <m:t>𝑛</m:t>
                        </m:r>
                        <m:r>
                          <a:rPr lang="en-US" sz="2200" i="1">
                            <a:latin typeface="Cambria Math" panose="02040503050406030204" pitchFamily="18" charset="0"/>
                          </a:rPr>
                          <m:t>,</m:t>
                        </m:r>
                        <m:r>
                          <a:rPr lang="en-US" sz="2200" i="1" smtClean="0">
                            <a:latin typeface="Cambria Math" panose="02040503050406030204" pitchFamily="18" charset="0"/>
                          </a:rPr>
                          <m:t>𝑟𝑖𝑔h𝑡</m:t>
                        </m:r>
                      </m:e>
                    </m:d>
                    <m:r>
                      <a:rPr lang="en-US" sz="2200" i="1">
                        <a:latin typeface="Cambria Math" panose="02040503050406030204" pitchFamily="18" charset="0"/>
                      </a:rPr>
                      <m:t>=</m:t>
                    </m:r>
                    <m:r>
                      <a:rPr lang="en-US" sz="2200" i="1" smtClean="0">
                        <a:latin typeface="Cambria Math" panose="02040503050406030204" pitchFamily="18" charset="0"/>
                      </a:rPr>
                      <m:t>1−</m:t>
                    </m:r>
                    <m:r>
                      <a:rPr lang="en-US" sz="2200" i="1">
                        <a:latin typeface="Cambria Math" panose="02040503050406030204" pitchFamily="18" charset="0"/>
                        <a:ea typeface="Cambria Math" panose="02040503050406030204" pitchFamily="18" charset="0"/>
                      </a:rPr>
                      <m:t>𝜎</m:t>
                    </m:r>
                    <m:d>
                      <m:dPr>
                        <m:ctrlPr>
                          <a:rPr lang="en-US" sz="2200" i="1">
                            <a:latin typeface="Cambria Math" panose="02040503050406030204" pitchFamily="18" charset="0"/>
                            <a:ea typeface="Cambria Math" panose="02040503050406030204" pitchFamily="18" charset="0"/>
                          </a:rPr>
                        </m:ctrlPr>
                      </m:dPr>
                      <m:e>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𝑣</m:t>
                            </m:r>
                          </m:e>
                          <m:sub>
                            <m:r>
                              <a:rPr lang="en-US" sz="2200" i="1">
                                <a:latin typeface="Cambria Math" panose="02040503050406030204" pitchFamily="18" charset="0"/>
                                <a:ea typeface="Cambria Math" panose="02040503050406030204" pitchFamily="18" charset="0"/>
                              </a:rPr>
                              <m:t>𝑛</m:t>
                            </m:r>
                          </m:sub>
                        </m:sSub>
                        <m:sPre>
                          <m:sPrePr>
                            <m:ctrlPr>
                              <a:rPr lang="en-US" sz="2200" i="1">
                                <a:latin typeface="Cambria Math" panose="02040503050406030204" pitchFamily="18" charset="0"/>
                                <a:ea typeface="Cambria Math" panose="02040503050406030204" pitchFamily="18" charset="0"/>
                              </a:rPr>
                            </m:ctrlPr>
                          </m:sPrePr>
                          <m:sub/>
                          <m:sup>
                            <m:r>
                              <a:rPr lang="en-US" sz="2200" i="1">
                                <a:latin typeface="Cambria Math" panose="02040503050406030204" pitchFamily="18" charset="0"/>
                              </a:rPr>
                              <m:t>𝑇</m:t>
                            </m:r>
                          </m:sup>
                          <m:e>
                            <m:sSub>
                              <m:sSubPr>
                                <m:ctrlPr>
                                  <a:rPr lang="en-US" sz="2200" i="1">
                                    <a:latin typeface="Cambria Math" panose="02040503050406030204" pitchFamily="18" charset="0"/>
                                  </a:rPr>
                                </m:ctrlPr>
                              </m:sSubPr>
                              <m:e>
                                <m:r>
                                  <a:rPr lang="en-US" sz="2200" i="1">
                                    <a:latin typeface="Cambria Math" panose="02040503050406030204" pitchFamily="18" charset="0"/>
                                  </a:rPr>
                                  <m:t>𝑣</m:t>
                                </m:r>
                              </m:e>
                              <m:sub>
                                <m:r>
                                  <a:rPr lang="en-US" sz="2200" i="1">
                                    <a:latin typeface="Cambria Math" panose="02040503050406030204" pitchFamily="18" charset="0"/>
                                  </a:rPr>
                                  <m:t>𝑤</m:t>
                                </m:r>
                              </m:sub>
                            </m:sSub>
                          </m:e>
                        </m:sPre>
                      </m:e>
                    </m:d>
                    <m:r>
                      <a:rPr lang="en-US" sz="2200" smtClean="0">
                        <a:latin typeface="Cambria Math" panose="02040503050406030204" pitchFamily="18" charset="0"/>
                      </a:rPr>
                      <m:t>=</m:t>
                    </m:r>
                    <m:r>
                      <a:rPr lang="en-US" sz="2200" i="1">
                        <a:latin typeface="Cambria Math" panose="02040503050406030204" pitchFamily="18" charset="0"/>
                        <a:ea typeface="Cambria Math" panose="02040503050406030204" pitchFamily="18" charset="0"/>
                      </a:rPr>
                      <m:t>𝜎</m:t>
                    </m:r>
                    <m:d>
                      <m:dPr>
                        <m:ctrlPr>
                          <a:rPr lang="en-US" sz="2200" i="1">
                            <a:latin typeface="Cambria Math" panose="02040503050406030204" pitchFamily="18" charset="0"/>
                            <a:ea typeface="Cambria Math" panose="02040503050406030204" pitchFamily="18" charset="0"/>
                          </a:rPr>
                        </m:ctrlPr>
                      </m:dPr>
                      <m:e>
                        <m:r>
                          <a:rPr lang="en-US" sz="2200" i="1" smtClean="0">
                            <a:latin typeface="Cambria Math" panose="02040503050406030204" pitchFamily="18" charset="0"/>
                            <a:ea typeface="Cambria Math" panose="02040503050406030204" pitchFamily="18" charset="0"/>
                          </a:rPr>
                          <m:t>−</m:t>
                        </m:r>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𝑣</m:t>
                            </m:r>
                          </m:e>
                          <m:sub>
                            <m:r>
                              <a:rPr lang="en-US" sz="2200" i="1">
                                <a:latin typeface="Cambria Math" panose="02040503050406030204" pitchFamily="18" charset="0"/>
                                <a:ea typeface="Cambria Math" panose="02040503050406030204" pitchFamily="18" charset="0"/>
                              </a:rPr>
                              <m:t>𝑛</m:t>
                            </m:r>
                          </m:sub>
                        </m:sSub>
                        <m:sPre>
                          <m:sPrePr>
                            <m:ctrlPr>
                              <a:rPr lang="en-US" sz="2200" i="1">
                                <a:latin typeface="Cambria Math" panose="02040503050406030204" pitchFamily="18" charset="0"/>
                                <a:ea typeface="Cambria Math" panose="02040503050406030204" pitchFamily="18" charset="0"/>
                              </a:rPr>
                            </m:ctrlPr>
                          </m:sPrePr>
                          <m:sub/>
                          <m:sup>
                            <m:r>
                              <a:rPr lang="en-US" sz="2200" i="1">
                                <a:latin typeface="Cambria Math" panose="02040503050406030204" pitchFamily="18" charset="0"/>
                              </a:rPr>
                              <m:t>𝑇</m:t>
                            </m:r>
                          </m:sup>
                          <m:e>
                            <m:sSub>
                              <m:sSubPr>
                                <m:ctrlPr>
                                  <a:rPr lang="en-US" sz="2200" i="1">
                                    <a:latin typeface="Cambria Math" panose="02040503050406030204" pitchFamily="18" charset="0"/>
                                  </a:rPr>
                                </m:ctrlPr>
                              </m:sSubPr>
                              <m:e>
                                <m:r>
                                  <a:rPr lang="en-US" sz="2200" i="1">
                                    <a:latin typeface="Cambria Math" panose="02040503050406030204" pitchFamily="18" charset="0"/>
                                  </a:rPr>
                                  <m:t>𝑣</m:t>
                                </m:r>
                              </m:e>
                              <m:sub>
                                <m:r>
                                  <a:rPr lang="en-US" sz="2200" i="1">
                                    <a:latin typeface="Cambria Math" panose="02040503050406030204" pitchFamily="18" charset="0"/>
                                  </a:rPr>
                                  <m:t>𝑤</m:t>
                                </m:r>
                              </m:sub>
                            </m:sSub>
                          </m:e>
                        </m:sPre>
                      </m:e>
                    </m:d>
                  </m:oMath>
                </a14:m>
                <a:endParaRPr lang="en-US" sz="2200" dirty="0"/>
              </a:p>
            </p:txBody>
          </p:sp>
        </mc:Choice>
        <mc:Fallback xmlns="">
          <p:sp>
            <p:nvSpPr>
              <p:cNvPr id="3" name="Content Placeholder 2">
                <a:extLst>
                  <a:ext uri="{FF2B5EF4-FFF2-40B4-BE49-F238E27FC236}">
                    <a16:creationId xmlns="" xmlns:a16="http://schemas.microsoft.com/office/drawing/2014/main" xmlns:a14="http://schemas.microsoft.com/office/drawing/2010/main" id="{D952F0E0-31D1-4A44-AC6A-844D18CB05E3}"/>
                  </a:ext>
                </a:extLst>
              </p:cNvPr>
              <p:cNvSpPr txBox="1">
                <a:spLocks noRot="1" noChangeAspect="1" noMove="1" noResize="1" noEditPoints="1" noAdjustHandles="1" noChangeArrowheads="1" noChangeShapeType="1" noTextEdit="1"/>
              </p:cNvSpPr>
              <p:nvPr/>
            </p:nvSpPr>
            <p:spPr>
              <a:xfrm>
                <a:off x="406863" y="593035"/>
                <a:ext cx="5819830" cy="2376264"/>
              </a:xfrm>
              <a:prstGeom prst="rect">
                <a:avLst/>
              </a:prstGeom>
              <a:blipFill rotWithShape="0">
                <a:blip r:embed="rId2"/>
                <a:stretch>
                  <a:fillRect l="-1153" t="-2564" r="-524"/>
                </a:stretch>
              </a:blipFill>
            </p:spPr>
            <p:txBody>
              <a:bodyPr/>
              <a:lstStyle/>
              <a:p>
                <a:r>
                  <a:rPr lang="el-GR">
                    <a:noFill/>
                  </a:rPr>
                  <a:t> </a:t>
                </a:r>
              </a:p>
            </p:txBody>
          </p:sp>
        </mc:Fallback>
      </mc:AlternateContent>
      <p:pic>
        <p:nvPicPr>
          <p:cNvPr id="4" name="Picture 3">
            <a:extLst>
              <a:ext uri="{FF2B5EF4-FFF2-40B4-BE49-F238E27FC236}">
                <a16:creationId xmlns:a16="http://schemas.microsoft.com/office/drawing/2014/main" id="{33303982-8149-47BF-B0CB-A27CC797D60C}"/>
              </a:ext>
            </a:extLst>
          </p:cNvPr>
          <p:cNvPicPr>
            <a:picLocks noChangeAspect="1"/>
          </p:cNvPicPr>
          <p:nvPr/>
        </p:nvPicPr>
        <p:blipFill rotWithShape="1">
          <a:blip r:embed="rId3"/>
          <a:srcRect l="3575" t="8786" r="2276" b="6312"/>
          <a:stretch/>
        </p:blipFill>
        <p:spPr>
          <a:xfrm>
            <a:off x="6142739" y="1081569"/>
            <a:ext cx="2681281" cy="1399197"/>
          </a:xfrm>
          <a:prstGeom prst="rect">
            <a:avLst/>
          </a:prstGeom>
        </p:spPr>
      </p:pic>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F2C73E4-E2A8-468E-898E-2A42216CB7AE}"/>
                  </a:ext>
                </a:extLst>
              </p:cNvPr>
              <p:cNvSpPr/>
              <p:nvPr/>
            </p:nvSpPr>
            <p:spPr>
              <a:xfrm>
                <a:off x="419691" y="3131632"/>
                <a:ext cx="7056784" cy="9693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solidFill>
                            <a:schemeClr val="tx1">
                              <a:lumMod val="65000"/>
                              <a:lumOff val="35000"/>
                            </a:schemeClr>
                          </a:solidFill>
                          <a:latin typeface="Cambria Math" panose="02040503050406030204" pitchFamily="18" charset="0"/>
                          <a:ea typeface="Cambria Math" panose="02040503050406030204" pitchFamily="18" charset="0"/>
                        </a:rPr>
                        <m:t>𝑝</m:t>
                      </m:r>
                      <m:d>
                        <m:dPr>
                          <m:ctrlPr>
                            <a:rPr lang="en-US" i="1">
                              <a:solidFill>
                                <a:schemeClr val="tx1">
                                  <a:lumMod val="65000"/>
                                  <a:lumOff val="35000"/>
                                </a:schemeClr>
                              </a:solidFill>
                              <a:latin typeface="Cambria Math" panose="02040503050406030204" pitchFamily="18" charset="0"/>
                              <a:ea typeface="Cambria Math" panose="02040503050406030204" pitchFamily="18" charset="0"/>
                            </a:rPr>
                          </m:ctrlPr>
                        </m:dPr>
                        <m:e>
                          <m:sSub>
                            <m:sSubPr>
                              <m:ctrlPr>
                                <a:rPr lang="en-US" i="1">
                                  <a:solidFill>
                                    <a:schemeClr val="tx1">
                                      <a:lumMod val="65000"/>
                                      <a:lumOff val="35000"/>
                                    </a:schemeClr>
                                  </a:solidFill>
                                  <a:latin typeface="Cambria Math" panose="02040503050406030204" pitchFamily="18" charset="0"/>
                                  <a:ea typeface="Cambria Math" panose="02040503050406030204" pitchFamily="18" charset="0"/>
                                </a:rPr>
                              </m:ctrlPr>
                            </m:sSubPr>
                            <m:e>
                              <m:r>
                                <a:rPr lang="en-US" i="1">
                                  <a:solidFill>
                                    <a:schemeClr val="tx1">
                                      <a:lumMod val="65000"/>
                                      <a:lumOff val="35000"/>
                                    </a:schemeClr>
                                  </a:solidFill>
                                  <a:latin typeface="Cambria Math" panose="02040503050406030204" pitchFamily="18" charset="0"/>
                                  <a:ea typeface="Cambria Math" panose="02040503050406030204" pitchFamily="18" charset="0"/>
                                </a:rPr>
                                <m:t>𝑤</m:t>
                              </m:r>
                            </m:e>
                            <m:sub>
                              <m:r>
                                <a:rPr lang="en-US" i="1">
                                  <a:solidFill>
                                    <a:schemeClr val="tx1">
                                      <a:lumMod val="65000"/>
                                      <a:lumOff val="35000"/>
                                    </a:schemeClr>
                                  </a:solidFill>
                                  <a:latin typeface="Cambria Math" panose="02040503050406030204" pitchFamily="18" charset="0"/>
                                  <a:ea typeface="Cambria Math" panose="02040503050406030204" pitchFamily="18" charset="0"/>
                                </a:rPr>
                                <m:t>2</m:t>
                              </m:r>
                            </m:sub>
                          </m:sSub>
                          <m:r>
                            <a:rPr lang="en-US" i="1">
                              <a:solidFill>
                                <a:schemeClr val="tx1">
                                  <a:lumMod val="65000"/>
                                  <a:lumOff val="35000"/>
                                </a:schemeClr>
                              </a:solidFill>
                              <a:latin typeface="Cambria Math" panose="02040503050406030204" pitchFamily="18" charset="0"/>
                              <a:ea typeface="Cambria Math" panose="02040503050406030204" pitchFamily="18" charset="0"/>
                            </a:rPr>
                            <m:t>=</m:t>
                          </m:r>
                          <m:r>
                            <a:rPr lang="en-US" i="1">
                              <a:solidFill>
                                <a:schemeClr val="tx1">
                                  <a:lumMod val="65000"/>
                                  <a:lumOff val="35000"/>
                                </a:schemeClr>
                              </a:solidFill>
                              <a:latin typeface="Cambria Math" panose="02040503050406030204" pitchFamily="18" charset="0"/>
                              <a:ea typeface="Cambria Math" panose="02040503050406030204" pitchFamily="18" charset="0"/>
                            </a:rPr>
                            <m:t>𝑐</m:t>
                          </m:r>
                        </m:e>
                      </m:d>
                      <m:r>
                        <a:rPr lang="en-US" i="1">
                          <a:solidFill>
                            <a:schemeClr val="tx1">
                              <a:lumMod val="65000"/>
                              <a:lumOff val="35000"/>
                            </a:schemeClr>
                          </a:solidFill>
                          <a:latin typeface="Cambria Math" panose="02040503050406030204" pitchFamily="18" charset="0"/>
                          <a:ea typeface="Cambria Math" panose="02040503050406030204" pitchFamily="18" charset="0"/>
                        </a:rPr>
                        <m:t>=</m:t>
                      </m:r>
                      <m:r>
                        <a:rPr lang="en-US" i="1">
                          <a:solidFill>
                            <a:schemeClr val="tx1">
                              <a:lumMod val="65000"/>
                              <a:lumOff val="35000"/>
                            </a:schemeClr>
                          </a:solidFill>
                          <a:latin typeface="Cambria Math" panose="02040503050406030204" pitchFamily="18" charset="0"/>
                          <a:ea typeface="Cambria Math" panose="02040503050406030204" pitchFamily="18" charset="0"/>
                        </a:rPr>
                        <m:t>𝑝</m:t>
                      </m:r>
                      <m:d>
                        <m:dPr>
                          <m:ctrlPr>
                            <a:rPr lang="en-US" i="1">
                              <a:solidFill>
                                <a:schemeClr val="tx1">
                                  <a:lumMod val="65000"/>
                                  <a:lumOff val="35000"/>
                                </a:schemeClr>
                              </a:solidFill>
                              <a:latin typeface="Cambria Math" panose="02040503050406030204" pitchFamily="18" charset="0"/>
                              <a:ea typeface="Cambria Math" panose="02040503050406030204" pitchFamily="18" charset="0"/>
                            </a:rPr>
                          </m:ctrlPr>
                        </m:dPr>
                        <m:e>
                          <m:r>
                            <a:rPr lang="en-US" i="1">
                              <a:solidFill>
                                <a:schemeClr val="tx1">
                                  <a:lumMod val="65000"/>
                                  <a:lumOff val="35000"/>
                                </a:schemeClr>
                              </a:solidFill>
                              <a:latin typeface="Cambria Math" panose="02040503050406030204" pitchFamily="18" charset="0"/>
                              <a:ea typeface="Cambria Math" panose="02040503050406030204" pitchFamily="18" charset="0"/>
                            </a:rPr>
                            <m:t>𝑛</m:t>
                          </m:r>
                          <m:d>
                            <m:dPr>
                              <m:ctrlPr>
                                <a:rPr lang="en-US" i="1">
                                  <a:solidFill>
                                    <a:schemeClr val="tx1">
                                      <a:lumMod val="65000"/>
                                      <a:lumOff val="35000"/>
                                    </a:schemeClr>
                                  </a:solidFill>
                                  <a:latin typeface="Cambria Math" panose="02040503050406030204" pitchFamily="18" charset="0"/>
                                  <a:ea typeface="Cambria Math" panose="02040503050406030204" pitchFamily="18" charset="0"/>
                                </a:rPr>
                              </m:ctrlPr>
                            </m:dPr>
                            <m:e>
                              <m:sSub>
                                <m:sSubPr>
                                  <m:ctrlPr>
                                    <a:rPr lang="en-US" i="1">
                                      <a:solidFill>
                                        <a:schemeClr val="tx1">
                                          <a:lumMod val="65000"/>
                                          <a:lumOff val="35000"/>
                                        </a:schemeClr>
                                      </a:solidFill>
                                      <a:latin typeface="Cambria Math" panose="02040503050406030204" pitchFamily="18" charset="0"/>
                                      <a:ea typeface="Cambria Math" panose="02040503050406030204" pitchFamily="18" charset="0"/>
                                    </a:rPr>
                                  </m:ctrlPr>
                                </m:sSubPr>
                                <m:e>
                                  <m:r>
                                    <a:rPr lang="en-US" i="1">
                                      <a:solidFill>
                                        <a:schemeClr val="tx1">
                                          <a:lumMod val="65000"/>
                                          <a:lumOff val="35000"/>
                                        </a:schemeClr>
                                      </a:solidFill>
                                      <a:latin typeface="Cambria Math" panose="02040503050406030204" pitchFamily="18" charset="0"/>
                                      <a:ea typeface="Cambria Math" panose="02040503050406030204" pitchFamily="18" charset="0"/>
                                    </a:rPr>
                                    <m:t>𝑤</m:t>
                                  </m:r>
                                </m:e>
                                <m:sub>
                                  <m:r>
                                    <a:rPr lang="en-US" i="1">
                                      <a:solidFill>
                                        <a:schemeClr val="tx1">
                                          <a:lumMod val="65000"/>
                                          <a:lumOff val="35000"/>
                                        </a:schemeClr>
                                      </a:solidFill>
                                      <a:latin typeface="Cambria Math" panose="02040503050406030204" pitchFamily="18" charset="0"/>
                                      <a:ea typeface="Cambria Math" panose="02040503050406030204" pitchFamily="18" charset="0"/>
                                    </a:rPr>
                                    <m:t>2</m:t>
                                  </m:r>
                                </m:sub>
                              </m:sSub>
                              <m:r>
                                <a:rPr lang="en-US" i="1">
                                  <a:solidFill>
                                    <a:schemeClr val="tx1">
                                      <a:lumMod val="65000"/>
                                      <a:lumOff val="35000"/>
                                    </a:schemeClr>
                                  </a:solidFill>
                                  <a:latin typeface="Cambria Math" panose="02040503050406030204" pitchFamily="18" charset="0"/>
                                  <a:ea typeface="Cambria Math" panose="02040503050406030204" pitchFamily="18" charset="0"/>
                                </a:rPr>
                                <m:t>,1</m:t>
                              </m:r>
                            </m:e>
                          </m:d>
                          <m:r>
                            <a:rPr lang="en-US" i="1">
                              <a:solidFill>
                                <a:schemeClr val="tx1">
                                  <a:lumMod val="65000"/>
                                  <a:lumOff val="35000"/>
                                </a:schemeClr>
                              </a:solidFill>
                              <a:latin typeface="Cambria Math" panose="02040503050406030204" pitchFamily="18" charset="0"/>
                              <a:ea typeface="Cambria Math" panose="02040503050406030204" pitchFamily="18" charset="0"/>
                            </a:rPr>
                            <m:t>,</m:t>
                          </m:r>
                          <m:r>
                            <a:rPr lang="en-US" i="1">
                              <a:solidFill>
                                <a:schemeClr val="tx1">
                                  <a:lumMod val="65000"/>
                                  <a:lumOff val="35000"/>
                                </a:schemeClr>
                              </a:solidFill>
                              <a:latin typeface="Cambria Math" panose="02040503050406030204" pitchFamily="18" charset="0"/>
                              <a:ea typeface="Cambria Math" panose="02040503050406030204" pitchFamily="18" charset="0"/>
                            </a:rPr>
                            <m:t>𝑙𝑒𝑓𝑡</m:t>
                          </m:r>
                        </m:e>
                      </m:d>
                      <m:r>
                        <a:rPr lang="en-US" i="1">
                          <a:solidFill>
                            <a:schemeClr val="tx1">
                              <a:lumMod val="65000"/>
                              <a:lumOff val="35000"/>
                            </a:schemeClr>
                          </a:solidFill>
                          <a:latin typeface="Cambria Math" panose="02040503050406030204" pitchFamily="18" charset="0"/>
                          <a:ea typeface="Cambria Math" panose="02040503050406030204" pitchFamily="18" charset="0"/>
                        </a:rPr>
                        <m:t>∙</m:t>
                      </m:r>
                      <m:r>
                        <a:rPr lang="en-US" i="1">
                          <a:solidFill>
                            <a:schemeClr val="tx1">
                              <a:lumMod val="65000"/>
                              <a:lumOff val="35000"/>
                            </a:schemeClr>
                          </a:solidFill>
                          <a:latin typeface="Cambria Math" panose="02040503050406030204" pitchFamily="18" charset="0"/>
                          <a:ea typeface="Cambria Math" panose="02040503050406030204" pitchFamily="18" charset="0"/>
                        </a:rPr>
                        <m:t>𝑝</m:t>
                      </m:r>
                      <m:d>
                        <m:dPr>
                          <m:ctrlPr>
                            <a:rPr lang="en-US" i="1">
                              <a:solidFill>
                                <a:schemeClr val="tx1">
                                  <a:lumMod val="65000"/>
                                  <a:lumOff val="35000"/>
                                </a:schemeClr>
                              </a:solidFill>
                              <a:latin typeface="Cambria Math" panose="02040503050406030204" pitchFamily="18" charset="0"/>
                              <a:ea typeface="Cambria Math" panose="02040503050406030204" pitchFamily="18" charset="0"/>
                            </a:rPr>
                          </m:ctrlPr>
                        </m:dPr>
                        <m:e>
                          <m:r>
                            <a:rPr lang="en-US" i="1">
                              <a:solidFill>
                                <a:schemeClr val="tx1">
                                  <a:lumMod val="65000"/>
                                  <a:lumOff val="35000"/>
                                </a:schemeClr>
                              </a:solidFill>
                              <a:latin typeface="Cambria Math" panose="02040503050406030204" pitchFamily="18" charset="0"/>
                              <a:ea typeface="Cambria Math" panose="02040503050406030204" pitchFamily="18" charset="0"/>
                            </a:rPr>
                            <m:t>𝑛</m:t>
                          </m:r>
                          <m:d>
                            <m:dPr>
                              <m:ctrlPr>
                                <a:rPr lang="en-US" i="1">
                                  <a:solidFill>
                                    <a:schemeClr val="tx1">
                                      <a:lumMod val="65000"/>
                                      <a:lumOff val="35000"/>
                                    </a:schemeClr>
                                  </a:solidFill>
                                  <a:latin typeface="Cambria Math" panose="02040503050406030204" pitchFamily="18" charset="0"/>
                                  <a:ea typeface="Cambria Math" panose="02040503050406030204" pitchFamily="18" charset="0"/>
                                </a:rPr>
                              </m:ctrlPr>
                            </m:dPr>
                            <m:e>
                              <m:sSub>
                                <m:sSubPr>
                                  <m:ctrlPr>
                                    <a:rPr lang="en-US" i="1">
                                      <a:solidFill>
                                        <a:schemeClr val="tx1">
                                          <a:lumMod val="65000"/>
                                          <a:lumOff val="35000"/>
                                        </a:schemeClr>
                                      </a:solidFill>
                                      <a:latin typeface="Cambria Math" panose="02040503050406030204" pitchFamily="18" charset="0"/>
                                      <a:ea typeface="Cambria Math" panose="02040503050406030204" pitchFamily="18" charset="0"/>
                                    </a:rPr>
                                  </m:ctrlPr>
                                </m:sSubPr>
                                <m:e>
                                  <m:r>
                                    <a:rPr lang="en-US" i="1">
                                      <a:solidFill>
                                        <a:schemeClr val="tx1">
                                          <a:lumMod val="65000"/>
                                          <a:lumOff val="35000"/>
                                        </a:schemeClr>
                                      </a:solidFill>
                                      <a:latin typeface="Cambria Math" panose="02040503050406030204" pitchFamily="18" charset="0"/>
                                      <a:ea typeface="Cambria Math" panose="02040503050406030204" pitchFamily="18" charset="0"/>
                                    </a:rPr>
                                    <m:t>𝑤</m:t>
                                  </m:r>
                                </m:e>
                                <m:sub>
                                  <m:r>
                                    <a:rPr lang="en-US" i="1">
                                      <a:solidFill>
                                        <a:schemeClr val="tx1">
                                          <a:lumMod val="65000"/>
                                          <a:lumOff val="35000"/>
                                        </a:schemeClr>
                                      </a:solidFill>
                                      <a:latin typeface="Cambria Math" panose="02040503050406030204" pitchFamily="18" charset="0"/>
                                      <a:ea typeface="Cambria Math" panose="02040503050406030204" pitchFamily="18" charset="0"/>
                                    </a:rPr>
                                    <m:t>2</m:t>
                                  </m:r>
                                </m:sub>
                              </m:sSub>
                              <m:r>
                                <a:rPr lang="en-US" i="1">
                                  <a:solidFill>
                                    <a:schemeClr val="tx1">
                                      <a:lumMod val="65000"/>
                                      <a:lumOff val="35000"/>
                                    </a:schemeClr>
                                  </a:solidFill>
                                  <a:latin typeface="Cambria Math" panose="02040503050406030204" pitchFamily="18" charset="0"/>
                                  <a:ea typeface="Cambria Math" panose="02040503050406030204" pitchFamily="18" charset="0"/>
                                </a:rPr>
                                <m:t>,2</m:t>
                              </m:r>
                            </m:e>
                          </m:d>
                          <m:r>
                            <a:rPr lang="en-US" i="1">
                              <a:solidFill>
                                <a:schemeClr val="tx1">
                                  <a:lumMod val="65000"/>
                                  <a:lumOff val="35000"/>
                                </a:schemeClr>
                              </a:solidFill>
                              <a:latin typeface="Cambria Math" panose="02040503050406030204" pitchFamily="18" charset="0"/>
                              <a:ea typeface="Cambria Math" panose="02040503050406030204" pitchFamily="18" charset="0"/>
                            </a:rPr>
                            <m:t>,</m:t>
                          </m:r>
                          <m:r>
                            <a:rPr lang="en-US" i="1">
                              <a:solidFill>
                                <a:schemeClr val="tx1">
                                  <a:lumMod val="65000"/>
                                  <a:lumOff val="35000"/>
                                </a:schemeClr>
                              </a:solidFill>
                              <a:latin typeface="Cambria Math" panose="02040503050406030204" pitchFamily="18" charset="0"/>
                              <a:ea typeface="Cambria Math" panose="02040503050406030204" pitchFamily="18" charset="0"/>
                            </a:rPr>
                            <m:t>𝑙𝑒𝑓𝑡</m:t>
                          </m:r>
                        </m:e>
                      </m:d>
                      <m:r>
                        <a:rPr lang="en-US" i="1">
                          <a:solidFill>
                            <a:schemeClr val="tx1">
                              <a:lumMod val="65000"/>
                              <a:lumOff val="35000"/>
                            </a:schemeClr>
                          </a:solidFill>
                          <a:latin typeface="Cambria Math" panose="02040503050406030204" pitchFamily="18" charset="0"/>
                          <a:ea typeface="Cambria Math" panose="02040503050406030204" pitchFamily="18" charset="0"/>
                        </a:rPr>
                        <m:t>∙</m:t>
                      </m:r>
                      <m:r>
                        <m:rPr>
                          <m:nor/>
                        </m:rPr>
                        <a:rPr lang="en-US" i="1" dirty="0">
                          <a:solidFill>
                            <a:schemeClr val="tx1">
                              <a:lumMod val="65000"/>
                              <a:lumOff val="35000"/>
                            </a:schemeClr>
                          </a:solidFill>
                          <a:latin typeface="Cambria Math" panose="02040503050406030204" pitchFamily="18" charset="0"/>
                          <a:ea typeface="Cambria Math" panose="02040503050406030204" pitchFamily="18" charset="0"/>
                        </a:rPr>
                        <m:t> </m:t>
                      </m:r>
                      <m:r>
                        <a:rPr lang="en-US" i="1">
                          <a:solidFill>
                            <a:schemeClr val="tx1">
                              <a:lumMod val="65000"/>
                              <a:lumOff val="35000"/>
                            </a:schemeClr>
                          </a:solidFill>
                          <a:latin typeface="Cambria Math" panose="02040503050406030204" pitchFamily="18" charset="0"/>
                          <a:ea typeface="Cambria Math" panose="02040503050406030204" pitchFamily="18" charset="0"/>
                        </a:rPr>
                        <m:t>𝑝</m:t>
                      </m:r>
                      <m:d>
                        <m:dPr>
                          <m:ctrlPr>
                            <a:rPr lang="en-US" i="1">
                              <a:solidFill>
                                <a:schemeClr val="tx1">
                                  <a:lumMod val="65000"/>
                                  <a:lumOff val="35000"/>
                                </a:schemeClr>
                              </a:solidFill>
                              <a:latin typeface="Cambria Math" panose="02040503050406030204" pitchFamily="18" charset="0"/>
                              <a:ea typeface="Cambria Math" panose="02040503050406030204" pitchFamily="18" charset="0"/>
                            </a:rPr>
                          </m:ctrlPr>
                        </m:dPr>
                        <m:e>
                          <m:r>
                            <a:rPr lang="en-US" i="1">
                              <a:solidFill>
                                <a:schemeClr val="tx1">
                                  <a:lumMod val="65000"/>
                                  <a:lumOff val="35000"/>
                                </a:schemeClr>
                              </a:solidFill>
                              <a:latin typeface="Cambria Math" panose="02040503050406030204" pitchFamily="18" charset="0"/>
                              <a:ea typeface="Cambria Math" panose="02040503050406030204" pitchFamily="18" charset="0"/>
                            </a:rPr>
                            <m:t>𝑛</m:t>
                          </m:r>
                          <m:d>
                            <m:dPr>
                              <m:ctrlPr>
                                <a:rPr lang="en-US" i="1">
                                  <a:solidFill>
                                    <a:schemeClr val="tx1">
                                      <a:lumMod val="65000"/>
                                      <a:lumOff val="35000"/>
                                    </a:schemeClr>
                                  </a:solidFill>
                                  <a:latin typeface="Cambria Math" panose="02040503050406030204" pitchFamily="18" charset="0"/>
                                  <a:ea typeface="Cambria Math" panose="02040503050406030204" pitchFamily="18" charset="0"/>
                                </a:rPr>
                              </m:ctrlPr>
                            </m:dPr>
                            <m:e>
                              <m:sSub>
                                <m:sSubPr>
                                  <m:ctrlPr>
                                    <a:rPr lang="en-US" i="1">
                                      <a:solidFill>
                                        <a:schemeClr val="tx1">
                                          <a:lumMod val="65000"/>
                                          <a:lumOff val="35000"/>
                                        </a:schemeClr>
                                      </a:solidFill>
                                      <a:latin typeface="Cambria Math" panose="02040503050406030204" pitchFamily="18" charset="0"/>
                                      <a:ea typeface="Cambria Math" panose="02040503050406030204" pitchFamily="18" charset="0"/>
                                    </a:rPr>
                                  </m:ctrlPr>
                                </m:sSubPr>
                                <m:e>
                                  <m:r>
                                    <a:rPr lang="en-US" i="1">
                                      <a:solidFill>
                                        <a:schemeClr val="tx1">
                                          <a:lumMod val="65000"/>
                                          <a:lumOff val="35000"/>
                                        </a:schemeClr>
                                      </a:solidFill>
                                      <a:latin typeface="Cambria Math" panose="02040503050406030204" pitchFamily="18" charset="0"/>
                                      <a:ea typeface="Cambria Math" panose="02040503050406030204" pitchFamily="18" charset="0"/>
                                    </a:rPr>
                                    <m:t>𝑤</m:t>
                                  </m:r>
                                </m:e>
                                <m:sub>
                                  <m:r>
                                    <a:rPr lang="en-US" i="1">
                                      <a:solidFill>
                                        <a:schemeClr val="tx1">
                                          <a:lumMod val="65000"/>
                                          <a:lumOff val="35000"/>
                                        </a:schemeClr>
                                      </a:solidFill>
                                      <a:latin typeface="Cambria Math" panose="02040503050406030204" pitchFamily="18" charset="0"/>
                                      <a:ea typeface="Cambria Math" panose="02040503050406030204" pitchFamily="18" charset="0"/>
                                    </a:rPr>
                                    <m:t>2</m:t>
                                  </m:r>
                                </m:sub>
                              </m:sSub>
                              <m:r>
                                <a:rPr lang="en-US" i="1">
                                  <a:solidFill>
                                    <a:schemeClr val="tx1">
                                      <a:lumMod val="65000"/>
                                      <a:lumOff val="35000"/>
                                    </a:schemeClr>
                                  </a:solidFill>
                                  <a:latin typeface="Cambria Math" panose="02040503050406030204" pitchFamily="18" charset="0"/>
                                  <a:ea typeface="Cambria Math" panose="02040503050406030204" pitchFamily="18" charset="0"/>
                                </a:rPr>
                                <m:t>,3</m:t>
                              </m:r>
                            </m:e>
                          </m:d>
                          <m:r>
                            <a:rPr lang="en-US" i="1">
                              <a:solidFill>
                                <a:schemeClr val="tx1">
                                  <a:lumMod val="65000"/>
                                  <a:lumOff val="35000"/>
                                </a:schemeClr>
                              </a:solidFill>
                              <a:latin typeface="Cambria Math" panose="02040503050406030204" pitchFamily="18" charset="0"/>
                              <a:ea typeface="Cambria Math" panose="02040503050406030204" pitchFamily="18" charset="0"/>
                            </a:rPr>
                            <m:t>,</m:t>
                          </m:r>
                          <m:r>
                            <a:rPr lang="en-US" i="1">
                              <a:solidFill>
                                <a:schemeClr val="tx1">
                                  <a:lumMod val="65000"/>
                                  <a:lumOff val="35000"/>
                                </a:schemeClr>
                              </a:solidFill>
                              <a:latin typeface="Cambria Math" panose="02040503050406030204" pitchFamily="18" charset="0"/>
                              <a:ea typeface="Cambria Math" panose="02040503050406030204" pitchFamily="18" charset="0"/>
                            </a:rPr>
                            <m:t>𝑟𝑖𝑔h𝑡</m:t>
                          </m:r>
                        </m:e>
                      </m:d>
                    </m:oMath>
                  </m:oMathPara>
                </a14:m>
                <a:endParaRPr lang="en-US" i="1" dirty="0">
                  <a:solidFill>
                    <a:schemeClr val="tx1">
                      <a:lumMod val="65000"/>
                      <a:lumOff val="35000"/>
                    </a:schemeClr>
                  </a:solidFill>
                  <a:latin typeface="Cambria Math" panose="02040503050406030204" pitchFamily="18" charset="0"/>
                  <a:ea typeface="Cambria Math" panose="02040503050406030204" pitchFamily="18" charset="0"/>
                </a:endParaRPr>
              </a:p>
              <a:p>
                <a:endParaRPr lang="en-US" i="1" dirty="0">
                  <a:solidFill>
                    <a:schemeClr val="tx1">
                      <a:lumMod val="65000"/>
                      <a:lumOff val="35000"/>
                    </a:schemeClr>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a:solidFill>
                            <a:schemeClr val="tx1">
                              <a:lumMod val="65000"/>
                              <a:lumOff val="35000"/>
                            </a:schemeClr>
                          </a:solidFill>
                          <a:latin typeface="Cambria Math" panose="02040503050406030204" pitchFamily="18" charset="0"/>
                          <a:ea typeface="Cambria Math" panose="02040503050406030204" pitchFamily="18" charset="0"/>
                        </a:rPr>
                        <m:t>=</m:t>
                      </m:r>
                      <m:r>
                        <a:rPr lang="en-US" i="1">
                          <a:solidFill>
                            <a:schemeClr val="tx1">
                              <a:lumMod val="65000"/>
                              <a:lumOff val="35000"/>
                            </a:schemeClr>
                          </a:solidFill>
                          <a:latin typeface="Cambria Math" panose="02040503050406030204" pitchFamily="18" charset="0"/>
                          <a:ea typeface="Cambria Math" panose="02040503050406030204" pitchFamily="18" charset="0"/>
                        </a:rPr>
                        <m:t>𝜎</m:t>
                      </m:r>
                      <m:d>
                        <m:dPr>
                          <m:ctrlPr>
                            <a:rPr lang="en-US" i="1">
                              <a:solidFill>
                                <a:schemeClr val="tx1">
                                  <a:lumMod val="65000"/>
                                  <a:lumOff val="35000"/>
                                </a:schemeClr>
                              </a:solidFill>
                              <a:latin typeface="Cambria Math" panose="02040503050406030204" pitchFamily="18" charset="0"/>
                              <a:ea typeface="Cambria Math" panose="02040503050406030204" pitchFamily="18" charset="0"/>
                            </a:rPr>
                          </m:ctrlPr>
                        </m:dPr>
                        <m:e>
                          <m:sSub>
                            <m:sSubPr>
                              <m:ctrlPr>
                                <a:rPr lang="en-US" i="1">
                                  <a:solidFill>
                                    <a:schemeClr val="tx1">
                                      <a:lumMod val="65000"/>
                                      <a:lumOff val="35000"/>
                                    </a:schemeClr>
                                  </a:solidFill>
                                  <a:latin typeface="Cambria Math" panose="02040503050406030204" pitchFamily="18" charset="0"/>
                                  <a:ea typeface="Cambria Math" panose="02040503050406030204" pitchFamily="18" charset="0"/>
                                </a:rPr>
                              </m:ctrlPr>
                            </m:sSubPr>
                            <m:e>
                              <m:r>
                                <a:rPr lang="en-US" i="1">
                                  <a:solidFill>
                                    <a:schemeClr val="tx1">
                                      <a:lumMod val="65000"/>
                                      <a:lumOff val="35000"/>
                                    </a:schemeClr>
                                  </a:solidFill>
                                  <a:latin typeface="Cambria Math" panose="02040503050406030204" pitchFamily="18" charset="0"/>
                                  <a:ea typeface="Cambria Math" panose="02040503050406030204" pitchFamily="18" charset="0"/>
                                </a:rPr>
                                <m:t>𝑣</m:t>
                              </m:r>
                            </m:e>
                            <m:sub>
                              <m:r>
                                <a:rPr lang="en-US" i="1">
                                  <a:solidFill>
                                    <a:schemeClr val="tx1">
                                      <a:lumMod val="65000"/>
                                      <a:lumOff val="35000"/>
                                    </a:schemeClr>
                                  </a:solidFill>
                                  <a:latin typeface="Cambria Math" panose="02040503050406030204" pitchFamily="18" charset="0"/>
                                  <a:ea typeface="Cambria Math" panose="02040503050406030204" pitchFamily="18" charset="0"/>
                                </a:rPr>
                                <m:t>𝑛</m:t>
                              </m:r>
                              <m:d>
                                <m:dPr>
                                  <m:ctrlPr>
                                    <a:rPr lang="en-US" i="1">
                                      <a:solidFill>
                                        <a:schemeClr val="tx1">
                                          <a:lumMod val="65000"/>
                                          <a:lumOff val="35000"/>
                                        </a:schemeClr>
                                      </a:solidFill>
                                      <a:latin typeface="Cambria Math" panose="02040503050406030204" pitchFamily="18" charset="0"/>
                                      <a:ea typeface="Cambria Math" panose="02040503050406030204" pitchFamily="18" charset="0"/>
                                    </a:rPr>
                                  </m:ctrlPr>
                                </m:dPr>
                                <m:e>
                                  <m:sSub>
                                    <m:sSubPr>
                                      <m:ctrlPr>
                                        <a:rPr lang="en-US" i="1">
                                          <a:solidFill>
                                            <a:schemeClr val="tx1">
                                              <a:lumMod val="65000"/>
                                              <a:lumOff val="35000"/>
                                            </a:schemeClr>
                                          </a:solidFill>
                                          <a:latin typeface="Cambria Math" panose="02040503050406030204" pitchFamily="18" charset="0"/>
                                          <a:ea typeface="Cambria Math" panose="02040503050406030204" pitchFamily="18" charset="0"/>
                                        </a:rPr>
                                      </m:ctrlPr>
                                    </m:sSubPr>
                                    <m:e>
                                      <m:r>
                                        <a:rPr lang="en-US" i="1">
                                          <a:solidFill>
                                            <a:schemeClr val="tx1">
                                              <a:lumMod val="65000"/>
                                              <a:lumOff val="35000"/>
                                            </a:schemeClr>
                                          </a:solidFill>
                                          <a:latin typeface="Cambria Math" panose="02040503050406030204" pitchFamily="18" charset="0"/>
                                          <a:ea typeface="Cambria Math" panose="02040503050406030204" pitchFamily="18" charset="0"/>
                                        </a:rPr>
                                        <m:t>𝑤</m:t>
                                      </m:r>
                                    </m:e>
                                    <m:sub>
                                      <m:r>
                                        <a:rPr lang="en-US" i="1">
                                          <a:solidFill>
                                            <a:schemeClr val="tx1">
                                              <a:lumMod val="65000"/>
                                              <a:lumOff val="35000"/>
                                            </a:schemeClr>
                                          </a:solidFill>
                                          <a:latin typeface="Cambria Math" panose="02040503050406030204" pitchFamily="18" charset="0"/>
                                          <a:ea typeface="Cambria Math" panose="02040503050406030204" pitchFamily="18" charset="0"/>
                                        </a:rPr>
                                        <m:t>2</m:t>
                                      </m:r>
                                    </m:sub>
                                  </m:sSub>
                                  <m:r>
                                    <a:rPr lang="en-US" i="1">
                                      <a:solidFill>
                                        <a:schemeClr val="tx1">
                                          <a:lumMod val="65000"/>
                                          <a:lumOff val="35000"/>
                                        </a:schemeClr>
                                      </a:solidFill>
                                      <a:latin typeface="Cambria Math" panose="02040503050406030204" pitchFamily="18" charset="0"/>
                                      <a:ea typeface="Cambria Math" panose="02040503050406030204" pitchFamily="18" charset="0"/>
                                    </a:rPr>
                                    <m:t>,1</m:t>
                                  </m:r>
                                </m:e>
                              </m:d>
                            </m:sub>
                          </m:sSub>
                          <m:sPre>
                            <m:sPrePr>
                              <m:ctrlPr>
                                <a:rPr lang="en-US" i="1">
                                  <a:solidFill>
                                    <a:schemeClr val="tx1">
                                      <a:lumMod val="65000"/>
                                      <a:lumOff val="35000"/>
                                    </a:schemeClr>
                                  </a:solidFill>
                                  <a:latin typeface="Cambria Math" panose="02040503050406030204" pitchFamily="18" charset="0"/>
                                  <a:ea typeface="Cambria Math" panose="02040503050406030204" pitchFamily="18" charset="0"/>
                                </a:rPr>
                              </m:ctrlPr>
                            </m:sPrePr>
                            <m:sub/>
                            <m:sup>
                              <m:r>
                                <a:rPr lang="en-US" i="1">
                                  <a:solidFill>
                                    <a:schemeClr val="tx1">
                                      <a:lumMod val="65000"/>
                                      <a:lumOff val="35000"/>
                                    </a:schemeClr>
                                  </a:solidFill>
                                  <a:latin typeface="Cambria Math" panose="02040503050406030204" pitchFamily="18" charset="0"/>
                                  <a:ea typeface="Cambria Math" panose="02040503050406030204" pitchFamily="18" charset="0"/>
                                </a:rPr>
                                <m:t>𝑇</m:t>
                              </m:r>
                            </m:sup>
                            <m:e>
                              <m:sSub>
                                <m:sSubPr>
                                  <m:ctrlPr>
                                    <a:rPr lang="en-US" i="1">
                                      <a:solidFill>
                                        <a:schemeClr val="tx1">
                                          <a:lumMod val="65000"/>
                                          <a:lumOff val="35000"/>
                                        </a:schemeClr>
                                      </a:solidFill>
                                      <a:latin typeface="Cambria Math" panose="02040503050406030204" pitchFamily="18" charset="0"/>
                                      <a:ea typeface="Cambria Math" panose="02040503050406030204" pitchFamily="18" charset="0"/>
                                    </a:rPr>
                                  </m:ctrlPr>
                                </m:sSubPr>
                                <m:e>
                                  <m:r>
                                    <a:rPr lang="en-US" i="1">
                                      <a:solidFill>
                                        <a:schemeClr val="tx1">
                                          <a:lumMod val="65000"/>
                                          <a:lumOff val="35000"/>
                                        </a:schemeClr>
                                      </a:solidFill>
                                      <a:latin typeface="Cambria Math" panose="02040503050406030204" pitchFamily="18" charset="0"/>
                                      <a:ea typeface="Cambria Math" panose="02040503050406030204" pitchFamily="18" charset="0"/>
                                    </a:rPr>
                                    <m:t>𝑣</m:t>
                                  </m:r>
                                </m:e>
                                <m:sub>
                                  <m:r>
                                    <a:rPr lang="en-US" i="1">
                                      <a:solidFill>
                                        <a:schemeClr val="tx1">
                                          <a:lumMod val="65000"/>
                                          <a:lumOff val="35000"/>
                                        </a:schemeClr>
                                      </a:solidFill>
                                      <a:latin typeface="Cambria Math" panose="02040503050406030204" pitchFamily="18" charset="0"/>
                                      <a:ea typeface="Cambria Math" panose="02040503050406030204" pitchFamily="18" charset="0"/>
                                    </a:rPr>
                                    <m:t>𝑤</m:t>
                                  </m:r>
                                </m:sub>
                              </m:sSub>
                            </m:e>
                          </m:sPre>
                        </m:e>
                      </m:d>
                      <m:r>
                        <a:rPr lang="en-US" i="1">
                          <a:solidFill>
                            <a:schemeClr val="tx1">
                              <a:lumMod val="65000"/>
                              <a:lumOff val="35000"/>
                            </a:schemeClr>
                          </a:solidFill>
                          <a:latin typeface="Cambria Math" panose="02040503050406030204" pitchFamily="18" charset="0"/>
                          <a:ea typeface="Cambria Math" panose="02040503050406030204" pitchFamily="18" charset="0"/>
                        </a:rPr>
                        <m:t>∙</m:t>
                      </m:r>
                      <m:r>
                        <a:rPr lang="en-US" i="1">
                          <a:solidFill>
                            <a:schemeClr val="tx1">
                              <a:lumMod val="65000"/>
                              <a:lumOff val="35000"/>
                            </a:schemeClr>
                          </a:solidFill>
                          <a:latin typeface="Cambria Math" panose="02040503050406030204" pitchFamily="18" charset="0"/>
                          <a:ea typeface="Cambria Math" panose="02040503050406030204" pitchFamily="18" charset="0"/>
                        </a:rPr>
                        <m:t>𝜎</m:t>
                      </m:r>
                      <m:d>
                        <m:dPr>
                          <m:ctrlPr>
                            <a:rPr lang="en-US" i="1">
                              <a:solidFill>
                                <a:schemeClr val="tx1">
                                  <a:lumMod val="65000"/>
                                  <a:lumOff val="35000"/>
                                </a:schemeClr>
                              </a:solidFill>
                              <a:latin typeface="Cambria Math" panose="02040503050406030204" pitchFamily="18" charset="0"/>
                              <a:ea typeface="Cambria Math" panose="02040503050406030204" pitchFamily="18" charset="0"/>
                            </a:rPr>
                          </m:ctrlPr>
                        </m:dPr>
                        <m:e>
                          <m:sSub>
                            <m:sSubPr>
                              <m:ctrlPr>
                                <a:rPr lang="en-US" i="1">
                                  <a:solidFill>
                                    <a:schemeClr val="tx1">
                                      <a:lumMod val="65000"/>
                                      <a:lumOff val="35000"/>
                                    </a:schemeClr>
                                  </a:solidFill>
                                  <a:latin typeface="Cambria Math" panose="02040503050406030204" pitchFamily="18" charset="0"/>
                                  <a:ea typeface="Cambria Math" panose="02040503050406030204" pitchFamily="18" charset="0"/>
                                </a:rPr>
                              </m:ctrlPr>
                            </m:sSubPr>
                            <m:e>
                              <m:r>
                                <a:rPr lang="en-US" i="1">
                                  <a:solidFill>
                                    <a:schemeClr val="tx1">
                                      <a:lumMod val="65000"/>
                                      <a:lumOff val="35000"/>
                                    </a:schemeClr>
                                  </a:solidFill>
                                  <a:latin typeface="Cambria Math" panose="02040503050406030204" pitchFamily="18" charset="0"/>
                                  <a:ea typeface="Cambria Math" panose="02040503050406030204" pitchFamily="18" charset="0"/>
                                </a:rPr>
                                <m:t>𝑣</m:t>
                              </m:r>
                            </m:e>
                            <m:sub>
                              <m:r>
                                <a:rPr lang="en-US" i="1">
                                  <a:solidFill>
                                    <a:schemeClr val="tx1">
                                      <a:lumMod val="65000"/>
                                      <a:lumOff val="35000"/>
                                    </a:schemeClr>
                                  </a:solidFill>
                                  <a:latin typeface="Cambria Math" panose="02040503050406030204" pitchFamily="18" charset="0"/>
                                  <a:ea typeface="Cambria Math" panose="02040503050406030204" pitchFamily="18" charset="0"/>
                                </a:rPr>
                                <m:t>𝑛</m:t>
                              </m:r>
                              <m:d>
                                <m:dPr>
                                  <m:ctrlPr>
                                    <a:rPr lang="en-US" i="1">
                                      <a:solidFill>
                                        <a:schemeClr val="tx1">
                                          <a:lumMod val="65000"/>
                                          <a:lumOff val="35000"/>
                                        </a:schemeClr>
                                      </a:solidFill>
                                      <a:latin typeface="Cambria Math" panose="02040503050406030204" pitchFamily="18" charset="0"/>
                                      <a:ea typeface="Cambria Math" panose="02040503050406030204" pitchFamily="18" charset="0"/>
                                    </a:rPr>
                                  </m:ctrlPr>
                                </m:dPr>
                                <m:e>
                                  <m:sSub>
                                    <m:sSubPr>
                                      <m:ctrlPr>
                                        <a:rPr lang="en-US" i="1">
                                          <a:solidFill>
                                            <a:schemeClr val="tx1">
                                              <a:lumMod val="65000"/>
                                              <a:lumOff val="35000"/>
                                            </a:schemeClr>
                                          </a:solidFill>
                                          <a:latin typeface="Cambria Math" panose="02040503050406030204" pitchFamily="18" charset="0"/>
                                          <a:ea typeface="Cambria Math" panose="02040503050406030204" pitchFamily="18" charset="0"/>
                                        </a:rPr>
                                      </m:ctrlPr>
                                    </m:sSubPr>
                                    <m:e>
                                      <m:r>
                                        <a:rPr lang="en-US" i="1">
                                          <a:solidFill>
                                            <a:schemeClr val="tx1">
                                              <a:lumMod val="65000"/>
                                              <a:lumOff val="35000"/>
                                            </a:schemeClr>
                                          </a:solidFill>
                                          <a:latin typeface="Cambria Math" panose="02040503050406030204" pitchFamily="18" charset="0"/>
                                          <a:ea typeface="Cambria Math" panose="02040503050406030204" pitchFamily="18" charset="0"/>
                                        </a:rPr>
                                        <m:t>𝑤</m:t>
                                      </m:r>
                                    </m:e>
                                    <m:sub>
                                      <m:r>
                                        <a:rPr lang="en-US" i="1">
                                          <a:solidFill>
                                            <a:schemeClr val="tx1">
                                              <a:lumMod val="65000"/>
                                              <a:lumOff val="35000"/>
                                            </a:schemeClr>
                                          </a:solidFill>
                                          <a:latin typeface="Cambria Math" panose="02040503050406030204" pitchFamily="18" charset="0"/>
                                          <a:ea typeface="Cambria Math" panose="02040503050406030204" pitchFamily="18" charset="0"/>
                                        </a:rPr>
                                        <m:t>2</m:t>
                                      </m:r>
                                    </m:sub>
                                  </m:sSub>
                                  <m:r>
                                    <a:rPr lang="en-US" i="1">
                                      <a:solidFill>
                                        <a:schemeClr val="tx1">
                                          <a:lumMod val="65000"/>
                                          <a:lumOff val="35000"/>
                                        </a:schemeClr>
                                      </a:solidFill>
                                      <a:latin typeface="Cambria Math" panose="02040503050406030204" pitchFamily="18" charset="0"/>
                                      <a:ea typeface="Cambria Math" panose="02040503050406030204" pitchFamily="18" charset="0"/>
                                    </a:rPr>
                                    <m:t>,2</m:t>
                                  </m:r>
                                </m:e>
                              </m:d>
                            </m:sub>
                          </m:sSub>
                          <m:sPre>
                            <m:sPrePr>
                              <m:ctrlPr>
                                <a:rPr lang="en-US" i="1">
                                  <a:solidFill>
                                    <a:schemeClr val="tx1">
                                      <a:lumMod val="65000"/>
                                      <a:lumOff val="35000"/>
                                    </a:schemeClr>
                                  </a:solidFill>
                                  <a:latin typeface="Cambria Math" panose="02040503050406030204" pitchFamily="18" charset="0"/>
                                  <a:ea typeface="Cambria Math" panose="02040503050406030204" pitchFamily="18" charset="0"/>
                                </a:rPr>
                              </m:ctrlPr>
                            </m:sPrePr>
                            <m:sub/>
                            <m:sup>
                              <m:r>
                                <a:rPr lang="en-US" i="1">
                                  <a:solidFill>
                                    <a:schemeClr val="tx1">
                                      <a:lumMod val="65000"/>
                                      <a:lumOff val="35000"/>
                                    </a:schemeClr>
                                  </a:solidFill>
                                  <a:latin typeface="Cambria Math" panose="02040503050406030204" pitchFamily="18" charset="0"/>
                                  <a:ea typeface="Cambria Math" panose="02040503050406030204" pitchFamily="18" charset="0"/>
                                </a:rPr>
                                <m:t>𝑇</m:t>
                              </m:r>
                            </m:sup>
                            <m:e>
                              <m:sSub>
                                <m:sSubPr>
                                  <m:ctrlPr>
                                    <a:rPr lang="en-US" i="1">
                                      <a:solidFill>
                                        <a:schemeClr val="tx1">
                                          <a:lumMod val="65000"/>
                                          <a:lumOff val="35000"/>
                                        </a:schemeClr>
                                      </a:solidFill>
                                      <a:latin typeface="Cambria Math" panose="02040503050406030204" pitchFamily="18" charset="0"/>
                                      <a:ea typeface="Cambria Math" panose="02040503050406030204" pitchFamily="18" charset="0"/>
                                    </a:rPr>
                                  </m:ctrlPr>
                                </m:sSubPr>
                                <m:e>
                                  <m:r>
                                    <a:rPr lang="en-US" i="1">
                                      <a:solidFill>
                                        <a:schemeClr val="tx1">
                                          <a:lumMod val="65000"/>
                                          <a:lumOff val="35000"/>
                                        </a:schemeClr>
                                      </a:solidFill>
                                      <a:latin typeface="Cambria Math" panose="02040503050406030204" pitchFamily="18" charset="0"/>
                                      <a:ea typeface="Cambria Math" panose="02040503050406030204" pitchFamily="18" charset="0"/>
                                    </a:rPr>
                                    <m:t>𝑣</m:t>
                                  </m:r>
                                </m:e>
                                <m:sub>
                                  <m:r>
                                    <a:rPr lang="en-US" i="1">
                                      <a:solidFill>
                                        <a:schemeClr val="tx1">
                                          <a:lumMod val="65000"/>
                                          <a:lumOff val="35000"/>
                                        </a:schemeClr>
                                      </a:solidFill>
                                      <a:latin typeface="Cambria Math" panose="02040503050406030204" pitchFamily="18" charset="0"/>
                                      <a:ea typeface="Cambria Math" panose="02040503050406030204" pitchFamily="18" charset="0"/>
                                    </a:rPr>
                                    <m:t>𝑤</m:t>
                                  </m:r>
                                </m:sub>
                              </m:sSub>
                            </m:e>
                          </m:sPre>
                        </m:e>
                      </m:d>
                      <m:r>
                        <a:rPr lang="en-US" i="1">
                          <a:solidFill>
                            <a:schemeClr val="tx1">
                              <a:lumMod val="65000"/>
                              <a:lumOff val="35000"/>
                            </a:schemeClr>
                          </a:solidFill>
                          <a:latin typeface="Cambria Math" panose="02040503050406030204" pitchFamily="18" charset="0"/>
                          <a:ea typeface="Cambria Math" panose="02040503050406030204" pitchFamily="18" charset="0"/>
                        </a:rPr>
                        <m:t>∙</m:t>
                      </m:r>
                      <m:r>
                        <a:rPr lang="en-US" i="1">
                          <a:solidFill>
                            <a:schemeClr val="tx1">
                              <a:lumMod val="65000"/>
                              <a:lumOff val="35000"/>
                            </a:schemeClr>
                          </a:solidFill>
                          <a:latin typeface="Cambria Math" panose="02040503050406030204" pitchFamily="18" charset="0"/>
                          <a:ea typeface="Cambria Math" panose="02040503050406030204" pitchFamily="18" charset="0"/>
                        </a:rPr>
                        <m:t>𝜎</m:t>
                      </m:r>
                      <m:d>
                        <m:dPr>
                          <m:ctrlPr>
                            <a:rPr lang="en-US" i="1">
                              <a:solidFill>
                                <a:schemeClr val="tx1">
                                  <a:lumMod val="65000"/>
                                  <a:lumOff val="35000"/>
                                </a:schemeClr>
                              </a:solidFill>
                              <a:latin typeface="Cambria Math" panose="02040503050406030204" pitchFamily="18" charset="0"/>
                              <a:ea typeface="Cambria Math" panose="02040503050406030204" pitchFamily="18" charset="0"/>
                            </a:rPr>
                          </m:ctrlPr>
                        </m:dPr>
                        <m:e>
                          <m:r>
                            <a:rPr lang="en-US" i="1">
                              <a:solidFill>
                                <a:schemeClr val="tx1">
                                  <a:lumMod val="65000"/>
                                  <a:lumOff val="35000"/>
                                </a:schemeClr>
                              </a:solidFill>
                              <a:latin typeface="Cambria Math" panose="02040503050406030204" pitchFamily="18" charset="0"/>
                              <a:ea typeface="Cambria Math" panose="02040503050406030204" pitchFamily="18" charset="0"/>
                            </a:rPr>
                            <m:t>−</m:t>
                          </m:r>
                          <m:sSub>
                            <m:sSubPr>
                              <m:ctrlPr>
                                <a:rPr lang="en-US" i="1">
                                  <a:solidFill>
                                    <a:schemeClr val="tx1">
                                      <a:lumMod val="65000"/>
                                      <a:lumOff val="35000"/>
                                    </a:schemeClr>
                                  </a:solidFill>
                                  <a:latin typeface="Cambria Math" panose="02040503050406030204" pitchFamily="18" charset="0"/>
                                  <a:ea typeface="Cambria Math" panose="02040503050406030204" pitchFamily="18" charset="0"/>
                                </a:rPr>
                              </m:ctrlPr>
                            </m:sSubPr>
                            <m:e>
                              <m:r>
                                <a:rPr lang="en-US" i="1">
                                  <a:solidFill>
                                    <a:schemeClr val="tx1">
                                      <a:lumMod val="65000"/>
                                      <a:lumOff val="35000"/>
                                    </a:schemeClr>
                                  </a:solidFill>
                                  <a:latin typeface="Cambria Math" panose="02040503050406030204" pitchFamily="18" charset="0"/>
                                  <a:ea typeface="Cambria Math" panose="02040503050406030204" pitchFamily="18" charset="0"/>
                                </a:rPr>
                                <m:t>𝑣</m:t>
                              </m:r>
                            </m:e>
                            <m:sub>
                              <m:r>
                                <a:rPr lang="en-US" i="1">
                                  <a:solidFill>
                                    <a:schemeClr val="tx1">
                                      <a:lumMod val="65000"/>
                                      <a:lumOff val="35000"/>
                                    </a:schemeClr>
                                  </a:solidFill>
                                  <a:latin typeface="Cambria Math" panose="02040503050406030204" pitchFamily="18" charset="0"/>
                                  <a:ea typeface="Cambria Math" panose="02040503050406030204" pitchFamily="18" charset="0"/>
                                </a:rPr>
                                <m:t>𝑛</m:t>
                              </m:r>
                              <m:d>
                                <m:dPr>
                                  <m:ctrlPr>
                                    <a:rPr lang="en-US" i="1">
                                      <a:solidFill>
                                        <a:schemeClr val="tx1">
                                          <a:lumMod val="65000"/>
                                          <a:lumOff val="35000"/>
                                        </a:schemeClr>
                                      </a:solidFill>
                                      <a:latin typeface="Cambria Math" panose="02040503050406030204" pitchFamily="18" charset="0"/>
                                      <a:ea typeface="Cambria Math" panose="02040503050406030204" pitchFamily="18" charset="0"/>
                                    </a:rPr>
                                  </m:ctrlPr>
                                </m:dPr>
                                <m:e>
                                  <m:sSub>
                                    <m:sSubPr>
                                      <m:ctrlPr>
                                        <a:rPr lang="en-US" i="1">
                                          <a:solidFill>
                                            <a:schemeClr val="tx1">
                                              <a:lumMod val="65000"/>
                                              <a:lumOff val="35000"/>
                                            </a:schemeClr>
                                          </a:solidFill>
                                          <a:latin typeface="Cambria Math" panose="02040503050406030204" pitchFamily="18" charset="0"/>
                                          <a:ea typeface="Cambria Math" panose="02040503050406030204" pitchFamily="18" charset="0"/>
                                        </a:rPr>
                                      </m:ctrlPr>
                                    </m:sSubPr>
                                    <m:e>
                                      <m:r>
                                        <a:rPr lang="en-US" i="1">
                                          <a:solidFill>
                                            <a:schemeClr val="tx1">
                                              <a:lumMod val="65000"/>
                                              <a:lumOff val="35000"/>
                                            </a:schemeClr>
                                          </a:solidFill>
                                          <a:latin typeface="Cambria Math" panose="02040503050406030204" pitchFamily="18" charset="0"/>
                                          <a:ea typeface="Cambria Math" panose="02040503050406030204" pitchFamily="18" charset="0"/>
                                        </a:rPr>
                                        <m:t>𝑤</m:t>
                                      </m:r>
                                    </m:e>
                                    <m:sub>
                                      <m:r>
                                        <a:rPr lang="en-US" i="1">
                                          <a:solidFill>
                                            <a:schemeClr val="tx1">
                                              <a:lumMod val="65000"/>
                                              <a:lumOff val="35000"/>
                                            </a:schemeClr>
                                          </a:solidFill>
                                          <a:latin typeface="Cambria Math" panose="02040503050406030204" pitchFamily="18" charset="0"/>
                                          <a:ea typeface="Cambria Math" panose="02040503050406030204" pitchFamily="18" charset="0"/>
                                        </a:rPr>
                                        <m:t>2</m:t>
                                      </m:r>
                                    </m:sub>
                                  </m:sSub>
                                  <m:r>
                                    <a:rPr lang="en-US" i="1">
                                      <a:solidFill>
                                        <a:schemeClr val="tx1">
                                          <a:lumMod val="65000"/>
                                          <a:lumOff val="35000"/>
                                        </a:schemeClr>
                                      </a:solidFill>
                                      <a:latin typeface="Cambria Math" panose="02040503050406030204" pitchFamily="18" charset="0"/>
                                      <a:ea typeface="Cambria Math" panose="02040503050406030204" pitchFamily="18" charset="0"/>
                                    </a:rPr>
                                    <m:t>,3</m:t>
                                  </m:r>
                                </m:e>
                              </m:d>
                            </m:sub>
                          </m:sSub>
                          <m:sPre>
                            <m:sPrePr>
                              <m:ctrlPr>
                                <a:rPr lang="en-US" i="1">
                                  <a:solidFill>
                                    <a:schemeClr val="tx1">
                                      <a:lumMod val="65000"/>
                                      <a:lumOff val="35000"/>
                                    </a:schemeClr>
                                  </a:solidFill>
                                  <a:latin typeface="Cambria Math" panose="02040503050406030204" pitchFamily="18" charset="0"/>
                                  <a:ea typeface="Cambria Math" panose="02040503050406030204" pitchFamily="18" charset="0"/>
                                </a:rPr>
                              </m:ctrlPr>
                            </m:sPrePr>
                            <m:sub/>
                            <m:sup>
                              <m:r>
                                <a:rPr lang="en-US" i="1">
                                  <a:solidFill>
                                    <a:schemeClr val="tx1">
                                      <a:lumMod val="65000"/>
                                      <a:lumOff val="35000"/>
                                    </a:schemeClr>
                                  </a:solidFill>
                                  <a:latin typeface="Cambria Math" panose="02040503050406030204" pitchFamily="18" charset="0"/>
                                  <a:ea typeface="Cambria Math" panose="02040503050406030204" pitchFamily="18" charset="0"/>
                                </a:rPr>
                                <m:t>𝑇</m:t>
                              </m:r>
                            </m:sup>
                            <m:e>
                              <m:sSub>
                                <m:sSubPr>
                                  <m:ctrlPr>
                                    <a:rPr lang="en-US" i="1">
                                      <a:solidFill>
                                        <a:schemeClr val="tx1">
                                          <a:lumMod val="65000"/>
                                          <a:lumOff val="35000"/>
                                        </a:schemeClr>
                                      </a:solidFill>
                                      <a:latin typeface="Cambria Math" panose="02040503050406030204" pitchFamily="18" charset="0"/>
                                      <a:ea typeface="Cambria Math" panose="02040503050406030204" pitchFamily="18" charset="0"/>
                                    </a:rPr>
                                  </m:ctrlPr>
                                </m:sSubPr>
                                <m:e>
                                  <m:r>
                                    <a:rPr lang="en-US" i="1">
                                      <a:solidFill>
                                        <a:schemeClr val="tx1">
                                          <a:lumMod val="65000"/>
                                          <a:lumOff val="35000"/>
                                        </a:schemeClr>
                                      </a:solidFill>
                                      <a:latin typeface="Cambria Math" panose="02040503050406030204" pitchFamily="18" charset="0"/>
                                      <a:ea typeface="Cambria Math" panose="02040503050406030204" pitchFamily="18" charset="0"/>
                                    </a:rPr>
                                    <m:t>𝑣</m:t>
                                  </m:r>
                                </m:e>
                                <m:sub>
                                  <m:r>
                                    <a:rPr lang="en-US" i="1">
                                      <a:solidFill>
                                        <a:schemeClr val="tx1">
                                          <a:lumMod val="65000"/>
                                          <a:lumOff val="35000"/>
                                        </a:schemeClr>
                                      </a:solidFill>
                                      <a:latin typeface="Cambria Math" panose="02040503050406030204" pitchFamily="18" charset="0"/>
                                      <a:ea typeface="Cambria Math" panose="02040503050406030204" pitchFamily="18" charset="0"/>
                                    </a:rPr>
                                    <m:t>𝑤</m:t>
                                  </m:r>
                                </m:sub>
                              </m:sSub>
                            </m:e>
                          </m:sPre>
                        </m:e>
                      </m:d>
                    </m:oMath>
                  </m:oMathPara>
                </a14:m>
                <a:endParaRPr lang="en-US" i="1" dirty="0">
                  <a:solidFill>
                    <a:schemeClr val="tx1">
                      <a:lumMod val="65000"/>
                      <a:lumOff val="35000"/>
                    </a:schemeClr>
                  </a:solidFill>
                  <a:latin typeface="Cambria Math" panose="02040503050406030204" pitchFamily="18" charset="0"/>
                  <a:ea typeface="Cambria Math" panose="02040503050406030204" pitchFamily="18" charset="0"/>
                </a:endParaRPr>
              </a:p>
            </p:txBody>
          </p:sp>
        </mc:Choice>
        <mc:Fallback xmlns="">
          <p:sp>
            <p:nvSpPr>
              <p:cNvPr id="5" name="Rectangle 4">
                <a:extLst>
                  <a:ext uri="{FF2B5EF4-FFF2-40B4-BE49-F238E27FC236}">
                    <a16:creationId xmlns="" xmlns:a16="http://schemas.microsoft.com/office/drawing/2014/main" xmlns:a14="http://schemas.microsoft.com/office/drawing/2010/main" id="{1F2C73E4-E2A8-468E-898E-2A42216CB7AE}"/>
                  </a:ext>
                </a:extLst>
              </p:cNvPr>
              <p:cNvSpPr>
                <a:spLocks noRot="1" noChangeAspect="1" noMove="1" noResize="1" noEditPoints="1" noAdjustHandles="1" noChangeArrowheads="1" noChangeShapeType="1" noTextEdit="1"/>
              </p:cNvSpPr>
              <p:nvPr/>
            </p:nvSpPr>
            <p:spPr>
              <a:xfrm>
                <a:off x="419691" y="3131632"/>
                <a:ext cx="7056784" cy="969368"/>
              </a:xfrm>
              <a:prstGeom prst="rect">
                <a:avLst/>
              </a:prstGeom>
              <a:blipFill rotWithShape="0">
                <a:blip r:embed="rId4"/>
                <a:stretch>
                  <a:fillRect/>
                </a:stretch>
              </a:blipFill>
            </p:spPr>
            <p:txBody>
              <a:bodyPr/>
              <a:lstStyle/>
              <a:p>
                <a:r>
                  <a:rPr lang="el-GR">
                    <a:noFill/>
                  </a:rPr>
                  <a:t> </a:t>
                </a:r>
              </a:p>
            </p:txBody>
          </p:sp>
        </mc:Fallback>
      </mc:AlternateContent>
      <p:sp>
        <p:nvSpPr>
          <p:cNvPr id="6" name="TextBox 5"/>
          <p:cNvSpPr txBox="1"/>
          <p:nvPr/>
        </p:nvSpPr>
        <p:spPr>
          <a:xfrm>
            <a:off x="422640" y="4754090"/>
            <a:ext cx="7824717" cy="1323439"/>
          </a:xfrm>
          <a:prstGeom prst="rect">
            <a:avLst/>
          </a:prstGeom>
          <a:noFill/>
        </p:spPr>
        <p:txBody>
          <a:bodyPr wrap="square" rtlCol="0">
            <a:spAutoFit/>
          </a:bodyPr>
          <a:lstStyle/>
          <a:p>
            <a:r>
              <a:rPr lang="en-US" sz="2000" dirty="0"/>
              <a:t>Complexity improved even further using a </a:t>
            </a:r>
            <a:r>
              <a:rPr lang="en-US" sz="2000" dirty="0">
                <a:solidFill>
                  <a:schemeClr val="tx2">
                    <a:lumMod val="60000"/>
                    <a:lumOff val="40000"/>
                  </a:schemeClr>
                </a:solidFill>
              </a:rPr>
              <a:t>Huffman tree</a:t>
            </a:r>
            <a:r>
              <a:rPr lang="en-US" sz="2000" dirty="0"/>
              <a:t>: </a:t>
            </a:r>
          </a:p>
          <a:p>
            <a:pPr marL="342900" indent="-342900">
              <a:buFont typeface="Wingdings" panose="05000000000000000000" pitchFamily="2" charset="2"/>
              <a:buChar char="§"/>
            </a:pPr>
            <a:r>
              <a:rPr lang="en-US" sz="2000" dirty="0"/>
              <a:t>Designed to compress binary code of a given text. </a:t>
            </a:r>
          </a:p>
          <a:p>
            <a:pPr marL="342900" indent="-342900">
              <a:buFont typeface="Wingdings" panose="05000000000000000000" pitchFamily="2" charset="2"/>
              <a:buChar char="§"/>
            </a:pPr>
            <a:r>
              <a:rPr lang="en-US" sz="2000" dirty="0"/>
              <a:t>A full binary suffix tree that guarantees a minimal average weighted path length when some words are frequently used.</a:t>
            </a:r>
          </a:p>
        </p:txBody>
      </p:sp>
    </p:spTree>
    <p:extLst>
      <p:ext uri="{BB962C8B-B14F-4D97-AF65-F5344CB8AC3E}">
        <p14:creationId xmlns:p14="http://schemas.microsoft.com/office/powerpoint/2010/main" val="385549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solidFill>
                  <a:schemeClr val="accent6">
                    <a:lumMod val="75000"/>
                  </a:schemeClr>
                </a:solidFill>
              </a:rPr>
              <a:t>Negative Sampling</a:t>
            </a:r>
            <a:endParaRPr lang="el-GR" dirty="0">
              <a:solidFill>
                <a:schemeClr val="accent6">
                  <a:lumMod val="75000"/>
                </a:schemeClr>
              </a:solidFill>
            </a:endParaRPr>
          </a:p>
        </p:txBody>
      </p:sp>
      <p:sp>
        <p:nvSpPr>
          <p:cNvPr id="3" name="Slide Number Placeholder 2"/>
          <p:cNvSpPr>
            <a:spLocks noGrp="1"/>
          </p:cNvSpPr>
          <p:nvPr>
            <p:ph type="sldNum" sz="quarter" idx="12"/>
          </p:nvPr>
        </p:nvSpPr>
        <p:spPr/>
        <p:txBody>
          <a:bodyPr/>
          <a:lstStyle/>
          <a:p>
            <a:fld id="{878E0B35-C73E-49DE-9EA0-4D9F6C87E107}" type="slidenum">
              <a:rPr lang="el-GR" smtClean="0"/>
              <a:pPr/>
              <a:t>63</a:t>
            </a:fld>
            <a:endParaRPr lang="el-GR"/>
          </a:p>
        </p:txBody>
      </p:sp>
      <p:pic>
        <p:nvPicPr>
          <p:cNvPr id="5" name="Shape 114"/>
          <p:cNvPicPr preferRelativeResize="0"/>
          <p:nvPr/>
        </p:nvPicPr>
        <p:blipFill rotWithShape="1">
          <a:blip r:embed="rId2">
            <a:alphaModFix/>
          </a:blip>
          <a:srcRect r="7415"/>
          <a:stretch/>
        </p:blipFill>
        <p:spPr>
          <a:xfrm>
            <a:off x="1475656" y="3501008"/>
            <a:ext cx="4950000" cy="1333500"/>
          </a:xfrm>
          <a:prstGeom prst="rect">
            <a:avLst/>
          </a:prstGeom>
          <a:noFill/>
          <a:ln>
            <a:noFill/>
          </a:ln>
        </p:spPr>
      </p:pic>
      <p:sp>
        <p:nvSpPr>
          <p:cNvPr id="6" name="TextBox 5"/>
          <p:cNvSpPr txBox="1"/>
          <p:nvPr/>
        </p:nvSpPr>
        <p:spPr>
          <a:xfrm>
            <a:off x="683568" y="1412776"/>
            <a:ext cx="7056784" cy="1631216"/>
          </a:xfrm>
          <a:prstGeom prst="rect">
            <a:avLst/>
          </a:prstGeom>
          <a:noFill/>
        </p:spPr>
        <p:txBody>
          <a:bodyPr wrap="square" rtlCol="0">
            <a:spAutoFit/>
          </a:bodyPr>
          <a:lstStyle/>
          <a:p>
            <a:pPr marL="342900" indent="-342900">
              <a:spcBef>
                <a:spcPts val="0"/>
              </a:spcBef>
              <a:buSzPct val="100000"/>
              <a:buFont typeface="Wingdings" panose="05000000000000000000" pitchFamily="2" charset="2"/>
              <a:buChar char="§"/>
            </a:pPr>
            <a:r>
              <a:rPr lang="en-US" sz="2000" dirty="0">
                <a:sym typeface="Times New Roman"/>
              </a:rPr>
              <a:t>For each positive example we draw </a:t>
            </a:r>
            <a:r>
              <a:rPr lang="en-US" sz="2000" b="1" i="1" dirty="0">
                <a:solidFill>
                  <a:schemeClr val="tx2">
                    <a:lumMod val="60000"/>
                    <a:lumOff val="40000"/>
                  </a:schemeClr>
                </a:solidFill>
                <a:sym typeface="Times New Roman"/>
              </a:rPr>
              <a:t>K</a:t>
            </a:r>
            <a:r>
              <a:rPr lang="en-US" sz="2000" b="1" dirty="0">
                <a:sym typeface="Times New Roman"/>
              </a:rPr>
              <a:t> </a:t>
            </a:r>
            <a:r>
              <a:rPr lang="en-US" sz="2000" i="1" dirty="0">
                <a:solidFill>
                  <a:schemeClr val="tx2">
                    <a:lumMod val="60000"/>
                    <a:lumOff val="40000"/>
                  </a:schemeClr>
                </a:solidFill>
                <a:sym typeface="Times New Roman"/>
              </a:rPr>
              <a:t>negative examples</a:t>
            </a:r>
            <a:r>
              <a:rPr lang="en-US" sz="2000" b="1" dirty="0">
                <a:sym typeface="Times New Roman"/>
              </a:rPr>
              <a:t>.</a:t>
            </a:r>
          </a:p>
          <a:p>
            <a:pPr marL="342900" indent="-342900">
              <a:spcBef>
                <a:spcPts val="0"/>
              </a:spcBef>
              <a:buSzPct val="100000"/>
              <a:buFont typeface="Wingdings" panose="05000000000000000000" pitchFamily="2" charset="2"/>
              <a:buChar char="§"/>
            </a:pPr>
            <a:endParaRPr lang="en-US" sz="2000" dirty="0">
              <a:sym typeface="Times New Roman"/>
            </a:endParaRPr>
          </a:p>
          <a:p>
            <a:pPr marL="342900" indent="-342900">
              <a:spcBef>
                <a:spcPts val="0"/>
              </a:spcBef>
              <a:buSzPct val="100000"/>
              <a:buFont typeface="Wingdings" panose="05000000000000000000" pitchFamily="2" charset="2"/>
              <a:buChar char="§"/>
            </a:pPr>
            <a:r>
              <a:rPr lang="en-US" sz="2000" dirty="0">
                <a:sym typeface="Times New Roman"/>
              </a:rPr>
              <a:t>The negative examples are drawn according to the unigram distribution of the data</a:t>
            </a:r>
          </a:p>
          <a:p>
            <a:pPr marL="342900" indent="-342900">
              <a:buFont typeface="Wingdings" panose="05000000000000000000" pitchFamily="2" charset="2"/>
              <a:buChar char="§"/>
            </a:pPr>
            <a:endParaRPr lang="el-GR" sz="2000" dirty="0"/>
          </a:p>
        </p:txBody>
      </p:sp>
    </p:spTree>
    <p:extLst>
      <p:ext uri="{BB962C8B-B14F-4D97-AF65-F5344CB8AC3E}">
        <p14:creationId xmlns:p14="http://schemas.microsoft.com/office/powerpoint/2010/main" val="84824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8E0B35-C73E-49DE-9EA0-4D9F6C87E107}" type="slidenum">
              <a:rPr lang="el-GR" smtClean="0"/>
              <a:pPr/>
              <a:t>64</a:t>
            </a:fld>
            <a:endParaRPr lang="el-GR"/>
          </a:p>
        </p:txBody>
      </p:sp>
      <mc:AlternateContent xmlns:mc="http://schemas.openxmlformats.org/markup-compatibility/2006" xmlns:a14="http://schemas.microsoft.com/office/drawing/2010/main">
        <mc:Choice Requires="a14">
          <p:sp>
            <p:nvSpPr>
              <p:cNvPr id="9" name="Shape 119"/>
              <p:cNvSpPr txBox="1">
                <a:spLocks/>
              </p:cNvSpPr>
              <p:nvPr/>
            </p:nvSpPr>
            <p:spPr>
              <a:xfrm>
                <a:off x="224767" y="-87237"/>
                <a:ext cx="8496944" cy="3384376"/>
              </a:xfrm>
              <a:prstGeom prst="rect">
                <a:avLst/>
              </a:prstGeom>
              <a:ln>
                <a:noFill/>
              </a:ln>
            </p:spPr>
            <p:txBody>
              <a:bodyPr vert="horz" lIns="91433" tIns="91433" rIns="91433" bIns="91433"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598" indent="0">
                  <a:spcBef>
                    <a:spcPts val="0"/>
                  </a:spcBef>
                  <a:buSzPct val="100000"/>
                  <a:buNone/>
                </a:pPr>
                <a14:m>
                  <m:oMath xmlns:m="http://schemas.openxmlformats.org/officeDocument/2006/math">
                    <m:r>
                      <m:rPr>
                        <m:sty m:val="p"/>
                      </m:rPr>
                      <a:rPr lang="en-US" sz="2000" smtClean="0">
                        <a:solidFill>
                          <a:schemeClr val="tx2">
                            <a:lumMod val="60000"/>
                            <a:lumOff val="40000"/>
                          </a:schemeClr>
                        </a:solidFill>
                        <a:latin typeface="Cambria Math" panose="02040503050406030204" pitchFamily="18" charset="0"/>
                        <a:sym typeface="Times New Roman"/>
                      </a:rPr>
                      <m:t>p</m:t>
                    </m:r>
                    <m:d>
                      <m:dPr>
                        <m:ctrlPr>
                          <a:rPr lang="ar-AE" sz="2000" i="1">
                            <a:solidFill>
                              <a:schemeClr val="tx2">
                                <a:lumMod val="60000"/>
                                <a:lumOff val="40000"/>
                              </a:schemeClr>
                            </a:solidFill>
                            <a:latin typeface="Cambria Math" panose="02040503050406030204" pitchFamily="18" charset="0"/>
                            <a:sym typeface="Times New Roman"/>
                          </a:rPr>
                        </m:ctrlPr>
                      </m:dPr>
                      <m:e>
                        <m:r>
                          <a:rPr lang="ar-AE" sz="2000">
                            <a:solidFill>
                              <a:schemeClr val="tx2">
                                <a:lumMod val="60000"/>
                                <a:lumOff val="40000"/>
                              </a:schemeClr>
                            </a:solidFill>
                            <a:latin typeface="Cambria Math" panose="02040503050406030204" pitchFamily="18" charset="0"/>
                            <a:sym typeface="Times New Roman"/>
                          </a:rPr>
                          <m:t>𝐷</m:t>
                        </m:r>
                        <m:r>
                          <a:rPr lang="ar-AE" sz="2000">
                            <a:solidFill>
                              <a:schemeClr val="tx2">
                                <a:lumMod val="60000"/>
                                <a:lumOff val="40000"/>
                              </a:schemeClr>
                            </a:solidFill>
                            <a:latin typeface="Cambria Math" panose="02040503050406030204" pitchFamily="18" charset="0"/>
                            <a:sym typeface="Times New Roman"/>
                          </a:rPr>
                          <m:t>=</m:t>
                        </m:r>
                        <m:r>
                          <a:rPr lang="ar-AE" sz="2000">
                            <a:solidFill>
                              <a:schemeClr val="tx2">
                                <a:lumMod val="60000"/>
                                <a:lumOff val="40000"/>
                              </a:schemeClr>
                            </a:solidFill>
                            <a:latin typeface="Cambria Math" panose="02040503050406030204" pitchFamily="18" charset="0"/>
                            <a:sym typeface="Times New Roman"/>
                          </a:rPr>
                          <m:t>1</m:t>
                        </m:r>
                        <m:r>
                          <a:rPr lang="ar-AE" sz="2000">
                            <a:solidFill>
                              <a:schemeClr val="tx2">
                                <a:lumMod val="60000"/>
                                <a:lumOff val="40000"/>
                              </a:schemeClr>
                            </a:solidFill>
                            <a:latin typeface="Cambria Math" panose="02040503050406030204" pitchFamily="18" charset="0"/>
                            <a:sym typeface="Times New Roman"/>
                          </a:rPr>
                          <m:t>|</m:t>
                        </m:r>
                        <m:r>
                          <a:rPr lang="ar-AE" sz="2000">
                            <a:solidFill>
                              <a:schemeClr val="tx2">
                                <a:lumMod val="60000"/>
                                <a:lumOff val="40000"/>
                              </a:schemeClr>
                            </a:solidFill>
                            <a:latin typeface="Cambria Math" panose="02040503050406030204" pitchFamily="18" charset="0"/>
                            <a:sym typeface="Times New Roman"/>
                          </a:rPr>
                          <m:t>𝑤</m:t>
                        </m:r>
                        <m:r>
                          <a:rPr lang="ar-AE" sz="2000">
                            <a:solidFill>
                              <a:schemeClr val="tx2">
                                <a:lumMod val="60000"/>
                                <a:lumOff val="40000"/>
                              </a:schemeClr>
                            </a:solidFill>
                            <a:latin typeface="Cambria Math" panose="02040503050406030204" pitchFamily="18" charset="0"/>
                            <a:sym typeface="Times New Roman"/>
                          </a:rPr>
                          <m:t>,</m:t>
                        </m:r>
                        <m:r>
                          <a:rPr lang="ar-AE" sz="2000">
                            <a:solidFill>
                              <a:schemeClr val="tx2">
                                <a:lumMod val="60000"/>
                                <a:lumOff val="40000"/>
                              </a:schemeClr>
                            </a:solidFill>
                            <a:latin typeface="Cambria Math" panose="02040503050406030204" pitchFamily="18" charset="0"/>
                            <a:sym typeface="Times New Roman"/>
                          </a:rPr>
                          <m:t>𝑐</m:t>
                        </m:r>
                      </m:e>
                    </m:d>
                  </m:oMath>
                </a14:m>
                <a:r>
                  <a:rPr lang="ar-AE" sz="2000" dirty="0">
                    <a:sym typeface="Times New Roman"/>
                  </a:rPr>
                  <a:t> </a:t>
                </a:r>
                <a:r>
                  <a:rPr lang="en-US" sz="2000" dirty="0">
                    <a:sym typeface="Times New Roman"/>
                  </a:rPr>
                  <a:t>is the probability that </a:t>
                </a:r>
                <a14:m>
                  <m:oMath xmlns:m="http://schemas.openxmlformats.org/officeDocument/2006/math">
                    <m:d>
                      <m:dPr>
                        <m:ctrlPr>
                          <a:rPr lang="ar-AE" sz="2000" i="1" smtClean="0">
                            <a:latin typeface="Cambria Math" panose="02040503050406030204" pitchFamily="18" charset="0"/>
                            <a:sym typeface="Times New Roman"/>
                          </a:rPr>
                        </m:ctrlPr>
                      </m:dPr>
                      <m:e>
                        <m:r>
                          <a:rPr lang="ar-AE" sz="2000">
                            <a:latin typeface="Cambria Math" panose="02040503050406030204" pitchFamily="18" charset="0"/>
                            <a:sym typeface="Times New Roman"/>
                          </a:rPr>
                          <m:t>𝑤</m:t>
                        </m:r>
                        <m:r>
                          <a:rPr lang="ar-AE" sz="2000">
                            <a:latin typeface="Cambria Math" panose="02040503050406030204" pitchFamily="18" charset="0"/>
                            <a:sym typeface="Times New Roman"/>
                          </a:rPr>
                          <m:t>,</m:t>
                        </m:r>
                        <m:r>
                          <a:rPr lang="ar-AE" sz="2000">
                            <a:latin typeface="Cambria Math" panose="02040503050406030204" pitchFamily="18" charset="0"/>
                            <a:sym typeface="Times New Roman"/>
                          </a:rPr>
                          <m:t>𝑐</m:t>
                        </m:r>
                      </m:e>
                    </m:d>
                    <m:r>
                      <a:rPr lang="ar-AE" sz="2000">
                        <a:latin typeface="Cambria Math" panose="02040503050406030204" pitchFamily="18" charset="0"/>
                        <a:sym typeface="Times New Roman"/>
                      </a:rPr>
                      <m:t>∈</m:t>
                    </m:r>
                    <m:r>
                      <a:rPr lang="ar-AE" sz="2000">
                        <a:latin typeface="Cambria Math" panose="02040503050406030204" pitchFamily="18" charset="0"/>
                        <a:sym typeface="Times New Roman"/>
                      </a:rPr>
                      <m:t>𝐷</m:t>
                    </m:r>
                    <m:r>
                      <a:rPr lang="ar-AE" sz="2000">
                        <a:latin typeface="Cambria Math" panose="02040503050406030204" pitchFamily="18" charset="0"/>
                        <a:sym typeface="Times New Roman"/>
                      </a:rPr>
                      <m:t>.</m:t>
                    </m:r>
                  </m:oMath>
                </a14:m>
                <a:r>
                  <a:rPr lang="ar-AE" sz="2000" dirty="0">
                    <a:sym typeface="Times New Roman"/>
                  </a:rPr>
                  <a:t>                     </a:t>
                </a:r>
                <a:endParaRPr lang="en-US" sz="2000" dirty="0">
                  <a:sym typeface="Times New Roman"/>
                </a:endParaRPr>
              </a:p>
              <a:p>
                <a:pPr marL="101598" indent="0">
                  <a:spcBef>
                    <a:spcPts val="0"/>
                  </a:spcBef>
                  <a:buSzPct val="100000"/>
                  <a:buNone/>
                </a:pPr>
                <a:endParaRPr lang="en-US" sz="2000" dirty="0">
                  <a:sym typeface="Times New Roman"/>
                </a:endParaRPr>
              </a:p>
              <a:p>
                <a:pPr marL="101598" indent="0">
                  <a:spcBef>
                    <a:spcPts val="0"/>
                  </a:spcBef>
                  <a:buSzPct val="100000"/>
                  <a:buNone/>
                </a:pPr>
                <a14:m>
                  <m:oMath xmlns:m="http://schemas.openxmlformats.org/officeDocument/2006/math">
                    <m:r>
                      <m:rPr>
                        <m:sty m:val="p"/>
                      </m:rPr>
                      <a:rPr lang="en-US" sz="2000" smtClean="0">
                        <a:solidFill>
                          <a:schemeClr val="tx2">
                            <a:lumMod val="60000"/>
                            <a:lumOff val="40000"/>
                          </a:schemeClr>
                        </a:solidFill>
                        <a:latin typeface="Cambria Math" panose="02040503050406030204" pitchFamily="18" charset="0"/>
                        <a:sym typeface="Times New Roman"/>
                      </a:rPr>
                      <m:t>p</m:t>
                    </m:r>
                    <m:d>
                      <m:dPr>
                        <m:ctrlPr>
                          <a:rPr lang="en-US" sz="2000" i="1">
                            <a:solidFill>
                              <a:schemeClr val="tx2">
                                <a:lumMod val="60000"/>
                                <a:lumOff val="40000"/>
                              </a:schemeClr>
                            </a:solidFill>
                            <a:latin typeface="Cambria Math" panose="02040503050406030204" pitchFamily="18" charset="0"/>
                            <a:sym typeface="Times New Roman"/>
                          </a:rPr>
                        </m:ctrlPr>
                      </m:dPr>
                      <m:e>
                        <m:r>
                          <a:rPr lang="en-US" sz="2000">
                            <a:solidFill>
                              <a:schemeClr val="tx2">
                                <a:lumMod val="60000"/>
                                <a:lumOff val="40000"/>
                              </a:schemeClr>
                            </a:solidFill>
                            <a:latin typeface="Cambria Math" panose="02040503050406030204" pitchFamily="18" charset="0"/>
                            <a:sym typeface="Times New Roman"/>
                          </a:rPr>
                          <m:t>𝐷</m:t>
                        </m:r>
                        <m:r>
                          <a:rPr lang="en-US" sz="2000">
                            <a:solidFill>
                              <a:schemeClr val="tx2">
                                <a:lumMod val="60000"/>
                                <a:lumOff val="40000"/>
                              </a:schemeClr>
                            </a:solidFill>
                            <a:latin typeface="Cambria Math" panose="02040503050406030204" pitchFamily="18" charset="0"/>
                            <a:sym typeface="Times New Roman"/>
                          </a:rPr>
                          <m:t>=</m:t>
                        </m:r>
                        <m:r>
                          <a:rPr lang="en-US" sz="2000">
                            <a:solidFill>
                              <a:schemeClr val="tx2">
                                <a:lumMod val="60000"/>
                                <a:lumOff val="40000"/>
                              </a:schemeClr>
                            </a:solidFill>
                            <a:latin typeface="Cambria Math" panose="02040503050406030204" pitchFamily="18" charset="0"/>
                            <a:sym typeface="Times New Roman"/>
                          </a:rPr>
                          <m:t>0</m:t>
                        </m:r>
                        <m:r>
                          <a:rPr lang="en-US" sz="2000">
                            <a:solidFill>
                              <a:schemeClr val="tx2">
                                <a:lumMod val="60000"/>
                                <a:lumOff val="40000"/>
                              </a:schemeClr>
                            </a:solidFill>
                            <a:latin typeface="Cambria Math" panose="02040503050406030204" pitchFamily="18" charset="0"/>
                            <a:sym typeface="Times New Roman"/>
                          </a:rPr>
                          <m:t>|</m:t>
                        </m:r>
                        <m:r>
                          <a:rPr lang="en-US" sz="2000">
                            <a:solidFill>
                              <a:schemeClr val="tx2">
                                <a:lumMod val="60000"/>
                                <a:lumOff val="40000"/>
                              </a:schemeClr>
                            </a:solidFill>
                            <a:latin typeface="Cambria Math" panose="02040503050406030204" pitchFamily="18" charset="0"/>
                            <a:sym typeface="Times New Roman"/>
                          </a:rPr>
                          <m:t>𝑤</m:t>
                        </m:r>
                        <m:r>
                          <a:rPr lang="en-US" sz="2000">
                            <a:solidFill>
                              <a:schemeClr val="tx2">
                                <a:lumMod val="60000"/>
                                <a:lumOff val="40000"/>
                              </a:schemeClr>
                            </a:solidFill>
                            <a:latin typeface="Cambria Math" panose="02040503050406030204" pitchFamily="18" charset="0"/>
                            <a:sym typeface="Times New Roman"/>
                          </a:rPr>
                          <m:t>,</m:t>
                        </m:r>
                        <m:r>
                          <a:rPr lang="en-US" sz="2000">
                            <a:solidFill>
                              <a:schemeClr val="tx2">
                                <a:lumMod val="60000"/>
                                <a:lumOff val="40000"/>
                              </a:schemeClr>
                            </a:solidFill>
                            <a:latin typeface="Cambria Math" panose="02040503050406030204" pitchFamily="18" charset="0"/>
                            <a:sym typeface="Times New Roman"/>
                          </a:rPr>
                          <m:t>𝑐</m:t>
                        </m:r>
                      </m:e>
                    </m:d>
                    <m:r>
                      <a:rPr lang="en-US" sz="2000">
                        <a:latin typeface="Cambria Math" panose="02040503050406030204" pitchFamily="18" charset="0"/>
                        <a:sym typeface="Times New Roman"/>
                      </a:rPr>
                      <m:t>=</m:t>
                    </m:r>
                    <m:r>
                      <a:rPr lang="en-US" sz="2000">
                        <a:latin typeface="Cambria Math" panose="02040503050406030204" pitchFamily="18" charset="0"/>
                        <a:sym typeface="Times New Roman"/>
                      </a:rPr>
                      <m:t>1</m:t>
                    </m:r>
                    <m:r>
                      <a:rPr lang="en-US" sz="2000">
                        <a:latin typeface="Cambria Math" panose="02040503050406030204" pitchFamily="18" charset="0"/>
                        <a:sym typeface="Times New Roman"/>
                      </a:rPr>
                      <m:t>−</m:t>
                    </m:r>
                    <m:r>
                      <m:rPr>
                        <m:sty m:val="p"/>
                      </m:rPr>
                      <a:rPr lang="en-US" sz="2000">
                        <a:latin typeface="Cambria Math" panose="02040503050406030204" pitchFamily="18" charset="0"/>
                        <a:sym typeface="Times New Roman"/>
                      </a:rPr>
                      <m:t>p</m:t>
                    </m:r>
                    <m:d>
                      <m:dPr>
                        <m:ctrlPr>
                          <a:rPr lang="en-US" sz="2000" i="1">
                            <a:latin typeface="Cambria Math" panose="02040503050406030204" pitchFamily="18" charset="0"/>
                            <a:sym typeface="Times New Roman"/>
                          </a:rPr>
                        </m:ctrlPr>
                      </m:dPr>
                      <m:e>
                        <m:r>
                          <a:rPr lang="en-US" sz="2000">
                            <a:latin typeface="Cambria Math" panose="02040503050406030204" pitchFamily="18" charset="0"/>
                            <a:sym typeface="Times New Roman"/>
                          </a:rPr>
                          <m:t>𝐷</m:t>
                        </m:r>
                        <m:r>
                          <a:rPr lang="en-US" sz="2000">
                            <a:latin typeface="Cambria Math" panose="02040503050406030204" pitchFamily="18" charset="0"/>
                            <a:sym typeface="Times New Roman"/>
                          </a:rPr>
                          <m:t>=</m:t>
                        </m:r>
                        <m:r>
                          <a:rPr lang="en-US" sz="2000">
                            <a:latin typeface="Cambria Math" panose="02040503050406030204" pitchFamily="18" charset="0"/>
                            <a:sym typeface="Times New Roman"/>
                          </a:rPr>
                          <m:t>1</m:t>
                        </m:r>
                        <m:r>
                          <a:rPr lang="en-US" sz="2000">
                            <a:latin typeface="Cambria Math" panose="02040503050406030204" pitchFamily="18" charset="0"/>
                            <a:sym typeface="Times New Roman"/>
                          </a:rPr>
                          <m:t>|</m:t>
                        </m:r>
                        <m:r>
                          <a:rPr lang="en-US" sz="2000">
                            <a:latin typeface="Cambria Math" panose="02040503050406030204" pitchFamily="18" charset="0"/>
                            <a:sym typeface="Times New Roman"/>
                          </a:rPr>
                          <m:t>𝑤</m:t>
                        </m:r>
                        <m:r>
                          <a:rPr lang="en-US" sz="2000">
                            <a:latin typeface="Cambria Math" panose="02040503050406030204" pitchFamily="18" charset="0"/>
                            <a:sym typeface="Times New Roman"/>
                          </a:rPr>
                          <m:t>,</m:t>
                        </m:r>
                        <m:r>
                          <a:rPr lang="en-US" sz="2000">
                            <a:latin typeface="Cambria Math" panose="02040503050406030204" pitchFamily="18" charset="0"/>
                            <a:sym typeface="Times New Roman"/>
                          </a:rPr>
                          <m:t>𝑐</m:t>
                        </m:r>
                      </m:e>
                    </m:d>
                  </m:oMath>
                </a14:m>
                <a:r>
                  <a:rPr lang="en" sz="2000" dirty="0">
                    <a:sym typeface="Times New Roman"/>
                  </a:rPr>
                  <a:t> is the probability that </a:t>
                </a:r>
                <a14:m>
                  <m:oMath xmlns:m="http://schemas.openxmlformats.org/officeDocument/2006/math">
                    <m:r>
                      <a:rPr lang="en-US" sz="2000">
                        <a:latin typeface="Cambria Math" panose="02040503050406030204" pitchFamily="18" charset="0"/>
                        <a:sym typeface="Times New Roman"/>
                      </a:rPr>
                      <m:t>(</m:t>
                    </m:r>
                    <m:r>
                      <a:rPr lang="en-US" sz="2000">
                        <a:latin typeface="Cambria Math" panose="02040503050406030204" pitchFamily="18" charset="0"/>
                        <a:sym typeface="Times New Roman"/>
                      </a:rPr>
                      <m:t>𝑤</m:t>
                    </m:r>
                    <m:r>
                      <a:rPr lang="en-US" sz="2000">
                        <a:latin typeface="Cambria Math" panose="02040503050406030204" pitchFamily="18" charset="0"/>
                        <a:sym typeface="Times New Roman"/>
                      </a:rPr>
                      <m:t>,</m:t>
                    </m:r>
                    <m:r>
                      <a:rPr lang="en-US" sz="2000">
                        <a:latin typeface="Cambria Math" panose="02040503050406030204" pitchFamily="18" charset="0"/>
                        <a:sym typeface="Times New Roman"/>
                      </a:rPr>
                      <m:t>𝑐</m:t>
                    </m:r>
                    <m:r>
                      <a:rPr lang="en-US" sz="2000">
                        <a:latin typeface="Cambria Math" panose="02040503050406030204" pitchFamily="18" charset="0"/>
                        <a:sym typeface="Times New Roman"/>
                      </a:rPr>
                      <m:t>)∉</m:t>
                    </m:r>
                    <m:r>
                      <m:rPr>
                        <m:sty m:val="p"/>
                      </m:rPr>
                      <a:rPr lang="en-US" sz="2000" dirty="0">
                        <a:latin typeface="Cambria Math" panose="02040503050406030204" pitchFamily="18" charset="0"/>
                        <a:sym typeface="Times New Roman"/>
                      </a:rPr>
                      <m:t>D</m:t>
                    </m:r>
                  </m:oMath>
                </a14:m>
                <a:r>
                  <a:rPr lang="en" sz="2000" dirty="0">
                    <a:sym typeface="Times New Roman"/>
                  </a:rPr>
                  <a:t>.</a:t>
                </a:r>
              </a:p>
              <a:p>
                <a:pPr marL="609585" indent="-507987">
                  <a:spcBef>
                    <a:spcPts val="0"/>
                  </a:spcBef>
                  <a:buSzPct val="100000"/>
                </a:pPr>
                <a:endParaRPr lang="en" sz="2000" dirty="0">
                  <a:sym typeface="Times New Roman"/>
                </a:endParaRPr>
              </a:p>
              <a:p>
                <a:pPr marL="101598" indent="0">
                  <a:spcBef>
                    <a:spcPts val="0"/>
                  </a:spcBef>
                  <a:buSzPct val="100000"/>
                  <a:buNone/>
                </a:pPr>
                <a:r>
                  <a:rPr lang="en-US" sz="2000" dirty="0">
                    <a:sym typeface="Times New Roman"/>
                  </a:rPr>
                  <a:t>For negative samples: </a:t>
                </a:r>
                <a14:m>
                  <m:oMath xmlns:m="http://schemas.openxmlformats.org/officeDocument/2006/math">
                    <m:r>
                      <a:rPr lang="en-US" sz="2000">
                        <a:latin typeface="Cambria Math" panose="02040503050406030204" pitchFamily="18" charset="0"/>
                        <a:sym typeface="Times New Roman"/>
                      </a:rPr>
                      <m:t>𝑝</m:t>
                    </m:r>
                    <m:r>
                      <a:rPr lang="en-US" sz="2000">
                        <a:latin typeface="Cambria Math" panose="02040503050406030204" pitchFamily="18" charset="0"/>
                        <a:sym typeface="Times New Roman"/>
                      </a:rPr>
                      <m:t>(</m:t>
                    </m:r>
                    <m:r>
                      <a:rPr lang="en-US" sz="2000">
                        <a:latin typeface="Cambria Math" panose="02040503050406030204" pitchFamily="18" charset="0"/>
                        <a:sym typeface="Times New Roman"/>
                      </a:rPr>
                      <m:t>𝐷</m:t>
                    </m:r>
                    <m:r>
                      <a:rPr lang="en-US" sz="2000">
                        <a:latin typeface="Cambria Math" panose="02040503050406030204" pitchFamily="18" charset="0"/>
                        <a:sym typeface="Times New Roman"/>
                      </a:rPr>
                      <m:t>=</m:t>
                    </m:r>
                    <m:r>
                      <a:rPr lang="en-US" sz="2000">
                        <a:latin typeface="Cambria Math" panose="02040503050406030204" pitchFamily="18" charset="0"/>
                        <a:sym typeface="Times New Roman"/>
                      </a:rPr>
                      <m:t>1</m:t>
                    </m:r>
                    <m:r>
                      <a:rPr lang="en-US" sz="2000">
                        <a:latin typeface="Cambria Math" panose="02040503050406030204" pitchFamily="18" charset="0"/>
                        <a:sym typeface="Times New Roman"/>
                      </a:rPr>
                      <m:t>|</m:t>
                    </m:r>
                    <m:r>
                      <a:rPr lang="en-US" sz="2000">
                        <a:latin typeface="Cambria Math" panose="02040503050406030204" pitchFamily="18" charset="0"/>
                        <a:sym typeface="Times New Roman"/>
                      </a:rPr>
                      <m:t>𝑤</m:t>
                    </m:r>
                    <m:r>
                      <a:rPr lang="en-US" sz="2000">
                        <a:latin typeface="Cambria Math" panose="02040503050406030204" pitchFamily="18" charset="0"/>
                        <a:sym typeface="Times New Roman"/>
                      </a:rPr>
                      <m:t>,</m:t>
                    </m:r>
                    <m:r>
                      <a:rPr lang="en-US" sz="2000">
                        <a:latin typeface="Cambria Math" panose="02040503050406030204" pitchFamily="18" charset="0"/>
                        <a:sym typeface="Times New Roman"/>
                      </a:rPr>
                      <m:t>𝑐</m:t>
                    </m:r>
                    <m:r>
                      <a:rPr lang="en-US" sz="2000">
                        <a:latin typeface="Cambria Math" panose="02040503050406030204" pitchFamily="18" charset="0"/>
                        <a:sym typeface="Times New Roman"/>
                      </a:rPr>
                      <m:t>)</m:t>
                    </m:r>
                  </m:oMath>
                </a14:m>
                <a:r>
                  <a:rPr lang="en" sz="2000" dirty="0">
                    <a:sym typeface="Times New Roman"/>
                  </a:rPr>
                  <a:t> must be low ⇒  </a:t>
                </a:r>
                <a14:m>
                  <m:oMath xmlns:m="http://schemas.openxmlformats.org/officeDocument/2006/math">
                    <m:r>
                      <a:rPr lang="en-US" sz="2000">
                        <a:latin typeface="Cambria Math" panose="02040503050406030204" pitchFamily="18" charset="0"/>
                        <a:sym typeface="Times New Roman"/>
                      </a:rPr>
                      <m:t>𝑝</m:t>
                    </m:r>
                    <m:r>
                      <a:rPr lang="en-US" sz="2000">
                        <a:latin typeface="Cambria Math" panose="02040503050406030204" pitchFamily="18" charset="0"/>
                        <a:sym typeface="Times New Roman"/>
                      </a:rPr>
                      <m:t>(</m:t>
                    </m:r>
                    <m:r>
                      <a:rPr lang="en-US" sz="2000">
                        <a:latin typeface="Cambria Math" panose="02040503050406030204" pitchFamily="18" charset="0"/>
                        <a:sym typeface="Times New Roman"/>
                      </a:rPr>
                      <m:t>𝐷</m:t>
                    </m:r>
                    <m:r>
                      <a:rPr lang="en-US" sz="2000">
                        <a:latin typeface="Cambria Math" panose="02040503050406030204" pitchFamily="18" charset="0"/>
                        <a:sym typeface="Times New Roman"/>
                      </a:rPr>
                      <m:t>=</m:t>
                    </m:r>
                    <m:r>
                      <a:rPr lang="en-US" sz="2000">
                        <a:latin typeface="Cambria Math" panose="02040503050406030204" pitchFamily="18" charset="0"/>
                        <a:sym typeface="Times New Roman"/>
                      </a:rPr>
                      <m:t>0</m:t>
                    </m:r>
                    <m:r>
                      <a:rPr lang="en-US" sz="2000">
                        <a:latin typeface="Cambria Math" panose="02040503050406030204" pitchFamily="18" charset="0"/>
                        <a:sym typeface="Times New Roman"/>
                      </a:rPr>
                      <m:t>|</m:t>
                    </m:r>
                    <m:r>
                      <a:rPr lang="en-US" sz="2000">
                        <a:latin typeface="Cambria Math" panose="02040503050406030204" pitchFamily="18" charset="0"/>
                        <a:sym typeface="Times New Roman"/>
                      </a:rPr>
                      <m:t>𝑤</m:t>
                    </m:r>
                    <m:r>
                      <a:rPr lang="en-US" sz="2000">
                        <a:latin typeface="Cambria Math" panose="02040503050406030204" pitchFamily="18" charset="0"/>
                        <a:sym typeface="Times New Roman"/>
                      </a:rPr>
                      <m:t>,</m:t>
                    </m:r>
                    <m:r>
                      <a:rPr lang="en-US" sz="2000">
                        <a:latin typeface="Cambria Math" panose="02040503050406030204" pitchFamily="18" charset="0"/>
                        <a:sym typeface="Times New Roman"/>
                      </a:rPr>
                      <m:t>𝑐</m:t>
                    </m:r>
                    <m:r>
                      <a:rPr lang="en-US" sz="2000">
                        <a:latin typeface="Cambria Math" panose="02040503050406030204" pitchFamily="18" charset="0"/>
                        <a:sym typeface="Times New Roman"/>
                      </a:rPr>
                      <m:t>)</m:t>
                    </m:r>
                  </m:oMath>
                </a14:m>
                <a:r>
                  <a:rPr lang="en" sz="2000" dirty="0"/>
                  <a:t> wi</a:t>
                </a:r>
                <a:r>
                  <a:rPr lang="en" sz="2000" dirty="0">
                    <a:sym typeface="Times New Roman"/>
                  </a:rPr>
                  <a:t>ll be high.</a:t>
                </a:r>
                <a:endParaRPr lang="ar-AE" sz="2000" dirty="0">
                  <a:sym typeface="Times New Roman"/>
                </a:endParaRPr>
              </a:p>
              <a:p>
                <a:pPr marL="609585" indent="-507987">
                  <a:spcBef>
                    <a:spcPts val="0"/>
                  </a:spcBef>
                  <a:buSzPct val="100000"/>
                </a:pPr>
                <a:endParaRPr lang="en-US" sz="2000" dirty="0">
                  <a:sym typeface="Times New Roman"/>
                </a:endParaRPr>
              </a:p>
              <a:p>
                <a:pPr marL="609585" indent="-507987">
                  <a:spcBef>
                    <a:spcPts val="0"/>
                  </a:spcBef>
                  <a:buSzPct val="100000"/>
                </a:pPr>
                <a:endParaRPr lang="en" sz="2000" dirty="0">
                  <a:sym typeface="Times New Roman"/>
                </a:endParaRPr>
              </a:p>
            </p:txBody>
          </p:sp>
        </mc:Choice>
        <mc:Fallback xmlns="">
          <p:sp>
            <p:nvSpPr>
              <p:cNvPr id="9" name="Shape 119"/>
              <p:cNvSpPr txBox="1">
                <a:spLocks noRot="1" noChangeAspect="1" noMove="1" noResize="1" noEditPoints="1" noAdjustHandles="1" noChangeArrowheads="1" noChangeShapeType="1" noTextEdit="1"/>
              </p:cNvSpPr>
              <p:nvPr/>
            </p:nvSpPr>
            <p:spPr>
              <a:xfrm>
                <a:off x="224767" y="-87237"/>
                <a:ext cx="8496944" cy="3384376"/>
              </a:xfrm>
              <a:prstGeom prst="rect">
                <a:avLst/>
              </a:prstGeom>
              <a:blipFill rotWithShape="0">
                <a:blip r:embed="rId2"/>
                <a:stretch>
                  <a:fillRect/>
                </a:stretch>
              </a:blipFill>
              <a:ln>
                <a:noFill/>
              </a:ln>
            </p:spPr>
            <p:txBody>
              <a:bodyPr/>
              <a:lstStyle/>
              <a:p>
                <a:r>
                  <a:rPr lang="el-GR">
                    <a:noFill/>
                  </a:rPr>
                  <a:t> </a:t>
                </a:r>
              </a:p>
            </p:txBody>
          </p:sp>
        </mc:Fallback>
      </mc:AlternateContent>
      <p:pic>
        <p:nvPicPr>
          <p:cNvPr id="10" name="Shape 141"/>
          <p:cNvPicPr preferRelativeResize="0"/>
          <p:nvPr/>
        </p:nvPicPr>
        <p:blipFill rotWithShape="1">
          <a:blip r:embed="rId3">
            <a:alphaModFix/>
          </a:blip>
          <a:srcRect l="3228" r="20800" b="80204"/>
          <a:stretch/>
        </p:blipFill>
        <p:spPr>
          <a:xfrm>
            <a:off x="350216" y="2516458"/>
            <a:ext cx="7512032" cy="923532"/>
          </a:xfrm>
          <a:prstGeom prst="rect">
            <a:avLst/>
          </a:prstGeom>
          <a:noFill/>
          <a:ln>
            <a:noFill/>
          </a:ln>
        </p:spPr>
      </p:pic>
      <p:grpSp>
        <p:nvGrpSpPr>
          <p:cNvPr id="11" name="Shape 142"/>
          <p:cNvGrpSpPr/>
          <p:nvPr/>
        </p:nvGrpSpPr>
        <p:grpSpPr>
          <a:xfrm>
            <a:off x="354965" y="3624850"/>
            <a:ext cx="7982535" cy="923467"/>
            <a:chOff x="1705789" y="2556373"/>
            <a:chExt cx="6735180" cy="875601"/>
          </a:xfrm>
        </p:grpSpPr>
        <p:pic>
          <p:nvPicPr>
            <p:cNvPr id="12" name="Shape 143"/>
            <p:cNvPicPr preferRelativeResize="0"/>
            <p:nvPr/>
          </p:nvPicPr>
          <p:blipFill rotWithShape="1">
            <a:blip r:embed="rId4">
              <a:alphaModFix/>
            </a:blip>
            <a:srcRect l="15025" t="62651" r="4665"/>
            <a:stretch/>
          </p:blipFill>
          <p:spPr>
            <a:xfrm>
              <a:off x="1705789" y="2556373"/>
              <a:ext cx="6735180" cy="875601"/>
            </a:xfrm>
            <a:prstGeom prst="rect">
              <a:avLst/>
            </a:prstGeom>
            <a:noFill/>
            <a:ln>
              <a:noFill/>
            </a:ln>
          </p:spPr>
        </p:pic>
        <p:grpSp>
          <p:nvGrpSpPr>
            <p:cNvPr id="13" name="Shape 144"/>
            <p:cNvGrpSpPr/>
            <p:nvPr/>
          </p:nvGrpSpPr>
          <p:grpSpPr>
            <a:xfrm>
              <a:off x="4509964" y="2708832"/>
              <a:ext cx="744098" cy="268671"/>
              <a:chOff x="1622450" y="3952675"/>
              <a:chExt cx="911326" cy="321800"/>
            </a:xfrm>
          </p:grpSpPr>
          <p:pic>
            <p:nvPicPr>
              <p:cNvPr id="18" name="Shape 145"/>
              <p:cNvPicPr preferRelativeResize="0"/>
              <p:nvPr/>
            </p:nvPicPr>
            <p:blipFill rotWithShape="1">
              <a:blip r:embed="rId4">
                <a:alphaModFix/>
              </a:blip>
              <a:srcRect l="48287" t="69889" r="48075" b="18805"/>
              <a:stretch/>
            </p:blipFill>
            <p:spPr>
              <a:xfrm>
                <a:off x="2163350" y="3952675"/>
                <a:ext cx="370426" cy="321800"/>
              </a:xfrm>
              <a:prstGeom prst="rect">
                <a:avLst/>
              </a:prstGeom>
              <a:noFill/>
              <a:ln>
                <a:noFill/>
              </a:ln>
            </p:spPr>
          </p:pic>
          <p:pic>
            <p:nvPicPr>
              <p:cNvPr id="19" name="Shape 146"/>
              <p:cNvPicPr preferRelativeResize="0"/>
              <p:nvPr/>
            </p:nvPicPr>
            <p:blipFill rotWithShape="1">
              <a:blip r:embed="rId4">
                <a:alphaModFix/>
              </a:blip>
              <a:srcRect l="53343" t="69889" r="42528" b="18805"/>
              <a:stretch/>
            </p:blipFill>
            <p:spPr>
              <a:xfrm>
                <a:off x="1622450" y="3952675"/>
                <a:ext cx="420323" cy="321800"/>
              </a:xfrm>
              <a:prstGeom prst="rect">
                <a:avLst/>
              </a:prstGeom>
              <a:noFill/>
              <a:ln>
                <a:noFill/>
              </a:ln>
            </p:spPr>
          </p:pic>
          <p:pic>
            <p:nvPicPr>
              <p:cNvPr id="20" name="Shape 147"/>
              <p:cNvPicPr preferRelativeResize="0"/>
              <p:nvPr/>
            </p:nvPicPr>
            <p:blipFill rotWithShape="1">
              <a:blip r:embed="rId4">
                <a:alphaModFix/>
              </a:blip>
              <a:srcRect l="52123" t="69889" r="46452" b="18805"/>
              <a:stretch/>
            </p:blipFill>
            <p:spPr>
              <a:xfrm>
                <a:off x="2042774" y="3952675"/>
                <a:ext cx="144976" cy="321800"/>
              </a:xfrm>
              <a:prstGeom prst="rect">
                <a:avLst/>
              </a:prstGeom>
              <a:noFill/>
              <a:ln>
                <a:noFill/>
              </a:ln>
            </p:spPr>
          </p:pic>
        </p:grpSp>
        <p:grpSp>
          <p:nvGrpSpPr>
            <p:cNvPr id="14" name="Shape 148"/>
            <p:cNvGrpSpPr/>
            <p:nvPr/>
          </p:nvGrpSpPr>
          <p:grpSpPr>
            <a:xfrm>
              <a:off x="7520631" y="2708832"/>
              <a:ext cx="744098" cy="268671"/>
              <a:chOff x="1622450" y="3952675"/>
              <a:chExt cx="911326" cy="321800"/>
            </a:xfrm>
          </p:grpSpPr>
          <p:pic>
            <p:nvPicPr>
              <p:cNvPr id="15" name="Shape 149"/>
              <p:cNvPicPr preferRelativeResize="0"/>
              <p:nvPr/>
            </p:nvPicPr>
            <p:blipFill rotWithShape="1">
              <a:blip r:embed="rId4">
                <a:alphaModFix/>
              </a:blip>
              <a:srcRect l="48287" t="69889" r="48075" b="18805"/>
              <a:stretch/>
            </p:blipFill>
            <p:spPr>
              <a:xfrm>
                <a:off x="2163350" y="3952675"/>
                <a:ext cx="370426" cy="321800"/>
              </a:xfrm>
              <a:prstGeom prst="rect">
                <a:avLst/>
              </a:prstGeom>
              <a:noFill/>
              <a:ln>
                <a:noFill/>
              </a:ln>
            </p:spPr>
          </p:pic>
          <p:pic>
            <p:nvPicPr>
              <p:cNvPr id="16" name="Shape 150"/>
              <p:cNvPicPr preferRelativeResize="0"/>
              <p:nvPr/>
            </p:nvPicPr>
            <p:blipFill rotWithShape="1">
              <a:blip r:embed="rId4">
                <a:alphaModFix/>
              </a:blip>
              <a:srcRect l="53343" t="69889" r="42528" b="18805"/>
              <a:stretch/>
            </p:blipFill>
            <p:spPr>
              <a:xfrm>
                <a:off x="1622450" y="3952675"/>
                <a:ext cx="420323" cy="321800"/>
              </a:xfrm>
              <a:prstGeom prst="rect">
                <a:avLst/>
              </a:prstGeom>
              <a:noFill/>
              <a:ln>
                <a:noFill/>
              </a:ln>
            </p:spPr>
          </p:pic>
          <p:pic>
            <p:nvPicPr>
              <p:cNvPr id="17" name="Shape 151"/>
              <p:cNvPicPr preferRelativeResize="0"/>
              <p:nvPr/>
            </p:nvPicPr>
            <p:blipFill rotWithShape="1">
              <a:blip r:embed="rId4">
                <a:alphaModFix/>
              </a:blip>
              <a:srcRect l="52123" t="69889" r="46452" b="18805"/>
              <a:stretch/>
            </p:blipFill>
            <p:spPr>
              <a:xfrm>
                <a:off x="2042774" y="3952675"/>
                <a:ext cx="144976" cy="321800"/>
              </a:xfrm>
              <a:prstGeom prst="rect">
                <a:avLst/>
              </a:prstGeom>
              <a:noFill/>
              <a:ln>
                <a:noFill/>
              </a:ln>
            </p:spPr>
          </p:pic>
        </p:grpSp>
      </p:grpSp>
      <p:grpSp>
        <p:nvGrpSpPr>
          <p:cNvPr id="21" name="Shape 153"/>
          <p:cNvGrpSpPr/>
          <p:nvPr/>
        </p:nvGrpSpPr>
        <p:grpSpPr>
          <a:xfrm>
            <a:off x="631607" y="5105172"/>
            <a:ext cx="6093731" cy="1090000"/>
            <a:chOff x="1132250" y="3803196"/>
            <a:chExt cx="4570298" cy="817500"/>
          </a:xfrm>
        </p:grpSpPr>
        <p:grpSp>
          <p:nvGrpSpPr>
            <p:cNvPr id="22" name="Shape 154"/>
            <p:cNvGrpSpPr/>
            <p:nvPr/>
          </p:nvGrpSpPr>
          <p:grpSpPr>
            <a:xfrm>
              <a:off x="1132250" y="3803196"/>
              <a:ext cx="4570298" cy="817500"/>
              <a:chOff x="1132250" y="3803196"/>
              <a:chExt cx="4570298" cy="817500"/>
            </a:xfrm>
          </p:grpSpPr>
          <p:pic>
            <p:nvPicPr>
              <p:cNvPr id="31" name="Shape 155"/>
              <p:cNvPicPr preferRelativeResize="0"/>
              <p:nvPr/>
            </p:nvPicPr>
            <p:blipFill rotWithShape="1">
              <a:blip r:embed="rId4">
                <a:alphaModFix/>
              </a:blip>
              <a:srcRect l="73038" t="62648" b="14782"/>
              <a:stretch/>
            </p:blipFill>
            <p:spPr>
              <a:xfrm>
                <a:off x="3441449" y="3941779"/>
                <a:ext cx="2261099" cy="529099"/>
              </a:xfrm>
              <a:prstGeom prst="rect">
                <a:avLst/>
              </a:prstGeom>
              <a:noFill/>
              <a:ln>
                <a:noFill/>
              </a:ln>
            </p:spPr>
          </p:pic>
          <p:pic>
            <p:nvPicPr>
              <p:cNvPr id="32" name="Shape 156"/>
              <p:cNvPicPr preferRelativeResize="0"/>
              <p:nvPr/>
            </p:nvPicPr>
            <p:blipFill rotWithShape="1">
              <a:blip r:embed="rId4">
                <a:alphaModFix/>
              </a:blip>
              <a:srcRect l="40115" t="62649" r="41197" b="15652"/>
              <a:stretch/>
            </p:blipFill>
            <p:spPr>
              <a:xfrm>
                <a:off x="1132250" y="3910575"/>
                <a:ext cx="1567223" cy="508675"/>
              </a:xfrm>
              <a:prstGeom prst="rect">
                <a:avLst/>
              </a:prstGeom>
              <a:noFill/>
              <a:ln>
                <a:noFill/>
              </a:ln>
            </p:spPr>
          </p:pic>
          <p:pic>
            <p:nvPicPr>
              <p:cNvPr id="33" name="Shape 157"/>
              <p:cNvPicPr preferRelativeResize="0"/>
              <p:nvPr/>
            </p:nvPicPr>
            <p:blipFill>
              <a:blip r:embed="rId5">
                <a:alphaModFix/>
              </a:blip>
              <a:stretch>
                <a:fillRect/>
              </a:stretch>
            </p:blipFill>
            <p:spPr>
              <a:xfrm>
                <a:off x="2764994" y="3803196"/>
                <a:ext cx="659399" cy="817500"/>
              </a:xfrm>
              <a:prstGeom prst="rect">
                <a:avLst/>
              </a:prstGeom>
              <a:noFill/>
              <a:ln>
                <a:noFill/>
              </a:ln>
            </p:spPr>
          </p:pic>
        </p:grpSp>
        <p:grpSp>
          <p:nvGrpSpPr>
            <p:cNvPr id="23" name="Shape 158"/>
            <p:cNvGrpSpPr/>
            <p:nvPr/>
          </p:nvGrpSpPr>
          <p:grpSpPr>
            <a:xfrm>
              <a:off x="4386714" y="4077620"/>
              <a:ext cx="744098" cy="268671"/>
              <a:chOff x="1622450" y="3952675"/>
              <a:chExt cx="911326" cy="321800"/>
            </a:xfrm>
          </p:grpSpPr>
          <p:pic>
            <p:nvPicPr>
              <p:cNvPr id="28" name="Shape 159"/>
              <p:cNvPicPr preferRelativeResize="0"/>
              <p:nvPr/>
            </p:nvPicPr>
            <p:blipFill rotWithShape="1">
              <a:blip r:embed="rId4">
                <a:alphaModFix/>
              </a:blip>
              <a:srcRect l="48287" t="69889" r="48075" b="18805"/>
              <a:stretch/>
            </p:blipFill>
            <p:spPr>
              <a:xfrm>
                <a:off x="2163350" y="3952675"/>
                <a:ext cx="370426" cy="321800"/>
              </a:xfrm>
              <a:prstGeom prst="rect">
                <a:avLst/>
              </a:prstGeom>
              <a:noFill/>
              <a:ln>
                <a:noFill/>
              </a:ln>
            </p:spPr>
          </p:pic>
          <p:pic>
            <p:nvPicPr>
              <p:cNvPr id="29" name="Shape 160"/>
              <p:cNvPicPr preferRelativeResize="0"/>
              <p:nvPr/>
            </p:nvPicPr>
            <p:blipFill rotWithShape="1">
              <a:blip r:embed="rId4">
                <a:alphaModFix/>
              </a:blip>
              <a:srcRect l="53343" t="69889" r="42528" b="18805"/>
              <a:stretch/>
            </p:blipFill>
            <p:spPr>
              <a:xfrm>
                <a:off x="1622450" y="3952675"/>
                <a:ext cx="420323" cy="321800"/>
              </a:xfrm>
              <a:prstGeom prst="rect">
                <a:avLst/>
              </a:prstGeom>
              <a:noFill/>
              <a:ln>
                <a:noFill/>
              </a:ln>
            </p:spPr>
          </p:pic>
          <p:pic>
            <p:nvPicPr>
              <p:cNvPr id="30" name="Shape 161"/>
              <p:cNvPicPr preferRelativeResize="0"/>
              <p:nvPr/>
            </p:nvPicPr>
            <p:blipFill rotWithShape="1">
              <a:blip r:embed="rId4">
                <a:alphaModFix/>
              </a:blip>
              <a:srcRect l="52123" t="69889" r="46452" b="18805"/>
              <a:stretch/>
            </p:blipFill>
            <p:spPr>
              <a:xfrm>
                <a:off x="2042774" y="3952675"/>
                <a:ext cx="144976" cy="321800"/>
              </a:xfrm>
              <a:prstGeom prst="rect">
                <a:avLst/>
              </a:prstGeom>
              <a:noFill/>
              <a:ln>
                <a:noFill/>
              </a:ln>
            </p:spPr>
          </p:pic>
        </p:grpSp>
        <p:grpSp>
          <p:nvGrpSpPr>
            <p:cNvPr id="24" name="Shape 162"/>
            <p:cNvGrpSpPr/>
            <p:nvPr/>
          </p:nvGrpSpPr>
          <p:grpSpPr>
            <a:xfrm>
              <a:off x="1812014" y="4077607"/>
              <a:ext cx="744098" cy="268671"/>
              <a:chOff x="1622450" y="3952675"/>
              <a:chExt cx="911326" cy="321800"/>
            </a:xfrm>
          </p:grpSpPr>
          <p:pic>
            <p:nvPicPr>
              <p:cNvPr id="25" name="Shape 163"/>
              <p:cNvPicPr preferRelativeResize="0"/>
              <p:nvPr/>
            </p:nvPicPr>
            <p:blipFill rotWithShape="1">
              <a:blip r:embed="rId4">
                <a:alphaModFix/>
              </a:blip>
              <a:srcRect l="48287" t="69889" r="48075" b="18805"/>
              <a:stretch/>
            </p:blipFill>
            <p:spPr>
              <a:xfrm>
                <a:off x="2163350" y="3952675"/>
                <a:ext cx="370426" cy="321800"/>
              </a:xfrm>
              <a:prstGeom prst="rect">
                <a:avLst/>
              </a:prstGeom>
              <a:noFill/>
              <a:ln>
                <a:noFill/>
              </a:ln>
            </p:spPr>
          </p:pic>
          <p:pic>
            <p:nvPicPr>
              <p:cNvPr id="26" name="Shape 164"/>
              <p:cNvPicPr preferRelativeResize="0"/>
              <p:nvPr/>
            </p:nvPicPr>
            <p:blipFill rotWithShape="1">
              <a:blip r:embed="rId4">
                <a:alphaModFix/>
              </a:blip>
              <a:srcRect l="53343" t="69889" r="42528" b="18805"/>
              <a:stretch/>
            </p:blipFill>
            <p:spPr>
              <a:xfrm>
                <a:off x="1622450" y="3952675"/>
                <a:ext cx="420323" cy="321800"/>
              </a:xfrm>
              <a:prstGeom prst="rect">
                <a:avLst/>
              </a:prstGeom>
              <a:noFill/>
              <a:ln>
                <a:noFill/>
              </a:ln>
            </p:spPr>
          </p:pic>
          <p:pic>
            <p:nvPicPr>
              <p:cNvPr id="27" name="Shape 165"/>
              <p:cNvPicPr preferRelativeResize="0"/>
              <p:nvPr/>
            </p:nvPicPr>
            <p:blipFill rotWithShape="1">
              <a:blip r:embed="rId4">
                <a:alphaModFix/>
              </a:blip>
              <a:srcRect l="52123" t="69889" r="46452" b="18805"/>
              <a:stretch/>
            </p:blipFill>
            <p:spPr>
              <a:xfrm>
                <a:off x="2042774" y="3952675"/>
                <a:ext cx="144976" cy="321800"/>
              </a:xfrm>
              <a:prstGeom prst="rect">
                <a:avLst/>
              </a:prstGeom>
              <a:noFill/>
              <a:ln>
                <a:noFill/>
              </a:ln>
            </p:spPr>
          </p:pic>
        </p:grpSp>
      </p:grpSp>
      <p:sp>
        <p:nvSpPr>
          <p:cNvPr id="34" name="TextBox 33"/>
          <p:cNvSpPr txBox="1"/>
          <p:nvPr/>
        </p:nvSpPr>
        <p:spPr>
          <a:xfrm>
            <a:off x="233298" y="4823294"/>
            <a:ext cx="3066913" cy="461665"/>
          </a:xfrm>
          <a:prstGeom prst="rect">
            <a:avLst/>
          </a:prstGeom>
          <a:noFill/>
        </p:spPr>
        <p:txBody>
          <a:bodyPr wrap="square" rtlCol="0">
            <a:spAutoFit/>
          </a:bodyPr>
          <a:lstStyle/>
          <a:p>
            <a:r>
              <a:rPr lang="en-US" sz="2400" dirty="0"/>
              <a:t>For one sample:</a:t>
            </a:r>
            <a:endParaRPr lang="el-GR" sz="2400" dirty="0"/>
          </a:p>
        </p:txBody>
      </p:sp>
      <p:sp>
        <p:nvSpPr>
          <p:cNvPr id="37" name="Freeform 36"/>
          <p:cNvSpPr/>
          <p:nvPr/>
        </p:nvSpPr>
        <p:spPr>
          <a:xfrm>
            <a:off x="4643021" y="2156777"/>
            <a:ext cx="3480078" cy="1332147"/>
          </a:xfrm>
          <a:custGeom>
            <a:avLst/>
            <a:gdLst>
              <a:gd name="connsiteX0" fmla="*/ 923278 w 3480078"/>
              <a:gd name="connsiteY0" fmla="*/ 151417 h 1332147"/>
              <a:gd name="connsiteX1" fmla="*/ 878890 w 3480078"/>
              <a:gd name="connsiteY1" fmla="*/ 124784 h 1332147"/>
              <a:gd name="connsiteX2" fmla="*/ 843379 w 3480078"/>
              <a:gd name="connsiteY2" fmla="*/ 115906 h 1332147"/>
              <a:gd name="connsiteX3" fmla="*/ 798991 w 3480078"/>
              <a:gd name="connsiteY3" fmla="*/ 98151 h 1332147"/>
              <a:gd name="connsiteX4" fmla="*/ 763480 w 3480078"/>
              <a:gd name="connsiteY4" fmla="*/ 80396 h 1332147"/>
              <a:gd name="connsiteX5" fmla="*/ 710214 w 3480078"/>
              <a:gd name="connsiteY5" fmla="*/ 71518 h 1332147"/>
              <a:gd name="connsiteX6" fmla="*/ 656948 w 3480078"/>
              <a:gd name="connsiteY6" fmla="*/ 53763 h 1332147"/>
              <a:gd name="connsiteX7" fmla="*/ 594804 w 3480078"/>
              <a:gd name="connsiteY7" fmla="*/ 27130 h 1332147"/>
              <a:gd name="connsiteX8" fmla="*/ 506028 w 3480078"/>
              <a:gd name="connsiteY8" fmla="*/ 18252 h 1332147"/>
              <a:gd name="connsiteX9" fmla="*/ 337352 w 3480078"/>
              <a:gd name="connsiteY9" fmla="*/ 9374 h 1332147"/>
              <a:gd name="connsiteX10" fmla="*/ 310719 w 3480078"/>
              <a:gd name="connsiteY10" fmla="*/ 18252 h 1332147"/>
              <a:gd name="connsiteX11" fmla="*/ 257453 w 3480078"/>
              <a:gd name="connsiteY11" fmla="*/ 53763 h 1332147"/>
              <a:gd name="connsiteX12" fmla="*/ 230820 w 3480078"/>
              <a:gd name="connsiteY12" fmla="*/ 62640 h 1332147"/>
              <a:gd name="connsiteX13" fmla="*/ 213064 w 3480078"/>
              <a:gd name="connsiteY13" fmla="*/ 80396 h 1332147"/>
              <a:gd name="connsiteX14" fmla="*/ 195309 w 3480078"/>
              <a:gd name="connsiteY14" fmla="*/ 115906 h 1332147"/>
              <a:gd name="connsiteX15" fmla="*/ 159798 w 3480078"/>
              <a:gd name="connsiteY15" fmla="*/ 240194 h 1332147"/>
              <a:gd name="connsiteX16" fmla="*/ 150921 w 3480078"/>
              <a:gd name="connsiteY16" fmla="*/ 266827 h 1332147"/>
              <a:gd name="connsiteX17" fmla="*/ 142043 w 3480078"/>
              <a:gd name="connsiteY17" fmla="*/ 355604 h 1332147"/>
              <a:gd name="connsiteX18" fmla="*/ 88777 w 3480078"/>
              <a:gd name="connsiteY18" fmla="*/ 408870 h 1332147"/>
              <a:gd name="connsiteX19" fmla="*/ 53266 w 3480078"/>
              <a:gd name="connsiteY19" fmla="*/ 471013 h 1332147"/>
              <a:gd name="connsiteX20" fmla="*/ 44389 w 3480078"/>
              <a:gd name="connsiteY20" fmla="*/ 497646 h 1332147"/>
              <a:gd name="connsiteX21" fmla="*/ 8878 w 3480078"/>
              <a:gd name="connsiteY21" fmla="*/ 559790 h 1332147"/>
              <a:gd name="connsiteX22" fmla="*/ 0 w 3480078"/>
              <a:gd name="connsiteY22" fmla="*/ 595301 h 1332147"/>
              <a:gd name="connsiteX23" fmla="*/ 8878 w 3480078"/>
              <a:gd name="connsiteY23" fmla="*/ 808365 h 1332147"/>
              <a:gd name="connsiteX24" fmla="*/ 17756 w 3480078"/>
              <a:gd name="connsiteY24" fmla="*/ 843875 h 1332147"/>
              <a:gd name="connsiteX25" fmla="*/ 26633 w 3480078"/>
              <a:gd name="connsiteY25" fmla="*/ 950407 h 1332147"/>
              <a:gd name="connsiteX26" fmla="*/ 44389 w 3480078"/>
              <a:gd name="connsiteY26" fmla="*/ 1003673 h 1332147"/>
              <a:gd name="connsiteX27" fmla="*/ 79899 w 3480078"/>
              <a:gd name="connsiteY27" fmla="*/ 1065817 h 1332147"/>
              <a:gd name="connsiteX28" fmla="*/ 88777 w 3480078"/>
              <a:gd name="connsiteY28" fmla="*/ 1101328 h 1332147"/>
              <a:gd name="connsiteX29" fmla="*/ 124288 w 3480078"/>
              <a:gd name="connsiteY29" fmla="*/ 1145716 h 1332147"/>
              <a:gd name="connsiteX30" fmla="*/ 159798 w 3480078"/>
              <a:gd name="connsiteY30" fmla="*/ 1216738 h 1332147"/>
              <a:gd name="connsiteX31" fmla="*/ 195309 w 3480078"/>
              <a:gd name="connsiteY31" fmla="*/ 1270004 h 1332147"/>
              <a:gd name="connsiteX32" fmla="*/ 239697 w 3480078"/>
              <a:gd name="connsiteY32" fmla="*/ 1314392 h 1332147"/>
              <a:gd name="connsiteX33" fmla="*/ 292963 w 3480078"/>
              <a:gd name="connsiteY33" fmla="*/ 1332147 h 1332147"/>
              <a:gd name="connsiteX34" fmla="*/ 1171853 w 3480078"/>
              <a:gd name="connsiteY34" fmla="*/ 1323270 h 1332147"/>
              <a:gd name="connsiteX35" fmla="*/ 1305018 w 3480078"/>
              <a:gd name="connsiteY35" fmla="*/ 1305514 h 1332147"/>
              <a:gd name="connsiteX36" fmla="*/ 1384917 w 3480078"/>
              <a:gd name="connsiteY36" fmla="*/ 1287759 h 1332147"/>
              <a:gd name="connsiteX37" fmla="*/ 1473694 w 3480078"/>
              <a:gd name="connsiteY37" fmla="*/ 1278881 h 1332147"/>
              <a:gd name="connsiteX38" fmla="*/ 1526960 w 3480078"/>
              <a:gd name="connsiteY38" fmla="*/ 1261126 h 1332147"/>
              <a:gd name="connsiteX39" fmla="*/ 1580226 w 3480078"/>
              <a:gd name="connsiteY39" fmla="*/ 1243371 h 1332147"/>
              <a:gd name="connsiteX40" fmla="*/ 1722268 w 3480078"/>
              <a:gd name="connsiteY40" fmla="*/ 1234493 h 1332147"/>
              <a:gd name="connsiteX41" fmla="*/ 2441360 w 3480078"/>
              <a:gd name="connsiteY41" fmla="*/ 1243371 h 1332147"/>
              <a:gd name="connsiteX42" fmla="*/ 2583402 w 3480078"/>
              <a:gd name="connsiteY42" fmla="*/ 1261126 h 1332147"/>
              <a:gd name="connsiteX43" fmla="*/ 2849732 w 3480078"/>
              <a:gd name="connsiteY43" fmla="*/ 1270004 h 1332147"/>
              <a:gd name="connsiteX44" fmla="*/ 3045041 w 3480078"/>
              <a:gd name="connsiteY44" fmla="*/ 1261126 h 1332147"/>
              <a:gd name="connsiteX45" fmla="*/ 3107185 w 3480078"/>
              <a:gd name="connsiteY45" fmla="*/ 1234493 h 1332147"/>
              <a:gd name="connsiteX46" fmla="*/ 3160451 w 3480078"/>
              <a:gd name="connsiteY46" fmla="*/ 1225615 h 1332147"/>
              <a:gd name="connsiteX47" fmla="*/ 3213717 w 3480078"/>
              <a:gd name="connsiteY47" fmla="*/ 1190105 h 1332147"/>
              <a:gd name="connsiteX48" fmla="*/ 3249228 w 3480078"/>
              <a:gd name="connsiteY48" fmla="*/ 1154594 h 1332147"/>
              <a:gd name="connsiteX49" fmla="*/ 3311371 w 3480078"/>
              <a:gd name="connsiteY49" fmla="*/ 1101328 h 1332147"/>
              <a:gd name="connsiteX50" fmla="*/ 3329127 w 3480078"/>
              <a:gd name="connsiteY50" fmla="*/ 1074695 h 1332147"/>
              <a:gd name="connsiteX51" fmla="*/ 3373515 w 3480078"/>
              <a:gd name="connsiteY51" fmla="*/ 1012551 h 1332147"/>
              <a:gd name="connsiteX52" fmla="*/ 3409026 w 3480078"/>
              <a:gd name="connsiteY52" fmla="*/ 950407 h 1332147"/>
              <a:gd name="connsiteX53" fmla="*/ 3426781 w 3480078"/>
              <a:gd name="connsiteY53" fmla="*/ 888264 h 1332147"/>
              <a:gd name="connsiteX54" fmla="*/ 3444536 w 3480078"/>
              <a:gd name="connsiteY54" fmla="*/ 843875 h 1332147"/>
              <a:gd name="connsiteX55" fmla="*/ 3453414 w 3480078"/>
              <a:gd name="connsiteY55" fmla="*/ 808365 h 1332147"/>
              <a:gd name="connsiteX56" fmla="*/ 3462292 w 3480078"/>
              <a:gd name="connsiteY56" fmla="*/ 781732 h 1332147"/>
              <a:gd name="connsiteX57" fmla="*/ 3471169 w 3480078"/>
              <a:gd name="connsiteY57" fmla="*/ 701833 h 1332147"/>
              <a:gd name="connsiteX58" fmla="*/ 3480047 w 3480078"/>
              <a:gd name="connsiteY58" fmla="*/ 639689 h 1332147"/>
              <a:gd name="connsiteX59" fmla="*/ 3462292 w 3480078"/>
              <a:gd name="connsiteY59" fmla="*/ 364481 h 1332147"/>
              <a:gd name="connsiteX60" fmla="*/ 3453414 w 3480078"/>
              <a:gd name="connsiteY60" fmla="*/ 328971 h 1332147"/>
              <a:gd name="connsiteX61" fmla="*/ 3417903 w 3480078"/>
              <a:gd name="connsiteY61" fmla="*/ 249072 h 1332147"/>
              <a:gd name="connsiteX62" fmla="*/ 3400148 w 3480078"/>
              <a:gd name="connsiteY62" fmla="*/ 231316 h 1332147"/>
              <a:gd name="connsiteX63" fmla="*/ 3329127 w 3480078"/>
              <a:gd name="connsiteY63" fmla="*/ 222439 h 1332147"/>
              <a:gd name="connsiteX64" fmla="*/ 3124940 w 3480078"/>
              <a:gd name="connsiteY64" fmla="*/ 213561 h 1332147"/>
              <a:gd name="connsiteX65" fmla="*/ 2157274 w 3480078"/>
              <a:gd name="connsiteY65" fmla="*/ 204683 h 1332147"/>
              <a:gd name="connsiteX66" fmla="*/ 2112886 w 3480078"/>
              <a:gd name="connsiteY66" fmla="*/ 186928 h 1332147"/>
              <a:gd name="connsiteX67" fmla="*/ 2059620 w 3480078"/>
              <a:gd name="connsiteY67" fmla="*/ 142540 h 1332147"/>
              <a:gd name="connsiteX68" fmla="*/ 1935332 w 3480078"/>
              <a:gd name="connsiteY68" fmla="*/ 124784 h 1332147"/>
              <a:gd name="connsiteX69" fmla="*/ 1562470 w 3480078"/>
              <a:gd name="connsiteY69" fmla="*/ 142540 h 1332147"/>
              <a:gd name="connsiteX70" fmla="*/ 1482571 w 3480078"/>
              <a:gd name="connsiteY70" fmla="*/ 160295 h 1332147"/>
              <a:gd name="connsiteX71" fmla="*/ 1455938 w 3480078"/>
              <a:gd name="connsiteY71" fmla="*/ 169173 h 1332147"/>
              <a:gd name="connsiteX72" fmla="*/ 1393795 w 3480078"/>
              <a:gd name="connsiteY72" fmla="*/ 178050 h 1332147"/>
              <a:gd name="connsiteX73" fmla="*/ 1340529 w 3480078"/>
              <a:gd name="connsiteY73" fmla="*/ 186928 h 1332147"/>
              <a:gd name="connsiteX74" fmla="*/ 1047565 w 3480078"/>
              <a:gd name="connsiteY74" fmla="*/ 178050 h 1332147"/>
              <a:gd name="connsiteX75" fmla="*/ 923278 w 3480078"/>
              <a:gd name="connsiteY75" fmla="*/ 151417 h 133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480078" h="1332147">
                <a:moveTo>
                  <a:pt x="923278" y="151417"/>
                </a:moveTo>
                <a:cubicBezTo>
                  <a:pt x="895166" y="142539"/>
                  <a:pt x="894658" y="131792"/>
                  <a:pt x="878890" y="124784"/>
                </a:cubicBezTo>
                <a:cubicBezTo>
                  <a:pt x="867740" y="119829"/>
                  <a:pt x="854954" y="119764"/>
                  <a:pt x="843379" y="115906"/>
                </a:cubicBezTo>
                <a:cubicBezTo>
                  <a:pt x="828261" y="110867"/>
                  <a:pt x="813553" y="104623"/>
                  <a:pt x="798991" y="98151"/>
                </a:cubicBezTo>
                <a:cubicBezTo>
                  <a:pt x="786897" y="92776"/>
                  <a:pt x="776156" y="84199"/>
                  <a:pt x="763480" y="80396"/>
                </a:cubicBezTo>
                <a:cubicBezTo>
                  <a:pt x="746239" y="75224"/>
                  <a:pt x="727677" y="75884"/>
                  <a:pt x="710214" y="71518"/>
                </a:cubicBezTo>
                <a:cubicBezTo>
                  <a:pt x="692057" y="66979"/>
                  <a:pt x="674416" y="60481"/>
                  <a:pt x="656948" y="53763"/>
                </a:cubicBezTo>
                <a:cubicBezTo>
                  <a:pt x="635913" y="45673"/>
                  <a:pt x="616742" y="32292"/>
                  <a:pt x="594804" y="27130"/>
                </a:cubicBezTo>
                <a:cubicBezTo>
                  <a:pt x="565855" y="20318"/>
                  <a:pt x="535620" y="21211"/>
                  <a:pt x="506028" y="18252"/>
                </a:cubicBezTo>
                <a:cubicBezTo>
                  <a:pt x="403296" y="-7430"/>
                  <a:pt x="459308" y="-1712"/>
                  <a:pt x="337352" y="9374"/>
                </a:cubicBezTo>
                <a:cubicBezTo>
                  <a:pt x="328474" y="12333"/>
                  <a:pt x="318899" y="13707"/>
                  <a:pt x="310719" y="18252"/>
                </a:cubicBezTo>
                <a:cubicBezTo>
                  <a:pt x="292065" y="28615"/>
                  <a:pt x="277697" y="47015"/>
                  <a:pt x="257453" y="53763"/>
                </a:cubicBezTo>
                <a:lnTo>
                  <a:pt x="230820" y="62640"/>
                </a:lnTo>
                <a:cubicBezTo>
                  <a:pt x="224901" y="68559"/>
                  <a:pt x="217707" y="73432"/>
                  <a:pt x="213064" y="80396"/>
                </a:cubicBezTo>
                <a:cubicBezTo>
                  <a:pt x="205723" y="91407"/>
                  <a:pt x="200224" y="103619"/>
                  <a:pt x="195309" y="115906"/>
                </a:cubicBezTo>
                <a:cubicBezTo>
                  <a:pt x="161128" y="201360"/>
                  <a:pt x="193449" y="139233"/>
                  <a:pt x="159798" y="240194"/>
                </a:cubicBezTo>
                <a:lnTo>
                  <a:pt x="150921" y="266827"/>
                </a:lnTo>
                <a:cubicBezTo>
                  <a:pt x="147962" y="296419"/>
                  <a:pt x="153963" y="328358"/>
                  <a:pt x="142043" y="355604"/>
                </a:cubicBezTo>
                <a:cubicBezTo>
                  <a:pt x="131978" y="378609"/>
                  <a:pt x="100006" y="386411"/>
                  <a:pt x="88777" y="408870"/>
                </a:cubicBezTo>
                <a:cubicBezTo>
                  <a:pt x="66250" y="453923"/>
                  <a:pt x="78363" y="433369"/>
                  <a:pt x="53266" y="471013"/>
                </a:cubicBezTo>
                <a:cubicBezTo>
                  <a:pt x="50307" y="479891"/>
                  <a:pt x="48574" y="489276"/>
                  <a:pt x="44389" y="497646"/>
                </a:cubicBezTo>
                <a:cubicBezTo>
                  <a:pt x="18628" y="549169"/>
                  <a:pt x="32228" y="497522"/>
                  <a:pt x="8878" y="559790"/>
                </a:cubicBezTo>
                <a:cubicBezTo>
                  <a:pt x="4594" y="571214"/>
                  <a:pt x="2959" y="583464"/>
                  <a:pt x="0" y="595301"/>
                </a:cubicBezTo>
                <a:cubicBezTo>
                  <a:pt x="2959" y="666322"/>
                  <a:pt x="3813" y="737463"/>
                  <a:pt x="8878" y="808365"/>
                </a:cubicBezTo>
                <a:cubicBezTo>
                  <a:pt x="9747" y="820535"/>
                  <a:pt x="16243" y="831768"/>
                  <a:pt x="17756" y="843875"/>
                </a:cubicBezTo>
                <a:cubicBezTo>
                  <a:pt x="22176" y="879234"/>
                  <a:pt x="20775" y="915258"/>
                  <a:pt x="26633" y="950407"/>
                </a:cubicBezTo>
                <a:cubicBezTo>
                  <a:pt x="29710" y="968868"/>
                  <a:pt x="38471" y="985918"/>
                  <a:pt x="44389" y="1003673"/>
                </a:cubicBezTo>
                <a:cubicBezTo>
                  <a:pt x="57946" y="1044345"/>
                  <a:pt x="47648" y="1022816"/>
                  <a:pt x="79899" y="1065817"/>
                </a:cubicBezTo>
                <a:cubicBezTo>
                  <a:pt x="82858" y="1077654"/>
                  <a:pt x="83971" y="1090113"/>
                  <a:pt x="88777" y="1101328"/>
                </a:cubicBezTo>
                <a:cubicBezTo>
                  <a:pt x="97177" y="1120928"/>
                  <a:pt x="109968" y="1131397"/>
                  <a:pt x="124288" y="1145716"/>
                </a:cubicBezTo>
                <a:cubicBezTo>
                  <a:pt x="144690" y="1206923"/>
                  <a:pt x="128809" y="1185748"/>
                  <a:pt x="159798" y="1216738"/>
                </a:cubicBezTo>
                <a:cubicBezTo>
                  <a:pt x="175400" y="1263543"/>
                  <a:pt x="158364" y="1225670"/>
                  <a:pt x="195309" y="1270004"/>
                </a:cubicBezTo>
                <a:cubicBezTo>
                  <a:pt x="217939" y="1297160"/>
                  <a:pt x="205230" y="1299074"/>
                  <a:pt x="239697" y="1314392"/>
                </a:cubicBezTo>
                <a:cubicBezTo>
                  <a:pt x="256800" y="1321993"/>
                  <a:pt x="292963" y="1332147"/>
                  <a:pt x="292963" y="1332147"/>
                </a:cubicBezTo>
                <a:lnTo>
                  <a:pt x="1171853" y="1323270"/>
                </a:lnTo>
                <a:cubicBezTo>
                  <a:pt x="1179976" y="1323118"/>
                  <a:pt x="1292633" y="1307836"/>
                  <a:pt x="1305018" y="1305514"/>
                </a:cubicBezTo>
                <a:cubicBezTo>
                  <a:pt x="1331833" y="1300486"/>
                  <a:pt x="1357968" y="1292014"/>
                  <a:pt x="1384917" y="1287759"/>
                </a:cubicBezTo>
                <a:cubicBezTo>
                  <a:pt x="1414293" y="1283121"/>
                  <a:pt x="1444102" y="1281840"/>
                  <a:pt x="1473694" y="1278881"/>
                </a:cubicBezTo>
                <a:lnTo>
                  <a:pt x="1526960" y="1261126"/>
                </a:lnTo>
                <a:cubicBezTo>
                  <a:pt x="1544715" y="1255208"/>
                  <a:pt x="1561547" y="1244539"/>
                  <a:pt x="1580226" y="1243371"/>
                </a:cubicBezTo>
                <a:lnTo>
                  <a:pt x="1722268" y="1234493"/>
                </a:lnTo>
                <a:lnTo>
                  <a:pt x="2441360" y="1243371"/>
                </a:lnTo>
                <a:cubicBezTo>
                  <a:pt x="2577697" y="1246401"/>
                  <a:pt x="2466901" y="1254828"/>
                  <a:pt x="2583402" y="1261126"/>
                </a:cubicBezTo>
                <a:cubicBezTo>
                  <a:pt x="2672098" y="1265921"/>
                  <a:pt x="2760955" y="1267045"/>
                  <a:pt x="2849732" y="1270004"/>
                </a:cubicBezTo>
                <a:cubicBezTo>
                  <a:pt x="2914835" y="1267045"/>
                  <a:pt x="2980078" y="1266323"/>
                  <a:pt x="3045041" y="1261126"/>
                </a:cubicBezTo>
                <a:cubicBezTo>
                  <a:pt x="3067307" y="1259345"/>
                  <a:pt x="3087235" y="1240478"/>
                  <a:pt x="3107185" y="1234493"/>
                </a:cubicBezTo>
                <a:cubicBezTo>
                  <a:pt x="3124426" y="1229321"/>
                  <a:pt x="3142696" y="1228574"/>
                  <a:pt x="3160451" y="1225615"/>
                </a:cubicBezTo>
                <a:cubicBezTo>
                  <a:pt x="3178206" y="1213778"/>
                  <a:pt x="3197054" y="1203435"/>
                  <a:pt x="3213717" y="1190105"/>
                </a:cubicBezTo>
                <a:cubicBezTo>
                  <a:pt x="3226789" y="1179648"/>
                  <a:pt x="3235299" y="1163880"/>
                  <a:pt x="3249228" y="1154594"/>
                </a:cubicBezTo>
                <a:cubicBezTo>
                  <a:pt x="3280644" y="1133651"/>
                  <a:pt x="3282666" y="1134818"/>
                  <a:pt x="3311371" y="1101328"/>
                </a:cubicBezTo>
                <a:cubicBezTo>
                  <a:pt x="3318315" y="1093227"/>
                  <a:pt x="3322925" y="1083377"/>
                  <a:pt x="3329127" y="1074695"/>
                </a:cubicBezTo>
                <a:cubicBezTo>
                  <a:pt x="3342736" y="1055642"/>
                  <a:pt x="3361560" y="1033472"/>
                  <a:pt x="3373515" y="1012551"/>
                </a:cubicBezTo>
                <a:cubicBezTo>
                  <a:pt x="3418560" y="933719"/>
                  <a:pt x="3365773" y="1015284"/>
                  <a:pt x="3409026" y="950407"/>
                </a:cubicBezTo>
                <a:cubicBezTo>
                  <a:pt x="3414944" y="929693"/>
                  <a:pt x="3419969" y="908702"/>
                  <a:pt x="3426781" y="888264"/>
                </a:cubicBezTo>
                <a:cubicBezTo>
                  <a:pt x="3431820" y="873146"/>
                  <a:pt x="3439497" y="858993"/>
                  <a:pt x="3444536" y="843875"/>
                </a:cubicBezTo>
                <a:cubicBezTo>
                  <a:pt x="3448394" y="832300"/>
                  <a:pt x="3450062" y="820097"/>
                  <a:pt x="3453414" y="808365"/>
                </a:cubicBezTo>
                <a:cubicBezTo>
                  <a:pt x="3455985" y="799367"/>
                  <a:pt x="3459333" y="790610"/>
                  <a:pt x="3462292" y="781732"/>
                </a:cubicBezTo>
                <a:cubicBezTo>
                  <a:pt x="3465251" y="755099"/>
                  <a:pt x="3467845" y="728423"/>
                  <a:pt x="3471169" y="701833"/>
                </a:cubicBezTo>
                <a:cubicBezTo>
                  <a:pt x="3473764" y="681070"/>
                  <a:pt x="3480597" y="660607"/>
                  <a:pt x="3480047" y="639689"/>
                </a:cubicBezTo>
                <a:cubicBezTo>
                  <a:pt x="3477629" y="547794"/>
                  <a:pt x="3470143" y="456072"/>
                  <a:pt x="3462292" y="364481"/>
                </a:cubicBezTo>
                <a:cubicBezTo>
                  <a:pt x="3461250" y="352325"/>
                  <a:pt x="3456920" y="340657"/>
                  <a:pt x="3453414" y="328971"/>
                </a:cubicBezTo>
                <a:cubicBezTo>
                  <a:pt x="3441586" y="289545"/>
                  <a:pt x="3440738" y="277616"/>
                  <a:pt x="3417903" y="249072"/>
                </a:cubicBezTo>
                <a:cubicBezTo>
                  <a:pt x="3412674" y="242536"/>
                  <a:pt x="3408165" y="233721"/>
                  <a:pt x="3400148" y="231316"/>
                </a:cubicBezTo>
                <a:cubicBezTo>
                  <a:pt x="3377296" y="224460"/>
                  <a:pt x="3352935" y="223975"/>
                  <a:pt x="3329127" y="222439"/>
                </a:cubicBezTo>
                <a:cubicBezTo>
                  <a:pt x="3261142" y="218053"/>
                  <a:pt x="3193002" y="216520"/>
                  <a:pt x="3124940" y="213561"/>
                </a:cubicBezTo>
                <a:cubicBezTo>
                  <a:pt x="2801025" y="217823"/>
                  <a:pt x="2479613" y="238614"/>
                  <a:pt x="2157274" y="204683"/>
                </a:cubicBezTo>
                <a:cubicBezTo>
                  <a:pt x="2141426" y="203015"/>
                  <a:pt x="2127682" y="192846"/>
                  <a:pt x="2112886" y="186928"/>
                </a:cubicBezTo>
                <a:cubicBezTo>
                  <a:pt x="2096607" y="170650"/>
                  <a:pt x="2080720" y="153090"/>
                  <a:pt x="2059620" y="142540"/>
                </a:cubicBezTo>
                <a:cubicBezTo>
                  <a:pt x="2035484" y="130472"/>
                  <a:pt x="1938200" y="125071"/>
                  <a:pt x="1935332" y="124784"/>
                </a:cubicBezTo>
                <a:cubicBezTo>
                  <a:pt x="1811904" y="128641"/>
                  <a:pt x="1685756" y="126102"/>
                  <a:pt x="1562470" y="142540"/>
                </a:cubicBezTo>
                <a:cubicBezTo>
                  <a:pt x="1545301" y="144829"/>
                  <a:pt x="1501036" y="155019"/>
                  <a:pt x="1482571" y="160295"/>
                </a:cubicBezTo>
                <a:cubicBezTo>
                  <a:pt x="1473573" y="162866"/>
                  <a:pt x="1465114" y="167338"/>
                  <a:pt x="1455938" y="169173"/>
                </a:cubicBezTo>
                <a:cubicBezTo>
                  <a:pt x="1435420" y="173277"/>
                  <a:pt x="1414476" y="174868"/>
                  <a:pt x="1393795" y="178050"/>
                </a:cubicBezTo>
                <a:cubicBezTo>
                  <a:pt x="1376004" y="180787"/>
                  <a:pt x="1358284" y="183969"/>
                  <a:pt x="1340529" y="186928"/>
                </a:cubicBezTo>
                <a:lnTo>
                  <a:pt x="1047565" y="178050"/>
                </a:lnTo>
                <a:cubicBezTo>
                  <a:pt x="973224" y="174510"/>
                  <a:pt x="951390" y="160295"/>
                  <a:pt x="923278" y="151417"/>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51832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B8FC8-02F2-4832-B442-23076B3B99A8}"/>
              </a:ext>
            </a:extLst>
          </p:cNvPr>
          <p:cNvSpPr>
            <a:spLocks noGrp="1"/>
          </p:cNvSpPr>
          <p:nvPr>
            <p:ph type="ctrTitle"/>
          </p:nvPr>
        </p:nvSpPr>
        <p:spPr/>
        <p:txBody>
          <a:bodyPr/>
          <a:lstStyle/>
          <a:p>
            <a:r>
              <a:rPr lang="en-US" dirty="0"/>
              <a:t>Extra slides</a:t>
            </a:r>
          </a:p>
        </p:txBody>
      </p:sp>
      <p:sp>
        <p:nvSpPr>
          <p:cNvPr id="3" name="Subtitle 2">
            <a:extLst>
              <a:ext uri="{FF2B5EF4-FFF2-40B4-BE49-F238E27FC236}">
                <a16:creationId xmlns:a16="http://schemas.microsoft.com/office/drawing/2014/main" id="{E870DF19-5827-4D57-8B9A-A0D820DAC032}"/>
              </a:ext>
            </a:extLst>
          </p:cNvPr>
          <p:cNvSpPr>
            <a:spLocks noGrp="1"/>
          </p:cNvSpPr>
          <p:nvPr>
            <p:ph type="subTitle" idx="1"/>
          </p:nvPr>
        </p:nvSpPr>
        <p:spPr/>
        <p:txBody>
          <a:bodyPr/>
          <a:lstStyle/>
          <a:p>
            <a:r>
              <a:rPr lang="en-US" dirty="0"/>
              <a:t>Neural nets (from our graduate class with P. </a:t>
            </a:r>
            <a:r>
              <a:rPr lang="en-US" dirty="0" err="1"/>
              <a:t>Tsaparas</a:t>
            </a:r>
            <a:r>
              <a:rPr lang="en-US" dirty="0"/>
              <a:t>)</a:t>
            </a:r>
          </a:p>
        </p:txBody>
      </p:sp>
      <p:sp>
        <p:nvSpPr>
          <p:cNvPr id="4" name="Slide Number Placeholder 3">
            <a:extLst>
              <a:ext uri="{FF2B5EF4-FFF2-40B4-BE49-F238E27FC236}">
                <a16:creationId xmlns:a16="http://schemas.microsoft.com/office/drawing/2014/main" id="{34747372-8100-4A36-ADA6-15CB6B99EDED}"/>
              </a:ext>
            </a:extLst>
          </p:cNvPr>
          <p:cNvSpPr>
            <a:spLocks noGrp="1"/>
          </p:cNvSpPr>
          <p:nvPr>
            <p:ph type="sldNum" sz="quarter" idx="12"/>
          </p:nvPr>
        </p:nvSpPr>
        <p:spPr/>
        <p:txBody>
          <a:bodyPr/>
          <a:lstStyle/>
          <a:p>
            <a:fld id="{878E0B35-C73E-49DE-9EA0-4D9F6C87E107}" type="slidenum">
              <a:rPr lang="el-GR" smtClean="0"/>
              <a:pPr/>
              <a:t>65</a:t>
            </a:fld>
            <a:endParaRPr lang="el-GR"/>
          </a:p>
        </p:txBody>
      </p:sp>
    </p:spTree>
    <p:extLst>
      <p:ext uri="{BB962C8B-B14F-4D97-AF65-F5344CB8AC3E}">
        <p14:creationId xmlns:p14="http://schemas.microsoft.com/office/powerpoint/2010/main" val="33715217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B4EBEF-BE95-42C7-8EAB-83CC4CB93C6E}"/>
              </a:ext>
            </a:extLst>
          </p:cNvPr>
          <p:cNvSpPr>
            <a:spLocks noGrp="1"/>
          </p:cNvSpPr>
          <p:nvPr>
            <p:ph type="title"/>
          </p:nvPr>
        </p:nvSpPr>
        <p:spPr/>
        <p:txBody>
          <a:bodyPr/>
          <a:lstStyle/>
          <a:p>
            <a:r>
              <a:rPr lang="en-US" dirty="0"/>
              <a:t>Introduction to Neural Networks</a:t>
            </a:r>
          </a:p>
        </p:txBody>
      </p:sp>
      <p:sp>
        <p:nvSpPr>
          <p:cNvPr id="6" name="Text Placeholder 5">
            <a:extLst>
              <a:ext uri="{FF2B5EF4-FFF2-40B4-BE49-F238E27FC236}">
                <a16:creationId xmlns:a16="http://schemas.microsoft.com/office/drawing/2014/main" id="{06E011C1-A784-4EFE-BDA7-BDFE26E8C3B2}"/>
              </a:ext>
            </a:extLst>
          </p:cNvPr>
          <p:cNvSpPr>
            <a:spLocks noGrp="1"/>
          </p:cNvSpPr>
          <p:nvPr>
            <p:ph type="body" idx="1"/>
          </p:nvPr>
        </p:nvSpPr>
        <p:spPr/>
        <p:txBody>
          <a:bodyPr/>
          <a:lstStyle/>
          <a:p>
            <a:r>
              <a:rPr lang="en-US" dirty="0"/>
              <a:t>(Thanks to Philipp Koehn for the material borrowed from his slides)</a:t>
            </a:r>
          </a:p>
        </p:txBody>
      </p:sp>
      <p:sp>
        <p:nvSpPr>
          <p:cNvPr id="4" name="Slide Number Placeholder 3">
            <a:extLst>
              <a:ext uri="{FF2B5EF4-FFF2-40B4-BE49-F238E27FC236}">
                <a16:creationId xmlns:a16="http://schemas.microsoft.com/office/drawing/2014/main" id="{6ADD50A4-0E62-4B10-B7AB-71E924C8CA1D}"/>
              </a:ext>
            </a:extLst>
          </p:cNvPr>
          <p:cNvSpPr>
            <a:spLocks noGrp="1"/>
          </p:cNvSpPr>
          <p:nvPr>
            <p:ph type="sldNum" sz="quarter" idx="12"/>
          </p:nvPr>
        </p:nvSpPr>
        <p:spPr/>
        <p:txBody>
          <a:bodyPr/>
          <a:lstStyle/>
          <a:p>
            <a:fld id="{878E0B35-C73E-49DE-9EA0-4D9F6C87E107}" type="slidenum">
              <a:rPr lang="el-GR" smtClean="0"/>
              <a:pPr/>
              <a:t>66</a:t>
            </a:fld>
            <a:endParaRPr lang="el-GR"/>
          </a:p>
        </p:txBody>
      </p:sp>
    </p:spTree>
    <p:extLst>
      <p:ext uri="{BB962C8B-B14F-4D97-AF65-F5344CB8AC3E}">
        <p14:creationId xmlns:p14="http://schemas.microsoft.com/office/powerpoint/2010/main" val="40043759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t>Classification</a:t>
            </a:r>
          </a:p>
        </p:txBody>
      </p:sp>
      <p:sp>
        <p:nvSpPr>
          <p:cNvPr id="9219" name="Content Placeholder 2"/>
          <p:cNvSpPr>
            <a:spLocks noGrp="1"/>
          </p:cNvSpPr>
          <p:nvPr>
            <p:ph idx="1"/>
          </p:nvPr>
        </p:nvSpPr>
        <p:spPr>
          <a:xfrm>
            <a:off x="457200" y="1372756"/>
            <a:ext cx="8058149" cy="567519"/>
          </a:xfrm>
        </p:spPr>
        <p:txBody>
          <a:bodyPr>
            <a:normAutofit fontScale="55000" lnSpcReduction="20000"/>
          </a:bodyPr>
          <a:lstStyle/>
          <a:p>
            <a:r>
              <a:rPr lang="en-US" b="1" dirty="0">
                <a:solidFill>
                  <a:srgbClr val="FF0000"/>
                </a:solidFill>
              </a:rPr>
              <a:t>Classification</a:t>
            </a:r>
            <a:r>
              <a:rPr lang="en-US" dirty="0"/>
              <a:t> is the task of </a:t>
            </a:r>
            <a:r>
              <a:rPr lang="en-US" b="1" i="1" dirty="0">
                <a:solidFill>
                  <a:schemeClr val="accent6">
                    <a:lumMod val="75000"/>
                  </a:schemeClr>
                </a:solidFill>
              </a:rPr>
              <a:t>learning </a:t>
            </a:r>
            <a:r>
              <a:rPr lang="en-US" b="1" i="1" dirty="0"/>
              <a:t>a target </a:t>
            </a:r>
            <a:r>
              <a:rPr lang="en-US" b="1" i="1" dirty="0">
                <a:solidFill>
                  <a:schemeClr val="accent6">
                    <a:lumMod val="75000"/>
                  </a:schemeClr>
                </a:solidFill>
              </a:rPr>
              <a:t>function</a:t>
            </a:r>
            <a:r>
              <a:rPr lang="en-US" b="1" i="1" dirty="0"/>
              <a:t> </a:t>
            </a:r>
            <a:r>
              <a:rPr lang="en-US" b="1" dirty="0">
                <a:solidFill>
                  <a:srgbClr val="0070C0"/>
                </a:solidFill>
              </a:rPr>
              <a:t>f</a:t>
            </a:r>
            <a:r>
              <a:rPr lang="en-US" dirty="0"/>
              <a:t> that maps attribute set </a:t>
            </a:r>
            <a:r>
              <a:rPr lang="en-US" b="1" dirty="0">
                <a:solidFill>
                  <a:srgbClr val="0070C0"/>
                </a:solidFill>
              </a:rPr>
              <a:t>x</a:t>
            </a:r>
            <a:r>
              <a:rPr lang="en-US" dirty="0"/>
              <a:t> to one of the predefined class labels </a:t>
            </a:r>
            <a:r>
              <a:rPr lang="en-US" b="1" dirty="0">
                <a:solidFill>
                  <a:srgbClr val="0070C0"/>
                </a:solidFill>
              </a:rPr>
              <a:t>y</a:t>
            </a:r>
          </a:p>
        </p:txBody>
      </p:sp>
      <p:grpSp>
        <p:nvGrpSpPr>
          <p:cNvPr id="5" name="Group 3"/>
          <p:cNvGrpSpPr>
            <a:grpSpLocks/>
          </p:cNvGrpSpPr>
          <p:nvPr/>
        </p:nvGrpSpPr>
        <p:grpSpPr bwMode="auto">
          <a:xfrm>
            <a:off x="1259632" y="2348880"/>
            <a:ext cx="2699147" cy="3246834"/>
            <a:chOff x="288" y="940"/>
            <a:chExt cx="2267" cy="2727"/>
          </a:xfrm>
        </p:grpSpPr>
        <p:graphicFrame>
          <p:nvGraphicFramePr>
            <p:cNvPr id="6" name="Object 4"/>
            <p:cNvGraphicFramePr>
              <a:graphicFrameLocks noChangeAspect="1"/>
            </p:cNvGraphicFramePr>
            <p:nvPr/>
          </p:nvGraphicFramePr>
          <p:xfrm>
            <a:off x="288" y="1344"/>
            <a:ext cx="2246" cy="2323"/>
          </p:xfrm>
          <a:graphic>
            <a:graphicData uri="http://schemas.openxmlformats.org/presentationml/2006/ole">
              <mc:AlternateContent xmlns:mc="http://schemas.openxmlformats.org/markup-compatibility/2006">
                <mc:Choice xmlns:v="urn:schemas-microsoft-com:vml" Requires="v">
                  <p:oleObj spid="_x0000_s44066" name="Document" r:id="rId3" imgW="5405040" imgH="5780160" progId="Word.Document.8">
                    <p:embed/>
                  </p:oleObj>
                </mc:Choice>
                <mc:Fallback>
                  <p:oleObj name="Document" r:id="rId3" imgW="5405040" imgH="5780160" progId="Word.Document.8">
                    <p:embed/>
                    <p:pic>
                      <p:nvPicPr>
                        <p:cNvPr id="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1344"/>
                          <a:ext cx="2246" cy="2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 Box 5"/>
            <p:cNvSpPr txBox="1">
              <a:spLocks noChangeArrowheads="1"/>
            </p:cNvSpPr>
            <p:nvPr/>
          </p:nvSpPr>
          <p:spPr bwMode="auto">
            <a:xfrm rot="19183191">
              <a:off x="680" y="940"/>
              <a:ext cx="777"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200" dirty="0">
                  <a:solidFill>
                    <a:srgbClr val="006600"/>
                  </a:solidFill>
                  <a:latin typeface="Arial" charset="0"/>
                </a:rPr>
                <a:t>categorical</a:t>
              </a:r>
              <a:endParaRPr lang="en-US" sz="1200" dirty="0">
                <a:solidFill>
                  <a:schemeClr val="bg2"/>
                </a:solidFill>
                <a:latin typeface="Arial" charset="0"/>
              </a:endParaRPr>
            </a:p>
          </p:txBody>
        </p:sp>
        <p:sp>
          <p:nvSpPr>
            <p:cNvPr id="8" name="Text Box 6"/>
            <p:cNvSpPr txBox="1">
              <a:spLocks noChangeArrowheads="1"/>
            </p:cNvSpPr>
            <p:nvPr/>
          </p:nvSpPr>
          <p:spPr bwMode="auto">
            <a:xfrm rot="19183191">
              <a:off x="1112" y="940"/>
              <a:ext cx="777"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200">
                  <a:solidFill>
                    <a:srgbClr val="006600"/>
                  </a:solidFill>
                  <a:latin typeface="Arial" charset="0"/>
                </a:rPr>
                <a:t>categorical</a:t>
              </a:r>
              <a:endParaRPr lang="en-US" sz="1200">
                <a:solidFill>
                  <a:schemeClr val="bg2"/>
                </a:solidFill>
                <a:latin typeface="Arial" charset="0"/>
              </a:endParaRPr>
            </a:p>
          </p:txBody>
        </p:sp>
        <p:sp>
          <p:nvSpPr>
            <p:cNvPr id="9" name="Text Box 7"/>
            <p:cNvSpPr txBox="1">
              <a:spLocks noChangeArrowheads="1"/>
            </p:cNvSpPr>
            <p:nvPr/>
          </p:nvSpPr>
          <p:spPr bwMode="auto">
            <a:xfrm rot="19183191">
              <a:off x="1646" y="940"/>
              <a:ext cx="777"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200">
                  <a:solidFill>
                    <a:srgbClr val="006600"/>
                  </a:solidFill>
                  <a:latin typeface="Arial" charset="0"/>
                </a:rPr>
                <a:t>continuous</a:t>
              </a:r>
              <a:endParaRPr lang="en-US" sz="1200">
                <a:solidFill>
                  <a:schemeClr val="bg2"/>
                </a:solidFill>
                <a:latin typeface="Arial" charset="0"/>
              </a:endParaRPr>
            </a:p>
          </p:txBody>
        </p:sp>
        <p:sp>
          <p:nvSpPr>
            <p:cNvPr id="10" name="Text Box 8"/>
            <p:cNvSpPr txBox="1">
              <a:spLocks noChangeArrowheads="1"/>
            </p:cNvSpPr>
            <p:nvPr/>
          </p:nvSpPr>
          <p:spPr bwMode="auto">
            <a:xfrm rot="19183191">
              <a:off x="2106" y="1036"/>
              <a:ext cx="449"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200">
                  <a:solidFill>
                    <a:srgbClr val="006600"/>
                  </a:solidFill>
                  <a:latin typeface="Arial" charset="0"/>
                </a:rPr>
                <a:t>class</a:t>
              </a:r>
              <a:endParaRPr lang="en-US" sz="1200">
                <a:solidFill>
                  <a:schemeClr val="bg2"/>
                </a:solidFill>
                <a:latin typeface="Arial" charset="0"/>
              </a:endParaRPr>
            </a:p>
          </p:txBody>
        </p:sp>
      </p:grpSp>
      <p:sp>
        <p:nvSpPr>
          <p:cNvPr id="2" name="TextBox 1"/>
          <p:cNvSpPr txBox="1"/>
          <p:nvPr/>
        </p:nvSpPr>
        <p:spPr>
          <a:xfrm>
            <a:off x="3934967" y="2756274"/>
            <a:ext cx="3500061" cy="1015663"/>
          </a:xfrm>
          <a:prstGeom prst="rect">
            <a:avLst/>
          </a:prstGeom>
          <a:noFill/>
        </p:spPr>
        <p:txBody>
          <a:bodyPr wrap="none" rtlCol="0">
            <a:spAutoFit/>
          </a:bodyPr>
          <a:lstStyle/>
          <a:p>
            <a:r>
              <a:rPr lang="en-US" sz="1500" dirty="0"/>
              <a:t>One of the attributes is the </a:t>
            </a:r>
            <a:r>
              <a:rPr lang="en-US" sz="1500" dirty="0">
                <a:solidFill>
                  <a:schemeClr val="accent6">
                    <a:lumMod val="75000"/>
                  </a:schemeClr>
                </a:solidFill>
              </a:rPr>
              <a:t>class attribute</a:t>
            </a:r>
          </a:p>
          <a:p>
            <a:r>
              <a:rPr lang="en-US" sz="1500" dirty="0"/>
              <a:t>	In this case: Cheat</a:t>
            </a:r>
          </a:p>
          <a:p>
            <a:endParaRPr lang="en-US" sz="1500" dirty="0"/>
          </a:p>
          <a:p>
            <a:r>
              <a:rPr lang="en-US" sz="1500" dirty="0"/>
              <a:t>Two </a:t>
            </a:r>
            <a:r>
              <a:rPr lang="en-US" sz="1500" dirty="0">
                <a:solidFill>
                  <a:srgbClr val="0070C0"/>
                </a:solidFill>
              </a:rPr>
              <a:t>class labels </a:t>
            </a:r>
            <a:r>
              <a:rPr lang="en-US" sz="1500" dirty="0"/>
              <a:t>(or</a:t>
            </a:r>
            <a:r>
              <a:rPr lang="en-US" sz="1500" dirty="0">
                <a:solidFill>
                  <a:srgbClr val="0070C0"/>
                </a:solidFill>
              </a:rPr>
              <a:t> classes</a:t>
            </a:r>
            <a:r>
              <a:rPr lang="en-US" sz="1500" dirty="0"/>
              <a:t>): </a:t>
            </a:r>
            <a:r>
              <a:rPr lang="en-US" sz="1500" dirty="0">
                <a:solidFill>
                  <a:srgbClr val="FF0000"/>
                </a:solidFill>
              </a:rPr>
              <a:t>Yes (1), No (0)</a:t>
            </a:r>
          </a:p>
        </p:txBody>
      </p:sp>
      <p:pic>
        <p:nvPicPr>
          <p:cNvPr id="11" name="Picture 2"/>
          <p:cNvPicPr>
            <a:picLocks noChangeAspect="1" noChangeArrowheads="1"/>
          </p:cNvPicPr>
          <p:nvPr/>
        </p:nvPicPr>
        <p:blipFill>
          <a:blip r:embed="rId5" cstate="print"/>
          <a:srcRect/>
          <a:stretch>
            <a:fillRect/>
          </a:stretch>
        </p:blipFill>
        <p:spPr>
          <a:xfrm>
            <a:off x="3857230" y="3995514"/>
            <a:ext cx="4017092" cy="1037749"/>
          </a:xfrm>
          <a:prstGeom prst="rect">
            <a:avLst/>
          </a:prstGeom>
        </p:spPr>
      </p:pic>
    </p:spTree>
    <p:extLst>
      <p:ext uri="{BB962C8B-B14F-4D97-AF65-F5344CB8AC3E}">
        <p14:creationId xmlns:p14="http://schemas.microsoft.com/office/powerpoint/2010/main" val="28564680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Rectangle 2"/>
          <p:cNvSpPr>
            <a:spLocks noGrp="1" noChangeArrowheads="1"/>
          </p:cNvSpPr>
          <p:nvPr>
            <p:ph type="title"/>
          </p:nvPr>
        </p:nvSpPr>
        <p:spPr/>
        <p:txBody>
          <a:bodyPr/>
          <a:lstStyle/>
          <a:p>
            <a:r>
              <a:rPr lang="en-US"/>
              <a:t>Illustrating Classification Task</a:t>
            </a:r>
          </a:p>
        </p:txBody>
      </p:sp>
      <p:graphicFrame>
        <p:nvGraphicFramePr>
          <p:cNvPr id="828442" name="Object 26"/>
          <p:cNvGraphicFramePr>
            <a:graphicFrameLocks noGrp="1" noChangeAspect="1"/>
          </p:cNvGraphicFramePr>
          <p:nvPr>
            <p:ph idx="1"/>
          </p:nvPr>
        </p:nvGraphicFramePr>
        <p:xfrm>
          <a:off x="2056210" y="2000250"/>
          <a:ext cx="5100638" cy="3886200"/>
        </p:xfrm>
        <a:graphic>
          <a:graphicData uri="http://schemas.openxmlformats.org/presentationml/2006/ole">
            <mc:AlternateContent xmlns:mc="http://schemas.openxmlformats.org/markup-compatibility/2006">
              <mc:Choice xmlns:v="urn:schemas-microsoft-com:vml" Requires="v">
                <p:oleObj spid="_x0000_s45090" name="Visio" r:id="rId3" imgW="8529300" imgH="6498656" progId="Visio.Drawing.11">
                  <p:embed/>
                </p:oleObj>
              </mc:Choice>
              <mc:Fallback>
                <p:oleObj name="Visio" r:id="rId3" imgW="8529300" imgH="6498656" progId="Visio.Drawing.11">
                  <p:embed/>
                  <p:pic>
                    <p:nvPicPr>
                      <p:cNvPr id="828442" name="Object 26"/>
                      <p:cNvPicPr>
                        <a:picLocks noChangeAspect="1" noChangeArrowheads="1"/>
                      </p:cNvPicPr>
                      <p:nvPr/>
                    </p:nvPicPr>
                    <p:blipFill>
                      <a:blip r:embed="rId4"/>
                      <a:srcRect/>
                      <a:stretch>
                        <a:fillRect/>
                      </a:stretch>
                    </p:blipFill>
                    <p:spPr bwMode="auto">
                      <a:xfrm>
                        <a:off x="2056210" y="2000250"/>
                        <a:ext cx="5100638"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197683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p:cNvSpPr>
            <a:spLocks noGrp="1" noChangeArrowheads="1"/>
          </p:cNvSpPr>
          <p:nvPr>
            <p:ph type="title"/>
          </p:nvPr>
        </p:nvSpPr>
        <p:spPr/>
        <p:txBody>
          <a:bodyPr/>
          <a:lstStyle/>
          <a:p>
            <a:r>
              <a:rPr lang="en-US" dirty="0"/>
              <a:t>Example of a Model</a:t>
            </a:r>
          </a:p>
        </p:txBody>
      </p:sp>
      <p:grpSp>
        <p:nvGrpSpPr>
          <p:cNvPr id="889859" name="Group 3"/>
          <p:cNvGrpSpPr>
            <a:grpSpLocks/>
          </p:cNvGrpSpPr>
          <p:nvPr/>
        </p:nvGrpSpPr>
        <p:grpSpPr bwMode="auto">
          <a:xfrm>
            <a:off x="1314451" y="2077641"/>
            <a:ext cx="2699147" cy="3246834"/>
            <a:chOff x="288" y="940"/>
            <a:chExt cx="2267" cy="2727"/>
          </a:xfrm>
        </p:grpSpPr>
        <p:graphicFrame>
          <p:nvGraphicFramePr>
            <p:cNvPr id="889860" name="Object 4"/>
            <p:cNvGraphicFramePr>
              <a:graphicFrameLocks noChangeAspect="1"/>
            </p:cNvGraphicFramePr>
            <p:nvPr/>
          </p:nvGraphicFramePr>
          <p:xfrm>
            <a:off x="288" y="1344"/>
            <a:ext cx="2246" cy="2323"/>
          </p:xfrm>
          <a:graphic>
            <a:graphicData uri="http://schemas.openxmlformats.org/presentationml/2006/ole">
              <mc:AlternateContent xmlns:mc="http://schemas.openxmlformats.org/markup-compatibility/2006">
                <mc:Choice xmlns:v="urn:schemas-microsoft-com:vml" Requires="v">
                  <p:oleObj spid="_x0000_s46114" name="Document" r:id="rId3" imgW="5405040" imgH="5780160" progId="Word.Document.8">
                    <p:embed/>
                  </p:oleObj>
                </mc:Choice>
                <mc:Fallback>
                  <p:oleObj name="Document" r:id="rId3" imgW="5405040" imgH="5780160" progId="Word.Document.8">
                    <p:embed/>
                    <p:pic>
                      <p:nvPicPr>
                        <p:cNvPr id="88986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1344"/>
                          <a:ext cx="2246" cy="2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89861" name="Text Box 5"/>
            <p:cNvSpPr txBox="1">
              <a:spLocks noChangeArrowheads="1"/>
            </p:cNvSpPr>
            <p:nvPr/>
          </p:nvSpPr>
          <p:spPr bwMode="auto">
            <a:xfrm rot="19183191">
              <a:off x="680" y="940"/>
              <a:ext cx="777"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200">
                  <a:solidFill>
                    <a:srgbClr val="006600"/>
                  </a:solidFill>
                  <a:latin typeface="Arial" charset="0"/>
                </a:rPr>
                <a:t>categorical</a:t>
              </a:r>
              <a:endParaRPr lang="en-US" sz="1200">
                <a:solidFill>
                  <a:schemeClr val="bg2"/>
                </a:solidFill>
                <a:latin typeface="Arial" charset="0"/>
              </a:endParaRPr>
            </a:p>
          </p:txBody>
        </p:sp>
        <p:sp>
          <p:nvSpPr>
            <p:cNvPr id="889862" name="Text Box 6"/>
            <p:cNvSpPr txBox="1">
              <a:spLocks noChangeArrowheads="1"/>
            </p:cNvSpPr>
            <p:nvPr/>
          </p:nvSpPr>
          <p:spPr bwMode="auto">
            <a:xfrm rot="19183191">
              <a:off x="1112" y="940"/>
              <a:ext cx="777"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200">
                  <a:solidFill>
                    <a:srgbClr val="006600"/>
                  </a:solidFill>
                  <a:latin typeface="Arial" charset="0"/>
                </a:rPr>
                <a:t>categorical</a:t>
              </a:r>
              <a:endParaRPr lang="en-US" sz="1200">
                <a:solidFill>
                  <a:schemeClr val="bg2"/>
                </a:solidFill>
                <a:latin typeface="Arial" charset="0"/>
              </a:endParaRPr>
            </a:p>
          </p:txBody>
        </p:sp>
        <p:sp>
          <p:nvSpPr>
            <p:cNvPr id="889863" name="Text Box 7"/>
            <p:cNvSpPr txBox="1">
              <a:spLocks noChangeArrowheads="1"/>
            </p:cNvSpPr>
            <p:nvPr/>
          </p:nvSpPr>
          <p:spPr bwMode="auto">
            <a:xfrm rot="19183191">
              <a:off x="1646" y="940"/>
              <a:ext cx="777"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200">
                  <a:solidFill>
                    <a:srgbClr val="006600"/>
                  </a:solidFill>
                  <a:latin typeface="Arial" charset="0"/>
                </a:rPr>
                <a:t>continuous</a:t>
              </a:r>
              <a:endParaRPr lang="en-US" sz="1200">
                <a:solidFill>
                  <a:schemeClr val="bg2"/>
                </a:solidFill>
                <a:latin typeface="Arial" charset="0"/>
              </a:endParaRPr>
            </a:p>
          </p:txBody>
        </p:sp>
        <p:sp>
          <p:nvSpPr>
            <p:cNvPr id="889864" name="Text Box 8"/>
            <p:cNvSpPr txBox="1">
              <a:spLocks noChangeArrowheads="1"/>
            </p:cNvSpPr>
            <p:nvPr/>
          </p:nvSpPr>
          <p:spPr bwMode="auto">
            <a:xfrm rot="19183191">
              <a:off x="2106" y="1036"/>
              <a:ext cx="449"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200">
                  <a:solidFill>
                    <a:srgbClr val="006600"/>
                  </a:solidFill>
                  <a:latin typeface="Arial" charset="0"/>
                </a:rPr>
                <a:t>class</a:t>
              </a:r>
              <a:endParaRPr lang="en-US" sz="1200">
                <a:solidFill>
                  <a:schemeClr val="bg2"/>
                </a:solidFill>
                <a:latin typeface="Arial" charset="0"/>
              </a:endParaRPr>
            </a:p>
          </p:txBody>
        </p:sp>
      </p:grpSp>
      <p:sp>
        <p:nvSpPr>
          <p:cNvPr id="889865" name="Line 9"/>
          <p:cNvSpPr>
            <a:spLocks noChangeShapeType="1"/>
          </p:cNvSpPr>
          <p:nvPr/>
        </p:nvSpPr>
        <p:spPr bwMode="auto">
          <a:xfrm>
            <a:off x="6367463" y="4441031"/>
            <a:ext cx="182166" cy="39528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89866" name="Line 10"/>
          <p:cNvSpPr>
            <a:spLocks noChangeShapeType="1"/>
          </p:cNvSpPr>
          <p:nvPr/>
        </p:nvSpPr>
        <p:spPr bwMode="auto">
          <a:xfrm flipH="1">
            <a:off x="5519737" y="4441031"/>
            <a:ext cx="242888" cy="39528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89867" name="Line 11"/>
          <p:cNvSpPr>
            <a:spLocks noChangeShapeType="1"/>
          </p:cNvSpPr>
          <p:nvPr/>
        </p:nvSpPr>
        <p:spPr bwMode="auto">
          <a:xfrm flipH="1">
            <a:off x="6004323" y="3845719"/>
            <a:ext cx="302419" cy="396479"/>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89868" name="Line 12"/>
          <p:cNvSpPr>
            <a:spLocks noChangeShapeType="1"/>
          </p:cNvSpPr>
          <p:nvPr/>
        </p:nvSpPr>
        <p:spPr bwMode="auto">
          <a:xfrm>
            <a:off x="6912769" y="3845719"/>
            <a:ext cx="363141" cy="396479"/>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89869" name="Line 13"/>
          <p:cNvSpPr>
            <a:spLocks noChangeShapeType="1"/>
          </p:cNvSpPr>
          <p:nvPr/>
        </p:nvSpPr>
        <p:spPr bwMode="auto">
          <a:xfrm>
            <a:off x="6125766" y="3300412"/>
            <a:ext cx="423863" cy="34766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89870" name="Line 14"/>
          <p:cNvSpPr>
            <a:spLocks noChangeShapeType="1"/>
          </p:cNvSpPr>
          <p:nvPr/>
        </p:nvSpPr>
        <p:spPr bwMode="auto">
          <a:xfrm flipH="1">
            <a:off x="5095875" y="3300412"/>
            <a:ext cx="423863" cy="34766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89871" name="Text Box 15"/>
          <p:cNvSpPr txBox="1">
            <a:spLocks noChangeArrowheads="1"/>
          </p:cNvSpPr>
          <p:nvPr/>
        </p:nvSpPr>
        <p:spPr bwMode="auto">
          <a:xfrm>
            <a:off x="5484020" y="3102769"/>
            <a:ext cx="702469" cy="27699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200">
                <a:solidFill>
                  <a:srgbClr val="2D1993"/>
                </a:solidFill>
                <a:latin typeface="Arial" charset="0"/>
              </a:rPr>
              <a:t>Refund</a:t>
            </a:r>
            <a:endParaRPr lang="en-US" sz="1200">
              <a:solidFill>
                <a:schemeClr val="bg2"/>
              </a:solidFill>
              <a:latin typeface="Arial" charset="0"/>
            </a:endParaRPr>
          </a:p>
        </p:txBody>
      </p:sp>
      <p:sp>
        <p:nvSpPr>
          <p:cNvPr id="889872" name="Text Box 16"/>
          <p:cNvSpPr txBox="1">
            <a:spLocks noChangeArrowheads="1"/>
          </p:cNvSpPr>
          <p:nvPr/>
        </p:nvSpPr>
        <p:spPr bwMode="auto">
          <a:xfrm>
            <a:off x="6246019" y="3648076"/>
            <a:ext cx="701279" cy="27699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200">
                <a:solidFill>
                  <a:srgbClr val="2D1993"/>
                </a:solidFill>
                <a:latin typeface="Arial" charset="0"/>
              </a:rPr>
              <a:t>MarSt</a:t>
            </a:r>
            <a:endParaRPr lang="en-US" sz="1200">
              <a:solidFill>
                <a:schemeClr val="bg2"/>
              </a:solidFill>
              <a:latin typeface="Arial" charset="0"/>
            </a:endParaRPr>
          </a:p>
        </p:txBody>
      </p:sp>
      <p:sp>
        <p:nvSpPr>
          <p:cNvPr id="889873" name="Text Box 17"/>
          <p:cNvSpPr txBox="1">
            <a:spLocks noChangeArrowheads="1"/>
          </p:cNvSpPr>
          <p:nvPr/>
        </p:nvSpPr>
        <p:spPr bwMode="auto">
          <a:xfrm>
            <a:off x="5701905" y="4242198"/>
            <a:ext cx="726281" cy="27699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200">
                <a:solidFill>
                  <a:srgbClr val="2D1993"/>
                </a:solidFill>
                <a:latin typeface="Arial" charset="0"/>
              </a:rPr>
              <a:t>TaxInc</a:t>
            </a:r>
            <a:endParaRPr lang="en-US" sz="1200">
              <a:solidFill>
                <a:schemeClr val="bg2"/>
              </a:solidFill>
              <a:latin typeface="Arial" charset="0"/>
            </a:endParaRPr>
          </a:p>
        </p:txBody>
      </p:sp>
      <p:sp>
        <p:nvSpPr>
          <p:cNvPr id="889874" name="AutoShape 18"/>
          <p:cNvSpPr>
            <a:spLocks noChangeArrowheads="1"/>
          </p:cNvSpPr>
          <p:nvPr/>
        </p:nvSpPr>
        <p:spPr bwMode="auto">
          <a:xfrm>
            <a:off x="6397228" y="4833939"/>
            <a:ext cx="470297" cy="275035"/>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89875" name="Text Box 19"/>
          <p:cNvSpPr txBox="1">
            <a:spLocks noChangeArrowheads="1"/>
          </p:cNvSpPr>
          <p:nvPr/>
        </p:nvSpPr>
        <p:spPr bwMode="auto">
          <a:xfrm>
            <a:off x="6340079" y="4833938"/>
            <a:ext cx="514350"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200">
                <a:solidFill>
                  <a:srgbClr val="800000"/>
                </a:solidFill>
                <a:latin typeface="Arial" charset="0"/>
              </a:rPr>
              <a:t>YES</a:t>
            </a:r>
            <a:endParaRPr lang="en-US" sz="1200">
              <a:solidFill>
                <a:schemeClr val="bg2"/>
              </a:solidFill>
              <a:latin typeface="Arial" charset="0"/>
            </a:endParaRPr>
          </a:p>
        </p:txBody>
      </p:sp>
      <p:sp>
        <p:nvSpPr>
          <p:cNvPr id="889876" name="AutoShape 20"/>
          <p:cNvSpPr>
            <a:spLocks noChangeArrowheads="1"/>
          </p:cNvSpPr>
          <p:nvPr/>
        </p:nvSpPr>
        <p:spPr bwMode="auto">
          <a:xfrm>
            <a:off x="5278041" y="4847036"/>
            <a:ext cx="490538" cy="272653"/>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89877" name="Text Box 21"/>
          <p:cNvSpPr txBox="1">
            <a:spLocks noChangeArrowheads="1"/>
          </p:cNvSpPr>
          <p:nvPr/>
        </p:nvSpPr>
        <p:spPr bwMode="auto">
          <a:xfrm>
            <a:off x="5326276" y="4836319"/>
            <a:ext cx="415499"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200">
                <a:solidFill>
                  <a:srgbClr val="800000"/>
                </a:solidFill>
                <a:latin typeface="Arial" charset="0"/>
              </a:rPr>
              <a:t>NO</a:t>
            </a:r>
            <a:endParaRPr lang="en-US" sz="1200">
              <a:solidFill>
                <a:schemeClr val="bg2"/>
              </a:solidFill>
              <a:latin typeface="Arial" charset="0"/>
            </a:endParaRPr>
          </a:p>
        </p:txBody>
      </p:sp>
      <p:sp>
        <p:nvSpPr>
          <p:cNvPr id="889878" name="AutoShape 22"/>
          <p:cNvSpPr>
            <a:spLocks noChangeArrowheads="1"/>
          </p:cNvSpPr>
          <p:nvPr/>
        </p:nvSpPr>
        <p:spPr bwMode="auto">
          <a:xfrm>
            <a:off x="4854179" y="3658791"/>
            <a:ext cx="514350" cy="26074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89879" name="Text Box 23"/>
          <p:cNvSpPr txBox="1">
            <a:spLocks noChangeArrowheads="1"/>
          </p:cNvSpPr>
          <p:nvPr/>
        </p:nvSpPr>
        <p:spPr bwMode="auto">
          <a:xfrm>
            <a:off x="4901223" y="3648076"/>
            <a:ext cx="415499"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200">
                <a:solidFill>
                  <a:srgbClr val="800000"/>
                </a:solidFill>
                <a:latin typeface="Arial" charset="0"/>
              </a:rPr>
              <a:t>NO</a:t>
            </a:r>
            <a:endParaRPr lang="en-US" sz="1200">
              <a:solidFill>
                <a:srgbClr val="00FFFF"/>
              </a:solidFill>
              <a:latin typeface="Arial" charset="0"/>
            </a:endParaRPr>
          </a:p>
        </p:txBody>
      </p:sp>
      <p:sp>
        <p:nvSpPr>
          <p:cNvPr id="889880" name="AutoShape 24"/>
          <p:cNvSpPr>
            <a:spLocks noChangeArrowheads="1"/>
          </p:cNvSpPr>
          <p:nvPr/>
        </p:nvSpPr>
        <p:spPr bwMode="auto">
          <a:xfrm>
            <a:off x="7025879" y="4262438"/>
            <a:ext cx="514350" cy="285750"/>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89881" name="Text Box 25"/>
          <p:cNvSpPr txBox="1">
            <a:spLocks noChangeArrowheads="1"/>
          </p:cNvSpPr>
          <p:nvPr/>
        </p:nvSpPr>
        <p:spPr bwMode="auto">
          <a:xfrm>
            <a:off x="7058636" y="4262438"/>
            <a:ext cx="415499"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spcBef>
                <a:spcPct val="20000"/>
              </a:spcBef>
              <a:buClr>
                <a:schemeClr val="accent2"/>
              </a:buClr>
              <a:buSzPct val="75000"/>
              <a:buFont typeface="Monotype Sorts" pitchFamily="2" charset="2"/>
              <a:buNone/>
            </a:pPr>
            <a:r>
              <a:rPr lang="en-US" sz="1200">
                <a:solidFill>
                  <a:srgbClr val="800000"/>
                </a:solidFill>
                <a:latin typeface="Arial" charset="0"/>
              </a:rPr>
              <a:t>NO</a:t>
            </a:r>
            <a:endParaRPr lang="en-US" sz="1200">
              <a:solidFill>
                <a:schemeClr val="bg2"/>
              </a:solidFill>
              <a:latin typeface="Arial" charset="0"/>
            </a:endParaRPr>
          </a:p>
        </p:txBody>
      </p:sp>
      <p:sp>
        <p:nvSpPr>
          <p:cNvPr id="889882" name="Text Box 26"/>
          <p:cNvSpPr txBox="1">
            <a:spLocks noChangeArrowheads="1"/>
          </p:cNvSpPr>
          <p:nvPr/>
        </p:nvSpPr>
        <p:spPr bwMode="auto">
          <a:xfrm>
            <a:off x="4903707" y="3300413"/>
            <a:ext cx="435056"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200">
                <a:latin typeface="Arial" charset="0"/>
              </a:rPr>
              <a:t>Yes</a:t>
            </a:r>
            <a:endParaRPr lang="en-US" sz="1200">
              <a:solidFill>
                <a:schemeClr val="bg2"/>
              </a:solidFill>
              <a:latin typeface="Arial" charset="0"/>
            </a:endParaRPr>
          </a:p>
        </p:txBody>
      </p:sp>
      <p:sp>
        <p:nvSpPr>
          <p:cNvPr id="889883" name="Text Box 27"/>
          <p:cNvSpPr txBox="1">
            <a:spLocks noChangeArrowheads="1"/>
          </p:cNvSpPr>
          <p:nvPr/>
        </p:nvSpPr>
        <p:spPr bwMode="auto">
          <a:xfrm>
            <a:off x="6289649" y="3300413"/>
            <a:ext cx="380232"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200">
                <a:latin typeface="Arial" charset="0"/>
              </a:rPr>
              <a:t>No</a:t>
            </a:r>
            <a:endParaRPr lang="en-US" sz="1200">
              <a:solidFill>
                <a:schemeClr val="bg2"/>
              </a:solidFill>
              <a:latin typeface="Arial" charset="0"/>
            </a:endParaRPr>
          </a:p>
        </p:txBody>
      </p:sp>
      <p:sp>
        <p:nvSpPr>
          <p:cNvPr id="889884" name="Text Box 28"/>
          <p:cNvSpPr txBox="1">
            <a:spLocks noChangeArrowheads="1"/>
          </p:cNvSpPr>
          <p:nvPr/>
        </p:nvSpPr>
        <p:spPr bwMode="auto">
          <a:xfrm>
            <a:off x="7025081" y="3874294"/>
            <a:ext cx="747320"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200">
                <a:latin typeface="Arial" charset="0"/>
              </a:rPr>
              <a:t>Married</a:t>
            </a:r>
            <a:r>
              <a:rPr lang="en-US" sz="1200">
                <a:solidFill>
                  <a:schemeClr val="bg2"/>
                </a:solidFill>
                <a:latin typeface="Arial" charset="0"/>
              </a:rPr>
              <a:t> </a:t>
            </a:r>
          </a:p>
        </p:txBody>
      </p:sp>
      <p:sp>
        <p:nvSpPr>
          <p:cNvPr id="889885" name="Text Box 29"/>
          <p:cNvSpPr txBox="1">
            <a:spLocks noChangeArrowheads="1"/>
          </p:cNvSpPr>
          <p:nvPr/>
        </p:nvSpPr>
        <p:spPr bwMode="auto">
          <a:xfrm>
            <a:off x="5357619" y="3895726"/>
            <a:ext cx="1300357"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200" dirty="0">
                <a:latin typeface="Arial" charset="0"/>
              </a:rPr>
              <a:t>Single, Divorced</a:t>
            </a:r>
            <a:endParaRPr lang="en-US" sz="1200" dirty="0">
              <a:solidFill>
                <a:schemeClr val="bg2"/>
              </a:solidFill>
              <a:latin typeface="Arial" charset="0"/>
            </a:endParaRPr>
          </a:p>
        </p:txBody>
      </p:sp>
      <p:sp>
        <p:nvSpPr>
          <p:cNvPr id="889886" name="Text Box 30"/>
          <p:cNvSpPr txBox="1">
            <a:spLocks noChangeArrowheads="1"/>
          </p:cNvSpPr>
          <p:nvPr/>
        </p:nvSpPr>
        <p:spPr bwMode="auto">
          <a:xfrm>
            <a:off x="5078341" y="4489848"/>
            <a:ext cx="590226"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200">
                <a:latin typeface="Arial" charset="0"/>
              </a:rPr>
              <a:t>&lt; 80K</a:t>
            </a:r>
            <a:endParaRPr lang="en-US" sz="1200">
              <a:solidFill>
                <a:schemeClr val="bg2"/>
              </a:solidFill>
              <a:latin typeface="Arial" charset="0"/>
            </a:endParaRPr>
          </a:p>
        </p:txBody>
      </p:sp>
      <p:sp>
        <p:nvSpPr>
          <p:cNvPr id="889887" name="Text Box 31"/>
          <p:cNvSpPr txBox="1">
            <a:spLocks noChangeArrowheads="1"/>
          </p:cNvSpPr>
          <p:nvPr/>
        </p:nvSpPr>
        <p:spPr bwMode="auto">
          <a:xfrm>
            <a:off x="6409460" y="4489848"/>
            <a:ext cx="590226"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r">
              <a:spcBef>
                <a:spcPct val="20000"/>
              </a:spcBef>
              <a:buClr>
                <a:schemeClr val="accent2"/>
              </a:buClr>
              <a:buSzPct val="75000"/>
              <a:buFont typeface="Monotype Sorts" pitchFamily="2" charset="2"/>
              <a:buNone/>
            </a:pPr>
            <a:r>
              <a:rPr lang="en-US" sz="1200">
                <a:latin typeface="Arial" charset="0"/>
              </a:rPr>
              <a:t>&gt; 80K</a:t>
            </a:r>
            <a:endParaRPr lang="en-US" sz="1200">
              <a:solidFill>
                <a:schemeClr val="bg2"/>
              </a:solidFill>
              <a:latin typeface="Arial" charset="0"/>
            </a:endParaRPr>
          </a:p>
        </p:txBody>
      </p:sp>
      <p:sp>
        <p:nvSpPr>
          <p:cNvPr id="889890" name="AutoShape 34"/>
          <p:cNvSpPr>
            <a:spLocks noChangeArrowheads="1"/>
          </p:cNvSpPr>
          <p:nvPr/>
        </p:nvSpPr>
        <p:spPr bwMode="auto">
          <a:xfrm>
            <a:off x="4000500" y="3919538"/>
            <a:ext cx="685800" cy="220266"/>
          </a:xfrm>
          <a:prstGeom prst="rightArrow">
            <a:avLst>
              <a:gd name="adj1" fmla="val 50000"/>
              <a:gd name="adj2" fmla="val 77838"/>
            </a:avLst>
          </a:prstGeom>
          <a:solidFill>
            <a:srgbClr val="CC0000"/>
          </a:solidFill>
          <a:ln w="127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89892" name="Text Box 36"/>
          <p:cNvSpPr txBox="1">
            <a:spLocks noChangeArrowheads="1"/>
          </p:cNvSpPr>
          <p:nvPr/>
        </p:nvSpPr>
        <p:spPr bwMode="auto">
          <a:xfrm>
            <a:off x="1714500" y="5462588"/>
            <a:ext cx="18859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lnSpc>
                <a:spcPct val="80000"/>
              </a:lnSpc>
              <a:spcBef>
                <a:spcPct val="20000"/>
              </a:spcBef>
              <a:buClr>
                <a:schemeClr val="accent2"/>
              </a:buClr>
              <a:buSzPct val="75000"/>
              <a:buFont typeface="Monotype Sorts" pitchFamily="2" charset="2"/>
              <a:buNone/>
            </a:pPr>
            <a:r>
              <a:rPr lang="en-US" sz="1500">
                <a:solidFill>
                  <a:schemeClr val="tx2"/>
                </a:solidFill>
                <a:latin typeface="Arial" charset="0"/>
              </a:rPr>
              <a:t>Training Data</a:t>
            </a:r>
            <a:endParaRPr lang="en-US" sz="1500">
              <a:solidFill>
                <a:schemeClr val="bg2"/>
              </a:solidFill>
              <a:latin typeface="Arial" charset="0"/>
            </a:endParaRPr>
          </a:p>
        </p:txBody>
      </p:sp>
      <p:sp>
        <p:nvSpPr>
          <p:cNvPr id="889893" name="Text Box 37"/>
          <p:cNvSpPr txBox="1">
            <a:spLocks noChangeArrowheads="1"/>
          </p:cNvSpPr>
          <p:nvPr/>
        </p:nvSpPr>
        <p:spPr bwMode="auto">
          <a:xfrm>
            <a:off x="4914900" y="5438776"/>
            <a:ext cx="23431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eaLnBrk="0" fontAlgn="base" hangingPunct="0">
              <a:spcBef>
                <a:spcPct val="0"/>
              </a:spcBef>
              <a:spcAft>
                <a:spcPct val="0"/>
              </a:spcAft>
              <a:defRPr sz="2400">
                <a:solidFill>
                  <a:schemeClr val="tx1"/>
                </a:solidFill>
                <a:latin typeface="Times New Roman" charset="0"/>
              </a:defRPr>
            </a:lvl6pPr>
            <a:lvl7pPr eaLnBrk="0" fontAlgn="base" hangingPunct="0">
              <a:spcBef>
                <a:spcPct val="0"/>
              </a:spcBef>
              <a:spcAft>
                <a:spcPct val="0"/>
              </a:spcAft>
              <a:defRPr sz="2400">
                <a:solidFill>
                  <a:schemeClr val="tx1"/>
                </a:solidFill>
                <a:latin typeface="Times New Roman" charset="0"/>
              </a:defRPr>
            </a:lvl7pPr>
            <a:lvl8pPr eaLnBrk="0" fontAlgn="base" hangingPunct="0">
              <a:spcBef>
                <a:spcPct val="0"/>
              </a:spcBef>
              <a:spcAft>
                <a:spcPct val="0"/>
              </a:spcAft>
              <a:defRPr sz="2400">
                <a:solidFill>
                  <a:schemeClr val="tx1"/>
                </a:solidFill>
                <a:latin typeface="Times New Roman" charset="0"/>
              </a:defRPr>
            </a:lvl8pPr>
            <a:lvl9pPr eaLnBrk="0" fontAlgn="base" hangingPunct="0">
              <a:spcBef>
                <a:spcPct val="0"/>
              </a:spcBef>
              <a:spcAft>
                <a:spcPct val="0"/>
              </a:spcAft>
              <a:defRPr sz="2400">
                <a:solidFill>
                  <a:schemeClr val="tx1"/>
                </a:solidFill>
                <a:latin typeface="Times New Roman" charset="0"/>
              </a:defRPr>
            </a:lvl9pPr>
          </a:lstStyle>
          <a:p>
            <a:pPr algn="ctr">
              <a:lnSpc>
                <a:spcPct val="80000"/>
              </a:lnSpc>
              <a:spcBef>
                <a:spcPct val="20000"/>
              </a:spcBef>
              <a:buClr>
                <a:schemeClr val="accent2"/>
              </a:buClr>
              <a:buSzPct val="75000"/>
              <a:buFont typeface="Monotype Sorts" pitchFamily="2" charset="2"/>
              <a:buNone/>
            </a:pPr>
            <a:r>
              <a:rPr lang="en-US" sz="1500">
                <a:solidFill>
                  <a:schemeClr val="tx2"/>
                </a:solidFill>
                <a:latin typeface="Arial" charset="0"/>
              </a:rPr>
              <a:t>Model:  Decision Tree</a:t>
            </a:r>
            <a:endParaRPr lang="en-US" sz="1500">
              <a:solidFill>
                <a:schemeClr val="bg2"/>
              </a:solidFill>
              <a:latin typeface="Arial" charset="0"/>
            </a:endParaRPr>
          </a:p>
        </p:txBody>
      </p:sp>
    </p:spTree>
    <p:extLst>
      <p:ext uri="{BB962C8B-B14F-4D97-AF65-F5344CB8AC3E}">
        <p14:creationId xmlns:p14="http://schemas.microsoft.com/office/powerpoint/2010/main" val="2140264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606620" y="6242391"/>
            <a:ext cx="2133600" cy="365125"/>
          </a:xfrm>
        </p:spPr>
        <p:txBody>
          <a:bodyPr/>
          <a:lstStyle/>
          <a:p>
            <a:fld id="{878E0B35-C73E-49DE-9EA0-4D9F6C87E107}" type="slidenum">
              <a:rPr lang="el-GR" smtClean="0"/>
              <a:pPr/>
              <a:t>7</a:t>
            </a:fld>
            <a:endParaRPr lang="el-GR"/>
          </a:p>
        </p:txBody>
      </p:sp>
      <p:sp>
        <p:nvSpPr>
          <p:cNvPr id="5" name="Title 28"/>
          <p:cNvSpPr txBox="1">
            <a:spLocks/>
          </p:cNvSpPr>
          <p:nvPr/>
        </p:nvSpPr>
        <p:spPr>
          <a:xfrm>
            <a:off x="510620" y="-1317"/>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chemeClr val="accent6">
                    <a:lumMod val="75000"/>
                  </a:schemeClr>
                </a:solidFill>
              </a:rPr>
              <a:t>Embeddings: why?</a:t>
            </a:r>
            <a:endParaRPr lang="en-US" dirty="0">
              <a:solidFill>
                <a:schemeClr val="accent6">
                  <a:lumMod val="75000"/>
                </a:schemeClr>
              </a:solidFill>
            </a:endParaRPr>
          </a:p>
        </p:txBody>
      </p:sp>
      <p:cxnSp>
        <p:nvCxnSpPr>
          <p:cNvPr id="6" name="Shape 119"/>
          <p:cNvCxnSpPr>
            <a:endCxn id="12" idx="1"/>
          </p:cNvCxnSpPr>
          <p:nvPr/>
        </p:nvCxnSpPr>
        <p:spPr>
          <a:xfrm>
            <a:off x="1375230" y="2967316"/>
            <a:ext cx="933125" cy="0"/>
          </a:xfrm>
          <a:prstGeom prst="straightConnector1">
            <a:avLst/>
          </a:prstGeom>
          <a:noFill/>
          <a:ln w="28575" cap="flat" cmpd="sng">
            <a:solidFill>
              <a:schemeClr val="accent1">
                <a:lumMod val="60000"/>
                <a:lumOff val="40000"/>
              </a:schemeClr>
            </a:solidFill>
            <a:prstDash val="solid"/>
            <a:round/>
            <a:headEnd type="none" w="lg" len="lg"/>
            <a:tailEnd type="stealth" w="lg" len="lg"/>
          </a:ln>
        </p:spPr>
      </p:cxnSp>
      <p:cxnSp>
        <p:nvCxnSpPr>
          <p:cNvPr id="7" name="Shape 122"/>
          <p:cNvCxnSpPr>
            <a:stCxn id="12" idx="3"/>
            <a:endCxn id="13" idx="1"/>
          </p:cNvCxnSpPr>
          <p:nvPr/>
        </p:nvCxnSpPr>
        <p:spPr>
          <a:xfrm>
            <a:off x="4252357" y="2967316"/>
            <a:ext cx="799500" cy="0"/>
          </a:xfrm>
          <a:prstGeom prst="straightConnector1">
            <a:avLst/>
          </a:prstGeom>
          <a:noFill/>
          <a:ln w="28575" cap="flat" cmpd="sng">
            <a:solidFill>
              <a:schemeClr val="accent1">
                <a:lumMod val="60000"/>
                <a:lumOff val="40000"/>
              </a:schemeClr>
            </a:solidFill>
            <a:prstDash val="solid"/>
            <a:round/>
            <a:headEnd type="none" w="lg" len="lg"/>
            <a:tailEnd type="stealth" w="lg" len="lg"/>
          </a:ln>
        </p:spPr>
      </p:cxnSp>
      <p:cxnSp>
        <p:nvCxnSpPr>
          <p:cNvPr id="8" name="Shape 124"/>
          <p:cNvCxnSpPr>
            <a:stCxn id="13" idx="3"/>
            <a:endCxn id="14" idx="1"/>
          </p:cNvCxnSpPr>
          <p:nvPr/>
        </p:nvCxnSpPr>
        <p:spPr>
          <a:xfrm>
            <a:off x="6861630" y="2967316"/>
            <a:ext cx="711200" cy="0"/>
          </a:xfrm>
          <a:prstGeom prst="straightConnector1">
            <a:avLst/>
          </a:prstGeom>
          <a:noFill/>
          <a:ln w="28575" cap="flat" cmpd="sng">
            <a:solidFill>
              <a:schemeClr val="accent1">
                <a:lumMod val="60000"/>
                <a:lumOff val="40000"/>
              </a:schemeClr>
            </a:solidFill>
            <a:prstDash val="solid"/>
            <a:round/>
            <a:headEnd type="none" w="lg" len="lg"/>
            <a:tailEnd type="stealth" w="lg" len="lg"/>
          </a:ln>
        </p:spPr>
      </p:cxnSp>
      <p:cxnSp>
        <p:nvCxnSpPr>
          <p:cNvPr id="9" name="Shape 126"/>
          <p:cNvCxnSpPr/>
          <p:nvPr/>
        </p:nvCxnSpPr>
        <p:spPr>
          <a:xfrm rot="5400000">
            <a:off x="1290279" y="3200858"/>
            <a:ext cx="918820" cy="541052"/>
          </a:xfrm>
          <a:prstGeom prst="curvedConnector3">
            <a:avLst>
              <a:gd name="adj1" fmla="val 50000"/>
            </a:avLst>
          </a:prstGeom>
          <a:noFill/>
          <a:ln w="28575" cap="flat" cmpd="sng">
            <a:solidFill>
              <a:schemeClr val="accent1">
                <a:lumMod val="60000"/>
                <a:lumOff val="40000"/>
              </a:schemeClr>
            </a:solidFill>
            <a:prstDash val="solid"/>
            <a:round/>
            <a:headEnd type="none" w="lg" len="lg"/>
            <a:tailEnd type="stealth" w="lg" len="lg"/>
          </a:ln>
        </p:spPr>
      </p:cxnSp>
      <p:sp>
        <p:nvSpPr>
          <p:cNvPr id="11" name="Shape 120"/>
          <p:cNvSpPr/>
          <p:nvPr/>
        </p:nvSpPr>
        <p:spPr>
          <a:xfrm>
            <a:off x="98862" y="2371340"/>
            <a:ext cx="1259100" cy="1065300"/>
          </a:xfrm>
          <a:prstGeom prst="roundRect">
            <a:avLst>
              <a:gd name="adj" fmla="val 16667"/>
            </a:avLst>
          </a:prstGeom>
          <a:solidFill>
            <a:schemeClr val="tx2">
              <a:lumMod val="40000"/>
              <a:lumOff val="60000"/>
            </a:schemeClr>
          </a:solidFill>
          <a:ln w="28575" cap="flat" cmpd="sng">
            <a:solidFill>
              <a:schemeClr val="accent1">
                <a:lumMod val="60000"/>
                <a:lumOff val="40000"/>
              </a:schemeClr>
            </a:solidFill>
            <a:prstDash val="solid"/>
            <a:round/>
            <a:headEnd type="none" w="med" len="med"/>
            <a:tailEnd type="none" w="med" len="med"/>
          </a:ln>
        </p:spPr>
        <p:txBody>
          <a:bodyPr lIns="91425" tIns="91425" rIns="91425" bIns="91425" anchor="ctr" anchorCtr="0">
            <a:noAutofit/>
          </a:bodyPr>
          <a:lstStyle/>
          <a:p>
            <a:pPr marL="457178" algn="ctr"/>
            <a:r>
              <a:rPr lang="en-GB" sz="2400">
                <a:solidFill>
                  <a:schemeClr val="bg1"/>
                </a:solidFill>
                <a:ea typeface="Helvetica Neue Light" charset="0"/>
                <a:cs typeface="Helvetica Neue Light" charset="0"/>
                <a:sym typeface="Open Sans"/>
              </a:rPr>
              <a:t>  </a:t>
            </a:r>
          </a:p>
          <a:p>
            <a:pPr algn="ctr"/>
            <a:r>
              <a:rPr lang="en-GB" sz="2400" dirty="0">
                <a:solidFill>
                  <a:schemeClr val="bg1"/>
                </a:solidFill>
                <a:ea typeface="Helvetica Neue Light" charset="0"/>
                <a:cs typeface="Helvetica Neue Light" charset="0"/>
                <a:sym typeface="Open Sans"/>
              </a:rPr>
              <a:t>Raw Data</a:t>
            </a:r>
          </a:p>
          <a:p>
            <a:pPr algn="ctr"/>
            <a:endParaRPr sz="2400" dirty="0">
              <a:solidFill>
                <a:schemeClr val="bg1"/>
              </a:solidFill>
              <a:ea typeface="Helvetica Neue Light" charset="0"/>
              <a:cs typeface="Helvetica Neue Light" charset="0"/>
              <a:sym typeface="Open Sans"/>
            </a:endParaRPr>
          </a:p>
        </p:txBody>
      </p:sp>
      <p:sp>
        <p:nvSpPr>
          <p:cNvPr id="12" name="Shape 121"/>
          <p:cNvSpPr/>
          <p:nvPr/>
        </p:nvSpPr>
        <p:spPr>
          <a:xfrm>
            <a:off x="2308355" y="2434667"/>
            <a:ext cx="1944000" cy="1065300"/>
          </a:xfrm>
          <a:prstGeom prst="roundRect">
            <a:avLst>
              <a:gd name="adj" fmla="val 16667"/>
            </a:avLst>
          </a:prstGeom>
          <a:solidFill>
            <a:schemeClr val="tx2">
              <a:lumMod val="40000"/>
              <a:lumOff val="60000"/>
            </a:schemeClr>
          </a:solidFill>
          <a:ln w="28575" cap="flat" cmpd="sng">
            <a:solidFill>
              <a:schemeClr val="accent1">
                <a:lumMod val="60000"/>
                <a:lumOff val="40000"/>
              </a:schemeClr>
            </a:solidFill>
            <a:prstDash val="solid"/>
            <a:round/>
            <a:headEnd type="none" w="med" len="med"/>
            <a:tailEnd type="none" w="med" len="med"/>
          </a:ln>
        </p:spPr>
        <p:txBody>
          <a:bodyPr lIns="91425" tIns="91425" rIns="91425" bIns="91425" anchor="ctr" anchorCtr="0">
            <a:noAutofit/>
          </a:bodyPr>
          <a:lstStyle/>
          <a:p>
            <a:pPr algn="ctr"/>
            <a:r>
              <a:rPr lang="en-GB" sz="2400" dirty="0">
                <a:solidFill>
                  <a:schemeClr val="bg1"/>
                </a:solidFill>
                <a:ea typeface="Helvetica Neue Light" charset="0"/>
                <a:cs typeface="Helvetica Neue Light" charset="0"/>
                <a:sym typeface="Open Sans"/>
              </a:rPr>
              <a:t>Structured Data</a:t>
            </a:r>
            <a:endParaRPr sz="2400" dirty="0">
              <a:solidFill>
                <a:schemeClr val="bg1"/>
              </a:solidFill>
              <a:ea typeface="Helvetica Neue Light" charset="0"/>
              <a:cs typeface="Helvetica Neue Light" charset="0"/>
              <a:sym typeface="Open Sans"/>
            </a:endParaRPr>
          </a:p>
        </p:txBody>
      </p:sp>
      <p:sp>
        <p:nvSpPr>
          <p:cNvPr id="13" name="Shape 123"/>
          <p:cNvSpPr/>
          <p:nvPr/>
        </p:nvSpPr>
        <p:spPr>
          <a:xfrm>
            <a:off x="5051857" y="2434667"/>
            <a:ext cx="1809775" cy="1065300"/>
          </a:xfrm>
          <a:prstGeom prst="roundRect">
            <a:avLst>
              <a:gd name="adj" fmla="val 16667"/>
            </a:avLst>
          </a:prstGeom>
          <a:solidFill>
            <a:schemeClr val="tx2">
              <a:lumMod val="40000"/>
              <a:lumOff val="60000"/>
            </a:schemeClr>
          </a:solidFill>
          <a:ln w="28575" cap="flat" cmpd="sng">
            <a:solidFill>
              <a:schemeClr val="accent1">
                <a:lumMod val="60000"/>
                <a:lumOff val="40000"/>
              </a:schemeClr>
            </a:solidFill>
            <a:prstDash val="solid"/>
            <a:round/>
            <a:headEnd type="none" w="med" len="med"/>
            <a:tailEnd type="none" w="med" len="med"/>
          </a:ln>
        </p:spPr>
        <p:txBody>
          <a:bodyPr lIns="91425" tIns="91425" rIns="91425" bIns="91425" anchor="ctr" anchorCtr="0">
            <a:noAutofit/>
          </a:bodyPr>
          <a:lstStyle/>
          <a:p>
            <a:pPr marL="457178" algn="ctr"/>
            <a:endParaRPr sz="2400">
              <a:solidFill>
                <a:schemeClr val="bg1"/>
              </a:solidFill>
              <a:ea typeface="Helvetica Neue Light" charset="0"/>
              <a:cs typeface="Helvetica Neue Light" charset="0"/>
              <a:sym typeface="Open Sans"/>
            </a:endParaRPr>
          </a:p>
          <a:p>
            <a:pPr algn="ctr"/>
            <a:endParaRPr sz="2400">
              <a:solidFill>
                <a:schemeClr val="bg1"/>
              </a:solidFill>
              <a:ea typeface="Helvetica Neue Light" charset="0"/>
              <a:cs typeface="Helvetica Neue Light" charset="0"/>
              <a:sym typeface="Open Sans"/>
            </a:endParaRPr>
          </a:p>
          <a:p>
            <a:pPr algn="ctr"/>
            <a:r>
              <a:rPr lang="en-GB" sz="2400">
                <a:solidFill>
                  <a:schemeClr val="bg1"/>
                </a:solidFill>
                <a:ea typeface="Helvetica Neue Light" charset="0"/>
                <a:cs typeface="Helvetica Neue Light" charset="0"/>
                <a:sym typeface="Open Sans"/>
              </a:rPr>
              <a:t>Learning Algorithm  </a:t>
            </a:r>
          </a:p>
          <a:p>
            <a:pPr algn="ctr"/>
            <a:endParaRPr sz="2400">
              <a:solidFill>
                <a:schemeClr val="bg1"/>
              </a:solidFill>
              <a:ea typeface="Helvetica Neue Light" charset="0"/>
              <a:cs typeface="Helvetica Neue Light" charset="0"/>
              <a:sym typeface="Open Sans"/>
            </a:endParaRPr>
          </a:p>
          <a:p>
            <a:pPr algn="ctr"/>
            <a:endParaRPr sz="2400">
              <a:solidFill>
                <a:schemeClr val="bg1"/>
              </a:solidFill>
              <a:ea typeface="Helvetica Neue Light" charset="0"/>
              <a:cs typeface="Helvetica Neue Light" charset="0"/>
              <a:sym typeface="Open Sans"/>
            </a:endParaRPr>
          </a:p>
        </p:txBody>
      </p:sp>
      <p:sp>
        <p:nvSpPr>
          <p:cNvPr id="14" name="Shape 125"/>
          <p:cNvSpPr/>
          <p:nvPr/>
        </p:nvSpPr>
        <p:spPr>
          <a:xfrm>
            <a:off x="7572832" y="2434667"/>
            <a:ext cx="1320951" cy="1065300"/>
          </a:xfrm>
          <a:prstGeom prst="roundRect">
            <a:avLst>
              <a:gd name="adj" fmla="val 16667"/>
            </a:avLst>
          </a:prstGeom>
          <a:solidFill>
            <a:schemeClr val="tx2">
              <a:lumMod val="40000"/>
              <a:lumOff val="60000"/>
            </a:schemeClr>
          </a:solidFill>
          <a:ln w="28575" cap="flat" cmpd="sng">
            <a:solidFill>
              <a:schemeClr val="accent1">
                <a:lumMod val="60000"/>
                <a:lumOff val="40000"/>
              </a:schemeClr>
            </a:solidFill>
            <a:prstDash val="solid"/>
            <a:round/>
            <a:headEnd type="none" w="med" len="med"/>
            <a:tailEnd type="none" w="med" len="med"/>
          </a:ln>
        </p:spPr>
        <p:txBody>
          <a:bodyPr lIns="91425" tIns="91425" rIns="91425" bIns="91425" anchor="ctr" anchorCtr="0">
            <a:noAutofit/>
          </a:bodyPr>
          <a:lstStyle/>
          <a:p>
            <a:pPr marL="457178" algn="ctr"/>
            <a:r>
              <a:rPr lang="en-GB" sz="2400">
                <a:solidFill>
                  <a:schemeClr val="bg1"/>
                </a:solidFill>
                <a:ea typeface="Helvetica Neue Light" charset="0"/>
                <a:cs typeface="Helvetica Neue Light" charset="0"/>
                <a:sym typeface="Open Sans"/>
              </a:rPr>
              <a:t>  </a:t>
            </a:r>
          </a:p>
          <a:p>
            <a:pPr algn="ctr"/>
            <a:r>
              <a:rPr lang="en-GB" sz="2400">
                <a:solidFill>
                  <a:schemeClr val="bg1"/>
                </a:solidFill>
                <a:ea typeface="Helvetica Neue Light" charset="0"/>
                <a:cs typeface="Helvetica Neue Light" charset="0"/>
                <a:sym typeface="Open Sans"/>
              </a:rPr>
              <a:t>Model</a:t>
            </a:r>
          </a:p>
          <a:p>
            <a:pPr algn="ctr"/>
            <a:endParaRPr sz="2400">
              <a:solidFill>
                <a:schemeClr val="bg1"/>
              </a:solidFill>
              <a:ea typeface="Helvetica Neue Light" charset="0"/>
              <a:cs typeface="Helvetica Neue Light" charset="0"/>
              <a:sym typeface="Open Sans"/>
            </a:endParaRPr>
          </a:p>
        </p:txBody>
      </p:sp>
      <p:cxnSp>
        <p:nvCxnSpPr>
          <p:cNvPr id="15" name="Shape 129"/>
          <p:cNvCxnSpPr/>
          <p:nvPr/>
        </p:nvCxnSpPr>
        <p:spPr>
          <a:xfrm flipV="1">
            <a:off x="5557993" y="3897269"/>
            <a:ext cx="2949825" cy="18523"/>
          </a:xfrm>
          <a:prstGeom prst="straightConnector1">
            <a:avLst/>
          </a:prstGeom>
          <a:noFill/>
          <a:ln w="28575" cap="flat" cmpd="sng">
            <a:solidFill>
              <a:schemeClr val="accent1">
                <a:lumMod val="60000"/>
                <a:lumOff val="40000"/>
              </a:schemeClr>
            </a:solidFill>
            <a:prstDash val="solid"/>
            <a:round/>
            <a:headEnd type="stealth" w="lg" len="lg"/>
            <a:tailEnd type="stealth" w="lg" len="lg"/>
          </a:ln>
        </p:spPr>
      </p:cxnSp>
      <p:sp>
        <p:nvSpPr>
          <p:cNvPr id="16" name="Shape 130"/>
          <p:cNvSpPr txBox="1"/>
          <p:nvPr/>
        </p:nvSpPr>
        <p:spPr>
          <a:xfrm>
            <a:off x="5472100" y="3861585"/>
            <a:ext cx="3250500" cy="1065300"/>
          </a:xfrm>
          <a:prstGeom prst="rect">
            <a:avLst/>
          </a:prstGeom>
          <a:noFill/>
          <a:ln>
            <a:noFill/>
          </a:ln>
        </p:spPr>
        <p:txBody>
          <a:bodyPr lIns="91425" tIns="91425" rIns="91425" bIns="91425" anchor="t" anchorCtr="0">
            <a:noAutofit/>
          </a:bodyPr>
          <a:lstStyle/>
          <a:p>
            <a:pPr algn="ctr"/>
            <a:r>
              <a:rPr lang="en-GB" sz="2400" dirty="0">
                <a:solidFill>
                  <a:schemeClr val="dk2"/>
                </a:solidFill>
                <a:ea typeface="Helvetica Neue Light" charset="0"/>
                <a:cs typeface="Helvetica Neue Light" charset="0"/>
                <a:sym typeface="Open Sans"/>
              </a:rPr>
              <a:t>Downstream </a:t>
            </a:r>
            <a:br>
              <a:rPr lang="en-GB" sz="2400" dirty="0">
                <a:solidFill>
                  <a:schemeClr val="dk2"/>
                </a:solidFill>
                <a:ea typeface="Helvetica Neue Light" charset="0"/>
                <a:cs typeface="Helvetica Neue Light" charset="0"/>
                <a:sym typeface="Open Sans"/>
              </a:rPr>
            </a:br>
            <a:r>
              <a:rPr lang="en-GB" sz="2400" dirty="0">
                <a:solidFill>
                  <a:schemeClr val="dk2"/>
                </a:solidFill>
                <a:ea typeface="Helvetica Neue Light" charset="0"/>
                <a:cs typeface="Helvetica Neue Light" charset="0"/>
                <a:sym typeface="Open Sans"/>
              </a:rPr>
              <a:t>prediction task</a:t>
            </a:r>
          </a:p>
        </p:txBody>
      </p:sp>
      <p:sp>
        <p:nvSpPr>
          <p:cNvPr id="17" name="Shape 131"/>
          <p:cNvSpPr txBox="1"/>
          <p:nvPr/>
        </p:nvSpPr>
        <p:spPr>
          <a:xfrm>
            <a:off x="98862" y="3881506"/>
            <a:ext cx="2789266" cy="940372"/>
          </a:xfrm>
          <a:prstGeom prst="rect">
            <a:avLst/>
          </a:prstGeom>
          <a:noFill/>
          <a:ln>
            <a:noFill/>
          </a:ln>
        </p:spPr>
        <p:txBody>
          <a:bodyPr lIns="91425" tIns="91425" rIns="91425" bIns="91425" anchor="t" anchorCtr="0">
            <a:noAutofit/>
          </a:bodyPr>
          <a:lstStyle/>
          <a:p>
            <a:pPr algn="ctr"/>
            <a:r>
              <a:rPr lang="en-GB" dirty="0">
                <a:solidFill>
                  <a:schemeClr val="dk2"/>
                </a:solidFill>
                <a:ea typeface="Helvetica Neue Light" charset="0"/>
                <a:cs typeface="Helvetica Neue Light" charset="0"/>
                <a:sym typeface="Open Sans"/>
              </a:rPr>
              <a:t>Feature Engineering</a:t>
            </a:r>
          </a:p>
        </p:txBody>
      </p:sp>
      <p:sp>
        <p:nvSpPr>
          <p:cNvPr id="18" name="Shape 132"/>
          <p:cNvSpPr txBox="1"/>
          <p:nvPr/>
        </p:nvSpPr>
        <p:spPr>
          <a:xfrm>
            <a:off x="3674419" y="5162922"/>
            <a:ext cx="5112568" cy="498326"/>
          </a:xfrm>
          <a:prstGeom prst="rect">
            <a:avLst/>
          </a:prstGeom>
          <a:noFill/>
          <a:ln>
            <a:noFill/>
          </a:ln>
        </p:spPr>
        <p:txBody>
          <a:bodyPr lIns="91425" tIns="91425" rIns="91425" bIns="91425" anchor="t" anchorCtr="0">
            <a:noAutofit/>
          </a:bodyPr>
          <a:lstStyle/>
          <a:p>
            <a:pPr algn="just"/>
            <a:r>
              <a:rPr lang="en-GB" sz="2000" dirty="0">
                <a:solidFill>
                  <a:srgbClr val="FF0000"/>
                </a:solidFill>
                <a:ea typeface="Helvetica Neue Light" charset="0"/>
                <a:cs typeface="Helvetica Neue Light" charset="0"/>
                <a:sym typeface="Open Sans"/>
              </a:rPr>
              <a:t>Automatically learn the features (</a:t>
            </a:r>
            <a:r>
              <a:rPr lang="en-GB" sz="2000" dirty="0" err="1">
                <a:solidFill>
                  <a:srgbClr val="FF0000"/>
                </a:solidFill>
                <a:ea typeface="Helvetica Neue Light" charset="0"/>
                <a:cs typeface="Helvetica Neue Light" charset="0"/>
                <a:sym typeface="Open Sans"/>
              </a:rPr>
              <a:t>embeddings</a:t>
            </a:r>
            <a:r>
              <a:rPr lang="en-GB" sz="2000" dirty="0">
                <a:solidFill>
                  <a:srgbClr val="FF0000"/>
                </a:solidFill>
                <a:ea typeface="Helvetica Neue Light" charset="0"/>
                <a:cs typeface="Helvetica Neue Light" charset="0"/>
                <a:sym typeface="Open Sans"/>
              </a:rPr>
              <a:t>)</a:t>
            </a:r>
          </a:p>
        </p:txBody>
      </p:sp>
      <p:sp>
        <p:nvSpPr>
          <p:cNvPr id="19" name="TextBox 18"/>
          <p:cNvSpPr txBox="1"/>
          <p:nvPr/>
        </p:nvSpPr>
        <p:spPr>
          <a:xfrm>
            <a:off x="1691680" y="1196752"/>
            <a:ext cx="6077951" cy="523220"/>
          </a:xfrm>
          <a:prstGeom prst="rect">
            <a:avLst/>
          </a:prstGeom>
          <a:noFill/>
        </p:spPr>
        <p:txBody>
          <a:bodyPr wrap="square" rtlCol="0">
            <a:spAutoFit/>
          </a:bodyPr>
          <a:lstStyle/>
          <a:p>
            <a:r>
              <a:rPr lang="en-US" sz="2800" dirty="0"/>
              <a:t>Machine learning lifecycle</a:t>
            </a:r>
            <a:endParaRPr lang="el-GR" sz="2800" dirty="0"/>
          </a:p>
        </p:txBody>
      </p:sp>
      <p:sp>
        <p:nvSpPr>
          <p:cNvPr id="21" name="Rectangle 20"/>
          <p:cNvSpPr/>
          <p:nvPr/>
        </p:nvSpPr>
        <p:spPr>
          <a:xfrm>
            <a:off x="4817303" y="2266668"/>
            <a:ext cx="4176464" cy="1508955"/>
          </a:xfrm>
          <a:prstGeom prst="rect">
            <a:avLst/>
          </a:prstGeom>
          <a:noFill/>
          <a:ln>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Shape 127"/>
          <p:cNvSpPr/>
          <p:nvPr/>
        </p:nvSpPr>
        <p:spPr>
          <a:xfrm>
            <a:off x="366147" y="4374562"/>
            <a:ext cx="3048769" cy="2023255"/>
          </a:xfrm>
          <a:prstGeom prst="mathMultiply">
            <a:avLst>
              <a:gd name="adj1" fmla="val 5973"/>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sz="2400">
              <a:latin typeface="Helvetica Neue Light" charset="0"/>
              <a:ea typeface="Helvetica Neue Light" charset="0"/>
              <a:cs typeface="Helvetica Neue Light" charset="0"/>
            </a:endParaRPr>
          </a:p>
        </p:txBody>
      </p:sp>
      <p:grpSp>
        <p:nvGrpSpPr>
          <p:cNvPr id="23" name="Group 22">
            <a:extLst>
              <a:ext uri="{FF2B5EF4-FFF2-40B4-BE49-F238E27FC236}">
                <a16:creationId xmlns:a16="http://schemas.microsoft.com/office/drawing/2014/main" id="{627AA417-1BF1-4C5E-B2F7-3926759361B6}"/>
              </a:ext>
            </a:extLst>
          </p:cNvPr>
          <p:cNvGrpSpPr/>
          <p:nvPr/>
        </p:nvGrpSpPr>
        <p:grpSpPr>
          <a:xfrm>
            <a:off x="625650" y="4612107"/>
            <a:ext cx="2789266" cy="1766359"/>
            <a:chOff x="944470" y="4580920"/>
            <a:chExt cx="2789266" cy="1766359"/>
          </a:xfrm>
        </p:grpSpPr>
        <p:sp>
          <p:nvSpPr>
            <p:cNvPr id="24" name="TextBox 23">
              <a:extLst>
                <a:ext uri="{FF2B5EF4-FFF2-40B4-BE49-F238E27FC236}">
                  <a16:creationId xmlns:a16="http://schemas.microsoft.com/office/drawing/2014/main" id="{D79DCFEA-FBF2-47A1-BE71-45760B3DB265}"/>
                </a:ext>
              </a:extLst>
            </p:cNvPr>
            <p:cNvSpPr txBox="1"/>
            <p:nvPr/>
          </p:nvSpPr>
          <p:spPr>
            <a:xfrm>
              <a:off x="944470" y="5516282"/>
              <a:ext cx="2789266" cy="830997"/>
            </a:xfrm>
            <a:prstGeom prst="rect">
              <a:avLst/>
            </a:prstGeom>
            <a:noFill/>
          </p:spPr>
          <p:txBody>
            <a:bodyPr wrap="square" rtlCol="0">
              <a:spAutoFit/>
            </a:bodyPr>
            <a:lstStyle/>
            <a:p>
              <a:r>
                <a:rPr lang="en-US" sz="1600" dirty="0"/>
                <a:t>For graphs: degree, PageRank, motifs, degrees of neighbors, </a:t>
              </a:r>
              <a:r>
                <a:rPr lang="en-US" sz="1600" dirty="0" err="1"/>
                <a:t>Pagerank</a:t>
              </a:r>
              <a:r>
                <a:rPr lang="en-US" sz="1600" dirty="0"/>
                <a:t> of neighbors, </a:t>
              </a:r>
              <a:r>
                <a:rPr lang="en-US" sz="1600" dirty="0" err="1"/>
                <a:t>etc</a:t>
              </a:r>
              <a:r>
                <a:rPr lang="en-US" sz="1600" dirty="0"/>
                <a:t> </a:t>
              </a:r>
            </a:p>
          </p:txBody>
        </p:sp>
        <p:sp>
          <p:nvSpPr>
            <p:cNvPr id="25" name="TextBox 24">
              <a:extLst>
                <a:ext uri="{FF2B5EF4-FFF2-40B4-BE49-F238E27FC236}">
                  <a16:creationId xmlns:a16="http://schemas.microsoft.com/office/drawing/2014/main" id="{6AA691EF-E3F8-449C-806E-F59CF7BD2B6A}"/>
                </a:ext>
              </a:extLst>
            </p:cNvPr>
            <p:cNvSpPr txBox="1"/>
            <p:nvPr/>
          </p:nvSpPr>
          <p:spPr>
            <a:xfrm>
              <a:off x="944470" y="4580920"/>
              <a:ext cx="2789266" cy="584775"/>
            </a:xfrm>
            <a:prstGeom prst="rect">
              <a:avLst/>
            </a:prstGeom>
            <a:noFill/>
          </p:spPr>
          <p:txBody>
            <a:bodyPr wrap="square" rtlCol="0">
              <a:spAutoFit/>
            </a:bodyPr>
            <a:lstStyle/>
            <a:p>
              <a:r>
                <a:rPr lang="en-US" sz="1600" dirty="0"/>
                <a:t>For </a:t>
              </a:r>
              <a:r>
                <a:rPr lang="el-GR" sz="1600" dirty="0"/>
                <a:t> </a:t>
              </a:r>
              <a:r>
                <a:rPr lang="en-US" sz="1600" dirty="0"/>
                <a:t>words: document occurrences, k-grams. </a:t>
              </a:r>
              <a:r>
                <a:rPr lang="en-US" sz="1600" dirty="0" err="1"/>
                <a:t>etc</a:t>
              </a:r>
              <a:endParaRPr lang="en-US" sz="1600" dirty="0"/>
            </a:p>
          </p:txBody>
        </p:sp>
        <p:sp>
          <p:nvSpPr>
            <p:cNvPr id="26" name="TextBox 25">
              <a:extLst>
                <a:ext uri="{FF2B5EF4-FFF2-40B4-BE49-F238E27FC236}">
                  <a16:creationId xmlns:a16="http://schemas.microsoft.com/office/drawing/2014/main" id="{5A5F2966-3A1E-490A-87DB-DAB4C91164F7}"/>
                </a:ext>
              </a:extLst>
            </p:cNvPr>
            <p:cNvSpPr txBox="1"/>
            <p:nvPr/>
          </p:nvSpPr>
          <p:spPr>
            <a:xfrm>
              <a:off x="944470" y="5159675"/>
              <a:ext cx="2789266" cy="584775"/>
            </a:xfrm>
            <a:prstGeom prst="rect">
              <a:avLst/>
            </a:prstGeom>
            <a:noFill/>
          </p:spPr>
          <p:txBody>
            <a:bodyPr wrap="square" rtlCol="0">
              <a:spAutoFit/>
            </a:bodyPr>
            <a:lstStyle/>
            <a:p>
              <a:r>
                <a:rPr lang="en-US" sz="1600" dirty="0"/>
                <a:t>For </a:t>
              </a:r>
              <a:r>
                <a:rPr lang="el-GR" sz="1600" dirty="0"/>
                <a:t> </a:t>
              </a:r>
              <a:r>
                <a:rPr lang="en-US" sz="1600" dirty="0"/>
                <a:t>documents: length, words, </a:t>
              </a:r>
              <a:r>
                <a:rPr lang="en-US" sz="1600" dirty="0" err="1"/>
                <a:t>etc</a:t>
              </a:r>
              <a:endParaRPr lang="en-US" sz="1600" dirty="0"/>
            </a:p>
          </p:txBody>
        </p:sp>
      </p:grpSp>
    </p:spTree>
    <p:extLst>
      <p:ext uri="{BB962C8B-B14F-4D97-AF65-F5344CB8AC3E}">
        <p14:creationId xmlns:p14="http://schemas.microsoft.com/office/powerpoint/2010/main" val="16856918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335F8-7441-437C-92F0-B5AF8DDE011A}"/>
              </a:ext>
            </a:extLst>
          </p:cNvPr>
          <p:cNvSpPr>
            <a:spLocks noGrp="1"/>
          </p:cNvSpPr>
          <p:nvPr>
            <p:ph type="title"/>
          </p:nvPr>
        </p:nvSpPr>
        <p:spPr/>
        <p:txBody>
          <a:bodyPr/>
          <a:lstStyle/>
          <a:p>
            <a:r>
              <a:rPr lang="en-US" dirty="0"/>
              <a:t>Classification in Networks</a:t>
            </a:r>
          </a:p>
        </p:txBody>
      </p:sp>
      <p:sp>
        <p:nvSpPr>
          <p:cNvPr id="4" name="Content Placeholder 3">
            <a:extLst>
              <a:ext uri="{FF2B5EF4-FFF2-40B4-BE49-F238E27FC236}">
                <a16:creationId xmlns:a16="http://schemas.microsoft.com/office/drawing/2014/main" id="{8B45DB9A-B6F9-405F-A515-B322074E5427}"/>
              </a:ext>
            </a:extLst>
          </p:cNvPr>
          <p:cNvSpPr>
            <a:spLocks noGrp="1"/>
          </p:cNvSpPr>
          <p:nvPr>
            <p:ph idx="1"/>
          </p:nvPr>
        </p:nvSpPr>
        <p:spPr/>
        <p:txBody>
          <a:bodyPr>
            <a:normAutofit fontScale="85000" lnSpcReduction="20000"/>
          </a:bodyPr>
          <a:lstStyle/>
          <a:p>
            <a:r>
              <a:rPr lang="en-US" dirty="0"/>
              <a:t>There are various problems in network analysis that can be mapped to a classification problem:</a:t>
            </a:r>
          </a:p>
          <a:p>
            <a:pPr lvl="1"/>
            <a:r>
              <a:rPr lang="en-US" dirty="0">
                <a:solidFill>
                  <a:schemeClr val="accent6">
                    <a:lumMod val="75000"/>
                  </a:schemeClr>
                </a:solidFill>
              </a:rPr>
              <a:t>Link prediction</a:t>
            </a:r>
            <a:r>
              <a:rPr lang="en-US" dirty="0"/>
              <a:t>: Predict 0/1 for missing edges, whether they will appear or not in the future.</a:t>
            </a:r>
          </a:p>
          <a:p>
            <a:pPr lvl="1"/>
            <a:r>
              <a:rPr lang="en-US" dirty="0">
                <a:solidFill>
                  <a:schemeClr val="accent6">
                    <a:lumMod val="75000"/>
                  </a:schemeClr>
                </a:solidFill>
              </a:rPr>
              <a:t>Node classification</a:t>
            </a:r>
            <a:r>
              <a:rPr lang="en-US" dirty="0"/>
              <a:t>: Classify nodes as democrat-republican/spammers-legitimate/other categories</a:t>
            </a:r>
          </a:p>
          <a:p>
            <a:pPr lvl="2"/>
            <a:r>
              <a:rPr lang="en-US" dirty="0"/>
              <a:t>Use node features but also neighborhood and structural features</a:t>
            </a:r>
          </a:p>
          <a:p>
            <a:pPr lvl="2"/>
            <a:r>
              <a:rPr lang="en-US" dirty="0"/>
              <a:t>Label propagation</a:t>
            </a:r>
          </a:p>
          <a:p>
            <a:pPr lvl="1"/>
            <a:r>
              <a:rPr lang="en-US" dirty="0">
                <a:solidFill>
                  <a:schemeClr val="accent6">
                    <a:lumMod val="75000"/>
                  </a:schemeClr>
                </a:solidFill>
              </a:rPr>
              <a:t>Edge classification</a:t>
            </a:r>
            <a:r>
              <a:rPr lang="en-US" dirty="0"/>
              <a:t>: Classify edges according to type (professional/family relationships), or according to strength.</a:t>
            </a:r>
          </a:p>
          <a:p>
            <a:pPr lvl="1"/>
            <a:r>
              <a:rPr lang="en-US" dirty="0"/>
              <a:t>More…</a:t>
            </a:r>
          </a:p>
          <a:p>
            <a:r>
              <a:rPr lang="en-US" dirty="0"/>
              <a:t>Recently all of this is done using Neural Networks.</a:t>
            </a:r>
          </a:p>
        </p:txBody>
      </p:sp>
      <p:sp>
        <p:nvSpPr>
          <p:cNvPr id="3" name="Slide Number Placeholder 2">
            <a:extLst>
              <a:ext uri="{FF2B5EF4-FFF2-40B4-BE49-F238E27FC236}">
                <a16:creationId xmlns:a16="http://schemas.microsoft.com/office/drawing/2014/main" id="{A8D221B9-4233-4A80-B462-4E8E8A9AF417}"/>
              </a:ext>
            </a:extLst>
          </p:cNvPr>
          <p:cNvSpPr>
            <a:spLocks noGrp="1"/>
          </p:cNvSpPr>
          <p:nvPr>
            <p:ph type="sldNum" sz="quarter" idx="12"/>
          </p:nvPr>
        </p:nvSpPr>
        <p:spPr/>
        <p:txBody>
          <a:bodyPr/>
          <a:lstStyle/>
          <a:p>
            <a:fld id="{878E0B35-C73E-49DE-9EA0-4D9F6C87E107}" type="slidenum">
              <a:rPr lang="el-GR" smtClean="0"/>
              <a:pPr/>
              <a:t>70</a:t>
            </a:fld>
            <a:endParaRPr lang="el-GR"/>
          </a:p>
        </p:txBody>
      </p:sp>
    </p:spTree>
    <p:extLst>
      <p:ext uri="{BB962C8B-B14F-4D97-AF65-F5344CB8AC3E}">
        <p14:creationId xmlns:p14="http://schemas.microsoft.com/office/powerpoint/2010/main" val="36867974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726803-C84D-494B-A180-359B693A41D5}"/>
              </a:ext>
            </a:extLst>
          </p:cNvPr>
          <p:cNvSpPr>
            <a:spLocks noGrp="1"/>
          </p:cNvSpPr>
          <p:nvPr>
            <p:ph type="title"/>
          </p:nvPr>
        </p:nvSpPr>
        <p:spPr/>
        <p:txBody>
          <a:bodyPr/>
          <a:lstStyle/>
          <a:p>
            <a:r>
              <a:rPr lang="en-US" dirty="0"/>
              <a:t>Linear Classification</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BFB0A608-6818-46EF-A821-56C446066DD4}"/>
                  </a:ext>
                </a:extLst>
              </p:cNvPr>
              <p:cNvSpPr>
                <a:spLocks noGrp="1"/>
              </p:cNvSpPr>
              <p:nvPr>
                <p:ph idx="1"/>
              </p:nvPr>
            </p:nvSpPr>
            <p:spPr/>
            <p:txBody>
              <a:bodyPr>
                <a:normAutofit fontScale="92500" lnSpcReduction="10000"/>
              </a:bodyPr>
              <a:lstStyle/>
              <a:p>
                <a:r>
                  <a:rPr lang="en-US" dirty="0"/>
                  <a:t>A simple model for classification is to take a </a:t>
                </a:r>
                <a:r>
                  <a:rPr lang="en-US" dirty="0">
                    <a:solidFill>
                      <a:schemeClr val="accent6">
                        <a:lumMod val="75000"/>
                      </a:schemeClr>
                    </a:solidFill>
                  </a:rPr>
                  <a:t>linear combination</a:t>
                </a:r>
                <a:r>
                  <a:rPr lang="en-US" dirty="0"/>
                  <a:t> of the feature values and compute a score.</a:t>
                </a:r>
              </a:p>
              <a:p>
                <a:r>
                  <a:rPr lang="en-US" dirty="0"/>
                  <a:t>Input: Feature vector </a:t>
                </a:r>
                <a14:m>
                  <m:oMath xmlns:m="http://schemas.openxmlformats.org/officeDocument/2006/math">
                    <m:r>
                      <a:rPr lang="en-US" b="1" i="1" smtClean="0">
                        <a:latin typeface="Cambria Math" panose="02040503050406030204" pitchFamily="18" charset="0"/>
                      </a:rPr>
                      <m:t>𝒙</m:t>
                    </m:r>
                    <m:r>
                      <a:rPr lang="en-US" b="0" i="0" smtClean="0">
                        <a:latin typeface="Cambria Math" panose="02040503050406030204" pitchFamily="18" charset="0"/>
                      </a:rPr>
                      <m:t>=</m:t>
                    </m:r>
                    <m:r>
                      <a:rPr lang="en-US">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a14:m>
                <a:endParaRPr lang="en-US" dirty="0"/>
              </a:p>
              <a:p>
                <a:r>
                  <a:rPr lang="en-US" dirty="0"/>
                  <a:t>Model: Weights </a:t>
                </a:r>
                <a14:m>
                  <m:oMath xmlns:m="http://schemas.openxmlformats.org/officeDocument/2006/math">
                    <m:r>
                      <a:rPr lang="en-US" b="1" i="1" smtClean="0">
                        <a:latin typeface="Cambria Math" panose="02040503050406030204" pitchFamily="18" charset="0"/>
                      </a:rPr>
                      <m:t>𝒘</m:t>
                    </m:r>
                    <m:r>
                      <a:rPr lang="en-US" b="0" i="0" smtClean="0">
                        <a:latin typeface="Cambria Math" panose="02040503050406030204" pitchFamily="18" charset="0"/>
                      </a:rPr>
                      <m:t>=</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a14:m>
                <a:endParaRPr lang="en-US" dirty="0"/>
              </a:p>
              <a:p>
                <a:r>
                  <a:rPr lang="en-US" dirty="0"/>
                  <a:t>Output: </a:t>
                </a:r>
                <a14:m>
                  <m:oMath xmlns:m="http://schemas.openxmlformats.org/officeDocument/2006/math">
                    <m:r>
                      <a:rPr lang="en-US" b="0" i="1" smtClean="0">
                        <a:latin typeface="Cambria Math" panose="02040503050406030204" pitchFamily="18" charset="0"/>
                      </a:rPr>
                      <m:t>𝑠𝑐𝑜𝑟𝑒</m:t>
                    </m:r>
                    <m:d>
                      <m:dPr>
                        <m:ctrlPr>
                          <a:rPr lang="en-US" b="0" i="1" smtClean="0">
                            <a:latin typeface="Cambria Math" panose="02040503050406030204" pitchFamily="18" charset="0"/>
                          </a:rPr>
                        </m:ctrlPr>
                      </m:dPr>
                      <m:e>
                        <m:r>
                          <a:rPr lang="en-US" b="1" i="1" smtClean="0">
                            <a:latin typeface="Cambria Math" panose="02040503050406030204" pitchFamily="18" charset="0"/>
                          </a:rPr>
                          <m:t>𝒘</m:t>
                        </m:r>
                        <m:r>
                          <a:rPr lang="en-US" b="1" i="1" smtClean="0">
                            <a:latin typeface="Cambria Math" panose="02040503050406030204" pitchFamily="18" charset="0"/>
                          </a:rPr>
                          <m:t>,</m:t>
                        </m:r>
                        <m:r>
                          <a:rPr lang="en-US" b="1" i="1" smtClean="0">
                            <a:latin typeface="Cambria Math" panose="02040503050406030204" pitchFamily="18" charset="0"/>
                          </a:rPr>
                          <m:t>𝒙</m:t>
                        </m:r>
                      </m:e>
                    </m:d>
                    <m:r>
                      <a:rPr lang="en-US" b="0" i="0"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nary>
                  </m:oMath>
                </a14:m>
                <a:endParaRPr lang="en-US" dirty="0"/>
              </a:p>
              <a:p>
                <a:r>
                  <a:rPr lang="en-US" dirty="0"/>
                  <a:t>Make a decision depending on the output score.</a:t>
                </a:r>
              </a:p>
              <a:p>
                <a:pPr lvl="1"/>
                <a:r>
                  <a:rPr lang="en-US" dirty="0"/>
                  <a:t>E.g.: Decide “Yes” if </a:t>
                </a:r>
                <a14:m>
                  <m:oMath xmlns:m="http://schemas.openxmlformats.org/officeDocument/2006/math">
                    <m:r>
                      <a:rPr lang="en-US" b="0" i="1" smtClean="0">
                        <a:latin typeface="Cambria Math" panose="02040503050406030204" pitchFamily="18" charset="0"/>
                      </a:rPr>
                      <m:t>𝑠𝑐𝑜𝑟𝑒</m:t>
                    </m:r>
                    <m:d>
                      <m:dPr>
                        <m:ctrlPr>
                          <a:rPr lang="en-US" b="0" i="1" smtClean="0">
                            <a:latin typeface="Cambria Math" panose="02040503050406030204" pitchFamily="18" charset="0"/>
                          </a:rPr>
                        </m:ctrlPr>
                      </m:dPr>
                      <m:e>
                        <m:r>
                          <a:rPr lang="en-US" b="1" i="1" smtClean="0">
                            <a:latin typeface="Cambria Math" panose="02040503050406030204" pitchFamily="18" charset="0"/>
                          </a:rPr>
                          <m:t>𝒘</m:t>
                        </m:r>
                        <m:r>
                          <a:rPr lang="en-US" b="1" i="1" smtClean="0">
                            <a:latin typeface="Cambria Math" panose="02040503050406030204" pitchFamily="18" charset="0"/>
                          </a:rPr>
                          <m:t>,</m:t>
                        </m:r>
                        <m:r>
                          <a:rPr lang="en-US" b="1" i="1" smtClean="0">
                            <a:latin typeface="Cambria Math" panose="02040503050406030204" pitchFamily="18" charset="0"/>
                          </a:rPr>
                          <m:t>𝒙</m:t>
                        </m:r>
                      </m:e>
                    </m:d>
                    <m:r>
                      <a:rPr lang="en-US" b="0" i="1" smtClean="0">
                        <a:latin typeface="Cambria Math" panose="02040503050406030204" pitchFamily="18" charset="0"/>
                      </a:rPr>
                      <m:t>&gt;0</m:t>
                    </m:r>
                  </m:oMath>
                </a14:m>
                <a:r>
                  <a:rPr lang="en-US" dirty="0"/>
                  <a:t> and “No” if </a:t>
                </a:r>
                <a14:m>
                  <m:oMath xmlns:m="http://schemas.openxmlformats.org/officeDocument/2006/math">
                    <m:r>
                      <a:rPr lang="en-US" i="1">
                        <a:latin typeface="Cambria Math" panose="02040503050406030204" pitchFamily="18" charset="0"/>
                      </a:rPr>
                      <m:t>𝑠𝑐𝑜𝑟𝑒</m:t>
                    </m:r>
                    <m:d>
                      <m:dPr>
                        <m:ctrlPr>
                          <a:rPr lang="en-US" i="1">
                            <a:latin typeface="Cambria Math" panose="02040503050406030204" pitchFamily="18" charset="0"/>
                          </a:rPr>
                        </m:ctrlPr>
                      </m:dPr>
                      <m:e>
                        <m:r>
                          <a:rPr lang="en-US" b="1" i="1" smtClean="0">
                            <a:latin typeface="Cambria Math" panose="02040503050406030204" pitchFamily="18" charset="0"/>
                          </a:rPr>
                          <m:t>𝒘</m:t>
                        </m:r>
                        <m:r>
                          <a:rPr lang="en-US" b="1" i="1" smtClean="0">
                            <a:latin typeface="Cambria Math" panose="02040503050406030204" pitchFamily="18" charset="0"/>
                          </a:rPr>
                          <m:t>,</m:t>
                        </m:r>
                        <m:r>
                          <a:rPr lang="en-US" b="1" i="1">
                            <a:latin typeface="Cambria Math" panose="02040503050406030204" pitchFamily="18" charset="0"/>
                          </a:rPr>
                          <m:t>𝒙</m:t>
                        </m:r>
                      </m:e>
                    </m:d>
                    <m:r>
                      <a:rPr lang="en-US" b="0" i="1" smtClean="0">
                        <a:latin typeface="Cambria Math" panose="02040503050406030204" pitchFamily="18" charset="0"/>
                      </a:rPr>
                      <m:t>&lt;</m:t>
                    </m:r>
                    <m:r>
                      <a:rPr lang="en-US" i="1">
                        <a:latin typeface="Cambria Math" panose="02040503050406030204" pitchFamily="18" charset="0"/>
                      </a:rPr>
                      <m:t>0</m:t>
                    </m:r>
                  </m:oMath>
                </a14:m>
                <a:r>
                  <a:rPr lang="en-US" dirty="0"/>
                  <a:t> </a:t>
                </a:r>
              </a:p>
            </p:txBody>
          </p:sp>
        </mc:Choice>
        <mc:Fallback xmlns="">
          <p:sp>
            <p:nvSpPr>
              <p:cNvPr id="6" name="Content Placeholder 5">
                <a:extLst>
                  <a:ext uri="{FF2B5EF4-FFF2-40B4-BE49-F238E27FC236}">
                    <a16:creationId xmlns:a16="http://schemas.microsoft.com/office/drawing/2014/main" id="{BFB0A608-6818-46EF-A821-56C446066DD4}"/>
                  </a:ext>
                </a:extLst>
              </p:cNvPr>
              <p:cNvSpPr>
                <a:spLocks noGrp="1" noRot="1" noChangeAspect="1" noMove="1" noResize="1" noEditPoints="1" noAdjustHandles="1" noChangeArrowheads="1" noChangeShapeType="1" noTextEdit="1"/>
              </p:cNvSpPr>
              <p:nvPr>
                <p:ph idx="1"/>
              </p:nvPr>
            </p:nvSpPr>
            <p:spPr>
              <a:blipFill>
                <a:blip r:embed="rId2"/>
                <a:stretch>
                  <a:fillRect l="-1481" t="-2695" r="-251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A8971EA-BEFD-4A7B-8711-EED0DB1F7B34}"/>
              </a:ext>
            </a:extLst>
          </p:cNvPr>
          <p:cNvSpPr>
            <a:spLocks noGrp="1"/>
          </p:cNvSpPr>
          <p:nvPr>
            <p:ph type="sldNum" sz="quarter" idx="12"/>
          </p:nvPr>
        </p:nvSpPr>
        <p:spPr/>
        <p:txBody>
          <a:bodyPr/>
          <a:lstStyle/>
          <a:p>
            <a:fld id="{878E0B35-C73E-49DE-9EA0-4D9F6C87E107}" type="slidenum">
              <a:rPr lang="el-GR" smtClean="0"/>
              <a:pPr/>
              <a:t>71</a:t>
            </a:fld>
            <a:endParaRPr lang="el-GR"/>
          </a:p>
        </p:txBody>
      </p:sp>
    </p:spTree>
    <p:extLst>
      <p:ext uri="{BB962C8B-B14F-4D97-AF65-F5344CB8AC3E}">
        <p14:creationId xmlns:p14="http://schemas.microsoft.com/office/powerpoint/2010/main" val="4171602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C40F8-18A0-472A-9E92-58A863148E17}"/>
              </a:ext>
            </a:extLst>
          </p:cNvPr>
          <p:cNvSpPr>
            <a:spLocks noGrp="1"/>
          </p:cNvSpPr>
          <p:nvPr>
            <p:ph type="title"/>
          </p:nvPr>
        </p:nvSpPr>
        <p:spPr/>
        <p:txBody>
          <a:bodyPr/>
          <a:lstStyle/>
          <a:p>
            <a:r>
              <a:rPr lang="en-US" dirty="0"/>
              <a:t>Linear Classification</a:t>
            </a:r>
          </a:p>
        </p:txBody>
      </p:sp>
      <p:sp>
        <p:nvSpPr>
          <p:cNvPr id="3" name="Content Placeholder 2">
            <a:extLst>
              <a:ext uri="{FF2B5EF4-FFF2-40B4-BE49-F238E27FC236}">
                <a16:creationId xmlns:a16="http://schemas.microsoft.com/office/drawing/2014/main" id="{E7904BAB-70F8-46E8-9B95-B5C7322A37EE}"/>
              </a:ext>
            </a:extLst>
          </p:cNvPr>
          <p:cNvSpPr>
            <a:spLocks noGrp="1"/>
          </p:cNvSpPr>
          <p:nvPr>
            <p:ph idx="1"/>
          </p:nvPr>
        </p:nvSpPr>
        <p:spPr/>
        <p:txBody>
          <a:bodyPr/>
          <a:lstStyle/>
          <a:p>
            <a:r>
              <a:rPr lang="en-US" dirty="0"/>
              <a:t>We can represent this as a network</a:t>
            </a:r>
          </a:p>
        </p:txBody>
      </p:sp>
      <p:sp>
        <p:nvSpPr>
          <p:cNvPr id="4" name="Slide Number Placeholder 3">
            <a:extLst>
              <a:ext uri="{FF2B5EF4-FFF2-40B4-BE49-F238E27FC236}">
                <a16:creationId xmlns:a16="http://schemas.microsoft.com/office/drawing/2014/main" id="{F65507AB-59EE-4CF9-9EA8-08DFDCDE5C11}"/>
              </a:ext>
            </a:extLst>
          </p:cNvPr>
          <p:cNvSpPr>
            <a:spLocks noGrp="1"/>
          </p:cNvSpPr>
          <p:nvPr>
            <p:ph type="sldNum" sz="quarter" idx="12"/>
          </p:nvPr>
        </p:nvSpPr>
        <p:spPr/>
        <p:txBody>
          <a:bodyPr/>
          <a:lstStyle/>
          <a:p>
            <a:fld id="{878E0B35-C73E-49DE-9EA0-4D9F6C87E107}" type="slidenum">
              <a:rPr lang="el-GR" smtClean="0"/>
              <a:pPr/>
              <a:t>72</a:t>
            </a:fld>
            <a:endParaRPr lang="el-GR"/>
          </a:p>
        </p:txBody>
      </p:sp>
      <p:pic>
        <p:nvPicPr>
          <p:cNvPr id="5" name="Picture 4">
            <a:extLst>
              <a:ext uri="{FF2B5EF4-FFF2-40B4-BE49-F238E27FC236}">
                <a16:creationId xmlns:a16="http://schemas.microsoft.com/office/drawing/2014/main" id="{DE00F48C-3E7E-4763-9241-8519B20975B7}"/>
              </a:ext>
            </a:extLst>
          </p:cNvPr>
          <p:cNvPicPr>
            <a:picLocks noChangeAspect="1"/>
          </p:cNvPicPr>
          <p:nvPr/>
        </p:nvPicPr>
        <p:blipFill>
          <a:blip r:embed="rId3"/>
          <a:stretch>
            <a:fillRect/>
          </a:stretch>
        </p:blipFill>
        <p:spPr>
          <a:xfrm>
            <a:off x="2282062" y="2999692"/>
            <a:ext cx="4579876" cy="2421900"/>
          </a:xfrm>
          <a:prstGeom prst="rect">
            <a:avLst/>
          </a:prstGeom>
        </p:spPr>
      </p:pic>
      <p:sp>
        <p:nvSpPr>
          <p:cNvPr id="6" name="TextBox 5">
            <a:extLst>
              <a:ext uri="{FF2B5EF4-FFF2-40B4-BE49-F238E27FC236}">
                <a16:creationId xmlns:a16="http://schemas.microsoft.com/office/drawing/2014/main" id="{CA791FF9-A304-416A-9A46-67BD72FE1F04}"/>
              </a:ext>
            </a:extLst>
          </p:cNvPr>
          <p:cNvSpPr txBox="1"/>
          <p:nvPr/>
        </p:nvSpPr>
        <p:spPr>
          <a:xfrm>
            <a:off x="114524" y="3564311"/>
            <a:ext cx="2376264" cy="646331"/>
          </a:xfrm>
          <a:prstGeom prst="rect">
            <a:avLst/>
          </a:prstGeom>
          <a:noFill/>
          <a:ln>
            <a:solidFill>
              <a:srgbClr val="92D050"/>
            </a:solidFill>
          </a:ln>
        </p:spPr>
        <p:txBody>
          <a:bodyPr wrap="square" rtlCol="0">
            <a:spAutoFit/>
          </a:bodyPr>
          <a:lstStyle/>
          <a:p>
            <a:r>
              <a:rPr lang="en-US" dirty="0"/>
              <a:t>Input nodes correspond to features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7E4835C-8822-47F1-B07C-E33E186814F1}"/>
                  </a:ext>
                </a:extLst>
              </p:cNvPr>
              <p:cNvSpPr txBox="1"/>
              <p:nvPr/>
            </p:nvSpPr>
            <p:spPr>
              <a:xfrm>
                <a:off x="2549095" y="3028691"/>
                <a:ext cx="460767" cy="369332"/>
              </a:xfrm>
              <a:prstGeom prst="rect">
                <a:avLst/>
              </a:prstGeom>
              <a:solidFill>
                <a:srgbClr val="92D05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p:txBody>
          </p:sp>
        </mc:Choice>
        <mc:Fallback xmlns="">
          <p:sp>
            <p:nvSpPr>
              <p:cNvPr id="7" name="TextBox 6">
                <a:extLst>
                  <a:ext uri="{FF2B5EF4-FFF2-40B4-BE49-F238E27FC236}">
                    <a16:creationId xmlns:a16="http://schemas.microsoft.com/office/drawing/2014/main" id="{87E4835C-8822-47F1-B07C-E33E186814F1}"/>
                  </a:ext>
                </a:extLst>
              </p:cNvPr>
              <p:cNvSpPr txBox="1">
                <a:spLocks noRot="1" noChangeAspect="1" noMove="1" noResize="1" noEditPoints="1" noAdjustHandles="1" noChangeArrowheads="1" noChangeShapeType="1" noTextEdit="1"/>
              </p:cNvSpPr>
              <p:nvPr/>
            </p:nvSpPr>
            <p:spPr>
              <a:xfrm>
                <a:off x="2549095" y="3028691"/>
                <a:ext cx="460767"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043136A-1230-4220-960E-65EC9152218E}"/>
                  </a:ext>
                </a:extLst>
              </p:cNvPr>
              <p:cNvSpPr txBox="1"/>
              <p:nvPr/>
            </p:nvSpPr>
            <p:spPr>
              <a:xfrm>
                <a:off x="2549096" y="3933705"/>
                <a:ext cx="466089" cy="369332"/>
              </a:xfrm>
              <a:prstGeom prst="rect">
                <a:avLst/>
              </a:prstGeom>
              <a:solidFill>
                <a:srgbClr val="92D05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oMath>
                  </m:oMathPara>
                </a14:m>
                <a:endParaRPr lang="en-US" dirty="0"/>
              </a:p>
            </p:txBody>
          </p:sp>
        </mc:Choice>
        <mc:Fallback xmlns="">
          <p:sp>
            <p:nvSpPr>
              <p:cNvPr id="8" name="TextBox 7">
                <a:extLst>
                  <a:ext uri="{FF2B5EF4-FFF2-40B4-BE49-F238E27FC236}">
                    <a16:creationId xmlns:a16="http://schemas.microsoft.com/office/drawing/2014/main" id="{5043136A-1230-4220-960E-65EC9152218E}"/>
                  </a:ext>
                </a:extLst>
              </p:cNvPr>
              <p:cNvSpPr txBox="1">
                <a:spLocks noRot="1" noChangeAspect="1" noMove="1" noResize="1" noEditPoints="1" noAdjustHandles="1" noChangeArrowheads="1" noChangeShapeType="1" noTextEdit="1"/>
              </p:cNvSpPr>
              <p:nvPr/>
            </p:nvSpPr>
            <p:spPr>
              <a:xfrm>
                <a:off x="2549096" y="3933705"/>
                <a:ext cx="466089"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540834E-F1E1-4037-944B-7004AE3DE558}"/>
                  </a:ext>
                </a:extLst>
              </p:cNvPr>
              <p:cNvSpPr txBox="1"/>
              <p:nvPr/>
            </p:nvSpPr>
            <p:spPr>
              <a:xfrm>
                <a:off x="2550145" y="4432374"/>
                <a:ext cx="466090" cy="369332"/>
              </a:xfrm>
              <a:prstGeom prst="rect">
                <a:avLst/>
              </a:prstGeom>
              <a:solidFill>
                <a:srgbClr val="92D05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4</m:t>
                          </m:r>
                        </m:sub>
                      </m:sSub>
                    </m:oMath>
                  </m:oMathPara>
                </a14:m>
                <a:endParaRPr lang="en-US" dirty="0"/>
              </a:p>
            </p:txBody>
          </p:sp>
        </mc:Choice>
        <mc:Fallback xmlns="">
          <p:sp>
            <p:nvSpPr>
              <p:cNvPr id="9" name="TextBox 8">
                <a:extLst>
                  <a:ext uri="{FF2B5EF4-FFF2-40B4-BE49-F238E27FC236}">
                    <a16:creationId xmlns:a16="http://schemas.microsoft.com/office/drawing/2014/main" id="{A540834E-F1E1-4037-944B-7004AE3DE558}"/>
                  </a:ext>
                </a:extLst>
              </p:cNvPr>
              <p:cNvSpPr txBox="1">
                <a:spLocks noRot="1" noChangeAspect="1" noMove="1" noResize="1" noEditPoints="1" noAdjustHandles="1" noChangeArrowheads="1" noChangeShapeType="1" noTextEdit="1"/>
              </p:cNvSpPr>
              <p:nvPr/>
            </p:nvSpPr>
            <p:spPr>
              <a:xfrm>
                <a:off x="2550145" y="4432374"/>
                <a:ext cx="46609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A3A3F1D-AA21-4297-9E3B-2DE98EB5D1E5}"/>
                  </a:ext>
                </a:extLst>
              </p:cNvPr>
              <p:cNvSpPr txBox="1"/>
              <p:nvPr/>
            </p:nvSpPr>
            <p:spPr>
              <a:xfrm>
                <a:off x="2549094" y="4857365"/>
                <a:ext cx="466089" cy="369332"/>
              </a:xfrm>
              <a:prstGeom prst="rect">
                <a:avLst/>
              </a:prstGeom>
              <a:solidFill>
                <a:srgbClr val="92D05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5</m:t>
                          </m:r>
                        </m:sub>
                      </m:sSub>
                    </m:oMath>
                  </m:oMathPara>
                </a14:m>
                <a:endParaRPr lang="en-US" dirty="0"/>
              </a:p>
            </p:txBody>
          </p:sp>
        </mc:Choice>
        <mc:Fallback xmlns="">
          <p:sp>
            <p:nvSpPr>
              <p:cNvPr id="10" name="TextBox 9">
                <a:extLst>
                  <a:ext uri="{FF2B5EF4-FFF2-40B4-BE49-F238E27FC236}">
                    <a16:creationId xmlns:a16="http://schemas.microsoft.com/office/drawing/2014/main" id="{5A3A3F1D-AA21-4297-9E3B-2DE98EB5D1E5}"/>
                  </a:ext>
                </a:extLst>
              </p:cNvPr>
              <p:cNvSpPr txBox="1">
                <a:spLocks noRot="1" noChangeAspect="1" noMove="1" noResize="1" noEditPoints="1" noAdjustHandles="1" noChangeArrowheads="1" noChangeShapeType="1" noTextEdit="1"/>
              </p:cNvSpPr>
              <p:nvPr/>
            </p:nvSpPr>
            <p:spPr>
              <a:xfrm>
                <a:off x="2549094" y="4857365"/>
                <a:ext cx="46608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E2D320A-4F7D-4B42-B22E-4BAED7764AF6}"/>
                  </a:ext>
                </a:extLst>
              </p:cNvPr>
              <p:cNvSpPr txBox="1"/>
              <p:nvPr/>
            </p:nvSpPr>
            <p:spPr>
              <a:xfrm>
                <a:off x="2549094" y="3489046"/>
                <a:ext cx="466089" cy="369332"/>
              </a:xfrm>
              <a:prstGeom prst="rect">
                <a:avLst/>
              </a:prstGeom>
              <a:solidFill>
                <a:srgbClr val="92D05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p:txBody>
          </p:sp>
        </mc:Choice>
        <mc:Fallback xmlns="">
          <p:sp>
            <p:nvSpPr>
              <p:cNvPr id="11" name="TextBox 10">
                <a:extLst>
                  <a:ext uri="{FF2B5EF4-FFF2-40B4-BE49-F238E27FC236}">
                    <a16:creationId xmlns:a16="http://schemas.microsoft.com/office/drawing/2014/main" id="{1E2D320A-4F7D-4B42-B22E-4BAED7764AF6}"/>
                  </a:ext>
                </a:extLst>
              </p:cNvPr>
              <p:cNvSpPr txBox="1">
                <a:spLocks noRot="1" noChangeAspect="1" noMove="1" noResize="1" noEditPoints="1" noAdjustHandles="1" noChangeArrowheads="1" noChangeShapeType="1" noTextEdit="1"/>
              </p:cNvSpPr>
              <p:nvPr/>
            </p:nvSpPr>
            <p:spPr>
              <a:xfrm>
                <a:off x="2549094" y="3489046"/>
                <a:ext cx="466089"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FD062A6-22F0-456A-9646-878AFAE0EB6B}"/>
                  </a:ext>
                </a:extLst>
              </p:cNvPr>
              <p:cNvSpPr txBox="1"/>
              <p:nvPr/>
            </p:nvSpPr>
            <p:spPr>
              <a:xfrm>
                <a:off x="3420486" y="3213357"/>
                <a:ext cx="501804" cy="369332"/>
              </a:xfrm>
              <a:prstGeom prst="rect">
                <a:avLst/>
              </a:prstGeom>
              <a:solidFill>
                <a:srgbClr val="00B0F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oMath>
                  </m:oMathPara>
                </a14:m>
                <a:endParaRPr lang="en-US" dirty="0"/>
              </a:p>
            </p:txBody>
          </p:sp>
        </mc:Choice>
        <mc:Fallback xmlns="">
          <p:sp>
            <p:nvSpPr>
              <p:cNvPr id="12" name="TextBox 11">
                <a:extLst>
                  <a:ext uri="{FF2B5EF4-FFF2-40B4-BE49-F238E27FC236}">
                    <a16:creationId xmlns:a16="http://schemas.microsoft.com/office/drawing/2014/main" id="{5FD062A6-22F0-456A-9646-878AFAE0EB6B}"/>
                  </a:ext>
                </a:extLst>
              </p:cNvPr>
              <p:cNvSpPr txBox="1">
                <a:spLocks noRot="1" noChangeAspect="1" noMove="1" noResize="1" noEditPoints="1" noAdjustHandles="1" noChangeArrowheads="1" noChangeShapeType="1" noTextEdit="1"/>
              </p:cNvSpPr>
              <p:nvPr/>
            </p:nvSpPr>
            <p:spPr>
              <a:xfrm>
                <a:off x="3420486" y="3213357"/>
                <a:ext cx="501804"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5C638F0-2456-4A1B-B6AD-599C68AD1A7C}"/>
                  </a:ext>
                </a:extLst>
              </p:cNvPr>
              <p:cNvSpPr txBox="1"/>
              <p:nvPr/>
            </p:nvSpPr>
            <p:spPr>
              <a:xfrm>
                <a:off x="3807695" y="3632834"/>
                <a:ext cx="507127" cy="369332"/>
              </a:xfrm>
              <a:prstGeom prst="rect">
                <a:avLst/>
              </a:prstGeom>
              <a:solidFill>
                <a:srgbClr val="00B0F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oMath>
                  </m:oMathPara>
                </a14:m>
                <a:endParaRPr lang="en-US" dirty="0"/>
              </a:p>
            </p:txBody>
          </p:sp>
        </mc:Choice>
        <mc:Fallback xmlns="">
          <p:sp>
            <p:nvSpPr>
              <p:cNvPr id="13" name="TextBox 12">
                <a:extLst>
                  <a:ext uri="{FF2B5EF4-FFF2-40B4-BE49-F238E27FC236}">
                    <a16:creationId xmlns:a16="http://schemas.microsoft.com/office/drawing/2014/main" id="{95C638F0-2456-4A1B-B6AD-599C68AD1A7C}"/>
                  </a:ext>
                </a:extLst>
              </p:cNvPr>
              <p:cNvSpPr txBox="1">
                <a:spLocks noRot="1" noChangeAspect="1" noMove="1" noResize="1" noEditPoints="1" noAdjustHandles="1" noChangeArrowheads="1" noChangeShapeType="1" noTextEdit="1"/>
              </p:cNvSpPr>
              <p:nvPr/>
            </p:nvSpPr>
            <p:spPr>
              <a:xfrm>
                <a:off x="3807695" y="3632834"/>
                <a:ext cx="507127"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7DBABDB-4B81-4142-96BD-5A847306A45B}"/>
                  </a:ext>
                </a:extLst>
              </p:cNvPr>
              <p:cNvSpPr txBox="1"/>
              <p:nvPr/>
            </p:nvSpPr>
            <p:spPr>
              <a:xfrm>
                <a:off x="4431434" y="3935818"/>
                <a:ext cx="507127" cy="369332"/>
              </a:xfrm>
              <a:prstGeom prst="rect">
                <a:avLst/>
              </a:prstGeom>
              <a:solidFill>
                <a:srgbClr val="00B0F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3</m:t>
                          </m:r>
                        </m:sub>
                      </m:sSub>
                    </m:oMath>
                  </m:oMathPara>
                </a14:m>
                <a:endParaRPr lang="en-US" dirty="0"/>
              </a:p>
            </p:txBody>
          </p:sp>
        </mc:Choice>
        <mc:Fallback xmlns="">
          <p:sp>
            <p:nvSpPr>
              <p:cNvPr id="14" name="TextBox 13">
                <a:extLst>
                  <a:ext uri="{FF2B5EF4-FFF2-40B4-BE49-F238E27FC236}">
                    <a16:creationId xmlns:a16="http://schemas.microsoft.com/office/drawing/2014/main" id="{07DBABDB-4B81-4142-96BD-5A847306A45B}"/>
                  </a:ext>
                </a:extLst>
              </p:cNvPr>
              <p:cNvSpPr txBox="1">
                <a:spLocks noRot="1" noChangeAspect="1" noMove="1" noResize="1" noEditPoints="1" noAdjustHandles="1" noChangeArrowheads="1" noChangeShapeType="1" noTextEdit="1"/>
              </p:cNvSpPr>
              <p:nvPr/>
            </p:nvSpPr>
            <p:spPr>
              <a:xfrm>
                <a:off x="4431434" y="3935818"/>
                <a:ext cx="507127"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008386A-A489-4D1B-B459-882CB420338D}"/>
                  </a:ext>
                </a:extLst>
              </p:cNvPr>
              <p:cNvSpPr txBox="1"/>
              <p:nvPr/>
            </p:nvSpPr>
            <p:spPr>
              <a:xfrm>
                <a:off x="3813018" y="4296618"/>
                <a:ext cx="501804" cy="369332"/>
              </a:xfrm>
              <a:prstGeom prst="rect">
                <a:avLst/>
              </a:prstGeom>
              <a:solidFill>
                <a:srgbClr val="00B0F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4</m:t>
                          </m:r>
                        </m:sub>
                      </m:sSub>
                    </m:oMath>
                  </m:oMathPara>
                </a14:m>
                <a:endParaRPr lang="en-US" dirty="0"/>
              </a:p>
            </p:txBody>
          </p:sp>
        </mc:Choice>
        <mc:Fallback xmlns="">
          <p:sp>
            <p:nvSpPr>
              <p:cNvPr id="15" name="TextBox 14">
                <a:extLst>
                  <a:ext uri="{FF2B5EF4-FFF2-40B4-BE49-F238E27FC236}">
                    <a16:creationId xmlns:a16="http://schemas.microsoft.com/office/drawing/2014/main" id="{F008386A-A489-4D1B-B459-882CB420338D}"/>
                  </a:ext>
                </a:extLst>
              </p:cNvPr>
              <p:cNvSpPr txBox="1">
                <a:spLocks noRot="1" noChangeAspect="1" noMove="1" noResize="1" noEditPoints="1" noAdjustHandles="1" noChangeArrowheads="1" noChangeShapeType="1" noTextEdit="1"/>
              </p:cNvSpPr>
              <p:nvPr/>
            </p:nvSpPr>
            <p:spPr>
              <a:xfrm>
                <a:off x="3813018" y="4296618"/>
                <a:ext cx="501804"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0BCC878-26F0-41C0-89CA-6D1D2A7786B2}"/>
                  </a:ext>
                </a:extLst>
              </p:cNvPr>
              <p:cNvSpPr txBox="1"/>
              <p:nvPr/>
            </p:nvSpPr>
            <p:spPr>
              <a:xfrm>
                <a:off x="3439752" y="4711471"/>
                <a:ext cx="507127" cy="369332"/>
              </a:xfrm>
              <a:prstGeom prst="rect">
                <a:avLst/>
              </a:prstGeom>
              <a:solidFill>
                <a:srgbClr val="00B0F0"/>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5</m:t>
                          </m:r>
                        </m:sub>
                      </m:sSub>
                    </m:oMath>
                  </m:oMathPara>
                </a14:m>
                <a:endParaRPr lang="en-US" dirty="0"/>
              </a:p>
            </p:txBody>
          </p:sp>
        </mc:Choice>
        <mc:Fallback xmlns="">
          <p:sp>
            <p:nvSpPr>
              <p:cNvPr id="16" name="TextBox 15">
                <a:extLst>
                  <a:ext uri="{FF2B5EF4-FFF2-40B4-BE49-F238E27FC236}">
                    <a16:creationId xmlns:a16="http://schemas.microsoft.com/office/drawing/2014/main" id="{60BCC878-26F0-41C0-89CA-6D1D2A7786B2}"/>
                  </a:ext>
                </a:extLst>
              </p:cNvPr>
              <p:cNvSpPr txBox="1">
                <a:spLocks noRot="1" noChangeAspect="1" noMove="1" noResize="1" noEditPoints="1" noAdjustHandles="1" noChangeArrowheads="1" noChangeShapeType="1" noTextEdit="1"/>
              </p:cNvSpPr>
              <p:nvPr/>
            </p:nvSpPr>
            <p:spPr>
              <a:xfrm>
                <a:off x="3439752" y="4711471"/>
                <a:ext cx="507127" cy="369332"/>
              </a:xfrm>
              <a:prstGeom prst="rect">
                <a:avLst/>
              </a:prstGeom>
              <a:blipFill>
                <a:blip r:embed="rId13"/>
                <a:stretch>
                  <a:fillRect/>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04E72935-E59B-450D-BD46-9D512BA495AC}"/>
              </a:ext>
            </a:extLst>
          </p:cNvPr>
          <p:cNvSpPr txBox="1"/>
          <p:nvPr/>
        </p:nvSpPr>
        <p:spPr>
          <a:xfrm>
            <a:off x="3396189" y="2769505"/>
            <a:ext cx="2877070" cy="369332"/>
          </a:xfrm>
          <a:prstGeom prst="rect">
            <a:avLst/>
          </a:prstGeom>
          <a:noFill/>
          <a:ln>
            <a:solidFill>
              <a:schemeClr val="accent1"/>
            </a:solidFill>
          </a:ln>
        </p:spPr>
        <p:txBody>
          <a:bodyPr wrap="none" rtlCol="0">
            <a:spAutoFit/>
          </a:bodyPr>
          <a:lstStyle/>
          <a:p>
            <a:r>
              <a:rPr lang="en-US" dirty="0"/>
              <a:t>Edges correspond to weights</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E866895-765D-46A1-BC09-8FD0E300CAAF}"/>
                  </a:ext>
                </a:extLst>
              </p:cNvPr>
              <p:cNvSpPr txBox="1"/>
              <p:nvPr/>
            </p:nvSpPr>
            <p:spPr>
              <a:xfrm>
                <a:off x="6273259" y="3993179"/>
                <a:ext cx="1390702" cy="369332"/>
              </a:xfrm>
              <a:prstGeom prst="rect">
                <a:avLst/>
              </a:prstGeom>
              <a:solidFill>
                <a:srgbClr val="FF0000"/>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𝑠𝑐𝑜𝑟𝑒</m:t>
                      </m:r>
                      <m:r>
                        <a:rPr lang="en-US" b="0" i="1" smtClean="0">
                          <a:latin typeface="Cambria Math" panose="02040503050406030204" pitchFamily="18" charset="0"/>
                        </a:rPr>
                        <m:t>(</m:t>
                      </m:r>
                      <m:r>
                        <a:rPr lang="en-US" b="1" i="1" smtClean="0">
                          <a:latin typeface="Cambria Math" panose="02040503050406030204" pitchFamily="18" charset="0"/>
                        </a:rPr>
                        <m:t>𝒘</m:t>
                      </m:r>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m:oMathPara>
                </a14:m>
                <a:endParaRPr lang="en-US" dirty="0"/>
              </a:p>
            </p:txBody>
          </p:sp>
        </mc:Choice>
        <mc:Fallback xmlns="">
          <p:sp>
            <p:nvSpPr>
              <p:cNvPr id="18" name="TextBox 17">
                <a:extLst>
                  <a:ext uri="{FF2B5EF4-FFF2-40B4-BE49-F238E27FC236}">
                    <a16:creationId xmlns:a16="http://schemas.microsoft.com/office/drawing/2014/main" id="{2E866895-765D-46A1-BC09-8FD0E300CAAF}"/>
                  </a:ext>
                </a:extLst>
              </p:cNvPr>
              <p:cNvSpPr txBox="1">
                <a:spLocks noRot="1" noChangeAspect="1" noMove="1" noResize="1" noEditPoints="1" noAdjustHandles="1" noChangeArrowheads="1" noChangeShapeType="1" noTextEdit="1"/>
              </p:cNvSpPr>
              <p:nvPr/>
            </p:nvSpPr>
            <p:spPr>
              <a:xfrm>
                <a:off x="6273259" y="3993179"/>
                <a:ext cx="1390702" cy="369332"/>
              </a:xfrm>
              <a:prstGeom prst="rect">
                <a:avLst/>
              </a:prstGeom>
              <a:blipFill>
                <a:blip r:embed="rId14"/>
                <a:stretch>
                  <a:fillRect b="-13115"/>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B6BD0590-2031-4850-B126-393C275165EC}"/>
              </a:ext>
            </a:extLst>
          </p:cNvPr>
          <p:cNvSpPr txBox="1"/>
          <p:nvPr/>
        </p:nvSpPr>
        <p:spPr>
          <a:xfrm>
            <a:off x="5822556" y="4747904"/>
            <a:ext cx="2962233" cy="646331"/>
          </a:xfrm>
          <a:prstGeom prst="rect">
            <a:avLst/>
          </a:prstGeom>
          <a:noFill/>
          <a:ln>
            <a:solidFill>
              <a:srgbClr val="FF0000"/>
            </a:solidFill>
          </a:ln>
        </p:spPr>
        <p:txBody>
          <a:bodyPr wrap="square" rtlCol="0">
            <a:spAutoFit/>
          </a:bodyPr>
          <a:lstStyle/>
          <a:p>
            <a:r>
              <a:rPr lang="en-US" dirty="0"/>
              <a:t>“Output” node with incoming edges computes the score </a:t>
            </a:r>
          </a:p>
        </p:txBody>
      </p:sp>
    </p:spTree>
    <p:extLst>
      <p:ext uri="{BB962C8B-B14F-4D97-AF65-F5344CB8AC3E}">
        <p14:creationId xmlns:p14="http://schemas.microsoft.com/office/powerpoint/2010/main" val="58672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FD79D-D81A-4D6A-8D5F-E57D2A17457E}"/>
              </a:ext>
            </a:extLst>
          </p:cNvPr>
          <p:cNvSpPr>
            <a:spLocks noGrp="1"/>
          </p:cNvSpPr>
          <p:nvPr>
            <p:ph type="title"/>
          </p:nvPr>
        </p:nvSpPr>
        <p:spPr/>
        <p:txBody>
          <a:bodyPr/>
          <a:lstStyle/>
          <a:p>
            <a:r>
              <a:rPr lang="en-US" dirty="0"/>
              <a:t>Linear models</a:t>
            </a:r>
          </a:p>
        </p:txBody>
      </p:sp>
      <p:sp>
        <p:nvSpPr>
          <p:cNvPr id="3" name="Content Placeholder 2">
            <a:extLst>
              <a:ext uri="{FF2B5EF4-FFF2-40B4-BE49-F238E27FC236}">
                <a16:creationId xmlns:a16="http://schemas.microsoft.com/office/drawing/2014/main" id="{82D75981-9031-4100-A8FC-D56E5BEE65DD}"/>
              </a:ext>
            </a:extLst>
          </p:cNvPr>
          <p:cNvSpPr>
            <a:spLocks noGrp="1"/>
          </p:cNvSpPr>
          <p:nvPr>
            <p:ph idx="1"/>
          </p:nvPr>
        </p:nvSpPr>
        <p:spPr>
          <a:xfrm>
            <a:off x="457200" y="1600200"/>
            <a:ext cx="8229600" cy="5121275"/>
          </a:xfrm>
        </p:spPr>
        <p:txBody>
          <a:bodyPr>
            <a:normAutofit/>
          </a:bodyPr>
          <a:lstStyle/>
          <a:p>
            <a:r>
              <a:rPr lang="en-US" sz="2800" dirty="0"/>
              <a:t>Linear models partition the space according to a hyperplane</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r>
              <a:rPr lang="en-US" sz="2800" dirty="0"/>
              <a:t>But they cannot model everything</a:t>
            </a:r>
          </a:p>
        </p:txBody>
      </p:sp>
      <p:sp>
        <p:nvSpPr>
          <p:cNvPr id="4" name="Slide Number Placeholder 3">
            <a:extLst>
              <a:ext uri="{FF2B5EF4-FFF2-40B4-BE49-F238E27FC236}">
                <a16:creationId xmlns:a16="http://schemas.microsoft.com/office/drawing/2014/main" id="{300B2ADA-66A9-44B9-80D3-E0FD316CEBFF}"/>
              </a:ext>
            </a:extLst>
          </p:cNvPr>
          <p:cNvSpPr>
            <a:spLocks noGrp="1"/>
          </p:cNvSpPr>
          <p:nvPr>
            <p:ph type="sldNum" sz="quarter" idx="12"/>
          </p:nvPr>
        </p:nvSpPr>
        <p:spPr/>
        <p:txBody>
          <a:bodyPr/>
          <a:lstStyle/>
          <a:p>
            <a:fld id="{878E0B35-C73E-49DE-9EA0-4D9F6C87E107}" type="slidenum">
              <a:rPr lang="el-GR" smtClean="0"/>
              <a:pPr/>
              <a:t>73</a:t>
            </a:fld>
            <a:endParaRPr lang="el-GR"/>
          </a:p>
        </p:txBody>
      </p:sp>
      <p:grpSp>
        <p:nvGrpSpPr>
          <p:cNvPr id="25" name="Group 24">
            <a:extLst>
              <a:ext uri="{FF2B5EF4-FFF2-40B4-BE49-F238E27FC236}">
                <a16:creationId xmlns:a16="http://schemas.microsoft.com/office/drawing/2014/main" id="{1585495A-FDF1-4666-84B3-B5E40947496A}"/>
              </a:ext>
            </a:extLst>
          </p:cNvPr>
          <p:cNvGrpSpPr/>
          <p:nvPr/>
        </p:nvGrpSpPr>
        <p:grpSpPr>
          <a:xfrm>
            <a:off x="802096" y="2931238"/>
            <a:ext cx="3178696" cy="2459198"/>
            <a:chOff x="457200" y="2973450"/>
            <a:chExt cx="3178696" cy="2459198"/>
          </a:xfrm>
        </p:grpSpPr>
        <p:sp>
          <p:nvSpPr>
            <p:cNvPr id="5" name="Oval 4">
              <a:extLst>
                <a:ext uri="{FF2B5EF4-FFF2-40B4-BE49-F238E27FC236}">
                  <a16:creationId xmlns:a16="http://schemas.microsoft.com/office/drawing/2014/main" id="{676F3351-8E8C-48EE-ABF6-FA01DCC08642}"/>
                </a:ext>
              </a:extLst>
            </p:cNvPr>
            <p:cNvSpPr/>
            <p:nvPr/>
          </p:nvSpPr>
          <p:spPr>
            <a:xfrm>
              <a:off x="899592" y="3717032"/>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2111C22-DADE-4547-85C1-32DFDD085847}"/>
                </a:ext>
              </a:extLst>
            </p:cNvPr>
            <p:cNvSpPr/>
            <p:nvPr/>
          </p:nvSpPr>
          <p:spPr>
            <a:xfrm>
              <a:off x="2160857" y="3156012"/>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6F0EFDA-9F7E-4622-AA56-77E4DF37C3FB}"/>
                </a:ext>
              </a:extLst>
            </p:cNvPr>
            <p:cNvSpPr/>
            <p:nvPr/>
          </p:nvSpPr>
          <p:spPr>
            <a:xfrm>
              <a:off x="956792" y="4335016"/>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9FD5579-D782-4F9E-9D2C-058667345E9A}"/>
                </a:ext>
              </a:extLst>
            </p:cNvPr>
            <p:cNvSpPr/>
            <p:nvPr/>
          </p:nvSpPr>
          <p:spPr>
            <a:xfrm>
              <a:off x="2339752" y="3861792"/>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7E58358-AC25-45A1-93CB-E946AE0CB7B0}"/>
                </a:ext>
              </a:extLst>
            </p:cNvPr>
            <p:cNvSpPr/>
            <p:nvPr/>
          </p:nvSpPr>
          <p:spPr>
            <a:xfrm>
              <a:off x="1528392" y="4263008"/>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97DF907-E449-4BDA-B474-60A7B046CB4B}"/>
                </a:ext>
              </a:extLst>
            </p:cNvPr>
            <p:cNvSpPr/>
            <p:nvPr/>
          </p:nvSpPr>
          <p:spPr>
            <a:xfrm>
              <a:off x="1581200" y="485584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D6EA38A-2830-4E76-A311-95EB3B2AB193}"/>
                </a:ext>
              </a:extLst>
            </p:cNvPr>
            <p:cNvSpPr/>
            <p:nvPr/>
          </p:nvSpPr>
          <p:spPr>
            <a:xfrm>
              <a:off x="2447873" y="4711824"/>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A172B9A-D60B-4B78-8E50-388F1C20CC43}"/>
                </a:ext>
              </a:extLst>
            </p:cNvPr>
            <p:cNvSpPr/>
            <p:nvPr/>
          </p:nvSpPr>
          <p:spPr>
            <a:xfrm>
              <a:off x="2139444" y="4999856"/>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30CCA21-01F1-489E-9E85-B9EC91673050}"/>
                </a:ext>
              </a:extLst>
            </p:cNvPr>
            <p:cNvSpPr/>
            <p:nvPr/>
          </p:nvSpPr>
          <p:spPr>
            <a:xfrm>
              <a:off x="2771800" y="4479032"/>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F0FAE47-AB28-42F8-AF2B-2B7C9AED18C9}"/>
                </a:ext>
              </a:extLst>
            </p:cNvPr>
            <p:cNvSpPr/>
            <p:nvPr/>
          </p:nvSpPr>
          <p:spPr>
            <a:xfrm>
              <a:off x="2843808" y="3677852"/>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2E25ECF-F097-432B-8202-CF60CB550ABF}"/>
                </a:ext>
              </a:extLst>
            </p:cNvPr>
            <p:cNvSpPr/>
            <p:nvPr/>
          </p:nvSpPr>
          <p:spPr>
            <a:xfrm>
              <a:off x="3358208" y="3789040"/>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71A6399-82DA-4CC9-9D3F-5A620822AFB0}"/>
                </a:ext>
              </a:extLst>
            </p:cNvPr>
            <p:cNvSpPr/>
            <p:nvPr/>
          </p:nvSpPr>
          <p:spPr>
            <a:xfrm>
              <a:off x="1989331" y="3429000"/>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5F607F9-4CBB-475F-B682-4FC679E531A1}"/>
                </a:ext>
              </a:extLst>
            </p:cNvPr>
            <p:cNvSpPr/>
            <p:nvPr/>
          </p:nvSpPr>
          <p:spPr>
            <a:xfrm>
              <a:off x="1584067" y="3531967"/>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13EC2FE-D621-4D43-B08D-654F598B1C3D}"/>
                </a:ext>
              </a:extLst>
            </p:cNvPr>
            <p:cNvSpPr/>
            <p:nvPr/>
          </p:nvSpPr>
          <p:spPr>
            <a:xfrm>
              <a:off x="1983234" y="4537883"/>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E3E409F-C3D1-45C7-BB93-CA77292F1FEA}"/>
                </a:ext>
              </a:extLst>
            </p:cNvPr>
            <p:cNvSpPr/>
            <p:nvPr/>
          </p:nvSpPr>
          <p:spPr>
            <a:xfrm>
              <a:off x="1653208" y="3022876"/>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09E482A-58BF-48D2-8158-CC96A0218F7D}"/>
                </a:ext>
              </a:extLst>
            </p:cNvPr>
            <p:cNvSpPr/>
            <p:nvPr/>
          </p:nvSpPr>
          <p:spPr>
            <a:xfrm>
              <a:off x="2232865" y="4116362"/>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6D7BF1D5-1628-4D32-B353-3D827D204288}"/>
                </a:ext>
              </a:extLst>
            </p:cNvPr>
            <p:cNvCxnSpPr/>
            <p:nvPr/>
          </p:nvCxnSpPr>
          <p:spPr>
            <a:xfrm>
              <a:off x="457200" y="2973450"/>
              <a:ext cx="3178696" cy="245919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pic>
        <p:nvPicPr>
          <p:cNvPr id="24" name="Picture 23">
            <a:extLst>
              <a:ext uri="{FF2B5EF4-FFF2-40B4-BE49-F238E27FC236}">
                <a16:creationId xmlns:a16="http://schemas.microsoft.com/office/drawing/2014/main" id="{D6F37542-D36F-4B3C-BB11-16054EE24146}"/>
              </a:ext>
            </a:extLst>
          </p:cNvPr>
          <p:cNvPicPr>
            <a:picLocks noChangeAspect="1"/>
          </p:cNvPicPr>
          <p:nvPr/>
        </p:nvPicPr>
        <p:blipFill>
          <a:blip r:embed="rId2"/>
          <a:stretch>
            <a:fillRect/>
          </a:stretch>
        </p:blipFill>
        <p:spPr>
          <a:xfrm>
            <a:off x="4392089" y="2622749"/>
            <a:ext cx="3761301" cy="3503414"/>
          </a:xfrm>
          <a:prstGeom prst="rect">
            <a:avLst/>
          </a:prstGeom>
        </p:spPr>
      </p:pic>
    </p:spTree>
    <p:extLst>
      <p:ext uri="{BB962C8B-B14F-4D97-AF65-F5344CB8AC3E}">
        <p14:creationId xmlns:p14="http://schemas.microsoft.com/office/powerpoint/2010/main" val="289957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CAF13-92FE-4C8F-ADAB-35DBAADF141C}"/>
              </a:ext>
            </a:extLst>
          </p:cNvPr>
          <p:cNvSpPr>
            <a:spLocks noGrp="1"/>
          </p:cNvSpPr>
          <p:nvPr>
            <p:ph type="title"/>
          </p:nvPr>
        </p:nvSpPr>
        <p:spPr/>
        <p:txBody>
          <a:bodyPr/>
          <a:lstStyle/>
          <a:p>
            <a:r>
              <a:rPr lang="en-US" dirty="0"/>
              <a:t>Multiple layers</a:t>
            </a:r>
          </a:p>
        </p:txBody>
      </p:sp>
      <p:sp>
        <p:nvSpPr>
          <p:cNvPr id="3" name="Content Placeholder 2">
            <a:extLst>
              <a:ext uri="{FF2B5EF4-FFF2-40B4-BE49-F238E27FC236}">
                <a16:creationId xmlns:a16="http://schemas.microsoft.com/office/drawing/2014/main" id="{FBCE21BE-9A50-404A-9374-EE4C60DC6F05}"/>
              </a:ext>
            </a:extLst>
          </p:cNvPr>
          <p:cNvSpPr>
            <a:spLocks noGrp="1"/>
          </p:cNvSpPr>
          <p:nvPr>
            <p:ph idx="1"/>
          </p:nvPr>
        </p:nvSpPr>
        <p:spPr/>
        <p:txBody>
          <a:bodyPr>
            <a:normAutofit/>
          </a:bodyPr>
          <a:lstStyle/>
          <a:p>
            <a:r>
              <a:rPr lang="en-US" sz="2400" dirty="0"/>
              <a:t>We can add more </a:t>
            </a:r>
            <a:r>
              <a:rPr lang="en-US" sz="2400" dirty="0">
                <a:solidFill>
                  <a:schemeClr val="accent6">
                    <a:lumMod val="75000"/>
                  </a:schemeClr>
                </a:solidFill>
              </a:rPr>
              <a:t>layers</a:t>
            </a:r>
            <a:r>
              <a:rPr lang="en-US" sz="2400" dirty="0"/>
              <a:t>:</a:t>
            </a:r>
          </a:p>
          <a:p>
            <a:pPr lvl="1"/>
            <a:r>
              <a:rPr lang="en-US" sz="2000" dirty="0"/>
              <a:t>Each arrow has a weight</a:t>
            </a:r>
          </a:p>
          <a:p>
            <a:pPr lvl="1"/>
            <a:r>
              <a:rPr lang="en-US" sz="2000" dirty="0"/>
              <a:t>Nodes compute scores from incoming edges and give input to outgoing edges</a:t>
            </a:r>
          </a:p>
        </p:txBody>
      </p:sp>
      <p:sp>
        <p:nvSpPr>
          <p:cNvPr id="4" name="Slide Number Placeholder 3">
            <a:extLst>
              <a:ext uri="{FF2B5EF4-FFF2-40B4-BE49-F238E27FC236}">
                <a16:creationId xmlns:a16="http://schemas.microsoft.com/office/drawing/2014/main" id="{33F4AF70-FEF5-40CD-8A72-70B35FEC6F48}"/>
              </a:ext>
            </a:extLst>
          </p:cNvPr>
          <p:cNvSpPr>
            <a:spLocks noGrp="1"/>
          </p:cNvSpPr>
          <p:nvPr>
            <p:ph type="sldNum" sz="quarter" idx="12"/>
          </p:nvPr>
        </p:nvSpPr>
        <p:spPr/>
        <p:txBody>
          <a:bodyPr/>
          <a:lstStyle/>
          <a:p>
            <a:fld id="{878E0B35-C73E-49DE-9EA0-4D9F6C87E107}" type="slidenum">
              <a:rPr lang="el-GR" smtClean="0"/>
              <a:pPr/>
              <a:t>74</a:t>
            </a:fld>
            <a:endParaRPr lang="el-GR"/>
          </a:p>
        </p:txBody>
      </p:sp>
      <p:pic>
        <p:nvPicPr>
          <p:cNvPr id="5" name="Picture 4">
            <a:extLst>
              <a:ext uri="{FF2B5EF4-FFF2-40B4-BE49-F238E27FC236}">
                <a16:creationId xmlns:a16="http://schemas.microsoft.com/office/drawing/2014/main" id="{5EE780F8-1920-4747-8F63-67EF8759C50E}"/>
              </a:ext>
            </a:extLst>
          </p:cNvPr>
          <p:cNvPicPr>
            <a:picLocks noChangeAspect="1"/>
          </p:cNvPicPr>
          <p:nvPr/>
        </p:nvPicPr>
        <p:blipFill>
          <a:blip r:embed="rId2"/>
          <a:stretch>
            <a:fillRect/>
          </a:stretch>
        </p:blipFill>
        <p:spPr>
          <a:xfrm>
            <a:off x="1259632" y="3132683"/>
            <a:ext cx="4929477" cy="3223667"/>
          </a:xfrm>
          <a:prstGeom prst="rect">
            <a:avLst/>
          </a:prstGeom>
        </p:spPr>
      </p:pic>
      <p:sp>
        <p:nvSpPr>
          <p:cNvPr id="6" name="TextBox 5">
            <a:extLst>
              <a:ext uri="{FF2B5EF4-FFF2-40B4-BE49-F238E27FC236}">
                <a16:creationId xmlns:a16="http://schemas.microsoft.com/office/drawing/2014/main" id="{C9819B76-D32B-4223-94CE-24271C43A264}"/>
              </a:ext>
            </a:extLst>
          </p:cNvPr>
          <p:cNvSpPr txBox="1"/>
          <p:nvPr/>
        </p:nvSpPr>
        <p:spPr>
          <a:xfrm>
            <a:off x="6588224" y="4509120"/>
            <a:ext cx="2252668" cy="369332"/>
          </a:xfrm>
          <a:prstGeom prst="rect">
            <a:avLst/>
          </a:prstGeom>
          <a:noFill/>
        </p:spPr>
        <p:txBody>
          <a:bodyPr wrap="none" rtlCol="0">
            <a:spAutoFit/>
          </a:bodyPr>
          <a:lstStyle/>
          <a:p>
            <a:r>
              <a:rPr lang="en-US" dirty="0"/>
              <a:t>Did we gain anything?</a:t>
            </a:r>
          </a:p>
        </p:txBody>
      </p:sp>
    </p:spTree>
    <p:extLst>
      <p:ext uri="{BB962C8B-B14F-4D97-AF65-F5344CB8AC3E}">
        <p14:creationId xmlns:p14="http://schemas.microsoft.com/office/powerpoint/2010/main" val="28567543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9956C-24AF-4E68-9E19-29521F91E35D}"/>
              </a:ext>
            </a:extLst>
          </p:cNvPr>
          <p:cNvSpPr>
            <a:spLocks noGrp="1"/>
          </p:cNvSpPr>
          <p:nvPr>
            <p:ph type="title"/>
          </p:nvPr>
        </p:nvSpPr>
        <p:spPr/>
        <p:txBody>
          <a:bodyPr/>
          <a:lstStyle/>
          <a:p>
            <a:r>
              <a:rPr lang="en-US" dirty="0"/>
              <a:t>Non-linearity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6DEE2E3-88C4-4448-8245-DA2184A373CF}"/>
                  </a:ext>
                </a:extLst>
              </p:cNvPr>
              <p:cNvSpPr>
                <a:spLocks noGrp="1"/>
              </p:cNvSpPr>
              <p:nvPr>
                <p:ph idx="1"/>
              </p:nvPr>
            </p:nvSpPr>
            <p:spPr>
              <a:xfrm>
                <a:off x="457200" y="1600201"/>
                <a:ext cx="8229600" cy="2620887"/>
              </a:xfrm>
            </p:spPr>
            <p:txBody>
              <a:bodyPr>
                <a:normAutofit fontScale="70000" lnSpcReduction="20000"/>
              </a:bodyPr>
              <a:lstStyle/>
              <a:p>
                <a:r>
                  <a:rPr lang="en-US" dirty="0"/>
                  <a:t>Instead of computing a linear combination</a:t>
                </a: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𝑠𝑐𝑜𝑟𝑒</m:t>
                      </m:r>
                      <m:d>
                        <m:dPr>
                          <m:ctrlPr>
                            <a:rPr lang="en-US" b="0" i="1" smtClean="0">
                              <a:latin typeface="Cambria Math" panose="02040503050406030204" pitchFamily="18" charset="0"/>
                            </a:rPr>
                          </m:ctrlPr>
                        </m:dPr>
                        <m:e>
                          <m:r>
                            <a:rPr lang="en-US" b="1" i="1" smtClean="0">
                              <a:latin typeface="Cambria Math" panose="02040503050406030204" pitchFamily="18" charset="0"/>
                            </a:rPr>
                            <m:t>𝒘</m:t>
                          </m:r>
                          <m:r>
                            <a:rPr lang="en-US" b="1" i="1" smtClean="0">
                              <a:latin typeface="Cambria Math" panose="02040503050406030204" pitchFamily="18" charset="0"/>
                            </a:rPr>
                            <m:t>,</m:t>
                          </m:r>
                          <m:r>
                            <a:rPr lang="en-US" b="1" i="1" smtClean="0">
                              <a:latin typeface="Cambria Math" panose="02040503050406030204" pitchFamily="18" charset="0"/>
                            </a:rPr>
                            <m:t>𝒙</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nary>
                    </m:oMath>
                  </m:oMathPara>
                </a14:m>
                <a:endParaRPr lang="en-US" dirty="0"/>
              </a:p>
              <a:p>
                <a:r>
                  <a:rPr lang="en-US" dirty="0">
                    <a:solidFill>
                      <a:schemeClr val="accent6">
                        <a:lumMod val="75000"/>
                      </a:schemeClr>
                    </a:solidFill>
                  </a:rPr>
                  <a:t>Apply a non-linear function </a:t>
                </a:r>
                <a:r>
                  <a:rPr lang="en-US" dirty="0"/>
                  <a:t>on top:</a:t>
                </a:r>
              </a:p>
              <a:p>
                <a:pPr marL="45720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𝑠𝑐𝑜𝑟𝑒</m:t>
                      </m:r>
                      <m:d>
                        <m:dPr>
                          <m:ctrlPr>
                            <a:rPr lang="en-US" b="0" i="1" smtClean="0">
                              <a:latin typeface="Cambria Math" panose="02040503050406030204" pitchFamily="18" charset="0"/>
                            </a:rPr>
                          </m:ctrlPr>
                        </m:dPr>
                        <m:e>
                          <m:r>
                            <a:rPr lang="en-US" b="1" i="1" smtClean="0">
                              <a:latin typeface="Cambria Math" panose="02040503050406030204" pitchFamily="18" charset="0"/>
                            </a:rPr>
                            <m:t>𝒘</m:t>
                          </m:r>
                          <m:r>
                            <a:rPr lang="en-US" b="1" i="1" smtClean="0">
                              <a:latin typeface="Cambria Math" panose="02040503050406030204" pitchFamily="18" charset="0"/>
                            </a:rPr>
                            <m:t>,</m:t>
                          </m:r>
                          <m:r>
                            <a:rPr lang="en-US" b="1" i="1" smtClean="0">
                              <a:latin typeface="Cambria Math" panose="02040503050406030204" pitchFamily="18" charset="0"/>
                            </a:rPr>
                            <m:t>𝒙</m:t>
                          </m:r>
                        </m:e>
                      </m:d>
                      <m:r>
                        <a:rPr lang="en-US" b="0" i="0" smtClean="0">
                          <a:latin typeface="Cambria Math" panose="02040503050406030204" pitchFamily="18" charset="0"/>
                        </a:rPr>
                        <m:t>=</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nary>
                        </m:e>
                      </m:d>
                    </m:oMath>
                  </m:oMathPara>
                </a14:m>
                <a:endParaRPr lang="en-US" dirty="0"/>
              </a:p>
              <a:p>
                <a:r>
                  <a:rPr lang="en-US" dirty="0"/>
                  <a:t>Popular functions:</a:t>
                </a:r>
              </a:p>
            </p:txBody>
          </p:sp>
        </mc:Choice>
        <mc:Fallback xmlns="">
          <p:sp>
            <p:nvSpPr>
              <p:cNvPr id="3" name="Content Placeholder 2">
                <a:extLst>
                  <a:ext uri="{FF2B5EF4-FFF2-40B4-BE49-F238E27FC236}">
                    <a16:creationId xmlns:a16="http://schemas.microsoft.com/office/drawing/2014/main" id="{26DEE2E3-88C4-4448-8245-DA2184A373CF}"/>
                  </a:ext>
                </a:extLst>
              </p:cNvPr>
              <p:cNvSpPr>
                <a:spLocks noGrp="1" noRot="1" noChangeAspect="1" noMove="1" noResize="1" noEditPoints="1" noAdjustHandles="1" noChangeArrowheads="1" noChangeShapeType="1" noTextEdit="1"/>
              </p:cNvSpPr>
              <p:nvPr>
                <p:ph idx="1"/>
              </p:nvPr>
            </p:nvSpPr>
            <p:spPr>
              <a:xfrm>
                <a:off x="457200" y="1600201"/>
                <a:ext cx="8229600" cy="2620887"/>
              </a:xfrm>
              <a:blipFill>
                <a:blip r:embed="rId2"/>
                <a:stretch>
                  <a:fillRect l="-815" t="-3963" b="-349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D252512-80D7-44CB-8426-D18BA922A5A2}"/>
              </a:ext>
            </a:extLst>
          </p:cNvPr>
          <p:cNvSpPr>
            <a:spLocks noGrp="1"/>
          </p:cNvSpPr>
          <p:nvPr>
            <p:ph type="sldNum" sz="quarter" idx="12"/>
          </p:nvPr>
        </p:nvSpPr>
        <p:spPr/>
        <p:txBody>
          <a:bodyPr/>
          <a:lstStyle/>
          <a:p>
            <a:fld id="{878E0B35-C73E-49DE-9EA0-4D9F6C87E107}" type="slidenum">
              <a:rPr lang="el-GR" smtClean="0"/>
              <a:pPr/>
              <a:t>75</a:t>
            </a:fld>
            <a:endParaRPr lang="el-GR"/>
          </a:p>
        </p:txBody>
      </p:sp>
      <p:pic>
        <p:nvPicPr>
          <p:cNvPr id="5" name="Picture 4">
            <a:extLst>
              <a:ext uri="{FF2B5EF4-FFF2-40B4-BE49-F238E27FC236}">
                <a16:creationId xmlns:a16="http://schemas.microsoft.com/office/drawing/2014/main" id="{003A3AB0-112C-4F4C-A7D5-C0B400A1905D}"/>
              </a:ext>
            </a:extLst>
          </p:cNvPr>
          <p:cNvPicPr>
            <a:picLocks noChangeAspect="1"/>
          </p:cNvPicPr>
          <p:nvPr/>
        </p:nvPicPr>
        <p:blipFill>
          <a:blip r:embed="rId3"/>
          <a:stretch>
            <a:fillRect/>
          </a:stretch>
        </p:blipFill>
        <p:spPr>
          <a:xfrm>
            <a:off x="364032" y="4221088"/>
            <a:ext cx="8316416" cy="1932617"/>
          </a:xfrm>
          <a:prstGeom prst="rect">
            <a:avLst/>
          </a:prstGeom>
        </p:spPr>
      </p:pic>
      <p:sp>
        <p:nvSpPr>
          <p:cNvPr id="7" name="TextBox 6">
            <a:extLst>
              <a:ext uri="{FF2B5EF4-FFF2-40B4-BE49-F238E27FC236}">
                <a16:creationId xmlns:a16="http://schemas.microsoft.com/office/drawing/2014/main" id="{9585A9BB-5C5A-4C27-B3AB-8297A1D8A0DC}"/>
              </a:ext>
            </a:extLst>
          </p:cNvPr>
          <p:cNvSpPr txBox="1"/>
          <p:nvPr/>
        </p:nvSpPr>
        <p:spPr>
          <a:xfrm>
            <a:off x="489829" y="6214030"/>
            <a:ext cx="6484980" cy="369332"/>
          </a:xfrm>
          <a:prstGeom prst="rect">
            <a:avLst/>
          </a:prstGeom>
          <a:noFill/>
        </p:spPr>
        <p:txBody>
          <a:bodyPr wrap="none" rtlCol="0">
            <a:spAutoFit/>
          </a:bodyPr>
          <a:lstStyle/>
          <a:p>
            <a:r>
              <a:rPr lang="en-US" dirty="0"/>
              <a:t>These functions play the role of a soft “switch” (threshold function)</a:t>
            </a:r>
          </a:p>
        </p:txBody>
      </p:sp>
    </p:spTree>
    <p:extLst>
      <p:ext uri="{BB962C8B-B14F-4D97-AF65-F5344CB8AC3E}">
        <p14:creationId xmlns:p14="http://schemas.microsoft.com/office/powerpoint/2010/main" val="11560216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B0666-353F-41F6-926A-D20431B1A2FB}"/>
              </a:ext>
            </a:extLst>
          </p:cNvPr>
          <p:cNvSpPr>
            <a:spLocks noGrp="1"/>
          </p:cNvSpPr>
          <p:nvPr>
            <p:ph type="title"/>
          </p:nvPr>
        </p:nvSpPr>
        <p:spPr/>
        <p:txBody>
          <a:bodyPr/>
          <a:lstStyle/>
          <a:p>
            <a:r>
              <a:rPr lang="en-US" dirty="0"/>
              <a:t>Side note</a:t>
            </a:r>
          </a:p>
        </p:txBody>
      </p:sp>
      <p:sp>
        <p:nvSpPr>
          <p:cNvPr id="3" name="Content Placeholder 2">
            <a:extLst>
              <a:ext uri="{FF2B5EF4-FFF2-40B4-BE49-F238E27FC236}">
                <a16:creationId xmlns:a16="http://schemas.microsoft.com/office/drawing/2014/main" id="{95EE9C6F-6840-4921-B0FD-EB6CEAC28C29}"/>
              </a:ext>
            </a:extLst>
          </p:cNvPr>
          <p:cNvSpPr>
            <a:spLocks noGrp="1"/>
          </p:cNvSpPr>
          <p:nvPr>
            <p:ph idx="1"/>
          </p:nvPr>
        </p:nvSpPr>
        <p:spPr/>
        <p:txBody>
          <a:bodyPr/>
          <a:lstStyle/>
          <a:p>
            <a:r>
              <a:rPr lang="en-US" dirty="0"/>
              <a:t>Logistic regression classifier: </a:t>
            </a:r>
          </a:p>
          <a:p>
            <a:pPr lvl="1"/>
            <a:r>
              <a:rPr lang="en-US" dirty="0"/>
              <a:t>Single layer with a logistic function</a:t>
            </a:r>
          </a:p>
        </p:txBody>
      </p:sp>
      <p:sp>
        <p:nvSpPr>
          <p:cNvPr id="4" name="Slide Number Placeholder 3">
            <a:extLst>
              <a:ext uri="{FF2B5EF4-FFF2-40B4-BE49-F238E27FC236}">
                <a16:creationId xmlns:a16="http://schemas.microsoft.com/office/drawing/2014/main" id="{9EF25163-80F2-4AE2-B792-B3EDFF306988}"/>
              </a:ext>
            </a:extLst>
          </p:cNvPr>
          <p:cNvSpPr>
            <a:spLocks noGrp="1"/>
          </p:cNvSpPr>
          <p:nvPr>
            <p:ph type="sldNum" sz="quarter" idx="12"/>
          </p:nvPr>
        </p:nvSpPr>
        <p:spPr/>
        <p:txBody>
          <a:bodyPr/>
          <a:lstStyle/>
          <a:p>
            <a:fld id="{878E0B35-C73E-49DE-9EA0-4D9F6C87E107}" type="slidenum">
              <a:rPr lang="el-GR" smtClean="0"/>
              <a:pPr/>
              <a:t>76</a:t>
            </a:fld>
            <a:endParaRPr lang="el-GR"/>
          </a:p>
        </p:txBody>
      </p:sp>
      <p:pic>
        <p:nvPicPr>
          <p:cNvPr id="5" name="Picture 4">
            <a:extLst>
              <a:ext uri="{FF2B5EF4-FFF2-40B4-BE49-F238E27FC236}">
                <a16:creationId xmlns:a16="http://schemas.microsoft.com/office/drawing/2014/main" id="{3B00E39A-A32C-49C1-BD82-4BB81800843A}"/>
              </a:ext>
            </a:extLst>
          </p:cNvPr>
          <p:cNvPicPr>
            <a:picLocks noChangeAspect="1"/>
          </p:cNvPicPr>
          <p:nvPr/>
        </p:nvPicPr>
        <p:blipFill>
          <a:blip r:embed="rId2"/>
          <a:stretch>
            <a:fillRect/>
          </a:stretch>
        </p:blipFill>
        <p:spPr>
          <a:xfrm>
            <a:off x="1478474" y="2955714"/>
            <a:ext cx="4579876" cy="2421900"/>
          </a:xfrm>
          <a:prstGeom prst="rect">
            <a:avLst/>
          </a:prstGeom>
        </p:spPr>
      </p:pic>
      <p:grpSp>
        <p:nvGrpSpPr>
          <p:cNvPr id="8" name="Group 7">
            <a:extLst>
              <a:ext uri="{FF2B5EF4-FFF2-40B4-BE49-F238E27FC236}">
                <a16:creationId xmlns:a16="http://schemas.microsoft.com/office/drawing/2014/main" id="{1B7E68A7-839A-41E9-813D-0F3674E3D677}"/>
              </a:ext>
            </a:extLst>
          </p:cNvPr>
          <p:cNvGrpSpPr/>
          <p:nvPr/>
        </p:nvGrpSpPr>
        <p:grpSpPr>
          <a:xfrm>
            <a:off x="5436096" y="3356992"/>
            <a:ext cx="1800200" cy="1559484"/>
            <a:chOff x="5865326" y="3597708"/>
            <a:chExt cx="1800200" cy="1559484"/>
          </a:xfrm>
        </p:grpSpPr>
        <p:pic>
          <p:nvPicPr>
            <p:cNvPr id="6" name="Picture 5">
              <a:extLst>
                <a:ext uri="{FF2B5EF4-FFF2-40B4-BE49-F238E27FC236}">
                  <a16:creationId xmlns:a16="http://schemas.microsoft.com/office/drawing/2014/main" id="{9CC2E315-486F-4197-B719-0F38BFFCB46C}"/>
                </a:ext>
              </a:extLst>
            </p:cNvPr>
            <p:cNvPicPr>
              <a:picLocks noChangeAspect="1"/>
            </p:cNvPicPr>
            <p:nvPr/>
          </p:nvPicPr>
          <p:blipFill>
            <a:blip r:embed="rId3"/>
            <a:stretch>
              <a:fillRect/>
            </a:stretch>
          </p:blipFill>
          <p:spPr>
            <a:xfrm>
              <a:off x="5865326" y="3717032"/>
              <a:ext cx="1800200" cy="1105824"/>
            </a:xfrm>
            <a:prstGeom prst="rect">
              <a:avLst/>
            </a:prstGeom>
          </p:spPr>
        </p:pic>
        <p:sp>
          <p:nvSpPr>
            <p:cNvPr id="7" name="Oval 6">
              <a:extLst>
                <a:ext uri="{FF2B5EF4-FFF2-40B4-BE49-F238E27FC236}">
                  <a16:creationId xmlns:a16="http://schemas.microsoft.com/office/drawing/2014/main" id="{D2C653D5-55D0-4761-8720-E23FD5DD2A70}"/>
                </a:ext>
              </a:extLst>
            </p:cNvPr>
            <p:cNvSpPr/>
            <p:nvPr/>
          </p:nvSpPr>
          <p:spPr>
            <a:xfrm>
              <a:off x="5935925" y="3597708"/>
              <a:ext cx="1588403" cy="15594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833173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146D-3CB3-40F4-867C-7DAA07E860E8}"/>
              </a:ext>
            </a:extLst>
          </p:cNvPr>
          <p:cNvSpPr>
            <a:spLocks noGrp="1"/>
          </p:cNvSpPr>
          <p:nvPr>
            <p:ph type="title"/>
          </p:nvPr>
        </p:nvSpPr>
        <p:spPr/>
        <p:txBody>
          <a:bodyPr/>
          <a:lstStyle/>
          <a:p>
            <a:r>
              <a:rPr lang="en-US" dirty="0"/>
              <a:t>Deep learning</a:t>
            </a:r>
          </a:p>
        </p:txBody>
      </p:sp>
      <p:sp>
        <p:nvSpPr>
          <p:cNvPr id="3" name="Content Placeholder 2">
            <a:extLst>
              <a:ext uri="{FF2B5EF4-FFF2-40B4-BE49-F238E27FC236}">
                <a16:creationId xmlns:a16="http://schemas.microsoft.com/office/drawing/2014/main" id="{E4AB8535-CA57-46F1-8539-9AFB95536BE5}"/>
              </a:ext>
            </a:extLst>
          </p:cNvPr>
          <p:cNvSpPr>
            <a:spLocks noGrp="1"/>
          </p:cNvSpPr>
          <p:nvPr>
            <p:ph idx="1"/>
          </p:nvPr>
        </p:nvSpPr>
        <p:spPr>
          <a:xfrm>
            <a:off x="457200" y="1600200"/>
            <a:ext cx="8229600" cy="4853136"/>
          </a:xfrm>
        </p:spPr>
        <p:txBody>
          <a:bodyPr>
            <a:normAutofit fontScale="92500" lnSpcReduction="10000"/>
          </a:bodyPr>
          <a:lstStyle/>
          <a:p>
            <a:r>
              <a:rPr lang="en-US" sz="2800" dirty="0"/>
              <a:t>Networks with </a:t>
            </a:r>
            <a:r>
              <a:rPr lang="en-US" sz="2800" dirty="0">
                <a:solidFill>
                  <a:schemeClr val="accent6">
                    <a:lumMod val="75000"/>
                  </a:schemeClr>
                </a:solidFill>
              </a:rPr>
              <a:t>multiple layers</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r>
              <a:rPr lang="en-US" sz="2800" dirty="0"/>
              <a:t>Each layer can be thought of as a processing step</a:t>
            </a:r>
          </a:p>
          <a:p>
            <a:r>
              <a:rPr lang="en-US" sz="2800" dirty="0"/>
              <a:t>Multiple layers allow for the computation of more complex functions</a:t>
            </a:r>
          </a:p>
        </p:txBody>
      </p:sp>
      <p:sp>
        <p:nvSpPr>
          <p:cNvPr id="4" name="Slide Number Placeholder 3">
            <a:extLst>
              <a:ext uri="{FF2B5EF4-FFF2-40B4-BE49-F238E27FC236}">
                <a16:creationId xmlns:a16="http://schemas.microsoft.com/office/drawing/2014/main" id="{42C399D0-1512-4C96-A3CE-270473E6AF6F}"/>
              </a:ext>
            </a:extLst>
          </p:cNvPr>
          <p:cNvSpPr>
            <a:spLocks noGrp="1"/>
          </p:cNvSpPr>
          <p:nvPr>
            <p:ph type="sldNum" sz="quarter" idx="12"/>
          </p:nvPr>
        </p:nvSpPr>
        <p:spPr/>
        <p:txBody>
          <a:bodyPr/>
          <a:lstStyle/>
          <a:p>
            <a:fld id="{878E0B35-C73E-49DE-9EA0-4D9F6C87E107}" type="slidenum">
              <a:rPr lang="el-GR" smtClean="0"/>
              <a:pPr/>
              <a:t>77</a:t>
            </a:fld>
            <a:endParaRPr lang="el-GR"/>
          </a:p>
        </p:txBody>
      </p:sp>
      <p:pic>
        <p:nvPicPr>
          <p:cNvPr id="5" name="Picture 4">
            <a:extLst>
              <a:ext uri="{FF2B5EF4-FFF2-40B4-BE49-F238E27FC236}">
                <a16:creationId xmlns:a16="http://schemas.microsoft.com/office/drawing/2014/main" id="{D4A8BD2A-34C4-48DD-9FDA-6DB6CE3F1046}"/>
              </a:ext>
            </a:extLst>
          </p:cNvPr>
          <p:cNvPicPr>
            <a:picLocks noChangeAspect="1"/>
          </p:cNvPicPr>
          <p:nvPr/>
        </p:nvPicPr>
        <p:blipFill>
          <a:blip r:embed="rId2"/>
          <a:stretch>
            <a:fillRect/>
          </a:stretch>
        </p:blipFill>
        <p:spPr>
          <a:xfrm>
            <a:off x="1475656" y="2060848"/>
            <a:ext cx="6192688" cy="2923767"/>
          </a:xfrm>
          <a:prstGeom prst="rect">
            <a:avLst/>
          </a:prstGeom>
        </p:spPr>
      </p:pic>
    </p:spTree>
    <p:extLst>
      <p:ext uri="{BB962C8B-B14F-4D97-AF65-F5344CB8AC3E}">
        <p14:creationId xmlns:p14="http://schemas.microsoft.com/office/powerpoint/2010/main" val="5838974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9F108-13B4-4EB2-80CE-8AA5FF7E4013}"/>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3672964A-AA13-4227-8DD5-E4D08C0570CF}"/>
              </a:ext>
            </a:extLst>
          </p:cNvPr>
          <p:cNvSpPr>
            <a:spLocks noGrp="1"/>
          </p:cNvSpPr>
          <p:nvPr>
            <p:ph idx="1"/>
          </p:nvPr>
        </p:nvSpPr>
        <p:spPr/>
        <p:txBody>
          <a:bodyPr/>
          <a:lstStyle/>
          <a:p>
            <a:r>
              <a:rPr lang="en-US" dirty="0"/>
              <a:t>A network that implements XOR</a:t>
            </a:r>
          </a:p>
        </p:txBody>
      </p:sp>
      <p:pic>
        <p:nvPicPr>
          <p:cNvPr id="5" name="Picture 4">
            <a:extLst>
              <a:ext uri="{FF2B5EF4-FFF2-40B4-BE49-F238E27FC236}">
                <a16:creationId xmlns:a16="http://schemas.microsoft.com/office/drawing/2014/main" id="{1A7E28B4-41F2-42FC-B8B0-E6AEDB6D7CC0}"/>
              </a:ext>
            </a:extLst>
          </p:cNvPr>
          <p:cNvPicPr>
            <a:picLocks noChangeAspect="1"/>
          </p:cNvPicPr>
          <p:nvPr/>
        </p:nvPicPr>
        <p:blipFill>
          <a:blip r:embed="rId2"/>
          <a:stretch>
            <a:fillRect/>
          </a:stretch>
        </p:blipFill>
        <p:spPr>
          <a:xfrm>
            <a:off x="539552" y="2273248"/>
            <a:ext cx="4852432" cy="2311504"/>
          </a:xfrm>
          <a:prstGeom prst="rect">
            <a:avLst/>
          </a:prstGeom>
        </p:spPr>
      </p:pic>
      <p:sp>
        <p:nvSpPr>
          <p:cNvPr id="4" name="Slide Number Placeholder 3">
            <a:extLst>
              <a:ext uri="{FF2B5EF4-FFF2-40B4-BE49-F238E27FC236}">
                <a16:creationId xmlns:a16="http://schemas.microsoft.com/office/drawing/2014/main" id="{D9159AEA-A3A4-4C88-8061-622E7974EE50}"/>
              </a:ext>
            </a:extLst>
          </p:cNvPr>
          <p:cNvSpPr>
            <a:spLocks noGrp="1"/>
          </p:cNvSpPr>
          <p:nvPr>
            <p:ph type="sldNum" sz="quarter" idx="12"/>
          </p:nvPr>
        </p:nvSpPr>
        <p:spPr/>
        <p:txBody>
          <a:bodyPr/>
          <a:lstStyle/>
          <a:p>
            <a:fld id="{878E0B35-C73E-49DE-9EA0-4D9F6C87E107}" type="slidenum">
              <a:rPr lang="el-GR" smtClean="0"/>
              <a:pPr/>
              <a:t>78</a:t>
            </a:fld>
            <a:endParaRPr lang="el-GR"/>
          </a:p>
        </p:txBody>
      </p:sp>
      <p:pic>
        <p:nvPicPr>
          <p:cNvPr id="6" name="Picture 5">
            <a:extLst>
              <a:ext uri="{FF2B5EF4-FFF2-40B4-BE49-F238E27FC236}">
                <a16:creationId xmlns:a16="http://schemas.microsoft.com/office/drawing/2014/main" id="{8F3D5B30-D1CE-458E-826D-633BBD940DD9}"/>
              </a:ext>
            </a:extLst>
          </p:cNvPr>
          <p:cNvPicPr>
            <a:picLocks noChangeAspect="1"/>
          </p:cNvPicPr>
          <p:nvPr/>
        </p:nvPicPr>
        <p:blipFill>
          <a:blip r:embed="rId3"/>
          <a:stretch>
            <a:fillRect/>
          </a:stretch>
        </p:blipFill>
        <p:spPr>
          <a:xfrm>
            <a:off x="323528" y="4885456"/>
            <a:ext cx="6372200" cy="1669682"/>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C971F37-619A-44E6-B872-77133F56258E}"/>
                  </a:ext>
                </a:extLst>
              </p:cNvPr>
              <p:cNvSpPr txBox="1"/>
              <p:nvPr/>
            </p:nvSpPr>
            <p:spPr>
              <a:xfrm>
                <a:off x="5946368" y="2457877"/>
                <a:ext cx="2210798" cy="369332"/>
              </a:xfrm>
              <a:prstGeom prst="rect">
                <a:avLst/>
              </a:prstGeom>
              <a:solidFill>
                <a:srgbClr val="92D050"/>
              </a:solidFill>
            </p:spPr>
            <p:txBody>
              <a:bodyPr wrap="none" rtlCol="0">
                <a:spAutoFit/>
              </a:bodyPr>
              <a:lstStyle/>
              <a:p>
                <a:r>
                  <a:rPr lang="en-US" dirty="0"/>
                  <a:t>Hidden node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0</m:t>
                        </m:r>
                      </m:sub>
                    </m:sSub>
                  </m:oMath>
                </a14:m>
                <a:r>
                  <a:rPr lang="en-US" dirty="0"/>
                  <a:t> is OR</a:t>
                </a:r>
              </a:p>
            </p:txBody>
          </p:sp>
        </mc:Choice>
        <mc:Fallback xmlns="">
          <p:sp>
            <p:nvSpPr>
              <p:cNvPr id="7" name="TextBox 6">
                <a:extLst>
                  <a:ext uri="{FF2B5EF4-FFF2-40B4-BE49-F238E27FC236}">
                    <a16:creationId xmlns:a16="http://schemas.microsoft.com/office/drawing/2014/main" id="{0C971F37-619A-44E6-B872-77133F56258E}"/>
                  </a:ext>
                </a:extLst>
              </p:cNvPr>
              <p:cNvSpPr txBox="1">
                <a:spLocks noRot="1" noChangeAspect="1" noMove="1" noResize="1" noEditPoints="1" noAdjustHandles="1" noChangeArrowheads="1" noChangeShapeType="1" noTextEdit="1"/>
              </p:cNvSpPr>
              <p:nvPr/>
            </p:nvSpPr>
            <p:spPr>
              <a:xfrm>
                <a:off x="5946368" y="2457877"/>
                <a:ext cx="2210798" cy="369332"/>
              </a:xfrm>
              <a:prstGeom prst="rect">
                <a:avLst/>
              </a:prstGeom>
              <a:blipFill>
                <a:blip r:embed="rId4"/>
                <a:stretch>
                  <a:fillRect l="-2204" t="-8197" r="-1653" b="-24590"/>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001C020C-00C3-4DC7-A456-8B3C8A6D622A}"/>
              </a:ext>
            </a:extLst>
          </p:cNvPr>
          <p:cNvCxnSpPr/>
          <p:nvPr/>
        </p:nvCxnSpPr>
        <p:spPr>
          <a:xfrm flipH="1">
            <a:off x="3275856" y="2636912"/>
            <a:ext cx="26705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F87E4D1-4600-45D3-8752-90C43F2BC76C}"/>
              </a:ext>
            </a:extLst>
          </p:cNvPr>
          <p:cNvSpPr txBox="1"/>
          <p:nvPr/>
        </p:nvSpPr>
        <p:spPr>
          <a:xfrm>
            <a:off x="1475656" y="4534453"/>
            <a:ext cx="1070229" cy="369332"/>
          </a:xfrm>
          <a:prstGeom prst="rect">
            <a:avLst/>
          </a:prstGeom>
          <a:solidFill>
            <a:srgbClr val="92D050"/>
          </a:solidFill>
        </p:spPr>
        <p:txBody>
          <a:bodyPr wrap="none" rtlCol="0">
            <a:spAutoFit/>
          </a:bodyPr>
          <a:lstStyle/>
          <a:p>
            <a:r>
              <a:rPr lang="en-US" dirty="0"/>
              <a:t>Bias term</a:t>
            </a:r>
          </a:p>
        </p:txBody>
      </p:sp>
      <p:cxnSp>
        <p:nvCxnSpPr>
          <p:cNvPr id="13" name="Straight Arrow Connector 12">
            <a:extLst>
              <a:ext uri="{FF2B5EF4-FFF2-40B4-BE49-F238E27FC236}">
                <a16:creationId xmlns:a16="http://schemas.microsoft.com/office/drawing/2014/main" id="{B9499A65-734E-4E89-AD37-600979308A26}"/>
              </a:ext>
            </a:extLst>
          </p:cNvPr>
          <p:cNvCxnSpPr>
            <a:cxnSpLocks/>
            <a:stCxn id="11" idx="0"/>
          </p:cNvCxnSpPr>
          <p:nvPr/>
        </p:nvCxnSpPr>
        <p:spPr>
          <a:xfrm flipH="1" flipV="1">
            <a:off x="1331640" y="4254519"/>
            <a:ext cx="679131" cy="2799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67406EC-5B8A-42CC-B908-C9E3C329A7E8}"/>
              </a:ext>
            </a:extLst>
          </p:cNvPr>
          <p:cNvCxnSpPr>
            <a:cxnSpLocks/>
            <a:stCxn id="11" idx="0"/>
          </p:cNvCxnSpPr>
          <p:nvPr/>
        </p:nvCxnSpPr>
        <p:spPr>
          <a:xfrm flipV="1">
            <a:off x="2010771" y="4254519"/>
            <a:ext cx="679130" cy="2799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1128F1B-071F-49E8-ACE3-9F1B465BD6EA}"/>
                  </a:ext>
                </a:extLst>
              </p:cNvPr>
              <p:cNvSpPr txBox="1"/>
              <p:nvPr/>
            </p:nvSpPr>
            <p:spPr>
              <a:xfrm>
                <a:off x="5078673" y="4272012"/>
                <a:ext cx="2352952" cy="369332"/>
              </a:xfrm>
              <a:prstGeom prst="rect">
                <a:avLst/>
              </a:prstGeom>
              <a:solidFill>
                <a:srgbClr val="92D050"/>
              </a:solidFill>
            </p:spPr>
            <p:txBody>
              <a:bodyPr wrap="none" rtlCol="0">
                <a:spAutoFit/>
              </a:bodyPr>
              <a:lstStyle/>
              <a:p>
                <a:r>
                  <a:rPr lang="en-US" dirty="0"/>
                  <a:t>Hidden node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oMath>
                </a14:m>
                <a:r>
                  <a:rPr lang="en-US" dirty="0"/>
                  <a:t> is AND</a:t>
                </a:r>
              </a:p>
            </p:txBody>
          </p:sp>
        </mc:Choice>
        <mc:Fallback xmlns="">
          <p:sp>
            <p:nvSpPr>
              <p:cNvPr id="26" name="TextBox 25">
                <a:extLst>
                  <a:ext uri="{FF2B5EF4-FFF2-40B4-BE49-F238E27FC236}">
                    <a16:creationId xmlns:a16="http://schemas.microsoft.com/office/drawing/2014/main" id="{71128F1B-071F-49E8-ACE3-9F1B465BD6EA}"/>
                  </a:ext>
                </a:extLst>
              </p:cNvPr>
              <p:cNvSpPr txBox="1">
                <a:spLocks noRot="1" noChangeAspect="1" noMove="1" noResize="1" noEditPoints="1" noAdjustHandles="1" noChangeArrowheads="1" noChangeShapeType="1" noTextEdit="1"/>
              </p:cNvSpPr>
              <p:nvPr/>
            </p:nvSpPr>
            <p:spPr>
              <a:xfrm>
                <a:off x="5078673" y="4272012"/>
                <a:ext cx="2352952" cy="369332"/>
              </a:xfrm>
              <a:prstGeom prst="rect">
                <a:avLst/>
              </a:prstGeom>
              <a:blipFill>
                <a:blip r:embed="rId5"/>
                <a:stretch>
                  <a:fillRect l="-2073" t="-10000" r="-1554" b="-26667"/>
                </a:stretch>
              </a:blipFill>
            </p:spPr>
            <p:txBody>
              <a:bodyPr/>
              <a:lstStyle/>
              <a:p>
                <a:r>
                  <a:rPr lang="en-US">
                    <a:noFill/>
                  </a:rPr>
                  <a:t> </a:t>
                </a:r>
              </a:p>
            </p:txBody>
          </p:sp>
        </mc:Fallback>
      </mc:AlternateContent>
      <p:cxnSp>
        <p:nvCxnSpPr>
          <p:cNvPr id="28" name="Straight Arrow Connector 27">
            <a:extLst>
              <a:ext uri="{FF2B5EF4-FFF2-40B4-BE49-F238E27FC236}">
                <a16:creationId xmlns:a16="http://schemas.microsoft.com/office/drawing/2014/main" id="{FFCBC2F0-E5F5-4CA1-956D-474C24239FC6}"/>
              </a:ext>
            </a:extLst>
          </p:cNvPr>
          <p:cNvCxnSpPr/>
          <p:nvPr/>
        </p:nvCxnSpPr>
        <p:spPr>
          <a:xfrm flipH="1" flipV="1">
            <a:off x="3131840" y="3576518"/>
            <a:ext cx="1872208" cy="879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C9582BE-4BDC-4413-A5C8-0BB25FFAFED3}"/>
                  </a:ext>
                </a:extLst>
              </p:cNvPr>
              <p:cNvSpPr txBox="1"/>
              <p:nvPr/>
            </p:nvSpPr>
            <p:spPr>
              <a:xfrm>
                <a:off x="6372200" y="3429000"/>
                <a:ext cx="2184572" cy="369332"/>
              </a:xfrm>
              <a:prstGeom prst="rect">
                <a:avLst/>
              </a:prstGeom>
              <a:solidFill>
                <a:srgbClr val="92D050"/>
              </a:solidFill>
            </p:spPr>
            <p:txBody>
              <a:bodyPr wrap="none" rtlCol="0">
                <a:spAutoFit/>
              </a:bodyPr>
              <a:lstStyle/>
              <a:p>
                <a:r>
                  <a:rPr lang="en-US" dirty="0"/>
                  <a:t>Output node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0</m:t>
                        </m:r>
                      </m:sub>
                    </m:sSub>
                  </m:oMath>
                </a14:m>
                <a:endParaRPr lang="en-US" dirty="0"/>
              </a:p>
            </p:txBody>
          </p:sp>
        </mc:Choice>
        <mc:Fallback xmlns="">
          <p:sp>
            <p:nvSpPr>
              <p:cNvPr id="29" name="TextBox 28">
                <a:extLst>
                  <a:ext uri="{FF2B5EF4-FFF2-40B4-BE49-F238E27FC236}">
                    <a16:creationId xmlns:a16="http://schemas.microsoft.com/office/drawing/2014/main" id="{7C9582BE-4BDC-4413-A5C8-0BB25FFAFED3}"/>
                  </a:ext>
                </a:extLst>
              </p:cNvPr>
              <p:cNvSpPr txBox="1">
                <a:spLocks noRot="1" noChangeAspect="1" noMove="1" noResize="1" noEditPoints="1" noAdjustHandles="1" noChangeArrowheads="1" noChangeShapeType="1" noTextEdit="1"/>
              </p:cNvSpPr>
              <p:nvPr/>
            </p:nvSpPr>
            <p:spPr>
              <a:xfrm>
                <a:off x="6372200" y="3429000"/>
                <a:ext cx="2184572" cy="369332"/>
              </a:xfrm>
              <a:prstGeom prst="rect">
                <a:avLst/>
              </a:prstGeom>
              <a:blipFill>
                <a:blip r:embed="rId6"/>
                <a:stretch>
                  <a:fillRect l="-2228" t="-10000" b="-25000"/>
                </a:stretch>
              </a:blipFill>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2B83A3E3-3AAE-4019-A218-FA2D407B55F0}"/>
              </a:ext>
            </a:extLst>
          </p:cNvPr>
          <p:cNvCxnSpPr>
            <a:stCxn id="29" idx="1"/>
          </p:cNvCxnSpPr>
          <p:nvPr/>
        </p:nvCxnSpPr>
        <p:spPr>
          <a:xfrm flipH="1" flipV="1">
            <a:off x="5004048" y="3429000"/>
            <a:ext cx="1368152"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03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26" grpId="0" animBg="1"/>
      <p:bldP spid="29"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BC776-A011-4935-92B4-B478AC66401C}"/>
              </a:ext>
            </a:extLst>
          </p:cNvPr>
          <p:cNvSpPr>
            <a:spLocks noGrp="1"/>
          </p:cNvSpPr>
          <p:nvPr>
            <p:ph type="title"/>
          </p:nvPr>
        </p:nvSpPr>
        <p:spPr/>
        <p:txBody>
          <a:bodyPr/>
          <a:lstStyle/>
          <a:p>
            <a:r>
              <a:rPr lang="en-US" dirty="0"/>
              <a:t>Error</a:t>
            </a:r>
          </a:p>
        </p:txBody>
      </p:sp>
      <p:sp>
        <p:nvSpPr>
          <p:cNvPr id="3" name="Content Placeholder 2">
            <a:extLst>
              <a:ext uri="{FF2B5EF4-FFF2-40B4-BE49-F238E27FC236}">
                <a16:creationId xmlns:a16="http://schemas.microsoft.com/office/drawing/2014/main" id="{41A4D9D0-FC2C-4864-AE88-E1EB526EF239}"/>
              </a:ext>
            </a:extLst>
          </p:cNvPr>
          <p:cNvSpPr>
            <a:spLocks noGrp="1"/>
          </p:cNvSpPr>
          <p:nvPr>
            <p:ph idx="1"/>
          </p:nvPr>
        </p:nvSpPr>
        <p:spPr/>
        <p:txBody>
          <a:bodyPr>
            <a:normAutofit fontScale="92500" lnSpcReduction="20000"/>
          </a:bodyPr>
          <a:lstStyle/>
          <a:p>
            <a:r>
              <a:rPr lang="en-US" dirty="0"/>
              <a:t>The computed value is 0.76 but the correct value is 1</a:t>
            </a:r>
          </a:p>
          <a:p>
            <a:pPr lvl="1"/>
            <a:r>
              <a:rPr lang="en-US" dirty="0"/>
              <a:t>There is an </a:t>
            </a:r>
            <a:r>
              <a:rPr lang="en-US" dirty="0">
                <a:solidFill>
                  <a:schemeClr val="accent6">
                    <a:lumMod val="75000"/>
                  </a:schemeClr>
                </a:solidFill>
              </a:rPr>
              <a:t>error</a:t>
            </a:r>
            <a:r>
              <a:rPr lang="en-US" dirty="0"/>
              <a:t> in the computation</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How do we set the weights so as to minimize this error?</a:t>
            </a:r>
          </a:p>
        </p:txBody>
      </p:sp>
      <p:sp>
        <p:nvSpPr>
          <p:cNvPr id="4" name="Slide Number Placeholder 3">
            <a:extLst>
              <a:ext uri="{FF2B5EF4-FFF2-40B4-BE49-F238E27FC236}">
                <a16:creationId xmlns:a16="http://schemas.microsoft.com/office/drawing/2014/main" id="{E455DC71-5D47-41AB-9D81-DE8400D7A7C1}"/>
              </a:ext>
            </a:extLst>
          </p:cNvPr>
          <p:cNvSpPr>
            <a:spLocks noGrp="1"/>
          </p:cNvSpPr>
          <p:nvPr>
            <p:ph type="sldNum" sz="quarter" idx="12"/>
          </p:nvPr>
        </p:nvSpPr>
        <p:spPr/>
        <p:txBody>
          <a:bodyPr/>
          <a:lstStyle/>
          <a:p>
            <a:fld id="{878E0B35-C73E-49DE-9EA0-4D9F6C87E107}" type="slidenum">
              <a:rPr lang="el-GR" smtClean="0"/>
              <a:pPr/>
              <a:t>79</a:t>
            </a:fld>
            <a:endParaRPr lang="el-GR"/>
          </a:p>
        </p:txBody>
      </p:sp>
      <p:pic>
        <p:nvPicPr>
          <p:cNvPr id="5" name="Picture 4">
            <a:extLst>
              <a:ext uri="{FF2B5EF4-FFF2-40B4-BE49-F238E27FC236}">
                <a16:creationId xmlns:a16="http://schemas.microsoft.com/office/drawing/2014/main" id="{67533770-E401-46F8-8F1B-9A710A103855}"/>
              </a:ext>
            </a:extLst>
          </p:cNvPr>
          <p:cNvPicPr>
            <a:picLocks noChangeAspect="1"/>
          </p:cNvPicPr>
          <p:nvPr/>
        </p:nvPicPr>
        <p:blipFill>
          <a:blip r:embed="rId2"/>
          <a:stretch>
            <a:fillRect/>
          </a:stretch>
        </p:blipFill>
        <p:spPr>
          <a:xfrm>
            <a:off x="2555776" y="2802128"/>
            <a:ext cx="4852432" cy="2311504"/>
          </a:xfrm>
          <a:prstGeom prst="rect">
            <a:avLst/>
          </a:prstGeom>
        </p:spPr>
      </p:pic>
    </p:spTree>
    <p:extLst>
      <p:ext uri="{BB962C8B-B14F-4D97-AF65-F5344CB8AC3E}">
        <p14:creationId xmlns:p14="http://schemas.microsoft.com/office/powerpoint/2010/main" val="1968995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65AB2-2C67-43FE-AA4A-CE20350469A1}"/>
              </a:ext>
            </a:extLst>
          </p:cNvPr>
          <p:cNvSpPr>
            <a:spLocks noGrp="1"/>
          </p:cNvSpPr>
          <p:nvPr>
            <p:ph type="title"/>
          </p:nvPr>
        </p:nvSpPr>
        <p:spPr>
          <a:xfrm>
            <a:off x="457200" y="91616"/>
            <a:ext cx="8229600" cy="817104"/>
          </a:xfrm>
        </p:spPr>
        <p:txBody>
          <a:bodyPr/>
          <a:lstStyle/>
          <a:p>
            <a:r>
              <a:rPr lang="en-US" dirty="0">
                <a:solidFill>
                  <a:schemeClr val="accent6">
                    <a:lumMod val="75000"/>
                  </a:schemeClr>
                </a:solidFill>
              </a:rPr>
              <a:t>One-hot vectors</a:t>
            </a:r>
          </a:p>
        </p:txBody>
      </p:sp>
      <p:sp>
        <p:nvSpPr>
          <p:cNvPr id="3" name="Slide Number Placeholder 2">
            <a:extLst>
              <a:ext uri="{FF2B5EF4-FFF2-40B4-BE49-F238E27FC236}">
                <a16:creationId xmlns:a16="http://schemas.microsoft.com/office/drawing/2014/main" id="{8BB7C2AE-0E6F-4E3F-A8AB-676E43627263}"/>
              </a:ext>
            </a:extLst>
          </p:cNvPr>
          <p:cNvSpPr>
            <a:spLocks noGrp="1"/>
          </p:cNvSpPr>
          <p:nvPr>
            <p:ph type="sldNum" sz="quarter" idx="12"/>
          </p:nvPr>
        </p:nvSpPr>
        <p:spPr/>
        <p:txBody>
          <a:bodyPr/>
          <a:lstStyle/>
          <a:p>
            <a:fld id="{878E0B35-C73E-49DE-9EA0-4D9F6C87E107}" type="slidenum">
              <a:rPr lang="el-GR" smtClean="0"/>
              <a:pPr/>
              <a:t>8</a:t>
            </a:fld>
            <a:endParaRPr lang="el-G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D76E198D-7DB0-4D0A-A1BE-DB6B33D5A79D}"/>
                  </a:ext>
                </a:extLst>
              </p:cNvPr>
              <p:cNvSpPr txBox="1"/>
              <p:nvPr/>
            </p:nvSpPr>
            <p:spPr>
              <a:xfrm>
                <a:off x="539552" y="942301"/>
                <a:ext cx="7920880" cy="1642757"/>
              </a:xfrm>
              <a:prstGeom prst="rect">
                <a:avLst/>
              </a:prstGeom>
              <a:noFill/>
            </p:spPr>
            <p:txBody>
              <a:bodyPr wrap="square" rtlCol="0">
                <a:spAutoFit/>
              </a:bodyPr>
              <a:lstStyle/>
              <a:p>
                <a:r>
                  <a:rPr lang="el-GR" sz="2000" dirty="0"/>
                  <a:t>Έστω ότι υπάρχουν </a:t>
                </a:r>
                <a:r>
                  <a:rPr lang="en-US" sz="2000" dirty="0"/>
                  <a:t>|V| </a:t>
                </a:r>
                <a:r>
                  <a:rPr lang="el-GR" sz="2000" dirty="0"/>
                  <a:t>διαφορετικές λέξεις (όροι) στο λεξικό μας</a:t>
                </a:r>
              </a:p>
              <a:p>
                <a:pPr marL="342900" indent="-342900">
                  <a:buFont typeface="Wingdings" panose="05000000000000000000" pitchFamily="2" charset="2"/>
                  <a:buChar char="§"/>
                </a:pPr>
                <a:r>
                  <a:rPr lang="el-GR" sz="2000" dirty="0"/>
                  <a:t>Διατάσσουμε τις λέξεις αλφαβητικά</a:t>
                </a:r>
              </a:p>
              <a:p>
                <a:pPr marL="342900" indent="-342900">
                  <a:buFont typeface="Wingdings" panose="05000000000000000000" pitchFamily="2" charset="2"/>
                  <a:buChar char="§"/>
                </a:pPr>
                <a:r>
                  <a:rPr lang="el-GR" sz="2000" dirty="0"/>
                  <a:t>Αναπαριστούμε κάθε λέξη με ένα </a:t>
                </a:r>
                <a14:m>
                  <m:oMath xmlns:m="http://schemas.openxmlformats.org/officeDocument/2006/math">
                    <m:sSup>
                      <m:sSupPr>
                        <m:ctrlPr>
                          <a:rPr lang="el-GR" sz="2000" i="1" smtClean="0">
                            <a:latin typeface="Cambria Math" panose="02040503050406030204" pitchFamily="18" charset="0"/>
                          </a:rPr>
                        </m:ctrlPr>
                      </m:sSupPr>
                      <m:e>
                        <m:r>
                          <m:rPr>
                            <m:sty m:val="p"/>
                          </m:rPr>
                          <a:rPr lang="en-US" sz="2000" b="0" i="0" smtClean="0">
                            <a:latin typeface="Cambria Math" panose="02040503050406030204" pitchFamily="18" charset="0"/>
                          </a:rPr>
                          <m:t>R</m:t>
                        </m:r>
                      </m:e>
                      <m:sup>
                        <m:r>
                          <a:rPr lang="en-US" sz="2000" b="0" i="1" smtClean="0">
                            <a:latin typeface="Cambria Math" panose="02040503050406030204" pitchFamily="18" charset="0"/>
                          </a:rPr>
                          <m:t>|</m:t>
                        </m:r>
                        <m:r>
                          <a:rPr lang="en-US" sz="2000" b="0" i="1" smtClean="0">
                            <a:latin typeface="Cambria Math" panose="02040503050406030204" pitchFamily="18" charset="0"/>
                          </a:rPr>
                          <m:t>𝑉</m:t>
                        </m:r>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1</m:t>
                        </m:r>
                      </m:sup>
                    </m:sSup>
                  </m:oMath>
                </a14:m>
                <a:r>
                  <a:rPr lang="el-GR" sz="2000" dirty="0"/>
                  <a:t> διάνυσμα που έχει παντού 0 </a:t>
                </a:r>
                <a:r>
                  <a:rPr lang="en-US" sz="2000" dirty="0"/>
                  <a:t> </a:t>
                </a:r>
                <a:r>
                  <a:rPr lang="el-GR" sz="2000" dirty="0"/>
                  <a:t>και μόνο έναν 1 στη θέση που αντιστοιχεί στη θέση της λέξης στη διάταξη </a:t>
                </a:r>
                <a:endParaRPr lang="en-US" sz="2000" dirty="0"/>
              </a:p>
            </p:txBody>
          </p:sp>
        </mc:Choice>
        <mc:Fallback>
          <p:sp>
            <p:nvSpPr>
              <p:cNvPr id="4" name="TextBox 3">
                <a:extLst>
                  <a:ext uri="{FF2B5EF4-FFF2-40B4-BE49-F238E27FC236}">
                    <a16:creationId xmlns:a16="http://schemas.microsoft.com/office/drawing/2014/main" id="{D76E198D-7DB0-4D0A-A1BE-DB6B33D5A79D}"/>
                  </a:ext>
                </a:extLst>
              </p:cNvPr>
              <p:cNvSpPr txBox="1">
                <a:spLocks noRot="1" noChangeAspect="1" noMove="1" noResize="1" noEditPoints="1" noAdjustHandles="1" noChangeArrowheads="1" noChangeShapeType="1" noTextEdit="1"/>
              </p:cNvSpPr>
              <p:nvPr/>
            </p:nvSpPr>
            <p:spPr>
              <a:xfrm>
                <a:off x="539552" y="942301"/>
                <a:ext cx="7920880" cy="1642757"/>
              </a:xfrm>
              <a:prstGeom prst="rect">
                <a:avLst/>
              </a:prstGeom>
              <a:blipFill>
                <a:blip r:embed="rId2"/>
                <a:stretch>
                  <a:fillRect l="-847" t="-2230" b="-5948"/>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93B8A3EC-43C8-42D1-8712-468120FF5351}"/>
              </a:ext>
            </a:extLst>
          </p:cNvPr>
          <p:cNvGrpSpPr/>
          <p:nvPr/>
        </p:nvGrpSpPr>
        <p:grpSpPr>
          <a:xfrm>
            <a:off x="472598" y="3062444"/>
            <a:ext cx="1864449" cy="1815177"/>
            <a:chOff x="472598" y="3062444"/>
            <a:chExt cx="1864449" cy="1815177"/>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8444835-CE3E-4790-9504-9D6656D2DCDE}"/>
                    </a:ext>
                  </a:extLst>
                </p:cNvPr>
                <p:cNvSpPr txBox="1"/>
                <p:nvPr/>
              </p:nvSpPr>
              <p:spPr>
                <a:xfrm>
                  <a:off x="1663823" y="3062444"/>
                  <a:ext cx="673224" cy="18151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eqArr>
                              <m:eqArrPr>
                                <m:ctrlPr>
                                  <a:rPr lang="el-GR" b="0" i="1" smtClean="0">
                                    <a:latin typeface="Cambria Math" panose="02040503050406030204" pitchFamily="18" charset="0"/>
                                  </a:rPr>
                                </m:ctrlPr>
                              </m:eqArrPr>
                              <m:e>
                                <m:r>
                                  <a:rPr lang="el-GR" b="0" i="1" smtClean="0">
                                    <a:latin typeface="Cambria Math" panose="02040503050406030204" pitchFamily="18" charset="0"/>
                                  </a:rPr>
                                  <m:t> </m:t>
                                </m:r>
                                <m:r>
                                  <a:rPr lang="el-GR" b="1" i="1" smtClean="0">
                                    <a:solidFill>
                                      <a:srgbClr val="FF0000"/>
                                    </a:solidFill>
                                    <a:latin typeface="Cambria Math" panose="02040503050406030204" pitchFamily="18" charset="0"/>
                                  </a:rPr>
                                  <m:t>𝟏</m:t>
                                </m:r>
                                <m:r>
                                  <a:rPr lang="el-GR" b="0" i="1" smtClean="0">
                                    <a:latin typeface="Cambria Math" panose="02040503050406030204" pitchFamily="18" charset="0"/>
                                  </a:rPr>
                                  <m:t> </m:t>
                                </m:r>
                              </m:e>
                              <m:e>
                                <m:r>
                                  <a:rPr lang="el-GR" b="0" i="1" smtClean="0">
                                    <a:latin typeface="Cambria Math" panose="02040503050406030204" pitchFamily="18" charset="0"/>
                                  </a:rPr>
                                  <m:t>0</m:t>
                                </m:r>
                              </m:e>
                              <m:e>
                                <m:r>
                                  <a:rPr lang="el-GR" b="0" i="1" smtClean="0">
                                    <a:latin typeface="Cambria Math" panose="02040503050406030204" pitchFamily="18" charset="0"/>
                                  </a:rPr>
                                  <m:t>0</m:t>
                                </m:r>
                              </m:e>
                              <m:e>
                                <m:r>
                                  <a:rPr lang="el-GR" b="0" i="1" smtClean="0">
                                    <a:latin typeface="Cambria Math" panose="02040503050406030204" pitchFamily="18" charset="0"/>
                                  </a:rPr>
                                  <m:t>.</m:t>
                                </m:r>
                              </m:e>
                              <m:e>
                                <m:r>
                                  <a:rPr lang="el-GR" b="0" i="1" smtClean="0">
                                    <a:latin typeface="Cambria Math" panose="02040503050406030204" pitchFamily="18" charset="0"/>
                                  </a:rPr>
                                  <m:t>.</m:t>
                                </m:r>
                              </m:e>
                              <m:e>
                                <m:r>
                                  <a:rPr lang="el-GR" b="0" i="1" smtClean="0">
                                    <a:latin typeface="Cambria Math" panose="02040503050406030204" pitchFamily="18" charset="0"/>
                                  </a:rPr>
                                  <m:t>.</m:t>
                                </m:r>
                              </m:e>
                              <m:e>
                                <m:r>
                                  <a:rPr lang="el-GR" b="0" i="1" smtClean="0">
                                    <a:latin typeface="Cambria Math" panose="02040503050406030204" pitchFamily="18" charset="0"/>
                                  </a:rPr>
                                  <m:t>0</m:t>
                                </m:r>
                              </m:e>
                            </m:eqArr>
                            <m:r>
                              <a:rPr lang="el-GR" b="0" i="1" smtClean="0">
                                <a:latin typeface="Cambria Math" panose="02040503050406030204" pitchFamily="18" charset="0"/>
                              </a:rPr>
                              <m:t> </m:t>
                            </m:r>
                          </m:e>
                        </m:d>
                      </m:oMath>
                    </m:oMathPara>
                  </a14:m>
                  <a:endParaRPr lang="en-US" dirty="0"/>
                </a:p>
              </p:txBody>
            </p:sp>
          </mc:Choice>
          <mc:Fallback xmlns="">
            <p:sp>
              <p:nvSpPr>
                <p:cNvPr id="5" name="TextBox 4">
                  <a:extLst>
                    <a:ext uri="{FF2B5EF4-FFF2-40B4-BE49-F238E27FC236}">
                      <a16:creationId xmlns:a16="http://schemas.microsoft.com/office/drawing/2014/main" id="{38444835-CE3E-4790-9504-9D6656D2DCDE}"/>
                    </a:ext>
                  </a:extLst>
                </p:cNvPr>
                <p:cNvSpPr txBox="1">
                  <a:spLocks noRot="1" noChangeAspect="1" noMove="1" noResize="1" noEditPoints="1" noAdjustHandles="1" noChangeArrowheads="1" noChangeShapeType="1" noTextEdit="1"/>
                </p:cNvSpPr>
                <p:nvPr/>
              </p:nvSpPr>
              <p:spPr>
                <a:xfrm>
                  <a:off x="1663823" y="3062444"/>
                  <a:ext cx="673224" cy="18151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D4F6043-BE6A-413C-85F8-5134E7B554AB}"/>
                    </a:ext>
                  </a:extLst>
                </p:cNvPr>
                <p:cNvSpPr txBox="1"/>
                <p:nvPr/>
              </p:nvSpPr>
              <p:spPr>
                <a:xfrm>
                  <a:off x="472598" y="3688096"/>
                  <a:ext cx="1168269" cy="281937"/>
                </a:xfrm>
                <a:prstGeom prst="rect">
                  <a:avLst/>
                </a:prstGeom>
                <a:noFill/>
              </p:spPr>
              <p:txBody>
                <a:bodyPr wrap="none" lIns="0" tIns="0" rIns="0" bIns="0" rtlCol="0">
                  <a:spAutoFit/>
                </a:bodyPr>
                <a:lstStyle/>
                <a:p>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𝑤</m:t>
                          </m:r>
                        </m:e>
                        <m:sup>
                          <m:r>
                            <a:rPr lang="en-US" b="0" i="1" smtClean="0">
                              <a:latin typeface="Cambria Math" panose="02040503050406030204" pitchFamily="18" charset="0"/>
                            </a:rPr>
                            <m:t>𝑎𝑎𝑟𝑑𝑣𝑎𝑟𝑘</m:t>
                          </m:r>
                        </m:sup>
                      </m:sSup>
                    </m:oMath>
                  </a14:m>
                  <a:r>
                    <a:rPr lang="en-US" dirty="0"/>
                    <a:t> =</a:t>
                  </a:r>
                </a:p>
              </p:txBody>
            </p:sp>
          </mc:Choice>
          <mc:Fallback xmlns="">
            <p:sp>
              <p:nvSpPr>
                <p:cNvPr id="6" name="TextBox 5">
                  <a:extLst>
                    <a:ext uri="{FF2B5EF4-FFF2-40B4-BE49-F238E27FC236}">
                      <a16:creationId xmlns:a16="http://schemas.microsoft.com/office/drawing/2014/main" id="{BD4F6043-BE6A-413C-85F8-5134E7B554AB}"/>
                    </a:ext>
                  </a:extLst>
                </p:cNvPr>
                <p:cNvSpPr txBox="1">
                  <a:spLocks noRot="1" noChangeAspect="1" noMove="1" noResize="1" noEditPoints="1" noAdjustHandles="1" noChangeArrowheads="1" noChangeShapeType="1" noTextEdit="1"/>
                </p:cNvSpPr>
                <p:nvPr/>
              </p:nvSpPr>
              <p:spPr>
                <a:xfrm>
                  <a:off x="472598" y="3688096"/>
                  <a:ext cx="1168269" cy="281937"/>
                </a:xfrm>
                <a:prstGeom prst="rect">
                  <a:avLst/>
                </a:prstGeom>
                <a:blipFill>
                  <a:blip r:embed="rId4"/>
                  <a:stretch>
                    <a:fillRect l="-5236" t="-26087" r="-11518" b="-5217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7869002-0AB7-4A93-A242-C74E4BE54279}"/>
                  </a:ext>
                </a:extLst>
              </p:cNvPr>
              <p:cNvSpPr txBox="1"/>
              <p:nvPr/>
            </p:nvSpPr>
            <p:spPr>
              <a:xfrm>
                <a:off x="3029744" y="3088610"/>
                <a:ext cx="647223" cy="18384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eqArr>
                            <m:eqArrPr>
                              <m:ctrlPr>
                                <a:rPr lang="el-GR" i="1">
                                  <a:latin typeface="Cambria Math" panose="02040503050406030204" pitchFamily="18" charset="0"/>
                                </a:rPr>
                              </m:ctrlPr>
                            </m:eqArrPr>
                            <m:e>
                              <m:r>
                                <a:rPr lang="el-GR" i="1">
                                  <a:latin typeface="Cambria Math" panose="02040503050406030204" pitchFamily="18" charset="0"/>
                                </a:rPr>
                                <m:t> </m:t>
                              </m:r>
                              <m:r>
                                <a:rPr lang="en-US" b="0" i="1" smtClean="0">
                                  <a:latin typeface="Cambria Math" panose="02040503050406030204" pitchFamily="18" charset="0"/>
                                </a:rPr>
                                <m:t>0</m:t>
                              </m:r>
                              <m:r>
                                <a:rPr lang="el-GR" i="1">
                                  <a:latin typeface="Cambria Math" panose="02040503050406030204" pitchFamily="18" charset="0"/>
                                </a:rPr>
                                <m:t> </m:t>
                              </m:r>
                            </m:e>
                            <m:e>
                              <m:r>
                                <a:rPr lang="en-US" b="1" i="1" smtClean="0">
                                  <a:solidFill>
                                    <a:srgbClr val="FF0000"/>
                                  </a:solidFill>
                                  <a:latin typeface="Cambria Math" panose="02040503050406030204" pitchFamily="18" charset="0"/>
                                </a:rPr>
                                <m:t>𝟏</m:t>
                              </m:r>
                            </m:e>
                            <m:e>
                              <m:r>
                                <a:rPr lang="el-GR" i="1">
                                  <a:latin typeface="Cambria Math" panose="02040503050406030204" pitchFamily="18" charset="0"/>
                                </a:rPr>
                                <m:t>0</m:t>
                              </m:r>
                            </m:e>
                            <m:e>
                              <m:r>
                                <a:rPr lang="el-GR" i="1">
                                  <a:latin typeface="Cambria Math" panose="02040503050406030204" pitchFamily="18" charset="0"/>
                                </a:rPr>
                                <m:t>.</m:t>
                              </m:r>
                            </m:e>
                            <m:e>
                              <m:r>
                                <a:rPr lang="el-GR" i="1">
                                  <a:latin typeface="Cambria Math" panose="02040503050406030204" pitchFamily="18" charset="0"/>
                                </a:rPr>
                                <m:t>.</m:t>
                              </m:r>
                            </m:e>
                            <m:e>
                              <m:r>
                                <a:rPr lang="el-GR" i="1">
                                  <a:latin typeface="Cambria Math" panose="02040503050406030204" pitchFamily="18" charset="0"/>
                                </a:rPr>
                                <m:t>.</m:t>
                              </m:r>
                            </m:e>
                            <m:e>
                              <m:r>
                                <a:rPr lang="el-GR" i="1">
                                  <a:latin typeface="Cambria Math" panose="02040503050406030204" pitchFamily="18" charset="0"/>
                                </a:rPr>
                                <m:t>0</m:t>
                              </m:r>
                            </m:e>
                          </m:eqArr>
                          <m:r>
                            <a:rPr lang="el-GR" i="1">
                              <a:latin typeface="Cambria Math" panose="02040503050406030204" pitchFamily="18" charset="0"/>
                            </a:rPr>
                            <m:t> </m:t>
                          </m:r>
                        </m:e>
                      </m:d>
                    </m:oMath>
                  </m:oMathPara>
                </a14:m>
                <a:endParaRPr lang="en-US" i="1" dirty="0">
                  <a:latin typeface="Cambria Math" panose="02040503050406030204" pitchFamily="18" charset="0"/>
                </a:endParaRPr>
              </a:p>
            </p:txBody>
          </p:sp>
        </mc:Choice>
        <mc:Fallback xmlns="">
          <p:sp>
            <p:nvSpPr>
              <p:cNvPr id="9" name="TextBox 8">
                <a:extLst>
                  <a:ext uri="{FF2B5EF4-FFF2-40B4-BE49-F238E27FC236}">
                    <a16:creationId xmlns:a16="http://schemas.microsoft.com/office/drawing/2014/main" id="{E7869002-0AB7-4A93-A242-C74E4BE54279}"/>
                  </a:ext>
                </a:extLst>
              </p:cNvPr>
              <p:cNvSpPr txBox="1">
                <a:spLocks noRot="1" noChangeAspect="1" noMove="1" noResize="1" noEditPoints="1" noAdjustHandles="1" noChangeArrowheads="1" noChangeShapeType="1" noTextEdit="1"/>
              </p:cNvSpPr>
              <p:nvPr/>
            </p:nvSpPr>
            <p:spPr>
              <a:xfrm>
                <a:off x="3029744" y="3088610"/>
                <a:ext cx="647223" cy="183846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6C8F9D0-A005-4DDA-A1B6-2CF4D6F445A8}"/>
                  </a:ext>
                </a:extLst>
              </p:cNvPr>
              <p:cNvSpPr txBox="1"/>
              <p:nvPr/>
            </p:nvSpPr>
            <p:spPr>
              <a:xfrm>
                <a:off x="2555776" y="3696124"/>
                <a:ext cx="453513" cy="280553"/>
              </a:xfrm>
              <a:prstGeom prst="rect">
                <a:avLst/>
              </a:prstGeom>
              <a:noFill/>
            </p:spPr>
            <p:txBody>
              <a:bodyPr wrap="none" lIns="0" tIns="0" rIns="0" bIns="0" rtlCol="0">
                <a:spAutoFit/>
              </a:bodyPr>
              <a:lstStyle/>
              <a:p>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𝑤</m:t>
                        </m:r>
                      </m:e>
                      <m:sup>
                        <m:r>
                          <a:rPr lang="en-US" b="0" i="1" smtClean="0">
                            <a:latin typeface="Cambria Math" panose="02040503050406030204" pitchFamily="18" charset="0"/>
                          </a:rPr>
                          <m:t>𝑎</m:t>
                        </m:r>
                      </m:sup>
                    </m:sSup>
                  </m:oMath>
                </a14:m>
                <a:r>
                  <a:rPr lang="en-US" dirty="0"/>
                  <a:t> =</a:t>
                </a:r>
              </a:p>
            </p:txBody>
          </p:sp>
        </mc:Choice>
        <mc:Fallback xmlns="">
          <p:sp>
            <p:nvSpPr>
              <p:cNvPr id="10" name="TextBox 9">
                <a:extLst>
                  <a:ext uri="{FF2B5EF4-FFF2-40B4-BE49-F238E27FC236}">
                    <a16:creationId xmlns:a16="http://schemas.microsoft.com/office/drawing/2014/main" id="{66C8F9D0-A005-4DDA-A1B6-2CF4D6F445A8}"/>
                  </a:ext>
                </a:extLst>
              </p:cNvPr>
              <p:cNvSpPr txBox="1">
                <a:spLocks noRot="1" noChangeAspect="1" noMove="1" noResize="1" noEditPoints="1" noAdjustHandles="1" noChangeArrowheads="1" noChangeShapeType="1" noTextEdit="1"/>
              </p:cNvSpPr>
              <p:nvPr/>
            </p:nvSpPr>
            <p:spPr>
              <a:xfrm>
                <a:off x="2555776" y="3696124"/>
                <a:ext cx="453513" cy="280553"/>
              </a:xfrm>
              <a:prstGeom prst="rect">
                <a:avLst/>
              </a:prstGeom>
              <a:blipFill>
                <a:blip r:embed="rId6"/>
                <a:stretch>
                  <a:fillRect l="-13333" t="-28261" r="-34667" b="-50000"/>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B01FD196-ACEC-491B-B63C-404AD36E5384}"/>
              </a:ext>
            </a:extLst>
          </p:cNvPr>
          <p:cNvGrpSpPr/>
          <p:nvPr/>
        </p:nvGrpSpPr>
        <p:grpSpPr>
          <a:xfrm>
            <a:off x="6948264" y="3111901"/>
            <a:ext cx="1848780" cy="1815177"/>
            <a:chOff x="472598" y="3132436"/>
            <a:chExt cx="1848780" cy="1815177"/>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1392908-EB6D-4936-B599-E76EBB1FE6BE}"/>
                    </a:ext>
                  </a:extLst>
                </p:cNvPr>
                <p:cNvSpPr txBox="1"/>
                <p:nvPr/>
              </p:nvSpPr>
              <p:spPr>
                <a:xfrm>
                  <a:off x="1648154" y="3132436"/>
                  <a:ext cx="673224" cy="18151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eqArr>
                              <m:eqArrPr>
                                <m:ctrlPr>
                                  <a:rPr lang="el-GR" b="0" i="1" smtClean="0">
                                    <a:latin typeface="Cambria Math" panose="02040503050406030204" pitchFamily="18" charset="0"/>
                                  </a:rPr>
                                </m:ctrlPr>
                              </m:eqArrPr>
                              <m:e>
                                <m:r>
                                  <a:rPr lang="el-GR" b="0" i="1" smtClean="0">
                                    <a:latin typeface="Cambria Math" panose="02040503050406030204" pitchFamily="18" charset="0"/>
                                  </a:rPr>
                                  <m:t> </m:t>
                                </m:r>
                                <m:r>
                                  <a:rPr lang="en-US" b="0" i="1" smtClean="0">
                                    <a:solidFill>
                                      <a:schemeClr val="tx1"/>
                                    </a:solidFill>
                                    <a:latin typeface="Cambria Math" panose="02040503050406030204" pitchFamily="18" charset="0"/>
                                  </a:rPr>
                                  <m:t>0</m:t>
                                </m:r>
                                <m:r>
                                  <a:rPr lang="el-GR" b="0" i="1" smtClean="0">
                                    <a:latin typeface="Cambria Math" panose="02040503050406030204" pitchFamily="18" charset="0"/>
                                  </a:rPr>
                                  <m:t> </m:t>
                                </m:r>
                              </m:e>
                              <m:e>
                                <m:r>
                                  <a:rPr lang="el-GR" b="0" i="1" smtClean="0">
                                    <a:latin typeface="Cambria Math" panose="02040503050406030204" pitchFamily="18" charset="0"/>
                                  </a:rPr>
                                  <m:t>0</m:t>
                                </m:r>
                              </m:e>
                              <m:e>
                                <m:r>
                                  <a:rPr lang="el-GR" b="0" i="1" smtClean="0">
                                    <a:latin typeface="Cambria Math" panose="02040503050406030204" pitchFamily="18" charset="0"/>
                                  </a:rPr>
                                  <m:t>0</m:t>
                                </m:r>
                              </m:e>
                              <m:e>
                                <m:r>
                                  <a:rPr lang="el-GR" b="0" i="1" smtClean="0">
                                    <a:latin typeface="Cambria Math" panose="02040503050406030204" pitchFamily="18" charset="0"/>
                                  </a:rPr>
                                  <m:t>.</m:t>
                                </m:r>
                              </m:e>
                              <m:e>
                                <m:r>
                                  <a:rPr lang="el-GR" b="0" i="1" smtClean="0">
                                    <a:latin typeface="Cambria Math" panose="02040503050406030204" pitchFamily="18" charset="0"/>
                                  </a:rPr>
                                  <m:t>.</m:t>
                                </m:r>
                              </m:e>
                              <m:e>
                                <m:r>
                                  <a:rPr lang="el-GR" b="0" i="1" smtClean="0">
                                    <a:latin typeface="Cambria Math" panose="02040503050406030204" pitchFamily="18" charset="0"/>
                                  </a:rPr>
                                  <m:t>.</m:t>
                                </m:r>
                              </m:e>
                              <m:e>
                                <m:r>
                                  <a:rPr lang="en-US" b="1" i="1" smtClean="0">
                                    <a:solidFill>
                                      <a:srgbClr val="FF0000"/>
                                    </a:solidFill>
                                    <a:latin typeface="Cambria Math" panose="02040503050406030204" pitchFamily="18" charset="0"/>
                                  </a:rPr>
                                  <m:t>𝟏</m:t>
                                </m:r>
                              </m:e>
                            </m:eqArr>
                            <m:r>
                              <a:rPr lang="el-GR" b="0" i="1" smtClean="0">
                                <a:latin typeface="Cambria Math" panose="02040503050406030204" pitchFamily="18" charset="0"/>
                              </a:rPr>
                              <m:t> </m:t>
                            </m:r>
                          </m:e>
                        </m:d>
                      </m:oMath>
                    </m:oMathPara>
                  </a14:m>
                  <a:endParaRPr lang="en-US" dirty="0"/>
                </a:p>
              </p:txBody>
            </p:sp>
          </mc:Choice>
          <mc:Fallback xmlns="">
            <p:sp>
              <p:nvSpPr>
                <p:cNvPr id="12" name="TextBox 11">
                  <a:extLst>
                    <a:ext uri="{FF2B5EF4-FFF2-40B4-BE49-F238E27FC236}">
                      <a16:creationId xmlns:a16="http://schemas.microsoft.com/office/drawing/2014/main" id="{C1392908-EB6D-4936-B599-E76EBB1FE6BE}"/>
                    </a:ext>
                  </a:extLst>
                </p:cNvPr>
                <p:cNvSpPr txBox="1">
                  <a:spLocks noRot="1" noChangeAspect="1" noMove="1" noResize="1" noEditPoints="1" noAdjustHandles="1" noChangeArrowheads="1" noChangeShapeType="1" noTextEdit="1"/>
                </p:cNvSpPr>
                <p:nvPr/>
              </p:nvSpPr>
              <p:spPr>
                <a:xfrm>
                  <a:off x="1648154" y="3132436"/>
                  <a:ext cx="673224" cy="181517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5A8E37E-CC17-4307-BFF4-4B633AC35E2A}"/>
                    </a:ext>
                  </a:extLst>
                </p:cNvPr>
                <p:cNvSpPr txBox="1"/>
                <p:nvPr/>
              </p:nvSpPr>
              <p:spPr>
                <a:xfrm>
                  <a:off x="472598" y="3688096"/>
                  <a:ext cx="850169" cy="281937"/>
                </a:xfrm>
                <a:prstGeom prst="rect">
                  <a:avLst/>
                </a:prstGeom>
                <a:noFill/>
              </p:spPr>
              <p:txBody>
                <a:bodyPr wrap="none" lIns="0" tIns="0" rIns="0" bIns="0" rtlCol="0">
                  <a:spAutoFit/>
                </a:bodyPr>
                <a:lstStyle/>
                <a:p>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𝑤</m:t>
                          </m:r>
                        </m:e>
                        <m:sup>
                          <m:r>
                            <a:rPr lang="en-US" b="0" i="1" smtClean="0">
                              <a:latin typeface="Cambria Math" panose="02040503050406030204" pitchFamily="18" charset="0"/>
                            </a:rPr>
                            <m:t>𝑧𝑒𝑟𝑏𝑎</m:t>
                          </m:r>
                        </m:sup>
                      </m:sSup>
                    </m:oMath>
                  </a14:m>
                  <a:r>
                    <a:rPr lang="en-US" dirty="0"/>
                    <a:t> =</a:t>
                  </a:r>
                </a:p>
              </p:txBody>
            </p:sp>
          </mc:Choice>
          <mc:Fallback xmlns="">
            <p:sp>
              <p:nvSpPr>
                <p:cNvPr id="13" name="TextBox 12">
                  <a:extLst>
                    <a:ext uri="{FF2B5EF4-FFF2-40B4-BE49-F238E27FC236}">
                      <a16:creationId xmlns:a16="http://schemas.microsoft.com/office/drawing/2014/main" id="{55A8E37E-CC17-4307-BFF4-4B633AC35E2A}"/>
                    </a:ext>
                  </a:extLst>
                </p:cNvPr>
                <p:cNvSpPr txBox="1">
                  <a:spLocks noRot="1" noChangeAspect="1" noMove="1" noResize="1" noEditPoints="1" noAdjustHandles="1" noChangeArrowheads="1" noChangeShapeType="1" noTextEdit="1"/>
                </p:cNvSpPr>
                <p:nvPr/>
              </p:nvSpPr>
              <p:spPr>
                <a:xfrm>
                  <a:off x="472598" y="3688096"/>
                  <a:ext cx="850169" cy="281937"/>
                </a:xfrm>
                <a:prstGeom prst="rect">
                  <a:avLst/>
                </a:prstGeom>
                <a:blipFill>
                  <a:blip r:embed="rId8"/>
                  <a:stretch>
                    <a:fillRect l="-7194" t="-26087" r="-16547" b="-50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448185E-9BDD-462E-8639-A01C4A42E0FF}"/>
                  </a:ext>
                </a:extLst>
              </p:cNvPr>
              <p:cNvSpPr txBox="1"/>
              <p:nvPr/>
            </p:nvSpPr>
            <p:spPr>
              <a:xfrm>
                <a:off x="4633830" y="3111902"/>
                <a:ext cx="673224" cy="18151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eqArr>
                            <m:eqArrPr>
                              <m:ctrlPr>
                                <a:rPr lang="el-GR" b="0" i="1" smtClean="0">
                                  <a:latin typeface="Cambria Math" panose="02040503050406030204" pitchFamily="18" charset="0"/>
                                </a:rPr>
                              </m:ctrlPr>
                            </m:eqArrPr>
                            <m:e>
                              <m:r>
                                <a:rPr lang="el-GR" b="0" i="1" smtClean="0">
                                  <a:latin typeface="Cambria Math" panose="02040503050406030204" pitchFamily="18" charset="0"/>
                                </a:rPr>
                                <m:t> </m:t>
                              </m:r>
                              <m:r>
                                <a:rPr lang="el-GR" b="0" i="1" smtClean="0">
                                  <a:solidFill>
                                    <a:schemeClr val="tx1"/>
                                  </a:solidFill>
                                  <a:latin typeface="Cambria Math" panose="02040503050406030204" pitchFamily="18" charset="0"/>
                                </a:rPr>
                                <m:t>1</m:t>
                              </m:r>
                              <m:r>
                                <a:rPr lang="el-GR" b="0" i="1" smtClean="0">
                                  <a:latin typeface="Cambria Math" panose="02040503050406030204" pitchFamily="18" charset="0"/>
                                </a:rPr>
                                <m:t> </m:t>
                              </m:r>
                            </m:e>
                            <m:e>
                              <m:r>
                                <a:rPr lang="el-GR" b="0" i="1" smtClean="0">
                                  <a:latin typeface="Cambria Math" panose="02040503050406030204" pitchFamily="18" charset="0"/>
                                </a:rPr>
                                <m:t>0</m:t>
                              </m:r>
                            </m:e>
                            <m:e>
                              <m:r>
                                <a:rPr lang="el-GR" b="1" i="1" smtClean="0">
                                  <a:solidFill>
                                    <a:srgbClr val="FF0000"/>
                                  </a:solidFill>
                                  <a:latin typeface="Cambria Math" panose="02040503050406030204" pitchFamily="18" charset="0"/>
                                </a:rPr>
                                <m:t>𝟎</m:t>
                              </m:r>
                            </m:e>
                            <m:e>
                              <m:r>
                                <a:rPr lang="el-GR" b="0" i="1" smtClean="0">
                                  <a:latin typeface="Cambria Math" panose="02040503050406030204" pitchFamily="18" charset="0"/>
                                </a:rPr>
                                <m:t>.</m:t>
                              </m:r>
                            </m:e>
                            <m:e>
                              <m:r>
                                <a:rPr lang="el-GR" b="0" i="1" smtClean="0">
                                  <a:latin typeface="Cambria Math" panose="02040503050406030204" pitchFamily="18" charset="0"/>
                                </a:rPr>
                                <m:t>.</m:t>
                              </m:r>
                            </m:e>
                            <m:e>
                              <m:r>
                                <a:rPr lang="el-GR" b="0" i="1" smtClean="0">
                                  <a:latin typeface="Cambria Math" panose="02040503050406030204" pitchFamily="18" charset="0"/>
                                </a:rPr>
                                <m:t>.</m:t>
                              </m:r>
                            </m:e>
                            <m:e>
                              <m:r>
                                <a:rPr lang="el-GR" b="0" i="1" smtClean="0">
                                  <a:latin typeface="Cambria Math" panose="02040503050406030204" pitchFamily="18" charset="0"/>
                                </a:rPr>
                                <m:t>0</m:t>
                              </m:r>
                            </m:e>
                          </m:eqArr>
                          <m:r>
                            <a:rPr lang="el-GR" b="0" i="1" smtClean="0">
                              <a:latin typeface="Cambria Math" panose="02040503050406030204" pitchFamily="18" charset="0"/>
                            </a:rPr>
                            <m:t> </m:t>
                          </m:r>
                        </m:e>
                      </m:d>
                    </m:oMath>
                  </m:oMathPara>
                </a14:m>
                <a:endParaRPr lang="en-US" dirty="0"/>
              </a:p>
            </p:txBody>
          </p:sp>
        </mc:Choice>
        <mc:Fallback xmlns="">
          <p:sp>
            <p:nvSpPr>
              <p:cNvPr id="15" name="TextBox 14">
                <a:extLst>
                  <a:ext uri="{FF2B5EF4-FFF2-40B4-BE49-F238E27FC236}">
                    <a16:creationId xmlns:a16="http://schemas.microsoft.com/office/drawing/2014/main" id="{E448185E-9BDD-462E-8639-A01C4A42E0FF}"/>
                  </a:ext>
                </a:extLst>
              </p:cNvPr>
              <p:cNvSpPr txBox="1">
                <a:spLocks noRot="1" noChangeAspect="1" noMove="1" noResize="1" noEditPoints="1" noAdjustHandles="1" noChangeArrowheads="1" noChangeShapeType="1" noTextEdit="1"/>
              </p:cNvSpPr>
              <p:nvPr/>
            </p:nvSpPr>
            <p:spPr>
              <a:xfrm>
                <a:off x="4633830" y="3111902"/>
                <a:ext cx="673224" cy="181517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064F528-5428-488E-A6C2-424CDE4BA606}"/>
                  </a:ext>
                </a:extLst>
              </p:cNvPr>
              <p:cNvSpPr txBox="1"/>
              <p:nvPr/>
            </p:nvSpPr>
            <p:spPr>
              <a:xfrm>
                <a:off x="4065019" y="3675874"/>
                <a:ext cx="545855" cy="276999"/>
              </a:xfrm>
              <a:prstGeom prst="rect">
                <a:avLst/>
              </a:prstGeom>
              <a:noFill/>
            </p:spPr>
            <p:txBody>
              <a:bodyPr wrap="none" lIns="0" tIns="0" rIns="0" bIns="0" rtlCol="0">
                <a:spAutoFit/>
              </a:bodyPr>
              <a:lstStyle/>
              <a:p>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𝑤</m:t>
                        </m:r>
                      </m:e>
                      <m:sup>
                        <m:r>
                          <a:rPr lang="en-US" b="0" i="1" smtClean="0">
                            <a:latin typeface="Cambria Math" panose="02040503050406030204" pitchFamily="18" charset="0"/>
                          </a:rPr>
                          <m:t>𝑎𝑡</m:t>
                        </m:r>
                      </m:sup>
                    </m:sSup>
                  </m:oMath>
                </a14:m>
                <a:r>
                  <a:rPr lang="en-US" dirty="0"/>
                  <a:t> =</a:t>
                </a:r>
              </a:p>
            </p:txBody>
          </p:sp>
        </mc:Choice>
        <mc:Fallback xmlns="">
          <p:sp>
            <p:nvSpPr>
              <p:cNvPr id="16" name="TextBox 15">
                <a:extLst>
                  <a:ext uri="{FF2B5EF4-FFF2-40B4-BE49-F238E27FC236}">
                    <a16:creationId xmlns:a16="http://schemas.microsoft.com/office/drawing/2014/main" id="{4064F528-5428-488E-A6C2-424CDE4BA606}"/>
                  </a:ext>
                </a:extLst>
              </p:cNvPr>
              <p:cNvSpPr txBox="1">
                <a:spLocks noRot="1" noChangeAspect="1" noMove="1" noResize="1" noEditPoints="1" noAdjustHandles="1" noChangeArrowheads="1" noChangeShapeType="1" noTextEdit="1"/>
              </p:cNvSpPr>
              <p:nvPr/>
            </p:nvSpPr>
            <p:spPr>
              <a:xfrm>
                <a:off x="4065019" y="3675874"/>
                <a:ext cx="545855" cy="276999"/>
              </a:xfrm>
              <a:prstGeom prst="rect">
                <a:avLst/>
              </a:prstGeom>
              <a:blipFill>
                <a:blip r:embed="rId10"/>
                <a:stretch>
                  <a:fillRect l="-11236" t="-28889" r="-25843" b="-51111"/>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58055193-6774-4C3D-9810-DA1596436305}"/>
              </a:ext>
            </a:extLst>
          </p:cNvPr>
          <p:cNvSpPr txBox="1"/>
          <p:nvPr/>
        </p:nvSpPr>
        <p:spPr>
          <a:xfrm>
            <a:off x="5442101" y="3426277"/>
            <a:ext cx="1281170" cy="523220"/>
          </a:xfrm>
          <a:prstGeom prst="rect">
            <a:avLst/>
          </a:prstGeom>
          <a:noFill/>
        </p:spPr>
        <p:txBody>
          <a:bodyPr wrap="square" rtlCol="0">
            <a:spAutoFit/>
          </a:bodyPr>
          <a:lstStyle/>
          <a:p>
            <a:r>
              <a:rPr lang="en-US" sz="2800" dirty="0"/>
              <a:t>.. .</a:t>
            </a:r>
          </a:p>
        </p:txBody>
      </p:sp>
      <p:sp>
        <p:nvSpPr>
          <p:cNvPr id="18" name="TextBox 17">
            <a:extLst>
              <a:ext uri="{FF2B5EF4-FFF2-40B4-BE49-F238E27FC236}">
                <a16:creationId xmlns:a16="http://schemas.microsoft.com/office/drawing/2014/main" id="{EC1FFBFB-9A69-4B01-AF6E-FFBF51DA516B}"/>
              </a:ext>
            </a:extLst>
          </p:cNvPr>
          <p:cNvSpPr txBox="1"/>
          <p:nvPr/>
        </p:nvSpPr>
        <p:spPr>
          <a:xfrm>
            <a:off x="827584" y="5517232"/>
            <a:ext cx="4752528" cy="646331"/>
          </a:xfrm>
          <a:prstGeom prst="rect">
            <a:avLst/>
          </a:prstGeom>
          <a:noFill/>
        </p:spPr>
        <p:txBody>
          <a:bodyPr wrap="square" rtlCol="0">
            <a:spAutoFit/>
          </a:bodyPr>
          <a:lstStyle/>
          <a:p>
            <a:pPr marL="285750" indent="-285750">
              <a:buFont typeface="Wingdings" panose="05000000000000000000" pitchFamily="2" charset="2"/>
              <a:buChar char="§"/>
            </a:pPr>
            <a:r>
              <a:rPr lang="el-GR" dirty="0"/>
              <a:t>Καμία πληροφορία για ομοιότητα</a:t>
            </a:r>
          </a:p>
          <a:p>
            <a:pPr marL="285750" indent="-285750">
              <a:buFont typeface="Wingdings" panose="05000000000000000000" pitchFamily="2" charset="2"/>
              <a:buChar char="§"/>
            </a:pPr>
            <a:r>
              <a:rPr lang="el-GR" dirty="0"/>
              <a:t>Πολλές διαστάσεις</a:t>
            </a:r>
            <a:endParaRPr lang="en-US" dirty="0"/>
          </a:p>
        </p:txBody>
      </p:sp>
    </p:spTree>
    <p:extLst>
      <p:ext uri="{BB962C8B-B14F-4D97-AF65-F5344CB8AC3E}">
        <p14:creationId xmlns:p14="http://schemas.microsoft.com/office/powerpoint/2010/main" val="34194270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BD05E-38E5-4AED-A295-BEFDDE7944CD}"/>
              </a:ext>
            </a:extLst>
          </p:cNvPr>
          <p:cNvSpPr>
            <a:spLocks noGrp="1"/>
          </p:cNvSpPr>
          <p:nvPr>
            <p:ph type="title"/>
          </p:nvPr>
        </p:nvSpPr>
        <p:spPr/>
        <p:txBody>
          <a:bodyPr/>
          <a:lstStyle/>
          <a:p>
            <a:r>
              <a:rPr lang="en-US" dirty="0"/>
              <a:t>Gradient Descent</a:t>
            </a:r>
          </a:p>
        </p:txBody>
      </p:sp>
      <p:sp>
        <p:nvSpPr>
          <p:cNvPr id="3" name="Content Placeholder 2">
            <a:extLst>
              <a:ext uri="{FF2B5EF4-FFF2-40B4-BE49-F238E27FC236}">
                <a16:creationId xmlns:a16="http://schemas.microsoft.com/office/drawing/2014/main" id="{1F470AB6-3B23-4C7B-BB93-D56E0FD7B397}"/>
              </a:ext>
            </a:extLst>
          </p:cNvPr>
          <p:cNvSpPr>
            <a:spLocks noGrp="1"/>
          </p:cNvSpPr>
          <p:nvPr>
            <p:ph idx="1"/>
          </p:nvPr>
        </p:nvSpPr>
        <p:spPr/>
        <p:txBody>
          <a:bodyPr/>
          <a:lstStyle/>
          <a:p>
            <a:r>
              <a:rPr lang="en-US" dirty="0"/>
              <a:t>The </a:t>
            </a:r>
            <a:r>
              <a:rPr lang="en-US" dirty="0">
                <a:solidFill>
                  <a:schemeClr val="accent6">
                    <a:lumMod val="75000"/>
                  </a:schemeClr>
                </a:solidFill>
              </a:rPr>
              <a:t>error</a:t>
            </a:r>
            <a:r>
              <a:rPr lang="en-US" dirty="0"/>
              <a:t> is a </a:t>
            </a:r>
            <a:r>
              <a:rPr lang="en-US" dirty="0">
                <a:solidFill>
                  <a:srgbClr val="0070C0"/>
                </a:solidFill>
              </a:rPr>
              <a:t>function of the weights</a:t>
            </a:r>
          </a:p>
          <a:p>
            <a:r>
              <a:rPr lang="en-US" dirty="0"/>
              <a:t>We want to find the weights that minimize the error</a:t>
            </a:r>
          </a:p>
          <a:p>
            <a:r>
              <a:rPr lang="en-US" dirty="0"/>
              <a:t>Compute </a:t>
            </a:r>
            <a:r>
              <a:rPr lang="en-US" dirty="0">
                <a:solidFill>
                  <a:schemeClr val="accent6">
                    <a:lumMod val="75000"/>
                  </a:schemeClr>
                </a:solidFill>
              </a:rPr>
              <a:t>gradient</a:t>
            </a:r>
            <a:r>
              <a:rPr lang="en-US" dirty="0"/>
              <a:t>: gives the direction to the minimum</a:t>
            </a:r>
          </a:p>
          <a:p>
            <a:r>
              <a:rPr lang="en-US" dirty="0"/>
              <a:t>Adjust weights, </a:t>
            </a:r>
            <a:r>
              <a:rPr lang="en-US" dirty="0">
                <a:solidFill>
                  <a:srgbClr val="0070C0"/>
                </a:solidFill>
              </a:rPr>
              <a:t>moving at the direction of the gradient</a:t>
            </a:r>
            <a:r>
              <a:rPr lang="en-US" dirty="0"/>
              <a:t>.  </a:t>
            </a:r>
          </a:p>
        </p:txBody>
      </p:sp>
      <p:sp>
        <p:nvSpPr>
          <p:cNvPr id="4" name="Slide Number Placeholder 3">
            <a:extLst>
              <a:ext uri="{FF2B5EF4-FFF2-40B4-BE49-F238E27FC236}">
                <a16:creationId xmlns:a16="http://schemas.microsoft.com/office/drawing/2014/main" id="{97B28F4F-5F9D-4D9A-BC8E-FAC6BA31E76F}"/>
              </a:ext>
            </a:extLst>
          </p:cNvPr>
          <p:cNvSpPr>
            <a:spLocks noGrp="1"/>
          </p:cNvSpPr>
          <p:nvPr>
            <p:ph type="sldNum" sz="quarter" idx="12"/>
          </p:nvPr>
        </p:nvSpPr>
        <p:spPr/>
        <p:txBody>
          <a:bodyPr/>
          <a:lstStyle/>
          <a:p>
            <a:fld id="{878E0B35-C73E-49DE-9EA0-4D9F6C87E107}" type="slidenum">
              <a:rPr lang="el-GR" smtClean="0"/>
              <a:pPr/>
              <a:t>80</a:t>
            </a:fld>
            <a:endParaRPr lang="el-GR"/>
          </a:p>
        </p:txBody>
      </p:sp>
    </p:spTree>
    <p:extLst>
      <p:ext uri="{BB962C8B-B14F-4D97-AF65-F5344CB8AC3E}">
        <p14:creationId xmlns:p14="http://schemas.microsoft.com/office/powerpoint/2010/main" val="1342041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14392-0FBA-4997-8C76-91EBE01681D3}"/>
              </a:ext>
            </a:extLst>
          </p:cNvPr>
          <p:cNvSpPr>
            <a:spLocks noGrp="1"/>
          </p:cNvSpPr>
          <p:nvPr>
            <p:ph type="title"/>
          </p:nvPr>
        </p:nvSpPr>
        <p:spPr/>
        <p:txBody>
          <a:bodyPr/>
          <a:lstStyle/>
          <a:p>
            <a:r>
              <a:rPr lang="en-US" dirty="0"/>
              <a:t>Gradient Descent</a:t>
            </a:r>
          </a:p>
        </p:txBody>
      </p:sp>
      <p:pic>
        <p:nvPicPr>
          <p:cNvPr id="5" name="Content Placeholder 4">
            <a:extLst>
              <a:ext uri="{FF2B5EF4-FFF2-40B4-BE49-F238E27FC236}">
                <a16:creationId xmlns:a16="http://schemas.microsoft.com/office/drawing/2014/main" id="{3B33A534-ACC5-41D9-9F45-8C832A84B1AE}"/>
              </a:ext>
            </a:extLst>
          </p:cNvPr>
          <p:cNvPicPr>
            <a:picLocks noGrp="1" noChangeAspect="1"/>
          </p:cNvPicPr>
          <p:nvPr>
            <p:ph idx="1"/>
          </p:nvPr>
        </p:nvPicPr>
        <p:blipFill>
          <a:blip r:embed="rId2"/>
          <a:stretch>
            <a:fillRect/>
          </a:stretch>
        </p:blipFill>
        <p:spPr>
          <a:xfrm>
            <a:off x="2123728" y="1844824"/>
            <a:ext cx="5400600" cy="3892627"/>
          </a:xfrm>
          <a:prstGeom prst="rect">
            <a:avLst/>
          </a:prstGeom>
        </p:spPr>
      </p:pic>
      <p:sp>
        <p:nvSpPr>
          <p:cNvPr id="4" name="Slide Number Placeholder 3">
            <a:extLst>
              <a:ext uri="{FF2B5EF4-FFF2-40B4-BE49-F238E27FC236}">
                <a16:creationId xmlns:a16="http://schemas.microsoft.com/office/drawing/2014/main" id="{9D94FD86-3CD2-4B95-AA4B-E70937B7DDC3}"/>
              </a:ext>
            </a:extLst>
          </p:cNvPr>
          <p:cNvSpPr>
            <a:spLocks noGrp="1"/>
          </p:cNvSpPr>
          <p:nvPr>
            <p:ph type="sldNum" sz="quarter" idx="12"/>
          </p:nvPr>
        </p:nvSpPr>
        <p:spPr/>
        <p:txBody>
          <a:bodyPr/>
          <a:lstStyle/>
          <a:p>
            <a:fld id="{878E0B35-C73E-49DE-9EA0-4D9F6C87E107}" type="slidenum">
              <a:rPr lang="el-GR" smtClean="0"/>
              <a:pPr/>
              <a:t>81</a:t>
            </a:fld>
            <a:endParaRPr lang="el-GR"/>
          </a:p>
        </p:txBody>
      </p:sp>
    </p:spTree>
    <p:extLst>
      <p:ext uri="{BB962C8B-B14F-4D97-AF65-F5344CB8AC3E}">
        <p14:creationId xmlns:p14="http://schemas.microsoft.com/office/powerpoint/2010/main" val="1666120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A6F0E-23F7-428F-B627-607E33753A2C}"/>
              </a:ext>
            </a:extLst>
          </p:cNvPr>
          <p:cNvSpPr>
            <a:spLocks noGrp="1"/>
          </p:cNvSpPr>
          <p:nvPr>
            <p:ph type="title"/>
          </p:nvPr>
        </p:nvSpPr>
        <p:spPr/>
        <p:txBody>
          <a:bodyPr/>
          <a:lstStyle/>
          <a:p>
            <a:r>
              <a:rPr lang="en-US" dirty="0"/>
              <a:t>Gradient Descent</a:t>
            </a:r>
          </a:p>
        </p:txBody>
      </p:sp>
      <p:pic>
        <p:nvPicPr>
          <p:cNvPr id="5" name="Content Placeholder 4">
            <a:extLst>
              <a:ext uri="{FF2B5EF4-FFF2-40B4-BE49-F238E27FC236}">
                <a16:creationId xmlns:a16="http://schemas.microsoft.com/office/drawing/2014/main" id="{00D82215-F05B-43A6-BCED-05DED4F97286}"/>
              </a:ext>
            </a:extLst>
          </p:cNvPr>
          <p:cNvPicPr>
            <a:picLocks noGrp="1" noChangeAspect="1"/>
          </p:cNvPicPr>
          <p:nvPr>
            <p:ph idx="1"/>
          </p:nvPr>
        </p:nvPicPr>
        <p:blipFill>
          <a:blip r:embed="rId2"/>
          <a:stretch>
            <a:fillRect/>
          </a:stretch>
        </p:blipFill>
        <p:spPr>
          <a:xfrm>
            <a:off x="1192031" y="1844824"/>
            <a:ext cx="7124385" cy="4254345"/>
          </a:xfrm>
          <a:prstGeom prst="rect">
            <a:avLst/>
          </a:prstGeom>
        </p:spPr>
      </p:pic>
      <p:sp>
        <p:nvSpPr>
          <p:cNvPr id="4" name="Slide Number Placeholder 3">
            <a:extLst>
              <a:ext uri="{FF2B5EF4-FFF2-40B4-BE49-F238E27FC236}">
                <a16:creationId xmlns:a16="http://schemas.microsoft.com/office/drawing/2014/main" id="{D2176AAE-7B5B-4BA0-B13E-00A6C5549058}"/>
              </a:ext>
            </a:extLst>
          </p:cNvPr>
          <p:cNvSpPr>
            <a:spLocks noGrp="1"/>
          </p:cNvSpPr>
          <p:nvPr>
            <p:ph type="sldNum" sz="quarter" idx="12"/>
          </p:nvPr>
        </p:nvSpPr>
        <p:spPr/>
        <p:txBody>
          <a:bodyPr/>
          <a:lstStyle/>
          <a:p>
            <a:fld id="{878E0B35-C73E-49DE-9EA0-4D9F6C87E107}" type="slidenum">
              <a:rPr lang="el-GR" smtClean="0"/>
              <a:pPr/>
              <a:t>82</a:t>
            </a:fld>
            <a:endParaRPr lang="el-GR"/>
          </a:p>
        </p:txBody>
      </p:sp>
    </p:spTree>
    <p:extLst>
      <p:ext uri="{BB962C8B-B14F-4D97-AF65-F5344CB8AC3E}">
        <p14:creationId xmlns:p14="http://schemas.microsoft.com/office/powerpoint/2010/main" val="447543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9EEC-9BBA-49A6-868E-5C2E605022D3}"/>
              </a:ext>
            </a:extLst>
          </p:cNvPr>
          <p:cNvSpPr>
            <a:spLocks noGrp="1"/>
          </p:cNvSpPr>
          <p:nvPr>
            <p:ph type="title"/>
          </p:nvPr>
        </p:nvSpPr>
        <p:spPr/>
        <p:txBody>
          <a:bodyPr/>
          <a:lstStyle/>
          <a:p>
            <a:r>
              <a:rPr lang="en-US" dirty="0"/>
              <a:t>Backpropagation</a:t>
            </a:r>
          </a:p>
        </p:txBody>
      </p:sp>
      <p:sp>
        <p:nvSpPr>
          <p:cNvPr id="3" name="Content Placeholder 2">
            <a:extLst>
              <a:ext uri="{FF2B5EF4-FFF2-40B4-BE49-F238E27FC236}">
                <a16:creationId xmlns:a16="http://schemas.microsoft.com/office/drawing/2014/main" id="{2941ED6C-F07D-4EE8-9CF3-43775EE676AF}"/>
              </a:ext>
            </a:extLst>
          </p:cNvPr>
          <p:cNvSpPr>
            <a:spLocks noGrp="1"/>
          </p:cNvSpPr>
          <p:nvPr>
            <p:ph idx="1"/>
          </p:nvPr>
        </p:nvSpPr>
        <p:spPr/>
        <p:txBody>
          <a:bodyPr>
            <a:normAutofit fontScale="92500" lnSpcReduction="10000"/>
          </a:bodyPr>
          <a:lstStyle/>
          <a:p>
            <a:r>
              <a:rPr lang="en-US" dirty="0"/>
              <a:t>How can we compute the gradients? </a:t>
            </a:r>
            <a:r>
              <a:rPr lang="en-US" dirty="0">
                <a:solidFill>
                  <a:schemeClr val="accent6">
                    <a:lumMod val="75000"/>
                  </a:schemeClr>
                </a:solidFill>
              </a:rPr>
              <a:t>Backpropagation</a:t>
            </a:r>
            <a:r>
              <a:rPr lang="en-US" dirty="0"/>
              <a:t>!</a:t>
            </a:r>
          </a:p>
          <a:p>
            <a:r>
              <a:rPr lang="en-US" dirty="0"/>
              <a:t>Main idea:</a:t>
            </a:r>
          </a:p>
          <a:p>
            <a:pPr lvl="1"/>
            <a:r>
              <a:rPr lang="en-US" dirty="0"/>
              <a:t>Start from the final layer: compute the gradients for the weights of the final layer.</a:t>
            </a:r>
          </a:p>
          <a:p>
            <a:pPr lvl="1"/>
            <a:r>
              <a:rPr lang="en-US" dirty="0"/>
              <a:t>Use these gradients to compute the gradients of previous layers using the chain rule</a:t>
            </a:r>
          </a:p>
          <a:p>
            <a:pPr lvl="1"/>
            <a:r>
              <a:rPr lang="en-US" dirty="0"/>
              <a:t>Propagate the error backwards</a:t>
            </a:r>
          </a:p>
          <a:p>
            <a:r>
              <a:rPr lang="en-US" dirty="0"/>
              <a:t>Backpropagation essentially is an application of the </a:t>
            </a:r>
            <a:r>
              <a:rPr lang="en-US" dirty="0">
                <a:solidFill>
                  <a:srgbClr val="0070C0"/>
                </a:solidFill>
              </a:rPr>
              <a:t>chain rule </a:t>
            </a:r>
            <a:r>
              <a:rPr lang="en-US" dirty="0"/>
              <a:t>for differentiation.</a:t>
            </a:r>
          </a:p>
        </p:txBody>
      </p:sp>
      <p:sp>
        <p:nvSpPr>
          <p:cNvPr id="4" name="Slide Number Placeholder 3">
            <a:extLst>
              <a:ext uri="{FF2B5EF4-FFF2-40B4-BE49-F238E27FC236}">
                <a16:creationId xmlns:a16="http://schemas.microsoft.com/office/drawing/2014/main" id="{281052C2-AF1B-4BDF-8B9B-1FDCD5BF7DC0}"/>
              </a:ext>
            </a:extLst>
          </p:cNvPr>
          <p:cNvSpPr>
            <a:spLocks noGrp="1"/>
          </p:cNvSpPr>
          <p:nvPr>
            <p:ph type="sldNum" sz="quarter" idx="12"/>
          </p:nvPr>
        </p:nvSpPr>
        <p:spPr/>
        <p:txBody>
          <a:bodyPr/>
          <a:lstStyle/>
          <a:p>
            <a:fld id="{878E0B35-C73E-49DE-9EA0-4D9F6C87E107}" type="slidenum">
              <a:rPr lang="el-GR" smtClean="0"/>
              <a:pPr/>
              <a:t>83</a:t>
            </a:fld>
            <a:endParaRPr lang="el-GR"/>
          </a:p>
        </p:txBody>
      </p:sp>
    </p:spTree>
    <p:extLst>
      <p:ext uri="{BB962C8B-B14F-4D97-AF65-F5344CB8AC3E}">
        <p14:creationId xmlns:p14="http://schemas.microsoft.com/office/powerpoint/2010/main" val="16613772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791572-5DE4-41AA-AA62-6B6A8F7F4BAE}"/>
              </a:ext>
            </a:extLst>
          </p:cNvPr>
          <p:cNvSpPr>
            <a:spLocks noGrp="1"/>
          </p:cNvSpPr>
          <p:nvPr>
            <p:ph type="sldNum" sz="quarter" idx="12"/>
          </p:nvPr>
        </p:nvSpPr>
        <p:spPr/>
        <p:txBody>
          <a:bodyPr/>
          <a:lstStyle/>
          <a:p>
            <a:fld id="{878E0B35-C73E-49DE-9EA0-4D9F6C87E107}" type="slidenum">
              <a:rPr lang="el-GR" smtClean="0"/>
              <a:pPr/>
              <a:t>84</a:t>
            </a:fld>
            <a:endParaRPr lang="el-GR"/>
          </a:p>
        </p:txBody>
      </p:sp>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7D40E562-67CD-4A9F-A006-40BDB621E6DC}"/>
                  </a:ext>
                </a:extLst>
              </p:cNvPr>
              <p:cNvSpPr/>
              <p:nvPr/>
            </p:nvSpPr>
            <p:spPr>
              <a:xfrm>
                <a:off x="492336" y="3350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5" name="Oval 4">
                <a:extLst>
                  <a:ext uri="{FF2B5EF4-FFF2-40B4-BE49-F238E27FC236}">
                    <a16:creationId xmlns:a16="http://schemas.microsoft.com/office/drawing/2014/main" id="{7D40E562-67CD-4A9F-A006-40BDB621E6DC}"/>
                  </a:ext>
                </a:extLst>
              </p:cNvPr>
              <p:cNvSpPr>
                <a:spLocks noRot="1" noChangeAspect="1" noMove="1" noResize="1" noEditPoints="1" noAdjustHandles="1" noChangeArrowheads="1" noChangeShapeType="1" noTextEdit="1"/>
              </p:cNvSpPr>
              <p:nvPr/>
            </p:nvSpPr>
            <p:spPr>
              <a:xfrm>
                <a:off x="492336" y="335052"/>
                <a:ext cx="432048" cy="432048"/>
              </a:xfrm>
              <a:prstGeom prst="ellipse">
                <a:avLst/>
              </a:prstGeom>
              <a:blipFill>
                <a:blip r:embed="rId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2B9B0159-DC53-4F89-96D1-46D1AA85ECA2}"/>
                  </a:ext>
                </a:extLst>
              </p:cNvPr>
              <p:cNvSpPr/>
              <p:nvPr/>
            </p:nvSpPr>
            <p:spPr>
              <a:xfrm>
                <a:off x="463736" y="1128428"/>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2</m:t>
                          </m:r>
                        </m:sub>
                      </m:sSub>
                    </m:oMath>
                  </m:oMathPara>
                </a14:m>
                <a:endParaRPr lang="en-US" dirty="0"/>
              </a:p>
            </p:txBody>
          </p:sp>
        </mc:Choice>
        <mc:Fallback xmlns="">
          <p:sp>
            <p:nvSpPr>
              <p:cNvPr id="6" name="Oval 5">
                <a:extLst>
                  <a:ext uri="{FF2B5EF4-FFF2-40B4-BE49-F238E27FC236}">
                    <a16:creationId xmlns:a16="http://schemas.microsoft.com/office/drawing/2014/main" id="{2B9B0159-DC53-4F89-96D1-46D1AA85ECA2}"/>
                  </a:ext>
                </a:extLst>
              </p:cNvPr>
              <p:cNvSpPr>
                <a:spLocks noRot="1" noChangeAspect="1" noMove="1" noResize="1" noEditPoints="1" noAdjustHandles="1" noChangeArrowheads="1" noChangeShapeType="1" noTextEdit="1"/>
              </p:cNvSpPr>
              <p:nvPr/>
            </p:nvSpPr>
            <p:spPr>
              <a:xfrm>
                <a:off x="463736" y="1128428"/>
                <a:ext cx="432048" cy="432048"/>
              </a:xfrm>
              <a:prstGeom prst="ellipse">
                <a:avLst/>
              </a:prstGeom>
              <a:blipFill>
                <a:blip r:embed="rId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E6655C36-C84F-49FD-9D24-90700F7A40CF}"/>
                  </a:ext>
                </a:extLst>
              </p:cNvPr>
              <p:cNvSpPr/>
              <p:nvPr/>
            </p:nvSpPr>
            <p:spPr>
              <a:xfrm>
                <a:off x="1667656" y="11535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h</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7" name="Oval 6">
                <a:extLst>
                  <a:ext uri="{FF2B5EF4-FFF2-40B4-BE49-F238E27FC236}">
                    <a16:creationId xmlns:a16="http://schemas.microsoft.com/office/drawing/2014/main" id="{E6655C36-C84F-49FD-9D24-90700F7A40CF}"/>
                  </a:ext>
                </a:extLst>
              </p:cNvPr>
              <p:cNvSpPr>
                <a:spLocks noRot="1" noChangeAspect="1" noMove="1" noResize="1" noEditPoints="1" noAdjustHandles="1" noChangeArrowheads="1" noChangeShapeType="1" noTextEdit="1"/>
              </p:cNvSpPr>
              <p:nvPr/>
            </p:nvSpPr>
            <p:spPr>
              <a:xfrm>
                <a:off x="1667656" y="1153580"/>
                <a:ext cx="432048" cy="432048"/>
              </a:xfrm>
              <a:prstGeom prst="ellipse">
                <a:avLst/>
              </a:prstGeom>
              <a:blipFill>
                <a:blip r:embed="rId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val 7">
                <a:extLst>
                  <a:ext uri="{FF2B5EF4-FFF2-40B4-BE49-F238E27FC236}">
                    <a16:creationId xmlns:a16="http://schemas.microsoft.com/office/drawing/2014/main" id="{EC427FDC-0861-41F1-92FB-CEA1E03273C8}"/>
                  </a:ext>
                </a:extLst>
              </p:cNvPr>
              <p:cNvSpPr/>
              <p:nvPr/>
            </p:nvSpPr>
            <p:spPr>
              <a:xfrm>
                <a:off x="2842976" y="115358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8" name="Oval 7">
                <a:extLst>
                  <a:ext uri="{FF2B5EF4-FFF2-40B4-BE49-F238E27FC236}">
                    <a16:creationId xmlns:a16="http://schemas.microsoft.com/office/drawing/2014/main" id="{EC427FDC-0861-41F1-92FB-CEA1E03273C8}"/>
                  </a:ext>
                </a:extLst>
              </p:cNvPr>
              <p:cNvSpPr>
                <a:spLocks noRot="1" noChangeAspect="1" noMove="1" noResize="1" noEditPoints="1" noAdjustHandles="1" noChangeArrowheads="1" noChangeShapeType="1" noTextEdit="1"/>
              </p:cNvSpPr>
              <p:nvPr/>
            </p:nvSpPr>
            <p:spPr>
              <a:xfrm>
                <a:off x="2842976" y="1153580"/>
                <a:ext cx="432048" cy="432048"/>
              </a:xfrm>
              <a:prstGeom prst="ellipse">
                <a:avLst/>
              </a:prstGeom>
              <a:blipFill>
                <a:blip r:embed="rId6"/>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val 8">
                <a:extLst>
                  <a:ext uri="{FF2B5EF4-FFF2-40B4-BE49-F238E27FC236}">
                    <a16:creationId xmlns:a16="http://schemas.microsoft.com/office/drawing/2014/main" id="{2BBA24C2-6B52-4D31-A362-06318A238773}"/>
                  </a:ext>
                </a:extLst>
              </p:cNvPr>
              <p:cNvSpPr/>
              <p:nvPr/>
            </p:nvSpPr>
            <p:spPr>
              <a:xfrm>
                <a:off x="2842976" y="336050"/>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panose="02040503050406030204" pitchFamily="18" charset="0"/>
                            </a:rPr>
                          </m:ctrlPr>
                        </m:sSubPr>
                        <m:e>
                          <m:r>
                            <a:rPr lang="en-US" i="1" dirty="0" smtClean="0">
                              <a:solidFill>
                                <a:schemeClr val="tx1"/>
                              </a:solidFill>
                              <a:latin typeface="Cambria Math" panose="02040503050406030204" pitchFamily="18" charset="0"/>
                            </a:rPr>
                            <m:t>𝑦</m:t>
                          </m:r>
                        </m:e>
                        <m:sub>
                          <m:r>
                            <a:rPr lang="en-US" b="0" i="1" dirty="0" smtClean="0">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9" name="Oval 8">
                <a:extLst>
                  <a:ext uri="{FF2B5EF4-FFF2-40B4-BE49-F238E27FC236}">
                    <a16:creationId xmlns:a16="http://schemas.microsoft.com/office/drawing/2014/main" id="{2BBA24C2-6B52-4D31-A362-06318A238773}"/>
                  </a:ext>
                </a:extLst>
              </p:cNvPr>
              <p:cNvSpPr>
                <a:spLocks noRot="1" noChangeAspect="1" noMove="1" noResize="1" noEditPoints="1" noAdjustHandles="1" noChangeArrowheads="1" noChangeShapeType="1" noTextEdit="1"/>
              </p:cNvSpPr>
              <p:nvPr/>
            </p:nvSpPr>
            <p:spPr>
              <a:xfrm>
                <a:off x="2842976" y="336050"/>
                <a:ext cx="432048" cy="432048"/>
              </a:xfrm>
              <a:prstGeom prst="ellipse">
                <a:avLst/>
              </a:prstGeom>
              <a:blipFill>
                <a:blip r:embed="rId7"/>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F1E276F7-76F6-413F-BC92-D66309E8EC97}"/>
                  </a:ext>
                </a:extLst>
              </p:cNvPr>
              <p:cNvSpPr/>
              <p:nvPr/>
            </p:nvSpPr>
            <p:spPr>
              <a:xfrm>
                <a:off x="1667656" y="33505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panose="02040503050406030204" pitchFamily="18" charset="0"/>
                            </a:rPr>
                          </m:ctrlPr>
                        </m:sSubPr>
                        <m:e>
                          <m:r>
                            <a:rPr lang="en-US" i="1" dirty="0" smtClean="0">
                              <a:solidFill>
                                <a:schemeClr val="tx1"/>
                              </a:solidFill>
                              <a:latin typeface="Cambria Math" panose="02040503050406030204" pitchFamily="18" charset="0"/>
                            </a:rPr>
                            <m:t>h</m:t>
                          </m:r>
                        </m:e>
                        <m:sub>
                          <m:r>
                            <a:rPr lang="en-US" b="0" i="0" dirty="0" smtClean="0">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10" name="Oval 9">
                <a:extLst>
                  <a:ext uri="{FF2B5EF4-FFF2-40B4-BE49-F238E27FC236}">
                    <a16:creationId xmlns:a16="http://schemas.microsoft.com/office/drawing/2014/main" id="{F1E276F7-76F6-413F-BC92-D66309E8EC97}"/>
                  </a:ext>
                </a:extLst>
              </p:cNvPr>
              <p:cNvSpPr>
                <a:spLocks noRot="1" noChangeAspect="1" noMove="1" noResize="1" noEditPoints="1" noAdjustHandles="1" noChangeArrowheads="1" noChangeShapeType="1" noTextEdit="1"/>
              </p:cNvSpPr>
              <p:nvPr/>
            </p:nvSpPr>
            <p:spPr>
              <a:xfrm>
                <a:off x="1667656" y="335052"/>
                <a:ext cx="432048" cy="432048"/>
              </a:xfrm>
              <a:prstGeom prst="ellipse">
                <a:avLst/>
              </a:prstGeom>
              <a:blipFill>
                <a:blip r:embed="rId8"/>
                <a:stretch>
                  <a:fillRect/>
                </a:stretch>
              </a:blipFill>
              <a:ln>
                <a:solidFill>
                  <a:schemeClr val="tx1"/>
                </a:solidFill>
              </a:ln>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847079ED-2973-48A5-B589-EF9CD54CA2C6}"/>
              </a:ext>
            </a:extLst>
          </p:cNvPr>
          <p:cNvCxnSpPr>
            <a:stCxn id="5" idx="6"/>
            <a:endCxn id="10" idx="2"/>
          </p:cNvCxnSpPr>
          <p:nvPr/>
        </p:nvCxnSpPr>
        <p:spPr>
          <a:xfrm>
            <a:off x="924384" y="551076"/>
            <a:ext cx="7432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0BD00AD-4DAE-45EA-B429-8F53F95F5537}"/>
              </a:ext>
            </a:extLst>
          </p:cNvPr>
          <p:cNvCxnSpPr>
            <a:cxnSpLocks/>
            <a:stCxn id="5" idx="6"/>
            <a:endCxn id="7" idx="2"/>
          </p:cNvCxnSpPr>
          <p:nvPr/>
        </p:nvCxnSpPr>
        <p:spPr>
          <a:xfrm>
            <a:off x="924384" y="551076"/>
            <a:ext cx="743272" cy="81852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1D275FA-0B81-4E5C-8DA2-1398FC36765A}"/>
              </a:ext>
            </a:extLst>
          </p:cNvPr>
          <p:cNvCxnSpPr>
            <a:cxnSpLocks/>
            <a:stCxn id="6" idx="6"/>
            <a:endCxn id="7" idx="2"/>
          </p:cNvCxnSpPr>
          <p:nvPr/>
        </p:nvCxnSpPr>
        <p:spPr>
          <a:xfrm>
            <a:off x="895784" y="1344452"/>
            <a:ext cx="771872" cy="251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D6F5914-33A4-4113-8B4F-7B2A097F523F}"/>
              </a:ext>
            </a:extLst>
          </p:cNvPr>
          <p:cNvCxnSpPr>
            <a:cxnSpLocks/>
            <a:stCxn id="6" idx="6"/>
            <a:endCxn id="10" idx="2"/>
          </p:cNvCxnSpPr>
          <p:nvPr/>
        </p:nvCxnSpPr>
        <p:spPr>
          <a:xfrm flipV="1">
            <a:off x="895784" y="551076"/>
            <a:ext cx="771872" cy="7933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8C3DDEC-8322-47D8-BC53-03E0ECBA41DD}"/>
              </a:ext>
            </a:extLst>
          </p:cNvPr>
          <p:cNvCxnSpPr>
            <a:cxnSpLocks/>
            <a:stCxn id="10" idx="6"/>
            <a:endCxn id="9" idx="2"/>
          </p:cNvCxnSpPr>
          <p:nvPr/>
        </p:nvCxnSpPr>
        <p:spPr>
          <a:xfrm>
            <a:off x="2099704" y="551076"/>
            <a:ext cx="743272" cy="9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F227D8F-0DEA-45B0-8422-C4BBB743128F}"/>
              </a:ext>
            </a:extLst>
          </p:cNvPr>
          <p:cNvCxnSpPr>
            <a:cxnSpLocks/>
            <a:stCxn id="7" idx="6"/>
            <a:endCxn id="8" idx="2"/>
          </p:cNvCxnSpPr>
          <p:nvPr/>
        </p:nvCxnSpPr>
        <p:spPr>
          <a:xfrm>
            <a:off x="2099704" y="1369604"/>
            <a:ext cx="7432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02F3D37-6D2D-4C83-8E7A-89FEFBC4D47C}"/>
              </a:ext>
            </a:extLst>
          </p:cNvPr>
          <p:cNvCxnSpPr>
            <a:cxnSpLocks/>
            <a:stCxn id="7" idx="6"/>
            <a:endCxn id="9" idx="2"/>
          </p:cNvCxnSpPr>
          <p:nvPr/>
        </p:nvCxnSpPr>
        <p:spPr>
          <a:xfrm flipV="1">
            <a:off x="2099704" y="552074"/>
            <a:ext cx="743272" cy="8175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D44AB4E-3686-4A7F-AFCC-5A12B1332671}"/>
              </a:ext>
            </a:extLst>
          </p:cNvPr>
          <p:cNvCxnSpPr>
            <a:cxnSpLocks/>
            <a:stCxn id="10" idx="6"/>
            <a:endCxn id="8" idx="2"/>
          </p:cNvCxnSpPr>
          <p:nvPr/>
        </p:nvCxnSpPr>
        <p:spPr>
          <a:xfrm>
            <a:off x="2099704" y="551076"/>
            <a:ext cx="743272" cy="81852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0771965-D083-4A3B-9DE2-F02DEFAC529D}"/>
                  </a:ext>
                </a:extLst>
              </p:cNvPr>
              <p:cNvSpPr txBox="1"/>
              <p:nvPr/>
            </p:nvSpPr>
            <p:spPr>
              <a:xfrm>
                <a:off x="997811" y="203709"/>
                <a:ext cx="5656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11</m:t>
                          </m:r>
                        </m:sub>
                      </m:sSub>
                    </m:oMath>
                  </m:oMathPara>
                </a14:m>
                <a:endParaRPr lang="en-US" dirty="0"/>
              </a:p>
            </p:txBody>
          </p:sp>
        </mc:Choice>
        <mc:Fallback xmlns="">
          <p:sp>
            <p:nvSpPr>
              <p:cNvPr id="35" name="TextBox 34">
                <a:extLst>
                  <a:ext uri="{FF2B5EF4-FFF2-40B4-BE49-F238E27FC236}">
                    <a16:creationId xmlns:a16="http://schemas.microsoft.com/office/drawing/2014/main" id="{60771965-D083-4A3B-9DE2-F02DEFAC529D}"/>
                  </a:ext>
                </a:extLst>
              </p:cNvPr>
              <p:cNvSpPr txBox="1">
                <a:spLocks noRot="1" noChangeAspect="1" noMove="1" noResize="1" noEditPoints="1" noAdjustHandles="1" noChangeArrowheads="1" noChangeShapeType="1" noTextEdit="1"/>
              </p:cNvSpPr>
              <p:nvPr/>
            </p:nvSpPr>
            <p:spPr>
              <a:xfrm>
                <a:off x="997811" y="203709"/>
                <a:ext cx="565604"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AE11689-BCFA-4AF6-8FE6-CA0B3F47FD28}"/>
                  </a:ext>
                </a:extLst>
              </p:cNvPr>
              <p:cNvSpPr txBox="1"/>
              <p:nvPr/>
            </p:nvSpPr>
            <p:spPr>
              <a:xfrm>
                <a:off x="997811" y="1251520"/>
                <a:ext cx="5709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22</m:t>
                          </m:r>
                        </m:sub>
                      </m:sSub>
                    </m:oMath>
                  </m:oMathPara>
                </a14:m>
                <a:endParaRPr lang="en-US" dirty="0"/>
              </a:p>
            </p:txBody>
          </p:sp>
        </mc:Choice>
        <mc:Fallback xmlns="">
          <p:sp>
            <p:nvSpPr>
              <p:cNvPr id="36" name="TextBox 35">
                <a:extLst>
                  <a:ext uri="{FF2B5EF4-FFF2-40B4-BE49-F238E27FC236}">
                    <a16:creationId xmlns:a16="http://schemas.microsoft.com/office/drawing/2014/main" id="{CAE11689-BCFA-4AF6-8FE6-CA0B3F47FD28}"/>
                  </a:ext>
                </a:extLst>
              </p:cNvPr>
              <p:cNvSpPr txBox="1">
                <a:spLocks noRot="1" noChangeAspect="1" noMove="1" noResize="1" noEditPoints="1" noAdjustHandles="1" noChangeArrowheads="1" noChangeShapeType="1" noTextEdit="1"/>
              </p:cNvSpPr>
              <p:nvPr/>
            </p:nvSpPr>
            <p:spPr>
              <a:xfrm>
                <a:off x="997811" y="1251520"/>
                <a:ext cx="570926"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0CF012C5-FBBC-49D3-B647-F365A47BD127}"/>
                  </a:ext>
                </a:extLst>
              </p:cNvPr>
              <p:cNvSpPr txBox="1"/>
              <p:nvPr/>
            </p:nvSpPr>
            <p:spPr>
              <a:xfrm>
                <a:off x="1296020" y="867108"/>
                <a:ext cx="5709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21</m:t>
                          </m:r>
                        </m:sub>
                      </m:sSub>
                    </m:oMath>
                  </m:oMathPara>
                </a14:m>
                <a:endParaRPr lang="en-US" dirty="0"/>
              </a:p>
            </p:txBody>
          </p:sp>
        </mc:Choice>
        <mc:Fallback xmlns="">
          <p:sp>
            <p:nvSpPr>
              <p:cNvPr id="37" name="TextBox 36">
                <a:extLst>
                  <a:ext uri="{FF2B5EF4-FFF2-40B4-BE49-F238E27FC236}">
                    <a16:creationId xmlns:a16="http://schemas.microsoft.com/office/drawing/2014/main" id="{0CF012C5-FBBC-49D3-B647-F365A47BD127}"/>
                  </a:ext>
                </a:extLst>
              </p:cNvPr>
              <p:cNvSpPr txBox="1">
                <a:spLocks noRot="1" noChangeAspect="1" noMove="1" noResize="1" noEditPoints="1" noAdjustHandles="1" noChangeArrowheads="1" noChangeShapeType="1" noTextEdit="1"/>
              </p:cNvSpPr>
              <p:nvPr/>
            </p:nvSpPr>
            <p:spPr>
              <a:xfrm>
                <a:off x="1296020" y="867108"/>
                <a:ext cx="570926"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D14B97D-7B55-45DF-B90A-EFCBEBC14317}"/>
                  </a:ext>
                </a:extLst>
              </p:cNvPr>
              <p:cNvSpPr txBox="1"/>
              <p:nvPr/>
            </p:nvSpPr>
            <p:spPr>
              <a:xfrm>
                <a:off x="1325618" y="598193"/>
                <a:ext cx="5656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12</m:t>
                          </m:r>
                        </m:sub>
                      </m:sSub>
                    </m:oMath>
                  </m:oMathPara>
                </a14:m>
                <a:endParaRPr lang="en-US" dirty="0"/>
              </a:p>
            </p:txBody>
          </p:sp>
        </mc:Choice>
        <mc:Fallback xmlns="">
          <p:sp>
            <p:nvSpPr>
              <p:cNvPr id="38" name="TextBox 37">
                <a:extLst>
                  <a:ext uri="{FF2B5EF4-FFF2-40B4-BE49-F238E27FC236}">
                    <a16:creationId xmlns:a16="http://schemas.microsoft.com/office/drawing/2014/main" id="{FD14B97D-7B55-45DF-B90A-EFCBEBC14317}"/>
                  </a:ext>
                </a:extLst>
              </p:cNvPr>
              <p:cNvSpPr txBox="1">
                <a:spLocks noRot="1" noChangeAspect="1" noMove="1" noResize="1" noEditPoints="1" noAdjustHandles="1" noChangeArrowheads="1" noChangeShapeType="1" noTextEdit="1"/>
              </p:cNvSpPr>
              <p:nvPr/>
            </p:nvSpPr>
            <p:spPr>
              <a:xfrm>
                <a:off x="1325618" y="598193"/>
                <a:ext cx="565604"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C2483EBB-F9E8-4BF2-B111-2B93437D609D}"/>
                  </a:ext>
                </a:extLst>
              </p:cNvPr>
              <p:cNvSpPr txBox="1"/>
              <p:nvPr/>
            </p:nvSpPr>
            <p:spPr>
              <a:xfrm>
                <a:off x="2180637" y="203709"/>
                <a:ext cx="5656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11</m:t>
                          </m:r>
                        </m:sub>
                      </m:sSub>
                    </m:oMath>
                  </m:oMathPara>
                </a14:m>
                <a:endParaRPr lang="en-US" dirty="0"/>
              </a:p>
            </p:txBody>
          </p:sp>
        </mc:Choice>
        <mc:Fallback xmlns="">
          <p:sp>
            <p:nvSpPr>
              <p:cNvPr id="39" name="TextBox 38">
                <a:extLst>
                  <a:ext uri="{FF2B5EF4-FFF2-40B4-BE49-F238E27FC236}">
                    <a16:creationId xmlns:a16="http://schemas.microsoft.com/office/drawing/2014/main" id="{C2483EBB-F9E8-4BF2-B111-2B93437D609D}"/>
                  </a:ext>
                </a:extLst>
              </p:cNvPr>
              <p:cNvSpPr txBox="1">
                <a:spLocks noRot="1" noChangeAspect="1" noMove="1" noResize="1" noEditPoints="1" noAdjustHandles="1" noChangeArrowheads="1" noChangeShapeType="1" noTextEdit="1"/>
              </p:cNvSpPr>
              <p:nvPr/>
            </p:nvSpPr>
            <p:spPr>
              <a:xfrm>
                <a:off x="2180637" y="203709"/>
                <a:ext cx="565604"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1BEA1946-720F-4A7B-901E-DA8CCAE33E47}"/>
                  </a:ext>
                </a:extLst>
              </p:cNvPr>
              <p:cNvSpPr txBox="1"/>
              <p:nvPr/>
            </p:nvSpPr>
            <p:spPr>
              <a:xfrm>
                <a:off x="2190034" y="1289036"/>
                <a:ext cx="56041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22</m:t>
                          </m:r>
                        </m:sub>
                      </m:sSub>
                    </m:oMath>
                  </m:oMathPara>
                </a14:m>
                <a:endParaRPr lang="en-US" dirty="0"/>
              </a:p>
            </p:txBody>
          </p:sp>
        </mc:Choice>
        <mc:Fallback xmlns="">
          <p:sp>
            <p:nvSpPr>
              <p:cNvPr id="40" name="TextBox 39">
                <a:extLst>
                  <a:ext uri="{FF2B5EF4-FFF2-40B4-BE49-F238E27FC236}">
                    <a16:creationId xmlns:a16="http://schemas.microsoft.com/office/drawing/2014/main" id="{1BEA1946-720F-4A7B-901E-DA8CCAE33E47}"/>
                  </a:ext>
                </a:extLst>
              </p:cNvPr>
              <p:cNvSpPr txBox="1">
                <a:spLocks noRot="1" noChangeAspect="1" noMove="1" noResize="1" noEditPoints="1" noAdjustHandles="1" noChangeArrowheads="1" noChangeShapeType="1" noTextEdit="1"/>
              </p:cNvSpPr>
              <p:nvPr/>
            </p:nvSpPr>
            <p:spPr>
              <a:xfrm>
                <a:off x="2190034" y="1289036"/>
                <a:ext cx="560410" cy="3693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82DE6C73-E4CC-4375-BB28-232DD1B41734}"/>
                  </a:ext>
                </a:extLst>
              </p:cNvPr>
              <p:cNvSpPr txBox="1"/>
              <p:nvPr/>
            </p:nvSpPr>
            <p:spPr>
              <a:xfrm>
                <a:off x="2478846" y="867108"/>
                <a:ext cx="5709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21</m:t>
                          </m:r>
                        </m:sub>
                      </m:sSub>
                    </m:oMath>
                  </m:oMathPara>
                </a14:m>
                <a:endParaRPr lang="en-US" dirty="0"/>
              </a:p>
            </p:txBody>
          </p:sp>
        </mc:Choice>
        <mc:Fallback xmlns="">
          <p:sp>
            <p:nvSpPr>
              <p:cNvPr id="41" name="TextBox 40">
                <a:extLst>
                  <a:ext uri="{FF2B5EF4-FFF2-40B4-BE49-F238E27FC236}">
                    <a16:creationId xmlns:a16="http://schemas.microsoft.com/office/drawing/2014/main" id="{82DE6C73-E4CC-4375-BB28-232DD1B41734}"/>
                  </a:ext>
                </a:extLst>
              </p:cNvPr>
              <p:cNvSpPr txBox="1">
                <a:spLocks noRot="1" noChangeAspect="1" noMove="1" noResize="1" noEditPoints="1" noAdjustHandles="1" noChangeArrowheads="1" noChangeShapeType="1" noTextEdit="1"/>
              </p:cNvSpPr>
              <p:nvPr/>
            </p:nvSpPr>
            <p:spPr>
              <a:xfrm>
                <a:off x="2478846" y="867108"/>
                <a:ext cx="570926" cy="36933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31CB5304-FAC0-41B3-A2CE-B65E96A5BCD0}"/>
                  </a:ext>
                </a:extLst>
              </p:cNvPr>
              <p:cNvSpPr txBox="1"/>
              <p:nvPr/>
            </p:nvSpPr>
            <p:spPr>
              <a:xfrm>
                <a:off x="2508444" y="598193"/>
                <a:ext cx="5656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12</m:t>
                          </m:r>
                        </m:sub>
                      </m:sSub>
                    </m:oMath>
                  </m:oMathPara>
                </a14:m>
                <a:endParaRPr lang="en-US" dirty="0"/>
              </a:p>
            </p:txBody>
          </p:sp>
        </mc:Choice>
        <mc:Fallback xmlns="">
          <p:sp>
            <p:nvSpPr>
              <p:cNvPr id="42" name="TextBox 41">
                <a:extLst>
                  <a:ext uri="{FF2B5EF4-FFF2-40B4-BE49-F238E27FC236}">
                    <a16:creationId xmlns:a16="http://schemas.microsoft.com/office/drawing/2014/main" id="{31CB5304-FAC0-41B3-A2CE-B65E96A5BCD0}"/>
                  </a:ext>
                </a:extLst>
              </p:cNvPr>
              <p:cNvSpPr txBox="1">
                <a:spLocks noRot="1" noChangeAspect="1" noMove="1" noResize="1" noEditPoints="1" noAdjustHandles="1" noChangeArrowheads="1" noChangeShapeType="1" noTextEdit="1"/>
              </p:cNvSpPr>
              <p:nvPr/>
            </p:nvSpPr>
            <p:spPr>
              <a:xfrm>
                <a:off x="2508444" y="598193"/>
                <a:ext cx="565604" cy="36933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915414DA-6282-41C7-AD5B-E402285A708D}"/>
                  </a:ext>
                </a:extLst>
              </p:cNvPr>
              <p:cNvSpPr txBox="1"/>
              <p:nvPr/>
            </p:nvSpPr>
            <p:spPr>
              <a:xfrm>
                <a:off x="3817320" y="263920"/>
                <a:ext cx="4650312" cy="369332"/>
              </a:xfrm>
              <a:prstGeom prst="rect">
                <a:avLst/>
              </a:prstGeom>
              <a:noFill/>
            </p:spPr>
            <p:txBody>
              <a:bodyPr wrap="none" rtlCol="0">
                <a:spAutoFit/>
              </a:bodyPr>
              <a:lstStyle/>
              <a:p>
                <a:r>
                  <a:rPr lang="en-US" dirty="0"/>
                  <a:t>Error: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𝑡</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1</m:t>
                                </m:r>
                              </m:sub>
                            </m:sSub>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2</m:t>
                                </m:r>
                              </m:sub>
                            </m:sSub>
                          </m:e>
                        </m:d>
                      </m:e>
                      <m:sup>
                        <m:r>
                          <a:rPr lang="en-US" b="0" i="1" smtClean="0">
                            <a:latin typeface="Cambria Math" panose="02040503050406030204" pitchFamily="18" charset="0"/>
                          </a:rPr>
                          <m:t>2</m:t>
                        </m:r>
                      </m:sup>
                    </m:sSup>
                  </m:oMath>
                </a14:m>
                <a:endParaRPr lang="en-US" dirty="0"/>
              </a:p>
            </p:txBody>
          </p:sp>
        </mc:Choice>
        <mc:Fallback xmlns="">
          <p:sp>
            <p:nvSpPr>
              <p:cNvPr id="43" name="TextBox 42">
                <a:extLst>
                  <a:ext uri="{FF2B5EF4-FFF2-40B4-BE49-F238E27FC236}">
                    <a16:creationId xmlns:a16="http://schemas.microsoft.com/office/drawing/2014/main" id="{915414DA-6282-41C7-AD5B-E402285A708D}"/>
                  </a:ext>
                </a:extLst>
              </p:cNvPr>
              <p:cNvSpPr txBox="1">
                <a:spLocks noRot="1" noChangeAspect="1" noMove="1" noResize="1" noEditPoints="1" noAdjustHandles="1" noChangeArrowheads="1" noChangeShapeType="1" noTextEdit="1"/>
              </p:cNvSpPr>
              <p:nvPr/>
            </p:nvSpPr>
            <p:spPr>
              <a:xfrm>
                <a:off x="3817320" y="263920"/>
                <a:ext cx="4650312" cy="369332"/>
              </a:xfrm>
              <a:prstGeom prst="rect">
                <a:avLst/>
              </a:prstGeom>
              <a:blipFill>
                <a:blip r:embed="rId17"/>
                <a:stretch>
                  <a:fillRect l="-1048"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63F33653-56FE-4CB0-A627-56BBD047426B}"/>
                  </a:ext>
                </a:extLst>
              </p:cNvPr>
              <p:cNvSpPr txBox="1"/>
              <p:nvPr/>
            </p:nvSpPr>
            <p:spPr>
              <a:xfrm>
                <a:off x="233264" y="1845642"/>
                <a:ext cx="3526543" cy="1869230"/>
              </a:xfrm>
              <a:prstGeom prst="rect">
                <a:avLst/>
              </a:prstGeom>
              <a:noFill/>
              <a:ln>
                <a:solidFill>
                  <a:schemeClr val="accent1"/>
                </a:solidFill>
              </a:ln>
            </p:spPr>
            <p:txBody>
              <a:bodyPr wrap="none" rtlCol="0">
                <a:spAutoFit/>
              </a:bodyPr>
              <a:lstStyle/>
              <a:p>
                <a:r>
                  <a:rPr lang="en-US" dirty="0"/>
                  <a:t>Notation:</a:t>
                </a:r>
              </a:p>
              <a:p>
                <a:r>
                  <a:rPr lang="en-US" dirty="0"/>
                  <a:t>Activation function: </a:t>
                </a:r>
                <a14:m>
                  <m:oMath xmlns:m="http://schemas.openxmlformats.org/officeDocument/2006/math">
                    <m:r>
                      <a:rPr lang="en-US" i="1">
                        <a:latin typeface="Cambria Math" panose="02040503050406030204" pitchFamily="18" charset="0"/>
                      </a:rPr>
                      <m:t>𝑔</m:t>
                    </m:r>
                  </m:oMath>
                </a14:m>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oMath>
                </a14:m>
                <a:r>
                  <a:rPr lang="en-US" b="0" dirty="0"/>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e>
                    </m:d>
                  </m:oMath>
                </a14:m>
                <a:endParaRPr lang="en-US" i="1" dirty="0">
                  <a:latin typeface="Cambria Math" panose="02040503050406030204" pitchFamily="18" charset="0"/>
                </a:endParaRP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2</m:t>
                            </m:r>
                          </m:sub>
                        </m:sSub>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b="0" i="1" smtClean="0">
                            <a:latin typeface="Cambria Math" panose="02040503050406030204" pitchFamily="18" charset="0"/>
                          </a:rPr>
                          <m:t>2</m:t>
                        </m:r>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b="0" i="1" smtClean="0">
                            <a:latin typeface="Cambria Math" panose="02040503050406030204" pitchFamily="18" charset="0"/>
                          </a:rPr>
                          <m:t>2</m:t>
                        </m:r>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2</m:t>
                        </m:r>
                      </m:sub>
                    </m:sSub>
                  </m:oMath>
                </a14:m>
                <a:r>
                  <a:rPr lang="en-US" i="1" dirty="0">
                    <a:latin typeface="Cambria Math" panose="02040503050406030204" pitchFamily="18" charset="0"/>
                  </a:rPr>
                  <a:t> ,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sub>
                    </m:sSub>
                    <m:r>
                      <a:rPr lang="en-US" b="0" i="1" smtClean="0">
                        <a:latin typeface="Cambria Math" panose="02040503050406030204" pitchFamily="18" charset="0"/>
                      </a:rPr>
                      <m:t>)</m:t>
                    </m:r>
                  </m:oMath>
                </a14:m>
                <a:endParaRPr lang="en-US" i="1" dirty="0">
                  <a:latin typeface="Cambria Math" panose="02040503050406030204" pitchFamily="18" charset="0"/>
                </a:endParaRP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b="0" i="1" smtClean="0">
                                <a:latin typeface="Cambria Math" panose="02040503050406030204" pitchFamily="18" charset="0"/>
                              </a:rPr>
                              <m:t>h</m:t>
                            </m:r>
                          </m:e>
                          <m:sub>
                            <m:r>
                              <a:rPr lang="en-US" i="1">
                                <a:latin typeface="Cambria Math" panose="02040503050406030204" pitchFamily="18" charset="0"/>
                              </a:rPr>
                              <m:t>1</m:t>
                            </m:r>
                          </m:sub>
                        </m:sSub>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i="1">
                            <a:latin typeface="Cambria Math" panose="02040503050406030204" pitchFamily="18" charset="0"/>
                          </a:rPr>
                          <m:t>11</m:t>
                        </m:r>
                      </m:sub>
                    </m:sSub>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i="1">
                            <a:latin typeface="Cambria Math" panose="02040503050406030204" pitchFamily="18" charset="0"/>
                          </a:rPr>
                          <m:t>12</m:t>
                        </m:r>
                      </m:sub>
                    </m:sSub>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panose="02040503050406030204" pitchFamily="18" charset="0"/>
                          </a:rPr>
                          <m:t>2</m:t>
                        </m:r>
                      </m:sub>
                    </m:sSub>
                  </m:oMath>
                </a14:m>
                <a:r>
                  <a:rPr lang="en-US" dirty="0"/>
                  <a:t> ,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sub>
                    </m:sSub>
                    <m:r>
                      <a:rPr lang="en-US" b="0" i="1" smtClean="0">
                        <a:latin typeface="Cambria Math" panose="02040503050406030204" pitchFamily="18" charset="0"/>
                      </a:rPr>
                      <m:t>)</m:t>
                    </m:r>
                  </m:oMath>
                </a14:m>
                <a:endParaRPr lang="en-US" dirty="0"/>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b="0" i="1" smtClean="0">
                                <a:latin typeface="Cambria Math" panose="02040503050406030204" pitchFamily="18" charset="0"/>
                              </a:rPr>
                              <m:t>2</m:t>
                            </m:r>
                          </m:sub>
                        </m:sSub>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2</m:t>
                        </m:r>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2</m:t>
                        </m:r>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oMath>
                </a14:m>
                <a:r>
                  <a:rPr lang="en-US" dirty="0"/>
                  <a:t> ,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sub>
                    </m:sSub>
                    <m:r>
                      <a:rPr lang="en-US" b="0" i="1" smtClean="0">
                        <a:latin typeface="Cambria Math" panose="02040503050406030204" pitchFamily="18" charset="0"/>
                      </a:rPr>
                      <m:t>)</m:t>
                    </m:r>
                  </m:oMath>
                </a14:m>
                <a:endParaRPr lang="en-US" dirty="0"/>
              </a:p>
            </p:txBody>
          </p:sp>
        </mc:Choice>
        <mc:Fallback xmlns="">
          <p:sp>
            <p:nvSpPr>
              <p:cNvPr id="44" name="TextBox 43">
                <a:extLst>
                  <a:ext uri="{FF2B5EF4-FFF2-40B4-BE49-F238E27FC236}">
                    <a16:creationId xmlns:a16="http://schemas.microsoft.com/office/drawing/2014/main" id="{63F33653-56FE-4CB0-A627-56BBD047426B}"/>
                  </a:ext>
                </a:extLst>
              </p:cNvPr>
              <p:cNvSpPr txBox="1">
                <a:spLocks noRot="1" noChangeAspect="1" noMove="1" noResize="1" noEditPoints="1" noAdjustHandles="1" noChangeArrowheads="1" noChangeShapeType="1" noTextEdit="1"/>
              </p:cNvSpPr>
              <p:nvPr/>
            </p:nvSpPr>
            <p:spPr>
              <a:xfrm>
                <a:off x="233264" y="1845642"/>
                <a:ext cx="3526543" cy="1869230"/>
              </a:xfrm>
              <a:prstGeom prst="rect">
                <a:avLst/>
              </a:prstGeom>
              <a:blipFill>
                <a:blip r:embed="rId18"/>
                <a:stretch>
                  <a:fillRect l="-1205" t="-1623" b="-2922"/>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D841C1D3-4E7E-4184-AE46-DF6C6BA5EDB9}"/>
                  </a:ext>
                </a:extLst>
              </p:cNvPr>
              <p:cNvSpPr txBox="1"/>
              <p:nvPr/>
            </p:nvSpPr>
            <p:spPr>
              <a:xfrm>
                <a:off x="3929139" y="692980"/>
                <a:ext cx="2755241" cy="7080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𝐸</m:t>
                          </m:r>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11</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den>
                      </m:f>
                      <m:f>
                        <m:fPr>
                          <m:ctrlPr>
                            <a:rPr lang="en-US" b="0" i="1" smtClean="0">
                              <a:latin typeface="Cambria Math" panose="02040503050406030204" pitchFamily="18" charset="0"/>
                            </a:rPr>
                          </m:ctrlPr>
                        </m:fPr>
                        <m:num>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sub>
                          </m:sSub>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11</m:t>
                              </m:r>
                            </m:sub>
                          </m:sSub>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𝛿</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oMath>
                  </m:oMathPara>
                </a14:m>
                <a:endParaRPr lang="en-US" dirty="0"/>
              </a:p>
            </p:txBody>
          </p:sp>
        </mc:Choice>
        <mc:Fallback xmlns="">
          <p:sp>
            <p:nvSpPr>
              <p:cNvPr id="45" name="TextBox 44">
                <a:extLst>
                  <a:ext uri="{FF2B5EF4-FFF2-40B4-BE49-F238E27FC236}">
                    <a16:creationId xmlns:a16="http://schemas.microsoft.com/office/drawing/2014/main" id="{D841C1D3-4E7E-4184-AE46-DF6C6BA5EDB9}"/>
                  </a:ext>
                </a:extLst>
              </p:cNvPr>
              <p:cNvSpPr txBox="1">
                <a:spLocks noRot="1" noChangeAspect="1" noMove="1" noResize="1" noEditPoints="1" noAdjustHandles="1" noChangeArrowheads="1" noChangeShapeType="1" noTextEdit="1"/>
              </p:cNvSpPr>
              <p:nvPr/>
            </p:nvSpPr>
            <p:spPr>
              <a:xfrm>
                <a:off x="3929139" y="692980"/>
                <a:ext cx="2755241" cy="708079"/>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56BC2085-74D6-41E1-8445-8B56D44AB13E}"/>
                  </a:ext>
                </a:extLst>
              </p:cNvPr>
              <p:cNvSpPr txBox="1"/>
              <p:nvPr/>
            </p:nvSpPr>
            <p:spPr>
              <a:xfrm>
                <a:off x="290337" y="4095482"/>
                <a:ext cx="2783711" cy="7080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𝐸</m:t>
                          </m:r>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11</m:t>
                              </m:r>
                            </m:sub>
                          </m:sSub>
                        </m:den>
                      </m:f>
                      <m:r>
                        <a:rPr lang="en-US" b="0" i="1" smtClean="0">
                          <a:latin typeface="Cambria Math" panose="02040503050406030204" pitchFamily="18" charset="0"/>
                        </a:rPr>
                        <m:t>=</m:t>
                      </m:r>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𝐸</m:t>
                          </m:r>
                        </m:num>
                        <m:den>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𝑠</m:t>
                              </m:r>
                            </m:e>
                            <m:sub>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h</m:t>
                                  </m:r>
                                </m:e>
                                <m:sub>
                                  <m:r>
                                    <a:rPr lang="en-US" b="0" i="1" smtClean="0">
                                      <a:solidFill>
                                        <a:srgbClr val="FF0000"/>
                                      </a:solidFill>
                                      <a:latin typeface="Cambria Math" panose="02040503050406030204" pitchFamily="18" charset="0"/>
                                    </a:rPr>
                                    <m:t>1</m:t>
                                  </m:r>
                                </m:sub>
                              </m:sSub>
                            </m:sub>
                          </m:sSub>
                        </m:den>
                      </m:f>
                      <m:f>
                        <m:fPr>
                          <m:ctrlPr>
                            <a:rPr lang="en-US" b="0" i="1" smtClean="0">
                              <a:latin typeface="Cambria Math" panose="02040503050406030204" pitchFamily="18" charset="0"/>
                            </a:rPr>
                          </m:ctrlPr>
                        </m:fPr>
                        <m:num>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sub>
                          </m:sSub>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11</m:t>
                              </m:r>
                            </m:sub>
                          </m:sSub>
                        </m:den>
                      </m:f>
                      <m:r>
                        <a:rPr lang="en-US" b="0" i="1" smtClean="0">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i="1" smtClean="0">
                              <a:solidFill>
                                <a:srgbClr val="FF0000"/>
                              </a:solidFill>
                              <a:latin typeface="Cambria Math" panose="02040503050406030204" pitchFamily="18" charset="0"/>
                            </a:rPr>
                            <m:t>𝛿</m:t>
                          </m:r>
                        </m:e>
                        <m:sub>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h</m:t>
                              </m:r>
                            </m:e>
                            <m:sub>
                              <m:r>
                                <a:rPr lang="en-US" b="0" i="1" smtClean="0">
                                  <a:solidFill>
                                    <a:srgbClr val="FF0000"/>
                                  </a:solidFill>
                                  <a:latin typeface="Cambria Math" panose="02040503050406030204" pitchFamily="18" charset="0"/>
                                </a:rPr>
                                <m:t>1</m:t>
                              </m:r>
                            </m:sub>
                          </m:sSub>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p:txBody>
          </p:sp>
        </mc:Choice>
        <mc:Fallback xmlns="">
          <p:sp>
            <p:nvSpPr>
              <p:cNvPr id="46" name="TextBox 45">
                <a:extLst>
                  <a:ext uri="{FF2B5EF4-FFF2-40B4-BE49-F238E27FC236}">
                    <a16:creationId xmlns:a16="http://schemas.microsoft.com/office/drawing/2014/main" id="{56BC2085-74D6-41E1-8445-8B56D44AB13E}"/>
                  </a:ext>
                </a:extLst>
              </p:cNvPr>
              <p:cNvSpPr txBox="1">
                <a:spLocks noRot="1" noChangeAspect="1" noMove="1" noResize="1" noEditPoints="1" noAdjustHandles="1" noChangeArrowheads="1" noChangeShapeType="1" noTextEdit="1"/>
              </p:cNvSpPr>
              <p:nvPr/>
            </p:nvSpPr>
            <p:spPr>
              <a:xfrm>
                <a:off x="290337" y="4095482"/>
                <a:ext cx="2783711" cy="708079"/>
              </a:xfrm>
              <a:prstGeom prst="rect">
                <a:avLst/>
              </a:prstGeom>
              <a:blipFill>
                <a:blip r:embed="rId20"/>
                <a:stretch>
                  <a:fillRect/>
                </a:stretch>
              </a:blipFill>
            </p:spPr>
            <p:txBody>
              <a:bodyPr/>
              <a:lstStyle/>
              <a:p>
                <a:r>
                  <a:rPr lang="en-US">
                    <a:noFill/>
                  </a:rPr>
                  <a:t> </a:t>
                </a:r>
              </a:p>
            </p:txBody>
          </p:sp>
        </mc:Fallback>
      </mc:AlternateContent>
      <p:sp>
        <p:nvSpPr>
          <p:cNvPr id="47" name="Oval 46">
            <a:extLst>
              <a:ext uri="{FF2B5EF4-FFF2-40B4-BE49-F238E27FC236}">
                <a16:creationId xmlns:a16="http://schemas.microsoft.com/office/drawing/2014/main" id="{D226F44F-F642-47B5-997F-B6AD3ECD7B5E}"/>
              </a:ext>
            </a:extLst>
          </p:cNvPr>
          <p:cNvSpPr/>
          <p:nvPr/>
        </p:nvSpPr>
        <p:spPr>
          <a:xfrm>
            <a:off x="4769577" y="631067"/>
            <a:ext cx="504056" cy="8783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0E221070-AD8B-4AC7-86CD-BC86FA1CEF79}"/>
                  </a:ext>
                </a:extLst>
              </p:cNvPr>
              <p:cNvSpPr txBox="1"/>
              <p:nvPr/>
            </p:nvSpPr>
            <p:spPr>
              <a:xfrm>
                <a:off x="4936865" y="1614716"/>
                <a:ext cx="4010985" cy="564065"/>
              </a:xfrm>
              <a:prstGeom prst="rect">
                <a:avLst/>
              </a:prstGeom>
              <a:noFill/>
              <a:ln>
                <a:solidFill>
                  <a:srgbClr val="FF0000"/>
                </a:solidFill>
              </a:ln>
            </p:spPr>
            <p:txBody>
              <a:bodyPr wrap="square" rtlCol="0">
                <a:spAutoFit/>
              </a:bodyPr>
              <a:lstStyle/>
              <a:p>
                <a14:m>
                  <m:oMath xmlns:m="http://schemas.openxmlformats.org/officeDocument/2006/math">
                    <m:sSub>
                      <m:sSubPr>
                        <m:ctrlPr>
                          <a:rPr lang="en-US" i="1" smtClean="0">
                            <a:solidFill>
                              <a:srgbClr val="FF0000"/>
                            </a:solidFill>
                            <a:latin typeface="Cambria Math" panose="02040503050406030204" pitchFamily="18" charset="0"/>
                          </a:rPr>
                        </m:ctrlPr>
                      </m:sSubPr>
                      <m:e>
                        <m:r>
                          <a:rPr lang="el-GR"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i="1">
                                <a:solidFill>
                                  <a:srgbClr val="FF0000"/>
                                </a:solidFill>
                                <a:latin typeface="Cambria Math" panose="02040503050406030204" pitchFamily="18" charset="0"/>
                              </a:rPr>
                              <m:t>1</m:t>
                            </m:r>
                          </m:sub>
                        </m:sSub>
                      </m:sub>
                    </m:sSub>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den>
                    </m:f>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sub>
                        </m:sSub>
                      </m:den>
                    </m:f>
                    <m:r>
                      <a:rPr lang="en-US" b="0" i="1" smtClean="0">
                        <a:latin typeface="Cambria Math" panose="02040503050406030204" pitchFamily="18" charset="0"/>
                      </a:rPr>
                      <m:t>=</m:t>
                    </m:r>
                    <m:r>
                      <a:rPr lang="en-US" i="1">
                        <a:latin typeface="Cambria Math" panose="02040503050406030204" pitchFamily="18" charset="0"/>
                      </a:rPr>
                      <m:t>2</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1</m:t>
                            </m:r>
                          </m:sub>
                        </m:sSub>
                      </m:e>
                    </m:d>
                    <m:r>
                      <a:rPr lang="en-US" b="0" i="1" smtClean="0">
                        <a:latin typeface="Cambria Math" panose="02040503050406030204" pitchFamily="18" charset="0"/>
                      </a:rPr>
                      <m:t>𝑔</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sub>
                    </m:sSub>
                    <m:r>
                      <a:rPr lang="en-US" b="0" i="1" smtClean="0">
                        <a:latin typeface="Cambria Math" panose="02040503050406030204" pitchFamily="18" charset="0"/>
                      </a:rPr>
                      <m:t>)</m:t>
                    </m:r>
                  </m:oMath>
                </a14:m>
                <a:endParaRPr lang="en-US" i="1" dirty="0"/>
              </a:p>
            </p:txBody>
          </p:sp>
        </mc:Choice>
        <mc:Fallback xmlns="">
          <p:sp>
            <p:nvSpPr>
              <p:cNvPr id="48" name="TextBox 47">
                <a:extLst>
                  <a:ext uri="{FF2B5EF4-FFF2-40B4-BE49-F238E27FC236}">
                    <a16:creationId xmlns:a16="http://schemas.microsoft.com/office/drawing/2014/main" id="{0E221070-AD8B-4AC7-86CD-BC86FA1CEF79}"/>
                  </a:ext>
                </a:extLst>
              </p:cNvPr>
              <p:cNvSpPr txBox="1">
                <a:spLocks noRot="1" noChangeAspect="1" noMove="1" noResize="1" noEditPoints="1" noAdjustHandles="1" noChangeArrowheads="1" noChangeShapeType="1" noTextEdit="1"/>
              </p:cNvSpPr>
              <p:nvPr/>
            </p:nvSpPr>
            <p:spPr>
              <a:xfrm>
                <a:off x="4936865" y="1614716"/>
                <a:ext cx="4010985" cy="564065"/>
              </a:xfrm>
              <a:prstGeom prst="rect">
                <a:avLst/>
              </a:prstGeom>
              <a:blipFill>
                <a:blip r:embed="rId21"/>
                <a:stretch>
                  <a:fillRect/>
                </a:stretch>
              </a:blipFill>
              <a:ln>
                <a:solidFill>
                  <a:srgbClr val="FF0000"/>
                </a:solidFill>
              </a:ln>
            </p:spPr>
            <p:txBody>
              <a:bodyPr/>
              <a:lstStyle/>
              <a:p>
                <a:r>
                  <a:rPr lang="en-US">
                    <a:noFill/>
                  </a:rPr>
                  <a:t> </a:t>
                </a:r>
              </a:p>
            </p:txBody>
          </p:sp>
        </mc:Fallback>
      </mc:AlternateContent>
      <p:cxnSp>
        <p:nvCxnSpPr>
          <p:cNvPr id="51" name="Straight Arrow Connector 50">
            <a:extLst>
              <a:ext uri="{FF2B5EF4-FFF2-40B4-BE49-F238E27FC236}">
                <a16:creationId xmlns:a16="http://schemas.microsoft.com/office/drawing/2014/main" id="{A111A20B-9B2A-4EB2-B9B3-013BB6AAA1B9}"/>
              </a:ext>
            </a:extLst>
          </p:cNvPr>
          <p:cNvCxnSpPr>
            <a:cxnSpLocks/>
            <a:stCxn id="48" idx="0"/>
            <a:endCxn id="47" idx="5"/>
          </p:cNvCxnSpPr>
          <p:nvPr/>
        </p:nvCxnSpPr>
        <p:spPr>
          <a:xfrm flipH="1" flipV="1">
            <a:off x="5199816" y="1380795"/>
            <a:ext cx="1742542" cy="2339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90CC2FDA-7E0F-4337-983F-811F52A77FAD}"/>
                  </a:ext>
                </a:extLst>
              </p:cNvPr>
              <p:cNvSpPr txBox="1"/>
              <p:nvPr/>
            </p:nvSpPr>
            <p:spPr>
              <a:xfrm>
                <a:off x="3965789" y="2216857"/>
                <a:ext cx="1540293" cy="6643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𝐸</m:t>
                          </m:r>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21</m:t>
                              </m:r>
                            </m:sub>
                          </m:sSub>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𝛿</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oMath>
                  </m:oMathPara>
                </a14:m>
                <a:endParaRPr lang="en-US" dirty="0"/>
              </a:p>
            </p:txBody>
          </p:sp>
        </mc:Choice>
        <mc:Fallback xmlns="">
          <p:sp>
            <p:nvSpPr>
              <p:cNvPr id="54" name="TextBox 53">
                <a:extLst>
                  <a:ext uri="{FF2B5EF4-FFF2-40B4-BE49-F238E27FC236}">
                    <a16:creationId xmlns:a16="http://schemas.microsoft.com/office/drawing/2014/main" id="{90CC2FDA-7E0F-4337-983F-811F52A77FAD}"/>
                  </a:ext>
                </a:extLst>
              </p:cNvPr>
              <p:cNvSpPr txBox="1">
                <a:spLocks noRot="1" noChangeAspect="1" noMove="1" noResize="1" noEditPoints="1" noAdjustHandles="1" noChangeArrowheads="1" noChangeShapeType="1" noTextEdit="1"/>
              </p:cNvSpPr>
              <p:nvPr/>
            </p:nvSpPr>
            <p:spPr>
              <a:xfrm>
                <a:off x="3965789" y="2216857"/>
                <a:ext cx="1540293" cy="664349"/>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0D37EAC0-CCA0-4870-B446-E818EE6030E3}"/>
                  </a:ext>
                </a:extLst>
              </p:cNvPr>
              <p:cNvSpPr txBox="1"/>
              <p:nvPr/>
            </p:nvSpPr>
            <p:spPr>
              <a:xfrm>
                <a:off x="5776737" y="2266998"/>
                <a:ext cx="2943819" cy="564706"/>
              </a:xfrm>
              <a:prstGeom prst="rect">
                <a:avLst/>
              </a:prstGeom>
              <a:noFill/>
              <a:ln>
                <a:solidFill>
                  <a:srgbClr val="FF0000"/>
                </a:solidFill>
              </a:ln>
            </p:spPr>
            <p:txBody>
              <a:bodyPr wrap="none" rtlCol="0">
                <a:spAutoFit/>
              </a:bodyPr>
              <a:lstStyle/>
              <a:p>
                <a14:m>
                  <m:oMath xmlns:m="http://schemas.openxmlformats.org/officeDocument/2006/math">
                    <m:sSub>
                      <m:sSubPr>
                        <m:ctrlPr>
                          <a:rPr lang="en-US" i="1" smtClean="0">
                            <a:solidFill>
                              <a:srgbClr val="FF0000"/>
                            </a:solidFill>
                            <a:latin typeface="Cambria Math" panose="02040503050406030204" pitchFamily="18" charset="0"/>
                          </a:rPr>
                        </m:ctrlPr>
                      </m:sSubPr>
                      <m:e>
                        <m:r>
                          <a:rPr lang="el-GR" i="1">
                            <a:solidFill>
                              <a:srgbClr val="FF0000"/>
                            </a:solidFill>
                            <a:latin typeface="Cambria Math" panose="02040503050406030204" pitchFamily="18" charset="0"/>
                          </a:rPr>
                          <m:t>𝛿</m:t>
                        </m:r>
                      </m:e>
                      <m:sub>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𝑦</m:t>
                            </m:r>
                          </m:e>
                          <m:sub>
                            <m:r>
                              <a:rPr lang="en-US" b="0" i="1" smtClean="0">
                                <a:solidFill>
                                  <a:srgbClr val="FF0000"/>
                                </a:solidFill>
                                <a:latin typeface="Cambria Math" panose="02040503050406030204" pitchFamily="18" charset="0"/>
                              </a:rPr>
                              <m:t>2</m:t>
                            </m:r>
                          </m:sub>
                        </m:sSub>
                      </m:sub>
                    </m:sSub>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sub>
                        </m:sSub>
                        <m:r>
                          <a:rPr lang="en-US" b="0" i="1" smtClean="0">
                            <a:latin typeface="Cambria Math" panose="02040503050406030204" pitchFamily="18" charset="0"/>
                          </a:rPr>
                          <m:t> </m:t>
                        </m:r>
                      </m:den>
                    </m:f>
                  </m:oMath>
                </a14:m>
                <a:r>
                  <a:rPr lang="en-US" dirty="0"/>
                  <a:t>= </a:t>
                </a:r>
                <a14:m>
                  <m:oMath xmlns:m="http://schemas.openxmlformats.org/officeDocument/2006/math">
                    <m:r>
                      <a:rPr lang="en-US" i="1">
                        <a:latin typeface="Cambria Math" panose="02040503050406030204" pitchFamily="18" charset="0"/>
                      </a:rPr>
                      <m:t>2</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2</m:t>
                            </m:r>
                          </m:sub>
                        </m:sSub>
                      </m:e>
                    </m:d>
                    <m:r>
                      <a:rPr lang="en-US" i="1">
                        <a:latin typeface="Cambria Math" panose="02040503050406030204" pitchFamily="18" charset="0"/>
                      </a:rPr>
                      <m:t>𝑔</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2</m:t>
                            </m:r>
                          </m:sub>
                        </m:sSub>
                      </m:sub>
                    </m:sSub>
                    <m:r>
                      <a:rPr lang="en-US" i="1">
                        <a:latin typeface="Cambria Math" panose="02040503050406030204" pitchFamily="18" charset="0"/>
                      </a:rPr>
                      <m:t>)</m:t>
                    </m:r>
                  </m:oMath>
                </a14:m>
                <a:endParaRPr lang="en-US" dirty="0"/>
              </a:p>
            </p:txBody>
          </p:sp>
        </mc:Choice>
        <mc:Fallback xmlns="">
          <p:sp>
            <p:nvSpPr>
              <p:cNvPr id="56" name="TextBox 55">
                <a:extLst>
                  <a:ext uri="{FF2B5EF4-FFF2-40B4-BE49-F238E27FC236}">
                    <a16:creationId xmlns:a16="http://schemas.microsoft.com/office/drawing/2014/main" id="{0D37EAC0-CCA0-4870-B446-E818EE6030E3}"/>
                  </a:ext>
                </a:extLst>
              </p:cNvPr>
              <p:cNvSpPr txBox="1">
                <a:spLocks noRot="1" noChangeAspect="1" noMove="1" noResize="1" noEditPoints="1" noAdjustHandles="1" noChangeArrowheads="1" noChangeShapeType="1" noTextEdit="1"/>
              </p:cNvSpPr>
              <p:nvPr/>
            </p:nvSpPr>
            <p:spPr>
              <a:xfrm>
                <a:off x="5776737" y="2266998"/>
                <a:ext cx="2943819" cy="564706"/>
              </a:xfrm>
              <a:prstGeom prst="rect">
                <a:avLst/>
              </a:prstGeom>
              <a:blipFill>
                <a:blip r:embed="rId23"/>
                <a:stretch>
                  <a:fillRect r="-206"/>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75EC2B82-8637-4C26-8750-7B600E717FAD}"/>
                  </a:ext>
                </a:extLst>
              </p:cNvPr>
              <p:cNvSpPr txBox="1"/>
              <p:nvPr/>
            </p:nvSpPr>
            <p:spPr>
              <a:xfrm>
                <a:off x="3918019" y="3011404"/>
                <a:ext cx="1588063" cy="6643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𝐸</m:t>
                          </m:r>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12</m:t>
                              </m:r>
                            </m:sub>
                          </m:sSub>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𝛿</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oMath>
                  </m:oMathPara>
                </a14:m>
                <a:endParaRPr lang="en-US" dirty="0"/>
              </a:p>
            </p:txBody>
          </p:sp>
        </mc:Choice>
        <mc:Fallback xmlns="">
          <p:sp>
            <p:nvSpPr>
              <p:cNvPr id="62" name="TextBox 61">
                <a:extLst>
                  <a:ext uri="{FF2B5EF4-FFF2-40B4-BE49-F238E27FC236}">
                    <a16:creationId xmlns:a16="http://schemas.microsoft.com/office/drawing/2014/main" id="{75EC2B82-8637-4C26-8750-7B600E717FAD}"/>
                  </a:ext>
                </a:extLst>
              </p:cNvPr>
              <p:cNvSpPr txBox="1">
                <a:spLocks noRot="1" noChangeAspect="1" noMove="1" noResize="1" noEditPoints="1" noAdjustHandles="1" noChangeArrowheads="1" noChangeShapeType="1" noTextEdit="1"/>
              </p:cNvSpPr>
              <p:nvPr/>
            </p:nvSpPr>
            <p:spPr>
              <a:xfrm>
                <a:off x="3918019" y="3011404"/>
                <a:ext cx="1588063" cy="664349"/>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1172B332-DCFE-4E01-8886-54CFE4674E79}"/>
                  </a:ext>
                </a:extLst>
              </p:cNvPr>
              <p:cNvSpPr txBox="1"/>
              <p:nvPr/>
            </p:nvSpPr>
            <p:spPr>
              <a:xfrm>
                <a:off x="5776737" y="3017510"/>
                <a:ext cx="1603323" cy="6643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𝐸</m:t>
                          </m:r>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22</m:t>
                              </m:r>
                            </m:sub>
                          </m:sSub>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𝛿</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oMath>
                  </m:oMathPara>
                </a14:m>
                <a:endParaRPr lang="en-US" dirty="0"/>
              </a:p>
            </p:txBody>
          </p:sp>
        </mc:Choice>
        <mc:Fallback xmlns="">
          <p:sp>
            <p:nvSpPr>
              <p:cNvPr id="63" name="TextBox 62">
                <a:extLst>
                  <a:ext uri="{FF2B5EF4-FFF2-40B4-BE49-F238E27FC236}">
                    <a16:creationId xmlns:a16="http://schemas.microsoft.com/office/drawing/2014/main" id="{1172B332-DCFE-4E01-8886-54CFE4674E79}"/>
                  </a:ext>
                </a:extLst>
              </p:cNvPr>
              <p:cNvSpPr txBox="1">
                <a:spLocks noRot="1" noChangeAspect="1" noMove="1" noResize="1" noEditPoints="1" noAdjustHandles="1" noChangeArrowheads="1" noChangeShapeType="1" noTextEdit="1"/>
              </p:cNvSpPr>
              <p:nvPr/>
            </p:nvSpPr>
            <p:spPr>
              <a:xfrm>
                <a:off x="5776737" y="3017510"/>
                <a:ext cx="1603323" cy="664349"/>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2F0B6A32-DCA1-4AED-ACE4-34CBAAB3829E}"/>
                  </a:ext>
                </a:extLst>
              </p:cNvPr>
              <p:cNvSpPr txBox="1"/>
              <p:nvPr/>
            </p:nvSpPr>
            <p:spPr>
              <a:xfrm>
                <a:off x="107504" y="4972865"/>
                <a:ext cx="8771409" cy="7201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𝛿</m:t>
                          </m:r>
                        </m:e>
                        <m:sub>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h</m:t>
                              </m:r>
                            </m:e>
                            <m:sub>
                              <m:r>
                                <a:rPr lang="en-US" b="0" i="1" smtClean="0">
                                  <a:solidFill>
                                    <a:srgbClr val="FF0000"/>
                                  </a:solidFill>
                                  <a:latin typeface="Cambria Math" panose="02040503050406030204" pitchFamily="18" charset="0"/>
                                </a:rPr>
                                <m:t>1</m:t>
                              </m:r>
                            </m:sub>
                          </m:sSub>
                        </m:sub>
                      </m:sSub>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𝐸</m:t>
                          </m:r>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den>
                      </m:f>
                      <m:f>
                        <m:fPr>
                          <m:ctrlPr>
                            <a:rPr lang="en-US" b="0" i="1" smtClean="0">
                              <a:latin typeface="Cambria Math" panose="02040503050406030204" pitchFamily="18" charset="0"/>
                            </a:rPr>
                          </m:ctrlPr>
                        </m:fPr>
                        <m:num>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sub>
                          </m:sSub>
                        </m:den>
                      </m:f>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𝐸</m:t>
                              </m:r>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sub>
                              </m:sSub>
                            </m:den>
                          </m:f>
                          <m:f>
                            <m:fPr>
                              <m:ctrlPr>
                                <a:rPr lang="en-US" b="0" i="1" smtClean="0">
                                  <a:latin typeface="Cambria Math" panose="02040503050406030204" pitchFamily="18" charset="0"/>
                                </a:rPr>
                              </m:ctrlPr>
                            </m:fPr>
                            <m:num>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sub>
                              </m:sSub>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2</m:t>
                                      </m:r>
                                    </m:sub>
                                  </m:sSub>
                                </m:sub>
                              </m:sSub>
                            </m:den>
                          </m:f>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2</m:t>
                                      </m:r>
                                    </m:sub>
                                  </m:sSub>
                                </m:sub>
                              </m:sSub>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1</m:t>
                                  </m:r>
                                </m:sub>
                              </m:sSub>
                            </m:den>
                          </m:f>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𝛿</m:t>
                              </m:r>
                            </m:e>
                            <m:sub>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𝑦</m:t>
                                  </m:r>
                                </m:e>
                                <m:sub>
                                  <m:r>
                                    <a:rPr lang="en-US" b="0" i="1" smtClean="0">
                                      <a:solidFill>
                                        <a:srgbClr val="FF0000"/>
                                      </a:solidFill>
                                      <a:latin typeface="Cambria Math" panose="02040503050406030204" pitchFamily="18" charset="0"/>
                                    </a:rPr>
                                    <m:t>1</m:t>
                                  </m:r>
                                </m:sub>
                              </m:sSub>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11</m:t>
                              </m:r>
                            </m:sub>
                          </m:sSub>
                          <m:r>
                            <a:rPr lang="en-US" b="0" i="1" smtClean="0">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𝛿</m:t>
                              </m:r>
                            </m:e>
                            <m:sub>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𝑦</m:t>
                                  </m:r>
                                </m:e>
                                <m:sub>
                                  <m:r>
                                    <a:rPr lang="en-US" b="0" i="1" smtClean="0">
                                      <a:solidFill>
                                        <a:srgbClr val="FF0000"/>
                                      </a:solidFill>
                                      <a:latin typeface="Cambria Math" panose="02040503050406030204" pitchFamily="18" charset="0"/>
                                    </a:rPr>
                                    <m:t>2</m:t>
                                  </m:r>
                                </m:sub>
                              </m:sSub>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21</m:t>
                              </m:r>
                            </m:sub>
                          </m:sSub>
                        </m:e>
                      </m:d>
                      <m:r>
                        <a:rPr lang="en-US" b="0" i="1" smtClean="0">
                          <a:latin typeface="Cambria Math" panose="02040503050406030204" pitchFamily="18" charset="0"/>
                        </a:rPr>
                        <m:t>𝑔</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sub>
                      </m:sSub>
                      <m:r>
                        <a:rPr lang="en-US" b="0" i="1" smtClean="0">
                          <a:latin typeface="Cambria Math" panose="02040503050406030204" pitchFamily="18" charset="0"/>
                        </a:rPr>
                        <m:t>)</m:t>
                      </m:r>
                    </m:oMath>
                  </m:oMathPara>
                </a14:m>
                <a:endParaRPr lang="en-US" b="0" i="1" dirty="0"/>
              </a:p>
            </p:txBody>
          </p:sp>
        </mc:Choice>
        <mc:Fallback xmlns="">
          <p:sp>
            <p:nvSpPr>
              <p:cNvPr id="66" name="TextBox 65">
                <a:extLst>
                  <a:ext uri="{FF2B5EF4-FFF2-40B4-BE49-F238E27FC236}">
                    <a16:creationId xmlns:a16="http://schemas.microsoft.com/office/drawing/2014/main" id="{2F0B6A32-DCA1-4AED-ACE4-34CBAAB3829E}"/>
                  </a:ext>
                </a:extLst>
              </p:cNvPr>
              <p:cNvSpPr txBox="1">
                <a:spLocks noRot="1" noChangeAspect="1" noMove="1" noResize="1" noEditPoints="1" noAdjustHandles="1" noChangeArrowheads="1" noChangeShapeType="1" noTextEdit="1"/>
              </p:cNvSpPr>
              <p:nvPr/>
            </p:nvSpPr>
            <p:spPr>
              <a:xfrm>
                <a:off x="107504" y="4972865"/>
                <a:ext cx="8771409" cy="720151"/>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A2CF1E3B-D53A-47EE-BEA7-2B68D643D960}"/>
                  </a:ext>
                </a:extLst>
              </p:cNvPr>
              <p:cNvSpPr txBox="1"/>
              <p:nvPr/>
            </p:nvSpPr>
            <p:spPr>
              <a:xfrm>
                <a:off x="113131" y="6019574"/>
                <a:ext cx="3556182" cy="42396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𝛿</m:t>
                          </m:r>
                        </m:e>
                        <m:sub>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h</m:t>
                              </m:r>
                            </m:e>
                            <m:sub>
                              <m:r>
                                <a:rPr lang="en-US" b="0" i="1" smtClean="0">
                                  <a:solidFill>
                                    <a:srgbClr val="FF0000"/>
                                  </a:solidFill>
                                  <a:latin typeface="Cambria Math" panose="02040503050406030204" pitchFamily="18" charset="0"/>
                                </a:rPr>
                                <m:t>2</m:t>
                              </m:r>
                            </m:sub>
                          </m:sSub>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𝛿</m:t>
                              </m:r>
                            </m:e>
                            <m:sub>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𝑦</m:t>
                                  </m:r>
                                </m:e>
                                <m:sub>
                                  <m:r>
                                    <a:rPr lang="en-US" b="0" i="1" smtClean="0">
                                      <a:solidFill>
                                        <a:srgbClr val="FF0000"/>
                                      </a:solidFill>
                                      <a:latin typeface="Cambria Math" panose="02040503050406030204" pitchFamily="18" charset="0"/>
                                    </a:rPr>
                                    <m:t>1</m:t>
                                  </m:r>
                                </m:sub>
                              </m:sSub>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12</m:t>
                              </m:r>
                            </m:sub>
                          </m:sSub>
                          <m:r>
                            <a:rPr lang="en-US" b="0" i="1" smtClean="0">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𝛿</m:t>
                              </m:r>
                            </m:e>
                            <m:sub>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𝑦</m:t>
                                  </m:r>
                                </m:e>
                                <m:sub>
                                  <m:r>
                                    <a:rPr lang="en-US" b="0" i="1" smtClean="0">
                                      <a:solidFill>
                                        <a:srgbClr val="FF0000"/>
                                      </a:solidFill>
                                      <a:latin typeface="Cambria Math" panose="02040503050406030204" pitchFamily="18" charset="0"/>
                                    </a:rPr>
                                    <m:t>2</m:t>
                                  </m:r>
                                </m:sub>
                              </m:sSub>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22</m:t>
                              </m:r>
                            </m:sub>
                          </m:sSub>
                        </m:e>
                      </m:d>
                      <m:r>
                        <a:rPr lang="en-US" b="0" i="1" smtClean="0">
                          <a:latin typeface="Cambria Math" panose="02040503050406030204" pitchFamily="18" charset="0"/>
                        </a:rPr>
                        <m:t>𝑔</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sub>
                      </m:sSub>
                      <m:r>
                        <a:rPr lang="en-US" b="0" i="1" smtClean="0">
                          <a:latin typeface="Cambria Math" panose="02040503050406030204" pitchFamily="18" charset="0"/>
                        </a:rPr>
                        <m:t>)</m:t>
                      </m:r>
                    </m:oMath>
                  </m:oMathPara>
                </a14:m>
                <a:endParaRPr lang="en-US" b="0" i="1" dirty="0"/>
              </a:p>
            </p:txBody>
          </p:sp>
        </mc:Choice>
        <mc:Fallback xmlns="">
          <p:sp>
            <p:nvSpPr>
              <p:cNvPr id="49" name="TextBox 48">
                <a:extLst>
                  <a:ext uri="{FF2B5EF4-FFF2-40B4-BE49-F238E27FC236}">
                    <a16:creationId xmlns:a16="http://schemas.microsoft.com/office/drawing/2014/main" id="{A2CF1E3B-D53A-47EE-BEA7-2B68D643D960}"/>
                  </a:ext>
                </a:extLst>
              </p:cNvPr>
              <p:cNvSpPr txBox="1">
                <a:spLocks noRot="1" noChangeAspect="1" noMove="1" noResize="1" noEditPoints="1" noAdjustHandles="1" noChangeArrowheads="1" noChangeShapeType="1" noTextEdit="1"/>
              </p:cNvSpPr>
              <p:nvPr/>
            </p:nvSpPr>
            <p:spPr>
              <a:xfrm>
                <a:off x="113131" y="6019574"/>
                <a:ext cx="3556182" cy="423962"/>
              </a:xfrm>
              <a:prstGeom prst="rect">
                <a:avLst/>
              </a:prstGeom>
              <a:blipFill>
                <a:blip r:embed="rId27"/>
                <a:stretch>
                  <a:fillRect b="-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C8DD39AA-AEB3-44D5-9A9C-9194570F4331}"/>
                  </a:ext>
                </a:extLst>
              </p:cNvPr>
              <p:cNvSpPr txBox="1"/>
              <p:nvPr/>
            </p:nvSpPr>
            <p:spPr>
              <a:xfrm>
                <a:off x="3059000" y="4020489"/>
                <a:ext cx="2839239" cy="7080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𝐸</m:t>
                          </m:r>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22</m:t>
                              </m:r>
                            </m:sub>
                          </m:sSub>
                        </m:den>
                      </m:f>
                      <m:r>
                        <a:rPr lang="en-US" b="0" i="1" smtClean="0">
                          <a:latin typeface="Cambria Math" panose="02040503050406030204" pitchFamily="18" charset="0"/>
                        </a:rPr>
                        <m:t>=</m:t>
                      </m:r>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𝐸</m:t>
                          </m:r>
                        </m:num>
                        <m:den>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𝑠</m:t>
                              </m:r>
                            </m:e>
                            <m:sub>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h</m:t>
                                  </m:r>
                                </m:e>
                                <m:sub>
                                  <m:r>
                                    <a:rPr lang="en-US" b="0" i="1" smtClean="0">
                                      <a:solidFill>
                                        <a:srgbClr val="FF0000"/>
                                      </a:solidFill>
                                      <a:latin typeface="Cambria Math" panose="02040503050406030204" pitchFamily="18" charset="0"/>
                                    </a:rPr>
                                    <m:t>2</m:t>
                                  </m:r>
                                </m:sub>
                              </m:sSub>
                            </m:sub>
                          </m:sSub>
                        </m:den>
                      </m:f>
                      <m:f>
                        <m:fPr>
                          <m:ctrlPr>
                            <a:rPr lang="en-US" b="0" i="1" smtClean="0">
                              <a:latin typeface="Cambria Math" panose="02040503050406030204" pitchFamily="18" charset="0"/>
                            </a:rPr>
                          </m:ctrlPr>
                        </m:fPr>
                        <m:num>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sub>
                          </m:sSub>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22</m:t>
                              </m:r>
                            </m:sub>
                          </m:sSub>
                        </m:den>
                      </m:f>
                      <m:r>
                        <a:rPr lang="en-US" b="0" i="1" smtClean="0">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i="1" smtClean="0">
                              <a:solidFill>
                                <a:srgbClr val="FF0000"/>
                              </a:solidFill>
                              <a:latin typeface="Cambria Math" panose="02040503050406030204" pitchFamily="18" charset="0"/>
                            </a:rPr>
                            <m:t>𝛿</m:t>
                          </m:r>
                        </m:e>
                        <m:sub>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h</m:t>
                              </m:r>
                            </m:e>
                            <m:sub>
                              <m:r>
                                <a:rPr lang="en-US" b="0" i="1" smtClean="0">
                                  <a:solidFill>
                                    <a:srgbClr val="FF0000"/>
                                  </a:solidFill>
                                  <a:latin typeface="Cambria Math" panose="02040503050406030204" pitchFamily="18" charset="0"/>
                                </a:rPr>
                                <m:t>2</m:t>
                              </m:r>
                            </m:sub>
                          </m:sSub>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p:txBody>
          </p:sp>
        </mc:Choice>
        <mc:Fallback xmlns="">
          <p:sp>
            <p:nvSpPr>
              <p:cNvPr id="50" name="TextBox 49">
                <a:extLst>
                  <a:ext uri="{FF2B5EF4-FFF2-40B4-BE49-F238E27FC236}">
                    <a16:creationId xmlns:a16="http://schemas.microsoft.com/office/drawing/2014/main" id="{C8DD39AA-AEB3-44D5-9A9C-9194570F4331}"/>
                  </a:ext>
                </a:extLst>
              </p:cNvPr>
              <p:cNvSpPr txBox="1">
                <a:spLocks noRot="1" noChangeAspect="1" noMove="1" noResize="1" noEditPoints="1" noAdjustHandles="1" noChangeArrowheads="1" noChangeShapeType="1" noTextEdit="1"/>
              </p:cNvSpPr>
              <p:nvPr/>
            </p:nvSpPr>
            <p:spPr>
              <a:xfrm>
                <a:off x="3059000" y="4020489"/>
                <a:ext cx="2839239" cy="708079"/>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10B3621F-863E-4433-A199-49A807BD7022}"/>
                  </a:ext>
                </a:extLst>
              </p:cNvPr>
              <p:cNvSpPr txBox="1"/>
              <p:nvPr/>
            </p:nvSpPr>
            <p:spPr>
              <a:xfrm>
                <a:off x="6012160" y="4082846"/>
                <a:ext cx="1554080" cy="6643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𝐸</m:t>
                          </m:r>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21</m:t>
                              </m:r>
                            </m:sub>
                          </m:sSub>
                        </m:den>
                      </m:f>
                      <m:r>
                        <a:rPr lang="en-US" b="0" i="1" smtClean="0">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i="1" smtClean="0">
                              <a:solidFill>
                                <a:srgbClr val="FF0000"/>
                              </a:solidFill>
                              <a:latin typeface="Cambria Math" panose="02040503050406030204" pitchFamily="18" charset="0"/>
                            </a:rPr>
                            <m:t>𝛿</m:t>
                          </m:r>
                        </m:e>
                        <m:sub>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h</m:t>
                              </m:r>
                            </m:e>
                            <m:sub>
                              <m:r>
                                <a:rPr lang="en-US" b="0" i="1" smtClean="0">
                                  <a:solidFill>
                                    <a:srgbClr val="FF0000"/>
                                  </a:solidFill>
                                  <a:latin typeface="Cambria Math" panose="02040503050406030204" pitchFamily="18" charset="0"/>
                                </a:rPr>
                                <m:t>1</m:t>
                              </m:r>
                            </m:sub>
                          </m:sSub>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m:oMathPara>
                </a14:m>
                <a:endParaRPr lang="en-US" dirty="0"/>
              </a:p>
            </p:txBody>
          </p:sp>
        </mc:Choice>
        <mc:Fallback xmlns="">
          <p:sp>
            <p:nvSpPr>
              <p:cNvPr id="52" name="TextBox 51">
                <a:extLst>
                  <a:ext uri="{FF2B5EF4-FFF2-40B4-BE49-F238E27FC236}">
                    <a16:creationId xmlns:a16="http://schemas.microsoft.com/office/drawing/2014/main" id="{10B3621F-863E-4433-A199-49A807BD7022}"/>
                  </a:ext>
                </a:extLst>
              </p:cNvPr>
              <p:cNvSpPr txBox="1">
                <a:spLocks noRot="1" noChangeAspect="1" noMove="1" noResize="1" noEditPoints="1" noAdjustHandles="1" noChangeArrowheads="1" noChangeShapeType="1" noTextEdit="1"/>
              </p:cNvSpPr>
              <p:nvPr/>
            </p:nvSpPr>
            <p:spPr>
              <a:xfrm>
                <a:off x="6012160" y="4082846"/>
                <a:ext cx="1554080" cy="664349"/>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EBA91AD8-E2B5-4888-91DC-8D30A2BED641}"/>
                  </a:ext>
                </a:extLst>
              </p:cNvPr>
              <p:cNvSpPr txBox="1"/>
              <p:nvPr/>
            </p:nvSpPr>
            <p:spPr>
              <a:xfrm>
                <a:off x="7552006" y="4095482"/>
                <a:ext cx="1543436" cy="6643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𝐸</m:t>
                          </m:r>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12</m:t>
                              </m:r>
                            </m:sub>
                          </m:sSub>
                        </m:den>
                      </m:f>
                      <m:r>
                        <a:rPr lang="en-US" b="0" i="1" smtClean="0">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i="1" smtClean="0">
                              <a:solidFill>
                                <a:srgbClr val="FF0000"/>
                              </a:solidFill>
                              <a:latin typeface="Cambria Math" panose="02040503050406030204" pitchFamily="18" charset="0"/>
                            </a:rPr>
                            <m:t>𝛿</m:t>
                          </m:r>
                        </m:e>
                        <m:sub>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h</m:t>
                              </m:r>
                            </m:e>
                            <m:sub>
                              <m:r>
                                <a:rPr lang="en-US" b="0" i="1" smtClean="0">
                                  <a:solidFill>
                                    <a:srgbClr val="FF0000"/>
                                  </a:solidFill>
                                  <a:latin typeface="Cambria Math" panose="02040503050406030204" pitchFamily="18" charset="0"/>
                                </a:rPr>
                                <m:t>2</m:t>
                              </m:r>
                            </m:sub>
                          </m:sSub>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m:oMathPara>
                </a14:m>
                <a:endParaRPr lang="en-US" dirty="0"/>
              </a:p>
            </p:txBody>
          </p:sp>
        </mc:Choice>
        <mc:Fallback xmlns="">
          <p:sp>
            <p:nvSpPr>
              <p:cNvPr id="53" name="TextBox 52">
                <a:extLst>
                  <a:ext uri="{FF2B5EF4-FFF2-40B4-BE49-F238E27FC236}">
                    <a16:creationId xmlns:a16="http://schemas.microsoft.com/office/drawing/2014/main" id="{EBA91AD8-E2B5-4888-91DC-8D30A2BED641}"/>
                  </a:ext>
                </a:extLst>
              </p:cNvPr>
              <p:cNvSpPr txBox="1">
                <a:spLocks noRot="1" noChangeAspect="1" noMove="1" noResize="1" noEditPoints="1" noAdjustHandles="1" noChangeArrowheads="1" noChangeShapeType="1" noTextEdit="1"/>
              </p:cNvSpPr>
              <p:nvPr/>
            </p:nvSpPr>
            <p:spPr>
              <a:xfrm>
                <a:off x="7552006" y="4095482"/>
                <a:ext cx="1543436" cy="664349"/>
              </a:xfrm>
              <a:prstGeom prst="rect">
                <a:avLst/>
              </a:prstGeom>
              <a:blipFill>
                <a:blip r:embed="rId3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191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46" grpId="0"/>
      <p:bldP spid="47" grpId="0" animBg="1"/>
      <p:bldP spid="48" grpId="0" animBg="1"/>
      <p:bldP spid="54" grpId="0"/>
      <p:bldP spid="56" grpId="0" animBg="1"/>
      <p:bldP spid="62" grpId="0"/>
      <p:bldP spid="63" grpId="0"/>
      <p:bldP spid="66" grpId="0"/>
      <p:bldP spid="49" grpId="0"/>
      <p:bldP spid="50" grpId="0"/>
      <p:bldP spid="52" grpId="0"/>
      <p:bldP spid="5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0CBE-C417-4EC1-8D5A-DE515A9F9833}"/>
              </a:ext>
            </a:extLst>
          </p:cNvPr>
          <p:cNvSpPr>
            <a:spLocks noGrp="1"/>
          </p:cNvSpPr>
          <p:nvPr>
            <p:ph type="title"/>
          </p:nvPr>
        </p:nvSpPr>
        <p:spPr/>
        <p:txBody>
          <a:bodyPr/>
          <a:lstStyle/>
          <a:p>
            <a:r>
              <a:rPr lang="en-US" dirty="0"/>
              <a:t>Backpropagation</a:t>
            </a:r>
          </a:p>
        </p:txBody>
      </p:sp>
      <p:sp>
        <p:nvSpPr>
          <p:cNvPr id="4" name="Slide Number Placeholder 3">
            <a:extLst>
              <a:ext uri="{FF2B5EF4-FFF2-40B4-BE49-F238E27FC236}">
                <a16:creationId xmlns:a16="http://schemas.microsoft.com/office/drawing/2014/main" id="{633E207F-ED51-45DA-93BD-2C4AC6755B1E}"/>
              </a:ext>
            </a:extLst>
          </p:cNvPr>
          <p:cNvSpPr>
            <a:spLocks noGrp="1"/>
          </p:cNvSpPr>
          <p:nvPr>
            <p:ph type="sldNum" sz="quarter" idx="12"/>
          </p:nvPr>
        </p:nvSpPr>
        <p:spPr/>
        <p:txBody>
          <a:bodyPr/>
          <a:lstStyle/>
          <a:p>
            <a:fld id="{878E0B35-C73E-49DE-9EA0-4D9F6C87E107}" type="slidenum">
              <a:rPr lang="el-GR" smtClean="0"/>
              <a:pPr/>
              <a:t>85</a:t>
            </a:fld>
            <a:endParaRPr lang="el-GR"/>
          </a:p>
        </p:txBody>
      </p:sp>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C948F0C3-4BED-488D-8144-0A84B6FEE450}"/>
                  </a:ext>
                </a:extLst>
              </p:cNvPr>
              <p:cNvSpPr/>
              <p:nvPr/>
            </p:nvSpPr>
            <p:spPr>
              <a:xfrm>
                <a:off x="2064562" y="575002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𝑗</m:t>
                          </m:r>
                        </m:sub>
                      </m:sSub>
                    </m:oMath>
                  </m:oMathPara>
                </a14:m>
                <a:endParaRPr lang="en-US" dirty="0"/>
              </a:p>
            </p:txBody>
          </p:sp>
        </mc:Choice>
        <mc:Fallback xmlns="">
          <p:sp>
            <p:nvSpPr>
              <p:cNvPr id="5" name="Oval 4">
                <a:extLst>
                  <a:ext uri="{FF2B5EF4-FFF2-40B4-BE49-F238E27FC236}">
                    <a16:creationId xmlns:a16="http://schemas.microsoft.com/office/drawing/2014/main" id="{C948F0C3-4BED-488D-8144-0A84B6FEE450}"/>
                  </a:ext>
                </a:extLst>
              </p:cNvPr>
              <p:cNvSpPr>
                <a:spLocks noRot="1" noChangeAspect="1" noMove="1" noResize="1" noEditPoints="1" noAdjustHandles="1" noChangeArrowheads="1" noChangeShapeType="1" noTextEdit="1"/>
              </p:cNvSpPr>
              <p:nvPr/>
            </p:nvSpPr>
            <p:spPr>
              <a:xfrm>
                <a:off x="2064562" y="5750026"/>
                <a:ext cx="432048" cy="432048"/>
              </a:xfrm>
              <a:prstGeom prst="ellipse">
                <a:avLst/>
              </a:prstGeom>
              <a:blipFill>
                <a:blip r:embed="rId2"/>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28CB4CF0-88FA-46D6-B922-52ED7AB6CF6B}"/>
                  </a:ext>
                </a:extLst>
              </p:cNvPr>
              <p:cNvSpPr/>
              <p:nvPr/>
            </p:nvSpPr>
            <p:spPr>
              <a:xfrm>
                <a:off x="2023188" y="4030128"/>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dirty="0" smtClean="0">
                              <a:solidFill>
                                <a:schemeClr val="tx1"/>
                              </a:solidFill>
                              <a:latin typeface="Cambria Math" panose="02040503050406030204" pitchFamily="18" charset="0"/>
                            </a:rPr>
                          </m:ctrlPr>
                        </m:sSubPr>
                        <m:e>
                          <m:r>
                            <a:rPr lang="en-US" i="1" dirty="0" smtClean="0">
                              <a:solidFill>
                                <a:schemeClr val="tx1"/>
                              </a:solidFill>
                              <a:latin typeface="Cambria Math" panose="02040503050406030204" pitchFamily="18" charset="0"/>
                            </a:rPr>
                            <m:t>h</m:t>
                          </m:r>
                        </m:e>
                        <m:sub>
                          <m:r>
                            <a:rPr lang="en-US" b="0" i="1" dirty="0" smtClean="0">
                              <a:solidFill>
                                <a:schemeClr val="tx1"/>
                              </a:solidFill>
                              <a:latin typeface="Cambria Math" panose="02040503050406030204" pitchFamily="18" charset="0"/>
                            </a:rPr>
                            <m:t>𝑖</m:t>
                          </m:r>
                        </m:sub>
                      </m:sSub>
                    </m:oMath>
                  </m:oMathPara>
                </a14:m>
                <a:endParaRPr lang="en-US" i="1" dirty="0">
                  <a:solidFill>
                    <a:schemeClr val="tx1"/>
                  </a:solidFill>
                </a:endParaRPr>
              </a:p>
            </p:txBody>
          </p:sp>
        </mc:Choice>
        <mc:Fallback xmlns="">
          <p:sp>
            <p:nvSpPr>
              <p:cNvPr id="6" name="Oval 5">
                <a:extLst>
                  <a:ext uri="{FF2B5EF4-FFF2-40B4-BE49-F238E27FC236}">
                    <a16:creationId xmlns:a16="http://schemas.microsoft.com/office/drawing/2014/main" id="{28CB4CF0-88FA-46D6-B922-52ED7AB6CF6B}"/>
                  </a:ext>
                </a:extLst>
              </p:cNvPr>
              <p:cNvSpPr>
                <a:spLocks noRot="1" noChangeAspect="1" noMove="1" noResize="1" noEditPoints="1" noAdjustHandles="1" noChangeArrowheads="1" noChangeShapeType="1" noTextEdit="1"/>
              </p:cNvSpPr>
              <p:nvPr/>
            </p:nvSpPr>
            <p:spPr>
              <a:xfrm>
                <a:off x="2023188" y="4030128"/>
                <a:ext cx="432048" cy="432048"/>
              </a:xfrm>
              <a:prstGeom prst="ellipse">
                <a:avLst/>
              </a:prstGeom>
              <a:blipFill>
                <a:blip r:embed="rId3"/>
                <a:stretch>
                  <a:fillRect/>
                </a:stretch>
              </a:blipFill>
              <a:ln>
                <a:solidFill>
                  <a:schemeClr val="tx1"/>
                </a:solidFill>
              </a:ln>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AA7CA4AB-B116-46A4-9DBA-62519FB4E435}"/>
              </a:ext>
            </a:extLst>
          </p:cNvPr>
          <p:cNvCxnSpPr>
            <a:cxnSpLocks/>
            <a:stCxn id="5" idx="0"/>
            <a:endCxn id="6" idx="4"/>
          </p:cNvCxnSpPr>
          <p:nvPr/>
        </p:nvCxnSpPr>
        <p:spPr>
          <a:xfrm flipH="1" flipV="1">
            <a:off x="2239212" y="4462176"/>
            <a:ext cx="41374" cy="12878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6A3294C-3686-49C4-9E0B-5F717B3BEF8E}"/>
                  </a:ext>
                </a:extLst>
              </p:cNvPr>
              <p:cNvSpPr txBox="1"/>
              <p:nvPr/>
            </p:nvSpPr>
            <p:spPr>
              <a:xfrm>
                <a:off x="2316973" y="5185883"/>
                <a:ext cx="518988" cy="391646"/>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𝑎</m:t>
                          </m:r>
                        </m:e>
                        <m:sub>
                          <m:r>
                            <a:rPr lang="en-US" b="0" i="1" smtClean="0">
                              <a:solidFill>
                                <a:srgbClr val="FF0000"/>
                              </a:solidFill>
                              <a:latin typeface="Cambria Math" panose="02040503050406030204" pitchFamily="18" charset="0"/>
                            </a:rPr>
                            <m:t>𝑖𝑗</m:t>
                          </m:r>
                        </m:sub>
                      </m:sSub>
                    </m:oMath>
                  </m:oMathPara>
                </a14:m>
                <a:endParaRPr lang="en-US" dirty="0">
                  <a:solidFill>
                    <a:srgbClr val="FF0000"/>
                  </a:solidFill>
                </a:endParaRPr>
              </a:p>
            </p:txBody>
          </p:sp>
        </mc:Choice>
        <mc:Fallback xmlns="">
          <p:sp>
            <p:nvSpPr>
              <p:cNvPr id="10" name="TextBox 9">
                <a:extLst>
                  <a:ext uri="{FF2B5EF4-FFF2-40B4-BE49-F238E27FC236}">
                    <a16:creationId xmlns:a16="http://schemas.microsoft.com/office/drawing/2014/main" id="{46A3294C-3686-49C4-9E0B-5F717B3BEF8E}"/>
                  </a:ext>
                </a:extLst>
              </p:cNvPr>
              <p:cNvSpPr txBox="1">
                <a:spLocks noRot="1" noChangeAspect="1" noMove="1" noResize="1" noEditPoints="1" noAdjustHandles="1" noChangeArrowheads="1" noChangeShapeType="1" noTextEdit="1"/>
              </p:cNvSpPr>
              <p:nvPr/>
            </p:nvSpPr>
            <p:spPr>
              <a:xfrm>
                <a:off x="2316973" y="5185883"/>
                <a:ext cx="518988" cy="391646"/>
              </a:xfrm>
              <a:prstGeom prst="rect">
                <a:avLst/>
              </a:prstGeom>
              <a:blipFill>
                <a:blip r:embed="rId4"/>
                <a:stretch>
                  <a:fillRect b="-6061"/>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EC34055D-832A-496E-9B23-0769EF55D114}"/>
                  </a:ext>
                </a:extLst>
              </p:cNvPr>
              <p:cNvSpPr/>
              <p:nvPr/>
            </p:nvSpPr>
            <p:spPr>
              <a:xfrm>
                <a:off x="686232" y="2325407"/>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1</m:t>
                          </m:r>
                        </m:sub>
                      </m:sSub>
                    </m:oMath>
                  </m:oMathPara>
                </a14:m>
                <a:endParaRPr lang="en-US" dirty="0"/>
              </a:p>
            </p:txBody>
          </p:sp>
        </mc:Choice>
        <mc:Fallback xmlns="">
          <p:sp>
            <p:nvSpPr>
              <p:cNvPr id="11" name="Oval 10">
                <a:extLst>
                  <a:ext uri="{FF2B5EF4-FFF2-40B4-BE49-F238E27FC236}">
                    <a16:creationId xmlns:a16="http://schemas.microsoft.com/office/drawing/2014/main" id="{EC34055D-832A-496E-9B23-0769EF55D114}"/>
                  </a:ext>
                </a:extLst>
              </p:cNvPr>
              <p:cNvSpPr>
                <a:spLocks noRot="1" noChangeAspect="1" noMove="1" noResize="1" noEditPoints="1" noAdjustHandles="1" noChangeArrowheads="1" noChangeShapeType="1" noTextEdit="1"/>
              </p:cNvSpPr>
              <p:nvPr/>
            </p:nvSpPr>
            <p:spPr>
              <a:xfrm>
                <a:off x="686232" y="2325407"/>
                <a:ext cx="432048" cy="432048"/>
              </a:xfrm>
              <a:prstGeom prst="ellipse">
                <a:avLst/>
              </a:prstGeom>
              <a:blipFill>
                <a:blip r:embed="rId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val 12">
                <a:extLst>
                  <a:ext uri="{FF2B5EF4-FFF2-40B4-BE49-F238E27FC236}">
                    <a16:creationId xmlns:a16="http://schemas.microsoft.com/office/drawing/2014/main" id="{2B431EE9-AC1F-4F28-BC71-9C01164A7F0F}"/>
                  </a:ext>
                </a:extLst>
              </p:cNvPr>
              <p:cNvSpPr/>
              <p:nvPr/>
            </p:nvSpPr>
            <p:spPr>
              <a:xfrm>
                <a:off x="2036275" y="2298646"/>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𝑘</m:t>
                          </m:r>
                        </m:sub>
                      </m:sSub>
                    </m:oMath>
                  </m:oMathPara>
                </a14:m>
                <a:endParaRPr lang="en-US" dirty="0"/>
              </a:p>
            </p:txBody>
          </p:sp>
        </mc:Choice>
        <mc:Fallback xmlns="">
          <p:sp>
            <p:nvSpPr>
              <p:cNvPr id="13" name="Oval 12">
                <a:extLst>
                  <a:ext uri="{FF2B5EF4-FFF2-40B4-BE49-F238E27FC236}">
                    <a16:creationId xmlns:a16="http://schemas.microsoft.com/office/drawing/2014/main" id="{2B431EE9-AC1F-4F28-BC71-9C01164A7F0F}"/>
                  </a:ext>
                </a:extLst>
              </p:cNvPr>
              <p:cNvSpPr>
                <a:spLocks noRot="1" noChangeAspect="1" noMove="1" noResize="1" noEditPoints="1" noAdjustHandles="1" noChangeArrowheads="1" noChangeShapeType="1" noTextEdit="1"/>
              </p:cNvSpPr>
              <p:nvPr/>
            </p:nvSpPr>
            <p:spPr>
              <a:xfrm>
                <a:off x="2036275" y="2298646"/>
                <a:ext cx="432048" cy="432048"/>
              </a:xfrm>
              <a:prstGeom prst="ellipse">
                <a:avLst/>
              </a:prstGeom>
              <a:blipFill>
                <a:blip r:embed="rId6"/>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4517D9F6-CEE5-4ED2-92C8-59E7DC61B443}"/>
                  </a:ext>
                </a:extLst>
              </p:cNvPr>
              <p:cNvSpPr/>
              <p:nvPr/>
            </p:nvSpPr>
            <p:spPr>
              <a:xfrm>
                <a:off x="3452714" y="2284002"/>
                <a:ext cx="432048"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𝑦</m:t>
                          </m:r>
                        </m:e>
                        <m:sub>
                          <m:r>
                            <a:rPr lang="en-US" b="0" i="1" smtClean="0">
                              <a:solidFill>
                                <a:schemeClr val="tx1"/>
                              </a:solidFill>
                              <a:latin typeface="Cambria Math" panose="02040503050406030204" pitchFamily="18" charset="0"/>
                            </a:rPr>
                            <m:t>𝑛</m:t>
                          </m:r>
                        </m:sub>
                      </m:sSub>
                    </m:oMath>
                  </m:oMathPara>
                </a14:m>
                <a:endParaRPr lang="en-US" dirty="0"/>
              </a:p>
            </p:txBody>
          </p:sp>
        </mc:Choice>
        <mc:Fallback xmlns="">
          <p:sp>
            <p:nvSpPr>
              <p:cNvPr id="14" name="Oval 13">
                <a:extLst>
                  <a:ext uri="{FF2B5EF4-FFF2-40B4-BE49-F238E27FC236}">
                    <a16:creationId xmlns:a16="http://schemas.microsoft.com/office/drawing/2014/main" id="{4517D9F6-CEE5-4ED2-92C8-59E7DC61B443}"/>
                  </a:ext>
                </a:extLst>
              </p:cNvPr>
              <p:cNvSpPr>
                <a:spLocks noRot="1" noChangeAspect="1" noMove="1" noResize="1" noEditPoints="1" noAdjustHandles="1" noChangeArrowheads="1" noChangeShapeType="1" noTextEdit="1"/>
              </p:cNvSpPr>
              <p:nvPr/>
            </p:nvSpPr>
            <p:spPr>
              <a:xfrm>
                <a:off x="3452714" y="2284002"/>
                <a:ext cx="432048" cy="432048"/>
              </a:xfrm>
              <a:prstGeom prst="ellipse">
                <a:avLst/>
              </a:prstGeom>
              <a:blipFill>
                <a:blip r:embed="rId7"/>
                <a:stretch>
                  <a:fillRect/>
                </a:stretch>
              </a:blipFill>
              <a:ln>
                <a:solidFill>
                  <a:schemeClr val="tx1"/>
                </a:solidFill>
              </a:ln>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91A21DFA-F24E-4A80-8C65-81479158EC37}"/>
              </a:ext>
            </a:extLst>
          </p:cNvPr>
          <p:cNvCxnSpPr>
            <a:cxnSpLocks/>
            <a:stCxn id="6" idx="1"/>
            <a:endCxn id="11" idx="4"/>
          </p:cNvCxnSpPr>
          <p:nvPr/>
        </p:nvCxnSpPr>
        <p:spPr>
          <a:xfrm flipH="1" flipV="1">
            <a:off x="902256" y="2757455"/>
            <a:ext cx="1184204" cy="13359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6CA35C7-F11B-4D55-AC93-85BF034C0CAF}"/>
              </a:ext>
            </a:extLst>
          </p:cNvPr>
          <p:cNvCxnSpPr>
            <a:cxnSpLocks/>
            <a:stCxn id="6" idx="0"/>
            <a:endCxn id="13" idx="4"/>
          </p:cNvCxnSpPr>
          <p:nvPr/>
        </p:nvCxnSpPr>
        <p:spPr>
          <a:xfrm flipV="1">
            <a:off x="2239212" y="2730694"/>
            <a:ext cx="13087" cy="12994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AEB1386-4C90-4808-A7D9-C243683ABAFF}"/>
              </a:ext>
            </a:extLst>
          </p:cNvPr>
          <p:cNvCxnSpPr>
            <a:cxnSpLocks/>
            <a:stCxn id="6" idx="7"/>
            <a:endCxn id="14" idx="4"/>
          </p:cNvCxnSpPr>
          <p:nvPr/>
        </p:nvCxnSpPr>
        <p:spPr>
          <a:xfrm flipV="1">
            <a:off x="2391964" y="2716050"/>
            <a:ext cx="1276774" cy="13773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0363C1C-ED34-4D37-936A-A3AD26072CBE}"/>
                  </a:ext>
                </a:extLst>
              </p:cNvPr>
              <p:cNvSpPr txBox="1"/>
              <p:nvPr/>
            </p:nvSpPr>
            <p:spPr>
              <a:xfrm>
                <a:off x="1748068" y="3379200"/>
                <a:ext cx="5325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𝑘𝑖</m:t>
                          </m:r>
                        </m:sub>
                      </m:sSub>
                    </m:oMath>
                  </m:oMathPara>
                </a14:m>
                <a:endParaRPr lang="en-US" dirty="0"/>
              </a:p>
            </p:txBody>
          </p:sp>
        </mc:Choice>
        <mc:Fallback xmlns="">
          <p:sp>
            <p:nvSpPr>
              <p:cNvPr id="29" name="TextBox 28">
                <a:extLst>
                  <a:ext uri="{FF2B5EF4-FFF2-40B4-BE49-F238E27FC236}">
                    <a16:creationId xmlns:a16="http://schemas.microsoft.com/office/drawing/2014/main" id="{C0363C1C-ED34-4D37-936A-A3AD26072CBE}"/>
                  </a:ext>
                </a:extLst>
              </p:cNvPr>
              <p:cNvSpPr txBox="1">
                <a:spLocks noRot="1" noChangeAspect="1" noMove="1" noResize="1" noEditPoints="1" noAdjustHandles="1" noChangeArrowheads="1" noChangeShapeType="1" noTextEdit="1"/>
              </p:cNvSpPr>
              <p:nvPr/>
            </p:nvSpPr>
            <p:spPr>
              <a:xfrm>
                <a:off x="1748068" y="3379200"/>
                <a:ext cx="532518"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9A1688C5-2E76-4355-B14F-B8AA19EAECCF}"/>
                  </a:ext>
                </a:extLst>
              </p:cNvPr>
              <p:cNvSpPr txBox="1"/>
              <p:nvPr/>
            </p:nvSpPr>
            <p:spPr>
              <a:xfrm>
                <a:off x="1229800" y="3405961"/>
                <a:ext cx="5325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r>
                            <a:rPr lang="en-US" b="0" i="1" smtClean="0">
                              <a:latin typeface="Cambria Math" panose="02040503050406030204" pitchFamily="18" charset="0"/>
                            </a:rPr>
                            <m:t>𝑖</m:t>
                          </m:r>
                        </m:sub>
                      </m:sSub>
                    </m:oMath>
                  </m:oMathPara>
                </a14:m>
                <a:endParaRPr lang="en-US" dirty="0"/>
              </a:p>
            </p:txBody>
          </p:sp>
        </mc:Choice>
        <mc:Fallback xmlns="">
          <p:sp>
            <p:nvSpPr>
              <p:cNvPr id="30" name="TextBox 29">
                <a:extLst>
                  <a:ext uri="{FF2B5EF4-FFF2-40B4-BE49-F238E27FC236}">
                    <a16:creationId xmlns:a16="http://schemas.microsoft.com/office/drawing/2014/main" id="{9A1688C5-2E76-4355-B14F-B8AA19EAECCF}"/>
                  </a:ext>
                </a:extLst>
              </p:cNvPr>
              <p:cNvSpPr txBox="1">
                <a:spLocks noRot="1" noChangeAspect="1" noMove="1" noResize="1" noEditPoints="1" noAdjustHandles="1" noChangeArrowheads="1" noChangeShapeType="1" noTextEdit="1"/>
              </p:cNvSpPr>
              <p:nvPr/>
            </p:nvSpPr>
            <p:spPr>
              <a:xfrm>
                <a:off x="1229800" y="3405961"/>
                <a:ext cx="532518" cy="369332"/>
              </a:xfrm>
              <a:prstGeom prst="rect">
                <a:avLst/>
              </a:prstGeom>
              <a:blipFill>
                <a:blip r:embed="rId9"/>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A8B136E-EE20-426C-8E93-6F13E9C7BAE6}"/>
                  </a:ext>
                </a:extLst>
              </p:cNvPr>
              <p:cNvSpPr txBox="1"/>
              <p:nvPr/>
            </p:nvSpPr>
            <p:spPr>
              <a:xfrm>
                <a:off x="2813235" y="3537206"/>
                <a:ext cx="53893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𝑛𝑖</m:t>
                          </m:r>
                        </m:sub>
                      </m:sSub>
                    </m:oMath>
                  </m:oMathPara>
                </a14:m>
                <a:endParaRPr lang="en-US" dirty="0"/>
              </a:p>
            </p:txBody>
          </p:sp>
        </mc:Choice>
        <mc:Fallback xmlns="">
          <p:sp>
            <p:nvSpPr>
              <p:cNvPr id="31" name="TextBox 30">
                <a:extLst>
                  <a:ext uri="{FF2B5EF4-FFF2-40B4-BE49-F238E27FC236}">
                    <a16:creationId xmlns:a16="http://schemas.microsoft.com/office/drawing/2014/main" id="{1A8B136E-EE20-426C-8E93-6F13E9C7BAE6}"/>
                  </a:ext>
                </a:extLst>
              </p:cNvPr>
              <p:cNvSpPr txBox="1">
                <a:spLocks noRot="1" noChangeAspect="1" noMove="1" noResize="1" noEditPoints="1" noAdjustHandles="1" noChangeArrowheads="1" noChangeShapeType="1" noTextEdit="1"/>
              </p:cNvSpPr>
              <p:nvPr/>
            </p:nvSpPr>
            <p:spPr>
              <a:xfrm>
                <a:off x="2813235" y="3537206"/>
                <a:ext cx="538930" cy="369332"/>
              </a:xfrm>
              <a:prstGeom prst="rect">
                <a:avLst/>
              </a:prstGeom>
              <a:blipFill>
                <a:blip r:embed="rId10"/>
                <a:stretch>
                  <a:fillRect/>
                </a:stretch>
              </a:blipFill>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54C3CD91-D500-4F52-B328-65D6B778D7AE}"/>
              </a:ext>
            </a:extLst>
          </p:cNvPr>
          <p:cNvCxnSpPr>
            <a:cxnSpLocks/>
            <a:endCxn id="11" idx="4"/>
          </p:cNvCxnSpPr>
          <p:nvPr/>
        </p:nvCxnSpPr>
        <p:spPr>
          <a:xfrm flipV="1">
            <a:off x="588849" y="2757455"/>
            <a:ext cx="313407" cy="520438"/>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BF8459A-96BE-4522-97A1-2B14F8C12013}"/>
              </a:ext>
            </a:extLst>
          </p:cNvPr>
          <p:cNvCxnSpPr>
            <a:cxnSpLocks/>
            <a:endCxn id="11" idx="4"/>
          </p:cNvCxnSpPr>
          <p:nvPr/>
        </p:nvCxnSpPr>
        <p:spPr>
          <a:xfrm flipV="1">
            <a:off x="902256" y="2757455"/>
            <a:ext cx="0" cy="552074"/>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200ADE4-82FE-41CC-A8F0-154F3188D792}"/>
              </a:ext>
            </a:extLst>
          </p:cNvPr>
          <p:cNvCxnSpPr>
            <a:cxnSpLocks/>
            <a:endCxn id="13" idx="4"/>
          </p:cNvCxnSpPr>
          <p:nvPr/>
        </p:nvCxnSpPr>
        <p:spPr>
          <a:xfrm flipV="1">
            <a:off x="1971285" y="2730694"/>
            <a:ext cx="281014" cy="412619"/>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DE4F000-63EA-4E12-BCFF-38F5F03C0549}"/>
              </a:ext>
            </a:extLst>
          </p:cNvPr>
          <p:cNvCxnSpPr>
            <a:cxnSpLocks/>
            <a:endCxn id="13" idx="4"/>
          </p:cNvCxnSpPr>
          <p:nvPr/>
        </p:nvCxnSpPr>
        <p:spPr>
          <a:xfrm flipH="1" flipV="1">
            <a:off x="2252299" y="2730694"/>
            <a:ext cx="229264" cy="430633"/>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EC1852B1-A563-4E2A-BF83-219182A29F45}"/>
              </a:ext>
            </a:extLst>
          </p:cNvPr>
          <p:cNvCxnSpPr>
            <a:cxnSpLocks/>
            <a:endCxn id="14" idx="4"/>
          </p:cNvCxnSpPr>
          <p:nvPr/>
        </p:nvCxnSpPr>
        <p:spPr>
          <a:xfrm flipV="1">
            <a:off x="3668738" y="2716050"/>
            <a:ext cx="0" cy="508877"/>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6192688A-0894-4CA4-8EF6-1FF9AF2BC7D4}"/>
              </a:ext>
            </a:extLst>
          </p:cNvPr>
          <p:cNvCxnSpPr>
            <a:cxnSpLocks/>
            <a:endCxn id="14" idx="4"/>
          </p:cNvCxnSpPr>
          <p:nvPr/>
        </p:nvCxnSpPr>
        <p:spPr>
          <a:xfrm flipH="1" flipV="1">
            <a:off x="3668738" y="2716050"/>
            <a:ext cx="362192" cy="461839"/>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FA19F21D-2514-41C6-B2C3-4A19B116A18D}"/>
                  </a:ext>
                </a:extLst>
              </p:cNvPr>
              <p:cNvSpPr txBox="1"/>
              <p:nvPr/>
            </p:nvSpPr>
            <p:spPr>
              <a:xfrm>
                <a:off x="330494" y="2598853"/>
                <a:ext cx="532517" cy="3931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sub>
                      </m:sSub>
                    </m:oMath>
                  </m:oMathPara>
                </a14:m>
                <a:endParaRPr lang="en-US" dirty="0"/>
              </a:p>
            </p:txBody>
          </p:sp>
        </mc:Choice>
        <mc:Fallback xmlns="">
          <p:sp>
            <p:nvSpPr>
              <p:cNvPr id="60" name="TextBox 59">
                <a:extLst>
                  <a:ext uri="{FF2B5EF4-FFF2-40B4-BE49-F238E27FC236}">
                    <a16:creationId xmlns:a16="http://schemas.microsoft.com/office/drawing/2014/main" id="{FA19F21D-2514-41C6-B2C3-4A19B116A18D}"/>
                  </a:ext>
                </a:extLst>
              </p:cNvPr>
              <p:cNvSpPr txBox="1">
                <a:spLocks noRot="1" noChangeAspect="1" noMove="1" noResize="1" noEditPoints="1" noAdjustHandles="1" noChangeArrowheads="1" noChangeShapeType="1" noTextEdit="1"/>
              </p:cNvSpPr>
              <p:nvPr/>
            </p:nvSpPr>
            <p:spPr>
              <a:xfrm>
                <a:off x="330494" y="2598853"/>
                <a:ext cx="532517" cy="393121"/>
              </a:xfrm>
              <a:prstGeom prst="rect">
                <a:avLst/>
              </a:prstGeom>
              <a:blipFill>
                <a:blip r:embed="rId11"/>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26BA2AE3-B025-447E-9B75-31756CFCED93}"/>
                  </a:ext>
                </a:extLst>
              </p:cNvPr>
              <p:cNvSpPr txBox="1"/>
              <p:nvPr/>
            </p:nvSpPr>
            <p:spPr>
              <a:xfrm>
                <a:off x="2192052" y="3105308"/>
                <a:ext cx="548547" cy="3954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𝑘</m:t>
                              </m:r>
                            </m:sub>
                          </m:sSub>
                        </m:sub>
                      </m:sSub>
                    </m:oMath>
                  </m:oMathPara>
                </a14:m>
                <a:endParaRPr lang="en-US" dirty="0"/>
              </a:p>
            </p:txBody>
          </p:sp>
        </mc:Choice>
        <mc:Fallback xmlns="">
          <p:sp>
            <p:nvSpPr>
              <p:cNvPr id="61" name="TextBox 60">
                <a:extLst>
                  <a:ext uri="{FF2B5EF4-FFF2-40B4-BE49-F238E27FC236}">
                    <a16:creationId xmlns:a16="http://schemas.microsoft.com/office/drawing/2014/main" id="{26BA2AE3-B025-447E-9B75-31756CFCED93}"/>
                  </a:ext>
                </a:extLst>
              </p:cNvPr>
              <p:cNvSpPr txBox="1">
                <a:spLocks noRot="1" noChangeAspect="1" noMove="1" noResize="1" noEditPoints="1" noAdjustHandles="1" noChangeArrowheads="1" noChangeShapeType="1" noTextEdit="1"/>
              </p:cNvSpPr>
              <p:nvPr/>
            </p:nvSpPr>
            <p:spPr>
              <a:xfrm>
                <a:off x="2192052" y="3105308"/>
                <a:ext cx="548547" cy="395429"/>
              </a:xfrm>
              <a:prstGeom prst="rect">
                <a:avLst/>
              </a:prstGeom>
              <a:blipFill>
                <a:blip r:embed="rId12"/>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8EBE9A90-5AB2-47E5-A2B5-141925683B82}"/>
                  </a:ext>
                </a:extLst>
              </p:cNvPr>
              <p:cNvSpPr txBox="1"/>
              <p:nvPr/>
            </p:nvSpPr>
            <p:spPr>
              <a:xfrm>
                <a:off x="3452714" y="3123251"/>
                <a:ext cx="548355" cy="394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𝑛</m:t>
                              </m:r>
                            </m:sub>
                          </m:sSub>
                        </m:sub>
                      </m:sSub>
                    </m:oMath>
                  </m:oMathPara>
                </a14:m>
                <a:endParaRPr lang="en-US" dirty="0"/>
              </a:p>
            </p:txBody>
          </p:sp>
        </mc:Choice>
        <mc:Fallback xmlns="">
          <p:sp>
            <p:nvSpPr>
              <p:cNvPr id="62" name="TextBox 61">
                <a:extLst>
                  <a:ext uri="{FF2B5EF4-FFF2-40B4-BE49-F238E27FC236}">
                    <a16:creationId xmlns:a16="http://schemas.microsoft.com/office/drawing/2014/main" id="{8EBE9A90-5AB2-47E5-A2B5-141925683B82}"/>
                  </a:ext>
                </a:extLst>
              </p:cNvPr>
              <p:cNvSpPr txBox="1">
                <a:spLocks noRot="1" noChangeAspect="1" noMove="1" noResize="1" noEditPoints="1" noAdjustHandles="1" noChangeArrowheads="1" noChangeShapeType="1" noTextEdit="1"/>
              </p:cNvSpPr>
              <p:nvPr/>
            </p:nvSpPr>
            <p:spPr>
              <a:xfrm>
                <a:off x="3452714" y="3123251"/>
                <a:ext cx="548355" cy="394532"/>
              </a:xfrm>
              <a:prstGeom prst="rect">
                <a:avLst/>
              </a:prstGeom>
              <a:blipFill>
                <a:blip r:embed="rId13"/>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5897DD93-FAB0-4DA7-9CF4-ED9850CBF7AD}"/>
                  </a:ext>
                </a:extLst>
              </p:cNvPr>
              <p:cNvSpPr txBox="1"/>
              <p:nvPr/>
            </p:nvSpPr>
            <p:spPr>
              <a:xfrm>
                <a:off x="261086" y="1638249"/>
                <a:ext cx="1282339" cy="6986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𝛿</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𝐸</m:t>
                          </m:r>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sub>
                          </m:sSub>
                        </m:den>
                      </m:f>
                    </m:oMath>
                  </m:oMathPara>
                </a14:m>
                <a:endParaRPr lang="en-US" dirty="0"/>
              </a:p>
            </p:txBody>
          </p:sp>
        </mc:Choice>
        <mc:Fallback xmlns="">
          <p:sp>
            <p:nvSpPr>
              <p:cNvPr id="63" name="TextBox 62">
                <a:extLst>
                  <a:ext uri="{FF2B5EF4-FFF2-40B4-BE49-F238E27FC236}">
                    <a16:creationId xmlns:a16="http://schemas.microsoft.com/office/drawing/2014/main" id="{5897DD93-FAB0-4DA7-9CF4-ED9850CBF7AD}"/>
                  </a:ext>
                </a:extLst>
              </p:cNvPr>
              <p:cNvSpPr txBox="1">
                <a:spLocks noRot="1" noChangeAspect="1" noMove="1" noResize="1" noEditPoints="1" noAdjustHandles="1" noChangeArrowheads="1" noChangeShapeType="1" noTextEdit="1"/>
              </p:cNvSpPr>
              <p:nvPr/>
            </p:nvSpPr>
            <p:spPr>
              <a:xfrm>
                <a:off x="261086" y="1638249"/>
                <a:ext cx="1282339" cy="698653"/>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A9EE2987-632A-4657-BE97-72B75770F1EB}"/>
                  </a:ext>
                </a:extLst>
              </p:cNvPr>
              <p:cNvSpPr txBox="1"/>
              <p:nvPr/>
            </p:nvSpPr>
            <p:spPr>
              <a:xfrm>
                <a:off x="1667789" y="1652529"/>
                <a:ext cx="1314399" cy="7009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𝛿</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𝑘</m:t>
                              </m:r>
                            </m:sub>
                          </m:sSub>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𝐸</m:t>
                          </m:r>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𝑘</m:t>
                                  </m:r>
                                </m:sub>
                              </m:sSub>
                            </m:sub>
                          </m:sSub>
                        </m:den>
                      </m:f>
                    </m:oMath>
                  </m:oMathPara>
                </a14:m>
                <a:endParaRPr lang="en-US" dirty="0"/>
              </a:p>
            </p:txBody>
          </p:sp>
        </mc:Choice>
        <mc:Fallback xmlns="">
          <p:sp>
            <p:nvSpPr>
              <p:cNvPr id="64" name="TextBox 63">
                <a:extLst>
                  <a:ext uri="{FF2B5EF4-FFF2-40B4-BE49-F238E27FC236}">
                    <a16:creationId xmlns:a16="http://schemas.microsoft.com/office/drawing/2014/main" id="{A9EE2987-632A-4657-BE97-72B75770F1EB}"/>
                  </a:ext>
                </a:extLst>
              </p:cNvPr>
              <p:cNvSpPr txBox="1">
                <a:spLocks noRot="1" noChangeAspect="1" noMove="1" noResize="1" noEditPoints="1" noAdjustHandles="1" noChangeArrowheads="1" noChangeShapeType="1" noTextEdit="1"/>
              </p:cNvSpPr>
              <p:nvPr/>
            </p:nvSpPr>
            <p:spPr>
              <a:xfrm>
                <a:off x="1667789" y="1652529"/>
                <a:ext cx="1314399" cy="700961"/>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7742F16C-56FD-4880-8708-3668CCFF57E0}"/>
                  </a:ext>
                </a:extLst>
              </p:cNvPr>
              <p:cNvSpPr txBox="1"/>
              <p:nvPr/>
            </p:nvSpPr>
            <p:spPr>
              <a:xfrm>
                <a:off x="3090522" y="1623622"/>
                <a:ext cx="1343253" cy="7097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𝛿</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𝑛</m:t>
                              </m:r>
                            </m:sub>
                          </m:sSub>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𝐸</m:t>
                          </m:r>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𝑛</m:t>
                                  </m:r>
                                </m:sub>
                              </m:sSub>
                            </m:sub>
                          </m:sSub>
                        </m:den>
                      </m:f>
                    </m:oMath>
                  </m:oMathPara>
                </a14:m>
                <a:endParaRPr lang="en-US" dirty="0"/>
              </a:p>
            </p:txBody>
          </p:sp>
        </mc:Choice>
        <mc:Fallback xmlns="">
          <p:sp>
            <p:nvSpPr>
              <p:cNvPr id="65" name="TextBox 64">
                <a:extLst>
                  <a:ext uri="{FF2B5EF4-FFF2-40B4-BE49-F238E27FC236}">
                    <a16:creationId xmlns:a16="http://schemas.microsoft.com/office/drawing/2014/main" id="{7742F16C-56FD-4880-8708-3668CCFF57E0}"/>
                  </a:ext>
                </a:extLst>
              </p:cNvPr>
              <p:cNvSpPr txBox="1">
                <a:spLocks noRot="1" noChangeAspect="1" noMove="1" noResize="1" noEditPoints="1" noAdjustHandles="1" noChangeArrowheads="1" noChangeShapeType="1" noTextEdit="1"/>
              </p:cNvSpPr>
              <p:nvPr/>
            </p:nvSpPr>
            <p:spPr>
              <a:xfrm>
                <a:off x="3090522" y="1623622"/>
                <a:ext cx="1343253" cy="709746"/>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5AC0AE7C-E2EC-400F-899C-ED125F3C7783}"/>
                  </a:ext>
                </a:extLst>
              </p:cNvPr>
              <p:cNvSpPr txBox="1"/>
              <p:nvPr/>
            </p:nvSpPr>
            <p:spPr>
              <a:xfrm>
                <a:off x="5281686" y="2324512"/>
                <a:ext cx="2973635" cy="848502"/>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𝐸</m:t>
                          </m:r>
                        </m:num>
                        <m:den>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𝑖𝑗</m:t>
                              </m:r>
                            </m:sub>
                          </m:sSub>
                        </m:den>
                      </m:f>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𝑘</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𝛿</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𝑘</m:t>
                                  </m:r>
                                </m:sub>
                              </m:sSub>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𝑘𝑖</m:t>
                              </m:r>
                            </m:sub>
                          </m:sSub>
                        </m:e>
                      </m:nary>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sub>
                          </m:sSub>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oMath>
                  </m:oMathPara>
                </a14:m>
                <a:endParaRPr lang="en-US" dirty="0"/>
              </a:p>
            </p:txBody>
          </p:sp>
        </mc:Choice>
        <mc:Fallback xmlns="">
          <p:sp>
            <p:nvSpPr>
              <p:cNvPr id="66" name="TextBox 65">
                <a:extLst>
                  <a:ext uri="{FF2B5EF4-FFF2-40B4-BE49-F238E27FC236}">
                    <a16:creationId xmlns:a16="http://schemas.microsoft.com/office/drawing/2014/main" id="{5AC0AE7C-E2EC-400F-899C-ED125F3C7783}"/>
                  </a:ext>
                </a:extLst>
              </p:cNvPr>
              <p:cNvSpPr txBox="1">
                <a:spLocks noRot="1" noChangeAspect="1" noMove="1" noResize="1" noEditPoints="1" noAdjustHandles="1" noChangeArrowheads="1" noChangeShapeType="1" noTextEdit="1"/>
              </p:cNvSpPr>
              <p:nvPr/>
            </p:nvSpPr>
            <p:spPr>
              <a:xfrm>
                <a:off x="5281686" y="2324512"/>
                <a:ext cx="2973635" cy="848502"/>
              </a:xfrm>
              <a:prstGeom prst="rect">
                <a:avLst/>
              </a:prstGeom>
              <a:blipFill>
                <a:blip r:embed="rId17"/>
                <a:stretch>
                  <a:fillRect/>
                </a:stretch>
              </a:blipFill>
              <a:ln>
                <a:solidFill>
                  <a:srgbClr val="FF0000"/>
                </a:solidFill>
              </a:ln>
            </p:spPr>
            <p:txBody>
              <a:bodyPr/>
              <a:lstStyle/>
              <a:p>
                <a:r>
                  <a:rPr lang="en-US">
                    <a:noFill/>
                  </a:rPr>
                  <a:t> </a:t>
                </a:r>
              </a:p>
            </p:txBody>
          </p:sp>
        </mc:Fallback>
      </mc:AlternateContent>
      <p:cxnSp>
        <p:nvCxnSpPr>
          <p:cNvPr id="67" name="Straight Arrow Connector 66">
            <a:extLst>
              <a:ext uri="{FF2B5EF4-FFF2-40B4-BE49-F238E27FC236}">
                <a16:creationId xmlns:a16="http://schemas.microsoft.com/office/drawing/2014/main" id="{C4FC3791-6034-4C9C-BFC0-5F7979003E24}"/>
              </a:ext>
            </a:extLst>
          </p:cNvPr>
          <p:cNvCxnSpPr>
            <a:cxnSpLocks/>
            <a:endCxn id="6" idx="4"/>
          </p:cNvCxnSpPr>
          <p:nvPr/>
        </p:nvCxnSpPr>
        <p:spPr>
          <a:xfrm flipV="1">
            <a:off x="2006149" y="4462176"/>
            <a:ext cx="233063" cy="50872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86B0074D-6417-4987-A036-6BC9D620658A}"/>
              </a:ext>
            </a:extLst>
          </p:cNvPr>
          <p:cNvCxnSpPr>
            <a:cxnSpLocks/>
            <a:endCxn id="6" idx="4"/>
          </p:cNvCxnSpPr>
          <p:nvPr/>
        </p:nvCxnSpPr>
        <p:spPr>
          <a:xfrm flipH="1" flipV="1">
            <a:off x="2239212" y="4462176"/>
            <a:ext cx="275335" cy="475090"/>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A0193155-B5C7-4D7C-BE69-FB3A9A8DF9F3}"/>
                  </a:ext>
                </a:extLst>
              </p:cNvPr>
              <p:cNvSpPr txBox="1"/>
              <p:nvPr/>
            </p:nvSpPr>
            <p:spPr>
              <a:xfrm>
                <a:off x="2462318" y="4515996"/>
                <a:ext cx="511357" cy="3965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sub>
                      </m:sSub>
                    </m:oMath>
                  </m:oMathPara>
                </a14:m>
                <a:endParaRPr lang="en-US" dirty="0"/>
              </a:p>
            </p:txBody>
          </p:sp>
        </mc:Choice>
        <mc:Fallback xmlns="">
          <p:sp>
            <p:nvSpPr>
              <p:cNvPr id="76" name="TextBox 75">
                <a:extLst>
                  <a:ext uri="{FF2B5EF4-FFF2-40B4-BE49-F238E27FC236}">
                    <a16:creationId xmlns:a16="http://schemas.microsoft.com/office/drawing/2014/main" id="{A0193155-B5C7-4D7C-BE69-FB3A9A8DF9F3}"/>
                  </a:ext>
                </a:extLst>
              </p:cNvPr>
              <p:cNvSpPr txBox="1">
                <a:spLocks noRot="1" noChangeAspect="1" noMove="1" noResize="1" noEditPoints="1" noAdjustHandles="1" noChangeArrowheads="1" noChangeShapeType="1" noTextEdit="1"/>
              </p:cNvSpPr>
              <p:nvPr/>
            </p:nvSpPr>
            <p:spPr>
              <a:xfrm>
                <a:off x="2462318" y="4515996"/>
                <a:ext cx="511357" cy="396519"/>
              </a:xfrm>
              <a:prstGeom prst="rect">
                <a:avLst/>
              </a:prstGeom>
              <a:blipFill>
                <a:blip r:embed="rId18"/>
                <a:stretch>
                  <a:fillRect b="-1538"/>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19">
            <p14:nvContentPartPr>
              <p14:cNvPr id="48" name="Ink 47">
                <a:extLst>
                  <a:ext uri="{FF2B5EF4-FFF2-40B4-BE49-F238E27FC236}">
                    <a16:creationId xmlns:a16="http://schemas.microsoft.com/office/drawing/2014/main" id="{51E2388A-1A61-461B-8E8E-07B9F17DC097}"/>
                  </a:ext>
                </a:extLst>
              </p14:cNvPr>
              <p14:cNvContentPartPr/>
              <p14:nvPr/>
            </p14:nvContentPartPr>
            <p14:xfrm>
              <a:off x="2006149" y="4646329"/>
              <a:ext cx="541080" cy="118440"/>
            </p14:xfrm>
          </p:contentPart>
        </mc:Choice>
        <mc:Fallback xmlns="">
          <p:pic>
            <p:nvPicPr>
              <p:cNvPr id="48" name="Ink 47">
                <a:extLst>
                  <a:ext uri="{FF2B5EF4-FFF2-40B4-BE49-F238E27FC236}">
                    <a16:creationId xmlns:a16="http://schemas.microsoft.com/office/drawing/2014/main" id="{51E2388A-1A61-461B-8E8E-07B9F17DC097}"/>
                  </a:ext>
                </a:extLst>
              </p:cNvPr>
              <p:cNvPicPr/>
              <p:nvPr/>
            </p:nvPicPr>
            <p:blipFill>
              <a:blip r:embed="rId20"/>
              <a:stretch>
                <a:fillRect/>
              </a:stretch>
            </p:blipFill>
            <p:spPr>
              <a:xfrm>
                <a:off x="1970509" y="4610689"/>
                <a:ext cx="612720" cy="190080"/>
              </a:xfrm>
              <a:prstGeom prst="rect">
                <a:avLst/>
              </a:prstGeom>
            </p:spPr>
          </p:pic>
        </mc:Fallback>
      </mc:AlternateContent>
      <p:grpSp>
        <p:nvGrpSpPr>
          <p:cNvPr id="53" name="Group 52">
            <a:extLst>
              <a:ext uri="{FF2B5EF4-FFF2-40B4-BE49-F238E27FC236}">
                <a16:creationId xmlns:a16="http://schemas.microsoft.com/office/drawing/2014/main" id="{5068BCB8-EEBA-4B91-9100-096E53448AF7}"/>
              </a:ext>
            </a:extLst>
          </p:cNvPr>
          <p:cNvGrpSpPr/>
          <p:nvPr/>
        </p:nvGrpSpPr>
        <p:grpSpPr>
          <a:xfrm>
            <a:off x="552469" y="2982049"/>
            <a:ext cx="3493080" cy="212400"/>
            <a:chOff x="552469" y="2982049"/>
            <a:chExt cx="3493080" cy="212400"/>
          </a:xfrm>
        </p:grpSpPr>
        <mc:AlternateContent xmlns:mc="http://schemas.openxmlformats.org/markup-compatibility/2006" xmlns:p14="http://schemas.microsoft.com/office/powerpoint/2010/main">
          <mc:Choice Requires="p14">
            <p:contentPart p14:bwMode="auto" r:id="rId21">
              <p14:nvContentPartPr>
                <p14:cNvPr id="49" name="Ink 48">
                  <a:extLst>
                    <a:ext uri="{FF2B5EF4-FFF2-40B4-BE49-F238E27FC236}">
                      <a16:creationId xmlns:a16="http://schemas.microsoft.com/office/drawing/2014/main" id="{A0CDC792-C3E8-4A4E-A5E0-14BEC8A4CB68}"/>
                    </a:ext>
                  </a:extLst>
                </p14:cNvPr>
                <p14:cNvContentPartPr/>
                <p14:nvPr/>
              </p14:nvContentPartPr>
              <p14:xfrm>
                <a:off x="552469" y="2986729"/>
                <a:ext cx="684360" cy="207720"/>
              </p14:xfrm>
            </p:contentPart>
          </mc:Choice>
          <mc:Fallback xmlns="">
            <p:pic>
              <p:nvPicPr>
                <p:cNvPr id="49" name="Ink 48">
                  <a:extLst>
                    <a:ext uri="{FF2B5EF4-FFF2-40B4-BE49-F238E27FC236}">
                      <a16:creationId xmlns:a16="http://schemas.microsoft.com/office/drawing/2014/main" id="{A0CDC792-C3E8-4A4E-A5E0-14BEC8A4CB68}"/>
                    </a:ext>
                  </a:extLst>
                </p:cNvPr>
                <p:cNvPicPr/>
                <p:nvPr/>
              </p:nvPicPr>
              <p:blipFill>
                <a:blip r:embed="rId22"/>
                <a:stretch>
                  <a:fillRect/>
                </a:stretch>
              </p:blipFill>
              <p:spPr>
                <a:xfrm>
                  <a:off x="516469" y="2950729"/>
                  <a:ext cx="7560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1" name="Ink 50">
                  <a:extLst>
                    <a:ext uri="{FF2B5EF4-FFF2-40B4-BE49-F238E27FC236}">
                      <a16:creationId xmlns:a16="http://schemas.microsoft.com/office/drawing/2014/main" id="{E73F767A-AC09-466A-9466-084763085015}"/>
                    </a:ext>
                  </a:extLst>
                </p14:cNvPr>
                <p14:cNvContentPartPr/>
                <p14:nvPr/>
              </p14:nvContentPartPr>
              <p14:xfrm>
                <a:off x="1939909" y="3007249"/>
                <a:ext cx="613080" cy="170640"/>
              </p14:xfrm>
            </p:contentPart>
          </mc:Choice>
          <mc:Fallback xmlns="">
            <p:pic>
              <p:nvPicPr>
                <p:cNvPr id="51" name="Ink 50">
                  <a:extLst>
                    <a:ext uri="{FF2B5EF4-FFF2-40B4-BE49-F238E27FC236}">
                      <a16:creationId xmlns:a16="http://schemas.microsoft.com/office/drawing/2014/main" id="{E73F767A-AC09-466A-9466-084763085015}"/>
                    </a:ext>
                  </a:extLst>
                </p:cNvPr>
                <p:cNvPicPr/>
                <p:nvPr/>
              </p:nvPicPr>
              <p:blipFill>
                <a:blip r:embed="rId24"/>
                <a:stretch>
                  <a:fillRect/>
                </a:stretch>
              </p:blipFill>
              <p:spPr>
                <a:xfrm>
                  <a:off x="1903909" y="2971609"/>
                  <a:ext cx="6847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2" name="Ink 51">
                  <a:extLst>
                    <a:ext uri="{FF2B5EF4-FFF2-40B4-BE49-F238E27FC236}">
                      <a16:creationId xmlns:a16="http://schemas.microsoft.com/office/drawing/2014/main" id="{FBF8C99A-5376-467B-BE24-12C69881B1E5}"/>
                    </a:ext>
                  </a:extLst>
                </p14:cNvPr>
                <p14:cNvContentPartPr/>
                <p14:nvPr/>
              </p14:nvContentPartPr>
              <p14:xfrm>
                <a:off x="3248149" y="2982049"/>
                <a:ext cx="797400" cy="154080"/>
              </p14:xfrm>
            </p:contentPart>
          </mc:Choice>
          <mc:Fallback xmlns="">
            <p:pic>
              <p:nvPicPr>
                <p:cNvPr id="52" name="Ink 51">
                  <a:extLst>
                    <a:ext uri="{FF2B5EF4-FFF2-40B4-BE49-F238E27FC236}">
                      <a16:creationId xmlns:a16="http://schemas.microsoft.com/office/drawing/2014/main" id="{FBF8C99A-5376-467B-BE24-12C69881B1E5}"/>
                    </a:ext>
                  </a:extLst>
                </p:cNvPr>
                <p:cNvPicPr/>
                <p:nvPr/>
              </p:nvPicPr>
              <p:blipFill>
                <a:blip r:embed="rId26"/>
                <a:stretch>
                  <a:fillRect/>
                </a:stretch>
              </p:blipFill>
              <p:spPr>
                <a:xfrm>
                  <a:off x="3212149" y="2946049"/>
                  <a:ext cx="869040" cy="22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54" name="Ink 53">
                <a:extLst>
                  <a:ext uri="{FF2B5EF4-FFF2-40B4-BE49-F238E27FC236}">
                    <a16:creationId xmlns:a16="http://schemas.microsoft.com/office/drawing/2014/main" id="{26D5CFBC-5D05-43DB-9D00-94A7105C3B99}"/>
                  </a:ext>
                </a:extLst>
              </p14:cNvPr>
              <p14:cNvContentPartPr/>
              <p14:nvPr/>
            </p14:nvContentPartPr>
            <p14:xfrm>
              <a:off x="1932349" y="4588009"/>
              <a:ext cx="606240" cy="158400"/>
            </p14:xfrm>
          </p:contentPart>
        </mc:Choice>
        <mc:Fallback xmlns="">
          <p:pic>
            <p:nvPicPr>
              <p:cNvPr id="54" name="Ink 53">
                <a:extLst>
                  <a:ext uri="{FF2B5EF4-FFF2-40B4-BE49-F238E27FC236}">
                    <a16:creationId xmlns:a16="http://schemas.microsoft.com/office/drawing/2014/main" id="{26D5CFBC-5D05-43DB-9D00-94A7105C3B99}"/>
                  </a:ext>
                </a:extLst>
              </p:cNvPr>
              <p:cNvPicPr/>
              <p:nvPr/>
            </p:nvPicPr>
            <p:blipFill>
              <a:blip r:embed="rId28"/>
              <a:stretch>
                <a:fillRect/>
              </a:stretch>
            </p:blipFill>
            <p:spPr>
              <a:xfrm>
                <a:off x="1896349" y="4552369"/>
                <a:ext cx="677880" cy="230040"/>
              </a:xfrm>
              <a:prstGeom prst="rect">
                <a:avLst/>
              </a:prstGeom>
            </p:spPr>
          </p:pic>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B08193B7-843B-4EF9-B1C4-3E26B89CF817}"/>
                  </a:ext>
                </a:extLst>
              </p:cNvPr>
              <p:cNvSpPr txBox="1"/>
              <p:nvPr/>
            </p:nvSpPr>
            <p:spPr>
              <a:xfrm>
                <a:off x="4399078" y="3681516"/>
                <a:ext cx="4167359" cy="2603277"/>
              </a:xfrm>
              <a:prstGeom prst="rect">
                <a:avLst/>
              </a:prstGeom>
              <a:noFill/>
            </p:spPr>
            <p:txBody>
              <a:bodyPr wrap="none" rtlCol="0">
                <a:spAutoFit/>
              </a:bodyPr>
              <a:lstStyle/>
              <a:p>
                <a:r>
                  <a:rPr lang="en-US" dirty="0"/>
                  <a:t>For the sigmoid function: </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𝑥</m:t>
                              </m:r>
                            </m:sup>
                          </m:sSup>
                        </m:den>
                      </m:f>
                    </m:oMath>
                  </m:oMathPara>
                </a14:m>
                <a:endParaRPr lang="en-US" dirty="0"/>
              </a:p>
              <a:p>
                <a:endParaRPr lang="en-US" dirty="0"/>
              </a:p>
              <a:p>
                <a:r>
                  <a:rPr lang="en-US" dirty="0"/>
                  <a:t>The derivative is:</a:t>
                </a:r>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)(1−</m:t>
                      </m:r>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m:oMathPara>
                </a14:m>
                <a:endParaRPr lang="en-US" dirty="0"/>
              </a:p>
              <a:p>
                <a:endParaRPr lang="en-US" dirty="0"/>
              </a:p>
              <a:p>
                <a:r>
                  <a:rPr lang="en-US" dirty="0"/>
                  <a:t>This makes it easy to compute it. We have:</a:t>
                </a:r>
              </a:p>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m:oMathPara>
                </a14:m>
                <a:endParaRPr lang="en-US" dirty="0"/>
              </a:p>
            </p:txBody>
          </p:sp>
        </mc:Choice>
        <mc:Fallback xmlns="">
          <p:sp>
            <p:nvSpPr>
              <p:cNvPr id="57" name="TextBox 56">
                <a:extLst>
                  <a:ext uri="{FF2B5EF4-FFF2-40B4-BE49-F238E27FC236}">
                    <a16:creationId xmlns:a16="http://schemas.microsoft.com/office/drawing/2014/main" id="{B08193B7-843B-4EF9-B1C4-3E26B89CF817}"/>
                  </a:ext>
                </a:extLst>
              </p:cNvPr>
              <p:cNvSpPr txBox="1">
                <a:spLocks noRot="1" noChangeAspect="1" noMove="1" noResize="1" noEditPoints="1" noAdjustHandles="1" noChangeArrowheads="1" noChangeShapeType="1" noTextEdit="1"/>
              </p:cNvSpPr>
              <p:nvPr/>
            </p:nvSpPr>
            <p:spPr>
              <a:xfrm>
                <a:off x="4399078" y="3681516"/>
                <a:ext cx="4167359" cy="2603277"/>
              </a:xfrm>
              <a:prstGeom prst="rect">
                <a:avLst/>
              </a:prstGeom>
              <a:blipFill>
                <a:blip r:embed="rId29"/>
                <a:stretch>
                  <a:fillRect l="-1318" t="-1405" r="-293"/>
                </a:stretch>
              </a:blipFill>
            </p:spPr>
            <p:txBody>
              <a:bodyPr/>
              <a:lstStyle/>
              <a:p>
                <a:r>
                  <a:rPr lang="en-US">
                    <a:noFill/>
                  </a:rPr>
                  <a:t> </a:t>
                </a:r>
              </a:p>
            </p:txBody>
          </p:sp>
        </mc:Fallback>
      </mc:AlternateContent>
    </p:spTree>
    <p:extLst>
      <p:ext uri="{BB962C8B-B14F-4D97-AF65-F5344CB8AC3E}">
        <p14:creationId xmlns:p14="http://schemas.microsoft.com/office/powerpoint/2010/main" val="153229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F1F05-B9B4-484D-8723-23B83F8131D7}"/>
              </a:ext>
            </a:extLst>
          </p:cNvPr>
          <p:cNvSpPr>
            <a:spLocks noGrp="1"/>
          </p:cNvSpPr>
          <p:nvPr>
            <p:ph type="title"/>
          </p:nvPr>
        </p:nvSpPr>
        <p:spPr/>
        <p:txBody>
          <a:bodyPr/>
          <a:lstStyle/>
          <a:p>
            <a:r>
              <a:rPr lang="en-US" dirty="0"/>
              <a:t>Stochastic gradient descent</a:t>
            </a:r>
          </a:p>
        </p:txBody>
      </p:sp>
      <p:sp>
        <p:nvSpPr>
          <p:cNvPr id="3" name="Content Placeholder 2">
            <a:extLst>
              <a:ext uri="{FF2B5EF4-FFF2-40B4-BE49-F238E27FC236}">
                <a16:creationId xmlns:a16="http://schemas.microsoft.com/office/drawing/2014/main" id="{7130C180-A80F-4EE1-8209-FDDBDCAA090A}"/>
              </a:ext>
            </a:extLst>
          </p:cNvPr>
          <p:cNvSpPr>
            <a:spLocks noGrp="1"/>
          </p:cNvSpPr>
          <p:nvPr>
            <p:ph idx="1"/>
          </p:nvPr>
        </p:nvSpPr>
        <p:spPr/>
        <p:txBody>
          <a:bodyPr>
            <a:normAutofit fontScale="92500" lnSpcReduction="10000"/>
          </a:bodyPr>
          <a:lstStyle/>
          <a:p>
            <a:r>
              <a:rPr lang="en-US" dirty="0"/>
              <a:t>Ideally the loss should be the average loss over all training data. </a:t>
            </a:r>
          </a:p>
          <a:p>
            <a:r>
              <a:rPr lang="en-US" dirty="0"/>
              <a:t>We would need to compute the loss for all training data every time we update the gradients.  </a:t>
            </a:r>
          </a:p>
          <a:p>
            <a:pPr lvl="1"/>
            <a:r>
              <a:rPr lang="en-US" dirty="0"/>
              <a:t>However, this is expensive.</a:t>
            </a:r>
          </a:p>
          <a:p>
            <a:r>
              <a:rPr lang="en-US" dirty="0">
                <a:solidFill>
                  <a:schemeClr val="accent6">
                    <a:lumMod val="75000"/>
                  </a:schemeClr>
                </a:solidFill>
              </a:rPr>
              <a:t>Stochastic gradient descent</a:t>
            </a:r>
            <a:r>
              <a:rPr lang="en-US" dirty="0"/>
              <a:t>: Consider one input point at the time. Each point is considered only once.</a:t>
            </a:r>
          </a:p>
          <a:p>
            <a:r>
              <a:rPr lang="en-US" dirty="0"/>
              <a:t>Intermediate solution: Use </a:t>
            </a:r>
            <a:r>
              <a:rPr lang="en-US" dirty="0">
                <a:solidFill>
                  <a:srgbClr val="0070C0"/>
                </a:solidFill>
              </a:rPr>
              <a:t>mini-batches</a:t>
            </a:r>
            <a:r>
              <a:rPr lang="en-US" dirty="0"/>
              <a:t> of data points.</a:t>
            </a:r>
          </a:p>
        </p:txBody>
      </p:sp>
      <p:sp>
        <p:nvSpPr>
          <p:cNvPr id="4" name="Slide Number Placeholder 3">
            <a:extLst>
              <a:ext uri="{FF2B5EF4-FFF2-40B4-BE49-F238E27FC236}">
                <a16:creationId xmlns:a16="http://schemas.microsoft.com/office/drawing/2014/main" id="{F1919787-7BAE-498B-B1AF-D702481CE2F5}"/>
              </a:ext>
            </a:extLst>
          </p:cNvPr>
          <p:cNvSpPr>
            <a:spLocks noGrp="1"/>
          </p:cNvSpPr>
          <p:nvPr>
            <p:ph type="sldNum" sz="quarter" idx="12"/>
          </p:nvPr>
        </p:nvSpPr>
        <p:spPr/>
        <p:txBody>
          <a:bodyPr/>
          <a:lstStyle/>
          <a:p>
            <a:fld id="{878E0B35-C73E-49DE-9EA0-4D9F6C87E107}" type="slidenum">
              <a:rPr lang="el-GR" smtClean="0"/>
              <a:pPr/>
              <a:t>86</a:t>
            </a:fld>
            <a:endParaRPr lang="el-GR"/>
          </a:p>
        </p:txBody>
      </p:sp>
    </p:spTree>
    <p:extLst>
      <p:ext uri="{BB962C8B-B14F-4D97-AF65-F5344CB8AC3E}">
        <p14:creationId xmlns:p14="http://schemas.microsoft.com/office/powerpoint/2010/main" val="28954778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C6AD15-BB9F-4BC9-AD7D-4A9AFF498874}"/>
              </a:ext>
            </a:extLst>
          </p:cNvPr>
          <p:cNvSpPr>
            <a:spLocks noGrp="1"/>
          </p:cNvSpPr>
          <p:nvPr>
            <p:ph type="sldNum" sz="quarter" idx="12"/>
          </p:nvPr>
        </p:nvSpPr>
        <p:spPr/>
        <p:txBody>
          <a:bodyPr/>
          <a:lstStyle/>
          <a:p>
            <a:fld id="{878E0B35-C73E-49DE-9EA0-4D9F6C87E107}" type="slidenum">
              <a:rPr lang="el-GR" smtClean="0"/>
              <a:pPr/>
              <a:t>87</a:t>
            </a:fld>
            <a:endParaRPr lang="el-GR"/>
          </a:p>
        </p:txBody>
      </p:sp>
      <p:sp>
        <p:nvSpPr>
          <p:cNvPr id="3" name="TextBox 2">
            <a:extLst>
              <a:ext uri="{FF2B5EF4-FFF2-40B4-BE49-F238E27FC236}">
                <a16:creationId xmlns:a16="http://schemas.microsoft.com/office/drawing/2014/main" id="{8FF59A2C-BF93-4BD0-A0F9-E7E1B5F463DE}"/>
              </a:ext>
            </a:extLst>
          </p:cNvPr>
          <p:cNvSpPr txBox="1"/>
          <p:nvPr/>
        </p:nvSpPr>
        <p:spPr>
          <a:xfrm>
            <a:off x="2483768" y="4077072"/>
            <a:ext cx="4680520" cy="584775"/>
          </a:xfrm>
          <a:prstGeom prst="rect">
            <a:avLst/>
          </a:prstGeom>
          <a:noFill/>
        </p:spPr>
        <p:txBody>
          <a:bodyPr wrap="square" rtlCol="0">
            <a:spAutoFit/>
          </a:bodyPr>
          <a:lstStyle/>
          <a:p>
            <a:r>
              <a:rPr lang="en-US" sz="3200" dirty="0"/>
              <a:t>End of extra slides</a:t>
            </a:r>
          </a:p>
        </p:txBody>
      </p:sp>
    </p:spTree>
    <p:extLst>
      <p:ext uri="{BB962C8B-B14F-4D97-AF65-F5344CB8AC3E}">
        <p14:creationId xmlns:p14="http://schemas.microsoft.com/office/powerpoint/2010/main" val="1654377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E601B-E8BE-41F3-9F7B-8F4AEC20FC41}"/>
              </a:ext>
            </a:extLst>
          </p:cNvPr>
          <p:cNvSpPr>
            <a:spLocks noGrp="1"/>
          </p:cNvSpPr>
          <p:nvPr>
            <p:ph type="title"/>
          </p:nvPr>
        </p:nvSpPr>
        <p:spPr>
          <a:xfrm>
            <a:off x="457200" y="84649"/>
            <a:ext cx="8229600" cy="562074"/>
          </a:xfrm>
        </p:spPr>
        <p:txBody>
          <a:bodyPr>
            <a:normAutofit fontScale="90000"/>
          </a:bodyPr>
          <a:lstStyle/>
          <a:p>
            <a:r>
              <a:rPr lang="el-GR" dirty="0">
                <a:solidFill>
                  <a:schemeClr val="accent6">
                    <a:lumMod val="75000"/>
                  </a:schemeClr>
                </a:solidFill>
              </a:rPr>
              <a:t> </a:t>
            </a:r>
            <a:r>
              <a:rPr lang="en-US" dirty="0">
                <a:solidFill>
                  <a:schemeClr val="accent6">
                    <a:lumMod val="75000"/>
                  </a:schemeClr>
                </a:solidFill>
              </a:rPr>
              <a:t>Term-Document co-occurrence matrix</a:t>
            </a:r>
          </a:p>
        </p:txBody>
      </p:sp>
      <p:sp>
        <p:nvSpPr>
          <p:cNvPr id="3" name="Slide Number Placeholder 2">
            <a:extLst>
              <a:ext uri="{FF2B5EF4-FFF2-40B4-BE49-F238E27FC236}">
                <a16:creationId xmlns:a16="http://schemas.microsoft.com/office/drawing/2014/main" id="{5E3A0FCA-03DE-4B93-8C3E-8A26AA9921ED}"/>
              </a:ext>
            </a:extLst>
          </p:cNvPr>
          <p:cNvSpPr>
            <a:spLocks noGrp="1"/>
          </p:cNvSpPr>
          <p:nvPr>
            <p:ph type="sldNum" sz="quarter" idx="12"/>
          </p:nvPr>
        </p:nvSpPr>
        <p:spPr/>
        <p:txBody>
          <a:bodyPr/>
          <a:lstStyle/>
          <a:p>
            <a:fld id="{878E0B35-C73E-49DE-9EA0-4D9F6C87E107}" type="slidenum">
              <a:rPr lang="el-GR" smtClean="0"/>
              <a:pPr/>
              <a:t>9</a:t>
            </a:fld>
            <a:endParaRPr lang="el-GR"/>
          </a:p>
        </p:txBody>
      </p:sp>
      <p:graphicFrame>
        <p:nvGraphicFramePr>
          <p:cNvPr id="7" name="Table 3">
            <a:extLst>
              <a:ext uri="{FF2B5EF4-FFF2-40B4-BE49-F238E27FC236}">
                <a16:creationId xmlns:a16="http://schemas.microsoft.com/office/drawing/2014/main" id="{C5C10AA0-0E5A-4597-A875-8A811A34DB19}"/>
              </a:ext>
            </a:extLst>
          </p:cNvPr>
          <p:cNvGraphicFramePr>
            <a:graphicFrameLocks noGrp="1"/>
          </p:cNvGraphicFramePr>
          <p:nvPr>
            <p:extLst>
              <p:ext uri="{D42A27DB-BD31-4B8C-83A1-F6EECF244321}">
                <p14:modId xmlns:p14="http://schemas.microsoft.com/office/powerpoint/2010/main" val="2516869390"/>
              </p:ext>
            </p:extLst>
          </p:nvPr>
        </p:nvGraphicFramePr>
        <p:xfrm>
          <a:off x="3347864" y="2492896"/>
          <a:ext cx="3840480" cy="3200400"/>
        </p:xfrm>
        <a:graphic>
          <a:graphicData uri="http://schemas.openxmlformats.org/drawingml/2006/table">
            <a:tbl>
              <a:tblPr firstRow="1" bandRow="1">
                <a:tableStyleId>{5940675A-B579-460E-94D1-54222C63F5DA}</a:tableStyleId>
              </a:tblPr>
              <a:tblGrid>
                <a:gridCol w="640080">
                  <a:extLst>
                    <a:ext uri="{9D8B030D-6E8A-4147-A177-3AD203B41FA5}">
                      <a16:colId xmlns:a16="http://schemas.microsoft.com/office/drawing/2014/main" val="884511927"/>
                    </a:ext>
                  </a:extLst>
                </a:gridCol>
                <a:gridCol w="640080">
                  <a:extLst>
                    <a:ext uri="{9D8B030D-6E8A-4147-A177-3AD203B41FA5}">
                      <a16:colId xmlns:a16="http://schemas.microsoft.com/office/drawing/2014/main" val="4101745096"/>
                    </a:ext>
                  </a:extLst>
                </a:gridCol>
                <a:gridCol w="640080">
                  <a:extLst>
                    <a:ext uri="{9D8B030D-6E8A-4147-A177-3AD203B41FA5}">
                      <a16:colId xmlns:a16="http://schemas.microsoft.com/office/drawing/2014/main" val="1956767828"/>
                    </a:ext>
                  </a:extLst>
                </a:gridCol>
                <a:gridCol w="640080">
                  <a:extLst>
                    <a:ext uri="{9D8B030D-6E8A-4147-A177-3AD203B41FA5}">
                      <a16:colId xmlns:a16="http://schemas.microsoft.com/office/drawing/2014/main" val="866243810"/>
                    </a:ext>
                  </a:extLst>
                </a:gridCol>
                <a:gridCol w="640080">
                  <a:extLst>
                    <a:ext uri="{9D8B030D-6E8A-4147-A177-3AD203B41FA5}">
                      <a16:colId xmlns:a16="http://schemas.microsoft.com/office/drawing/2014/main" val="1662209428"/>
                    </a:ext>
                  </a:extLst>
                </a:gridCol>
                <a:gridCol w="640080">
                  <a:extLst>
                    <a:ext uri="{9D8B030D-6E8A-4147-A177-3AD203B41FA5}">
                      <a16:colId xmlns:a16="http://schemas.microsoft.com/office/drawing/2014/main" val="1989923233"/>
                    </a:ext>
                  </a:extLst>
                </a:gridCol>
              </a:tblGrid>
              <a:tr h="457200">
                <a:tc>
                  <a:txBody>
                    <a:bodyPr/>
                    <a:lstStyle/>
                    <a:p>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b="1" dirty="0"/>
                        <a:t>d1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b="1" dirty="0"/>
                        <a:t>d2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b="1" dirty="0"/>
                        <a:t>d3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b="1" dirty="0"/>
                        <a:t>d4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b="1" dirty="0"/>
                        <a:t>d5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02781685"/>
                  </a:ext>
                </a:extLst>
              </a:tr>
              <a:tr h="457200">
                <a:tc>
                  <a:txBody>
                    <a:bodyPr/>
                    <a:lstStyle/>
                    <a:p>
                      <a:r>
                        <a:rPr lang="en-US" sz="1800" b="1" dirty="0"/>
                        <a:t>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29962381"/>
                  </a:ext>
                </a:extLst>
              </a:tr>
              <a:tr h="457200">
                <a:tc>
                  <a:txBody>
                    <a:bodyPr/>
                    <a:lstStyle/>
                    <a:p>
                      <a:r>
                        <a:rPr lang="en-US" sz="1800" b="1" dirty="0"/>
                        <a:t>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18906674"/>
                  </a:ext>
                </a:extLst>
              </a:tr>
              <a:tr h="457200">
                <a:tc>
                  <a:txBody>
                    <a:bodyPr/>
                    <a:lstStyle/>
                    <a:p>
                      <a:r>
                        <a:rPr lang="en-US" sz="1800" b="1" dirty="0"/>
                        <a: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44301719"/>
                  </a:ext>
                </a:extLst>
              </a:tr>
              <a:tr h="457200">
                <a:tc>
                  <a:txBody>
                    <a:bodyPr/>
                    <a:lstStyle/>
                    <a:p>
                      <a:r>
                        <a:rPr lang="en-US" sz="1800" b="1" dirty="0"/>
                        <a:t>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64580742"/>
                  </a:ext>
                </a:extLst>
              </a:tr>
              <a:tr h="457200">
                <a:tc>
                  <a:txBody>
                    <a:bodyPr/>
                    <a:lstStyle/>
                    <a:p>
                      <a:r>
                        <a:rPr lang="en-US" sz="1800" b="1" dirty="0"/>
                        <a: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64118873"/>
                  </a:ext>
                </a:extLst>
              </a:tr>
              <a:tr h="457200">
                <a:tc>
                  <a:txBody>
                    <a:bodyPr/>
                    <a:lstStyle/>
                    <a:p>
                      <a:r>
                        <a:rPr lang="en-US" sz="1800" b="1" dirty="0"/>
                        <a:t>f</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800"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79585864"/>
                  </a:ext>
                </a:extLst>
              </a:tr>
            </a:tbl>
          </a:graphicData>
        </a:graphic>
      </p:graphicFrame>
      <p:sp>
        <p:nvSpPr>
          <p:cNvPr id="8" name="TextBox 7">
            <a:extLst>
              <a:ext uri="{FF2B5EF4-FFF2-40B4-BE49-F238E27FC236}">
                <a16:creationId xmlns:a16="http://schemas.microsoft.com/office/drawing/2014/main" id="{BD968A7F-B709-4DC5-B75A-6AF7DEED179D}"/>
              </a:ext>
            </a:extLst>
          </p:cNvPr>
          <p:cNvSpPr txBox="1"/>
          <p:nvPr/>
        </p:nvSpPr>
        <p:spPr>
          <a:xfrm>
            <a:off x="323528" y="3361416"/>
            <a:ext cx="2819400" cy="1323439"/>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d1</a:t>
            </a:r>
            <a:r>
              <a:rPr lang="en-US" sz="1600" dirty="0">
                <a:latin typeface="Calibri" panose="020F0502020204030204" pitchFamily="34" charset="0"/>
                <a:cs typeface="Calibri" panose="020F0502020204030204" pitchFamily="34" charset="0"/>
              </a:rPr>
              <a:t>: a b c </a:t>
            </a:r>
          </a:p>
          <a:p>
            <a:r>
              <a:rPr lang="en-US" sz="1600" b="1" dirty="0">
                <a:latin typeface="Calibri" panose="020F0502020204030204" pitchFamily="34" charset="0"/>
                <a:cs typeface="Calibri" panose="020F0502020204030204" pitchFamily="34" charset="0"/>
              </a:rPr>
              <a:t>d2</a:t>
            </a:r>
            <a:r>
              <a:rPr lang="en-US" sz="1600" dirty="0">
                <a:latin typeface="Calibri" panose="020F0502020204030204" pitchFamily="34" charset="0"/>
                <a:cs typeface="Calibri" panose="020F0502020204030204" pitchFamily="34" charset="0"/>
              </a:rPr>
              <a:t>: a d</a:t>
            </a:r>
            <a:r>
              <a:rPr lang="el-GR" sz="16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a b</a:t>
            </a:r>
          </a:p>
          <a:p>
            <a:r>
              <a:rPr lang="en-US" sz="1600" b="1" dirty="0">
                <a:latin typeface="Calibri" panose="020F0502020204030204" pitchFamily="34" charset="0"/>
                <a:cs typeface="Calibri" panose="020F0502020204030204" pitchFamily="34" charset="0"/>
              </a:rPr>
              <a:t>d3</a:t>
            </a:r>
            <a:r>
              <a:rPr lang="en-US" sz="1600" dirty="0">
                <a:latin typeface="Calibri" panose="020F0502020204030204" pitchFamily="34" charset="0"/>
                <a:cs typeface="Calibri" panose="020F0502020204030204" pitchFamily="34" charset="0"/>
              </a:rPr>
              <a:t>:  a c d e c a f</a:t>
            </a:r>
          </a:p>
          <a:p>
            <a:r>
              <a:rPr lang="en-US" sz="1600" b="1" dirty="0">
                <a:latin typeface="Calibri" panose="020F0502020204030204" pitchFamily="34" charset="0"/>
                <a:cs typeface="Calibri" panose="020F0502020204030204" pitchFamily="34" charset="0"/>
              </a:rPr>
              <a:t>d</a:t>
            </a:r>
            <a:r>
              <a:rPr lang="el-GR" sz="1600" b="1" dirty="0">
                <a:latin typeface="Calibri" panose="020F0502020204030204" pitchFamily="34" charset="0"/>
                <a:cs typeface="Calibri" panose="020F0502020204030204" pitchFamily="34" charset="0"/>
              </a:rPr>
              <a:t>4</a:t>
            </a:r>
            <a:r>
              <a:rPr lang="el-GR" sz="16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 b e a b</a:t>
            </a:r>
            <a:r>
              <a:rPr lang="el-GR" sz="1600" dirty="0">
                <a:latin typeface="Calibri" panose="020F0502020204030204" pitchFamily="34" charset="0"/>
                <a:cs typeface="Calibri" panose="020F0502020204030204" pitchFamily="34" charset="0"/>
              </a:rPr>
              <a:t> </a:t>
            </a:r>
            <a:endParaRPr lang="en-US" sz="1600" dirty="0">
              <a:latin typeface="Calibri" panose="020F0502020204030204" pitchFamily="34" charset="0"/>
              <a:cs typeface="Calibri" panose="020F0502020204030204" pitchFamily="34" charset="0"/>
            </a:endParaRPr>
          </a:p>
          <a:p>
            <a:r>
              <a:rPr lang="en-US" sz="1600" b="1" dirty="0">
                <a:latin typeface="Calibri" panose="020F0502020204030204" pitchFamily="34" charset="0"/>
                <a:cs typeface="Calibri" panose="020F0502020204030204" pitchFamily="34" charset="0"/>
              </a:rPr>
              <a:t>d5</a:t>
            </a:r>
            <a:r>
              <a:rPr lang="el-GR" sz="1600" dirty="0">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  a b d c  a</a:t>
            </a:r>
          </a:p>
        </p:txBody>
      </p:sp>
      <p:sp>
        <p:nvSpPr>
          <p:cNvPr id="9" name="Rectangle 8">
            <a:extLst>
              <a:ext uri="{FF2B5EF4-FFF2-40B4-BE49-F238E27FC236}">
                <a16:creationId xmlns:a16="http://schemas.microsoft.com/office/drawing/2014/main" id="{7A7281A2-9C16-4CDB-B639-EC293D1EF57D}"/>
              </a:ext>
            </a:extLst>
          </p:cNvPr>
          <p:cNvSpPr/>
          <p:nvPr/>
        </p:nvSpPr>
        <p:spPr>
          <a:xfrm>
            <a:off x="3275856" y="3942256"/>
            <a:ext cx="3840480" cy="3016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623D35F6-2CB9-4713-A164-D383B36F5E8E}"/>
                  </a:ext>
                </a:extLst>
              </p:cNvPr>
              <p:cNvSpPr txBox="1"/>
              <p:nvPr/>
            </p:nvSpPr>
            <p:spPr>
              <a:xfrm>
                <a:off x="405880" y="735302"/>
                <a:ext cx="8280920" cy="1642757"/>
              </a:xfrm>
              <a:prstGeom prst="rect">
                <a:avLst/>
              </a:prstGeom>
              <a:noFill/>
            </p:spPr>
            <p:txBody>
              <a:bodyPr wrap="square" rtlCol="0">
                <a:spAutoFit/>
              </a:bodyPr>
              <a:lstStyle/>
              <a:p>
                <a:r>
                  <a:rPr lang="el-GR" sz="2000" dirty="0"/>
                  <a:t>Έστω ότι υπάρχουν </a:t>
                </a:r>
                <a:r>
                  <a:rPr lang="en-US" sz="2000" dirty="0"/>
                  <a:t>|V| </a:t>
                </a:r>
                <a:r>
                  <a:rPr lang="el-GR" sz="2000" dirty="0"/>
                  <a:t>διαφορετικές λέξεις (όροι) στο λεξικό μας</a:t>
                </a:r>
                <a:r>
                  <a:rPr lang="en-US" sz="2000" dirty="0"/>
                  <a:t> </a:t>
                </a:r>
                <a:r>
                  <a:rPr lang="el-GR" sz="2000" dirty="0"/>
                  <a:t>και </a:t>
                </a:r>
                <a:r>
                  <a:rPr lang="en-US" sz="2000" dirty="0"/>
                  <a:t>|</a:t>
                </a:r>
                <a:r>
                  <a:rPr lang="el-GR" sz="2000" dirty="0"/>
                  <a:t>Μ</a:t>
                </a:r>
                <a:r>
                  <a:rPr lang="en-US" sz="2000" dirty="0"/>
                  <a:t>|</a:t>
                </a:r>
                <a:r>
                  <a:rPr lang="el-GR" sz="2000" dirty="0"/>
                  <a:t> έγγραφα </a:t>
                </a:r>
              </a:p>
              <a:p>
                <a:pPr marL="285750" indent="-285750">
                  <a:buFont typeface="Wingdings" panose="05000000000000000000" pitchFamily="2" charset="2"/>
                  <a:buChar char="§"/>
                </a:pPr>
                <a:r>
                  <a:rPr lang="el-GR" sz="2000" dirty="0"/>
                  <a:t>Κατασκευάζουμε ένα </a:t>
                </a:r>
                <a:r>
                  <a:rPr lang="en-US" sz="2000" dirty="0"/>
                  <a:t>|</a:t>
                </a:r>
                <a:r>
                  <a:rPr lang="en-US" sz="2000" dirty="0" err="1"/>
                  <a:t>V|xM</a:t>
                </a:r>
                <a:r>
                  <a:rPr lang="en-US" sz="2000" dirty="0"/>
                  <a:t> </a:t>
                </a:r>
                <a:r>
                  <a:rPr lang="el-GR" sz="2000" dirty="0"/>
                  <a:t>πίνακα με τις εμφανίσεις των λέξεων στα έγγραφα</a:t>
                </a:r>
              </a:p>
              <a:p>
                <a:pPr marL="285750" indent="-285750">
                  <a:buFont typeface="Wingdings" panose="05000000000000000000" pitchFamily="2" charset="2"/>
                  <a:buChar char="§"/>
                </a:pPr>
                <a:r>
                  <a:rPr lang="el-GR" sz="2000" dirty="0"/>
                  <a:t>Αναπαριστούμε κάθε λέξη με ένα </a:t>
                </a:r>
                <a14:m>
                  <m:oMath xmlns:m="http://schemas.openxmlformats.org/officeDocument/2006/math">
                    <m:sSup>
                      <m:sSupPr>
                        <m:ctrlPr>
                          <a:rPr lang="el-GR" sz="2000" i="1">
                            <a:latin typeface="Cambria Math" panose="02040503050406030204" pitchFamily="18" charset="0"/>
                          </a:rPr>
                        </m:ctrlPr>
                      </m:sSupPr>
                      <m:e>
                        <m:r>
                          <m:rPr>
                            <m:sty m:val="p"/>
                          </m:rPr>
                          <a:rPr lang="en-US" sz="2000">
                            <a:latin typeface="Cambria Math" panose="02040503050406030204" pitchFamily="18" charset="0"/>
                          </a:rPr>
                          <m:t>R</m:t>
                        </m:r>
                      </m:e>
                      <m:sup>
                        <m:r>
                          <a:rPr lang="en-US" sz="2000" i="1">
                            <a:latin typeface="Cambria Math" panose="02040503050406030204" pitchFamily="18" charset="0"/>
                          </a:rPr>
                          <m:t>|</m:t>
                        </m:r>
                        <m:r>
                          <m:rPr>
                            <m:sty m:val="p"/>
                          </m:rPr>
                          <a:rPr lang="el-GR" sz="2000" b="0" i="0" smtClean="0">
                            <a:latin typeface="Cambria Math" panose="02040503050406030204" pitchFamily="18" charset="0"/>
                          </a:rPr>
                          <m:t>Μ</m:t>
                        </m:r>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1</m:t>
                        </m:r>
                      </m:sup>
                    </m:sSup>
                  </m:oMath>
                </a14:m>
                <a:endParaRPr lang="el-GR" sz="2000" dirty="0"/>
              </a:p>
            </p:txBody>
          </p:sp>
        </mc:Choice>
        <mc:Fallback>
          <p:sp>
            <p:nvSpPr>
              <p:cNvPr id="10" name="TextBox 9">
                <a:extLst>
                  <a:ext uri="{FF2B5EF4-FFF2-40B4-BE49-F238E27FC236}">
                    <a16:creationId xmlns:a16="http://schemas.microsoft.com/office/drawing/2014/main" id="{623D35F6-2CB9-4713-A164-D383B36F5E8E}"/>
                  </a:ext>
                </a:extLst>
              </p:cNvPr>
              <p:cNvSpPr txBox="1">
                <a:spLocks noRot="1" noChangeAspect="1" noMove="1" noResize="1" noEditPoints="1" noAdjustHandles="1" noChangeArrowheads="1" noChangeShapeType="1" noTextEdit="1"/>
              </p:cNvSpPr>
              <p:nvPr/>
            </p:nvSpPr>
            <p:spPr>
              <a:xfrm>
                <a:off x="405880" y="735302"/>
                <a:ext cx="8280920" cy="1642757"/>
              </a:xfrm>
              <a:prstGeom prst="rect">
                <a:avLst/>
              </a:prstGeom>
              <a:blipFill>
                <a:blip r:embed="rId2"/>
                <a:stretch>
                  <a:fillRect l="-810" t="-2230" b="-5948"/>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01863740-14EC-4329-B0A7-0801D856003F}"/>
              </a:ext>
            </a:extLst>
          </p:cNvPr>
          <p:cNvSpPr txBox="1"/>
          <p:nvPr/>
        </p:nvSpPr>
        <p:spPr>
          <a:xfrm>
            <a:off x="179512" y="2931370"/>
            <a:ext cx="1872208" cy="369332"/>
          </a:xfrm>
          <a:prstGeom prst="rect">
            <a:avLst/>
          </a:prstGeom>
          <a:noFill/>
        </p:spPr>
        <p:txBody>
          <a:bodyPr wrap="square" rtlCol="0">
            <a:spAutoFit/>
          </a:bodyPr>
          <a:lstStyle/>
          <a:p>
            <a:r>
              <a:rPr lang="el-GR" dirty="0"/>
              <a:t>Παράδειγμα:</a:t>
            </a:r>
            <a:endParaRPr lang="en-US" dirty="0"/>
          </a:p>
        </p:txBody>
      </p:sp>
      <p:sp>
        <p:nvSpPr>
          <p:cNvPr id="12" name="TextBox 11">
            <a:extLst>
              <a:ext uri="{FF2B5EF4-FFF2-40B4-BE49-F238E27FC236}">
                <a16:creationId xmlns:a16="http://schemas.microsoft.com/office/drawing/2014/main" id="{4DA1AB01-2273-4036-BDCD-C0F9053C5AC7}"/>
              </a:ext>
            </a:extLst>
          </p:cNvPr>
          <p:cNvSpPr txBox="1"/>
          <p:nvPr/>
        </p:nvSpPr>
        <p:spPr>
          <a:xfrm>
            <a:off x="7260352" y="3301772"/>
            <a:ext cx="1584176" cy="646331"/>
          </a:xfrm>
          <a:prstGeom prst="rect">
            <a:avLst/>
          </a:prstGeom>
          <a:noFill/>
        </p:spPr>
        <p:txBody>
          <a:bodyPr wrap="square" rtlCol="0">
            <a:spAutoFit/>
          </a:bodyPr>
          <a:lstStyle/>
          <a:p>
            <a:r>
              <a:rPr lang="en-US" dirty="0">
                <a:solidFill>
                  <a:srgbClr val="FF0000"/>
                </a:solidFill>
              </a:rPr>
              <a:t>Word vector for c</a:t>
            </a:r>
          </a:p>
        </p:txBody>
      </p:sp>
      <p:cxnSp>
        <p:nvCxnSpPr>
          <p:cNvPr id="14" name="Straight Arrow Connector 13">
            <a:extLst>
              <a:ext uri="{FF2B5EF4-FFF2-40B4-BE49-F238E27FC236}">
                <a16:creationId xmlns:a16="http://schemas.microsoft.com/office/drawing/2014/main" id="{6BB01459-919C-471C-8F02-93919DD50099}"/>
              </a:ext>
            </a:extLst>
          </p:cNvPr>
          <p:cNvCxnSpPr>
            <a:endCxn id="7" idx="3"/>
          </p:cNvCxnSpPr>
          <p:nvPr/>
        </p:nvCxnSpPr>
        <p:spPr>
          <a:xfrm flipH="1">
            <a:off x="7188344" y="3970224"/>
            <a:ext cx="912048" cy="1228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1F3A649-FFEF-4E05-ABAD-52EB4C8CAA1D}"/>
              </a:ext>
            </a:extLst>
          </p:cNvPr>
          <p:cNvSpPr txBox="1"/>
          <p:nvPr/>
        </p:nvSpPr>
        <p:spPr>
          <a:xfrm>
            <a:off x="323528" y="4780828"/>
            <a:ext cx="1656184" cy="369332"/>
          </a:xfrm>
          <a:prstGeom prst="rect">
            <a:avLst/>
          </a:prstGeom>
          <a:noFill/>
        </p:spPr>
        <p:txBody>
          <a:bodyPr wrap="square" rtlCol="0">
            <a:spAutoFit/>
          </a:bodyPr>
          <a:lstStyle/>
          <a:p>
            <a:r>
              <a:rPr lang="en-US" dirty="0"/>
              <a:t>|V|</a:t>
            </a:r>
            <a:r>
              <a:rPr lang="el-GR" dirty="0"/>
              <a:t> = 6, </a:t>
            </a:r>
            <a:r>
              <a:rPr lang="en-US" dirty="0"/>
              <a:t>|</a:t>
            </a:r>
            <a:r>
              <a:rPr lang="el-GR" dirty="0"/>
              <a:t>Μ</a:t>
            </a:r>
            <a:r>
              <a:rPr lang="en-US" dirty="0"/>
              <a:t>|</a:t>
            </a:r>
            <a:r>
              <a:rPr lang="el-GR" dirty="0"/>
              <a:t> =5</a:t>
            </a:r>
            <a:endParaRPr lang="en-US" dirty="0"/>
          </a:p>
        </p:txBody>
      </p:sp>
    </p:spTree>
    <p:extLst>
      <p:ext uri="{BB962C8B-B14F-4D97-AF65-F5344CB8AC3E}">
        <p14:creationId xmlns:p14="http://schemas.microsoft.com/office/powerpoint/2010/main" val="2321320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3105</TotalTime>
  <Words>5007</Words>
  <Application>Microsoft Office PowerPoint</Application>
  <PresentationFormat>On-screen Show (4:3)</PresentationFormat>
  <Paragraphs>1411</Paragraphs>
  <Slides>87</Slides>
  <Notes>12</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4</vt:i4>
      </vt:variant>
      <vt:variant>
        <vt:lpstr>Slide Titles</vt:lpstr>
      </vt:variant>
      <vt:variant>
        <vt:i4>87</vt:i4>
      </vt:variant>
    </vt:vector>
  </HeadingPairs>
  <TitlesOfParts>
    <vt:vector size="103" baseType="lpstr">
      <vt:lpstr>ＭＳ ゴシック</vt:lpstr>
      <vt:lpstr>Arial</vt:lpstr>
      <vt:lpstr>Arial Narrow</vt:lpstr>
      <vt:lpstr>Calibri</vt:lpstr>
      <vt:lpstr>Cambria Math</vt:lpstr>
      <vt:lpstr>Consolas</vt:lpstr>
      <vt:lpstr>Helvetica Neue Light</vt:lpstr>
      <vt:lpstr>Monotype Sorts</vt:lpstr>
      <vt:lpstr>Palatino Linotype</vt:lpstr>
      <vt:lpstr>Times New Roman</vt:lpstr>
      <vt:lpstr>Wingdings</vt:lpstr>
      <vt:lpstr>Office Theme</vt:lpstr>
      <vt:lpstr>Chart</vt:lpstr>
      <vt:lpstr>Document</vt:lpstr>
      <vt:lpstr>Visio</vt:lpstr>
      <vt:lpstr>Equation</vt:lpstr>
      <vt:lpstr>PowerPoint Presentation</vt:lpstr>
      <vt:lpstr>Word embeddings</vt:lpstr>
      <vt:lpstr>PowerPoint Presentation</vt:lpstr>
      <vt:lpstr>PowerPoint Presentation</vt:lpstr>
      <vt:lpstr>PowerPoint Presentation</vt:lpstr>
      <vt:lpstr>PowerPoint Presentation</vt:lpstr>
      <vt:lpstr>PowerPoint Presentation</vt:lpstr>
      <vt:lpstr>One-hot vectors</vt:lpstr>
      <vt:lpstr> Term-Document co-occurrence matrix</vt:lpstr>
      <vt:lpstr> Term-Document co-occurrence matrix</vt:lpstr>
      <vt:lpstr> Window-based co-occurrence matrix</vt:lpstr>
      <vt:lpstr> Window-based co-occurrence matrix</vt:lpstr>
      <vt:lpstr>PowerPoint Presentation</vt:lpstr>
      <vt:lpstr>Singular Value Decomposition</vt:lpstr>
      <vt:lpstr>Singular Value Decomposition</vt:lpstr>
      <vt:lpstr>PowerPoint Presentation</vt:lpstr>
      <vt:lpstr>word2vec</vt:lpstr>
      <vt:lpstr>Basic Idea</vt:lpstr>
      <vt:lpstr>Basic idea</vt:lpstr>
      <vt:lpstr>PowerPoint Presentation</vt:lpstr>
      <vt:lpstr>Basic idea</vt:lpstr>
      <vt:lpstr>Word2Vec</vt:lpstr>
      <vt:lpstr>Note</vt:lpstr>
      <vt:lpstr>Note</vt:lpstr>
      <vt:lpstr>CBOW</vt:lpstr>
      <vt:lpstr>CBOW</vt:lpstr>
      <vt:lpstr>CBOW</vt:lpstr>
      <vt:lpstr>CBOW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Skipgram</vt:lpstr>
      <vt:lpstr>PowerPoint Presentation</vt:lpstr>
      <vt:lpstr>Skipgram</vt:lpstr>
      <vt:lpstr>PowerPoint Presentation</vt:lpstr>
      <vt:lpstr>Skipgram</vt:lpstr>
      <vt:lpstr>PowerPoint Presentation</vt:lpstr>
      <vt:lpstr>Word2Vec</vt:lpstr>
      <vt:lpstr>Training methods: hierarchical softmax</vt:lpstr>
      <vt:lpstr>Training methods: negative sampling</vt:lpstr>
      <vt:lpstr>PowerPoint Presentation</vt:lpstr>
      <vt:lpstr>PowerPoint Presentation</vt:lpstr>
      <vt:lpstr>PowerPoint Presentation</vt:lpstr>
      <vt:lpstr>PowerPoint Presentation</vt:lpstr>
      <vt:lpstr>PowerPoint Presentation</vt:lpstr>
      <vt:lpstr>Global vs. local embedding</vt:lpstr>
      <vt:lpstr>PowerPoint Presentation</vt:lpstr>
      <vt:lpstr>PowerPoint Presentation</vt:lpstr>
      <vt:lpstr>PowerPoint Presentation</vt:lpstr>
      <vt:lpstr>PowerPoint Presentation</vt:lpstr>
      <vt:lpstr>End of lecture</vt:lpstr>
      <vt:lpstr>Extra slides</vt:lpstr>
      <vt:lpstr>Hierarchical softmax</vt:lpstr>
      <vt:lpstr>PowerPoint Presentation</vt:lpstr>
      <vt:lpstr>PowerPoint Presentation</vt:lpstr>
      <vt:lpstr>Negative Sampling</vt:lpstr>
      <vt:lpstr>PowerPoint Presentation</vt:lpstr>
      <vt:lpstr>Extra slides</vt:lpstr>
      <vt:lpstr>Introduction to Neural Networks</vt:lpstr>
      <vt:lpstr>Classification</vt:lpstr>
      <vt:lpstr>Illustrating Classification Task</vt:lpstr>
      <vt:lpstr>Example of a Model</vt:lpstr>
      <vt:lpstr>Classification in Networks</vt:lpstr>
      <vt:lpstr>Linear Classification</vt:lpstr>
      <vt:lpstr>Linear Classification</vt:lpstr>
      <vt:lpstr>Linear models</vt:lpstr>
      <vt:lpstr>Multiple layers</vt:lpstr>
      <vt:lpstr>Non-linearity</vt:lpstr>
      <vt:lpstr>Side note</vt:lpstr>
      <vt:lpstr>Deep learning</vt:lpstr>
      <vt:lpstr>Example</vt:lpstr>
      <vt:lpstr>Error</vt:lpstr>
      <vt:lpstr>Gradient Descent</vt:lpstr>
      <vt:lpstr>Gradient Descent</vt:lpstr>
      <vt:lpstr>Gradient Descent</vt:lpstr>
      <vt:lpstr>Backpropagation</vt:lpstr>
      <vt:lpstr>PowerPoint Presentation</vt:lpstr>
      <vt:lpstr>Backpropagation</vt:lpstr>
      <vt:lpstr>Stochastic gradient descent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pitoura</dc:creator>
  <cp:lastModifiedBy>Evaggelia Pitoura</cp:lastModifiedBy>
  <cp:revision>339</cp:revision>
  <dcterms:created xsi:type="dcterms:W3CDTF">2012-10-10T06:53:19Z</dcterms:created>
  <dcterms:modified xsi:type="dcterms:W3CDTF">2020-04-09T07:38:16Z</dcterms:modified>
</cp:coreProperties>
</file>