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59" r:id="rId2"/>
    <p:sldId id="1058" r:id="rId3"/>
    <p:sldId id="1056" r:id="rId4"/>
    <p:sldId id="1059" r:id="rId5"/>
    <p:sldId id="1060" r:id="rId6"/>
    <p:sldId id="1061" r:id="rId7"/>
    <p:sldId id="1062" r:id="rId8"/>
    <p:sldId id="1068" r:id="rId9"/>
    <p:sldId id="1063" r:id="rId10"/>
    <p:sldId id="1064" r:id="rId11"/>
    <p:sldId id="1067" r:id="rId12"/>
    <p:sldId id="1065"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gelis hristidis" initials="vh" lastIdx="2" clrIdx="0">
    <p:extLst>
      <p:ext uri="{19B8F6BF-5375-455C-9EA6-DF929625EA0E}">
        <p15:presenceInfo xmlns:p15="http://schemas.microsoft.com/office/powerpoint/2012/main" userId="4f311c13892de8a3" providerId="Windows Live"/>
      </p:ext>
    </p:extLst>
  </p:cmAuthor>
  <p:cmAuthor id="2" name="Evaggelia Pitoura" initials="EP" lastIdx="3" clrIdx="1">
    <p:extLst>
      <p:ext uri="{19B8F6BF-5375-455C-9EA6-DF929625EA0E}">
        <p15:presenceInfo xmlns:p15="http://schemas.microsoft.com/office/powerpoint/2012/main" userId="a4605abc6b42958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BF01B6"/>
    <a:srgbClr val="B10F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390" autoAdjust="0"/>
    <p:restoredTop sz="93428" autoAdjust="0"/>
  </p:normalViewPr>
  <p:slideViewPr>
    <p:cSldViewPr>
      <p:cViewPr varScale="1">
        <p:scale>
          <a:sx n="72" d="100"/>
          <a:sy n="72" d="100"/>
        </p:scale>
        <p:origin x="1528" y="48"/>
      </p:cViewPr>
      <p:guideLst>
        <p:guide orient="horz" pos="2160"/>
        <p:guide pos="2880"/>
      </p:guideLst>
    </p:cSldViewPr>
  </p:slideViewPr>
  <p:notesTextViewPr>
    <p:cViewPr>
      <p:scale>
        <a:sx n="150" d="100"/>
        <a:sy n="150" d="100"/>
      </p:scale>
      <p:origin x="0" y="0"/>
    </p:cViewPr>
  </p:notesTextViewPr>
  <p:sorterViewPr>
    <p:cViewPr varScale="1">
      <p:scale>
        <a:sx n="1" d="1"/>
        <a:sy n="1" d="1"/>
      </p:scale>
      <p:origin x="0" y="0"/>
    </p:cViewPr>
  </p:sorterViewPr>
  <p:notesViewPr>
    <p:cSldViewPr>
      <p:cViewPr varScale="1">
        <p:scale>
          <a:sx n="98" d="100"/>
          <a:sy n="98" d="100"/>
        </p:scale>
        <p:origin x="351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7B57C5-3770-495C-8B92-F5FDF1A84E46}" type="datetimeFigureOut">
              <a:rPr lang="en-US" smtClean="0"/>
              <a:pPr/>
              <a:t>4/28/2020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04180-1105-47D3-A5E8-12D0BE6D8163}" type="slidenum">
              <a:rPr lang="en-US" smtClean="0"/>
              <a:pPr/>
              <a:t>‹#›</a:t>
            </a:fld>
            <a:endParaRPr lang="en-US"/>
          </a:p>
        </p:txBody>
      </p:sp>
    </p:spTree>
    <p:extLst>
      <p:ext uri="{BB962C8B-B14F-4D97-AF65-F5344CB8AC3E}">
        <p14:creationId xmlns:p14="http://schemas.microsoft.com/office/powerpoint/2010/main" val="256588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6CC3C5-CBBF-408B-BDA1-19EDB5143399}" type="slidenum">
              <a:rPr lang="en-US"/>
              <a:pPr/>
              <a:t>1</a:t>
            </a:fld>
            <a:endParaRPr lang="en-US" dirty="0"/>
          </a:p>
        </p:txBody>
      </p:sp>
      <p:sp>
        <p:nvSpPr>
          <p:cNvPr id="10242" name="Rectangle 2"/>
          <p:cNvSpPr>
            <a:spLocks noGrp="1" noRot="1" noChangeAspect="1" noChangeArrowheads="1" noTextEdit="1"/>
          </p:cNvSpPr>
          <p:nvPr>
            <p:ph type="sldImg"/>
          </p:nvPr>
        </p:nvSpPr>
        <p:spPr>
          <a:xfrm>
            <a:off x="1143000" y="685800"/>
            <a:ext cx="4572000" cy="3429000"/>
          </a:xfrm>
          <a:ln/>
        </p:spPr>
      </p:sp>
      <p:sp>
        <p:nvSpPr>
          <p:cNvPr id="1024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168276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04F6DCE6-A980-4C44-A9E6-6DF329EFA37A}" type="datetime1">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781531E6-14B9-4E7E-9EE8-B67682DFE990}" type="datetime1">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6ECD39ED-D51B-4058-8D63-47A77537F2ED}" type="datetime1">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A237B4F9-E290-44B3-BAA6-8FE28E5DE141}" type="datetime1">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18E9C4-0292-4328-98EC-68CB61317F9B}" type="datetime1">
              <a:rPr lang="el-GR" smtClean="0"/>
              <a:t>28/4/2020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54B4D11F-7E5E-4227-8B9D-13D79BC5901D}" type="datetime1">
              <a:rPr lang="el-GR" smtClean="0"/>
              <a:t>28/4/2020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CE379569-397A-45E3-B661-310CA69C16CE}" type="datetime1">
              <a:rPr lang="el-GR" smtClean="0"/>
              <a:t>28/4/2020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6956FB8B-7CDA-4811-BF8A-3BF40C85257D}" type="datetime1">
              <a:rPr lang="el-GR" smtClean="0"/>
              <a:t>28/4/2020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872B19-6BB5-4322-BA85-00F42DB4ED67}" type="datetime1">
              <a:rPr lang="el-GR" smtClean="0"/>
              <a:t>28/4/2020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5404E9-BDEF-4856-B0A9-C9CA1D36AAD3}" type="datetime1">
              <a:rPr lang="el-GR" smtClean="0"/>
              <a:t>28/4/2020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17EA1-2A42-432B-8651-867C60F8A652}" type="datetime1">
              <a:rPr lang="el-GR" smtClean="0"/>
              <a:t>28/4/2020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8E0B35-C73E-49DE-9EA0-4D9F6C87E107}"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9209C-0F2D-4A2B-81C1-73B1EF730F5E}" type="datetime1">
              <a:rPr lang="el-GR" smtClean="0"/>
              <a:t>28/4/2020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E0B35-C73E-49DE-9EA0-4D9F6C87E10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78E0B35-C73E-49DE-9EA0-4D9F6C87E107}" type="slidenum">
              <a:rPr lang="el-GR" smtClean="0"/>
              <a:pPr/>
              <a:t>1</a:t>
            </a:fld>
            <a:endParaRPr lang="el-GR"/>
          </a:p>
        </p:txBody>
      </p:sp>
      <p:sp>
        <p:nvSpPr>
          <p:cNvPr id="8194" name="Rectangle 2"/>
          <p:cNvSpPr>
            <a:spLocks noGrp="1" noChangeArrowheads="1"/>
          </p:cNvSpPr>
          <p:nvPr>
            <p:ph type="ctrTitle"/>
          </p:nvPr>
        </p:nvSpPr>
        <p:spPr>
          <a:xfrm>
            <a:off x="611560" y="2083823"/>
            <a:ext cx="7772400" cy="1470025"/>
          </a:xfrm>
        </p:spPr>
        <p:txBody>
          <a:bodyPr/>
          <a:lstStyle/>
          <a:p>
            <a:r>
              <a:rPr lang="el-GR">
                <a:solidFill>
                  <a:schemeClr val="accent6">
                    <a:lumMod val="50000"/>
                  </a:schemeClr>
                </a:solidFill>
              </a:rPr>
              <a:t>Ερωτήσεις </a:t>
            </a:r>
            <a:r>
              <a:rPr lang="el-GR" dirty="0">
                <a:solidFill>
                  <a:schemeClr val="accent6">
                    <a:lumMod val="50000"/>
                  </a:schemeClr>
                </a:solidFill>
              </a:rPr>
              <a:t>επανάληψης</a:t>
            </a:r>
            <a:endParaRPr lang="en-US" dirty="0">
              <a:solidFill>
                <a:schemeClr val="accent6">
                  <a:lumMod val="50000"/>
                </a:schemeClr>
              </a:solidFill>
            </a:endParaRPr>
          </a:p>
        </p:txBody>
      </p:sp>
    </p:spTree>
    <p:extLst>
      <p:ext uri="{BB962C8B-B14F-4D97-AF65-F5344CB8AC3E}">
        <p14:creationId xmlns:p14="http://schemas.microsoft.com/office/powerpoint/2010/main" val="2307372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10</a:t>
            </a:fld>
            <a:endParaRPr lang="el-GR"/>
          </a:p>
        </p:txBody>
      </p:sp>
      <p:sp>
        <p:nvSpPr>
          <p:cNvPr id="4" name="TextBox 3">
            <a:extLst>
              <a:ext uri="{FF2B5EF4-FFF2-40B4-BE49-F238E27FC236}">
                <a16:creationId xmlns:a16="http://schemas.microsoft.com/office/drawing/2014/main" id="{AFB6939C-DF8C-4E17-BB88-8202E108812D}"/>
              </a:ext>
            </a:extLst>
          </p:cNvPr>
          <p:cNvSpPr txBox="1"/>
          <p:nvPr/>
        </p:nvSpPr>
        <p:spPr>
          <a:xfrm>
            <a:off x="545559" y="126654"/>
            <a:ext cx="7704856" cy="1015663"/>
          </a:xfrm>
          <a:prstGeom prst="rect">
            <a:avLst/>
          </a:prstGeom>
          <a:noFill/>
        </p:spPr>
        <p:txBody>
          <a:bodyPr wrap="square" rtlCol="0">
            <a:spAutoFit/>
          </a:bodyPr>
          <a:lstStyle/>
          <a:p>
            <a:r>
              <a:rPr lang="el-GR" sz="2000" dirty="0">
                <a:solidFill>
                  <a:srgbClr val="C00000"/>
                </a:solidFill>
              </a:rPr>
              <a:t>Για καθένα από τα παρακάτω διαλέξτε </a:t>
            </a:r>
            <a:r>
              <a:rPr lang="en-US" sz="2000" b="1" dirty="0">
                <a:solidFill>
                  <a:srgbClr val="C00000"/>
                </a:solidFill>
              </a:rPr>
              <a:t>A</a:t>
            </a:r>
            <a:r>
              <a:rPr lang="en-US" sz="2000" dirty="0">
                <a:solidFill>
                  <a:srgbClr val="C00000"/>
                </a:solidFill>
              </a:rPr>
              <a:t>, </a:t>
            </a:r>
            <a:r>
              <a:rPr lang="el-GR" sz="2000" b="1" dirty="0">
                <a:solidFill>
                  <a:srgbClr val="C00000"/>
                </a:solidFill>
              </a:rPr>
              <a:t>Β</a:t>
            </a:r>
            <a:r>
              <a:rPr lang="el-GR" sz="2000" dirty="0">
                <a:solidFill>
                  <a:srgbClr val="C00000"/>
                </a:solidFill>
              </a:rPr>
              <a:t> ή </a:t>
            </a:r>
            <a:r>
              <a:rPr lang="en-US" sz="2000" b="1" dirty="0">
                <a:solidFill>
                  <a:srgbClr val="C00000"/>
                </a:solidFill>
              </a:rPr>
              <a:t>C</a:t>
            </a:r>
            <a:r>
              <a:rPr lang="el-GR" sz="2000" dirty="0">
                <a:solidFill>
                  <a:srgbClr val="C00000"/>
                </a:solidFill>
              </a:rPr>
              <a:t>.</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στην απάντηση που θεωρείτε σωστή.</a:t>
            </a:r>
          </a:p>
        </p:txBody>
      </p:sp>
      <p:sp>
        <p:nvSpPr>
          <p:cNvPr id="3" name="TextBox 2">
            <a:extLst>
              <a:ext uri="{FF2B5EF4-FFF2-40B4-BE49-F238E27FC236}">
                <a16:creationId xmlns:a16="http://schemas.microsoft.com/office/drawing/2014/main" id="{735B54F1-92CD-4AB7-BC43-5A08CB936A12}"/>
              </a:ext>
            </a:extLst>
          </p:cNvPr>
          <p:cNvSpPr txBox="1"/>
          <p:nvPr/>
        </p:nvSpPr>
        <p:spPr>
          <a:xfrm>
            <a:off x="467544" y="1268760"/>
            <a:ext cx="8208912" cy="3693319"/>
          </a:xfrm>
          <a:prstGeom prst="rect">
            <a:avLst/>
          </a:prstGeom>
          <a:noFill/>
        </p:spPr>
        <p:txBody>
          <a:bodyPr wrap="square" rtlCol="0">
            <a:spAutoFit/>
          </a:bodyPr>
          <a:lstStyle/>
          <a:p>
            <a:r>
              <a:rPr lang="el-GR" dirty="0"/>
              <a:t>Θεωρείστε μια συλλογή με 1.000.000 έγγραφα όπου κάθε έγγραφο περιέχει συνολικά 5.000 όρους από τους οποίους 2.000 είναι διακριτοί (δηλαδή, διαφορετικοί μεταξύ τους), ενώ υπάρχουν συνολικά </a:t>
            </a:r>
            <a:r>
              <a:rPr lang="en-US" dirty="0"/>
              <a:t>8</a:t>
            </a:r>
            <a:r>
              <a:rPr lang="el-GR" dirty="0"/>
              <a:t>00.000 διακριτοί όροι.</a:t>
            </a:r>
          </a:p>
          <a:p>
            <a:endParaRPr lang="en-US" dirty="0"/>
          </a:p>
          <a:p>
            <a:r>
              <a:rPr lang="en-US" b="1" dirty="0"/>
              <a:t>(4) </a:t>
            </a:r>
            <a:r>
              <a:rPr lang="el-GR" b="1" dirty="0"/>
              <a:t>Πόσες είναι οι λίστες καταχωρήσεων του ανεστραμμένου ευρετηρίου</a:t>
            </a:r>
            <a:r>
              <a:rPr lang="en-US" b="1" dirty="0"/>
              <a:t>;</a:t>
            </a:r>
          </a:p>
          <a:p>
            <a:r>
              <a:rPr lang="en-US" dirty="0"/>
              <a:t>A. 1.000.000</a:t>
            </a:r>
          </a:p>
          <a:p>
            <a:r>
              <a:rPr lang="en-US" dirty="0"/>
              <a:t>B. 800.000</a:t>
            </a:r>
          </a:p>
          <a:p>
            <a:r>
              <a:rPr lang="en-US" dirty="0"/>
              <a:t>C. 10.000.000</a:t>
            </a:r>
          </a:p>
          <a:p>
            <a:endParaRPr lang="en-US" dirty="0"/>
          </a:p>
          <a:p>
            <a:r>
              <a:rPr lang="en-US" b="1" dirty="0"/>
              <a:t>(5) </a:t>
            </a:r>
            <a:r>
              <a:rPr lang="el-GR" b="1" dirty="0"/>
              <a:t>Πόσες είναι οι καταχωρήσεις (</a:t>
            </a:r>
            <a:r>
              <a:rPr lang="en-US" b="1" dirty="0"/>
              <a:t>postings) </a:t>
            </a:r>
            <a:r>
              <a:rPr lang="el-GR" b="1" dirty="0"/>
              <a:t>του ανεστραμμένου ευρετηρίου</a:t>
            </a:r>
            <a:r>
              <a:rPr lang="en-US" b="1" dirty="0"/>
              <a:t>;</a:t>
            </a:r>
          </a:p>
          <a:p>
            <a:r>
              <a:rPr lang="en-US" dirty="0"/>
              <a:t>A. </a:t>
            </a:r>
            <a:r>
              <a:rPr lang="el-GR" dirty="0"/>
              <a:t>5</a:t>
            </a:r>
            <a:r>
              <a:rPr lang="en-US" dirty="0"/>
              <a:t> x 10^9</a:t>
            </a:r>
            <a:endParaRPr lang="el-GR" dirty="0"/>
          </a:p>
          <a:p>
            <a:r>
              <a:rPr lang="el-GR" dirty="0"/>
              <a:t>Β.</a:t>
            </a:r>
            <a:r>
              <a:rPr lang="en-US" dirty="0"/>
              <a:t> </a:t>
            </a:r>
            <a:r>
              <a:rPr lang="el-GR" dirty="0"/>
              <a:t>2</a:t>
            </a:r>
            <a:r>
              <a:rPr lang="en-US" dirty="0"/>
              <a:t> x 10^9 </a:t>
            </a:r>
            <a:endParaRPr lang="el-GR" dirty="0"/>
          </a:p>
          <a:p>
            <a:r>
              <a:rPr lang="en-US" dirty="0"/>
              <a:t>C. 8 x 10^11</a:t>
            </a:r>
          </a:p>
        </p:txBody>
      </p:sp>
    </p:spTree>
    <p:extLst>
      <p:ext uri="{BB962C8B-B14F-4D97-AF65-F5344CB8AC3E}">
        <p14:creationId xmlns:p14="http://schemas.microsoft.com/office/powerpoint/2010/main" val="4016523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11</a:t>
            </a:fld>
            <a:endParaRPr lang="el-GR"/>
          </a:p>
        </p:txBody>
      </p:sp>
      <p:sp>
        <p:nvSpPr>
          <p:cNvPr id="4" name="TextBox 3">
            <a:extLst>
              <a:ext uri="{FF2B5EF4-FFF2-40B4-BE49-F238E27FC236}">
                <a16:creationId xmlns:a16="http://schemas.microsoft.com/office/drawing/2014/main" id="{AFB6939C-DF8C-4E17-BB88-8202E108812D}"/>
              </a:ext>
            </a:extLst>
          </p:cNvPr>
          <p:cNvSpPr txBox="1"/>
          <p:nvPr/>
        </p:nvSpPr>
        <p:spPr>
          <a:xfrm>
            <a:off x="545559" y="126654"/>
            <a:ext cx="7704856" cy="1015663"/>
          </a:xfrm>
          <a:prstGeom prst="rect">
            <a:avLst/>
          </a:prstGeom>
          <a:noFill/>
        </p:spPr>
        <p:txBody>
          <a:bodyPr wrap="square" rtlCol="0">
            <a:spAutoFit/>
          </a:bodyPr>
          <a:lstStyle/>
          <a:p>
            <a:r>
              <a:rPr lang="el-GR" sz="2000" dirty="0">
                <a:solidFill>
                  <a:srgbClr val="C00000"/>
                </a:solidFill>
              </a:rPr>
              <a:t>Για καθένα από τα παρακάτω διαλέξτε </a:t>
            </a:r>
            <a:r>
              <a:rPr lang="en-US" sz="2000" b="1" dirty="0">
                <a:solidFill>
                  <a:srgbClr val="C00000"/>
                </a:solidFill>
              </a:rPr>
              <a:t>A</a:t>
            </a:r>
            <a:r>
              <a:rPr lang="en-US" sz="2000" dirty="0">
                <a:solidFill>
                  <a:srgbClr val="C00000"/>
                </a:solidFill>
              </a:rPr>
              <a:t>, </a:t>
            </a:r>
            <a:r>
              <a:rPr lang="el-GR" sz="2000" b="1" dirty="0">
                <a:solidFill>
                  <a:srgbClr val="C00000"/>
                </a:solidFill>
              </a:rPr>
              <a:t>Β</a:t>
            </a:r>
            <a:r>
              <a:rPr lang="el-GR" sz="2000" dirty="0">
                <a:solidFill>
                  <a:srgbClr val="C00000"/>
                </a:solidFill>
              </a:rPr>
              <a:t> ή </a:t>
            </a:r>
            <a:r>
              <a:rPr lang="en-US" sz="2000" b="1" dirty="0">
                <a:solidFill>
                  <a:srgbClr val="C00000"/>
                </a:solidFill>
              </a:rPr>
              <a:t>C</a:t>
            </a:r>
            <a:r>
              <a:rPr lang="el-GR" sz="2000" dirty="0">
                <a:solidFill>
                  <a:srgbClr val="C00000"/>
                </a:solidFill>
              </a:rPr>
              <a:t>.</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στην απάντηση που θεωρείτε σωστή.</a:t>
            </a:r>
          </a:p>
        </p:txBody>
      </p:sp>
      <p:sp>
        <p:nvSpPr>
          <p:cNvPr id="3" name="TextBox 2">
            <a:extLst>
              <a:ext uri="{FF2B5EF4-FFF2-40B4-BE49-F238E27FC236}">
                <a16:creationId xmlns:a16="http://schemas.microsoft.com/office/drawing/2014/main" id="{735B54F1-92CD-4AB7-BC43-5A08CB936A12}"/>
              </a:ext>
            </a:extLst>
          </p:cNvPr>
          <p:cNvSpPr txBox="1"/>
          <p:nvPr/>
        </p:nvSpPr>
        <p:spPr>
          <a:xfrm>
            <a:off x="467544" y="1268760"/>
            <a:ext cx="8208912" cy="4247317"/>
          </a:xfrm>
          <a:prstGeom prst="rect">
            <a:avLst/>
          </a:prstGeom>
          <a:noFill/>
        </p:spPr>
        <p:txBody>
          <a:bodyPr wrap="square" rtlCol="0">
            <a:spAutoFit/>
          </a:bodyPr>
          <a:lstStyle/>
          <a:p>
            <a:r>
              <a:rPr lang="el-GR" dirty="0"/>
              <a:t>Θεωρείστε μια συλλογή με 1.000.000 έγγραφα όπου κάθε έγγραφο περιέχει συνολικά 5.000 όρους από τους οποίους 2.000 είναι διακριτοί (δηλαδή, διαφορετικοί μεταξύ τους), ενώ υπάρχουν συνολικά </a:t>
            </a:r>
            <a:r>
              <a:rPr lang="en-US" dirty="0"/>
              <a:t>8</a:t>
            </a:r>
            <a:r>
              <a:rPr lang="el-GR" dirty="0"/>
              <a:t>00.000 διακριτοί όροι.</a:t>
            </a:r>
          </a:p>
          <a:p>
            <a:endParaRPr lang="en-US" dirty="0"/>
          </a:p>
          <a:p>
            <a:r>
              <a:rPr lang="en-US" b="1" dirty="0"/>
              <a:t>(6) </a:t>
            </a:r>
            <a:r>
              <a:rPr lang="el-GR" b="1" dirty="0"/>
              <a:t>Πόσες είναι οι λίστες καταχωρήσεων του ανεστραμμένου ευρετηρίου</a:t>
            </a:r>
            <a:r>
              <a:rPr lang="en-US" b="1" dirty="0"/>
              <a:t> </a:t>
            </a:r>
            <a:r>
              <a:rPr lang="el-GR" b="1" dirty="0"/>
              <a:t>με πληροφορία θέσης </a:t>
            </a:r>
            <a:r>
              <a:rPr lang="en-US" b="1" dirty="0"/>
              <a:t>(positional index);</a:t>
            </a:r>
          </a:p>
          <a:p>
            <a:r>
              <a:rPr lang="en-US" dirty="0"/>
              <a:t>A. 1.000.000</a:t>
            </a:r>
          </a:p>
          <a:p>
            <a:r>
              <a:rPr lang="en-US" dirty="0"/>
              <a:t>B. 800.000</a:t>
            </a:r>
          </a:p>
          <a:p>
            <a:r>
              <a:rPr lang="en-US" dirty="0"/>
              <a:t>C. 10.000.000 </a:t>
            </a:r>
          </a:p>
          <a:p>
            <a:endParaRPr lang="en-US" dirty="0"/>
          </a:p>
          <a:p>
            <a:r>
              <a:rPr lang="en-US" b="1" dirty="0"/>
              <a:t>(7) </a:t>
            </a:r>
            <a:r>
              <a:rPr lang="el-GR" b="1" dirty="0"/>
              <a:t>Πόσες είναι οι καταχωρήσεις (</a:t>
            </a:r>
            <a:r>
              <a:rPr lang="en-US" b="1" dirty="0"/>
              <a:t>postings) </a:t>
            </a:r>
            <a:r>
              <a:rPr lang="el-GR" b="1" dirty="0"/>
              <a:t>του ανεστραμμένου ευρετηρίου</a:t>
            </a:r>
            <a:r>
              <a:rPr lang="en-US" b="1" dirty="0"/>
              <a:t> </a:t>
            </a:r>
            <a:r>
              <a:rPr lang="el-GR" b="1" dirty="0"/>
              <a:t>με πληροφορία θέσης </a:t>
            </a:r>
            <a:r>
              <a:rPr lang="en-US" b="1" dirty="0"/>
              <a:t>(positional index);</a:t>
            </a:r>
          </a:p>
          <a:p>
            <a:r>
              <a:rPr lang="en-US" dirty="0"/>
              <a:t>A. </a:t>
            </a:r>
            <a:r>
              <a:rPr lang="el-GR" dirty="0"/>
              <a:t>5</a:t>
            </a:r>
            <a:r>
              <a:rPr lang="en-US" dirty="0"/>
              <a:t> x 10^9</a:t>
            </a:r>
            <a:endParaRPr lang="el-GR" dirty="0"/>
          </a:p>
          <a:p>
            <a:r>
              <a:rPr lang="el-GR" dirty="0"/>
              <a:t>Β.</a:t>
            </a:r>
            <a:r>
              <a:rPr lang="en-US" dirty="0"/>
              <a:t> </a:t>
            </a:r>
            <a:r>
              <a:rPr lang="el-GR" dirty="0"/>
              <a:t>2</a:t>
            </a:r>
            <a:r>
              <a:rPr lang="en-US" dirty="0"/>
              <a:t> x 10^9 </a:t>
            </a:r>
            <a:endParaRPr lang="el-GR" dirty="0"/>
          </a:p>
          <a:p>
            <a:r>
              <a:rPr lang="en-US" dirty="0"/>
              <a:t>C. 8 x 10^11</a:t>
            </a:r>
          </a:p>
        </p:txBody>
      </p:sp>
    </p:spTree>
    <p:extLst>
      <p:ext uri="{BB962C8B-B14F-4D97-AF65-F5344CB8AC3E}">
        <p14:creationId xmlns:p14="http://schemas.microsoft.com/office/powerpoint/2010/main" val="1294732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D881F80-257F-4B13-83DF-C01A98987FA0}"/>
              </a:ext>
            </a:extLst>
          </p:cNvPr>
          <p:cNvSpPr>
            <a:spLocks noGrp="1"/>
          </p:cNvSpPr>
          <p:nvPr>
            <p:ph type="sldNum" sz="quarter" idx="12"/>
          </p:nvPr>
        </p:nvSpPr>
        <p:spPr/>
        <p:txBody>
          <a:bodyPr/>
          <a:lstStyle/>
          <a:p>
            <a:fld id="{878E0B35-C73E-49DE-9EA0-4D9F6C87E107}" type="slidenum">
              <a:rPr lang="el-GR" smtClean="0"/>
              <a:pPr/>
              <a:t>12</a:t>
            </a:fld>
            <a:endParaRPr lang="el-GR"/>
          </a:p>
        </p:txBody>
      </p:sp>
      <p:sp>
        <p:nvSpPr>
          <p:cNvPr id="3" name="TextBox 2">
            <a:extLst>
              <a:ext uri="{FF2B5EF4-FFF2-40B4-BE49-F238E27FC236}">
                <a16:creationId xmlns:a16="http://schemas.microsoft.com/office/drawing/2014/main" id="{5DB0984C-2A79-4D55-ADEA-FE9418FB924B}"/>
              </a:ext>
            </a:extLst>
          </p:cNvPr>
          <p:cNvSpPr txBox="1"/>
          <p:nvPr/>
        </p:nvSpPr>
        <p:spPr>
          <a:xfrm>
            <a:off x="395536" y="1443841"/>
            <a:ext cx="8136904" cy="4524315"/>
          </a:xfrm>
          <a:prstGeom prst="rect">
            <a:avLst/>
          </a:prstGeom>
          <a:noFill/>
        </p:spPr>
        <p:txBody>
          <a:bodyPr wrap="square" rtlCol="0">
            <a:spAutoFit/>
          </a:bodyPr>
          <a:lstStyle/>
          <a:p>
            <a:r>
              <a:rPr lang="el-GR" dirty="0"/>
              <a:t>Έστω μια συλλογή που περιέχει τα ακόλουθα  έγγραφα: </a:t>
            </a:r>
            <a:endParaRPr lang="en-US" dirty="0"/>
          </a:p>
          <a:p>
            <a:r>
              <a:rPr lang="en-US" dirty="0"/>
              <a:t>d1: a b c </a:t>
            </a:r>
          </a:p>
          <a:p>
            <a:r>
              <a:rPr lang="en-US" dirty="0"/>
              <a:t>d2: a </a:t>
            </a:r>
            <a:r>
              <a:rPr lang="en-US" dirty="0" err="1"/>
              <a:t>a</a:t>
            </a:r>
            <a:r>
              <a:rPr lang="en-US" dirty="0"/>
              <a:t>  f  d</a:t>
            </a:r>
          </a:p>
          <a:p>
            <a:r>
              <a:rPr lang="en-US" dirty="0"/>
              <a:t>d3:  a c d e c a</a:t>
            </a:r>
          </a:p>
          <a:p>
            <a:r>
              <a:rPr lang="en-US" dirty="0"/>
              <a:t>d</a:t>
            </a:r>
            <a:r>
              <a:rPr lang="el-GR" dirty="0"/>
              <a:t>4: </a:t>
            </a:r>
            <a:r>
              <a:rPr lang="en-US" dirty="0"/>
              <a:t> b e a b</a:t>
            </a:r>
          </a:p>
          <a:p>
            <a:r>
              <a:rPr lang="en-US" dirty="0"/>
              <a:t>d5  a b d</a:t>
            </a:r>
          </a:p>
          <a:p>
            <a:endParaRPr lang="en-US" dirty="0"/>
          </a:p>
          <a:p>
            <a:r>
              <a:rPr lang="el-GR" dirty="0"/>
              <a:t>(</a:t>
            </a:r>
            <a:r>
              <a:rPr lang="en-US" dirty="0"/>
              <a:t>1</a:t>
            </a:r>
            <a:r>
              <a:rPr lang="el-GR" dirty="0"/>
              <a:t>) Το διάνυσμα που αναπαριστά κάθε έγγραφο με  στάθμιση </a:t>
            </a:r>
            <a:r>
              <a:rPr lang="el-GR" dirty="0" err="1"/>
              <a:t>tf-idf</a:t>
            </a:r>
            <a:r>
              <a:rPr lang="el-GR" dirty="0"/>
              <a:t> θα έχει</a:t>
            </a:r>
          </a:p>
          <a:p>
            <a:r>
              <a:rPr lang="en-US" dirty="0"/>
              <a:t>A. </a:t>
            </a:r>
            <a:r>
              <a:rPr lang="el-GR" dirty="0"/>
              <a:t>2 διαστάσεις</a:t>
            </a:r>
          </a:p>
          <a:p>
            <a:r>
              <a:rPr lang="en-US" dirty="0"/>
              <a:t>B. </a:t>
            </a:r>
            <a:r>
              <a:rPr lang="el-GR" dirty="0"/>
              <a:t>Δε ξέρουμε</a:t>
            </a:r>
          </a:p>
          <a:p>
            <a:r>
              <a:rPr lang="en-US" dirty="0"/>
              <a:t>C. 6</a:t>
            </a:r>
            <a:r>
              <a:rPr lang="el-GR" dirty="0"/>
              <a:t> διαστάσεις</a:t>
            </a:r>
          </a:p>
          <a:p>
            <a:endParaRPr lang="en-US" dirty="0"/>
          </a:p>
          <a:p>
            <a:r>
              <a:rPr lang="el-GR" dirty="0"/>
              <a:t>(</a:t>
            </a:r>
            <a:r>
              <a:rPr lang="en-US" dirty="0"/>
              <a:t>2</a:t>
            </a:r>
            <a:r>
              <a:rPr lang="el-GR" dirty="0"/>
              <a:t>) Η τιμή στη θέση 3 του διανυσματικής αναπαράστασης του </a:t>
            </a:r>
            <a:r>
              <a:rPr lang="en-US" dirty="0"/>
              <a:t>d5 </a:t>
            </a:r>
            <a:r>
              <a:rPr lang="el-GR" dirty="0"/>
              <a:t>είναι</a:t>
            </a:r>
            <a:endParaRPr lang="en-US" dirty="0"/>
          </a:p>
          <a:p>
            <a:r>
              <a:rPr lang="el-GR" dirty="0"/>
              <a:t>Α. 0</a:t>
            </a:r>
          </a:p>
          <a:p>
            <a:r>
              <a:rPr lang="el-GR" dirty="0"/>
              <a:t>Β. 1</a:t>
            </a:r>
          </a:p>
          <a:p>
            <a:r>
              <a:rPr lang="en-US" dirty="0"/>
              <a:t>C. 0.5</a:t>
            </a:r>
          </a:p>
        </p:txBody>
      </p:sp>
      <p:sp>
        <p:nvSpPr>
          <p:cNvPr id="4" name="TextBox 3">
            <a:extLst>
              <a:ext uri="{FF2B5EF4-FFF2-40B4-BE49-F238E27FC236}">
                <a16:creationId xmlns:a16="http://schemas.microsoft.com/office/drawing/2014/main" id="{3C06CC2E-B14E-4A12-9F90-CA0E1C7BAD65}"/>
              </a:ext>
            </a:extLst>
          </p:cNvPr>
          <p:cNvSpPr txBox="1"/>
          <p:nvPr/>
        </p:nvSpPr>
        <p:spPr>
          <a:xfrm>
            <a:off x="545559" y="126654"/>
            <a:ext cx="7704856" cy="1015663"/>
          </a:xfrm>
          <a:prstGeom prst="rect">
            <a:avLst/>
          </a:prstGeom>
          <a:noFill/>
        </p:spPr>
        <p:txBody>
          <a:bodyPr wrap="square" rtlCol="0">
            <a:spAutoFit/>
          </a:bodyPr>
          <a:lstStyle/>
          <a:p>
            <a:r>
              <a:rPr lang="el-GR" sz="2000" dirty="0">
                <a:solidFill>
                  <a:srgbClr val="C00000"/>
                </a:solidFill>
              </a:rPr>
              <a:t>Για καθένα από τα παρακάτω διαλέξτε </a:t>
            </a:r>
            <a:r>
              <a:rPr lang="en-US" sz="2000" b="1" dirty="0">
                <a:solidFill>
                  <a:srgbClr val="C00000"/>
                </a:solidFill>
              </a:rPr>
              <a:t>A</a:t>
            </a:r>
            <a:r>
              <a:rPr lang="en-US" sz="2000" dirty="0">
                <a:solidFill>
                  <a:srgbClr val="C00000"/>
                </a:solidFill>
              </a:rPr>
              <a:t>, </a:t>
            </a:r>
            <a:r>
              <a:rPr lang="el-GR" sz="2000" b="1" dirty="0">
                <a:solidFill>
                  <a:srgbClr val="C00000"/>
                </a:solidFill>
              </a:rPr>
              <a:t>Β</a:t>
            </a:r>
            <a:r>
              <a:rPr lang="el-GR" sz="2000" dirty="0">
                <a:solidFill>
                  <a:srgbClr val="C00000"/>
                </a:solidFill>
              </a:rPr>
              <a:t> ή </a:t>
            </a:r>
            <a:r>
              <a:rPr lang="en-US" sz="2000" b="1" dirty="0">
                <a:solidFill>
                  <a:srgbClr val="C00000"/>
                </a:solidFill>
              </a:rPr>
              <a:t>C</a:t>
            </a:r>
            <a:r>
              <a:rPr lang="el-GR" sz="2000" dirty="0">
                <a:solidFill>
                  <a:srgbClr val="C00000"/>
                </a:solidFill>
              </a:rPr>
              <a:t>.</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στην απάντηση που θεωρείτε σωστή.</a:t>
            </a:r>
          </a:p>
        </p:txBody>
      </p:sp>
    </p:spTree>
    <p:extLst>
      <p:ext uri="{BB962C8B-B14F-4D97-AF65-F5344CB8AC3E}">
        <p14:creationId xmlns:p14="http://schemas.microsoft.com/office/powerpoint/2010/main" val="29478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2</a:t>
            </a:fld>
            <a:endParaRPr lang="el-GR"/>
          </a:p>
        </p:txBody>
      </p:sp>
      <p:sp>
        <p:nvSpPr>
          <p:cNvPr id="3" name="TextBox 2">
            <a:extLst>
              <a:ext uri="{FF2B5EF4-FFF2-40B4-BE49-F238E27FC236}">
                <a16:creationId xmlns:a16="http://schemas.microsoft.com/office/drawing/2014/main" id="{2E2477E2-31C3-4A3F-A4BF-782183923D2F}"/>
              </a:ext>
            </a:extLst>
          </p:cNvPr>
          <p:cNvSpPr txBox="1"/>
          <p:nvPr/>
        </p:nvSpPr>
        <p:spPr>
          <a:xfrm>
            <a:off x="539552" y="3140968"/>
            <a:ext cx="7416824" cy="1200329"/>
          </a:xfrm>
          <a:prstGeom prst="rect">
            <a:avLst/>
          </a:prstGeom>
          <a:noFill/>
        </p:spPr>
        <p:txBody>
          <a:bodyPr wrap="square" rtlCol="0">
            <a:spAutoFit/>
          </a:bodyPr>
          <a:lstStyle/>
          <a:p>
            <a:pPr lvl="0"/>
            <a:r>
              <a:rPr lang="en-US" sz="2400" dirty="0"/>
              <a:t>1. </a:t>
            </a:r>
            <a:r>
              <a:rPr lang="el-GR" sz="2400" dirty="0"/>
              <a:t>Οι δείκτες παράβλεψης (</a:t>
            </a:r>
            <a:r>
              <a:rPr lang="en-US" sz="2400" dirty="0"/>
              <a:t>skip pointers</a:t>
            </a:r>
            <a:r>
              <a:rPr lang="el-GR" sz="2400" dirty="0"/>
              <a:t>) δεν βελτιώνουν την απόδοση στην περίπτωση των ερωτημάτων διάζευξης (</a:t>
            </a:r>
            <a:r>
              <a:rPr lang="en-US" sz="2400" dirty="0"/>
              <a:t>or</a:t>
            </a:r>
            <a:r>
              <a:rPr lang="el-GR" sz="2400" dirty="0"/>
              <a:t>). </a:t>
            </a:r>
          </a:p>
        </p:txBody>
      </p:sp>
      <p:sp>
        <p:nvSpPr>
          <p:cNvPr id="4" name="TextBox 3">
            <a:extLst>
              <a:ext uri="{FF2B5EF4-FFF2-40B4-BE49-F238E27FC236}">
                <a16:creationId xmlns:a16="http://schemas.microsoft.com/office/drawing/2014/main" id="{AFB6939C-DF8C-4E17-BB88-8202E108812D}"/>
              </a:ext>
            </a:extLst>
          </p:cNvPr>
          <p:cNvSpPr txBox="1"/>
          <p:nvPr/>
        </p:nvSpPr>
        <p:spPr>
          <a:xfrm>
            <a:off x="683568" y="980728"/>
            <a:ext cx="7704856" cy="1015663"/>
          </a:xfrm>
          <a:prstGeom prst="rect">
            <a:avLst/>
          </a:prstGeom>
          <a:noFill/>
        </p:spPr>
        <p:txBody>
          <a:bodyPr wrap="square" rtlCol="0">
            <a:spAutoFit/>
          </a:bodyPr>
          <a:lstStyle/>
          <a:p>
            <a:r>
              <a:rPr lang="el-GR" sz="2000" dirty="0">
                <a:solidFill>
                  <a:srgbClr val="C00000"/>
                </a:solidFill>
              </a:rPr>
              <a:t>Για καθένα από τα παρακάτω πείτε αν ισχύει ή όχι.</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στο </a:t>
            </a:r>
            <a:r>
              <a:rPr lang="el-GR" sz="2000" b="1" dirty="0">
                <a:solidFill>
                  <a:srgbClr val="C00000"/>
                </a:solidFill>
              </a:rPr>
              <a:t>Ναι</a:t>
            </a:r>
            <a:r>
              <a:rPr lang="el-GR" sz="2000" dirty="0">
                <a:solidFill>
                  <a:srgbClr val="C00000"/>
                </a:solidFill>
              </a:rPr>
              <a:t> </a:t>
            </a:r>
            <a:r>
              <a:rPr lang="en-US" sz="2000" dirty="0">
                <a:solidFill>
                  <a:srgbClr val="C00000"/>
                </a:solidFill>
              </a:rPr>
              <a:t>(</a:t>
            </a:r>
            <a:r>
              <a:rPr lang="el-GR" sz="2000" dirty="0">
                <a:solidFill>
                  <a:srgbClr val="C00000"/>
                </a:solidFill>
              </a:rPr>
              <a:t>ισχύει) ή στο </a:t>
            </a:r>
            <a:r>
              <a:rPr lang="el-GR" sz="2000" b="1" dirty="0">
                <a:solidFill>
                  <a:srgbClr val="C00000"/>
                </a:solidFill>
              </a:rPr>
              <a:t>Όχι</a:t>
            </a:r>
            <a:r>
              <a:rPr lang="el-GR" sz="2000" dirty="0">
                <a:solidFill>
                  <a:srgbClr val="C00000"/>
                </a:solidFill>
              </a:rPr>
              <a:t> (δεν ισχύει)</a:t>
            </a:r>
            <a:endParaRPr lang="en-US" sz="2000" dirty="0">
              <a:solidFill>
                <a:srgbClr val="C00000"/>
              </a:solidFill>
            </a:endParaRPr>
          </a:p>
        </p:txBody>
      </p:sp>
    </p:spTree>
    <p:extLst>
      <p:ext uri="{BB962C8B-B14F-4D97-AF65-F5344CB8AC3E}">
        <p14:creationId xmlns:p14="http://schemas.microsoft.com/office/powerpoint/2010/main" val="132186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3</a:t>
            </a:fld>
            <a:endParaRPr lang="el-GR"/>
          </a:p>
        </p:txBody>
      </p:sp>
      <p:sp>
        <p:nvSpPr>
          <p:cNvPr id="3" name="TextBox 2">
            <a:extLst>
              <a:ext uri="{FF2B5EF4-FFF2-40B4-BE49-F238E27FC236}">
                <a16:creationId xmlns:a16="http://schemas.microsoft.com/office/drawing/2014/main" id="{2E2477E2-31C3-4A3F-A4BF-782183923D2F}"/>
              </a:ext>
            </a:extLst>
          </p:cNvPr>
          <p:cNvSpPr txBox="1"/>
          <p:nvPr/>
        </p:nvSpPr>
        <p:spPr>
          <a:xfrm>
            <a:off x="722221" y="2636912"/>
            <a:ext cx="7416824" cy="1938992"/>
          </a:xfrm>
          <a:prstGeom prst="rect">
            <a:avLst/>
          </a:prstGeom>
          <a:noFill/>
        </p:spPr>
        <p:txBody>
          <a:bodyPr wrap="square" rtlCol="0">
            <a:spAutoFit/>
          </a:bodyPr>
          <a:lstStyle/>
          <a:p>
            <a:pPr marL="342900" lvl="0" indent="-342900">
              <a:buAutoNum type="arabicPeriod"/>
            </a:pPr>
            <a:endParaRPr lang="en-US" sz="2400" dirty="0"/>
          </a:p>
          <a:p>
            <a:pPr lvl="0"/>
            <a:r>
              <a:rPr lang="en-US" sz="2400" dirty="0"/>
              <a:t>2. </a:t>
            </a:r>
            <a:r>
              <a:rPr lang="el-GR" sz="2400" dirty="0"/>
              <a:t>Το </a:t>
            </a:r>
            <a:r>
              <a:rPr lang="el-GR" sz="2400" dirty="0" err="1"/>
              <a:t>stemming</a:t>
            </a:r>
            <a:r>
              <a:rPr lang="el-GR" sz="2400" dirty="0"/>
              <a:t> (περικοπή κλιτικών καταλήξεων) μπορεί να οδηγήσει σε λιγότερα αλλά με μεγαλύτερο μήκος (δηλαδή, με περισσότερες καταχωρήσεις) αντεστραμμένα ευρετήρια.</a:t>
            </a:r>
          </a:p>
        </p:txBody>
      </p:sp>
      <p:sp>
        <p:nvSpPr>
          <p:cNvPr id="4" name="TextBox 3">
            <a:extLst>
              <a:ext uri="{FF2B5EF4-FFF2-40B4-BE49-F238E27FC236}">
                <a16:creationId xmlns:a16="http://schemas.microsoft.com/office/drawing/2014/main" id="{AFB6939C-DF8C-4E17-BB88-8202E108812D}"/>
              </a:ext>
            </a:extLst>
          </p:cNvPr>
          <p:cNvSpPr txBox="1"/>
          <p:nvPr/>
        </p:nvSpPr>
        <p:spPr>
          <a:xfrm>
            <a:off x="719572" y="889168"/>
            <a:ext cx="7704856" cy="1015663"/>
          </a:xfrm>
          <a:prstGeom prst="rect">
            <a:avLst/>
          </a:prstGeom>
          <a:noFill/>
        </p:spPr>
        <p:txBody>
          <a:bodyPr wrap="square" rtlCol="0">
            <a:spAutoFit/>
          </a:bodyPr>
          <a:lstStyle/>
          <a:p>
            <a:r>
              <a:rPr lang="el-GR" sz="2000" dirty="0">
                <a:solidFill>
                  <a:srgbClr val="C00000"/>
                </a:solidFill>
              </a:rPr>
              <a:t>Για καθένα από τα παρακάτω πείτε αν ισχύει ή όχι.</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στο </a:t>
            </a:r>
            <a:r>
              <a:rPr lang="el-GR" sz="2000" b="1" dirty="0">
                <a:solidFill>
                  <a:srgbClr val="C00000"/>
                </a:solidFill>
              </a:rPr>
              <a:t>Ναι</a:t>
            </a:r>
            <a:r>
              <a:rPr lang="el-GR" sz="2000" dirty="0">
                <a:solidFill>
                  <a:srgbClr val="C00000"/>
                </a:solidFill>
              </a:rPr>
              <a:t> </a:t>
            </a:r>
            <a:r>
              <a:rPr lang="en-US" sz="2000" dirty="0">
                <a:solidFill>
                  <a:srgbClr val="C00000"/>
                </a:solidFill>
              </a:rPr>
              <a:t>(</a:t>
            </a:r>
            <a:r>
              <a:rPr lang="el-GR" sz="2000" dirty="0">
                <a:solidFill>
                  <a:srgbClr val="C00000"/>
                </a:solidFill>
              </a:rPr>
              <a:t>ισχύει) ή στο </a:t>
            </a:r>
            <a:r>
              <a:rPr lang="el-GR" sz="2000" b="1" dirty="0">
                <a:solidFill>
                  <a:srgbClr val="C00000"/>
                </a:solidFill>
              </a:rPr>
              <a:t>Όχι</a:t>
            </a:r>
            <a:r>
              <a:rPr lang="el-GR" sz="2000" dirty="0">
                <a:solidFill>
                  <a:srgbClr val="C00000"/>
                </a:solidFill>
              </a:rPr>
              <a:t> (δεν ισχύει)</a:t>
            </a:r>
            <a:endParaRPr lang="en-US" sz="2000" dirty="0">
              <a:solidFill>
                <a:srgbClr val="C00000"/>
              </a:solidFill>
            </a:endParaRPr>
          </a:p>
        </p:txBody>
      </p:sp>
    </p:spTree>
    <p:extLst>
      <p:ext uri="{BB962C8B-B14F-4D97-AF65-F5344CB8AC3E}">
        <p14:creationId xmlns:p14="http://schemas.microsoft.com/office/powerpoint/2010/main" val="2051175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4</a:t>
            </a:fld>
            <a:endParaRPr lang="el-GR"/>
          </a:p>
        </p:txBody>
      </p:sp>
      <p:sp>
        <p:nvSpPr>
          <p:cNvPr id="3" name="TextBox 2">
            <a:extLst>
              <a:ext uri="{FF2B5EF4-FFF2-40B4-BE49-F238E27FC236}">
                <a16:creationId xmlns:a16="http://schemas.microsoft.com/office/drawing/2014/main" id="{2E2477E2-31C3-4A3F-A4BF-782183923D2F}"/>
              </a:ext>
            </a:extLst>
          </p:cNvPr>
          <p:cNvSpPr txBox="1"/>
          <p:nvPr/>
        </p:nvSpPr>
        <p:spPr>
          <a:xfrm>
            <a:off x="467544" y="2564904"/>
            <a:ext cx="7416824" cy="461665"/>
          </a:xfrm>
          <a:prstGeom prst="rect">
            <a:avLst/>
          </a:prstGeom>
          <a:noFill/>
        </p:spPr>
        <p:txBody>
          <a:bodyPr wrap="square" rtlCol="0">
            <a:spAutoFit/>
          </a:bodyPr>
          <a:lstStyle/>
          <a:p>
            <a:pPr lvl="0"/>
            <a:r>
              <a:rPr lang="en-US" sz="2400" dirty="0"/>
              <a:t>3. H </a:t>
            </a:r>
            <a:r>
              <a:rPr lang="el-GR" sz="2400" dirty="0" err="1"/>
              <a:t>ληματοποίηση</a:t>
            </a:r>
            <a:r>
              <a:rPr lang="el-GR" sz="2400" dirty="0"/>
              <a:t> δεν επηρεάζει το μέγεθος του λεξικού.</a:t>
            </a:r>
          </a:p>
        </p:txBody>
      </p:sp>
      <p:sp>
        <p:nvSpPr>
          <p:cNvPr id="4" name="TextBox 3">
            <a:extLst>
              <a:ext uri="{FF2B5EF4-FFF2-40B4-BE49-F238E27FC236}">
                <a16:creationId xmlns:a16="http://schemas.microsoft.com/office/drawing/2014/main" id="{AFB6939C-DF8C-4E17-BB88-8202E108812D}"/>
              </a:ext>
            </a:extLst>
          </p:cNvPr>
          <p:cNvSpPr txBox="1"/>
          <p:nvPr/>
        </p:nvSpPr>
        <p:spPr>
          <a:xfrm>
            <a:off x="467544" y="836712"/>
            <a:ext cx="7704856" cy="1015663"/>
          </a:xfrm>
          <a:prstGeom prst="rect">
            <a:avLst/>
          </a:prstGeom>
          <a:noFill/>
        </p:spPr>
        <p:txBody>
          <a:bodyPr wrap="square" rtlCol="0">
            <a:spAutoFit/>
          </a:bodyPr>
          <a:lstStyle/>
          <a:p>
            <a:r>
              <a:rPr lang="el-GR" sz="2000" dirty="0">
                <a:solidFill>
                  <a:srgbClr val="C00000"/>
                </a:solidFill>
              </a:rPr>
              <a:t>Για καθένα από τα παρακάτω πείτε αν ισχύει ή όχι.</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στο </a:t>
            </a:r>
            <a:r>
              <a:rPr lang="el-GR" sz="2000" b="1" dirty="0">
                <a:solidFill>
                  <a:srgbClr val="C00000"/>
                </a:solidFill>
              </a:rPr>
              <a:t>Ναι</a:t>
            </a:r>
            <a:r>
              <a:rPr lang="el-GR" sz="2000" dirty="0">
                <a:solidFill>
                  <a:srgbClr val="C00000"/>
                </a:solidFill>
              </a:rPr>
              <a:t> </a:t>
            </a:r>
            <a:r>
              <a:rPr lang="en-US" sz="2000" dirty="0">
                <a:solidFill>
                  <a:srgbClr val="C00000"/>
                </a:solidFill>
              </a:rPr>
              <a:t>(</a:t>
            </a:r>
            <a:r>
              <a:rPr lang="el-GR" sz="2000" dirty="0">
                <a:solidFill>
                  <a:srgbClr val="C00000"/>
                </a:solidFill>
              </a:rPr>
              <a:t>ισχύει) ή στο </a:t>
            </a:r>
            <a:r>
              <a:rPr lang="el-GR" sz="2000" b="1" dirty="0">
                <a:solidFill>
                  <a:srgbClr val="C00000"/>
                </a:solidFill>
              </a:rPr>
              <a:t>Όχι</a:t>
            </a:r>
            <a:r>
              <a:rPr lang="el-GR" sz="2000" dirty="0">
                <a:solidFill>
                  <a:srgbClr val="C00000"/>
                </a:solidFill>
              </a:rPr>
              <a:t> (δεν ισχύει)</a:t>
            </a:r>
            <a:endParaRPr lang="en-US" sz="2000" dirty="0">
              <a:solidFill>
                <a:srgbClr val="C00000"/>
              </a:solidFill>
            </a:endParaRPr>
          </a:p>
        </p:txBody>
      </p:sp>
    </p:spTree>
    <p:extLst>
      <p:ext uri="{BB962C8B-B14F-4D97-AF65-F5344CB8AC3E}">
        <p14:creationId xmlns:p14="http://schemas.microsoft.com/office/powerpoint/2010/main" val="322603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5</a:t>
            </a:fld>
            <a:endParaRPr lang="el-GR"/>
          </a:p>
        </p:txBody>
      </p:sp>
      <p:sp>
        <p:nvSpPr>
          <p:cNvPr id="4" name="TextBox 3">
            <a:extLst>
              <a:ext uri="{FF2B5EF4-FFF2-40B4-BE49-F238E27FC236}">
                <a16:creationId xmlns:a16="http://schemas.microsoft.com/office/drawing/2014/main" id="{AFB6939C-DF8C-4E17-BB88-8202E108812D}"/>
              </a:ext>
            </a:extLst>
          </p:cNvPr>
          <p:cNvSpPr txBox="1"/>
          <p:nvPr/>
        </p:nvSpPr>
        <p:spPr>
          <a:xfrm>
            <a:off x="467544" y="836712"/>
            <a:ext cx="7704856" cy="1015663"/>
          </a:xfrm>
          <a:prstGeom prst="rect">
            <a:avLst/>
          </a:prstGeom>
          <a:noFill/>
        </p:spPr>
        <p:txBody>
          <a:bodyPr wrap="square" rtlCol="0">
            <a:spAutoFit/>
          </a:bodyPr>
          <a:lstStyle/>
          <a:p>
            <a:r>
              <a:rPr lang="el-GR" sz="2000" dirty="0">
                <a:solidFill>
                  <a:srgbClr val="C00000"/>
                </a:solidFill>
              </a:rPr>
              <a:t>Για καθένα από τα παρακάτω πείτε αν ισχύει ή όχι.</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στο </a:t>
            </a:r>
            <a:r>
              <a:rPr lang="el-GR" sz="2000" b="1" dirty="0">
                <a:solidFill>
                  <a:srgbClr val="C00000"/>
                </a:solidFill>
              </a:rPr>
              <a:t>Ναι</a:t>
            </a:r>
            <a:r>
              <a:rPr lang="el-GR" sz="2000" dirty="0">
                <a:solidFill>
                  <a:srgbClr val="C00000"/>
                </a:solidFill>
              </a:rPr>
              <a:t> </a:t>
            </a:r>
            <a:r>
              <a:rPr lang="en-US" sz="2000" dirty="0">
                <a:solidFill>
                  <a:srgbClr val="C00000"/>
                </a:solidFill>
              </a:rPr>
              <a:t>(</a:t>
            </a:r>
            <a:r>
              <a:rPr lang="el-GR" sz="2000" dirty="0">
                <a:solidFill>
                  <a:srgbClr val="C00000"/>
                </a:solidFill>
              </a:rPr>
              <a:t>ισχύει) ή στο </a:t>
            </a:r>
            <a:r>
              <a:rPr lang="el-GR" sz="2000" b="1" dirty="0">
                <a:solidFill>
                  <a:srgbClr val="C00000"/>
                </a:solidFill>
              </a:rPr>
              <a:t>Όχι</a:t>
            </a:r>
            <a:r>
              <a:rPr lang="el-GR" sz="2000" dirty="0">
                <a:solidFill>
                  <a:srgbClr val="C00000"/>
                </a:solidFill>
              </a:rPr>
              <a:t> (δεν ισχύει)</a:t>
            </a:r>
            <a:endParaRPr lang="en-US" sz="2000" dirty="0">
              <a:solidFill>
                <a:srgbClr val="C00000"/>
              </a:solidFill>
            </a:endParaRPr>
          </a:p>
        </p:txBody>
      </p:sp>
      <p:sp>
        <p:nvSpPr>
          <p:cNvPr id="5" name="TextBox 4">
            <a:extLst>
              <a:ext uri="{FF2B5EF4-FFF2-40B4-BE49-F238E27FC236}">
                <a16:creationId xmlns:a16="http://schemas.microsoft.com/office/drawing/2014/main" id="{83ED0C24-3DB2-44B3-97BC-BC1E0A9F4014}"/>
              </a:ext>
            </a:extLst>
          </p:cNvPr>
          <p:cNvSpPr txBox="1"/>
          <p:nvPr/>
        </p:nvSpPr>
        <p:spPr>
          <a:xfrm>
            <a:off x="611560" y="2420888"/>
            <a:ext cx="7632848" cy="2862322"/>
          </a:xfrm>
          <a:prstGeom prst="rect">
            <a:avLst/>
          </a:prstGeom>
          <a:noFill/>
        </p:spPr>
        <p:txBody>
          <a:bodyPr wrap="square" rtlCol="0">
            <a:spAutoFit/>
          </a:bodyPr>
          <a:lstStyle/>
          <a:p>
            <a:r>
              <a:rPr lang="en-US" dirty="0"/>
              <a:t>4. </a:t>
            </a:r>
            <a:r>
              <a:rPr lang="el-GR" dirty="0"/>
              <a:t>Έστω δύο φράσεις με δύο λέξεις κάθε μία: η φράση </a:t>
            </a:r>
            <a:r>
              <a:rPr lang="en-US" dirty="0"/>
              <a:t>t</a:t>
            </a:r>
            <a:r>
              <a:rPr lang="el-GR" dirty="0"/>
              <a:t>1 </a:t>
            </a:r>
            <a:r>
              <a:rPr lang="en-US" dirty="0"/>
              <a:t>t</a:t>
            </a:r>
            <a:r>
              <a:rPr lang="el-GR" dirty="0"/>
              <a:t>2 και η φράση </a:t>
            </a:r>
            <a:r>
              <a:rPr lang="en-US" dirty="0"/>
              <a:t>t</a:t>
            </a:r>
            <a:r>
              <a:rPr lang="el-GR" dirty="0"/>
              <a:t>3 </a:t>
            </a:r>
            <a:r>
              <a:rPr lang="en-US" dirty="0"/>
              <a:t>t</a:t>
            </a:r>
            <a:r>
              <a:rPr lang="el-GR" dirty="0"/>
              <a:t>4. </a:t>
            </a:r>
          </a:p>
          <a:p>
            <a:endParaRPr lang="el-GR" dirty="0"/>
          </a:p>
          <a:p>
            <a:r>
              <a:rPr lang="el-GR" dirty="0"/>
              <a:t>Οι δυο φράσεις είναι το ίδιο συχνές, ενώ οι όροι </a:t>
            </a:r>
            <a:r>
              <a:rPr lang="en-US" dirty="0"/>
              <a:t>t</a:t>
            </a:r>
            <a:r>
              <a:rPr lang="el-GR" dirty="0"/>
              <a:t>1 και </a:t>
            </a:r>
            <a:r>
              <a:rPr lang="en-US" dirty="0"/>
              <a:t>t</a:t>
            </a:r>
            <a:r>
              <a:rPr lang="el-GR" dirty="0"/>
              <a:t>2 από τους οποίους αποτελείται η πρώτη φράση είναι πιο συχνοί από τους όρους </a:t>
            </a:r>
            <a:r>
              <a:rPr lang="en-US" dirty="0"/>
              <a:t>t</a:t>
            </a:r>
            <a:r>
              <a:rPr lang="el-GR" dirty="0"/>
              <a:t>3 και </a:t>
            </a:r>
            <a:r>
              <a:rPr lang="en-US" dirty="0"/>
              <a:t>t</a:t>
            </a:r>
            <a:r>
              <a:rPr lang="el-GR" dirty="0"/>
              <a:t>4  από τους οποίους αποτελείται η δεύτερη φράση. </a:t>
            </a:r>
          </a:p>
          <a:p>
            <a:endParaRPr lang="el-GR" dirty="0"/>
          </a:p>
          <a:p>
            <a:r>
              <a:rPr lang="el-GR" dirty="0"/>
              <a:t>Σε αυτή την περίπτωση, η χρήση </a:t>
            </a:r>
            <a:r>
              <a:rPr lang="en-US" dirty="0" err="1"/>
              <a:t>biwords</a:t>
            </a:r>
            <a:r>
              <a:rPr lang="en-US" dirty="0"/>
              <a:t> </a:t>
            </a:r>
            <a:r>
              <a:rPr lang="el-GR" dirty="0"/>
              <a:t>ενδείκνυται περισσότερο (έχει περισσότερα οφέλη) για τη φράση </a:t>
            </a:r>
            <a:r>
              <a:rPr lang="en-US" dirty="0"/>
              <a:t>t</a:t>
            </a:r>
            <a:r>
              <a:rPr lang="el-GR" dirty="0"/>
              <a:t>1 </a:t>
            </a:r>
            <a:r>
              <a:rPr lang="en-US" dirty="0"/>
              <a:t>t</a:t>
            </a:r>
            <a:r>
              <a:rPr lang="el-GR" dirty="0"/>
              <a:t>2  από ότι για τη φράση </a:t>
            </a:r>
            <a:r>
              <a:rPr lang="en-US" dirty="0"/>
              <a:t>t</a:t>
            </a:r>
            <a:r>
              <a:rPr lang="el-GR" dirty="0"/>
              <a:t>3 </a:t>
            </a:r>
            <a:r>
              <a:rPr lang="en-US" dirty="0"/>
              <a:t>t</a:t>
            </a:r>
            <a:r>
              <a:rPr lang="el-GR" dirty="0"/>
              <a:t>4 από ότι ή χρήση ανεστραμμένου ευρετηρίου θέσης (</a:t>
            </a:r>
            <a:r>
              <a:rPr lang="el-GR" dirty="0" err="1"/>
              <a:t>positional</a:t>
            </a:r>
            <a:r>
              <a:rPr lang="el-GR" dirty="0"/>
              <a:t> </a:t>
            </a:r>
            <a:r>
              <a:rPr lang="en-US" dirty="0"/>
              <a:t>inverted index</a:t>
            </a:r>
            <a:r>
              <a:rPr lang="el-GR" dirty="0"/>
              <a:t>).</a:t>
            </a:r>
          </a:p>
          <a:p>
            <a:endParaRPr lang="el-GR" dirty="0"/>
          </a:p>
        </p:txBody>
      </p:sp>
    </p:spTree>
    <p:extLst>
      <p:ext uri="{BB962C8B-B14F-4D97-AF65-F5344CB8AC3E}">
        <p14:creationId xmlns:p14="http://schemas.microsoft.com/office/powerpoint/2010/main" val="324317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6</a:t>
            </a:fld>
            <a:endParaRPr lang="el-GR"/>
          </a:p>
        </p:txBody>
      </p:sp>
      <p:sp>
        <p:nvSpPr>
          <p:cNvPr id="4" name="TextBox 3">
            <a:extLst>
              <a:ext uri="{FF2B5EF4-FFF2-40B4-BE49-F238E27FC236}">
                <a16:creationId xmlns:a16="http://schemas.microsoft.com/office/drawing/2014/main" id="{AFB6939C-DF8C-4E17-BB88-8202E108812D}"/>
              </a:ext>
            </a:extLst>
          </p:cNvPr>
          <p:cNvSpPr txBox="1"/>
          <p:nvPr/>
        </p:nvSpPr>
        <p:spPr>
          <a:xfrm>
            <a:off x="467544" y="836712"/>
            <a:ext cx="7704856" cy="1015663"/>
          </a:xfrm>
          <a:prstGeom prst="rect">
            <a:avLst/>
          </a:prstGeom>
          <a:noFill/>
        </p:spPr>
        <p:txBody>
          <a:bodyPr wrap="square" rtlCol="0">
            <a:spAutoFit/>
          </a:bodyPr>
          <a:lstStyle/>
          <a:p>
            <a:r>
              <a:rPr lang="el-GR" sz="2000" dirty="0">
                <a:solidFill>
                  <a:srgbClr val="C00000"/>
                </a:solidFill>
              </a:rPr>
              <a:t>Για καθένα από τα παρακάτω πείτε αν ισχύει ή όχι.</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στο </a:t>
            </a:r>
            <a:r>
              <a:rPr lang="el-GR" sz="2000" b="1" dirty="0">
                <a:solidFill>
                  <a:srgbClr val="C00000"/>
                </a:solidFill>
              </a:rPr>
              <a:t>Ναι</a:t>
            </a:r>
            <a:r>
              <a:rPr lang="el-GR" sz="2000" dirty="0">
                <a:solidFill>
                  <a:srgbClr val="C00000"/>
                </a:solidFill>
              </a:rPr>
              <a:t> </a:t>
            </a:r>
            <a:r>
              <a:rPr lang="en-US" sz="2000" dirty="0">
                <a:solidFill>
                  <a:srgbClr val="C00000"/>
                </a:solidFill>
              </a:rPr>
              <a:t>(</a:t>
            </a:r>
            <a:r>
              <a:rPr lang="el-GR" sz="2000" dirty="0">
                <a:solidFill>
                  <a:srgbClr val="C00000"/>
                </a:solidFill>
              </a:rPr>
              <a:t>ισχύει) ή στο </a:t>
            </a:r>
            <a:r>
              <a:rPr lang="el-GR" sz="2000" b="1" dirty="0">
                <a:solidFill>
                  <a:srgbClr val="C00000"/>
                </a:solidFill>
              </a:rPr>
              <a:t>Όχι</a:t>
            </a:r>
            <a:r>
              <a:rPr lang="el-GR" sz="2000" dirty="0">
                <a:solidFill>
                  <a:srgbClr val="C00000"/>
                </a:solidFill>
              </a:rPr>
              <a:t> (δεν ισχύει)</a:t>
            </a:r>
            <a:endParaRPr lang="en-US" sz="2000" dirty="0">
              <a:solidFill>
                <a:srgbClr val="C00000"/>
              </a:solidFill>
            </a:endParaRPr>
          </a:p>
        </p:txBody>
      </p:sp>
      <p:sp>
        <p:nvSpPr>
          <p:cNvPr id="3" name="TextBox 2">
            <a:extLst>
              <a:ext uri="{FF2B5EF4-FFF2-40B4-BE49-F238E27FC236}">
                <a16:creationId xmlns:a16="http://schemas.microsoft.com/office/drawing/2014/main" id="{735B54F1-92CD-4AB7-BC43-5A08CB936A12}"/>
              </a:ext>
            </a:extLst>
          </p:cNvPr>
          <p:cNvSpPr txBox="1"/>
          <p:nvPr/>
        </p:nvSpPr>
        <p:spPr>
          <a:xfrm>
            <a:off x="539552" y="2420888"/>
            <a:ext cx="7632848" cy="2308324"/>
          </a:xfrm>
          <a:prstGeom prst="rect">
            <a:avLst/>
          </a:prstGeom>
          <a:noFill/>
        </p:spPr>
        <p:txBody>
          <a:bodyPr wrap="square" rtlCol="0">
            <a:spAutoFit/>
          </a:bodyPr>
          <a:lstStyle/>
          <a:p>
            <a:r>
              <a:rPr lang="en-US" dirty="0"/>
              <a:t>5. </a:t>
            </a:r>
            <a:r>
              <a:rPr lang="el-GR" dirty="0"/>
              <a:t>Θεωρείστε ότι έχουμε ευρετήρια πεδίου, όπου διατηρούμε ένα διαφορετικό ευρετήριο για κάθε πεδίο (για παράδειγμα ένα ευρετήριο για εμφανίσεις των όρων στο τίτλο ενός εγγράφου και ένα διαφορετικό ευρετήριο για τις εμφανίσεις του όρου στο ίδιο το έγγραφο). </a:t>
            </a:r>
            <a:endParaRPr lang="en-US" dirty="0"/>
          </a:p>
          <a:p>
            <a:endParaRPr lang="en-US" dirty="0"/>
          </a:p>
          <a:p>
            <a:r>
              <a:rPr lang="el-GR" dirty="0"/>
              <a:t>Τα ευρετήρια αυτά είναι ιδιαίτερα χρήσιμα για παραμετρικά ερωτήματα.</a:t>
            </a:r>
          </a:p>
          <a:p>
            <a:endParaRPr lang="el-GR" dirty="0"/>
          </a:p>
          <a:p>
            <a:endParaRPr lang="en-US" dirty="0"/>
          </a:p>
        </p:txBody>
      </p:sp>
    </p:spTree>
    <p:extLst>
      <p:ext uri="{BB962C8B-B14F-4D97-AF65-F5344CB8AC3E}">
        <p14:creationId xmlns:p14="http://schemas.microsoft.com/office/powerpoint/2010/main" val="2000184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7</a:t>
            </a:fld>
            <a:endParaRPr lang="el-GR"/>
          </a:p>
        </p:txBody>
      </p:sp>
      <p:sp>
        <p:nvSpPr>
          <p:cNvPr id="4" name="TextBox 3">
            <a:extLst>
              <a:ext uri="{FF2B5EF4-FFF2-40B4-BE49-F238E27FC236}">
                <a16:creationId xmlns:a16="http://schemas.microsoft.com/office/drawing/2014/main" id="{AFB6939C-DF8C-4E17-BB88-8202E108812D}"/>
              </a:ext>
            </a:extLst>
          </p:cNvPr>
          <p:cNvSpPr txBox="1"/>
          <p:nvPr/>
        </p:nvSpPr>
        <p:spPr>
          <a:xfrm>
            <a:off x="467544" y="836712"/>
            <a:ext cx="7704856" cy="1015663"/>
          </a:xfrm>
          <a:prstGeom prst="rect">
            <a:avLst/>
          </a:prstGeom>
          <a:noFill/>
        </p:spPr>
        <p:txBody>
          <a:bodyPr wrap="square" rtlCol="0">
            <a:spAutoFit/>
          </a:bodyPr>
          <a:lstStyle/>
          <a:p>
            <a:r>
              <a:rPr lang="el-GR" sz="2000" dirty="0">
                <a:solidFill>
                  <a:srgbClr val="C00000"/>
                </a:solidFill>
              </a:rPr>
              <a:t>Για καθένα από τα παρακάτω πείτε αν ισχύει ή όχι.</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στο </a:t>
            </a:r>
            <a:r>
              <a:rPr lang="el-GR" sz="2000" b="1" dirty="0">
                <a:solidFill>
                  <a:srgbClr val="C00000"/>
                </a:solidFill>
              </a:rPr>
              <a:t>Ναι</a:t>
            </a:r>
            <a:r>
              <a:rPr lang="el-GR" sz="2000" dirty="0">
                <a:solidFill>
                  <a:srgbClr val="C00000"/>
                </a:solidFill>
              </a:rPr>
              <a:t> </a:t>
            </a:r>
            <a:r>
              <a:rPr lang="en-US" sz="2000" dirty="0">
                <a:solidFill>
                  <a:srgbClr val="C00000"/>
                </a:solidFill>
              </a:rPr>
              <a:t>(</a:t>
            </a:r>
            <a:r>
              <a:rPr lang="el-GR" sz="2000" dirty="0">
                <a:solidFill>
                  <a:srgbClr val="C00000"/>
                </a:solidFill>
              </a:rPr>
              <a:t>ισχύει) ή στο </a:t>
            </a:r>
            <a:r>
              <a:rPr lang="el-GR" sz="2000" b="1" dirty="0">
                <a:solidFill>
                  <a:srgbClr val="C00000"/>
                </a:solidFill>
              </a:rPr>
              <a:t>Όχι</a:t>
            </a:r>
            <a:r>
              <a:rPr lang="el-GR" sz="2000" dirty="0">
                <a:solidFill>
                  <a:srgbClr val="C00000"/>
                </a:solidFill>
              </a:rPr>
              <a:t> (δεν ισχύει)</a:t>
            </a:r>
            <a:endParaRPr lang="en-US" sz="2000" dirty="0">
              <a:solidFill>
                <a:srgbClr val="C00000"/>
              </a:solidFill>
            </a:endParaRPr>
          </a:p>
        </p:txBody>
      </p:sp>
      <p:sp>
        <p:nvSpPr>
          <p:cNvPr id="3" name="TextBox 2">
            <a:extLst>
              <a:ext uri="{FF2B5EF4-FFF2-40B4-BE49-F238E27FC236}">
                <a16:creationId xmlns:a16="http://schemas.microsoft.com/office/drawing/2014/main" id="{735B54F1-92CD-4AB7-BC43-5A08CB936A12}"/>
              </a:ext>
            </a:extLst>
          </p:cNvPr>
          <p:cNvSpPr txBox="1"/>
          <p:nvPr/>
        </p:nvSpPr>
        <p:spPr>
          <a:xfrm>
            <a:off x="539552" y="2420888"/>
            <a:ext cx="6624736" cy="1477328"/>
          </a:xfrm>
          <a:prstGeom prst="rect">
            <a:avLst/>
          </a:prstGeom>
          <a:noFill/>
        </p:spPr>
        <p:txBody>
          <a:bodyPr wrap="square" rtlCol="0">
            <a:spAutoFit/>
          </a:bodyPr>
          <a:lstStyle/>
          <a:p>
            <a:pPr lvl="0"/>
            <a:r>
              <a:rPr lang="en-US" dirty="0"/>
              <a:t>6. </a:t>
            </a:r>
            <a:r>
              <a:rPr lang="el-GR" dirty="0"/>
              <a:t>Για τον υπολογισμό βαθμού ανά-έγγραφο (</a:t>
            </a:r>
            <a:r>
              <a:rPr lang="en-US" dirty="0"/>
              <a:t>document</a:t>
            </a:r>
            <a:r>
              <a:rPr lang="el-GR" dirty="0"/>
              <a:t>-</a:t>
            </a:r>
            <a:r>
              <a:rPr lang="en-US" dirty="0"/>
              <a:t>at</a:t>
            </a:r>
            <a:r>
              <a:rPr lang="el-GR" dirty="0"/>
              <a:t>-</a:t>
            </a:r>
            <a:r>
              <a:rPr lang="en-US" dirty="0"/>
              <a:t>a</a:t>
            </a:r>
            <a:r>
              <a:rPr lang="el-GR" dirty="0"/>
              <a:t>-</a:t>
            </a:r>
            <a:r>
              <a:rPr lang="en-US" dirty="0"/>
              <a:t>time</a:t>
            </a:r>
            <a:r>
              <a:rPr lang="el-GR" dirty="0"/>
              <a:t>) είναι προτιμότερη η διάταξη των εγγράφων στις λίστες καταχωρήσεων με βάση τη συχνότητα εμφάνισης του όρου στα έγγραφα.</a:t>
            </a:r>
          </a:p>
          <a:p>
            <a:pPr lvl="0"/>
            <a:endParaRPr lang="en-US" dirty="0"/>
          </a:p>
        </p:txBody>
      </p:sp>
    </p:spTree>
    <p:extLst>
      <p:ext uri="{BB962C8B-B14F-4D97-AF65-F5344CB8AC3E}">
        <p14:creationId xmlns:p14="http://schemas.microsoft.com/office/powerpoint/2010/main" val="360815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8</a:t>
            </a:fld>
            <a:endParaRPr lang="el-GR"/>
          </a:p>
        </p:txBody>
      </p:sp>
      <p:sp>
        <p:nvSpPr>
          <p:cNvPr id="4" name="TextBox 3">
            <a:extLst>
              <a:ext uri="{FF2B5EF4-FFF2-40B4-BE49-F238E27FC236}">
                <a16:creationId xmlns:a16="http://schemas.microsoft.com/office/drawing/2014/main" id="{AFB6939C-DF8C-4E17-BB88-8202E108812D}"/>
              </a:ext>
            </a:extLst>
          </p:cNvPr>
          <p:cNvSpPr txBox="1"/>
          <p:nvPr/>
        </p:nvSpPr>
        <p:spPr>
          <a:xfrm>
            <a:off x="467544" y="836712"/>
            <a:ext cx="7704856" cy="1015663"/>
          </a:xfrm>
          <a:prstGeom prst="rect">
            <a:avLst/>
          </a:prstGeom>
          <a:noFill/>
        </p:spPr>
        <p:txBody>
          <a:bodyPr wrap="square" rtlCol="0">
            <a:spAutoFit/>
          </a:bodyPr>
          <a:lstStyle/>
          <a:p>
            <a:r>
              <a:rPr lang="el-GR" sz="2000" dirty="0">
                <a:solidFill>
                  <a:srgbClr val="C00000"/>
                </a:solidFill>
              </a:rPr>
              <a:t>Για καθένα από τα παρακάτω πείτε αν ισχύει ή όχι.</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στο </a:t>
            </a:r>
            <a:r>
              <a:rPr lang="el-GR" sz="2000" b="1" dirty="0">
                <a:solidFill>
                  <a:srgbClr val="C00000"/>
                </a:solidFill>
              </a:rPr>
              <a:t>Ναι</a:t>
            </a:r>
            <a:r>
              <a:rPr lang="el-GR" sz="2000" dirty="0">
                <a:solidFill>
                  <a:srgbClr val="C00000"/>
                </a:solidFill>
              </a:rPr>
              <a:t> </a:t>
            </a:r>
            <a:r>
              <a:rPr lang="en-US" sz="2000" dirty="0">
                <a:solidFill>
                  <a:srgbClr val="C00000"/>
                </a:solidFill>
              </a:rPr>
              <a:t>(</a:t>
            </a:r>
            <a:r>
              <a:rPr lang="el-GR" sz="2000" dirty="0">
                <a:solidFill>
                  <a:srgbClr val="C00000"/>
                </a:solidFill>
              </a:rPr>
              <a:t>ισχύει) ή στο </a:t>
            </a:r>
            <a:r>
              <a:rPr lang="el-GR" sz="2000" b="1" dirty="0">
                <a:solidFill>
                  <a:srgbClr val="C00000"/>
                </a:solidFill>
              </a:rPr>
              <a:t>Όχι</a:t>
            </a:r>
            <a:r>
              <a:rPr lang="el-GR" sz="2000" dirty="0">
                <a:solidFill>
                  <a:srgbClr val="C00000"/>
                </a:solidFill>
              </a:rPr>
              <a:t> (δεν ισχύει)</a:t>
            </a:r>
            <a:endParaRPr lang="en-US" sz="2000" dirty="0">
              <a:solidFill>
                <a:srgbClr val="C00000"/>
              </a:solidFill>
            </a:endParaRPr>
          </a:p>
        </p:txBody>
      </p:sp>
      <p:sp>
        <p:nvSpPr>
          <p:cNvPr id="3" name="TextBox 2">
            <a:extLst>
              <a:ext uri="{FF2B5EF4-FFF2-40B4-BE49-F238E27FC236}">
                <a16:creationId xmlns:a16="http://schemas.microsoft.com/office/drawing/2014/main" id="{735B54F1-92CD-4AB7-BC43-5A08CB936A12}"/>
              </a:ext>
            </a:extLst>
          </p:cNvPr>
          <p:cNvSpPr txBox="1"/>
          <p:nvPr/>
        </p:nvSpPr>
        <p:spPr>
          <a:xfrm>
            <a:off x="539552" y="2420888"/>
            <a:ext cx="6624736" cy="646331"/>
          </a:xfrm>
          <a:prstGeom prst="rect">
            <a:avLst/>
          </a:prstGeom>
          <a:noFill/>
        </p:spPr>
        <p:txBody>
          <a:bodyPr wrap="square" rtlCol="0">
            <a:spAutoFit/>
          </a:bodyPr>
          <a:lstStyle/>
          <a:p>
            <a:pPr lvl="0"/>
            <a:r>
              <a:rPr lang="en-US" dirty="0"/>
              <a:t>7. </a:t>
            </a:r>
            <a:r>
              <a:rPr lang="el-GR" dirty="0"/>
              <a:t>Τα </a:t>
            </a:r>
            <a:r>
              <a:rPr lang="en-US" dirty="0"/>
              <a:t>word embeddings </a:t>
            </a:r>
            <a:r>
              <a:rPr lang="el-GR" dirty="0"/>
              <a:t>είναι ανεξάρτητα από τη συλλογή κειμένων που χρησιμοποιούμε για την εκπαίδευση.</a:t>
            </a:r>
            <a:endParaRPr lang="en-US" dirty="0"/>
          </a:p>
        </p:txBody>
      </p:sp>
    </p:spTree>
    <p:extLst>
      <p:ext uri="{BB962C8B-B14F-4D97-AF65-F5344CB8AC3E}">
        <p14:creationId xmlns:p14="http://schemas.microsoft.com/office/powerpoint/2010/main" val="2067031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DD5691-3391-4C0B-9D0D-AB2834E492E7}"/>
              </a:ext>
            </a:extLst>
          </p:cNvPr>
          <p:cNvSpPr>
            <a:spLocks noGrp="1"/>
          </p:cNvSpPr>
          <p:nvPr>
            <p:ph type="sldNum" sz="quarter" idx="12"/>
          </p:nvPr>
        </p:nvSpPr>
        <p:spPr/>
        <p:txBody>
          <a:bodyPr/>
          <a:lstStyle/>
          <a:p>
            <a:fld id="{878E0B35-C73E-49DE-9EA0-4D9F6C87E107}" type="slidenum">
              <a:rPr lang="el-GR" smtClean="0"/>
              <a:pPr/>
              <a:t>9</a:t>
            </a:fld>
            <a:endParaRPr lang="el-GR"/>
          </a:p>
        </p:txBody>
      </p:sp>
      <p:sp>
        <p:nvSpPr>
          <p:cNvPr id="4" name="TextBox 3">
            <a:extLst>
              <a:ext uri="{FF2B5EF4-FFF2-40B4-BE49-F238E27FC236}">
                <a16:creationId xmlns:a16="http://schemas.microsoft.com/office/drawing/2014/main" id="{AFB6939C-DF8C-4E17-BB88-8202E108812D}"/>
              </a:ext>
            </a:extLst>
          </p:cNvPr>
          <p:cNvSpPr txBox="1"/>
          <p:nvPr/>
        </p:nvSpPr>
        <p:spPr>
          <a:xfrm>
            <a:off x="545559" y="126654"/>
            <a:ext cx="7704856" cy="1015663"/>
          </a:xfrm>
          <a:prstGeom prst="rect">
            <a:avLst/>
          </a:prstGeom>
          <a:noFill/>
        </p:spPr>
        <p:txBody>
          <a:bodyPr wrap="square" rtlCol="0">
            <a:spAutoFit/>
          </a:bodyPr>
          <a:lstStyle/>
          <a:p>
            <a:r>
              <a:rPr lang="el-GR" sz="2000" dirty="0">
                <a:solidFill>
                  <a:srgbClr val="C00000"/>
                </a:solidFill>
              </a:rPr>
              <a:t>Για καθένα από τα παρακάτω διαλέξτε </a:t>
            </a:r>
            <a:r>
              <a:rPr lang="en-US" sz="2000" b="1" dirty="0">
                <a:solidFill>
                  <a:srgbClr val="C00000"/>
                </a:solidFill>
              </a:rPr>
              <a:t>A</a:t>
            </a:r>
            <a:r>
              <a:rPr lang="en-US" sz="2000" dirty="0">
                <a:solidFill>
                  <a:srgbClr val="C00000"/>
                </a:solidFill>
              </a:rPr>
              <a:t>, </a:t>
            </a:r>
            <a:r>
              <a:rPr lang="el-GR" sz="2000" b="1" dirty="0">
                <a:solidFill>
                  <a:srgbClr val="C00000"/>
                </a:solidFill>
              </a:rPr>
              <a:t>Β</a:t>
            </a:r>
            <a:r>
              <a:rPr lang="el-GR" sz="2000" dirty="0">
                <a:solidFill>
                  <a:srgbClr val="C00000"/>
                </a:solidFill>
              </a:rPr>
              <a:t> ή </a:t>
            </a:r>
            <a:r>
              <a:rPr lang="en-US" sz="2000" b="1" dirty="0">
                <a:solidFill>
                  <a:srgbClr val="C00000"/>
                </a:solidFill>
              </a:rPr>
              <a:t>C</a:t>
            </a:r>
            <a:r>
              <a:rPr lang="el-GR" sz="2000" dirty="0">
                <a:solidFill>
                  <a:srgbClr val="C00000"/>
                </a:solidFill>
              </a:rPr>
              <a:t>.</a:t>
            </a:r>
          </a:p>
          <a:p>
            <a:r>
              <a:rPr lang="el-GR" sz="2000" dirty="0">
                <a:solidFill>
                  <a:srgbClr val="C00000"/>
                </a:solidFill>
              </a:rPr>
              <a:t>Θα χρησιμοποιήσουμε το </a:t>
            </a:r>
            <a:r>
              <a:rPr lang="en-US" sz="2000" dirty="0">
                <a:solidFill>
                  <a:srgbClr val="C00000"/>
                </a:solidFill>
              </a:rPr>
              <a:t>chat</a:t>
            </a:r>
          </a:p>
          <a:p>
            <a:r>
              <a:rPr lang="el-GR" sz="2000" dirty="0">
                <a:solidFill>
                  <a:srgbClr val="C00000"/>
                </a:solidFill>
              </a:rPr>
              <a:t>Κάντε </a:t>
            </a:r>
            <a:r>
              <a:rPr lang="en-US" sz="2000" dirty="0">
                <a:solidFill>
                  <a:srgbClr val="C00000"/>
                </a:solidFill>
              </a:rPr>
              <a:t>like </a:t>
            </a:r>
            <a:r>
              <a:rPr lang="el-GR" sz="2000" dirty="0">
                <a:solidFill>
                  <a:srgbClr val="C00000"/>
                </a:solidFill>
              </a:rPr>
              <a:t>στην απάντηση που θεωρείτε σωστή.</a:t>
            </a:r>
          </a:p>
        </p:txBody>
      </p:sp>
      <p:sp>
        <p:nvSpPr>
          <p:cNvPr id="3" name="TextBox 2">
            <a:extLst>
              <a:ext uri="{FF2B5EF4-FFF2-40B4-BE49-F238E27FC236}">
                <a16:creationId xmlns:a16="http://schemas.microsoft.com/office/drawing/2014/main" id="{735B54F1-92CD-4AB7-BC43-5A08CB936A12}"/>
              </a:ext>
            </a:extLst>
          </p:cNvPr>
          <p:cNvSpPr txBox="1"/>
          <p:nvPr/>
        </p:nvSpPr>
        <p:spPr>
          <a:xfrm>
            <a:off x="467544" y="1268760"/>
            <a:ext cx="7632848" cy="4924425"/>
          </a:xfrm>
          <a:prstGeom prst="rect">
            <a:avLst/>
          </a:prstGeom>
          <a:noFill/>
        </p:spPr>
        <p:txBody>
          <a:bodyPr wrap="square" rtlCol="0">
            <a:spAutoFit/>
          </a:bodyPr>
          <a:lstStyle/>
          <a:p>
            <a:r>
              <a:rPr lang="el-GR" dirty="0"/>
              <a:t>Θεωρείστε μια συλλογή με 1.000.000 έγγραφα όπου κάθε έγγραφο περιέχει συνολικά 5.000 όρους από τους οποίους 2.000 είναι διακριτοί (δηλαδή, διαφορετικοί μεταξύ τους), ενώ υπάρχουν συνολικά </a:t>
            </a:r>
            <a:r>
              <a:rPr lang="en-US" dirty="0"/>
              <a:t>8</a:t>
            </a:r>
            <a:r>
              <a:rPr lang="el-GR" dirty="0"/>
              <a:t>00.000 διακριτοί όροι.</a:t>
            </a:r>
            <a:endParaRPr lang="en-US" dirty="0"/>
          </a:p>
          <a:p>
            <a:endParaRPr lang="en-US" sz="1400" dirty="0"/>
          </a:p>
          <a:p>
            <a:pPr marL="342900" indent="-342900">
              <a:buAutoNum type="arabicParenBoth"/>
            </a:pPr>
            <a:r>
              <a:rPr lang="el-GR" b="1" dirty="0"/>
              <a:t>Πόσους όρους περιέχει το</a:t>
            </a:r>
            <a:r>
              <a:rPr lang="en-US" b="1" dirty="0"/>
              <a:t> </a:t>
            </a:r>
            <a:r>
              <a:rPr lang="el-GR" b="1" dirty="0"/>
              <a:t>λεξικό;</a:t>
            </a:r>
          </a:p>
          <a:p>
            <a:r>
              <a:rPr lang="el-GR" dirty="0"/>
              <a:t>Α. 500.000</a:t>
            </a:r>
            <a:endParaRPr lang="en-US" dirty="0"/>
          </a:p>
          <a:p>
            <a:r>
              <a:rPr lang="el-GR" dirty="0"/>
              <a:t>Β.</a:t>
            </a:r>
            <a:r>
              <a:rPr lang="en-US" dirty="0"/>
              <a:t> 10</a:t>
            </a:r>
            <a:r>
              <a:rPr lang="el-GR" dirty="0"/>
              <a:t>.000.000</a:t>
            </a:r>
          </a:p>
          <a:p>
            <a:r>
              <a:rPr lang="en-US" dirty="0"/>
              <a:t>C. 8</a:t>
            </a:r>
            <a:r>
              <a:rPr lang="el-GR" dirty="0"/>
              <a:t>00.000</a:t>
            </a:r>
            <a:endParaRPr lang="en-US" dirty="0"/>
          </a:p>
          <a:p>
            <a:endParaRPr lang="en-US" sz="1600" dirty="0"/>
          </a:p>
          <a:p>
            <a:r>
              <a:rPr lang="el-GR" b="1" dirty="0"/>
              <a:t>(2) Πόσες είναι οι θέσεις του δυαδικού πίνακα όρων-εγγράφων</a:t>
            </a:r>
          </a:p>
          <a:p>
            <a:r>
              <a:rPr lang="el-GR" dirty="0"/>
              <a:t>Α.</a:t>
            </a:r>
            <a:r>
              <a:rPr lang="en-US" dirty="0"/>
              <a:t>  </a:t>
            </a:r>
            <a:r>
              <a:rPr lang="el-GR" dirty="0"/>
              <a:t>5</a:t>
            </a:r>
            <a:r>
              <a:rPr lang="en-US" dirty="0"/>
              <a:t> x 10^9</a:t>
            </a:r>
            <a:endParaRPr lang="el-GR" dirty="0"/>
          </a:p>
          <a:p>
            <a:r>
              <a:rPr lang="el-GR" dirty="0"/>
              <a:t>Β.</a:t>
            </a:r>
            <a:r>
              <a:rPr lang="en-US" dirty="0"/>
              <a:t>  </a:t>
            </a:r>
            <a:r>
              <a:rPr lang="el-GR" dirty="0"/>
              <a:t>2</a:t>
            </a:r>
            <a:r>
              <a:rPr lang="en-US" dirty="0"/>
              <a:t> x 10^9 </a:t>
            </a:r>
            <a:endParaRPr lang="el-GR" dirty="0"/>
          </a:p>
          <a:p>
            <a:pPr marL="342900" indent="-342900">
              <a:buAutoNum type="alphaUcPeriod" startAt="3"/>
            </a:pPr>
            <a:r>
              <a:rPr lang="en-US" dirty="0"/>
              <a:t>8 x 10^11</a:t>
            </a:r>
          </a:p>
          <a:p>
            <a:pPr marL="342900" indent="-342900">
              <a:buAutoNum type="alphaUcPeriod" startAt="3"/>
            </a:pPr>
            <a:endParaRPr lang="el-GR" sz="1400" dirty="0"/>
          </a:p>
          <a:p>
            <a:r>
              <a:rPr lang="en-US" b="1" dirty="0"/>
              <a:t>(3) </a:t>
            </a:r>
            <a:r>
              <a:rPr lang="el-GR" b="1" dirty="0"/>
              <a:t>Ποιο είναι το ποσοστό των μη μηδενικών τιμών σε αυτόν τον πίνακα;</a:t>
            </a:r>
          </a:p>
          <a:p>
            <a:r>
              <a:rPr lang="el-GR" dirty="0"/>
              <a:t>Α.</a:t>
            </a:r>
            <a:r>
              <a:rPr lang="en-US" dirty="0"/>
              <a:t>  0.25%</a:t>
            </a:r>
            <a:endParaRPr lang="el-GR" dirty="0"/>
          </a:p>
          <a:p>
            <a:r>
              <a:rPr lang="el-GR" dirty="0"/>
              <a:t>Β.</a:t>
            </a:r>
            <a:r>
              <a:rPr lang="en-US" dirty="0"/>
              <a:t>  0.4%</a:t>
            </a:r>
          </a:p>
          <a:p>
            <a:r>
              <a:rPr lang="en-US" dirty="0"/>
              <a:t>C.  0.625%</a:t>
            </a:r>
            <a:endParaRPr lang="el-GR" dirty="0"/>
          </a:p>
        </p:txBody>
      </p:sp>
    </p:spTree>
    <p:extLst>
      <p:ext uri="{BB962C8B-B14F-4D97-AF65-F5344CB8AC3E}">
        <p14:creationId xmlns:p14="http://schemas.microsoft.com/office/powerpoint/2010/main" val="42266590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3317</TotalTime>
  <Words>960</Words>
  <Application>Microsoft Office PowerPoint</Application>
  <PresentationFormat>On-screen Show (4:3)</PresentationFormat>
  <Paragraphs>115</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Ερωτήσεις επανάληψης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quiz</dc:title>
  <dc:creator>pitoura</dc:creator>
  <cp:lastModifiedBy>Evaggelia Pitoura</cp:lastModifiedBy>
  <cp:revision>362</cp:revision>
  <dcterms:created xsi:type="dcterms:W3CDTF">2012-10-10T06:53:19Z</dcterms:created>
  <dcterms:modified xsi:type="dcterms:W3CDTF">2020-04-28T13:49:59Z</dcterms:modified>
</cp:coreProperties>
</file>