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52"/>
  </p:notesMasterIdLst>
  <p:handoutMasterIdLst>
    <p:handoutMasterId r:id="rId53"/>
  </p:handoutMasterIdLst>
  <p:sldIdLst>
    <p:sldId id="1135" r:id="rId2"/>
    <p:sldId id="1307" r:id="rId3"/>
    <p:sldId id="1305" r:id="rId4"/>
    <p:sldId id="1319" r:id="rId5"/>
    <p:sldId id="1304" r:id="rId6"/>
    <p:sldId id="1206" r:id="rId7"/>
    <p:sldId id="1229" r:id="rId8"/>
    <p:sldId id="1230" r:id="rId9"/>
    <p:sldId id="1232" r:id="rId10"/>
    <p:sldId id="1233" r:id="rId11"/>
    <p:sldId id="1231" r:id="rId12"/>
    <p:sldId id="1234" r:id="rId13"/>
    <p:sldId id="1235" r:id="rId14"/>
    <p:sldId id="1246" r:id="rId15"/>
    <p:sldId id="1308" r:id="rId16"/>
    <p:sldId id="1236" r:id="rId17"/>
    <p:sldId id="1299" r:id="rId18"/>
    <p:sldId id="1237" r:id="rId19"/>
    <p:sldId id="1238" r:id="rId20"/>
    <p:sldId id="1253" r:id="rId21"/>
    <p:sldId id="1315" r:id="rId22"/>
    <p:sldId id="1316" r:id="rId23"/>
    <p:sldId id="1317" r:id="rId24"/>
    <p:sldId id="1259" r:id="rId25"/>
    <p:sldId id="1300" r:id="rId26"/>
    <p:sldId id="1256" r:id="rId27"/>
    <p:sldId id="1262" r:id="rId28"/>
    <p:sldId id="1263" r:id="rId29"/>
    <p:sldId id="1264" r:id="rId30"/>
    <p:sldId id="1301" r:id="rId31"/>
    <p:sldId id="1302" r:id="rId32"/>
    <p:sldId id="1239" r:id="rId33"/>
    <p:sldId id="1277" r:id="rId34"/>
    <p:sldId id="1297" r:id="rId35"/>
    <p:sldId id="1291" r:id="rId36"/>
    <p:sldId id="1295" r:id="rId37"/>
    <p:sldId id="1303" r:id="rId38"/>
    <p:sldId id="1296" r:id="rId39"/>
    <p:sldId id="1298" r:id="rId40"/>
    <p:sldId id="1247" r:id="rId41"/>
    <p:sldId id="1320" r:id="rId42"/>
    <p:sldId id="1248" r:id="rId43"/>
    <p:sldId id="1318" r:id="rId44"/>
    <p:sldId id="1321" r:id="rId45"/>
    <p:sldId id="1309" r:id="rId46"/>
    <p:sldId id="1310" r:id="rId47"/>
    <p:sldId id="1311" r:id="rId48"/>
    <p:sldId id="1322" r:id="rId49"/>
    <p:sldId id="1323" r:id="rId50"/>
    <p:sldId id="1312" r:id="rId51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02" d="100"/>
          <a:sy n="102" d="100"/>
        </p:scale>
        <p:origin x="7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31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30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7.xml"/><Relationship Id="rId5" Type="http://schemas.openxmlformats.org/officeDocument/2006/relationships/slide" Target="slides/slide10.xml"/><Relationship Id="rId10" Type="http://schemas.openxmlformats.org/officeDocument/2006/relationships/slide" Target="slides/slide16.xml"/><Relationship Id="rId4" Type="http://schemas.openxmlformats.org/officeDocument/2006/relationships/slide" Target="slides/slide9.xml"/><Relationship Id="rId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09.04.2020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ning.com/books/lucene-in-action-second-edition" TargetMode="External"/><Relationship Id="rId2" Type="http://schemas.openxmlformats.org/officeDocument/2006/relationships/hyperlink" Target="http://www.lucenetutoria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lucene.apache.org/core/8_5_0/demo/overview-summary.html#overview_description" TargetMode="External"/><Relationship Id="rId4" Type="http://schemas.openxmlformats.org/officeDocument/2006/relationships/hyperlink" Target="http://lucene.apache.org/core/8_5_0/core/overview-summary.html#overview_descript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ucene.apache.org/sol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ummy.com/software/BeautifulSoup/bs4/doc/" TargetMode="External"/><Relationship Id="rId2" Type="http://schemas.openxmlformats.org/officeDocument/2006/relationships/hyperlink" Target="https://stackabuse.com/implementing-word2vec-with-gensim-library-in-python/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pecial:Export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kenshoresearch/kensho-derived-wikimedia-data" TargetMode="External"/><Relationship Id="rId2" Type="http://schemas.openxmlformats.org/officeDocument/2006/relationships/hyperlink" Target="https://www.kaggle.com/jrobischon/wikipedia-movie-plot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kaggle.com/jacksoncrow/extended-wikipedia-multimodal-dataset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Περιγραφή Εργασίας</a:t>
            </a:r>
            <a:endParaRPr lang="en-US" sz="2400" dirty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searching -- best results returned first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fielded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searching (e.g. title, author, contents)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sorting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by any field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allows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simultaneous update and searching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flexible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faceting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highlighting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 grouping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fast, memory-efficient and typo-tolerant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suggesters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pluggable ranking models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including the Vector Space Model and Okapi BM25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8085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(προσοχή κάποια στοιχεία αναφέρονται σε παλιότερη  έκδοση)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http://www.lucenetutorial.com/</a:t>
            </a:r>
            <a:endParaRPr lang="en-GB" sz="1800" dirty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1800" dirty="0">
                <a:hlinkClick r:id="rId3"/>
              </a:rPr>
              <a:t>https://www.manning.com/books/lucene-in-action-second-edition</a:t>
            </a:r>
            <a:endParaRPr lang="en-GB" sz="1800" dirty="0"/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8.5.0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demo API (recommended for more up-to-date code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examples)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offers simple example code to show the features of Lucene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http://lucene.apache.org/core/8_5_0/core/overview-summary.html#overview_description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5"/>
              </a:rPr>
              <a:t>http://lucene.apache.org/core/8_5_0/demo/overview-summary.html#overview_description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00150" lvl="2" indent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Μπορείτε να χρησιμοποιείστε παλαιότερη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version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αν θέλετε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927043"/>
            <a:ext cx="1417779" cy="1776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97FDFF-5362-468D-BF66-480395C41666}"/>
              </a:ext>
            </a:extLst>
          </p:cNvPr>
          <p:cNvSpPr txBox="1"/>
          <p:nvPr/>
        </p:nvSpPr>
        <p:spPr>
          <a:xfrm>
            <a:off x="286398" y="6085167"/>
            <a:ext cx="622981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April 2020 update: Lucene 8.5.0</a:t>
            </a:r>
          </a:p>
        </p:txBody>
      </p:sp>
    </p:spTree>
    <p:extLst>
      <p:ext uri="{BB962C8B-B14F-4D97-AF65-F5344CB8AC3E}">
        <p14:creationId xmlns:p14="http://schemas.microsoft.com/office/powerpoint/2010/main" val="235531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48662" y="980728"/>
            <a:ext cx="87890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high performance search server built using Lucene Core, with XML/HTTP and JSON/Python/Ruby APIs, hit highlighting, faceted search, caching, replication, and a web admin interface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https://lucene.apache.org/solr/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Competitor: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Elasticsearch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Tika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™ toolkit detects and extracts metadata and text from over a thousand different file types (such as PPT, XLS, and PDF)</a:t>
            </a: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For example latest release automating image captioning 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Dataset/Collection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ργασία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23528" y="692696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άρθρων της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Συλλογή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Wikipedia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άρθρων. Αυτά τα άρθρα θα αποτελούν τη συλλογή σας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994461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 abstract Analyzer API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Document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simply a set of named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org.apache.lucene.index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class for storing persistent data,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including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uses a file system directory to store files,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RAMDirectory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implements files as memory-resident data structures.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13244151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number of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provided for producing query structures from strings or xml.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org.apache.lucene.util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contains a few handy data structures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53" y="4641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30720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475206" y="476672"/>
            <a:ext cx="80648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rgbClr val="C00000"/>
                </a:solidFill>
                <a:latin typeface="+mn-lt"/>
              </a:rPr>
              <a:t>Διαδικαστικά</a:t>
            </a:r>
          </a:p>
          <a:p>
            <a:pPr algn="ctr"/>
            <a:endParaRPr lang="el-GR" sz="28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Τετάρτη 28 Απριλίου 2020, 5μμ Σύντομη περιγραφή σχεδιασμού και συλλογή δεδομένων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Παρασκευή 29 Μαΐου 2020, 5μμ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Όταν ανοίξει το Πανεπιστήμιο, Εξέταση εργασίας</a:t>
            </a: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θα γίνουν δεκτές αργοπορημένες παραδόσεις ασκήσεων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Η εργασία μετράει σε ποσοστό 50% 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 Λίγα περισσότερα για την εργασία</a:t>
            </a:r>
            <a:endParaRPr lang="en-US" sz="24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181874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   			Wikipedia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323528" y="191683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+mn-lt"/>
              </a:rPr>
              <a:t>Έχετε δύο επιλογές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Είτε να κατεβάσετε μόνοι σας τα άρθρα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Είτε να χρησιμοποιείστε έτοιμες συλλογές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5541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39" y="181874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   			Wikipedia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B35C5-1F51-45D2-8301-BDDE0607857D}"/>
              </a:ext>
            </a:extLst>
          </p:cNvPr>
          <p:cNvSpPr txBox="1"/>
          <p:nvPr/>
        </p:nvSpPr>
        <p:spPr>
          <a:xfrm>
            <a:off x="395536" y="2194410"/>
            <a:ext cx="8280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2"/>
              </a:rPr>
              <a:t>https://stackabuse.com/implementing-word2vec-with-gensim-library-in-python/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269003-AF23-4B8C-8E46-3F8BC314F287}"/>
              </a:ext>
            </a:extLst>
          </p:cNvPr>
          <p:cNvSpPr txBox="1"/>
          <p:nvPr/>
        </p:nvSpPr>
        <p:spPr>
          <a:xfrm>
            <a:off x="323528" y="3926369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3"/>
              </a:rPr>
              <a:t>https://www.crummy.com/software/BeautifulSoup/bs4/doc/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608F0-E3B4-4B41-AA54-C1E862DFEBC7}"/>
              </a:ext>
            </a:extLst>
          </p:cNvPr>
          <p:cNvSpPr txBox="1"/>
          <p:nvPr/>
        </p:nvSpPr>
        <p:spPr>
          <a:xfrm>
            <a:off x="450571" y="3037013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Scraping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με χρήση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Beautiful Soup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323528" y="141277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Εδώ υπάρχουν κάποιες οδηγίες για να πάρετε άρθρα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802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13" y="260648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   			Wikipedia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B4CAE-26AC-4FA4-A9CB-2CD94425F03D}"/>
              </a:ext>
            </a:extLst>
          </p:cNvPr>
          <p:cNvSpPr txBox="1"/>
          <p:nvPr/>
        </p:nvSpPr>
        <p:spPr>
          <a:xfrm>
            <a:off x="628650" y="3244334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2"/>
              </a:rPr>
              <a:t>https://en.wikipedia.org/wiki/Special:Export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3B19D-90EE-4F9A-B45B-10AEAAA8B27A}"/>
              </a:ext>
            </a:extLst>
          </p:cNvPr>
          <p:cNvSpPr txBox="1"/>
          <p:nvPr/>
        </p:nvSpPr>
        <p:spPr>
          <a:xfrm>
            <a:off x="395536" y="184482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Αυτό είναι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interface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της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Wikipedia (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υπάρχει όλο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dump,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αλλά πολύ μεγάλο)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8933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13" y="260648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    			Wikipedia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7248B-6E71-4C74-A7DD-C89D7E4D4A9B}"/>
              </a:ext>
            </a:extLst>
          </p:cNvPr>
          <p:cNvSpPr txBox="1"/>
          <p:nvPr/>
        </p:nvSpPr>
        <p:spPr>
          <a:xfrm>
            <a:off x="554660" y="2491844"/>
            <a:ext cx="80346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n-lt"/>
              </a:rPr>
              <a:t>Για παράδειγμα από το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Kaggle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(η λίστα είναι μόνο ενδεικτική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https://www.kaggle.com/jrobischon/wikipedia-movie-plots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https://www.kaggle.com/kenshoresearch/kensho-derived-wikimedia-data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>
                <a:hlinkClick r:id="rId4"/>
              </a:rPr>
              <a:t>https://www.kaggle.com/jacksoncrow/extended-wikipedia-multimodal-dataset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A8ABDA-6BA0-403C-9A47-A3D51B02C780}"/>
              </a:ext>
            </a:extLst>
          </p:cNvPr>
          <p:cNvSpPr txBox="1"/>
          <p:nvPr/>
        </p:nvSpPr>
        <p:spPr>
          <a:xfrm>
            <a:off x="538136" y="1457365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tx1"/>
                </a:solidFill>
                <a:latin typeface="+mn-lt"/>
              </a:rPr>
              <a:t>Συλλογές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2916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412776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Αναζήτηση.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Η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ελάχιστη απαίτηση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από το σύστημα σας είναι να υποστηρίζει αναζήτηση άρθρων με λέξεις κλειδιά. 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μια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άριστη εργασία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θα πρέπει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υποστηρίζει και άλλα είδη ερωτήσεων, για παράδειγμα αναζήτηση πεδίου, δηλαδή, την εμφάνιση όρων σε συγκεκριμένα πεδία (πχ. στον τίτλο). 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Να διατηρεί  πληροφορία για την ιστορία των αναζητήσεων. Χρησιμοποιείστε αυτήν την πληροφορία για να προτείνετε εναλλακτικά ερωτήματα.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Να χρησιμοποιεί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embedding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για να βελτιώσει την αναζήτηση.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86274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Παρουσίαση Αποτελεσμάτων.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Η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ελάχιστη απαίτηση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από το σύστημα σας είναι να παρουσιάζει τα αποτελέσματα σε διάταξη με βάση τη συνάφεια τους με το ερώτημα.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μια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άριστη εργασία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θα πρέπει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παρουσιάζει τα αποτελέσματα ανά 10, με δυνατότητα στο χρήστη να προχωρήσει στα επόμενα.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Οι λέξεις κλειδιά να παρουσιάζονται τονισμένες στο αποτέλεσμα.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Δυνατότητα διαφορετικής διάταξης των αποτελεσμάτων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18DF24-5E52-4048-B3FF-F95282A0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6AF79E-B2A5-4CA3-A0A9-63D17CF64118}"/>
              </a:ext>
            </a:extLst>
          </p:cNvPr>
          <p:cNvSpPr txBox="1"/>
          <p:nvPr/>
        </p:nvSpPr>
        <p:spPr>
          <a:xfrm>
            <a:off x="265035" y="1772816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Τρόπος παράδοσης: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Η εργασία θα υποβληθεί στο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ecourse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του μαθήματος. Μια υποβολή ανά ομάδα. 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Στόχος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αυτής της φάσης είναι να σας βοηθήσει να κατανοήσετε τα βήματα που πρέπει να ακολουθήσετε.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Περιγράψτε συνοπτικά το σχεδιασμό του συστήματός σας. Ο σχεδιασμός μπορεί να αλλάξει κατά την υλοποίηση.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Η περιγραφή θα πρέπει να είναι από 600-1000 λέξεις.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AA24B9-BAB2-4359-AA93-E745446F153C}"/>
              </a:ext>
            </a:extLst>
          </p:cNvPr>
          <p:cNvSpPr txBox="1">
            <a:spLocks/>
          </p:cNvSpPr>
          <p:nvPr/>
        </p:nvSpPr>
        <p:spPr>
          <a:xfrm>
            <a:off x="246712" y="42268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Εργασία: φάση 1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53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18DF24-5E52-4048-B3FF-F95282A0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6AF79E-B2A5-4CA3-A0A9-63D17CF64118}"/>
              </a:ext>
            </a:extLst>
          </p:cNvPr>
          <p:cNvSpPr txBox="1"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Συμπεριλάβετε πληροφορίες για τα παρακάτω: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u="sng" dirty="0">
                <a:solidFill>
                  <a:schemeClr val="tx1"/>
                </a:solidFill>
                <a:latin typeface="+mn-lt"/>
              </a:rPr>
              <a:t>Συλλογή εγγράφων (</a:t>
            </a:r>
            <a:r>
              <a:rPr lang="el-GR" sz="1800" u="sng" dirty="0" err="1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1800" u="sng" dirty="0">
                <a:solidFill>
                  <a:schemeClr val="tx1"/>
                </a:solidFill>
                <a:latin typeface="+mn-lt"/>
              </a:rPr>
              <a:t>).</a:t>
            </a:r>
            <a:r>
              <a:rPr lang="el-GR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Τον τρόπο που θα συλλέξετε τα άρθρα. Θα πρέπει να έχετε ήδη συλλέξει τουλάχιστον 10 άρθρα. Πείτε ποια.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r>
              <a:rPr lang="el-GR" sz="1800" u="sng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</a:t>
            </a:r>
            <a:r>
              <a:rPr lang="el-GR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την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προεπεξεργασία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των άρθρων για τη δημιουργία του εγγράφου, ποια θα είναι η μονάδα εγγράφου και τα αντίστοιχα πεδία (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fields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), τα ευρετήρια που σκοπεύετε να δημιουργήσετε (σε ποια πεδία, και τι είδους),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κλπ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, ώστε να υποστηρίζονται οι διάφοροι τρόποι αναζήτησης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r>
              <a:rPr lang="el-GR" sz="1800" u="sng" dirty="0">
                <a:solidFill>
                  <a:schemeClr val="tx1"/>
                </a:solidFill>
                <a:latin typeface="+mn-lt"/>
              </a:rPr>
              <a:t>Αναζήτηση.</a:t>
            </a:r>
            <a:r>
              <a:rPr lang="el-GR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Αν σκοπεύετε να υλοποιήσετε κάτι πέρα της ελάχιστης απαίτησης, εξηγείστε τι και πως.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r>
              <a:rPr lang="el-GR" sz="1800" u="sng" dirty="0">
                <a:solidFill>
                  <a:schemeClr val="tx1"/>
                </a:solidFill>
                <a:latin typeface="+mn-lt"/>
              </a:rPr>
              <a:t>Παρουσίαση Αποτελεσμάτων.</a:t>
            </a:r>
            <a:r>
              <a:rPr lang="el-GR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Αν σκοπεύετε να υλοποιήσετε κάτι πέρα της ελάχιστης απαίτησης, εξηγείστε τι και πως.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Στις απαντήσεις στα παραπάνω όπου είναι δυνατόν αναφερθείτε και στα αντίστοιχα τμήματα της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, όπως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Build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/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Analyze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/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Index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Document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IndexSearcher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/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QueryParser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TopDocs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sz="1800" dirty="0" err="1">
                <a:solidFill>
                  <a:schemeClr val="tx1"/>
                </a:solidFill>
                <a:latin typeface="+mn-lt"/>
              </a:rPr>
              <a:t>ScoreDocs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C1907A-B8DC-440B-8A89-F1B8C4CA188E}"/>
              </a:ext>
            </a:extLst>
          </p:cNvPr>
          <p:cNvSpPr txBox="1">
            <a:spLocks/>
          </p:cNvSpPr>
          <p:nvPr/>
        </p:nvSpPr>
        <p:spPr>
          <a:xfrm>
            <a:off x="246712" y="42268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Εργασία: φάση 1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0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n-US" sz="2400" dirty="0"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42" y="5445224"/>
            <a:ext cx="3810868" cy="5843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6611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150GB/hour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3501</Words>
  <Application>Microsoft Office PowerPoint</Application>
  <PresentationFormat>On-screen Show (4:3)</PresentationFormat>
  <Paragraphs>478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Calibri Light</vt:lpstr>
      <vt:lpstr>Courier</vt:lpstr>
      <vt:lpstr>Lucida Sans</vt:lpstr>
      <vt:lpstr>Times New Roman</vt:lpstr>
      <vt:lpstr>Wingdings</vt:lpstr>
      <vt:lpstr>Office Theme</vt:lpstr>
      <vt:lpstr>PowerPoint Presentation</vt:lpstr>
      <vt:lpstr>Περιεχόμενα Παρουσίασης</vt:lpstr>
      <vt:lpstr>PowerPoint Presentation</vt:lpstr>
      <vt:lpstr>PowerPoint Presentation</vt:lpstr>
      <vt:lpstr>PowerPoint Presentation</vt:lpstr>
      <vt:lpstr>Εισαγωγή</vt:lpstr>
      <vt:lpstr>Εισαγωγή</vt:lpstr>
      <vt:lpstr>PowerPoint Presentation</vt:lpstr>
      <vt:lpstr>Some features (indexing)</vt:lpstr>
      <vt:lpstr>Some features (search)</vt:lpstr>
      <vt:lpstr>PowerPoint Presentation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PowerPoint Presentation</vt:lpstr>
      <vt:lpstr>Lucene in a search system: index</vt:lpstr>
      <vt:lpstr>Step 1: Acquire and build content</vt:lpstr>
      <vt:lpstr>PowerPoint Presentation</vt:lpstr>
      <vt:lpstr>PowerPoint Presentation</vt:lpstr>
      <vt:lpstr>PowerPoint Presentation</vt:lpstr>
      <vt:lpstr>PowerPoint Presentation</vt:lpstr>
      <vt:lpstr>Core indexing classes</vt:lpstr>
      <vt:lpstr>PowerPoint Presentation</vt:lpstr>
      <vt:lpstr>Using Field options</vt:lpstr>
      <vt:lpstr>Analyzers</vt:lpstr>
      <vt:lpstr>Analysis examples</vt:lpstr>
      <vt:lpstr>More analysis examples</vt:lpstr>
      <vt:lpstr>PowerPoint Presentation</vt:lpstr>
      <vt:lpstr>Lucene in a search system: search</vt:lpstr>
      <vt:lpstr>Search User Interface (UI)</vt:lpstr>
      <vt:lpstr>Core searching classes</vt:lpstr>
      <vt:lpstr>PowerPoint Presentation</vt:lpstr>
      <vt:lpstr>QueryParser syntax examples</vt:lpstr>
      <vt:lpstr>Scoring</vt:lpstr>
      <vt:lpstr>PowerPoint Presentation</vt:lpstr>
      <vt:lpstr>PowerPoint Presentation</vt:lpstr>
      <vt:lpstr>PowerPoint Presentation</vt:lpstr>
      <vt:lpstr>PowerPoint Presentation</vt:lpstr>
      <vt:lpstr>       Wikipedia data</vt:lpstr>
      <vt:lpstr>       Wikipedia data</vt:lpstr>
      <vt:lpstr>       Wikipedia data</vt:lpstr>
      <vt:lpstr>       Wikipedia data</vt:lpstr>
      <vt:lpstr>Εργασία</vt:lpstr>
      <vt:lpstr>Εργασία</vt:lpstr>
      <vt:lpstr>Εργασία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Evaggelia Pitoura</cp:lastModifiedBy>
  <cp:revision>1418</cp:revision>
  <cp:lastPrinted>2009-09-22T15:48:09Z</cp:lastPrinted>
  <dcterms:created xsi:type="dcterms:W3CDTF">2009-09-21T23:46:17Z</dcterms:created>
  <dcterms:modified xsi:type="dcterms:W3CDTF">2020-04-09T08:41:32Z</dcterms:modified>
</cp:coreProperties>
</file>