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4" r:id="rId1"/>
  </p:sldMasterIdLst>
  <p:notesMasterIdLst>
    <p:notesMasterId r:id="rId17"/>
  </p:notesMasterIdLst>
  <p:handoutMasterIdLst>
    <p:handoutMasterId r:id="rId18"/>
  </p:handoutMasterIdLst>
  <p:sldIdLst>
    <p:sldId id="1469" r:id="rId2"/>
    <p:sldId id="886" r:id="rId3"/>
    <p:sldId id="1476" r:id="rId4"/>
    <p:sldId id="1481" r:id="rId5"/>
    <p:sldId id="1479" r:id="rId6"/>
    <p:sldId id="1483" r:id="rId7"/>
    <p:sldId id="1482" r:id="rId8"/>
    <p:sldId id="1474" r:id="rId9"/>
    <p:sldId id="1475" r:id="rId10"/>
    <p:sldId id="1484" r:id="rId11"/>
    <p:sldId id="1485" r:id="rId12"/>
    <p:sldId id="1477" r:id="rId13"/>
    <p:sldId id="1478" r:id="rId14"/>
    <p:sldId id="1486" r:id="rId15"/>
    <p:sldId id="1480" r:id="rId16"/>
  </p:sldIdLst>
  <p:sldSz cx="9144000" cy="6858000" type="screen4x3"/>
  <p:notesSz cx="7099300" cy="102235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Sans" pitchFamily="-112" charset="0"/>
        <a:ea typeface="+mn-ea"/>
        <a:cs typeface="Arial Unicode MS" pitchFamily="-112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Sans" pitchFamily="-112" charset="0"/>
        <a:ea typeface="+mn-ea"/>
        <a:cs typeface="Arial Unicode MS" pitchFamily="-112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Sans" pitchFamily="-112" charset="0"/>
        <a:ea typeface="+mn-ea"/>
        <a:cs typeface="Arial Unicode MS" pitchFamily="-112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Sans" pitchFamily="-112" charset="0"/>
        <a:ea typeface="+mn-ea"/>
        <a:cs typeface="Arial Unicode MS" pitchFamily="-112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Sans" pitchFamily="-112" charset="0"/>
        <a:ea typeface="+mn-ea"/>
        <a:cs typeface="Arial Unicode MS" pitchFamily="-112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Lucida Sans" pitchFamily="-112" charset="0"/>
        <a:ea typeface="+mn-ea"/>
        <a:cs typeface="Arial Unicode MS" pitchFamily="-112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Lucida Sans" pitchFamily="-112" charset="0"/>
        <a:ea typeface="+mn-ea"/>
        <a:cs typeface="Arial Unicode MS" pitchFamily="-112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Lucida Sans" pitchFamily="-112" charset="0"/>
        <a:ea typeface="+mn-ea"/>
        <a:cs typeface="Arial Unicode MS" pitchFamily="-112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Lucida Sans" pitchFamily="-112" charset="0"/>
        <a:ea typeface="+mn-ea"/>
        <a:cs typeface="Arial Unicode MS" pitchFamily="-112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0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000"/>
    <a:srgbClr val="FF9966"/>
    <a:srgbClr val="A50021"/>
    <a:srgbClr val="F0EEEB"/>
    <a:srgbClr val="B2B2B2"/>
    <a:srgbClr val="F4F3EB"/>
    <a:srgbClr val="A40508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20" autoAdjust="0"/>
    <p:restoredTop sz="97158" autoAdjust="0"/>
  </p:normalViewPr>
  <p:slideViewPr>
    <p:cSldViewPr>
      <p:cViewPr varScale="1">
        <p:scale>
          <a:sx n="98" d="100"/>
          <a:sy n="98" d="100"/>
        </p:scale>
        <p:origin x="832" y="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-2826" y="-96"/>
      </p:cViewPr>
      <p:guideLst>
        <p:guide orient="horz" pos="3220"/>
        <p:guide pos="223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672" cy="510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ahoma" charset="0"/>
                <a:ea typeface="Arial Unicode MS" charset="0"/>
                <a:cs typeface="Arial Unicode M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629" y="0"/>
            <a:ext cx="3076671" cy="510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charset="0"/>
                <a:ea typeface="Arial Unicode MS" charset="0"/>
                <a:cs typeface="Arial Unicode M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72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13002"/>
            <a:ext cx="3076672" cy="510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ahoma" charset="0"/>
                <a:ea typeface="Arial Unicode MS" charset="0"/>
                <a:cs typeface="Arial Unicode M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72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629" y="9713002"/>
            <a:ext cx="3076671" cy="510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-112" charset="0"/>
              </a:defRPr>
            </a:lvl1pPr>
          </a:lstStyle>
          <a:p>
            <a:fld id="{99F3A387-7CA4-42C4-A654-FB16CB14001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42850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672" cy="510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Lucida Sans" charset="0"/>
                <a:ea typeface="Arial Unicode MS" charset="0"/>
                <a:cs typeface="Arial Unicode M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629" y="0"/>
            <a:ext cx="3076671" cy="510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Lucida Sans" charset="0"/>
                <a:ea typeface="Arial Unicode MS" charset="0"/>
                <a:cs typeface="Arial Unicode M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3775" y="766763"/>
            <a:ext cx="5111750" cy="38338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13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5957" y="4856502"/>
            <a:ext cx="5207386" cy="4599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13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13002"/>
            <a:ext cx="3076672" cy="510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Lucida Sans" charset="0"/>
                <a:ea typeface="Arial Unicode MS" charset="0"/>
                <a:cs typeface="Arial Unicode M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13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629" y="9713002"/>
            <a:ext cx="3076671" cy="510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1FFFE52-FE1E-4D89-83CF-6E59217A9C1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32650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-65" charset="-128"/>
        <a:cs typeface="ＭＳ Ｐゴシック" pitchFamily="-65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-65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-65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-65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-65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2170C-A630-4BC4-99C2-1EEFC93C12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738076"/>
      </p:ext>
    </p:extLst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6FAF4-678C-4170-8B5E-D5D1B48C4B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64907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AC3AD-617C-4A6C-BEE7-10C9A9D6037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80875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0834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ECC92-4490-4DFD-A50E-7CFF54CC48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6968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300CA-A080-476D-84B4-AC6434A6B4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0706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E445E-0100-404D-AEB0-69CA392494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68086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1DDB1-E385-4C2A-9F6F-88E564B234D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3220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AE9CB-6C8B-49DF-BA0E-D5C4950251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0856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A558E-6DE4-4CD3-890E-A7DA5D00499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59489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AA00D-81AD-4FD2-AEF2-53F20508ED2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7671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82170C-A630-4BC4-99C2-1EEFC93C12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25592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5" r:id="rId1"/>
    <p:sldLayoutId id="2147483966" r:id="rId2"/>
    <p:sldLayoutId id="2147483967" r:id="rId3"/>
    <p:sldLayoutId id="2147483968" r:id="rId4"/>
    <p:sldLayoutId id="2147483969" r:id="rId5"/>
    <p:sldLayoutId id="2147483970" r:id="rId6"/>
    <p:sldLayoutId id="2147483971" r:id="rId7"/>
    <p:sldLayoutId id="2147483972" r:id="rId8"/>
    <p:sldLayoutId id="2147483973" r:id="rId9"/>
    <p:sldLayoutId id="2147483974" r:id="rId10"/>
    <p:sldLayoutId id="2147483975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637FB39-2D10-4407-9752-D0B317FDDF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AE9CB-6C8B-49DF-BA0E-D5C49502510A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D2218A1-5CF0-4C47-9EEA-5C1C8DDE68BB}"/>
              </a:ext>
            </a:extLst>
          </p:cNvPr>
          <p:cNvSpPr txBox="1"/>
          <p:nvPr/>
        </p:nvSpPr>
        <p:spPr>
          <a:xfrm>
            <a:off x="1905000" y="2667000"/>
            <a:ext cx="6477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4800" dirty="0">
                <a:latin typeface="+mn-lt"/>
              </a:rPr>
              <a:t>HOW TO</a:t>
            </a:r>
          </a:p>
        </p:txBody>
      </p:sp>
    </p:spTree>
    <p:extLst>
      <p:ext uri="{BB962C8B-B14F-4D97-AF65-F5344CB8AC3E}">
        <p14:creationId xmlns:p14="http://schemas.microsoft.com/office/powerpoint/2010/main" val="5198937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54BEDBF-C51A-4D30-9A60-754F65314F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AE9CB-6C8B-49DF-BA0E-D5C49502510A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5A8077D-7BEB-402C-B8FB-CD75DC2F0A6A}"/>
              </a:ext>
            </a:extLst>
          </p:cNvPr>
          <p:cNvSpPr txBox="1"/>
          <p:nvPr/>
        </p:nvSpPr>
        <p:spPr>
          <a:xfrm>
            <a:off x="762000" y="838200"/>
            <a:ext cx="784860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800" b="1" dirty="0">
                <a:latin typeface="+mn-lt"/>
              </a:rPr>
              <a:t>Διάφορα</a:t>
            </a:r>
          </a:p>
          <a:p>
            <a:endParaRPr lang="el-GR" dirty="0">
              <a:latin typeface="+mn-lt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l-GR" dirty="0">
                <a:latin typeface="+mn-lt"/>
              </a:rPr>
              <a:t>Δε χρησιμοποιούμε λέξεις που δε ξέρουμε τι σημαίνουν</a:t>
            </a:r>
          </a:p>
          <a:p>
            <a:endParaRPr lang="el-GR" dirty="0">
              <a:latin typeface="+mn-lt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l-GR" dirty="0">
                <a:latin typeface="+mn-lt"/>
              </a:rPr>
              <a:t>Μη χρησιμοποιείτε λάθος λέξεις για να συνδέσετε προτάσεις.</a:t>
            </a:r>
          </a:p>
          <a:p>
            <a:r>
              <a:rPr lang="el-GR" sz="2000" dirty="0">
                <a:latin typeface="+mn-lt"/>
              </a:rPr>
              <a:t>Το «Ωστόσο» δεν σημαίνει «Επίσης»</a:t>
            </a:r>
          </a:p>
          <a:p>
            <a:endParaRPr lang="el-GR" dirty="0">
              <a:latin typeface="+mn-lt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l-GR" dirty="0">
                <a:latin typeface="+mn-lt"/>
              </a:rPr>
              <a:t>Χρησιμοποιείστε τα κόμματα σωστά.</a:t>
            </a:r>
          </a:p>
          <a:p>
            <a:endParaRPr lang="el-GR" dirty="0">
              <a:latin typeface="+mn-lt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l-GR" dirty="0">
                <a:latin typeface="+mn-lt"/>
              </a:rPr>
              <a:t>Κάθε πρόταση πρέπει να έχει ρήμα.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el-GR" dirty="0">
              <a:latin typeface="+mn-lt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l-GR" dirty="0">
                <a:latin typeface="+mn-lt"/>
              </a:rPr>
              <a:t>Αποφεύγουμε το α’ ενικό πρόσωπο.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998CDD6-A11D-4B8B-AEB6-DCF28E01652C}"/>
              </a:ext>
            </a:extLst>
          </p:cNvPr>
          <p:cNvSpPr txBox="1"/>
          <p:nvPr/>
        </p:nvSpPr>
        <p:spPr>
          <a:xfrm>
            <a:off x="5791200" y="112114"/>
            <a:ext cx="3276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>
                <a:solidFill>
                  <a:srgbClr val="FF0000"/>
                </a:solidFill>
              </a:rPr>
              <a:t>συγγραφή εργασιών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05600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54BEDBF-C51A-4D30-9A60-754F65314F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AE9CB-6C8B-49DF-BA0E-D5C49502510A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5A8077D-7BEB-402C-B8FB-CD75DC2F0A6A}"/>
              </a:ext>
            </a:extLst>
          </p:cNvPr>
          <p:cNvSpPr txBox="1"/>
          <p:nvPr/>
        </p:nvSpPr>
        <p:spPr>
          <a:xfrm>
            <a:off x="762000" y="838200"/>
            <a:ext cx="7848600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800" b="1" dirty="0">
                <a:latin typeface="+mn-lt"/>
              </a:rPr>
              <a:t>Διάφορα</a:t>
            </a:r>
          </a:p>
          <a:p>
            <a:endParaRPr lang="el-GR" dirty="0">
              <a:latin typeface="+mn-lt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l-GR" dirty="0">
                <a:latin typeface="+mn-lt"/>
              </a:rPr>
              <a:t>Δε χρησιμοποιούμε συντομεύσεις/συντομογραφίες</a:t>
            </a:r>
          </a:p>
          <a:p>
            <a:r>
              <a:rPr lang="el-GR" dirty="0">
                <a:latin typeface="+mn-lt"/>
              </a:rPr>
              <a:t>Π.χ., και όχι κι, όχι αντιθ., όχι μ’ απάντησε</a:t>
            </a:r>
          </a:p>
          <a:p>
            <a:endParaRPr lang="el-GR" dirty="0">
              <a:latin typeface="+mn-lt"/>
            </a:endParaRPr>
          </a:p>
          <a:p>
            <a:endParaRPr lang="el-GR" dirty="0">
              <a:latin typeface="+mn-lt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998CDD6-A11D-4B8B-AEB6-DCF28E01652C}"/>
              </a:ext>
            </a:extLst>
          </p:cNvPr>
          <p:cNvSpPr txBox="1"/>
          <p:nvPr/>
        </p:nvSpPr>
        <p:spPr>
          <a:xfrm>
            <a:off x="5791200" y="112114"/>
            <a:ext cx="3276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>
                <a:solidFill>
                  <a:srgbClr val="FF0000"/>
                </a:solidFill>
              </a:rPr>
              <a:t>συγγραφή εργασιών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7096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54BEDBF-C51A-4D30-9A60-754F65314F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AE9CB-6C8B-49DF-BA0E-D5C49502510A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5A8077D-7BEB-402C-B8FB-CD75DC2F0A6A}"/>
              </a:ext>
            </a:extLst>
          </p:cNvPr>
          <p:cNvSpPr txBox="1"/>
          <p:nvPr/>
        </p:nvSpPr>
        <p:spPr>
          <a:xfrm>
            <a:off x="457200" y="662485"/>
            <a:ext cx="8229600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800" b="1" dirty="0">
                <a:latin typeface="+mn-lt"/>
              </a:rPr>
              <a:t>Αναφορές</a:t>
            </a:r>
          </a:p>
          <a:p>
            <a:r>
              <a:rPr lang="el-GR" b="1" u="sng" dirty="0">
                <a:solidFill>
                  <a:srgbClr val="FF0000"/>
                </a:solidFill>
                <a:latin typeface="+mn-lt"/>
              </a:rPr>
              <a:t>Απαγορεύεται</a:t>
            </a:r>
            <a:r>
              <a:rPr lang="el-GR" dirty="0">
                <a:latin typeface="+mn-lt"/>
              </a:rPr>
              <a:t> αυστηρά να χρησιμοποιήσουμε κείμενο, σχήματα, και οποιοδήποτε υλικό άλλου αυτούσιο χωρίς την επίσημη άδειά του</a:t>
            </a:r>
          </a:p>
          <a:p>
            <a:endParaRPr lang="el-GR" dirty="0">
              <a:latin typeface="+mn-lt"/>
            </a:endParaRPr>
          </a:p>
          <a:p>
            <a:r>
              <a:rPr lang="el-GR" dirty="0">
                <a:latin typeface="+mn-lt"/>
              </a:rPr>
              <a:t>Όταν χρησιμοποιούμε πληροφορίες από επιστημονικά άρθρα, </a:t>
            </a:r>
            <a:r>
              <a:rPr lang="el-GR" dirty="0" err="1">
                <a:latin typeface="+mn-lt"/>
              </a:rPr>
              <a:t>ιστότοπους</a:t>
            </a:r>
            <a:r>
              <a:rPr lang="el-GR" dirty="0">
                <a:latin typeface="+mn-lt"/>
              </a:rPr>
              <a:t> </a:t>
            </a:r>
            <a:r>
              <a:rPr lang="el-GR" dirty="0" err="1">
                <a:latin typeface="+mn-lt"/>
              </a:rPr>
              <a:t>κλπ</a:t>
            </a:r>
            <a:r>
              <a:rPr lang="el-GR" dirty="0">
                <a:latin typeface="+mn-lt"/>
              </a:rPr>
              <a:t> αναφέρουμε την πηγή μας στο συγκεκριμένο σημείο που την χρησιμοποιούμε σε άγκιστρα είτε [1] είτε [</a:t>
            </a:r>
            <a:r>
              <a:rPr lang="en-US" dirty="0">
                <a:latin typeface="+mn-lt"/>
              </a:rPr>
              <a:t>PL18] </a:t>
            </a:r>
          </a:p>
          <a:p>
            <a:endParaRPr lang="en-US" dirty="0">
              <a:latin typeface="+mn-lt"/>
            </a:endParaRPr>
          </a:p>
          <a:p>
            <a:r>
              <a:rPr lang="el-GR" dirty="0">
                <a:latin typeface="+mn-lt"/>
              </a:rPr>
              <a:t>Στο τέλος όλες οι αναφορές σε μια ενότητα (χωρίς αριθμό) και τίτλο Βιβλιογραφία</a:t>
            </a:r>
          </a:p>
          <a:p>
            <a:r>
              <a:rPr lang="el-GR" dirty="0">
                <a:latin typeface="+mn-lt"/>
              </a:rPr>
              <a:t>[1] Συγγραφείς, Τίτλος  Άρθρου, Που εμφανίστηκε</a:t>
            </a:r>
          </a:p>
          <a:p>
            <a:endParaRPr lang="el-GR" dirty="0">
              <a:latin typeface="+mn-lt"/>
            </a:endParaRPr>
          </a:p>
          <a:p>
            <a:r>
              <a:rPr lang="el-GR" dirty="0">
                <a:latin typeface="+mn-lt"/>
              </a:rPr>
              <a:t>Μερικές φορές (κυρίως όταν είναι </a:t>
            </a:r>
            <a:r>
              <a:rPr lang="en-US" dirty="0" err="1">
                <a:latin typeface="+mn-lt"/>
              </a:rPr>
              <a:t>url</a:t>
            </a:r>
            <a:r>
              <a:rPr lang="en-US" dirty="0">
                <a:latin typeface="+mn-lt"/>
              </a:rPr>
              <a:t>) </a:t>
            </a:r>
            <a:r>
              <a:rPr lang="el-GR" dirty="0">
                <a:latin typeface="+mn-lt"/>
              </a:rPr>
              <a:t>μπορούμε να χρησιμοποιήσουμε </a:t>
            </a:r>
            <a:r>
              <a:rPr lang="en-US" dirty="0">
                <a:latin typeface="+mn-lt"/>
              </a:rPr>
              <a:t>footnotes</a:t>
            </a:r>
            <a:endParaRPr lang="el-GR" dirty="0">
              <a:latin typeface="+mn-lt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FF40723-EE46-40B2-96BD-281F83B3A12C}"/>
              </a:ext>
            </a:extLst>
          </p:cNvPr>
          <p:cNvSpPr txBox="1"/>
          <p:nvPr/>
        </p:nvSpPr>
        <p:spPr>
          <a:xfrm>
            <a:off x="5791200" y="112114"/>
            <a:ext cx="3276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>
                <a:solidFill>
                  <a:srgbClr val="FF0000"/>
                </a:solidFill>
              </a:rPr>
              <a:t>συγγραφή εργασιών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6085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769050D-07DD-4D49-8DED-B3D970A0FD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AE9CB-6C8B-49DF-BA0E-D5C49502510A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F2ADF7C-2461-44F7-AB37-0E8C2F17124A}"/>
              </a:ext>
            </a:extLst>
          </p:cNvPr>
          <p:cNvSpPr txBox="1"/>
          <p:nvPr/>
        </p:nvSpPr>
        <p:spPr>
          <a:xfrm>
            <a:off x="533400" y="1066800"/>
            <a:ext cx="754380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>
                <a:latin typeface="+mn-lt"/>
              </a:rPr>
              <a:t>Γράφουμε τεχνικά</a:t>
            </a:r>
          </a:p>
          <a:p>
            <a:endParaRPr lang="el-GR" dirty="0">
              <a:latin typeface="+mn-lt"/>
            </a:endParaRPr>
          </a:p>
          <a:p>
            <a:r>
              <a:rPr lang="el-GR" dirty="0">
                <a:latin typeface="+mn-lt"/>
              </a:rPr>
              <a:t>Ποιο είναι το πρόβλημα και πως το λύσαμε</a:t>
            </a:r>
          </a:p>
          <a:p>
            <a:endParaRPr lang="el-GR" dirty="0">
              <a:latin typeface="+mn-lt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l-GR" dirty="0">
                <a:latin typeface="+mn-lt"/>
              </a:rPr>
              <a:t>Δεν γράφουμε «ημερολόγιο»</a:t>
            </a:r>
          </a:p>
          <a:p>
            <a:r>
              <a:rPr lang="el-GR" dirty="0">
                <a:latin typeface="+mn-lt"/>
              </a:rPr>
              <a:t>Όχι - Πχ Στην αρχή κατέβασα το τάδε, αλλά είχα πρόβλημα. Μετά μου είπε η κυρία (είδα στο</a:t>
            </a:r>
            <a:r>
              <a:rPr lang="en-US" dirty="0">
                <a:latin typeface="+mn-lt"/>
              </a:rPr>
              <a:t> stack overflow) </a:t>
            </a:r>
            <a:r>
              <a:rPr lang="el-GR" dirty="0">
                <a:latin typeface="+mn-lt"/>
              </a:rPr>
              <a:t>ότι έλλειπε μια βιβλιοθήκη και την κατέβασα και αυτήν.</a:t>
            </a:r>
          </a:p>
          <a:p>
            <a:endParaRPr lang="el-GR" dirty="0">
              <a:latin typeface="+mn-lt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l-GR" dirty="0">
                <a:latin typeface="+mn-lt"/>
              </a:rPr>
              <a:t>Δεν περιγράφουμε με λόγια τον  κώδικα μας αλλά τον αλγόριθμο</a:t>
            </a:r>
          </a:p>
          <a:p>
            <a:r>
              <a:rPr lang="el-GR" dirty="0">
                <a:latin typeface="+mn-lt"/>
              </a:rPr>
              <a:t>Όχι – Πχ Βάζω τα δεδομένα στο </a:t>
            </a:r>
            <a:r>
              <a:rPr lang="en-US" dirty="0">
                <a:latin typeface="+mn-lt"/>
              </a:rPr>
              <a:t>dictionary </a:t>
            </a:r>
            <a:r>
              <a:rPr lang="el-GR" dirty="0">
                <a:latin typeface="+mn-lt"/>
              </a:rPr>
              <a:t>και συγκρίνω τον ακέραιο …</a:t>
            </a:r>
            <a:endParaRPr lang="en-US" dirty="0">
              <a:latin typeface="+mn-lt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963DBF0-943D-4D49-9367-7CD476F76D97}"/>
              </a:ext>
            </a:extLst>
          </p:cNvPr>
          <p:cNvSpPr txBox="1"/>
          <p:nvPr/>
        </p:nvSpPr>
        <p:spPr>
          <a:xfrm>
            <a:off x="5791200" y="112114"/>
            <a:ext cx="3276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>
                <a:solidFill>
                  <a:srgbClr val="FF0000"/>
                </a:solidFill>
              </a:rPr>
              <a:t>συγγραφή εργασιών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60240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769050D-07DD-4D49-8DED-B3D970A0FD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AE9CB-6C8B-49DF-BA0E-D5C49502510A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F2ADF7C-2461-44F7-AB37-0E8C2F17124A}"/>
              </a:ext>
            </a:extLst>
          </p:cNvPr>
          <p:cNvSpPr txBox="1"/>
          <p:nvPr/>
        </p:nvSpPr>
        <p:spPr>
          <a:xfrm>
            <a:off x="609600" y="1524000"/>
            <a:ext cx="75438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>
                <a:latin typeface="+mn-lt"/>
              </a:rPr>
              <a:t>Όταν περιγράφουμε πλατφόρμα/γλώσσα προγραμματισμού/εργαλείο </a:t>
            </a:r>
            <a:r>
              <a:rPr lang="el-GR" dirty="0" err="1">
                <a:latin typeface="+mn-lt"/>
              </a:rPr>
              <a:t>κλπ</a:t>
            </a:r>
            <a:endParaRPr lang="el-GR" dirty="0">
              <a:latin typeface="+mn-lt"/>
            </a:endParaRPr>
          </a:p>
          <a:p>
            <a:endParaRPr lang="el-GR" dirty="0">
              <a:latin typeface="+mn-lt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l-GR" dirty="0">
                <a:latin typeface="+mn-lt"/>
              </a:rPr>
              <a:t>Δεν γράφουμε ιστορικά στοιχεία</a:t>
            </a:r>
          </a:p>
          <a:p>
            <a:r>
              <a:rPr lang="el-GR" dirty="0">
                <a:latin typeface="+mn-lt"/>
              </a:rPr>
              <a:t>Όχι – Πχ Η γλώσσα </a:t>
            </a:r>
            <a:r>
              <a:rPr lang="en-US" dirty="0">
                <a:latin typeface="+mn-lt"/>
              </a:rPr>
              <a:t>C++ </a:t>
            </a:r>
            <a:r>
              <a:rPr lang="el-GR" dirty="0">
                <a:latin typeface="+mn-lt"/>
              </a:rPr>
              <a:t>αναπτύχθηκε από τον </a:t>
            </a:r>
            <a:r>
              <a:rPr lang="el-GR" dirty="0" err="1">
                <a:latin typeface="+mn-lt"/>
              </a:rPr>
              <a:t>Μπιάρνε</a:t>
            </a:r>
            <a:r>
              <a:rPr lang="el-GR" dirty="0">
                <a:latin typeface="+mn-lt"/>
              </a:rPr>
              <a:t> </a:t>
            </a:r>
            <a:r>
              <a:rPr lang="el-GR" dirty="0" err="1">
                <a:latin typeface="+mn-lt"/>
              </a:rPr>
              <a:t>Στρούστρουπ</a:t>
            </a:r>
            <a:r>
              <a:rPr lang="el-GR" dirty="0">
                <a:latin typeface="+mn-lt"/>
              </a:rPr>
              <a:t> το 1979 στα εργαστήρια </a:t>
            </a:r>
            <a:r>
              <a:rPr lang="el-GR" dirty="0" err="1">
                <a:latin typeface="+mn-lt"/>
              </a:rPr>
              <a:t>Bell</a:t>
            </a:r>
            <a:r>
              <a:rPr lang="el-GR" dirty="0">
                <a:latin typeface="+mn-lt"/>
              </a:rPr>
              <a:t> της AT&amp;T</a:t>
            </a:r>
            <a:endParaRPr lang="en-US" dirty="0">
              <a:latin typeface="+mn-lt"/>
            </a:endParaRPr>
          </a:p>
          <a:p>
            <a:endParaRPr lang="el-GR" dirty="0">
              <a:latin typeface="+mn-lt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l-GR" dirty="0">
                <a:latin typeface="+mn-lt"/>
              </a:rPr>
              <a:t>Δεν γράφουμε εμπορικές/διαφημιστικές πληροφορίες</a:t>
            </a:r>
          </a:p>
          <a:p>
            <a:r>
              <a:rPr lang="el-GR" dirty="0">
                <a:latin typeface="+mn-lt"/>
              </a:rPr>
              <a:t>Όχι – Πχ Η γλώσσα Α++ έχει 3.000.000 χρήστες και είναι η καλύτερη στην αγορά …</a:t>
            </a:r>
          </a:p>
          <a:p>
            <a:endParaRPr lang="el-GR" dirty="0">
              <a:latin typeface="+mn-lt"/>
            </a:endParaRPr>
          </a:p>
          <a:p>
            <a:endParaRPr lang="en-US" dirty="0">
              <a:latin typeface="+mn-lt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963DBF0-943D-4D49-9367-7CD476F76D97}"/>
              </a:ext>
            </a:extLst>
          </p:cNvPr>
          <p:cNvSpPr txBox="1"/>
          <p:nvPr/>
        </p:nvSpPr>
        <p:spPr>
          <a:xfrm>
            <a:off x="5791200" y="112114"/>
            <a:ext cx="3276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>
                <a:solidFill>
                  <a:srgbClr val="FF0000"/>
                </a:solidFill>
              </a:rPr>
              <a:t>συγγραφή εργασιών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81367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F9C756F-AEB8-42D6-A069-5BAB15659C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AE9CB-6C8B-49DF-BA0E-D5C49502510A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D937F71-5B8B-4BA2-9D75-08AF0B3C5F57}"/>
              </a:ext>
            </a:extLst>
          </p:cNvPr>
          <p:cNvSpPr txBox="1"/>
          <p:nvPr/>
        </p:nvSpPr>
        <p:spPr>
          <a:xfrm>
            <a:off x="590550" y="2286000"/>
            <a:ext cx="79248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>
                <a:solidFill>
                  <a:srgbClr val="FF0000"/>
                </a:solidFill>
              </a:rPr>
              <a:t>Ο κανόνας των τριών</a:t>
            </a:r>
          </a:p>
          <a:p>
            <a:endParaRPr lang="el-GR" dirty="0">
              <a:solidFill>
                <a:srgbClr val="FF0000"/>
              </a:solidFill>
            </a:endParaRPr>
          </a:p>
          <a:p>
            <a:r>
              <a:rPr lang="el-GR" dirty="0">
                <a:latin typeface="+mn-lt"/>
              </a:rPr>
              <a:t>Διαβάζουμε τουλάχιστον τρεις (3) φορές το κείμενο που γράψαμε πριν το </a:t>
            </a:r>
            <a:r>
              <a:rPr lang="el-GR">
                <a:latin typeface="+mn-lt"/>
              </a:rPr>
              <a:t>παραδώσουμε.</a:t>
            </a:r>
          </a:p>
          <a:p>
            <a:r>
              <a:rPr lang="el-GR">
                <a:latin typeface="+mn-lt"/>
              </a:rPr>
              <a:t>Καλύτερα </a:t>
            </a:r>
            <a:r>
              <a:rPr lang="el-GR" dirty="0">
                <a:latin typeface="+mn-lt"/>
              </a:rPr>
              <a:t>να υπάρχει χρονική απόσταση μεταξύ των αναγνώσεων.</a:t>
            </a:r>
          </a:p>
          <a:p>
            <a:endParaRPr lang="el-GR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75C7B48-E683-49B8-95D5-D5252AD36E20}"/>
              </a:ext>
            </a:extLst>
          </p:cNvPr>
          <p:cNvSpPr txBox="1"/>
          <p:nvPr/>
        </p:nvSpPr>
        <p:spPr>
          <a:xfrm>
            <a:off x="5791200" y="112114"/>
            <a:ext cx="3276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>
                <a:solidFill>
                  <a:srgbClr val="FF0000"/>
                </a:solidFill>
              </a:rPr>
              <a:t>συγγραφή εργασιών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73174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4532C53-860F-4D79-98C3-1E11EE6217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AE9CB-6C8B-49DF-BA0E-D5C49502510A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A529873-0D9E-4227-B588-B390B89BC250}"/>
              </a:ext>
            </a:extLst>
          </p:cNvPr>
          <p:cNvSpPr txBox="1"/>
          <p:nvPr/>
        </p:nvSpPr>
        <p:spPr>
          <a:xfrm>
            <a:off x="838200" y="1600200"/>
            <a:ext cx="691515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HOW TO</a:t>
            </a:r>
          </a:p>
          <a:p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	write reports</a:t>
            </a:r>
          </a:p>
          <a:p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  <a:latin typeface="+mn-lt"/>
            </a:endParaRPr>
          </a:p>
          <a:p>
            <a:r>
              <a:rPr lang="el-GR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Μερικές πρακτικές συμβουλές</a:t>
            </a:r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  <a:latin typeface="+mn-lt"/>
            </a:endParaRPr>
          </a:p>
          <a:p>
            <a:pPr marL="973138" indent="-58738"/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	</a:t>
            </a:r>
            <a:r>
              <a:rPr lang="el-GR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τεχνικές αναφορές (εργασίες μαθημάτων, διπλωματικές εργασίες)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5464592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54BEDBF-C51A-4D30-9A60-754F65314F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AE9CB-6C8B-49DF-BA0E-D5C49502510A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5A8077D-7BEB-402C-B8FB-CD75DC2F0A6A}"/>
              </a:ext>
            </a:extLst>
          </p:cNvPr>
          <p:cNvSpPr txBox="1"/>
          <p:nvPr/>
        </p:nvSpPr>
        <p:spPr>
          <a:xfrm>
            <a:off x="609600" y="833575"/>
            <a:ext cx="7467600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800" b="1" dirty="0">
                <a:latin typeface="+mn-lt"/>
              </a:rPr>
              <a:t>Μορφοποίηση</a:t>
            </a:r>
          </a:p>
          <a:p>
            <a:endParaRPr lang="el-GR" dirty="0">
              <a:latin typeface="+mn-lt"/>
            </a:endParaRPr>
          </a:p>
          <a:p>
            <a:r>
              <a:rPr lang="el-GR" dirty="0">
                <a:latin typeface="+mn-lt"/>
              </a:rPr>
              <a:t>11-12 </a:t>
            </a:r>
            <a:r>
              <a:rPr lang="en-US" dirty="0" err="1">
                <a:latin typeface="+mn-lt"/>
              </a:rPr>
              <a:t>pt</a:t>
            </a:r>
            <a:endParaRPr lang="el-GR" dirty="0">
              <a:latin typeface="+mn-lt"/>
            </a:endParaRPr>
          </a:p>
          <a:p>
            <a:r>
              <a:rPr lang="el-GR" dirty="0">
                <a:latin typeface="+mn-lt"/>
              </a:rPr>
              <a:t>Όχι ποίημα (όχι μεγάλα περιθώρια)</a:t>
            </a:r>
          </a:p>
          <a:p>
            <a:r>
              <a:rPr lang="el-GR" dirty="0">
                <a:latin typeface="+mn-lt"/>
              </a:rPr>
              <a:t>Στοίχιση</a:t>
            </a:r>
          </a:p>
          <a:p>
            <a:endParaRPr lang="en-US" dirty="0">
              <a:latin typeface="+mn-lt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l-GR" sz="2800" dirty="0">
                <a:latin typeface="+mn-lt"/>
              </a:rPr>
              <a:t>Επιλογή </a:t>
            </a:r>
            <a:r>
              <a:rPr lang="en-US" sz="2800" dirty="0">
                <a:latin typeface="+mn-lt"/>
              </a:rPr>
              <a:t>fonts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Time Romans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Αναφορά εργασίας</a:t>
            </a:r>
            <a:r>
              <a:rPr lang="en-US" dirty="0">
                <a:latin typeface="+mn-lt"/>
              </a:rPr>
              <a:t> </a:t>
            </a:r>
            <a:endParaRPr lang="el-GR" dirty="0">
              <a:latin typeface="+mn-lt"/>
            </a:endParaRPr>
          </a:p>
          <a:p>
            <a:r>
              <a:rPr lang="el-GR" dirty="0">
                <a:latin typeface="Arial" panose="020B0604020202020204" pitchFamily="34" charset="0"/>
                <a:cs typeface="Arial" panose="020B0604020202020204" pitchFamily="34" charset="0"/>
              </a:rPr>
              <a:t>Α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rial</a:t>
            </a:r>
            <a:r>
              <a:rPr lang="el-GR" dirty="0">
                <a:latin typeface="Arial" panose="020B0604020202020204" pitchFamily="34" charset="0"/>
                <a:cs typeface="Arial" panose="020B0604020202020204" pitchFamily="34" charset="0"/>
              </a:rPr>
              <a:t>: Αναφορά εργασίας </a:t>
            </a:r>
          </a:p>
          <a:p>
            <a:r>
              <a:rPr lang="en-US" dirty="0">
                <a:latin typeface="Garamond" panose="02020404030301010803" pitchFamily="18" charset="0"/>
              </a:rPr>
              <a:t>Garamond</a:t>
            </a:r>
            <a:r>
              <a:rPr lang="el-GR" dirty="0">
                <a:latin typeface="Garamond" panose="02020404030301010803" pitchFamily="18" charset="0"/>
              </a:rPr>
              <a:t>: Αναφορά εργασίας</a:t>
            </a:r>
            <a:endParaRPr lang="en-US" dirty="0">
              <a:latin typeface="Garamond" panose="02020404030301010803" pitchFamily="18" charset="0"/>
            </a:endParaRPr>
          </a:p>
          <a:p>
            <a:r>
              <a:rPr lang="el-GR" dirty="0">
                <a:latin typeface="+mn-lt"/>
              </a:rPr>
              <a:t>(διαφάνειες – </a:t>
            </a:r>
            <a:r>
              <a:rPr lang="en-US" dirty="0">
                <a:latin typeface="+mn-lt"/>
              </a:rPr>
              <a:t>Calibri)</a:t>
            </a:r>
          </a:p>
          <a:p>
            <a:endParaRPr lang="en-US" dirty="0">
              <a:latin typeface="+mn-lt"/>
            </a:endParaRPr>
          </a:p>
          <a:p>
            <a:r>
              <a:rPr lang="en-US" dirty="0">
                <a:latin typeface="+mn-lt"/>
              </a:rPr>
              <a:t>Background, </a:t>
            </a:r>
            <a:r>
              <a:rPr lang="el-GR" dirty="0">
                <a:latin typeface="+mn-lt"/>
              </a:rPr>
              <a:t>εξώφυλλο, </a:t>
            </a:r>
            <a:r>
              <a:rPr lang="el-GR" dirty="0" err="1">
                <a:latin typeface="+mn-lt"/>
              </a:rPr>
              <a:t>κλπ</a:t>
            </a:r>
            <a:endParaRPr lang="el-GR" dirty="0">
              <a:latin typeface="+mn-lt"/>
            </a:endParaRPr>
          </a:p>
          <a:p>
            <a:r>
              <a:rPr lang="el-GR" dirty="0">
                <a:latin typeface="+mn-lt"/>
              </a:rPr>
              <a:t>Καλό είναι να έχει σχέση με το περιεχόμενο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65BC4AC-0203-47AD-9317-2409CFFA4505}"/>
              </a:ext>
            </a:extLst>
          </p:cNvPr>
          <p:cNvSpPr txBox="1"/>
          <p:nvPr/>
        </p:nvSpPr>
        <p:spPr>
          <a:xfrm>
            <a:off x="5791200" y="112114"/>
            <a:ext cx="3276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>
                <a:solidFill>
                  <a:srgbClr val="FF0000"/>
                </a:solidFill>
              </a:rPr>
              <a:t>συγγραφή εργασιών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21431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54BEDBF-C51A-4D30-9A60-754F65314F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AE9CB-6C8B-49DF-BA0E-D5C49502510A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5A8077D-7BEB-402C-B8FB-CD75DC2F0A6A}"/>
              </a:ext>
            </a:extLst>
          </p:cNvPr>
          <p:cNvSpPr txBox="1"/>
          <p:nvPr/>
        </p:nvSpPr>
        <p:spPr>
          <a:xfrm>
            <a:off x="762000" y="1600200"/>
            <a:ext cx="74676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l-GR" dirty="0">
              <a:latin typeface="+mn-lt"/>
            </a:endParaRPr>
          </a:p>
          <a:p>
            <a:r>
              <a:rPr lang="el-GR" dirty="0">
                <a:latin typeface="+mn-lt"/>
              </a:rPr>
              <a:t>Τίτλος εργασίας</a:t>
            </a:r>
          </a:p>
          <a:p>
            <a:endParaRPr lang="el-GR" dirty="0">
              <a:latin typeface="+mn-lt"/>
            </a:endParaRPr>
          </a:p>
          <a:p>
            <a:r>
              <a:rPr lang="el-GR" dirty="0">
                <a:latin typeface="+mn-lt"/>
              </a:rPr>
              <a:t>Ονόματα συγγραφέων</a:t>
            </a:r>
          </a:p>
          <a:p>
            <a:r>
              <a:rPr lang="el-GR" dirty="0">
                <a:latin typeface="+mn-lt"/>
              </a:rPr>
              <a:t>      Όνομα Επίθετο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65BC4AC-0203-47AD-9317-2409CFFA4505}"/>
              </a:ext>
            </a:extLst>
          </p:cNvPr>
          <p:cNvSpPr txBox="1"/>
          <p:nvPr/>
        </p:nvSpPr>
        <p:spPr>
          <a:xfrm>
            <a:off x="5791200" y="112114"/>
            <a:ext cx="3276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>
                <a:solidFill>
                  <a:srgbClr val="FF0000"/>
                </a:solidFill>
              </a:rPr>
              <a:t>συγγραφή εργασιών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79542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F9C756F-AEB8-42D6-A069-5BAB15659C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AE9CB-6C8B-49DF-BA0E-D5C49502510A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D937F71-5B8B-4BA2-9D75-08AF0B3C5F57}"/>
              </a:ext>
            </a:extLst>
          </p:cNvPr>
          <p:cNvSpPr txBox="1"/>
          <p:nvPr/>
        </p:nvSpPr>
        <p:spPr>
          <a:xfrm>
            <a:off x="685800" y="914400"/>
            <a:ext cx="7924800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800" b="1" dirty="0">
                <a:latin typeface="+mn-lt"/>
              </a:rPr>
              <a:t>Δομή</a:t>
            </a:r>
          </a:p>
          <a:p>
            <a:pPr algn="ctr"/>
            <a:endParaRPr lang="el-GR" sz="2800" b="1" dirty="0">
              <a:latin typeface="+mn-lt"/>
            </a:endParaRPr>
          </a:p>
          <a:p>
            <a:r>
              <a:rPr lang="el-GR" dirty="0"/>
              <a:t>Ανάλογα με το μέγεθος και το είδος του κειμένου</a:t>
            </a:r>
          </a:p>
          <a:p>
            <a:endParaRPr lang="el-GR" dirty="0"/>
          </a:p>
          <a:p>
            <a:r>
              <a:rPr lang="el-GR" dirty="0">
                <a:latin typeface="+mn-lt"/>
              </a:rPr>
              <a:t>Κεφάλαιο (πχ διπλωματική) Ενότητες (πχ </a:t>
            </a:r>
            <a:r>
              <a:rPr lang="en-US" dirty="0">
                <a:latin typeface="+mn-lt"/>
              </a:rPr>
              <a:t>report)</a:t>
            </a:r>
            <a:endParaRPr lang="el-GR" dirty="0">
              <a:latin typeface="+mn-lt"/>
            </a:endParaRPr>
          </a:p>
          <a:p>
            <a:r>
              <a:rPr lang="el-GR" dirty="0">
                <a:latin typeface="+mn-lt"/>
              </a:rPr>
              <a:t>   </a:t>
            </a:r>
            <a:r>
              <a:rPr lang="el-GR" dirty="0" err="1">
                <a:latin typeface="+mn-lt"/>
              </a:rPr>
              <a:t>Υποενότητες</a:t>
            </a:r>
            <a:endParaRPr lang="el-GR" dirty="0">
              <a:latin typeface="+mn-lt"/>
            </a:endParaRPr>
          </a:p>
          <a:p>
            <a:r>
              <a:rPr lang="el-GR" dirty="0">
                <a:latin typeface="+mn-lt"/>
              </a:rPr>
              <a:t>    	Παράγραφοι</a:t>
            </a:r>
          </a:p>
          <a:p>
            <a:endParaRPr lang="el-GR" dirty="0">
              <a:latin typeface="+mn-lt"/>
            </a:endParaRPr>
          </a:p>
          <a:p>
            <a:r>
              <a:rPr lang="el-GR" dirty="0">
                <a:latin typeface="+mn-lt"/>
              </a:rPr>
              <a:t>Αρίθμηση</a:t>
            </a:r>
          </a:p>
          <a:p>
            <a:pPr marL="457200" indent="-457200">
              <a:buAutoNum type="arabicPeriod"/>
            </a:pPr>
            <a:r>
              <a:rPr lang="el-GR" dirty="0">
                <a:latin typeface="+mn-lt"/>
              </a:rPr>
              <a:t>Εισαγωγή</a:t>
            </a:r>
          </a:p>
          <a:p>
            <a:r>
              <a:rPr lang="en-US" dirty="0">
                <a:latin typeface="+mn-lt"/>
              </a:rPr>
              <a:t>       </a:t>
            </a:r>
            <a:r>
              <a:rPr lang="el-GR" i="1" dirty="0">
                <a:latin typeface="+mn-lt"/>
              </a:rPr>
              <a:t>Σε αυτό το κεφάλαιο (ενότητα), θα …</a:t>
            </a:r>
            <a:endParaRPr lang="en-US" i="1" dirty="0">
              <a:latin typeface="+mn-lt"/>
            </a:endParaRPr>
          </a:p>
          <a:p>
            <a:r>
              <a:rPr lang="el-GR" dirty="0">
                <a:latin typeface="+mn-lt"/>
              </a:rPr>
              <a:t>	1.1 Σκοπός αυτής της εργασίας</a:t>
            </a:r>
          </a:p>
          <a:p>
            <a:r>
              <a:rPr lang="el-GR" dirty="0">
                <a:latin typeface="+mn-lt"/>
              </a:rPr>
              <a:t>  	1.2 Δομή της εργασίας</a:t>
            </a:r>
          </a:p>
          <a:p>
            <a:endParaRPr lang="el-GR" dirty="0">
              <a:latin typeface="+mn-lt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580ADF9-E9F9-49C1-BE31-979F7A43981A}"/>
              </a:ext>
            </a:extLst>
          </p:cNvPr>
          <p:cNvSpPr txBox="1"/>
          <p:nvPr/>
        </p:nvSpPr>
        <p:spPr>
          <a:xfrm>
            <a:off x="5791200" y="112114"/>
            <a:ext cx="3276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>
                <a:solidFill>
                  <a:srgbClr val="FF0000"/>
                </a:solidFill>
              </a:rPr>
              <a:t>συγγραφή εργασιών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61957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F9C756F-AEB8-42D6-A069-5BAB15659C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AE9CB-6C8B-49DF-BA0E-D5C49502510A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D937F71-5B8B-4BA2-9D75-08AF0B3C5F57}"/>
              </a:ext>
            </a:extLst>
          </p:cNvPr>
          <p:cNvSpPr txBox="1"/>
          <p:nvPr/>
        </p:nvSpPr>
        <p:spPr>
          <a:xfrm>
            <a:off x="381000" y="914400"/>
            <a:ext cx="79248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800" b="1" dirty="0">
                <a:latin typeface="+mn-lt"/>
              </a:rPr>
              <a:t>Δομή</a:t>
            </a:r>
          </a:p>
          <a:p>
            <a:endParaRPr lang="el-GR" dirty="0"/>
          </a:p>
          <a:p>
            <a:r>
              <a:rPr lang="el-GR" dirty="0">
                <a:latin typeface="+mn-lt"/>
              </a:rPr>
              <a:t>Χωρίζουμε το κείμενο σε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παραγράφους</a:t>
            </a:r>
            <a:endParaRPr lang="el-GR" dirty="0">
              <a:latin typeface="+mn-lt"/>
            </a:endParaRPr>
          </a:p>
          <a:p>
            <a:r>
              <a:rPr lang="el-GR" dirty="0">
                <a:latin typeface="+mn-lt"/>
              </a:rPr>
              <a:t>Κάθε παράγραφος </a:t>
            </a:r>
            <a:r>
              <a:rPr lang="el-GR" i="1" dirty="0">
                <a:latin typeface="+mn-lt"/>
              </a:rPr>
              <a:t>ένα θέμα</a:t>
            </a:r>
          </a:p>
          <a:p>
            <a:r>
              <a:rPr lang="el-GR" dirty="0">
                <a:latin typeface="+mn-lt"/>
              </a:rPr>
              <a:t>Μέσο μέγεθος παραγράφου 3-6 προτάσεις</a:t>
            </a:r>
          </a:p>
          <a:p>
            <a:endParaRPr lang="el-GR" dirty="0">
              <a:latin typeface="+mn-lt"/>
            </a:endParaRPr>
          </a:p>
          <a:p>
            <a:r>
              <a:rPr lang="el-GR" dirty="0">
                <a:latin typeface="+mn-lt"/>
              </a:rPr>
              <a:t>Μικρές προτάσεις (1-3 γραμμές)</a:t>
            </a:r>
          </a:p>
          <a:p>
            <a:endParaRPr lang="el-GR" dirty="0">
              <a:latin typeface="+mn-lt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848B6BD-26D8-4E49-8764-4C125A553584}"/>
              </a:ext>
            </a:extLst>
          </p:cNvPr>
          <p:cNvSpPr txBox="1"/>
          <p:nvPr/>
        </p:nvSpPr>
        <p:spPr>
          <a:xfrm>
            <a:off x="5791200" y="112114"/>
            <a:ext cx="3276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>
                <a:solidFill>
                  <a:srgbClr val="FF0000"/>
                </a:solidFill>
              </a:rPr>
              <a:t>συγγραφή εργασιών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961470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F9C756F-AEB8-42D6-A069-5BAB15659C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AE9CB-6C8B-49DF-BA0E-D5C49502510A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D937F71-5B8B-4BA2-9D75-08AF0B3C5F57}"/>
              </a:ext>
            </a:extLst>
          </p:cNvPr>
          <p:cNvSpPr txBox="1"/>
          <p:nvPr/>
        </p:nvSpPr>
        <p:spPr>
          <a:xfrm>
            <a:off x="457200" y="1524000"/>
            <a:ext cx="792480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l-GR" sz="2800" b="1" dirty="0">
                <a:solidFill>
                  <a:prstClr val="black"/>
                </a:solidFill>
                <a:latin typeface="+mn-lt"/>
              </a:rPr>
              <a:t>Περιεχόμενο</a:t>
            </a:r>
          </a:p>
          <a:p>
            <a:endParaRPr lang="el-GR" dirty="0"/>
          </a:p>
          <a:p>
            <a:endParaRPr lang="el-GR" dirty="0">
              <a:latin typeface="+mn-lt"/>
            </a:endParaRPr>
          </a:p>
          <a:p>
            <a:r>
              <a:rPr lang="el-GR" i="1" dirty="0">
                <a:latin typeface="+mn-lt"/>
              </a:rPr>
              <a:t>Όχι επανάληψη</a:t>
            </a:r>
            <a:r>
              <a:rPr lang="el-GR" dirty="0">
                <a:latin typeface="+mn-lt"/>
              </a:rPr>
              <a:t>: κάθε πρόταση θα πρέπει να λέει κάτι καινούργιο</a:t>
            </a:r>
          </a:p>
          <a:p>
            <a:endParaRPr lang="el-GR" dirty="0">
              <a:latin typeface="+mn-lt"/>
            </a:endParaRPr>
          </a:p>
          <a:p>
            <a:r>
              <a:rPr lang="el-GR" i="1" dirty="0">
                <a:latin typeface="+mn-lt"/>
              </a:rPr>
              <a:t>Συνάφεια</a:t>
            </a:r>
            <a:r>
              <a:rPr lang="el-GR" dirty="0">
                <a:latin typeface="+mn-lt"/>
              </a:rPr>
              <a:t>: το περιεχόμενο κάθε πρότασης θα πρέπει να έχει σχέση με το θέμα</a:t>
            </a:r>
          </a:p>
          <a:p>
            <a:endParaRPr lang="el-GR" dirty="0">
              <a:latin typeface="+mn-lt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848B6BD-26D8-4E49-8764-4C125A553584}"/>
              </a:ext>
            </a:extLst>
          </p:cNvPr>
          <p:cNvSpPr txBox="1"/>
          <p:nvPr/>
        </p:nvSpPr>
        <p:spPr>
          <a:xfrm>
            <a:off x="5791200" y="112114"/>
            <a:ext cx="3276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>
                <a:solidFill>
                  <a:srgbClr val="FF0000"/>
                </a:solidFill>
              </a:rPr>
              <a:t>συγγραφή εργασιών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200061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54BEDBF-C51A-4D30-9A60-754F65314F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AE9CB-6C8B-49DF-BA0E-D5C49502510A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5A8077D-7BEB-402C-B8FB-CD75DC2F0A6A}"/>
              </a:ext>
            </a:extLst>
          </p:cNvPr>
          <p:cNvSpPr txBox="1"/>
          <p:nvPr/>
        </p:nvSpPr>
        <p:spPr>
          <a:xfrm>
            <a:off x="533400" y="885581"/>
            <a:ext cx="8077200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800" b="1" dirty="0">
                <a:latin typeface="+mn-lt"/>
              </a:rPr>
              <a:t>Εικόνες και σχήματα</a:t>
            </a:r>
            <a:endParaRPr lang="en-US" sz="2800" b="1" dirty="0">
              <a:latin typeface="+mn-lt"/>
            </a:endParaRPr>
          </a:p>
          <a:p>
            <a:endParaRPr lang="el-GR" dirty="0">
              <a:latin typeface="+mn-lt"/>
            </a:endParaRPr>
          </a:p>
          <a:p>
            <a:r>
              <a:rPr lang="el-GR" dirty="0">
                <a:latin typeface="+mn-lt"/>
              </a:rPr>
              <a:t>Στις εικόνες/σχήματα </a:t>
            </a:r>
            <a:r>
              <a:rPr lang="el-GR" u="sng" dirty="0">
                <a:latin typeface="+mn-lt"/>
              </a:rPr>
              <a:t>αρίθμηση</a:t>
            </a:r>
            <a:r>
              <a:rPr lang="el-GR" dirty="0">
                <a:latin typeface="+mn-lt"/>
              </a:rPr>
              <a:t> και </a:t>
            </a:r>
            <a:r>
              <a:rPr lang="el-GR" u="sng" dirty="0">
                <a:latin typeface="+mn-lt"/>
              </a:rPr>
              <a:t>λεζάντα</a:t>
            </a:r>
          </a:p>
          <a:p>
            <a:endParaRPr lang="el-GR" dirty="0">
              <a:latin typeface="+mn-lt"/>
            </a:endParaRPr>
          </a:p>
          <a:p>
            <a:r>
              <a:rPr lang="el-GR" dirty="0">
                <a:latin typeface="+mn-lt"/>
              </a:rPr>
              <a:t>Το ίδιο για τους πίνακες</a:t>
            </a:r>
          </a:p>
          <a:p>
            <a:endParaRPr lang="el-GR" dirty="0">
              <a:latin typeface="+mn-lt"/>
            </a:endParaRPr>
          </a:p>
          <a:p>
            <a:r>
              <a:rPr lang="el-GR" dirty="0">
                <a:latin typeface="+mn-lt"/>
              </a:rPr>
              <a:t>Λεζάντα από πάνω για πίνακα, από κάτω για σχήμα</a:t>
            </a:r>
          </a:p>
          <a:p>
            <a:endParaRPr lang="el-GR" dirty="0">
              <a:latin typeface="+mn-lt"/>
            </a:endParaRPr>
          </a:p>
          <a:p>
            <a:r>
              <a:rPr lang="el-GR" dirty="0">
                <a:latin typeface="+mn-lt"/>
              </a:rPr>
              <a:t>Υποχρεωτικά κάθε σχήμα/πίνακας </a:t>
            </a:r>
            <a:r>
              <a:rPr lang="el-GR" u="sng" dirty="0">
                <a:latin typeface="+mn-lt"/>
              </a:rPr>
              <a:t>πρέπει </a:t>
            </a:r>
            <a:r>
              <a:rPr lang="el-GR" dirty="0">
                <a:latin typeface="+mn-lt"/>
              </a:rPr>
              <a:t>να αναφέρεται στο κείμενο</a:t>
            </a:r>
          </a:p>
          <a:p>
            <a:r>
              <a:rPr lang="el-GR" dirty="0">
                <a:latin typeface="+mn-lt"/>
              </a:rPr>
              <a:t>Πχ Όπως βλέπουμε στο Σχήμα 1</a:t>
            </a:r>
          </a:p>
          <a:p>
            <a:endParaRPr lang="el-GR" dirty="0">
              <a:latin typeface="+mn-lt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1CFDDD8-C0EB-4B35-97BE-48826DACDA39}"/>
              </a:ext>
            </a:extLst>
          </p:cNvPr>
          <p:cNvSpPr txBox="1"/>
          <p:nvPr/>
        </p:nvSpPr>
        <p:spPr>
          <a:xfrm>
            <a:off x="5791200" y="112114"/>
            <a:ext cx="3276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>
                <a:solidFill>
                  <a:srgbClr val="FF0000"/>
                </a:solidFill>
              </a:rPr>
              <a:t>συγγραφή εργασιών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56057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54BEDBF-C51A-4D30-9A60-754F65314F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AE9CB-6C8B-49DF-BA0E-D5C49502510A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5A8077D-7BEB-402C-B8FB-CD75DC2F0A6A}"/>
              </a:ext>
            </a:extLst>
          </p:cNvPr>
          <p:cNvSpPr txBox="1"/>
          <p:nvPr/>
        </p:nvSpPr>
        <p:spPr>
          <a:xfrm>
            <a:off x="762000" y="685800"/>
            <a:ext cx="7848600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800" b="1" dirty="0">
                <a:latin typeface="+mn-lt"/>
              </a:rPr>
              <a:t>Διάφορα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l-GR" dirty="0">
                <a:latin typeface="+mn-lt"/>
              </a:rPr>
              <a:t>Βάζουμε τόνους</a:t>
            </a:r>
          </a:p>
          <a:p>
            <a:endParaRPr lang="el-GR" dirty="0">
              <a:latin typeface="+mn-lt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l-GR" dirty="0">
                <a:latin typeface="+mn-lt"/>
              </a:rPr>
              <a:t>Προσοχή στα κενά στα σημεία στίξης</a:t>
            </a:r>
          </a:p>
          <a:p>
            <a:r>
              <a:rPr lang="el-GR" sz="2000" dirty="0">
                <a:latin typeface="+mn-lt"/>
              </a:rPr>
              <a:t>Σωστό (αυτό είναι κείμενο σε παρένθεση) τέλος</a:t>
            </a:r>
          </a:p>
          <a:p>
            <a:r>
              <a:rPr lang="el-GR" sz="2000" dirty="0">
                <a:latin typeface="+mn-lt"/>
              </a:rPr>
              <a:t>Λάθος(αυτό είναι κείμενο σε παρένθεση) τέλος</a:t>
            </a:r>
          </a:p>
          <a:p>
            <a:r>
              <a:rPr lang="el-GR" sz="2000" dirty="0">
                <a:latin typeface="+mn-lt"/>
              </a:rPr>
              <a:t>Λάθος (   αυτό είναι κείμενο σε παρένθεση) τέλος</a:t>
            </a:r>
            <a:r>
              <a:rPr lang="el-GR" dirty="0">
                <a:latin typeface="+mn-lt"/>
              </a:rPr>
              <a:t> </a:t>
            </a:r>
            <a:endParaRPr lang="en-US" dirty="0">
              <a:latin typeface="+mn-lt"/>
            </a:endParaRPr>
          </a:p>
          <a:p>
            <a:r>
              <a:rPr lang="el-GR" sz="2000" i="1" dirty="0">
                <a:latin typeface="+mn-lt"/>
              </a:rPr>
              <a:t>Ειδικά για κόμματα και τελείες – ποτέ κενό πριν, πάντα κενό μετά</a:t>
            </a:r>
          </a:p>
          <a:p>
            <a:r>
              <a:rPr lang="el-GR" sz="2000" dirty="0">
                <a:latin typeface="+mn-lt"/>
              </a:rPr>
              <a:t>Λάθος Αγόρασα ένα μήλο , ένα αχλάδι, και ένα πορτοκάλι .</a:t>
            </a:r>
          </a:p>
          <a:p>
            <a:r>
              <a:rPr lang="el-GR" sz="2000" dirty="0">
                <a:latin typeface="+mn-lt"/>
              </a:rPr>
              <a:t>Σωστό Αγόρασα ένα μήλο, ένα αχλάδι, και ένα πορτοκάλι.</a:t>
            </a:r>
          </a:p>
          <a:p>
            <a:endParaRPr lang="el-GR" dirty="0">
              <a:latin typeface="+mn-lt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l-GR" u="sng" dirty="0">
                <a:latin typeface="+mn-lt"/>
              </a:rPr>
              <a:t>Υποχρεωτικά</a:t>
            </a:r>
            <a:r>
              <a:rPr lang="el-GR" dirty="0">
                <a:latin typeface="+mn-lt"/>
              </a:rPr>
              <a:t> </a:t>
            </a:r>
            <a:r>
              <a:rPr lang="en-US" dirty="0">
                <a:latin typeface="+mn-lt"/>
              </a:rPr>
              <a:t>spelling – </a:t>
            </a:r>
            <a:r>
              <a:rPr lang="el-GR" dirty="0">
                <a:latin typeface="+mn-lt"/>
              </a:rPr>
              <a:t>ορθογραφικός έλεγχος</a:t>
            </a:r>
          </a:p>
          <a:p>
            <a:endParaRPr lang="el-GR" dirty="0">
              <a:latin typeface="+mn-lt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l-GR" dirty="0">
                <a:latin typeface="+mn-lt"/>
              </a:rPr>
              <a:t>Κεφαλαία γράμματα όταν ακολουθεί αριθμός (μικρά αλλιώς)</a:t>
            </a:r>
          </a:p>
          <a:p>
            <a:r>
              <a:rPr lang="el-GR" sz="2000" dirty="0">
                <a:latin typeface="+mn-lt"/>
              </a:rPr>
              <a:t>Πχ Σε αυτήν την ενότητα, αλλά Στην Ενότητα 1, Στην Εικόνα 2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998CDD6-A11D-4B8B-AEB6-DCF28E01652C}"/>
              </a:ext>
            </a:extLst>
          </p:cNvPr>
          <p:cNvSpPr txBox="1"/>
          <p:nvPr/>
        </p:nvSpPr>
        <p:spPr>
          <a:xfrm>
            <a:off x="5791200" y="112114"/>
            <a:ext cx="3276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>
                <a:solidFill>
                  <a:srgbClr val="FF0000"/>
                </a:solidFill>
              </a:rPr>
              <a:t>συγγραφή εργασιών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96906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32937</TotalTime>
  <Words>660</Words>
  <Application>Microsoft Office PowerPoint</Application>
  <PresentationFormat>On-screen Show (4:3)</PresentationFormat>
  <Paragraphs>149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4" baseType="lpstr">
      <vt:lpstr>Arial</vt:lpstr>
      <vt:lpstr>Calibri</vt:lpstr>
      <vt:lpstr>Calibri Light</vt:lpstr>
      <vt:lpstr>Garamond</vt:lpstr>
      <vt:lpstr>Lucida Sans</vt:lpstr>
      <vt:lpstr>Tahoma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Stanford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reports</dc:title>
  <dc:creator>EP</dc:creator>
  <cp:lastModifiedBy>Evaggelia Pitoura</cp:lastModifiedBy>
  <cp:revision>969</cp:revision>
  <cp:lastPrinted>2011-04-04T04:19:57Z</cp:lastPrinted>
  <dcterms:created xsi:type="dcterms:W3CDTF">2011-04-01T01:43:31Z</dcterms:created>
  <dcterms:modified xsi:type="dcterms:W3CDTF">2020-06-25T11:45:20Z</dcterms:modified>
</cp:coreProperties>
</file>