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4" r:id="rId1"/>
  </p:sldMasterIdLst>
  <p:notesMasterIdLst>
    <p:notesMasterId r:id="rId171"/>
  </p:notesMasterIdLst>
  <p:handoutMasterIdLst>
    <p:handoutMasterId r:id="rId172"/>
  </p:handoutMasterIdLst>
  <p:sldIdLst>
    <p:sldId id="727" r:id="rId2"/>
    <p:sldId id="728" r:id="rId3"/>
    <p:sldId id="730" r:id="rId4"/>
    <p:sldId id="794" r:id="rId5"/>
    <p:sldId id="732" r:id="rId6"/>
    <p:sldId id="731" r:id="rId7"/>
    <p:sldId id="733" r:id="rId8"/>
    <p:sldId id="734" r:id="rId9"/>
    <p:sldId id="735" r:id="rId10"/>
    <p:sldId id="736" r:id="rId11"/>
    <p:sldId id="1129" r:id="rId12"/>
    <p:sldId id="744" r:id="rId13"/>
    <p:sldId id="737" r:id="rId14"/>
    <p:sldId id="908" r:id="rId15"/>
    <p:sldId id="742" r:id="rId16"/>
    <p:sldId id="796" r:id="rId17"/>
    <p:sldId id="745" r:id="rId18"/>
    <p:sldId id="797" r:id="rId19"/>
    <p:sldId id="749" r:id="rId20"/>
    <p:sldId id="799" r:id="rId21"/>
    <p:sldId id="906" r:id="rId22"/>
    <p:sldId id="1130" r:id="rId23"/>
    <p:sldId id="750" r:id="rId24"/>
    <p:sldId id="905" r:id="rId25"/>
    <p:sldId id="798" r:id="rId26"/>
    <p:sldId id="743" r:id="rId27"/>
    <p:sldId id="1104" r:id="rId28"/>
    <p:sldId id="1128" r:id="rId29"/>
    <p:sldId id="746" r:id="rId30"/>
    <p:sldId id="747" r:id="rId31"/>
    <p:sldId id="748" r:id="rId32"/>
    <p:sldId id="751" r:id="rId33"/>
    <p:sldId id="740" r:id="rId34"/>
    <p:sldId id="1107" r:id="rId35"/>
    <p:sldId id="1110" r:id="rId36"/>
    <p:sldId id="738" r:id="rId37"/>
    <p:sldId id="739" r:id="rId38"/>
    <p:sldId id="754" r:id="rId39"/>
    <p:sldId id="755" r:id="rId40"/>
    <p:sldId id="741" r:id="rId41"/>
    <p:sldId id="820" r:id="rId42"/>
    <p:sldId id="759" r:id="rId43"/>
    <p:sldId id="758" r:id="rId44"/>
    <p:sldId id="761" r:id="rId45"/>
    <p:sldId id="913" r:id="rId46"/>
    <p:sldId id="823" r:id="rId47"/>
    <p:sldId id="909" r:id="rId48"/>
    <p:sldId id="910" r:id="rId49"/>
    <p:sldId id="911" r:id="rId50"/>
    <p:sldId id="756" r:id="rId51"/>
    <p:sldId id="1105" r:id="rId52"/>
    <p:sldId id="912" r:id="rId53"/>
    <p:sldId id="765" r:id="rId54"/>
    <p:sldId id="772" r:id="rId55"/>
    <p:sldId id="769" r:id="rId56"/>
    <p:sldId id="915" r:id="rId57"/>
    <p:sldId id="916" r:id="rId58"/>
    <p:sldId id="826" r:id="rId59"/>
    <p:sldId id="831" r:id="rId60"/>
    <p:sldId id="914" r:id="rId61"/>
    <p:sldId id="834" r:id="rId62"/>
    <p:sldId id="835" r:id="rId63"/>
    <p:sldId id="837" r:id="rId64"/>
    <p:sldId id="836" r:id="rId65"/>
    <p:sldId id="838" r:id="rId66"/>
    <p:sldId id="839" r:id="rId67"/>
    <p:sldId id="840" r:id="rId68"/>
    <p:sldId id="841" r:id="rId69"/>
    <p:sldId id="842" r:id="rId70"/>
    <p:sldId id="843" r:id="rId71"/>
    <p:sldId id="1135" r:id="rId72"/>
    <p:sldId id="1132" r:id="rId73"/>
    <p:sldId id="1139" r:id="rId74"/>
    <p:sldId id="1140" r:id="rId75"/>
    <p:sldId id="1141" r:id="rId76"/>
    <p:sldId id="1131" r:id="rId77"/>
    <p:sldId id="1133" r:id="rId78"/>
    <p:sldId id="1134" r:id="rId79"/>
    <p:sldId id="1142" r:id="rId80"/>
    <p:sldId id="1136" r:id="rId81"/>
    <p:sldId id="1143" r:id="rId82"/>
    <p:sldId id="1144" r:id="rId83"/>
    <p:sldId id="1145" r:id="rId84"/>
    <p:sldId id="1146" r:id="rId85"/>
    <p:sldId id="1147" r:id="rId86"/>
    <p:sldId id="1148" r:id="rId87"/>
    <p:sldId id="1160" r:id="rId88"/>
    <p:sldId id="1137" r:id="rId89"/>
    <p:sldId id="1138" r:id="rId90"/>
    <p:sldId id="1153" r:id="rId91"/>
    <p:sldId id="1152" r:id="rId92"/>
    <p:sldId id="1150" r:id="rId93"/>
    <p:sldId id="1151" r:id="rId94"/>
    <p:sldId id="1157" r:id="rId95"/>
    <p:sldId id="1156" r:id="rId96"/>
    <p:sldId id="1158" r:id="rId97"/>
    <p:sldId id="1154" r:id="rId98"/>
    <p:sldId id="1155" r:id="rId99"/>
    <p:sldId id="1159" r:id="rId100"/>
    <p:sldId id="1162" r:id="rId101"/>
    <p:sldId id="1161" r:id="rId102"/>
    <p:sldId id="1163" r:id="rId103"/>
    <p:sldId id="1010" r:id="rId104"/>
    <p:sldId id="1079" r:id="rId105"/>
    <p:sldId id="1011" r:id="rId106"/>
    <p:sldId id="1012" r:id="rId107"/>
    <p:sldId id="1013" r:id="rId108"/>
    <p:sldId id="1014" r:id="rId109"/>
    <p:sldId id="1015" r:id="rId110"/>
    <p:sldId id="1016" r:id="rId111"/>
    <p:sldId id="1166" r:id="rId112"/>
    <p:sldId id="1167" r:id="rId113"/>
    <p:sldId id="858" r:id="rId114"/>
    <p:sldId id="1114" r:id="rId115"/>
    <p:sldId id="1168" r:id="rId116"/>
    <p:sldId id="1022" r:id="rId117"/>
    <p:sldId id="1169" r:id="rId118"/>
    <p:sldId id="960" r:id="rId119"/>
    <p:sldId id="860" r:id="rId120"/>
    <p:sldId id="1170" r:id="rId121"/>
    <p:sldId id="861" r:id="rId122"/>
    <p:sldId id="1171" r:id="rId123"/>
    <p:sldId id="862" r:id="rId124"/>
    <p:sldId id="949" r:id="rId125"/>
    <p:sldId id="1017" r:id="rId126"/>
    <p:sldId id="1018" r:id="rId127"/>
    <p:sldId id="1023" r:id="rId128"/>
    <p:sldId id="1019" r:id="rId129"/>
    <p:sldId id="1173" r:id="rId130"/>
    <p:sldId id="1020" r:id="rId131"/>
    <p:sldId id="1112" r:id="rId132"/>
    <p:sldId id="1111" r:id="rId133"/>
    <p:sldId id="1113" r:id="rId134"/>
    <p:sldId id="1024" r:id="rId135"/>
    <p:sldId id="1025" r:id="rId136"/>
    <p:sldId id="1026" r:id="rId137"/>
    <p:sldId id="1027" r:id="rId138"/>
    <p:sldId id="1028" r:id="rId139"/>
    <p:sldId id="1164" r:id="rId140"/>
    <p:sldId id="1068" r:id="rId141"/>
    <p:sldId id="1069" r:id="rId142"/>
    <p:sldId id="1004" r:id="rId143"/>
    <p:sldId id="1070" r:id="rId144"/>
    <p:sldId id="1101" r:id="rId145"/>
    <p:sldId id="1005" r:id="rId146"/>
    <p:sldId id="1000" r:id="rId147"/>
    <p:sldId id="1001" r:id="rId148"/>
    <p:sldId id="1002" r:id="rId149"/>
    <p:sldId id="1003" r:id="rId150"/>
    <p:sldId id="1165" r:id="rId151"/>
    <p:sldId id="1006" r:id="rId152"/>
    <p:sldId id="1076" r:id="rId153"/>
    <p:sldId id="1007" r:id="rId154"/>
    <p:sldId id="1008" r:id="rId155"/>
    <p:sldId id="1009" r:id="rId156"/>
    <p:sldId id="1172" r:id="rId157"/>
    <p:sldId id="1115" r:id="rId158"/>
    <p:sldId id="1116" r:id="rId159"/>
    <p:sldId id="1117" r:id="rId160"/>
    <p:sldId id="1118" r:id="rId161"/>
    <p:sldId id="1119" r:id="rId162"/>
    <p:sldId id="1120" r:id="rId163"/>
    <p:sldId id="1121" r:id="rId164"/>
    <p:sldId id="1122" r:id="rId165"/>
    <p:sldId id="1123" r:id="rId166"/>
    <p:sldId id="1124" r:id="rId167"/>
    <p:sldId id="1125" r:id="rId168"/>
    <p:sldId id="1126" r:id="rId169"/>
    <p:sldId id="975" r:id="rId170"/>
  </p:sldIdLst>
  <p:sldSz cx="9144000" cy="6858000" type="screen4x3"/>
  <p:notesSz cx="7099300" cy="10223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0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000"/>
    <a:srgbClr val="FF9966"/>
    <a:srgbClr val="B2B2B2"/>
    <a:srgbClr val="F4F3EB"/>
    <a:srgbClr val="F0EEEB"/>
    <a:srgbClr val="A40508"/>
    <a:srgbClr val="A50021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711" autoAdjust="0"/>
    <p:restoredTop sz="87441" autoAdjust="0"/>
  </p:normalViewPr>
  <p:slideViewPr>
    <p:cSldViewPr>
      <p:cViewPr varScale="1">
        <p:scale>
          <a:sx n="89" d="100"/>
          <a:sy n="89" d="100"/>
        </p:scale>
        <p:origin x="133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5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2904"/>
    </p:cViewPr>
  </p:sorterViewPr>
  <p:notesViewPr>
    <p:cSldViewPr>
      <p:cViewPr varScale="1">
        <p:scale>
          <a:sx n="50" d="100"/>
          <a:sy n="50" d="100"/>
        </p:scale>
        <p:origin x="-2934" y="-96"/>
      </p:cViewPr>
      <p:guideLst>
        <p:guide orient="horz" pos="3220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theme" Target="theme/theme1.xml"/><Relationship Id="rId170" Type="http://schemas.openxmlformats.org/officeDocument/2006/relationships/slide" Target="slides/slide169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notesMaster" Target="notesMasters/notesMaster1.xml"/><Relationship Id="rId176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handoutMaster" Target="handoutMasters/handoutMaster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viewProps" Target="view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629" y="9713002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-112" charset="0"/>
              </a:defRPr>
            </a:lvl1pPr>
          </a:lstStyle>
          <a:p>
            <a:fld id="{99F3A387-7CA4-42C4-A654-FB16CB1400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285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5957" y="4856502"/>
            <a:ext cx="5207386" cy="459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629" y="9713002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FFFE52-FE1E-4D89-83CF-6E59217A9C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265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40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92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275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charset="-128"/>
              </a:rPr>
              <a:t>See Law of Cosines (Cosine Rule) wikipedia page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A80C98-422B-48D9-B4FE-C247EAD977A0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834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charset="-128"/>
              </a:rPr>
              <a:t>See Law of Cosines (Cosine Rule) wikipedia page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A80C98-422B-48D9-B4FE-C247EAD977A0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191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charset="-128"/>
              </a:rPr>
              <a:t>n default is just term frequency</a:t>
            </a:r>
          </a:p>
          <a:p>
            <a:r>
              <a:rPr lang="en-US" dirty="0" err="1">
                <a:ea typeface="ＭＳ Ｐゴシック" charset="-128"/>
              </a:rPr>
              <a:t>ltc</a:t>
            </a:r>
            <a:r>
              <a:rPr lang="en-US" dirty="0">
                <a:ea typeface="ＭＳ Ｐゴシック" charset="-128"/>
              </a:rPr>
              <a:t> is best known form of weighting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8EEBAF-CAC7-40A9-A383-5D9FB5D11DE4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98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8EEBAF-CAC7-40A9-A383-5D9FB5D11DE4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7056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8EEBAF-CAC7-40A9-A383-5D9FB5D11DE4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947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charset="-128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919F95-9865-4296-B337-47A8427C5BBA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963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756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227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lvl="1"/>
            <a:endParaRPr lang="en-US" dirty="0">
              <a:ea typeface="ＭＳ Ｐゴシック" charset="-128"/>
            </a:endParaRPr>
          </a:p>
          <a:p>
            <a:endParaRPr lang="en-US" dirty="0">
              <a:ea typeface="ＭＳ Ｐゴシック" charset="-128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4DA00E-BE4F-43E0-AB11-7D68F17ADC0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669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90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2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72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72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log_10(2)</a:t>
            </a:r>
            <a:r>
              <a:rPr lang="en-US" baseline="0" dirty="0"/>
              <a:t> = 0.3</a:t>
            </a:r>
          </a:p>
          <a:p>
            <a:r>
              <a:rPr lang="en-US" baseline="0" dirty="0"/>
              <a:t>log_10(3) = 0.48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94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charset="-128"/>
              </a:rPr>
              <a:t>6 4 3 2 1 0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CD5A88-C04B-4D2C-81D7-4049BE80831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92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456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charset="-128"/>
              </a:rPr>
              <a:t>Why do you get these numbers?</a:t>
            </a:r>
          </a:p>
          <a:p>
            <a:r>
              <a:rPr lang="en-US" dirty="0">
                <a:ea typeface="ＭＳ Ｐゴシック" charset="-128"/>
              </a:rPr>
              <a:t>Suggests </a:t>
            </a:r>
            <a:r>
              <a:rPr lang="en-US" dirty="0" err="1">
                <a:ea typeface="ＭＳ Ｐゴシック" charset="-128"/>
              </a:rPr>
              <a:t>df</a:t>
            </a:r>
            <a:r>
              <a:rPr lang="en-US" dirty="0">
                <a:ea typeface="ＭＳ Ｐゴシック" charset="-128"/>
              </a:rPr>
              <a:t> is better.</a:t>
            </a:r>
          </a:p>
          <a:p>
            <a:endParaRPr lang="en-US" dirty="0">
              <a:ea typeface="ＭＳ Ｐゴシック" charset="-128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9990C6-A5DE-4BC0-8CF6-AAE07CBA99A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30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170C-A630-4BC4-99C2-1EEFC93C12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5651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FAF4-678C-4170-8B5E-D5D1B48C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828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AC3AD-617C-4A6C-BEE7-10C9A9D603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73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2333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/>
          <a:lstStyle>
            <a:lvl1pPr marL="0" indent="0" algn="ctr">
              <a:buNone/>
              <a:defRPr>
                <a:solidFill>
                  <a:srgbClr val="4370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fld id="{EC65FA85-C043-4AC1-86AA-2F87DA9805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29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746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CC92-4490-4DFD-A50E-7CFF54CC48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44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00CA-A080-476D-84B4-AC6434A6B4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4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45E-0100-404D-AEB0-69CA392494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41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DB1-E385-4C2A-9F6F-88E564B23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29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02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558E-6DE4-4CD3-890E-A7DA5D0049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02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A00D-81AD-4FD2-AEF2-53F20508ED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64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170C-A630-4BC4-99C2-1EEFC93C12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9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hyperlink" Target="http://www.united.com/" TargetMode="External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8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9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0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1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4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5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6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5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1.w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3.w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9.bin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8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png"/><Relationship Id="rId4" Type="http://schemas.openxmlformats.org/officeDocument/2006/relationships/image" Target="../media/image83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0.png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043608" y="4365104"/>
            <a:ext cx="7490792" cy="1349896"/>
          </a:xfrm>
        </p:spPr>
        <p:txBody>
          <a:bodyPr>
            <a:noAutofit/>
          </a:bodyPr>
          <a:lstStyle/>
          <a:p>
            <a:pPr eaLnBrk="1" hangingPunct="1"/>
            <a:r>
              <a:rPr lang="el-GR" sz="3200" dirty="0">
                <a:ea typeface="ＭＳ Ｐゴシック" pitchFamily="-112" charset="-128"/>
              </a:rPr>
              <a:t>ΜΥΕ003: Ανάκτηση Πληροφορίας</a:t>
            </a:r>
            <a:endParaRPr lang="en-US" sz="3200" dirty="0">
              <a:ea typeface="ＭＳ Ｐゴシック" pitchFamily="-112" charset="-128"/>
            </a:endParaRPr>
          </a:p>
          <a:p>
            <a:pPr eaLnBrk="1" hangingPunct="1"/>
            <a:r>
              <a:rPr lang="el-GR" sz="1800" i="1" dirty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Διδάσκουσα: Ευαγγελία </a:t>
            </a:r>
            <a:r>
              <a:rPr lang="el-GR" sz="1800" i="1" dirty="0" err="1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Πιτουρά</a:t>
            </a:r>
            <a:br>
              <a:rPr lang="en-US" dirty="0">
                <a:ea typeface="ＭＳ Ｐゴシック" pitchFamily="-112" charset="-128"/>
              </a:rPr>
            </a:br>
            <a:r>
              <a:rPr lang="el-GR" sz="2000" dirty="0">
                <a:ea typeface="ＭＳ Ｐゴシック" pitchFamily="-112" charset="-128"/>
              </a:rPr>
              <a:t>Κεφάλαια</a:t>
            </a:r>
            <a:r>
              <a:rPr lang="en-US" sz="2000" dirty="0">
                <a:ea typeface="ＭＳ Ｐゴシック" pitchFamily="-112" charset="-128"/>
              </a:rPr>
              <a:t>  </a:t>
            </a:r>
            <a:r>
              <a:rPr lang="el-GR" sz="2000" dirty="0">
                <a:ea typeface="ＭＳ Ｐゴシック" pitchFamily="-112" charset="-128"/>
              </a:rPr>
              <a:t>6</a:t>
            </a:r>
            <a:r>
              <a:rPr lang="en-US" sz="2000" dirty="0">
                <a:ea typeface="ＭＳ Ｐゴシック" pitchFamily="-112" charset="-128"/>
              </a:rPr>
              <a:t>, </a:t>
            </a:r>
            <a:r>
              <a:rPr lang="el-GR" sz="2000" dirty="0">
                <a:ea typeface="ＭＳ Ｐゴシック" pitchFamily="-112" charset="-128"/>
              </a:rPr>
              <a:t>7</a:t>
            </a:r>
            <a:r>
              <a:rPr lang="en-US" sz="2000" dirty="0">
                <a:ea typeface="ＭＳ Ｐゴシック" pitchFamily="-112" charset="-128"/>
              </a:rPr>
              <a:t>, 8.7: </a:t>
            </a:r>
            <a:r>
              <a:rPr lang="el-GR" sz="2000" dirty="0">
                <a:ea typeface="ＭＳ Ｐゴシック" pitchFamily="-112" charset="-128"/>
              </a:rPr>
              <a:t>Βαθμολόγηση. Στάθμιση όρων. Το μοντέλο διανυσματικού χώρου.</a:t>
            </a:r>
            <a:r>
              <a:rPr lang="en-US" sz="2000" dirty="0"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Περιλήψεις.</a:t>
            </a:r>
            <a:endParaRPr lang="en-US" sz="2000" dirty="0">
              <a:ea typeface="ＭＳ Ｐゴシック" pitchFamily="-112" charset="-128"/>
            </a:endParaRPr>
          </a:p>
          <a:p>
            <a:pPr eaLnBrk="1" hangingPunct="1"/>
            <a:r>
              <a:rPr lang="el-GR" sz="2400" dirty="0">
                <a:ea typeface="ＭＳ Ｐゴシック" pitchFamily="-112" charset="-128"/>
              </a:rPr>
              <a:t> </a:t>
            </a:r>
            <a:endParaRPr lang="en-US" sz="2400" dirty="0">
              <a:ea typeface="ＭＳ Ｐゴシック" pitchFamily="-112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FA85-C043-4AC1-86AA-2F87DA98053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73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Συντελεστής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Jaccard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: </a:t>
            </a:r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Παράδειγμα βαθμολόγησης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19812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l-GR" sz="2400" dirty="0">
                <a:cs typeface="Arial Unicode MS" pitchFamily="-112" charset="0"/>
              </a:rPr>
              <a:t>Ποιος είναι </a:t>
            </a:r>
            <a:r>
              <a:rPr lang="en-US" sz="2400" dirty="0">
                <a:cs typeface="Arial Unicode MS" pitchFamily="-112" charset="0"/>
              </a:rPr>
              <a:t>o </a:t>
            </a:r>
            <a:r>
              <a:rPr lang="el-GR" sz="2400" dirty="0">
                <a:cs typeface="Arial Unicode MS" pitchFamily="-112" charset="0"/>
              </a:rPr>
              <a:t>βαθμός ταιριάσματος ερωτήματος-εγγράφου με βάση το συντελεστή </a:t>
            </a:r>
            <a:r>
              <a:rPr lang="en-US" sz="2400" dirty="0" err="1">
                <a:cs typeface="Arial Unicode MS" pitchFamily="-112" charset="0"/>
              </a:rPr>
              <a:t>Jaccard</a:t>
            </a:r>
            <a:r>
              <a:rPr lang="en-US" sz="2400" dirty="0">
                <a:cs typeface="Arial Unicode MS" pitchFamily="-112" charset="0"/>
              </a:rPr>
              <a:t> </a:t>
            </a:r>
            <a:r>
              <a:rPr lang="el-GR" sz="2400" dirty="0">
                <a:cs typeface="Arial Unicode MS" pitchFamily="-112" charset="0"/>
              </a:rPr>
              <a:t>για τα παρακάτω</a:t>
            </a:r>
            <a:r>
              <a:rPr lang="en-US" sz="2400" dirty="0">
                <a:cs typeface="Arial Unicode MS" pitchFamily="-112" charset="0"/>
              </a:rPr>
              <a:t>;</a:t>
            </a:r>
          </a:p>
          <a:p>
            <a:pPr marL="179388" lvl="1" indent="0" eaLnBrk="1" hangingPunct="1">
              <a:buNone/>
            </a:pPr>
            <a:r>
              <a:rPr lang="el-GR" u="sng" dirty="0">
                <a:ea typeface="ＭＳ Ｐゴシック" charset="-128"/>
              </a:rPr>
              <a:t>Ερώτημα </a:t>
            </a:r>
            <a:r>
              <a:rPr lang="en-US" u="sng" dirty="0">
                <a:ea typeface="ＭＳ Ｐゴシック" charset="-128"/>
              </a:rPr>
              <a:t>(q)</a:t>
            </a:r>
            <a:r>
              <a:rPr lang="en-US" dirty="0">
                <a:ea typeface="ＭＳ Ｐゴシック" charset="-128"/>
              </a:rPr>
              <a:t>: </a:t>
            </a:r>
            <a:r>
              <a:rPr lang="en-US" i="1" dirty="0">
                <a:ea typeface="ＭＳ Ｐゴシック" charset="-128"/>
              </a:rPr>
              <a:t>ides of march</a:t>
            </a:r>
            <a:endParaRPr lang="el-GR" i="1" dirty="0">
              <a:ea typeface="ＭＳ Ｐゴシック" charset="-128"/>
            </a:endParaRPr>
          </a:p>
          <a:p>
            <a:pPr marL="179388" lvl="1" indent="0" eaLnBrk="1" hangingPunct="1"/>
            <a:endParaRPr lang="en-US" sz="1000" i="1" dirty="0">
              <a:ea typeface="ＭＳ Ｐゴシック" charset="-128"/>
            </a:endParaRPr>
          </a:p>
          <a:p>
            <a:pPr marL="179388" lvl="1" indent="0" eaLnBrk="1" hangingPunct="1">
              <a:buNone/>
            </a:pPr>
            <a:r>
              <a:rPr lang="el-GR" u="sng" dirty="0">
                <a:ea typeface="ＭＳ Ｐゴシック" charset="-128"/>
              </a:rPr>
              <a:t>Έγγραφο</a:t>
            </a:r>
            <a:r>
              <a:rPr lang="en-US" dirty="0">
                <a:ea typeface="ＭＳ Ｐゴシック" charset="-128"/>
              </a:rPr>
              <a:t> 1 (d1): </a:t>
            </a:r>
            <a:r>
              <a:rPr lang="en-US" i="1" dirty="0" err="1">
                <a:ea typeface="ＭＳ Ｐゴシック" charset="-128"/>
              </a:rPr>
              <a:t>caesar</a:t>
            </a:r>
            <a:r>
              <a:rPr lang="en-US" i="1" dirty="0">
                <a:ea typeface="ＭＳ Ｐゴシック" charset="-128"/>
              </a:rPr>
              <a:t> died in march</a:t>
            </a:r>
          </a:p>
          <a:p>
            <a:pPr marL="179388" lvl="1" indent="0" eaLnBrk="1" hangingPunct="1">
              <a:buNone/>
            </a:pPr>
            <a:r>
              <a:rPr lang="el-GR" u="sng" dirty="0">
                <a:ea typeface="ＭＳ Ｐゴシック" charset="-128"/>
              </a:rPr>
              <a:t>Έγγραφο</a:t>
            </a:r>
            <a:r>
              <a:rPr lang="en-US" dirty="0">
                <a:ea typeface="ＭＳ Ｐゴシック" charset="-128"/>
              </a:rPr>
              <a:t> 2 (d2): </a:t>
            </a:r>
            <a:r>
              <a:rPr lang="en-US" i="1" dirty="0">
                <a:ea typeface="ＭＳ Ｐゴシック" charset="-128"/>
              </a:rPr>
              <a:t>the long march</a:t>
            </a:r>
            <a:endParaRPr lang="en-US" u="sng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955084"/>
              </p:ext>
            </p:extLst>
          </p:nvPr>
        </p:nvGraphicFramePr>
        <p:xfrm>
          <a:off x="3048000" y="4717802"/>
          <a:ext cx="255587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117" name="Equation" r:id="rId3" imgW="1193800" imgH="254000" progId="Equation.3">
                  <p:embed/>
                </p:oleObj>
              </mc:Choice>
              <mc:Fallback>
                <p:oleObj name="Equation" r:id="rId3" imgW="1193800" imgH="254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717802"/>
                        <a:ext cx="2555875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701584" y="4252911"/>
            <a:ext cx="77408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</a:rPr>
              <a:t>Εναλλακτικός τρόπος </a:t>
            </a:r>
            <a:r>
              <a:rPr lang="el-GR" dirty="0" err="1">
                <a:latin typeface="+mn-lt"/>
              </a:rPr>
              <a:t>κανονικοποιήσης</a:t>
            </a:r>
            <a:r>
              <a:rPr lang="el-GR" dirty="0">
                <a:latin typeface="+mn-lt"/>
              </a:rPr>
              <a:t> του μήκους: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6"/>
          <p:cNvSpPr>
            <a:spLocks noGrp="1"/>
          </p:cNvSpPr>
          <p:nvPr>
            <p:ph type="title"/>
          </p:nvPr>
        </p:nvSpPr>
        <p:spPr>
          <a:xfrm>
            <a:off x="228600" y="304800"/>
            <a:ext cx="8915400" cy="1143000"/>
          </a:xfrm>
        </p:spPr>
        <p:txBody>
          <a:bodyPr/>
          <a:lstStyle/>
          <a:p>
            <a:pPr eaLnBrk="1" hangingPunct="1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Υπολογισμός </a:t>
            </a:r>
            <a:r>
              <a:rPr lang="en-US" sz="36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k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-</a:t>
            </a:r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κορυφαίων αποτελεσμάτων</a:t>
            </a:r>
            <a:endParaRPr lang="en-US" sz="36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100</a:t>
            </a:fld>
            <a:endParaRPr lang="en-US" dirty="0"/>
          </a:p>
        </p:txBody>
      </p:sp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7</a:t>
            </a:r>
            <a:endParaRPr lang="en-US" sz="1600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28600" y="1295400"/>
            <a:ext cx="8458200" cy="3124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buClr>
                <a:srgbClr val="336699"/>
              </a:buClr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Σε πολλές εφαρμογές, δε χρειαζόμαστε την πλήρη διάταξη, αλλά </a:t>
            </a:r>
            <a:r>
              <a:rPr lang="el-GR" sz="3200" dirty="0">
                <a:solidFill>
                  <a:schemeClr val="accent1">
                    <a:lumMod val="75000"/>
                  </a:schemeClr>
                </a:solidFill>
                <a:latin typeface="Calibri"/>
                <a:cs typeface="+mn-cs"/>
              </a:rPr>
              <a:t>μόνο τα κορυφαία </a:t>
            </a:r>
            <a:r>
              <a:rPr lang="en-US" sz="3200" i="1" dirty="0">
                <a:solidFill>
                  <a:schemeClr val="accent1">
                    <a:lumMod val="75000"/>
                  </a:schemeClr>
                </a:solidFill>
                <a:latin typeface="Calibri"/>
                <a:cs typeface="+mn-cs"/>
              </a:rPr>
              <a:t>k (top-k)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"/>
                <a:cs typeface="+mn-cs"/>
              </a:rPr>
              <a:t>, 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για κάποιο μικρό </a:t>
            </a:r>
            <a:r>
              <a:rPr lang="en-US" i="1" dirty="0">
                <a:solidFill>
                  <a:srgbClr val="000000"/>
                </a:solidFill>
                <a:latin typeface="Calibri"/>
                <a:cs typeface="+mn-cs"/>
              </a:rPr>
              <a:t>k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, 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π.χ., </a:t>
            </a:r>
            <a:r>
              <a:rPr lang="en-US" i="1" dirty="0">
                <a:solidFill>
                  <a:srgbClr val="000000"/>
                </a:solidFill>
                <a:latin typeface="Calibri"/>
                <a:cs typeface="+mn-cs"/>
              </a:rPr>
              <a:t>k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 = 100</a:t>
            </a:r>
          </a:p>
          <a:p>
            <a:pPr marL="742950" lvl="1" indent="-285750" defTabSz="449263"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0000"/>
                </a:solidFill>
                <a:latin typeface="Calibri"/>
              </a:rPr>
              <a:t>Απλοϊκός τρόπος</a:t>
            </a:r>
            <a:r>
              <a:rPr lang="de-DE" dirty="0">
                <a:solidFill>
                  <a:srgbClr val="000000"/>
                </a:solidFill>
                <a:latin typeface="Calibri"/>
              </a:rPr>
              <a:t>:</a:t>
            </a:r>
          </a:p>
          <a:p>
            <a:pPr marL="1143000" lvl="2" indent="-228600" defTabSz="449263"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rgbClr val="000000"/>
                </a:solidFill>
                <a:latin typeface="Calibri"/>
              </a:rPr>
              <a:t>Υπολόγισε τους βαθμούς για όλα τα </a:t>
            </a:r>
            <a:r>
              <a:rPr lang="en-US" sz="2200" dirty="0">
                <a:solidFill>
                  <a:srgbClr val="000000"/>
                </a:solidFill>
                <a:latin typeface="Calibri"/>
              </a:rPr>
              <a:t>N </a:t>
            </a:r>
            <a:r>
              <a:rPr lang="el-GR" sz="2200" dirty="0">
                <a:solidFill>
                  <a:srgbClr val="000000"/>
                </a:solidFill>
                <a:latin typeface="Calibri"/>
              </a:rPr>
              <a:t>έγραφα</a:t>
            </a:r>
            <a:endParaRPr lang="en-US" sz="2200" dirty="0">
              <a:solidFill>
                <a:srgbClr val="000000"/>
              </a:solidFill>
              <a:latin typeface="Calibri"/>
            </a:endParaRPr>
          </a:p>
          <a:p>
            <a:pPr marL="1143000" lvl="2" indent="-228600" defTabSz="449263"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200" dirty="0" err="1">
                <a:solidFill>
                  <a:srgbClr val="000000"/>
                </a:solidFill>
                <a:latin typeface="Calibri"/>
              </a:rPr>
              <a:t>Sort</a:t>
            </a:r>
            <a:endParaRPr lang="de-DE" sz="2200" dirty="0">
              <a:solidFill>
                <a:srgbClr val="000000"/>
              </a:solidFill>
              <a:latin typeface="Calibri"/>
            </a:endParaRPr>
          </a:p>
          <a:p>
            <a:pPr marL="1143000" lvl="2" indent="-228600" defTabSz="449263"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rgbClr val="000000"/>
                </a:solidFill>
                <a:latin typeface="Calibri"/>
              </a:rPr>
              <a:t>Επέστεψε τα κορυφαία </a:t>
            </a:r>
            <a:r>
              <a:rPr lang="de-DE" sz="2200" i="1" dirty="0">
                <a:solidFill>
                  <a:srgbClr val="000000"/>
                </a:solidFill>
                <a:latin typeface="Calibri"/>
              </a:rPr>
              <a:t>k</a:t>
            </a:r>
          </a:p>
          <a:p>
            <a:pPr marL="742950" lvl="1" indent="-285750" defTabSz="449263">
              <a:buClr>
                <a:srgbClr val="336699"/>
              </a:buClr>
            </a:pPr>
            <a:endParaRPr lang="en-US" sz="800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buClr>
                <a:srgbClr val="336699"/>
              </a:buClr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Αν δε χρειαζόμαστε όλη τη διάταξη, υπάρχει </a:t>
            </a:r>
            <a:r>
              <a:rPr lang="el-GR" u="sng" dirty="0">
                <a:solidFill>
                  <a:srgbClr val="000000"/>
                </a:solidFill>
                <a:latin typeface="Calibri"/>
                <a:cs typeface="+mn-cs"/>
              </a:rPr>
              <a:t>πιο αποδοτικός 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τρόπος να υπολογίσουμε </a:t>
            </a:r>
            <a:r>
              <a:rPr lang="el-GR" i="1" u="sng" dirty="0">
                <a:solidFill>
                  <a:schemeClr val="accent1">
                    <a:lumMod val="75000"/>
                  </a:schemeClr>
                </a:solidFill>
                <a:latin typeface="Calibri"/>
                <a:cs typeface="+mn-cs"/>
              </a:rPr>
              <a:t>μόνο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 τα κορυφαία 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k; </a:t>
            </a:r>
            <a:endParaRPr lang="de-DE" sz="2200" i="1" dirty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100" y="48768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l-GR" i="1" dirty="0">
                <a:latin typeface="+mn-lt"/>
              </a:rPr>
              <a:t> Μπορούμε να βρούμε τα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k</a:t>
            </a:r>
            <a:r>
              <a:rPr lang="en-US" i="1" dirty="0">
                <a:latin typeface="+mn-lt"/>
              </a:rPr>
              <a:t> </a:t>
            </a:r>
            <a:r>
              <a:rPr lang="el-GR" i="1" dirty="0">
                <a:latin typeface="+mn-lt"/>
              </a:rPr>
              <a:t>καλύτερα </a:t>
            </a:r>
            <a:r>
              <a:rPr lang="el-GR" i="1" u="sng" dirty="0">
                <a:latin typeface="+mn-lt"/>
              </a:rPr>
              <a:t>χωρίς διάταξη όλων</a:t>
            </a:r>
            <a:r>
              <a:rPr lang="el-GR" i="1" dirty="0">
                <a:latin typeface="+mn-lt"/>
              </a:rPr>
              <a:t> των εγγράφων με μη μηδενικό </a:t>
            </a:r>
            <a:r>
              <a:rPr lang="en-US" i="1" dirty="0">
                <a:latin typeface="+mn-lt"/>
              </a:rPr>
              <a:t>score</a:t>
            </a:r>
            <a:r>
              <a:rPr lang="el-GR" i="1" dirty="0">
                <a:latin typeface="+mn-lt"/>
              </a:rPr>
              <a:t>;</a:t>
            </a:r>
            <a:endParaRPr lang="en-US" i="1" dirty="0">
              <a:latin typeface="+mn-lt"/>
            </a:endParaRPr>
          </a:p>
          <a:p>
            <a:pPr>
              <a:buFont typeface="Wingdings" pitchFamily="2" charset="2"/>
              <a:buChar char="§"/>
            </a:pPr>
            <a:r>
              <a:rPr lang="en-US" i="1" dirty="0">
                <a:latin typeface="+mn-lt"/>
              </a:rPr>
              <a:t> </a:t>
            </a:r>
            <a:r>
              <a:rPr lang="el-GR" i="1" dirty="0">
                <a:latin typeface="+mn-lt"/>
              </a:rPr>
              <a:t>Ναι, κρατάμε μόνο τα </a:t>
            </a:r>
            <a:r>
              <a:rPr lang="en-US" i="1" dirty="0">
                <a:latin typeface="+mn-lt"/>
              </a:rPr>
              <a:t>k</a:t>
            </a:r>
            <a:r>
              <a:rPr lang="el-GR" i="1" dirty="0">
                <a:latin typeface="+mn-lt"/>
              </a:rPr>
              <a:t> έγγραφα με το μεγαλύτερο </a:t>
            </a:r>
            <a:r>
              <a:rPr lang="en-US" i="1" dirty="0">
                <a:latin typeface="+mn-lt"/>
              </a:rPr>
              <a:t>score</a:t>
            </a:r>
            <a:endParaRPr lang="el-GR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795335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88B38-DC6A-40A6-9BAD-21518DCC2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35140"/>
            <a:ext cx="7886700" cy="1325563"/>
          </a:xfrm>
        </p:spPr>
        <p:txBody>
          <a:bodyPr/>
          <a:lstStyle/>
          <a:p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Υπολογισμός των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top-k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4F7095-A235-4CE2-A7E0-0FF47E760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DB1-E385-4C2A-9F6F-88E564B234DB}" type="slidenum">
              <a:rPr lang="en-US" smtClean="0"/>
              <a:pPr/>
              <a:t>101</a:t>
            </a:fld>
            <a:endParaRPr lang="en-US"/>
          </a:p>
        </p:txBody>
      </p:sp>
      <p:pic>
        <p:nvPicPr>
          <p:cNvPr id="4" name="Picture 3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74D428FB-2A24-4549-A4FF-7AC2BD5C35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78" y="1913230"/>
            <a:ext cx="2971800" cy="1410522"/>
          </a:xfrm>
          <a:prstGeom prst="rect">
            <a:avLst/>
          </a:prstGeom>
        </p:spPr>
      </p:pic>
      <p:pic>
        <p:nvPicPr>
          <p:cNvPr id="5" name="Picture 4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AEF8CE0E-F9DB-40AB-98C2-3BD23C4125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68" y="3504226"/>
            <a:ext cx="3102909" cy="1150768"/>
          </a:xfrm>
          <a:prstGeom prst="rect">
            <a:avLst/>
          </a:prstGeom>
        </p:spPr>
      </p:pic>
      <p:pic>
        <p:nvPicPr>
          <p:cNvPr id="6" name="Picture 5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B75CF939-3AB5-4BDD-978D-C7D8BC1AAB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2" y="1744152"/>
            <a:ext cx="2971800" cy="1318666"/>
          </a:xfrm>
          <a:prstGeom prst="rect">
            <a:avLst/>
          </a:prstGeom>
        </p:spPr>
      </p:pic>
      <p:pic>
        <p:nvPicPr>
          <p:cNvPr id="7" name="Picture 6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C552D14B-398B-43D1-8AD8-C4E1A3B7CE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44" y="4734676"/>
            <a:ext cx="3002756" cy="1483088"/>
          </a:xfrm>
          <a:prstGeom prst="rect">
            <a:avLst/>
          </a:prstGeom>
        </p:spPr>
      </p:pic>
      <p:pic>
        <p:nvPicPr>
          <p:cNvPr id="8" name="Picture 7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B4324AC1-9230-4A32-9895-429ABC0DAD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523" y="3177196"/>
            <a:ext cx="2971800" cy="12435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1C0032-F3E5-482A-989F-30D434CA6D65}"/>
              </a:ext>
            </a:extLst>
          </p:cNvPr>
          <p:cNvSpPr txBox="1"/>
          <p:nvPr/>
        </p:nvSpPr>
        <p:spPr>
          <a:xfrm>
            <a:off x="514224" y="1302322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>
                <a:latin typeface="+mn-lt"/>
              </a:rPr>
              <a:t>Παράδειγμα, </a:t>
            </a:r>
            <a:r>
              <a:rPr lang="en-US" i="1" dirty="0">
                <a:latin typeface="+mn-lt"/>
              </a:rPr>
              <a:t>k =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A4FE54-19EB-4FEE-8895-232EE84C39AB}"/>
              </a:ext>
            </a:extLst>
          </p:cNvPr>
          <p:cNvSpPr txBox="1"/>
          <p:nvPr/>
        </p:nvSpPr>
        <p:spPr>
          <a:xfrm>
            <a:off x="3505200" y="23622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d1 0.317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DC9C3B-9408-422E-8E10-CF3764CC8431}"/>
              </a:ext>
            </a:extLst>
          </p:cNvPr>
          <p:cNvSpPr txBox="1"/>
          <p:nvPr/>
        </p:nvSpPr>
        <p:spPr>
          <a:xfrm>
            <a:off x="3562350" y="3880247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d1 0.317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d2 0.097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9B064C-7E02-4BDD-AB03-ED4ADEC1FEB6}"/>
              </a:ext>
            </a:extLst>
          </p:cNvPr>
          <p:cNvSpPr txBox="1"/>
          <p:nvPr/>
        </p:nvSpPr>
        <p:spPr>
          <a:xfrm>
            <a:off x="3505200" y="505012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d1 0.317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d3 0.143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6BEBC0-1791-4211-81AA-0D178A56ADB7}"/>
              </a:ext>
            </a:extLst>
          </p:cNvPr>
          <p:cNvSpPr txBox="1"/>
          <p:nvPr/>
        </p:nvSpPr>
        <p:spPr>
          <a:xfrm>
            <a:off x="7898235" y="2139009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d1 0.317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d4 0.2704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E1F045-F066-42F5-A7D1-2BF4E2EFEBCF}"/>
              </a:ext>
            </a:extLst>
          </p:cNvPr>
          <p:cNvSpPr txBox="1"/>
          <p:nvPr/>
        </p:nvSpPr>
        <p:spPr>
          <a:xfrm>
            <a:off x="7881012" y="355639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d1 0.317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d3 0.317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36E409-E0AF-4979-835C-7C58B217EE2E}"/>
              </a:ext>
            </a:extLst>
          </p:cNvPr>
          <p:cNvSpPr txBox="1"/>
          <p:nvPr/>
        </p:nvSpPr>
        <p:spPr>
          <a:xfrm>
            <a:off x="4953000" y="4734676"/>
            <a:ext cx="3903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Σε ποια δομή κρατάμε αυτά το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top-k 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έγγραφα;</a:t>
            </a:r>
          </a:p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Mean heap</a:t>
            </a:r>
          </a:p>
        </p:txBody>
      </p:sp>
    </p:spTree>
    <p:extLst>
      <p:ext uri="{BB962C8B-B14F-4D97-AF65-F5344CB8AC3E}">
        <p14:creationId xmlns:p14="http://schemas.microsoft.com/office/powerpoint/2010/main" val="200871273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E5668-2BFB-451E-AA0A-373B624AB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Τι  θα δούμε σήμερα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C29824-C00D-4220-9B13-2CBC93701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DB1-E385-4C2A-9F6F-88E564B234DB}" type="slidenum">
              <a:rPr lang="en-US" smtClean="0"/>
              <a:pPr/>
              <a:t>102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20BBFB-C448-4EE7-A0F9-061EAC80B29E}"/>
              </a:ext>
            </a:extLst>
          </p:cNvPr>
          <p:cNvSpPr txBox="1"/>
          <p:nvPr/>
        </p:nvSpPr>
        <p:spPr>
          <a:xfrm>
            <a:off x="533400" y="1778943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Ασκήσεις επανάληψης</a:t>
            </a:r>
            <a:endParaRPr lang="en-US" i="1" dirty="0">
              <a:solidFill>
                <a:schemeClr val="accent3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Ποιο αποδοτικό υπολογισμό για μεγάλες συλλογές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96992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7.1</a:t>
            </a: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371600" y="663827"/>
            <a:ext cx="6248400" cy="66108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defTabSz="449263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Πιο αποδοτικός υπολογισμός;</a:t>
            </a:r>
            <a:endParaRPr lang="en-US" sz="3600" i="1" dirty="0">
              <a:solidFill>
                <a:schemeClr val="accent2">
                  <a:lumMod val="7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102379" y="1605066"/>
            <a:ext cx="8786842" cy="35718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Η ταξινόμηση 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(merge) 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έχει πολυπλοκότητα χρόνου </a:t>
            </a:r>
            <a:r>
              <a:rPr lang="en-US" i="1" dirty="0">
                <a:solidFill>
                  <a:srgbClr val="000000"/>
                </a:solidFill>
                <a:latin typeface="Calibri"/>
                <a:cs typeface="+mn-cs"/>
              </a:rPr>
              <a:t>O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Calibri"/>
                <a:cs typeface="+mn-cs"/>
              </a:rPr>
              <a:t>N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) 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όπου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Calibri"/>
                <a:cs typeface="+mn-cs"/>
              </a:rPr>
              <a:t>N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ο αριθμός των εγγράφων (ή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,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 ισοδύναμα 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J)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.</a:t>
            </a: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Βελτιστοποίηση κατά ένα σταθερό όρο, αλλά ακόμα θέλουμε </a:t>
            </a:r>
            <a:r>
              <a:rPr lang="de-DE" i="1" dirty="0">
                <a:solidFill>
                  <a:srgbClr val="000000"/>
                </a:solidFill>
                <a:latin typeface="Calibri"/>
                <a:cs typeface="+mn-cs"/>
              </a:rPr>
              <a:t>O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(</a:t>
            </a:r>
            <a:r>
              <a:rPr lang="de-DE" i="1" dirty="0">
                <a:solidFill>
                  <a:srgbClr val="000000"/>
                </a:solidFill>
                <a:latin typeface="Calibri"/>
                <a:cs typeface="+mn-cs"/>
              </a:rPr>
              <a:t>N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), </a:t>
            </a:r>
            <a:r>
              <a:rPr lang="de-DE" i="1" dirty="0">
                <a:solidFill>
                  <a:srgbClr val="000000"/>
                </a:solidFill>
                <a:latin typeface="Calibri"/>
                <a:cs typeface="+mn-cs"/>
              </a:rPr>
              <a:t>N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 &gt; 10</a:t>
            </a:r>
            <a:r>
              <a:rPr lang="de-DE" baseline="30000" dirty="0">
                <a:solidFill>
                  <a:srgbClr val="000000"/>
                </a:solidFill>
                <a:latin typeface="Calibri"/>
                <a:cs typeface="+mn-cs"/>
              </a:rPr>
              <a:t>10</a:t>
            </a:r>
            <a:r>
              <a:rPr lang="el-GR" baseline="30000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+mn-cs"/>
              </a:rPr>
              <a:t>(δηλαδή, πρέπει να «δούμε» όλα τα έγγραφα)</a:t>
            </a:r>
            <a:endParaRPr lang="de-DE" i="1" baseline="300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</a:pPr>
            <a:r>
              <a:rPr lang="el-GR" i="1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Υπάρχουν </a:t>
            </a:r>
            <a:r>
              <a:rPr lang="de-DE" i="1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sublinear </a:t>
            </a:r>
            <a:r>
              <a:rPr lang="el-GR" i="1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αλγόριθμοι;</a:t>
            </a:r>
            <a:endParaRPr lang="de-DE" i="1" dirty="0">
              <a:solidFill>
                <a:schemeClr val="accent6">
                  <a:lumMod val="75000"/>
                </a:schemeClr>
              </a:solidFill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Αυτό που ψάχνουμε στην πραγματικότητα αντιστοιχεί στο να λύσουμε το πρόβλημα των </a:t>
            </a:r>
            <a:r>
              <a:rPr lang="en-US" i="1" dirty="0">
                <a:solidFill>
                  <a:srgbClr val="000000"/>
                </a:solidFill>
                <a:latin typeface="Calibri"/>
                <a:cs typeface="+mn-cs"/>
              </a:rPr>
              <a:t>k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-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πλησιέστερων γειτόνων (</a:t>
            </a:r>
            <a:r>
              <a:rPr lang="en-US" i="1" dirty="0">
                <a:solidFill>
                  <a:srgbClr val="000000"/>
                </a:solidFill>
                <a:latin typeface="Calibri"/>
                <a:cs typeface="+mn-cs"/>
              </a:rPr>
              <a:t>k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-nearest neighbor (</a:t>
            </a:r>
            <a:r>
              <a:rPr lang="en-US" dirty="0" err="1">
                <a:solidFill>
                  <a:srgbClr val="000000"/>
                </a:solidFill>
                <a:latin typeface="Calibri"/>
                <a:cs typeface="+mn-cs"/>
              </a:rPr>
              <a:t>kNN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) problem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) στο διάνυσμα του ερωτήματος 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(= query point).</a:t>
            </a: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i="1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Δεν υπάρχει γενική λύση σε αυτό το πρόβλημα που να είναι </a:t>
            </a:r>
            <a:r>
              <a:rPr lang="de-DE" i="1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sublinear (</a:t>
            </a:r>
            <a:r>
              <a:rPr lang="el-GR" i="1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ειδικά για πολλές διαστάσεις)</a:t>
            </a:r>
            <a:endParaRPr lang="de-DE" i="1" dirty="0">
              <a:solidFill>
                <a:schemeClr val="accent6">
                  <a:lumMod val="75000"/>
                </a:schemeClr>
              </a:solidFill>
              <a:latin typeface="Calibri"/>
              <a:cs typeface="+mn-cs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21923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20346" y="3810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l-GR" altLang="el-GR" sz="3600" dirty="0">
                <a:solidFill>
                  <a:schemeClr val="accent2">
                    <a:lumMod val="75000"/>
                  </a:schemeClr>
                </a:solidFill>
              </a:rPr>
              <a:t>Ασφαλής (</a:t>
            </a:r>
            <a:r>
              <a:rPr lang="en-US" altLang="el-GR" sz="3600" dirty="0">
                <a:solidFill>
                  <a:schemeClr val="accent2">
                    <a:lumMod val="75000"/>
                  </a:schemeClr>
                </a:solidFill>
              </a:rPr>
              <a:t>safe) </a:t>
            </a:r>
            <a:r>
              <a:rPr lang="el-GR" altLang="el-GR" sz="3600" dirty="0">
                <a:solidFill>
                  <a:schemeClr val="accent2">
                    <a:lumMod val="75000"/>
                  </a:schemeClr>
                </a:solidFill>
              </a:rPr>
              <a:t>και μη ασφαλής </a:t>
            </a:r>
            <a:r>
              <a:rPr lang="en-US" altLang="el-GR" sz="3600" dirty="0">
                <a:solidFill>
                  <a:schemeClr val="accent2">
                    <a:lumMod val="75000"/>
                  </a:schemeClr>
                </a:solidFill>
              </a:rPr>
              <a:t>(non-safe) </a:t>
            </a:r>
            <a:r>
              <a:rPr lang="el-GR" altLang="el-GR" sz="3600" dirty="0">
                <a:solidFill>
                  <a:schemeClr val="accent2">
                    <a:lumMod val="75000"/>
                  </a:schemeClr>
                </a:solidFill>
              </a:rPr>
              <a:t>διάταξη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0346" y="2250831"/>
            <a:ext cx="7639050" cy="228620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altLang="el-GR" sz="2400" dirty="0"/>
              <a:t>Ο όρος </a:t>
            </a:r>
            <a:r>
              <a:rPr lang="el-GR" altLang="el-GR" sz="2400" dirty="0">
                <a:solidFill>
                  <a:schemeClr val="accent2">
                    <a:lumMod val="75000"/>
                  </a:schemeClr>
                </a:solidFill>
              </a:rPr>
              <a:t>ασφαλής διάταξη (</a:t>
            </a:r>
            <a:r>
              <a:rPr lang="en-US" altLang="el-GR" sz="2400" dirty="0">
                <a:solidFill>
                  <a:schemeClr val="accent2">
                    <a:lumMod val="75000"/>
                  </a:schemeClr>
                </a:solidFill>
              </a:rPr>
              <a:t>safe ranking</a:t>
            </a:r>
            <a:r>
              <a:rPr lang="el-GR" altLang="en-US" sz="2400" dirty="0">
                <a:solidFill>
                  <a:schemeClr val="accent2">
                    <a:lumMod val="75000"/>
                  </a:schemeClr>
                </a:solidFill>
              </a:rPr>
              <a:t>) </a:t>
            </a:r>
            <a:r>
              <a:rPr lang="el-GR" altLang="en-US" sz="2400" dirty="0"/>
              <a:t>χρησιμοποιείται για μεθόδους που εξασφαλίζουν ότι τα </a:t>
            </a:r>
            <a:r>
              <a:rPr lang="en-US" altLang="el-GR" sz="2400" dirty="0">
                <a:solidFill>
                  <a:srgbClr val="FF0000"/>
                </a:solidFill>
              </a:rPr>
              <a:t>K</a:t>
            </a:r>
            <a:r>
              <a:rPr lang="en-US" altLang="el-GR" sz="2400" dirty="0"/>
              <a:t> </a:t>
            </a:r>
            <a:r>
              <a:rPr lang="el-GR" altLang="el-GR" sz="2400" dirty="0"/>
              <a:t>έγγραφα που επιστέφονται είναι </a:t>
            </a:r>
            <a:r>
              <a:rPr lang="el-GR" altLang="el-GR" sz="2400" i="1" dirty="0"/>
              <a:t>ακριβώς</a:t>
            </a:r>
            <a:r>
              <a:rPr lang="el-GR" altLang="el-GR" sz="2400" dirty="0"/>
              <a:t> τα </a:t>
            </a:r>
            <a:r>
              <a:rPr lang="el-GR" altLang="el-GR" sz="2400" dirty="0">
                <a:solidFill>
                  <a:srgbClr val="FF0000"/>
                </a:solidFill>
              </a:rPr>
              <a:t>Κ</a:t>
            </a:r>
            <a:r>
              <a:rPr lang="el-GR" altLang="el-GR" sz="2400" dirty="0"/>
              <a:t> έγγραφα με το μεγαλύτερο </a:t>
            </a:r>
            <a:r>
              <a:rPr lang="en-US" altLang="el-GR" sz="2400" dirty="0"/>
              <a:t>score</a:t>
            </a:r>
            <a:endParaRPr lang="el-GR" altLang="el-GR" sz="2400" dirty="0"/>
          </a:p>
          <a:p>
            <a:pPr>
              <a:buFont typeface="Wingdings" panose="05000000000000000000" pitchFamily="2" charset="2"/>
              <a:buChar char="§"/>
            </a:pPr>
            <a:endParaRPr lang="el-GR" altLang="el-GR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altLang="el-GR" sz="2400" dirty="0">
                <a:solidFill>
                  <a:schemeClr val="accent2">
                    <a:lumMod val="75000"/>
                  </a:schemeClr>
                </a:solidFill>
              </a:rPr>
              <a:t>Μη ασφαλής (ή </a:t>
            </a:r>
            <a:r>
              <a:rPr lang="en-US" altLang="el-GR" sz="2400" dirty="0">
                <a:solidFill>
                  <a:schemeClr val="accent2">
                    <a:lumMod val="75000"/>
                  </a:schemeClr>
                </a:solidFill>
              </a:rPr>
              <a:t>inexact) </a:t>
            </a:r>
            <a:r>
              <a:rPr lang="el-GR" altLang="el-GR" sz="2400" dirty="0">
                <a:solidFill>
                  <a:schemeClr val="accent2">
                    <a:lumMod val="75000"/>
                  </a:schemeClr>
                </a:solidFill>
              </a:rPr>
              <a:t>διάταξη </a:t>
            </a:r>
            <a:r>
              <a:rPr lang="el-GR" altLang="el-GR" sz="2400" dirty="0"/>
              <a:t>μας δίνει «καλά» </a:t>
            </a:r>
            <a:r>
              <a:rPr lang="el-GR" altLang="el-GR" sz="2400" dirty="0">
                <a:solidFill>
                  <a:srgbClr val="FF0000"/>
                </a:solidFill>
              </a:rPr>
              <a:t>Κ</a:t>
            </a:r>
            <a:r>
              <a:rPr lang="el-GR" altLang="el-GR" sz="2400" dirty="0"/>
              <a:t> έγγραφα αλλά όχι απαραίτητα τα κορυφαία </a:t>
            </a:r>
            <a:r>
              <a:rPr lang="el-GR" altLang="el-GR" sz="2400" dirty="0">
                <a:solidFill>
                  <a:srgbClr val="FF0000"/>
                </a:solidFill>
              </a:rPr>
              <a:t>Κ</a:t>
            </a:r>
            <a:r>
              <a:rPr lang="el-GR" altLang="el-GR" sz="2400" dirty="0"/>
              <a:t> </a:t>
            </a:r>
            <a:endParaRPr lang="en-US" altLang="el-GR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000" dirty="0"/>
              <a:t>αποδεκτή αλλά πρέπει να εξασφαλίσουμε ότι δεν είμαστε «πολύ μακριά» από την ασφαλή διάταξη</a:t>
            </a:r>
            <a:endParaRPr lang="en-US" alt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000" dirty="0"/>
              <a:t>Έτσι και αλλιώς, η </a:t>
            </a:r>
            <a:r>
              <a:rPr lang="en-US" altLang="el-GR" sz="2000" dirty="0" err="1"/>
              <a:t>tf.idf</a:t>
            </a:r>
            <a:r>
              <a:rPr lang="en-US" altLang="el-GR" sz="2000" dirty="0"/>
              <a:t> </a:t>
            </a:r>
            <a:r>
              <a:rPr lang="el-GR" altLang="el-GR" sz="2000" dirty="0"/>
              <a:t>στάθμιση δεν είναι ακριβής αποτίμηση της συνάφειας, αλλά μια εκτίμηση της</a:t>
            </a:r>
            <a:endParaRPr lang="en-US" altLang="el-GR" sz="200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104</a:t>
            </a:fld>
            <a:endParaRPr lang="en-US" dirty="0"/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7.1.1</a:t>
            </a:r>
          </a:p>
        </p:txBody>
      </p:sp>
    </p:spTree>
    <p:extLst>
      <p:ext uri="{BB962C8B-B14F-4D97-AF65-F5344CB8AC3E}">
        <p14:creationId xmlns:p14="http://schemas.microsoft.com/office/powerpoint/2010/main" val="216255152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76200" y="328026"/>
            <a:ext cx="8839200" cy="1325563"/>
          </a:xfrm>
        </p:spPr>
        <p:txBody>
          <a:bodyPr>
            <a:normAutofit/>
          </a:bodyPr>
          <a:lstStyle/>
          <a:p>
            <a:pPr algn="ctr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Γενική προσέγγιση «ψαλιδίσματος» (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pruning)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0564" cy="2667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l-GR" sz="2400" dirty="0">
                <a:solidFill>
                  <a:schemeClr val="tx1"/>
                </a:solidFill>
                <a:ea typeface="ＭＳ Ｐゴシック" pitchFamily="34" charset="-128"/>
              </a:rPr>
              <a:t>Βρες ένα </a:t>
            </a:r>
            <a:r>
              <a:rPr lang="el-GR" sz="2400" b="1" dirty="0">
                <a:solidFill>
                  <a:schemeClr val="tx1"/>
                </a:solidFill>
                <a:ea typeface="ＭＳ Ｐゴシック" pitchFamily="34" charset="-128"/>
              </a:rPr>
              <a:t>σύνολο 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A</a:t>
            </a:r>
            <a:r>
              <a:rPr lang="en-US" sz="2400" i="1" dirty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l-GR" sz="2400" dirty="0">
                <a:solidFill>
                  <a:schemeClr val="tx1"/>
                </a:solidFill>
                <a:ea typeface="ＭＳ Ｐゴシック" pitchFamily="34" charset="-128"/>
              </a:rPr>
              <a:t>από </a:t>
            </a:r>
            <a:r>
              <a:rPr lang="el-GR" sz="2400" dirty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υποψήφια έγγραφα</a:t>
            </a:r>
            <a:r>
              <a:rPr lang="el-GR" sz="2400" dirty="0">
                <a:solidFill>
                  <a:schemeClr val="tx1"/>
                </a:solidFill>
                <a:ea typeface="ＭＳ Ｐゴシック" pitchFamily="34" charset="-128"/>
              </a:rPr>
              <a:t> (</a:t>
            </a:r>
            <a:r>
              <a:rPr lang="en-US" sz="2400" i="1" dirty="0">
                <a:solidFill>
                  <a:schemeClr val="tx1"/>
                </a:solidFill>
                <a:ea typeface="ＭＳ Ｐゴシック" pitchFamily="34" charset="-128"/>
              </a:rPr>
              <a:t>contenders</a:t>
            </a:r>
            <a:r>
              <a:rPr lang="el-GR" sz="2400" i="1" dirty="0">
                <a:solidFill>
                  <a:schemeClr val="tx1"/>
                </a:solidFill>
                <a:ea typeface="ＭＳ Ｐゴシック" pitchFamily="34" charset="-128"/>
              </a:rPr>
              <a:t>)</a:t>
            </a: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, </a:t>
            </a:r>
            <a:r>
              <a:rPr lang="el-GR" sz="2400" dirty="0">
                <a:solidFill>
                  <a:schemeClr val="tx1"/>
                </a:solidFill>
                <a:ea typeface="ＭＳ Ｐゴシック" pitchFamily="34" charset="-128"/>
              </a:rPr>
              <a:t>όπου </a:t>
            </a:r>
            <a:r>
              <a:rPr lang="en-US" sz="2400" i="1" dirty="0">
                <a:solidFill>
                  <a:srgbClr val="FF0000"/>
                </a:solidFill>
                <a:ea typeface="ＭＳ Ｐゴシック" pitchFamily="34" charset="-128"/>
              </a:rPr>
              <a:t>K</a:t>
            </a:r>
            <a:r>
              <a:rPr lang="en-US" sz="2400" i="1" dirty="0">
                <a:solidFill>
                  <a:schemeClr val="tx1"/>
                </a:solidFill>
                <a:ea typeface="ＭＳ Ｐゴシック" pitchFamily="34" charset="-128"/>
              </a:rPr>
              <a:t> &lt; |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A</a:t>
            </a:r>
            <a:r>
              <a:rPr lang="en-US" sz="2400" i="1" dirty="0">
                <a:solidFill>
                  <a:schemeClr val="tx1"/>
                </a:solidFill>
                <a:ea typeface="ＭＳ Ｐゴシック" pitchFamily="34" charset="-128"/>
              </a:rPr>
              <a:t>| </a:t>
            </a:r>
            <a:r>
              <a:rPr lang="en-US" sz="2400" i="1" dirty="0">
                <a:solidFill>
                  <a:schemeClr val="tx1"/>
                </a:solidFill>
                <a:ea typeface="ＭＳ Ｐゴシック" pitchFamily="34" charset="-128"/>
                <a:sym typeface="Symbol" pitchFamily="18" charset="2"/>
              </a:rPr>
              <a:t>&lt;&lt; N</a:t>
            </a:r>
          </a:p>
          <a:p>
            <a:pPr lvl="1">
              <a:buFont typeface="Wingdings" pitchFamily="2" charset="2"/>
              <a:buChar char="§"/>
            </a:pPr>
            <a:r>
              <a:rPr lang="el-GR" sz="2400" i="1" dirty="0">
                <a:solidFill>
                  <a:schemeClr val="tx1"/>
                </a:solidFill>
                <a:ea typeface="ＭＳ Ｐゴシック" pitchFamily="34" charset="-128"/>
              </a:rPr>
              <a:t>Το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A</a:t>
            </a:r>
            <a:r>
              <a:rPr lang="en-US" sz="2400" i="1" dirty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l-GR" sz="2400" i="1" dirty="0">
                <a:solidFill>
                  <a:schemeClr val="tx1"/>
                </a:solidFill>
                <a:ea typeface="ＭＳ Ｐゴシック" pitchFamily="34" charset="-128"/>
              </a:rPr>
              <a:t>δεν περιέχει απαραίτητα όλα τα </a:t>
            </a: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top </a:t>
            </a:r>
            <a:r>
              <a:rPr lang="en-US" sz="2400" i="1" dirty="0">
                <a:solidFill>
                  <a:srgbClr val="FF0000"/>
                </a:solidFill>
                <a:ea typeface="ＭＳ Ｐゴシック" pitchFamily="34" charset="-128"/>
              </a:rPr>
              <a:t>K</a:t>
            </a:r>
            <a:r>
              <a:rPr lang="en-US" sz="2400" i="1" dirty="0">
                <a:solidFill>
                  <a:schemeClr val="tx1"/>
                </a:solidFill>
                <a:ea typeface="ＭＳ Ｐゴシック" pitchFamily="34" charset="-128"/>
              </a:rPr>
              <a:t>, </a:t>
            </a:r>
            <a:r>
              <a:rPr lang="el-GR" sz="2400" i="1" dirty="0">
                <a:solidFill>
                  <a:schemeClr val="tx1"/>
                </a:solidFill>
                <a:ea typeface="ＭＳ Ｐゴシック" pitchFamily="34" charset="-128"/>
              </a:rPr>
              <a:t>αλλά περιέχει αρκετά καλά έγγραφα και πολλά από τα </a:t>
            </a: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top</a:t>
            </a:r>
            <a:r>
              <a:rPr lang="en-US" sz="2400" dirty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sz="2400" i="1" dirty="0">
                <a:solidFill>
                  <a:srgbClr val="FF0000"/>
                </a:solidFill>
                <a:ea typeface="ＭＳ Ｐゴシック" pitchFamily="34" charset="-128"/>
              </a:rPr>
              <a:t>K</a:t>
            </a:r>
          </a:p>
          <a:p>
            <a:pPr marL="342900" lvl="1" indent="-342900">
              <a:spcBef>
                <a:spcPts val="700"/>
              </a:spcBef>
              <a:buFont typeface="Wingdings" pitchFamily="2" charset="2"/>
              <a:buChar char="§"/>
            </a:pPr>
            <a:r>
              <a:rPr lang="el-GR" sz="2400" dirty="0">
                <a:solidFill>
                  <a:schemeClr val="tx1"/>
                </a:solidFill>
                <a:ea typeface="ＭＳ Ｐゴシック" pitchFamily="34" charset="-128"/>
              </a:rPr>
              <a:t>Επέστρεψε τα </a:t>
            </a: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top K </a:t>
            </a:r>
            <a:r>
              <a:rPr lang="el-GR" sz="2400" dirty="0">
                <a:solidFill>
                  <a:schemeClr val="tx1"/>
                </a:solidFill>
                <a:ea typeface="ＭＳ Ｐゴシック" pitchFamily="34" charset="-128"/>
              </a:rPr>
              <a:t>έγγραφα</a:t>
            </a: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l-GR" sz="2400" dirty="0">
                <a:solidFill>
                  <a:schemeClr val="tx1"/>
                </a:solidFill>
                <a:ea typeface="ＭＳ Ｐゴシック" pitchFamily="34" charset="-128"/>
              </a:rPr>
              <a:t>του</a:t>
            </a: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A</a:t>
            </a:r>
            <a:endParaRPr lang="el-GR" sz="2400" dirty="0">
              <a:solidFill>
                <a:schemeClr val="accent1">
                  <a:lumMod val="75000"/>
                </a:schemeClr>
              </a:solidFill>
              <a:ea typeface="ＭＳ Ｐゴシック" pitchFamily="34" charset="-128"/>
            </a:endParaRPr>
          </a:p>
          <a:p>
            <a:pPr marL="342900" lvl="1" indent="-342900">
              <a:spcBef>
                <a:spcPts val="700"/>
              </a:spcBef>
              <a:buFont typeface="Wingdings" pitchFamily="2" charset="2"/>
              <a:buChar char="§"/>
            </a:pPr>
            <a:endParaRPr lang="en-US" sz="24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None/>
            </a:pPr>
            <a:r>
              <a:rPr lang="el-GR" sz="2400" dirty="0">
                <a:solidFill>
                  <a:schemeClr val="tx1"/>
                </a:solidFill>
                <a:ea typeface="ＭＳ Ｐゴシック" pitchFamily="34" charset="-128"/>
              </a:rPr>
              <a:t>Το </a:t>
            </a:r>
            <a:r>
              <a:rPr lang="el-GR" sz="2400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Α</a:t>
            </a:r>
            <a:r>
              <a:rPr lang="el-GR" sz="2400" dirty="0">
                <a:solidFill>
                  <a:schemeClr val="tx1"/>
                </a:solidFill>
                <a:ea typeface="ＭＳ Ｐゴシック" pitchFamily="34" charset="-128"/>
              </a:rPr>
              <a:t> είναι ένα ψαλίδισμα (</a:t>
            </a:r>
            <a:r>
              <a:rPr lang="en-US" sz="2400" u="sng" dirty="0">
                <a:solidFill>
                  <a:schemeClr val="tx1"/>
                </a:solidFill>
                <a:ea typeface="ＭＳ Ｐゴシック" pitchFamily="34" charset="-128"/>
              </a:rPr>
              <a:t>pruning</a:t>
            </a:r>
            <a:r>
              <a:rPr lang="el-GR" sz="2400" u="sng" dirty="0">
                <a:solidFill>
                  <a:schemeClr val="tx1"/>
                </a:solidFill>
                <a:ea typeface="ＭＳ Ｐゴシック" pitchFamily="34" charset="-128"/>
              </a:rPr>
              <a:t>)</a:t>
            </a:r>
            <a:r>
              <a:rPr lang="el-GR" sz="2400" dirty="0">
                <a:solidFill>
                  <a:schemeClr val="tx1"/>
                </a:solidFill>
                <a:ea typeface="ＭＳ Ｐゴシック" pitchFamily="34" charset="-128"/>
              </a:rPr>
              <a:t> των μη υποψηφίων</a:t>
            </a:r>
          </a:p>
          <a:p>
            <a:pPr>
              <a:buNone/>
            </a:pPr>
            <a:endParaRPr lang="el-GR" sz="24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marL="0" indent="0">
              <a:buClr>
                <a:schemeClr val="accent2">
                  <a:lumMod val="75000"/>
                </a:schemeClr>
              </a:buClr>
              <a:buNone/>
            </a:pPr>
            <a:endParaRPr lang="en-US" sz="2400" i="1" dirty="0">
              <a:solidFill>
                <a:schemeClr val="accent6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105</a:t>
            </a:fld>
            <a:endParaRPr lang="en-US" dirty="0"/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7.1.1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7236" y="526798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i="1" dirty="0">
                <a:latin typeface="+mn-lt"/>
              </a:rPr>
              <a:t>Θα δούμε σχετικούς </a:t>
            </a:r>
            <a:r>
              <a:rPr lang="el-GR" sz="2800" i="1" dirty="0" err="1">
                <a:latin typeface="+mn-lt"/>
              </a:rPr>
              <a:t>ευριστικούς</a:t>
            </a:r>
            <a:endParaRPr lang="el-GR" sz="28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810091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42724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Περιορισμός του ευρετηρίου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 (index elimination)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13716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34" charset="-128"/>
              </a:rPr>
              <a:t>Ο βασικός αλγόριθμος υπολογισμού του συνημίτονου θεωρεί έγγραφα που περιέχουν </a:t>
            </a:r>
            <a:r>
              <a:rPr lang="el-GR" sz="2400" i="1" dirty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τουλάχιστον έναν όρο του ερωτήματος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i="1" dirty="0">
              <a:solidFill>
                <a:schemeClr val="accent2">
                  <a:lumMod val="50000"/>
                </a:schemeClr>
              </a:solidFill>
              <a:ea typeface="ＭＳ Ｐゴシック" pitchFamily="34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34" charset="-128"/>
              </a:rPr>
              <a:t>Μπορούμε να επεκτείνουμε αυτήν την ιδέα;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34" charset="-128"/>
              </a:rPr>
              <a:t> Δύο εναλλακτικές:</a:t>
            </a:r>
            <a:endParaRPr lang="en-US" sz="2400" dirty="0">
              <a:ea typeface="ＭＳ Ｐゴシック" pitchFamily="34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34" charset="-128"/>
              </a:rPr>
              <a:t>Εξετάζουμε μόνο τους όρους του ερωτήματος με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μεγάλο </a:t>
            </a:r>
            <a:r>
              <a:rPr lang="en-US" sz="2400" i="1" dirty="0" err="1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idf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, </a:t>
            </a:r>
            <a:r>
              <a:rPr lang="el-GR" sz="2400" i="1" dirty="0">
                <a:ea typeface="ＭＳ Ｐゴシック" pitchFamily="34" charset="-128"/>
              </a:rPr>
              <a:t>ή/και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34" charset="-128"/>
              </a:rPr>
              <a:t>Εξετάζουμε μόνο έγγραφα που περιέχουν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πολλούς από τους όρους του ερωτήματος</a:t>
            </a:r>
            <a:r>
              <a:rPr lang="el-GR" sz="24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 </a:t>
            </a:r>
            <a:endParaRPr lang="en-US" sz="2400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106</a:t>
            </a:fld>
            <a:endParaRPr lang="en-US" dirty="0"/>
          </a:p>
        </p:txBody>
      </p: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l-GR" sz="1600" dirty="0"/>
              <a:t> </a:t>
            </a:r>
            <a:r>
              <a:rPr lang="en-US" sz="1600" dirty="0"/>
              <a:t>7.1.2</a:t>
            </a:r>
          </a:p>
        </p:txBody>
      </p:sp>
    </p:spTree>
    <p:extLst>
      <p:ext uri="{BB962C8B-B14F-4D97-AF65-F5344CB8AC3E}">
        <p14:creationId xmlns:p14="http://schemas.microsoft.com/office/powerpoint/2010/main" val="415537027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Μόνο όροι με μεγάλο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idf</a:t>
            </a:r>
            <a:endParaRPr lang="en-US" sz="3600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57187" y="1905000"/>
            <a:ext cx="8329613" cy="12954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Παράδειγμα: Για το ερώτημα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: 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catcher in the rye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Αθροίζουμε μόνο το βαθμό για τους όρους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catcher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και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rye</a:t>
            </a:r>
            <a:endParaRPr lang="el-GR" sz="2400" dirty="0">
              <a:solidFill>
                <a:schemeClr val="tx2">
                  <a:lumMod val="50000"/>
                </a:schemeClr>
              </a:solidFill>
              <a:ea typeface="ＭＳ Ｐゴシック" pitchFamily="34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Γιατί;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οι όροι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in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και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the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έχουν μικρή συνεισφορά στο βαθμό και άρα δεν αλλάζουν σημαντικά τη διάταξη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l-GR" sz="2400" i="1" dirty="0">
              <a:solidFill>
                <a:schemeClr val="tx2">
                  <a:lumMod val="50000"/>
                </a:schemeClr>
              </a:solidFill>
              <a:ea typeface="ＭＳ Ｐゴシック" pitchFamily="34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Όφελος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Οι καταχωρήσεις των όρων με μικρά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idf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περιέχουν </a:t>
            </a:r>
            <a:r>
              <a:rPr lang="el-GR" sz="2400" i="1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πολλά έγγραφα 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(</a:t>
            </a:r>
            <a:r>
              <a:rPr lang="el-GR" sz="2400" i="1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μεγάλες λίστες καταχωρήσεων)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  <a:sym typeface="Symbol" pitchFamily="18" charset="2"/>
              </a:rPr>
              <a:t>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αυτά τα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(πολλά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)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έγγραφα δε μπαίνουν ως υποψήφια στο σύνολο Α</a:t>
            </a:r>
            <a:endParaRPr lang="en-US" sz="2400" i="1" dirty="0">
              <a:solidFill>
                <a:schemeClr val="tx2">
                  <a:lumMod val="50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107</a:t>
            </a:fld>
            <a:endParaRPr lang="en-US" dirty="0"/>
          </a:p>
        </p:txBody>
      </p:sp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7.1.2</a:t>
            </a:r>
          </a:p>
        </p:txBody>
      </p:sp>
    </p:spTree>
    <p:extLst>
      <p:ext uri="{BB962C8B-B14F-4D97-AF65-F5344CB8AC3E}">
        <p14:creationId xmlns:p14="http://schemas.microsoft.com/office/powerpoint/2010/main" val="330156837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135731"/>
            <a:ext cx="8686800" cy="1249362"/>
          </a:xfrm>
        </p:spPr>
        <p:txBody>
          <a:bodyPr>
            <a:normAutofit/>
          </a:bodyPr>
          <a:lstStyle/>
          <a:p>
            <a:pPr algn="ctr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Έγγραφα με πολλούς όρους του ερωτήματος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609600" y="1530924"/>
            <a:ext cx="7924800" cy="386666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Κάθε έγγραφο που έχει </a:t>
            </a:r>
            <a:r>
              <a:rPr lang="el-GR" sz="2400" i="1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τουλάχιστον έναν όρο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του ερωτήματος είναι υποψήφιο  για τη λίστα με τα κορυφαία Κ έγγραφα</a:t>
            </a:r>
            <a:endParaRPr lang="en-US" sz="2400" dirty="0">
              <a:solidFill>
                <a:schemeClr val="tx2">
                  <a:lumMod val="50000"/>
                </a:schemeClr>
              </a:solidFill>
              <a:ea typeface="ＭＳ Ｐゴシック" pitchFamily="34" charset="-128"/>
            </a:endParaRPr>
          </a:p>
          <a:p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Για ερωτήματα με </a:t>
            </a:r>
            <a:r>
              <a:rPr lang="el-GR" sz="2400" i="1" dirty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πολλούς όρους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, υπολογίζουμε τους βαθμούς μόνο των εγγράφων που περιέχουν </a:t>
            </a:r>
            <a:r>
              <a:rPr lang="el-GR" sz="2400" i="1" dirty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αρκετούς από τους όρους του ερωτήματος</a:t>
            </a:r>
            <a:r>
              <a:rPr lang="el-GR" sz="2400" dirty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  </a:t>
            </a:r>
            <a:endParaRPr lang="en-US" sz="2400" dirty="0">
              <a:solidFill>
                <a:schemeClr val="accent6">
                  <a:lumMod val="75000"/>
                </a:schemeClr>
              </a:solidFill>
              <a:ea typeface="ＭＳ Ｐゴシック" pitchFamily="34" charset="-128"/>
            </a:endParaRPr>
          </a:p>
          <a:p>
            <a:pPr lvl="1"/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Για παράδειγμα, αν η ερώτηση έχει 4 όρους, τουλάχιστον 3 από τους 4 όρους</a:t>
            </a:r>
          </a:p>
          <a:p>
            <a:pPr lvl="1"/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Παρόμοιο με ένα είδος </a:t>
            </a:r>
            <a:r>
              <a:rPr lang="el-GR" sz="2400" i="1" dirty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μερικής σύζευξης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(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“soft conjunction”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)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στα ερωτήματα των μηχανών αναζήτησης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(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αρχικά στη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Google)</a:t>
            </a:r>
          </a:p>
          <a:p>
            <a:pPr lvl="1"/>
            <a:endParaRPr lang="en-US" sz="2400" dirty="0">
              <a:solidFill>
                <a:schemeClr val="tx2">
                  <a:lumMod val="50000"/>
                </a:schemeClr>
              </a:solidFill>
              <a:ea typeface="ＭＳ Ｐゴシック" pitchFamily="34" charset="-128"/>
            </a:endParaRPr>
          </a:p>
          <a:p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Εύκολα να υλοποιηθεί κατά τη διάσχιση των καταχωρήσεων </a:t>
            </a:r>
            <a:endParaRPr lang="en-US" sz="2400" dirty="0">
              <a:solidFill>
                <a:schemeClr val="tx2">
                  <a:lumMod val="50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108</a:t>
            </a:fld>
            <a:endParaRPr lang="en-US" dirty="0"/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7.1.2</a:t>
            </a:r>
          </a:p>
        </p:txBody>
      </p:sp>
    </p:spTree>
    <p:extLst>
      <p:ext uri="{BB962C8B-B14F-4D97-AF65-F5344CB8AC3E}">
        <p14:creationId xmlns:p14="http://schemas.microsoft.com/office/powerpoint/2010/main" val="416174839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7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109</a:t>
            </a:fld>
            <a:endParaRPr lang="en-US" dirty="0"/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381000" y="2733675"/>
            <a:ext cx="11763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 b="1" i="1"/>
              <a:t>Brutus</a:t>
            </a:r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381000" y="3267075"/>
            <a:ext cx="1285875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 b="1" i="1"/>
              <a:t>Caesar</a:t>
            </a:r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381000" y="3800475"/>
            <a:ext cx="1749425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 b="1" i="1"/>
              <a:t>Calpurnia</a:t>
            </a:r>
          </a:p>
        </p:txBody>
      </p:sp>
      <p:sp>
        <p:nvSpPr>
          <p:cNvPr id="26630" name="AutoShape 7"/>
          <p:cNvSpPr>
            <a:spLocks noChangeArrowheads="1"/>
          </p:cNvSpPr>
          <p:nvPr/>
        </p:nvSpPr>
        <p:spPr bwMode="auto">
          <a:xfrm>
            <a:off x="2057400" y="2809875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631" name="AutoShape 8"/>
          <p:cNvSpPr>
            <a:spLocks noChangeArrowheads="1"/>
          </p:cNvSpPr>
          <p:nvPr/>
        </p:nvSpPr>
        <p:spPr bwMode="auto">
          <a:xfrm>
            <a:off x="2057400" y="3343275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3276600" y="3876675"/>
            <a:ext cx="4876800" cy="304800"/>
            <a:chOff x="2064" y="2448"/>
            <a:chExt cx="3072" cy="192"/>
          </a:xfrm>
        </p:grpSpPr>
        <p:sp>
          <p:nvSpPr>
            <p:cNvPr id="26692" name="Rectangle 27"/>
            <p:cNvSpPr>
              <a:spLocks noChangeArrowheads="1"/>
            </p:cNvSpPr>
            <p:nvPr/>
          </p:nvSpPr>
          <p:spPr bwMode="auto">
            <a:xfrm>
              <a:off x="2064" y="2448"/>
              <a:ext cx="3072" cy="1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6693" name="Rectangle 28"/>
            <p:cNvSpPr>
              <a:spLocks noChangeArrowheads="1"/>
            </p:cNvSpPr>
            <p:nvPr/>
          </p:nvSpPr>
          <p:spPr bwMode="auto">
            <a:xfrm>
              <a:off x="2448" y="2448"/>
              <a:ext cx="230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6694" name="Rectangle 29"/>
            <p:cNvSpPr>
              <a:spLocks noChangeArrowheads="1"/>
            </p:cNvSpPr>
            <p:nvPr/>
          </p:nvSpPr>
          <p:spPr bwMode="auto">
            <a:xfrm>
              <a:off x="2832" y="2448"/>
              <a:ext cx="153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6695" name="Rectangle 30"/>
            <p:cNvSpPr>
              <a:spLocks noChangeArrowheads="1"/>
            </p:cNvSpPr>
            <p:nvPr/>
          </p:nvSpPr>
          <p:spPr bwMode="auto">
            <a:xfrm>
              <a:off x="3216" y="2448"/>
              <a:ext cx="76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6696" name="Line 31"/>
            <p:cNvSpPr>
              <a:spLocks noChangeShapeType="1"/>
            </p:cNvSpPr>
            <p:nvPr/>
          </p:nvSpPr>
          <p:spPr bwMode="auto">
            <a:xfrm>
              <a:off x="3600" y="24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3276600" y="3267075"/>
            <a:ext cx="4943475" cy="457200"/>
            <a:chOff x="2064" y="2688"/>
            <a:chExt cx="3114" cy="288"/>
          </a:xfrm>
        </p:grpSpPr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2064" y="2736"/>
              <a:ext cx="3072" cy="192"/>
              <a:chOff x="2064" y="2448"/>
              <a:chExt cx="3072" cy="192"/>
            </a:xfrm>
          </p:grpSpPr>
          <p:sp>
            <p:nvSpPr>
              <p:cNvPr id="26687" name="Rectangle 21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88" name="Rectangle 22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89" name="Rectangle 23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90" name="Rectangle 24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91" name="Line 25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6679" name="Text Box 32"/>
            <p:cNvSpPr txBox="1">
              <a:spLocks noChangeArrowheads="1"/>
            </p:cNvSpPr>
            <p:nvPr/>
          </p:nvSpPr>
          <p:spPr bwMode="auto">
            <a:xfrm>
              <a:off x="2150" y="268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1</a:t>
              </a:r>
            </a:p>
          </p:txBody>
        </p:sp>
        <p:sp>
          <p:nvSpPr>
            <p:cNvPr id="26680" name="Text Box 33"/>
            <p:cNvSpPr txBox="1">
              <a:spLocks noChangeArrowheads="1"/>
            </p:cNvSpPr>
            <p:nvPr/>
          </p:nvSpPr>
          <p:spPr bwMode="auto">
            <a:xfrm>
              <a:off x="2582" y="268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2</a:t>
              </a:r>
            </a:p>
          </p:txBody>
        </p:sp>
        <p:sp>
          <p:nvSpPr>
            <p:cNvPr id="26681" name="Text Box 34"/>
            <p:cNvSpPr txBox="1">
              <a:spLocks noChangeArrowheads="1"/>
            </p:cNvSpPr>
            <p:nvPr/>
          </p:nvSpPr>
          <p:spPr bwMode="auto">
            <a:xfrm>
              <a:off x="2945" y="268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3</a:t>
              </a:r>
            </a:p>
          </p:txBody>
        </p:sp>
        <p:sp>
          <p:nvSpPr>
            <p:cNvPr id="26682" name="Text Box 35"/>
            <p:cNvSpPr txBox="1">
              <a:spLocks noChangeArrowheads="1"/>
            </p:cNvSpPr>
            <p:nvPr/>
          </p:nvSpPr>
          <p:spPr bwMode="auto">
            <a:xfrm>
              <a:off x="3312" y="268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5</a:t>
              </a:r>
            </a:p>
          </p:txBody>
        </p:sp>
        <p:sp>
          <p:nvSpPr>
            <p:cNvPr id="26683" name="Text Box 36"/>
            <p:cNvSpPr txBox="1">
              <a:spLocks noChangeArrowheads="1"/>
            </p:cNvSpPr>
            <p:nvPr/>
          </p:nvSpPr>
          <p:spPr bwMode="auto">
            <a:xfrm>
              <a:off x="3665" y="268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8</a:t>
              </a:r>
            </a:p>
          </p:txBody>
        </p:sp>
        <p:sp>
          <p:nvSpPr>
            <p:cNvPr id="26684" name="Text Box 37"/>
            <p:cNvSpPr txBox="1">
              <a:spLocks noChangeArrowheads="1"/>
            </p:cNvSpPr>
            <p:nvPr/>
          </p:nvSpPr>
          <p:spPr bwMode="auto">
            <a:xfrm>
              <a:off x="4049" y="2688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13</a:t>
              </a:r>
            </a:p>
          </p:txBody>
        </p:sp>
        <p:sp>
          <p:nvSpPr>
            <p:cNvPr id="26685" name="Text Box 38"/>
            <p:cNvSpPr txBox="1">
              <a:spLocks noChangeArrowheads="1"/>
            </p:cNvSpPr>
            <p:nvPr/>
          </p:nvSpPr>
          <p:spPr bwMode="auto">
            <a:xfrm>
              <a:off x="4464" y="2688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21</a:t>
              </a:r>
            </a:p>
          </p:txBody>
        </p:sp>
        <p:sp>
          <p:nvSpPr>
            <p:cNvPr id="26686" name="Text Box 39"/>
            <p:cNvSpPr txBox="1">
              <a:spLocks noChangeArrowheads="1"/>
            </p:cNvSpPr>
            <p:nvPr/>
          </p:nvSpPr>
          <p:spPr bwMode="auto">
            <a:xfrm>
              <a:off x="4848" y="2688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34</a:t>
              </a:r>
            </a:p>
          </p:txBody>
        </p:sp>
      </p:grpSp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3276600" y="2733675"/>
            <a:ext cx="4876800" cy="457200"/>
            <a:chOff x="2064" y="2400"/>
            <a:chExt cx="3072" cy="288"/>
          </a:xfrm>
        </p:grpSpPr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2064" y="2448"/>
              <a:ext cx="3072" cy="192"/>
              <a:chOff x="2064" y="2448"/>
              <a:chExt cx="3072" cy="192"/>
            </a:xfrm>
          </p:grpSpPr>
          <p:sp>
            <p:nvSpPr>
              <p:cNvPr id="26673" name="Rectangle 11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74" name="Rectangle 13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75" name="Rectangle 15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76" name="Rectangle 16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77" name="Line 18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6665" name="Text Box 40"/>
            <p:cNvSpPr txBox="1">
              <a:spLocks noChangeArrowheads="1"/>
            </p:cNvSpPr>
            <p:nvPr/>
          </p:nvSpPr>
          <p:spPr bwMode="auto">
            <a:xfrm>
              <a:off x="2160" y="24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2</a:t>
              </a:r>
            </a:p>
          </p:txBody>
        </p:sp>
        <p:sp>
          <p:nvSpPr>
            <p:cNvPr id="26666" name="Text Box 41"/>
            <p:cNvSpPr txBox="1">
              <a:spLocks noChangeArrowheads="1"/>
            </p:cNvSpPr>
            <p:nvPr/>
          </p:nvSpPr>
          <p:spPr bwMode="auto">
            <a:xfrm>
              <a:off x="2513" y="24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4</a:t>
              </a:r>
            </a:p>
          </p:txBody>
        </p:sp>
        <p:sp>
          <p:nvSpPr>
            <p:cNvPr id="26667" name="Text Box 42"/>
            <p:cNvSpPr txBox="1">
              <a:spLocks noChangeArrowheads="1"/>
            </p:cNvSpPr>
            <p:nvPr/>
          </p:nvSpPr>
          <p:spPr bwMode="auto">
            <a:xfrm>
              <a:off x="2928" y="24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8</a:t>
              </a:r>
            </a:p>
          </p:txBody>
        </p:sp>
        <p:sp>
          <p:nvSpPr>
            <p:cNvPr id="26668" name="Text Box 43"/>
            <p:cNvSpPr txBox="1">
              <a:spLocks noChangeArrowheads="1"/>
            </p:cNvSpPr>
            <p:nvPr/>
          </p:nvSpPr>
          <p:spPr bwMode="auto">
            <a:xfrm>
              <a:off x="3264" y="24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16</a:t>
              </a:r>
            </a:p>
          </p:txBody>
        </p:sp>
        <p:sp>
          <p:nvSpPr>
            <p:cNvPr id="26669" name="Text Box 44"/>
            <p:cNvSpPr txBox="1">
              <a:spLocks noChangeArrowheads="1"/>
            </p:cNvSpPr>
            <p:nvPr/>
          </p:nvSpPr>
          <p:spPr bwMode="auto">
            <a:xfrm>
              <a:off x="3665" y="24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32</a:t>
              </a:r>
            </a:p>
          </p:txBody>
        </p:sp>
        <p:sp>
          <p:nvSpPr>
            <p:cNvPr id="26670" name="Text Box 45"/>
            <p:cNvSpPr txBox="1">
              <a:spLocks noChangeArrowheads="1"/>
            </p:cNvSpPr>
            <p:nvPr/>
          </p:nvSpPr>
          <p:spPr bwMode="auto">
            <a:xfrm>
              <a:off x="4049" y="24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64</a:t>
              </a:r>
            </a:p>
          </p:txBody>
        </p:sp>
        <p:sp>
          <p:nvSpPr>
            <p:cNvPr id="26671" name="Text Box 46"/>
            <p:cNvSpPr txBox="1">
              <a:spLocks noChangeArrowheads="1"/>
            </p:cNvSpPr>
            <p:nvPr/>
          </p:nvSpPr>
          <p:spPr bwMode="auto">
            <a:xfrm>
              <a:off x="4320" y="2400"/>
              <a:ext cx="43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128</a:t>
              </a:r>
            </a:p>
          </p:txBody>
        </p:sp>
        <p:sp>
          <p:nvSpPr>
            <p:cNvPr id="26672" name="Text Box 47"/>
            <p:cNvSpPr txBox="1">
              <a:spLocks noChangeArrowheads="1"/>
            </p:cNvSpPr>
            <p:nvPr/>
          </p:nvSpPr>
          <p:spPr bwMode="auto">
            <a:xfrm>
              <a:off x="4747" y="2400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26635" name="Text Box 48"/>
          <p:cNvSpPr txBox="1">
            <a:spLocks noChangeArrowheads="1"/>
          </p:cNvSpPr>
          <p:nvPr/>
        </p:nvSpPr>
        <p:spPr bwMode="auto">
          <a:xfrm>
            <a:off x="3276600" y="380047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/>
              <a:t>13</a:t>
            </a:r>
          </a:p>
        </p:txBody>
      </p:sp>
      <p:sp>
        <p:nvSpPr>
          <p:cNvPr id="26636" name="AutoShape 49"/>
          <p:cNvSpPr>
            <a:spLocks noChangeArrowheads="1"/>
          </p:cNvSpPr>
          <p:nvPr/>
        </p:nvSpPr>
        <p:spPr bwMode="auto">
          <a:xfrm>
            <a:off x="2057400" y="3876675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637" name="Text Box 50"/>
          <p:cNvSpPr txBox="1">
            <a:spLocks noChangeArrowheads="1"/>
          </p:cNvSpPr>
          <p:nvPr/>
        </p:nvSpPr>
        <p:spPr bwMode="auto">
          <a:xfrm>
            <a:off x="3895725" y="380047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/>
              <a:t>16</a:t>
            </a:r>
          </a:p>
        </p:txBody>
      </p:sp>
      <p:sp>
        <p:nvSpPr>
          <p:cNvPr id="26638" name="Text Box 4"/>
          <p:cNvSpPr txBox="1">
            <a:spLocks noChangeArrowheads="1"/>
          </p:cNvSpPr>
          <p:nvPr/>
        </p:nvSpPr>
        <p:spPr bwMode="auto">
          <a:xfrm>
            <a:off x="381000" y="2133600"/>
            <a:ext cx="1309688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 b="1" i="1"/>
              <a:t>Antony</a:t>
            </a:r>
          </a:p>
        </p:txBody>
      </p:sp>
      <p:sp>
        <p:nvSpPr>
          <p:cNvPr id="26639" name="AutoShape 7"/>
          <p:cNvSpPr>
            <a:spLocks noChangeArrowheads="1"/>
          </p:cNvSpPr>
          <p:nvPr/>
        </p:nvSpPr>
        <p:spPr bwMode="auto">
          <a:xfrm>
            <a:off x="2057400" y="22098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3276600" y="2133600"/>
            <a:ext cx="4876800" cy="461963"/>
            <a:chOff x="2064" y="2400"/>
            <a:chExt cx="3072" cy="291"/>
          </a:xfrm>
        </p:grpSpPr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2064" y="2448"/>
              <a:ext cx="3072" cy="192"/>
              <a:chOff x="2064" y="2448"/>
              <a:chExt cx="3072" cy="192"/>
            </a:xfrm>
          </p:grpSpPr>
          <p:sp>
            <p:nvSpPr>
              <p:cNvPr id="26659" name="Rectangle 11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60" name="Rectangle 13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61" name="Rectangle 15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62" name="Rectangle 16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63" name="Line 18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6651" name="Text Box 40"/>
            <p:cNvSpPr txBox="1">
              <a:spLocks noChangeArrowheads="1"/>
            </p:cNvSpPr>
            <p:nvPr/>
          </p:nvSpPr>
          <p:spPr bwMode="auto">
            <a:xfrm>
              <a:off x="2160" y="2400"/>
              <a:ext cx="23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3</a:t>
              </a:r>
            </a:p>
          </p:txBody>
        </p:sp>
        <p:sp>
          <p:nvSpPr>
            <p:cNvPr id="26652" name="Text Box 41"/>
            <p:cNvSpPr txBox="1">
              <a:spLocks noChangeArrowheads="1"/>
            </p:cNvSpPr>
            <p:nvPr/>
          </p:nvSpPr>
          <p:spPr bwMode="auto">
            <a:xfrm>
              <a:off x="2513" y="24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4</a:t>
              </a:r>
            </a:p>
          </p:txBody>
        </p:sp>
        <p:sp>
          <p:nvSpPr>
            <p:cNvPr id="26653" name="Text Box 42"/>
            <p:cNvSpPr txBox="1">
              <a:spLocks noChangeArrowheads="1"/>
            </p:cNvSpPr>
            <p:nvPr/>
          </p:nvSpPr>
          <p:spPr bwMode="auto">
            <a:xfrm>
              <a:off x="2928" y="24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8</a:t>
              </a:r>
            </a:p>
          </p:txBody>
        </p:sp>
        <p:sp>
          <p:nvSpPr>
            <p:cNvPr id="26654" name="Text Box 43"/>
            <p:cNvSpPr txBox="1">
              <a:spLocks noChangeArrowheads="1"/>
            </p:cNvSpPr>
            <p:nvPr/>
          </p:nvSpPr>
          <p:spPr bwMode="auto">
            <a:xfrm>
              <a:off x="3264" y="24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16</a:t>
              </a:r>
            </a:p>
          </p:txBody>
        </p:sp>
        <p:sp>
          <p:nvSpPr>
            <p:cNvPr id="26655" name="Text Box 44"/>
            <p:cNvSpPr txBox="1">
              <a:spLocks noChangeArrowheads="1"/>
            </p:cNvSpPr>
            <p:nvPr/>
          </p:nvSpPr>
          <p:spPr bwMode="auto">
            <a:xfrm>
              <a:off x="3665" y="24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32</a:t>
              </a:r>
            </a:p>
          </p:txBody>
        </p:sp>
        <p:sp>
          <p:nvSpPr>
            <p:cNvPr id="26656" name="Text Box 45"/>
            <p:cNvSpPr txBox="1">
              <a:spLocks noChangeArrowheads="1"/>
            </p:cNvSpPr>
            <p:nvPr/>
          </p:nvSpPr>
          <p:spPr bwMode="auto">
            <a:xfrm>
              <a:off x="4049" y="24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64</a:t>
              </a:r>
            </a:p>
          </p:txBody>
        </p:sp>
        <p:sp>
          <p:nvSpPr>
            <p:cNvPr id="26657" name="Text Box 46"/>
            <p:cNvSpPr txBox="1">
              <a:spLocks noChangeArrowheads="1"/>
            </p:cNvSpPr>
            <p:nvPr/>
          </p:nvSpPr>
          <p:spPr bwMode="auto">
            <a:xfrm>
              <a:off x="4320" y="2400"/>
              <a:ext cx="43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128</a:t>
              </a:r>
            </a:p>
          </p:txBody>
        </p:sp>
        <p:sp>
          <p:nvSpPr>
            <p:cNvPr id="26658" name="Text Box 47"/>
            <p:cNvSpPr txBox="1">
              <a:spLocks noChangeArrowheads="1"/>
            </p:cNvSpPr>
            <p:nvPr/>
          </p:nvSpPr>
          <p:spPr bwMode="auto">
            <a:xfrm>
              <a:off x="4747" y="2400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26641" name="Text Box 50"/>
          <p:cNvSpPr txBox="1">
            <a:spLocks noChangeArrowheads="1"/>
          </p:cNvSpPr>
          <p:nvPr/>
        </p:nvSpPr>
        <p:spPr bwMode="auto">
          <a:xfrm>
            <a:off x="4532313" y="3810000"/>
            <a:ext cx="5730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/>
              <a:t>32</a:t>
            </a:r>
          </a:p>
        </p:txBody>
      </p:sp>
      <p:grpSp>
        <p:nvGrpSpPr>
          <p:cNvPr id="9" name="Group 85"/>
          <p:cNvGrpSpPr>
            <a:grpSpLocks/>
          </p:cNvGrpSpPr>
          <p:nvPr/>
        </p:nvGrpSpPr>
        <p:grpSpPr bwMode="auto">
          <a:xfrm>
            <a:off x="4495800" y="2209800"/>
            <a:ext cx="1828800" cy="1447800"/>
            <a:chOff x="4495800" y="3276600"/>
            <a:chExt cx="1828800" cy="1447800"/>
          </a:xfrm>
        </p:grpSpPr>
        <p:sp>
          <p:nvSpPr>
            <p:cNvPr id="26647" name="Rectangle 82"/>
            <p:cNvSpPr>
              <a:spLocks noChangeArrowheads="1"/>
            </p:cNvSpPr>
            <p:nvPr/>
          </p:nvSpPr>
          <p:spPr bwMode="auto">
            <a:xfrm>
              <a:off x="4495800" y="3276600"/>
              <a:ext cx="609600" cy="304800"/>
            </a:xfrm>
            <a:prstGeom prst="rect">
              <a:avLst/>
            </a:prstGeom>
            <a:solidFill>
              <a:schemeClr val="accent1">
                <a:alpha val="12157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8" name="Rectangle 83"/>
            <p:cNvSpPr>
              <a:spLocks noChangeArrowheads="1"/>
            </p:cNvSpPr>
            <p:nvPr/>
          </p:nvSpPr>
          <p:spPr bwMode="auto">
            <a:xfrm>
              <a:off x="4495800" y="3886200"/>
              <a:ext cx="609600" cy="304800"/>
            </a:xfrm>
            <a:prstGeom prst="rect">
              <a:avLst/>
            </a:prstGeom>
            <a:solidFill>
              <a:schemeClr val="accent1">
                <a:alpha val="12157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9" name="Rectangle 84"/>
            <p:cNvSpPr>
              <a:spLocks noChangeArrowheads="1"/>
            </p:cNvSpPr>
            <p:nvPr/>
          </p:nvSpPr>
          <p:spPr bwMode="auto">
            <a:xfrm>
              <a:off x="5715000" y="4419600"/>
              <a:ext cx="609600" cy="304800"/>
            </a:xfrm>
            <a:prstGeom prst="rect">
              <a:avLst/>
            </a:prstGeom>
            <a:solidFill>
              <a:schemeClr val="accent1">
                <a:alpha val="12157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90"/>
          <p:cNvGrpSpPr/>
          <p:nvPr/>
        </p:nvGrpSpPr>
        <p:grpSpPr>
          <a:xfrm>
            <a:off x="3886200" y="2209800"/>
            <a:ext cx="1828800" cy="1981200"/>
            <a:chOff x="3886200" y="3276600"/>
            <a:chExt cx="1828800" cy="1981200"/>
          </a:xfrm>
          <a:solidFill>
            <a:schemeClr val="accent1">
              <a:alpha val="12000"/>
            </a:schemeClr>
          </a:solidFill>
        </p:grpSpPr>
        <p:sp>
          <p:nvSpPr>
            <p:cNvPr id="88" name="Rectangle 87"/>
            <p:cNvSpPr/>
            <p:nvPr/>
          </p:nvSpPr>
          <p:spPr bwMode="auto">
            <a:xfrm>
              <a:off x="5105400" y="3276600"/>
              <a:ext cx="609600" cy="3048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Arial Unicode MS" charset="0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5105400" y="3886200"/>
              <a:ext cx="609600" cy="3048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Arial Unicode MS" charset="0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3886200" y="4953000"/>
              <a:ext cx="609600" cy="3048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Arial Unicode MS" charset="0"/>
              </a:endParaRPr>
            </a:p>
          </p:txBody>
        </p:sp>
      </p:grpSp>
      <p:grpSp>
        <p:nvGrpSpPr>
          <p:cNvPr id="11" name="Group 91"/>
          <p:cNvGrpSpPr/>
          <p:nvPr/>
        </p:nvGrpSpPr>
        <p:grpSpPr>
          <a:xfrm>
            <a:off x="4495800" y="2209800"/>
            <a:ext cx="1828800" cy="1981200"/>
            <a:chOff x="3886200" y="3276600"/>
            <a:chExt cx="1828800" cy="1981200"/>
          </a:xfrm>
          <a:solidFill>
            <a:schemeClr val="accent1">
              <a:alpha val="12000"/>
            </a:schemeClr>
          </a:solidFill>
        </p:grpSpPr>
        <p:sp>
          <p:nvSpPr>
            <p:cNvPr id="93" name="Rectangle 92"/>
            <p:cNvSpPr/>
            <p:nvPr/>
          </p:nvSpPr>
          <p:spPr bwMode="auto">
            <a:xfrm>
              <a:off x="5105400" y="3276600"/>
              <a:ext cx="609600" cy="3048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Arial Unicode MS" charset="0"/>
              </a:endParaRPr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5105400" y="3886200"/>
              <a:ext cx="609600" cy="3048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Arial Unicode MS" charset="0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3886200" y="4953000"/>
              <a:ext cx="609600" cy="3048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Arial Unicode MS" charset="0"/>
              </a:endParaRPr>
            </a:p>
          </p:txBody>
        </p:sp>
      </p:grp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381000" y="5209063"/>
            <a:ext cx="82534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dirty="0">
                <a:latin typeface="+mn-lt"/>
              </a:rPr>
              <a:t>Υπολογισμοί βαθμών μόνο για τα έγγραφα 8, 16 και 32</a:t>
            </a:r>
            <a:endParaRPr lang="en-US" dirty="0">
              <a:latin typeface="+mn-lt"/>
            </a:endParaRPr>
          </a:p>
        </p:txBody>
      </p:sp>
      <p:sp>
        <p:nvSpPr>
          <p:cNvPr id="2664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7.1.2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9101" y="4653546"/>
            <a:ext cx="784860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3 από τους 4 όρους του ερωτήματος</a:t>
            </a:r>
          </a:p>
        </p:txBody>
      </p:sp>
    </p:spTree>
    <p:extLst>
      <p:ext uri="{BB962C8B-B14F-4D97-AF65-F5344CB8AC3E}">
        <p14:creationId xmlns:p14="http://schemas.microsoft.com/office/powerpoint/2010/main" val="39511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2F4E1E-552B-4F23-9394-A330DF3B3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Picture 3" descr="A close up of text on a whiteboard&#10;&#10;Description automatically generated">
            <a:extLst>
              <a:ext uri="{FF2B5EF4-FFF2-40B4-BE49-F238E27FC236}">
                <a16:creationId xmlns:a16="http://schemas.microsoft.com/office/drawing/2014/main" id="{FBF02B25-E2C8-459A-B5A2-9D46EB7FEA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0"/>
            <a:ext cx="51447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357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85800" y="13573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Λίστες πρωταθλητών</a:t>
            </a:r>
            <a:endParaRPr lang="en-US" sz="3600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23850" y="1562204"/>
            <a:ext cx="8362950" cy="18288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b="1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Προ-υπολογισμός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sz="2400" u="sng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για κάθε όρο 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t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του λεξικού, των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r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εγγράφων με το μεγαλύτερο βάρος ανάμεσα στις καταχωρήσεις του 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t</a:t>
            </a:r>
            <a:r>
              <a:rPr lang="el-GR" sz="2400" i="1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-&gt; </a:t>
            </a:r>
            <a:r>
              <a:rPr lang="el-GR" sz="2400" i="1" dirty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λίστα πρωταθλητών</a:t>
            </a:r>
            <a:r>
              <a:rPr lang="el-GR" sz="2400" dirty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(</a:t>
            </a:r>
            <a:r>
              <a:rPr lang="en-US" sz="2400" u="sng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champion list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, </a:t>
            </a:r>
            <a:r>
              <a:rPr lang="en-US" sz="2400" u="sng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fancy list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ή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n-US" sz="2400" u="sng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top docs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για το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t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)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 (</a:t>
            </a:r>
            <a:r>
              <a:rPr lang="el-GR" sz="2400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για κάθε 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, </a:t>
            </a:r>
            <a:r>
              <a:rPr lang="el-GR" sz="2400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τα καλύτερα 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r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sz="2400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έγγραφα)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Αν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tf.idf, 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είναι αυτά </a:t>
            </a:r>
            <a:r>
              <a:rPr lang="el-GR" sz="2000" i="1" dirty="0">
                <a:solidFill>
                  <a:srgbClr val="FF0000"/>
                </a:solidFill>
                <a:ea typeface="ＭＳ Ｐゴシック" pitchFamily="34" charset="-128"/>
              </a:rPr>
              <a:t>με το καλύτερο </a:t>
            </a:r>
            <a:r>
              <a:rPr lang="en-US" sz="2000" i="1" dirty="0" err="1">
                <a:solidFill>
                  <a:srgbClr val="FF0000"/>
                </a:solidFill>
                <a:ea typeface="ＭＳ Ｐゴシック" pitchFamily="34" charset="-128"/>
              </a:rPr>
              <a:t>tf</a:t>
            </a:r>
            <a:endParaRPr lang="en-US" sz="2000" i="1" dirty="0">
              <a:solidFill>
                <a:srgbClr val="FF0000"/>
              </a:solidFill>
              <a:ea typeface="ＭＳ Ｐゴシック" pitchFamily="34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i="1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Κατά την ώρα του ερωτήματος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, πάρε </a:t>
            </a:r>
            <a:r>
              <a:rPr lang="el-GR" sz="2400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ως Α την ένωση των λιστών πρωταθλητών</a:t>
            </a:r>
            <a:r>
              <a:rPr lang="el-GR" sz="2400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για τους όρους του ερωτήματος, υπολόγισε μόνο τους βαθμούς για τα έγγραφα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της Α και διάλεξε τα Κ ανάμεσα τους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To 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r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πρέπει να επιλεγεί κατά τη διάρκεια της κατασκευής του ευρετηρίου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Έτσι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, 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είναι πιθανόν ότι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r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&lt; </a:t>
            </a:r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K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>
              <a:solidFill>
                <a:schemeClr val="tx2">
                  <a:lumMod val="50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110</a:t>
            </a:fld>
            <a:endParaRPr lang="en-US" dirty="0"/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7.1.3</a:t>
            </a:r>
          </a:p>
        </p:txBody>
      </p:sp>
    </p:spTree>
    <p:extLst>
      <p:ext uri="{BB962C8B-B14F-4D97-AF65-F5344CB8AC3E}">
        <p14:creationId xmlns:p14="http://schemas.microsoft.com/office/powerpoint/2010/main" val="255046999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F39E7F-D70E-4B8F-923D-161A5A0A2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111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DDB423-FE8F-4454-A7AF-4F34FC3A0900}"/>
              </a:ext>
            </a:extLst>
          </p:cNvPr>
          <p:cNvSpPr txBox="1"/>
          <p:nvPr/>
        </p:nvSpPr>
        <p:spPr>
          <a:xfrm>
            <a:off x="762000" y="12954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a </a:t>
            </a:r>
            <a:r>
              <a:rPr lang="en-US" dirty="0">
                <a:latin typeface="+mn-lt"/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d1, 6 </a:t>
            </a:r>
            <a:r>
              <a:rPr lang="en-US" dirty="0">
                <a:latin typeface="+mn-lt"/>
              </a:rPr>
              <a:t>d3, 2 d8, 1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d15, 8 </a:t>
            </a:r>
            <a:r>
              <a:rPr lang="en-US" dirty="0">
                <a:latin typeface="+mn-lt"/>
              </a:rPr>
              <a:t>d20</a:t>
            </a:r>
            <a:r>
              <a:rPr lang="el-GR" dirty="0">
                <a:latin typeface="+mn-lt"/>
              </a:rPr>
              <a:t>,</a:t>
            </a:r>
            <a:r>
              <a:rPr lang="en-US" dirty="0">
                <a:latin typeface="+mn-lt"/>
              </a:rPr>
              <a:t> 2 d29</a:t>
            </a:r>
            <a:r>
              <a:rPr lang="el-GR" dirty="0">
                <a:latin typeface="+mn-lt"/>
              </a:rPr>
              <a:t>,</a:t>
            </a:r>
            <a:r>
              <a:rPr lang="en-US" dirty="0">
                <a:latin typeface="+mn-lt"/>
              </a:rPr>
              <a:t> 1</a:t>
            </a:r>
          </a:p>
          <a:p>
            <a:r>
              <a:rPr lang="en-US" dirty="0">
                <a:latin typeface="+mn-lt"/>
              </a:rPr>
              <a:t>b </a:t>
            </a:r>
            <a:r>
              <a:rPr lang="el-GR" dirty="0">
                <a:latin typeface="+mn-lt"/>
                <a:sym typeface="Wingdings" panose="05000000000000000000" pitchFamily="2" charset="2"/>
              </a:rPr>
              <a:t></a:t>
            </a:r>
            <a:r>
              <a:rPr lang="en-US" dirty="0">
                <a:latin typeface="+mn-lt"/>
              </a:rPr>
              <a:t> d2, 3 d3, 1 d8, 1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d21, 10 </a:t>
            </a:r>
            <a:r>
              <a:rPr lang="en-US" dirty="0">
                <a:latin typeface="+mn-lt"/>
              </a:rPr>
              <a:t>d22, 1</a:t>
            </a:r>
            <a:r>
              <a:rPr lang="el-GR" dirty="0">
                <a:latin typeface="+mn-lt"/>
              </a:rPr>
              <a:t>,</a:t>
            </a:r>
            <a:r>
              <a:rPr lang="en-US" dirty="0">
                <a:latin typeface="+mn-lt"/>
              </a:rPr>
              <a:t> d30 1,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d31 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B16E0E-2EAE-4A3E-9828-D71A5711E5BC}"/>
              </a:ext>
            </a:extLst>
          </p:cNvPr>
          <p:cNvSpPr txBox="1"/>
          <p:nvPr/>
        </p:nvSpPr>
        <p:spPr>
          <a:xfrm>
            <a:off x="766762" y="3264326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a </a:t>
            </a:r>
            <a:r>
              <a:rPr lang="en-US" dirty="0">
                <a:latin typeface="+mn-lt"/>
                <a:sym typeface="Wingdings" panose="05000000000000000000" pitchFamily="2" charset="2"/>
              </a:rPr>
              <a:t> </a:t>
            </a:r>
            <a:r>
              <a:rPr lang="en-US" dirty="0">
                <a:latin typeface="+mn-lt"/>
              </a:rPr>
              <a:t>d1, 6 d15, 8</a:t>
            </a:r>
          </a:p>
          <a:p>
            <a:r>
              <a:rPr lang="en-US" dirty="0">
                <a:latin typeface="+mn-lt"/>
              </a:rPr>
              <a:t>b </a:t>
            </a:r>
            <a:r>
              <a:rPr lang="el-GR" dirty="0">
                <a:latin typeface="+mn-lt"/>
                <a:sym typeface="Wingdings" panose="05000000000000000000" pitchFamily="2" charset="2"/>
              </a:rPr>
              <a:t></a:t>
            </a:r>
            <a:r>
              <a:rPr lang="en-US" dirty="0">
                <a:latin typeface="+mn-lt"/>
              </a:rPr>
              <a:t> d21, 10 d31, 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377563-564F-4498-B666-916F78302BB8}"/>
              </a:ext>
            </a:extLst>
          </p:cNvPr>
          <p:cNvSpPr txBox="1"/>
          <p:nvPr/>
        </p:nvSpPr>
        <p:spPr>
          <a:xfrm>
            <a:off x="762000" y="45720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latin typeface="+mn-lt"/>
              </a:rPr>
              <a:t>a </a:t>
            </a:r>
            <a:r>
              <a:rPr lang="en-US" dirty="0">
                <a:latin typeface="+mn-lt"/>
                <a:sym typeface="Wingdings" panose="05000000000000000000" pitchFamily="2" charset="2"/>
              </a:rPr>
              <a:t> </a:t>
            </a:r>
            <a:r>
              <a:rPr lang="en-US" dirty="0">
                <a:latin typeface="+mn-lt"/>
              </a:rPr>
              <a:t>d3, 2 d8, 1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d20 2 d29 1</a:t>
            </a:r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b </a:t>
            </a:r>
            <a:r>
              <a:rPr lang="el-GR" dirty="0">
                <a:latin typeface="+mn-lt"/>
                <a:sym typeface="Wingdings" panose="05000000000000000000" pitchFamily="2" charset="2"/>
              </a:rPr>
              <a:t></a:t>
            </a:r>
            <a:r>
              <a:rPr lang="en-US" dirty="0">
                <a:latin typeface="+mn-lt"/>
              </a:rPr>
              <a:t> d2, 3 d3, 1 d8, 1 d22, 1, d30 1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C849A5-0BEF-4C80-AE53-515E97FCEF1D}"/>
              </a:ext>
            </a:extLst>
          </p:cNvPr>
          <p:cNvSpPr txBox="1"/>
          <p:nvPr/>
        </p:nvSpPr>
        <p:spPr>
          <a:xfrm>
            <a:off x="685800" y="27432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Λίστα πρωταθλητών </a:t>
            </a:r>
            <a:r>
              <a:rPr lang="el-GR" dirty="0">
                <a:latin typeface="+mn-lt"/>
              </a:rPr>
              <a:t>(</a:t>
            </a:r>
            <a:r>
              <a:rPr lang="en-US" dirty="0">
                <a:latin typeface="+mn-lt"/>
              </a:rPr>
              <a:t>r = 2)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3BAD2B-5C23-41DD-A7D6-CFD4DEE6EB89}"/>
              </a:ext>
            </a:extLst>
          </p:cNvPr>
          <p:cNvSpPr txBox="1"/>
          <p:nvPr/>
        </p:nvSpPr>
        <p:spPr>
          <a:xfrm>
            <a:off x="4572000" y="28956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Κοιτάμε πρώτα εδώ</a:t>
            </a:r>
            <a:endParaRPr lang="en-US" dirty="0">
              <a:latin typeface="+mn-lt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AAA8C49-5E3F-486D-B403-845DF36765BE}"/>
              </a:ext>
            </a:extLst>
          </p:cNvPr>
          <p:cNvCxnSpPr/>
          <p:nvPr/>
        </p:nvCxnSpPr>
        <p:spPr>
          <a:xfrm flipH="1">
            <a:off x="3505200" y="3204865"/>
            <a:ext cx="838200" cy="45273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3DEDA54-E72A-438D-B14A-8BFCCA964D2F}"/>
              </a:ext>
            </a:extLst>
          </p:cNvPr>
          <p:cNvSpPr txBox="1"/>
          <p:nvPr/>
        </p:nvSpPr>
        <p:spPr>
          <a:xfrm>
            <a:off x="533400" y="533400"/>
            <a:ext cx="3048000" cy="469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q: a b</a:t>
            </a:r>
          </a:p>
        </p:txBody>
      </p:sp>
    </p:spTree>
    <p:extLst>
      <p:ext uri="{BB962C8B-B14F-4D97-AF65-F5344CB8AC3E}">
        <p14:creationId xmlns:p14="http://schemas.microsoft.com/office/powerpoint/2010/main" val="74588062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FAE215-912B-4EB0-B6D1-B16A8BC48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112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133A24-7615-4FB7-BC9F-7DEDDE755C14}"/>
              </a:ext>
            </a:extLst>
          </p:cNvPr>
          <p:cNvSpPr txBox="1"/>
          <p:nvPr/>
        </p:nvSpPr>
        <p:spPr>
          <a:xfrm>
            <a:off x="762000" y="205740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+mn-lt"/>
              </a:rPr>
              <a:t>Μέχρι τώρα, υπολογίζαμε ένα </a:t>
            </a:r>
            <a:r>
              <a:rPr lang="en-US" sz="2800" i="1" dirty="0">
                <a:solidFill>
                  <a:srgbClr val="FF0000"/>
                </a:solidFill>
                <a:latin typeface="+mn-lt"/>
              </a:rPr>
              <a:t>score </a:t>
            </a:r>
            <a:r>
              <a:rPr lang="el-GR" sz="2800" i="1" dirty="0">
                <a:solidFill>
                  <a:srgbClr val="FF0000"/>
                </a:solidFill>
                <a:latin typeface="+mn-lt"/>
              </a:rPr>
              <a:t>ανά έγγραφο</a:t>
            </a:r>
          </a:p>
          <a:p>
            <a:r>
              <a:rPr lang="el-GR" sz="2800" dirty="0">
                <a:latin typeface="+mn-lt"/>
              </a:rPr>
              <a:t>Εναλλακτικός τρόπος;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292066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113</a:t>
            </a:fld>
            <a:endParaRPr lang="en-US"/>
          </a:p>
        </p:txBody>
      </p:sp>
      <p:sp>
        <p:nvSpPr>
          <p:cNvPr id="7" name="Title 6"/>
          <p:cNvSpPr txBox="1">
            <a:spLocks/>
          </p:cNvSpPr>
          <p:nvPr/>
        </p:nvSpPr>
        <p:spPr>
          <a:xfrm>
            <a:off x="304800" y="609600"/>
            <a:ext cx="83058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l-GR" sz="40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Υπολογισμός ανά όρο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ＭＳ Ｐゴシック" charset="-128"/>
              <a:cs typeface="+mj-cs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04800" y="1730375"/>
            <a:ext cx="8229600" cy="419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</a:pPr>
            <a:r>
              <a:rPr lang="en-US" sz="2800" dirty="0">
                <a:solidFill>
                  <a:srgbClr val="000000"/>
                </a:solidFill>
                <a:latin typeface="Calibri"/>
                <a:cs typeface="+mn-cs"/>
              </a:rPr>
              <a:t>Y</a:t>
            </a:r>
            <a:r>
              <a:rPr lang="el-GR" sz="2800" dirty="0" err="1">
                <a:solidFill>
                  <a:srgbClr val="000000"/>
                </a:solidFill>
                <a:latin typeface="Calibri"/>
                <a:cs typeface="+mn-cs"/>
              </a:rPr>
              <a:t>πολογισμός</a:t>
            </a:r>
            <a:r>
              <a:rPr lang="el-GR" sz="2800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sz="2800" dirty="0">
                <a:solidFill>
                  <a:schemeClr val="accent1">
                    <a:lumMod val="75000"/>
                  </a:schemeClr>
                </a:solidFill>
                <a:latin typeface="Calibri"/>
                <a:cs typeface="+mn-cs"/>
              </a:rPr>
              <a:t>ανά-όρο</a:t>
            </a:r>
            <a:r>
              <a:rPr lang="el-GR" sz="2800" dirty="0">
                <a:solidFill>
                  <a:srgbClr val="000000"/>
                </a:solidFill>
                <a:latin typeface="Calibri"/>
                <a:cs typeface="+mn-cs"/>
              </a:rPr>
              <a:t> (ένας-όρος-τη-</a:t>
            </a:r>
            <a:r>
              <a:rPr lang="el-GR" sz="2800" dirty="0" err="1">
                <a:solidFill>
                  <a:srgbClr val="000000"/>
                </a:solidFill>
                <a:latin typeface="Calibri"/>
                <a:cs typeface="+mn-cs"/>
              </a:rPr>
              <a:t>φορά</a:t>
            </a:r>
            <a:r>
              <a:rPr lang="el-GR" sz="2800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sz="2800" dirty="0">
                <a:solidFill>
                  <a:schemeClr val="accent1">
                    <a:lumMod val="75000"/>
                  </a:schemeClr>
                </a:solidFill>
                <a:latin typeface="Calibri"/>
                <a:cs typeface="+mn-cs"/>
              </a:rPr>
              <a:t>-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/>
                <a:cs typeface="+mn-cs"/>
              </a:rPr>
              <a:t>a-term-at-a-time</a:t>
            </a:r>
            <a:r>
              <a:rPr lang="en-US" sz="2800" dirty="0">
                <a:latin typeface="Calibri"/>
                <a:cs typeface="+mn-cs"/>
              </a:rPr>
              <a:t>)</a:t>
            </a:r>
            <a:endParaRPr lang="el-GR" sz="2800" dirty="0"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</a:pPr>
            <a:endParaRPr lang="en-US" sz="1000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Επεξεργαζόμαστε </a:t>
            </a:r>
            <a:r>
              <a:rPr lang="el-GR" i="1" dirty="0">
                <a:solidFill>
                  <a:srgbClr val="000000"/>
                </a:solidFill>
                <a:latin typeface="Calibri"/>
                <a:cs typeface="+mn-cs"/>
              </a:rPr>
              <a:t>όλη 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τη λίστα καταχωρήσεων για τον 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latin typeface="Calibri"/>
                <a:cs typeface="+mn-cs"/>
              </a:rPr>
              <a:t>πρώτο όρο 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του ερωτήματος</a:t>
            </a:r>
            <a:endParaRPr lang="de-DE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Δημιουργούμε ένα 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latin typeface="Calibri"/>
                <a:cs typeface="+mn-cs"/>
              </a:rPr>
              <a:t>συσσωρευτή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 των βαθμών για κάθε </a:t>
            </a:r>
            <a:r>
              <a:rPr lang="en-US" dirty="0" err="1">
                <a:solidFill>
                  <a:srgbClr val="000000"/>
                </a:solidFill>
                <a:latin typeface="Calibri"/>
                <a:cs typeface="+mn-cs"/>
              </a:rPr>
              <a:t>docID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εγγράφου που βρίσκουμε </a:t>
            </a: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Μετά επεξεργαζόμαστε πλήρως τη λίστα καταχωρήσεων για τον 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latin typeface="Calibri"/>
                <a:cs typeface="+mn-cs"/>
              </a:rPr>
              <a:t>δεύτερο όρο 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κοκ</a:t>
            </a:r>
            <a:endParaRPr lang="en-US" dirty="0">
              <a:solidFill>
                <a:srgbClr val="00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8702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6"/>
          <p:cNvSpPr>
            <a:spLocks noGrp="1"/>
          </p:cNvSpPr>
          <p:nvPr>
            <p:ph type="title"/>
          </p:nvPr>
        </p:nvSpPr>
        <p:spPr>
          <a:xfrm>
            <a:off x="304800" y="381000"/>
            <a:ext cx="8458200" cy="990600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Υπολογισμός ανά όρο 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term-at-a-time)</a:t>
            </a:r>
          </a:p>
        </p:txBody>
      </p:sp>
      <p:pic>
        <p:nvPicPr>
          <p:cNvPr id="49155" name="Content Placeholder 8" descr="cosinescor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573213"/>
            <a:ext cx="7663898" cy="4876483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114</a:t>
            </a:fld>
            <a:endParaRPr lang="en-US" dirty="0"/>
          </a:p>
        </p:txBody>
      </p:sp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7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2514601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  <a:latin typeface="+mn-lt"/>
              </a:rPr>
              <a:t>Για κάθε όρο </a:t>
            </a:r>
            <a:r>
              <a:rPr lang="en-US" i="1" dirty="0">
                <a:solidFill>
                  <a:srgbClr val="FF0000"/>
                </a:solidFill>
                <a:latin typeface="+mn-lt"/>
              </a:rPr>
              <a:t>t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l-GR" dirty="0">
                <a:solidFill>
                  <a:srgbClr val="FF0000"/>
                </a:solidFill>
                <a:latin typeface="+mn-lt"/>
              </a:rPr>
              <a:t>του ερωτήματος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+mn-lt"/>
              </a:rPr>
              <a:t>q</a:t>
            </a:r>
            <a:r>
              <a:rPr lang="el-GR" dirty="0">
                <a:solidFill>
                  <a:srgbClr val="FF0000"/>
                </a:solidFill>
                <a:latin typeface="+mn-lt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1" y="2971800"/>
            <a:ext cx="7696200" cy="2057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Rectangle 2"/>
          <p:cNvSpPr/>
          <p:nvPr/>
        </p:nvSpPr>
        <p:spPr bwMode="auto">
          <a:xfrm>
            <a:off x="2438400" y="5943600"/>
            <a:ext cx="4648200" cy="533400"/>
          </a:xfrm>
          <a:prstGeom prst="rect">
            <a:avLst/>
          </a:prstGeom>
          <a:noFill/>
          <a:ln w="3810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Lucida Sans" charset="0"/>
              <a:cs typeface="Arial Unicode M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77415" y="5056909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b="1" dirty="0">
                <a:solidFill>
                  <a:srgbClr val="C00000"/>
                </a:solidFill>
                <a:latin typeface="+mn-lt"/>
              </a:rPr>
              <a:t>Λέμε τα στοιχεία του πίνακα </a:t>
            </a:r>
            <a:r>
              <a:rPr lang="en-US" sz="1800" b="1" dirty="0">
                <a:solidFill>
                  <a:srgbClr val="C00000"/>
                </a:solidFill>
                <a:latin typeface="+mn-lt"/>
              </a:rPr>
              <a:t>Scores</a:t>
            </a:r>
            <a:r>
              <a:rPr lang="el-GR" sz="1800" b="1" dirty="0">
                <a:solidFill>
                  <a:srgbClr val="C00000"/>
                </a:solidFill>
                <a:latin typeface="+mn-lt"/>
              </a:rPr>
              <a:t>, συσσωρευτές </a:t>
            </a:r>
            <a:r>
              <a:rPr lang="en-US" sz="1800" b="1" dirty="0">
                <a:solidFill>
                  <a:srgbClr val="C00000"/>
                </a:solidFill>
                <a:latin typeface="+mn-lt"/>
              </a:rPr>
              <a:t>(accumulators)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286000" y="4191000"/>
            <a:ext cx="35052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057400" y="4599709"/>
            <a:ext cx="41148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20976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B9248E-7709-4D06-8D00-E0EE85DD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115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8658FD-88AD-40ED-894D-D59A9B58A5A8}"/>
              </a:ext>
            </a:extLst>
          </p:cNvPr>
          <p:cNvSpPr txBox="1"/>
          <p:nvPr/>
        </p:nvSpPr>
        <p:spPr>
          <a:xfrm>
            <a:off x="1143000" y="1003298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a </a:t>
            </a:r>
            <a:r>
              <a:rPr lang="en-US" dirty="0">
                <a:latin typeface="+mn-lt"/>
                <a:sym typeface="Wingdings" panose="05000000000000000000" pitchFamily="2" charset="2"/>
              </a:rPr>
              <a:t> </a:t>
            </a:r>
            <a:r>
              <a:rPr lang="en-US" dirty="0">
                <a:latin typeface="+mn-lt"/>
              </a:rPr>
              <a:t>d1, 6 d3, 2 d8, 1 d15, 8 d20 </a:t>
            </a:r>
            <a:r>
              <a:rPr lang="el-GR" dirty="0">
                <a:latin typeface="+mn-lt"/>
              </a:rPr>
              <a:t>1</a:t>
            </a:r>
            <a:r>
              <a:rPr lang="en-US" dirty="0">
                <a:latin typeface="+mn-lt"/>
              </a:rPr>
              <a:t>2 d29 1</a:t>
            </a:r>
          </a:p>
          <a:p>
            <a:r>
              <a:rPr lang="en-US" dirty="0">
                <a:latin typeface="+mn-lt"/>
              </a:rPr>
              <a:t>b </a:t>
            </a:r>
            <a:r>
              <a:rPr lang="el-GR" dirty="0">
                <a:latin typeface="+mn-lt"/>
                <a:sym typeface="Wingdings" panose="05000000000000000000" pitchFamily="2" charset="2"/>
              </a:rPr>
              <a:t></a:t>
            </a:r>
            <a:r>
              <a:rPr lang="en-US" dirty="0">
                <a:latin typeface="+mn-lt"/>
              </a:rPr>
              <a:t> d2, 3 d3, 1 d8, 1 d21, 10 d22, </a:t>
            </a:r>
            <a:r>
              <a:rPr lang="el-GR" dirty="0">
                <a:latin typeface="+mn-lt"/>
              </a:rPr>
              <a:t>7</a:t>
            </a:r>
            <a:r>
              <a:rPr lang="en-US" dirty="0">
                <a:latin typeface="+mn-lt"/>
              </a:rPr>
              <a:t>, d20 1, d31, 1</a:t>
            </a:r>
            <a:r>
              <a:rPr lang="el-GR" dirty="0">
                <a:latin typeface="+mn-lt"/>
              </a:rPr>
              <a:t>1</a:t>
            </a:r>
            <a:endParaRPr lang="en-US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BA0B71-D46F-45EA-90F8-5BB4220A45A9}"/>
              </a:ext>
            </a:extLst>
          </p:cNvPr>
          <p:cNvSpPr txBox="1"/>
          <p:nvPr/>
        </p:nvSpPr>
        <p:spPr>
          <a:xfrm>
            <a:off x="232172" y="1916895"/>
            <a:ext cx="8527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latin typeface="+mn-lt"/>
              </a:rPr>
              <a:t>1. </a:t>
            </a:r>
            <a:r>
              <a:rPr lang="el-GR" sz="2000" dirty="0">
                <a:latin typeface="+mn-lt"/>
              </a:rPr>
              <a:t>Διατρέχουμε πρώτα τη λίστα καταχωρήσεων για το </a:t>
            </a:r>
            <a:r>
              <a:rPr lang="en-US" sz="2000" dirty="0">
                <a:latin typeface="+mn-lt"/>
              </a:rPr>
              <a:t>a </a:t>
            </a:r>
            <a:r>
              <a:rPr lang="el-GR" sz="2000" dirty="0">
                <a:solidFill>
                  <a:prstClr val="black"/>
                </a:solidFill>
                <a:latin typeface="Calibri" panose="020F0502020204030204"/>
              </a:rPr>
              <a:t>και υπολογίζουμε για κάθε έγγραφο της λίστας ένα μερικό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score </a:t>
            </a:r>
            <a:r>
              <a:rPr lang="el-GR" sz="2000" dirty="0">
                <a:solidFill>
                  <a:prstClr val="black"/>
                </a:solidFill>
                <a:latin typeface="Calibri" panose="020F0502020204030204"/>
              </a:rPr>
              <a:t>με βάση </a:t>
            </a:r>
            <a:r>
              <a:rPr lang="el-GR" sz="2000" i="1" u="sng" dirty="0">
                <a:solidFill>
                  <a:prstClr val="black"/>
                </a:solidFill>
                <a:latin typeface="Calibri" panose="020F0502020204030204"/>
              </a:rPr>
              <a:t>το βάρος του όρο </a:t>
            </a:r>
            <a:r>
              <a:rPr lang="en-US" sz="2000" u="sng" dirty="0">
                <a:solidFill>
                  <a:prstClr val="black"/>
                </a:solidFill>
                <a:latin typeface="Calibri" panose="020F0502020204030204"/>
              </a:rPr>
              <a:t>a</a:t>
            </a:r>
          </a:p>
          <a:p>
            <a:endParaRPr lang="en-US" sz="20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09B571-01A5-4B23-A963-61311B64D880}"/>
              </a:ext>
            </a:extLst>
          </p:cNvPr>
          <p:cNvSpPr txBox="1"/>
          <p:nvPr/>
        </p:nvSpPr>
        <p:spPr>
          <a:xfrm>
            <a:off x="1371600" y="2551704"/>
            <a:ext cx="624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score(d1, q) = w(a, d1)</a:t>
            </a:r>
          </a:p>
          <a:p>
            <a:r>
              <a:rPr lang="en-US" sz="2000" dirty="0">
                <a:latin typeface="+mn-lt"/>
              </a:rPr>
              <a:t>score(d3, q) = w(a, d3)</a:t>
            </a:r>
          </a:p>
          <a:p>
            <a:r>
              <a:rPr lang="en-US" sz="2000" dirty="0">
                <a:latin typeface="+mn-lt"/>
              </a:rPr>
              <a:t>…</a:t>
            </a:r>
          </a:p>
          <a:p>
            <a:r>
              <a:rPr lang="en-US" sz="2000" dirty="0">
                <a:latin typeface="+mn-lt"/>
              </a:rPr>
              <a:t> score(d29, q) = w(a, d29)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5B77C8-947A-46B5-B4C4-63BD3C37951D}"/>
              </a:ext>
            </a:extLst>
          </p:cNvPr>
          <p:cNvSpPr txBox="1"/>
          <p:nvPr/>
        </p:nvSpPr>
        <p:spPr>
          <a:xfrm>
            <a:off x="381000" y="201633"/>
            <a:ext cx="3048000" cy="469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q: a 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AAF6CC-A411-445F-B7D1-FE4694596B91}"/>
              </a:ext>
            </a:extLst>
          </p:cNvPr>
          <p:cNvSpPr txBox="1"/>
          <p:nvPr/>
        </p:nvSpPr>
        <p:spPr>
          <a:xfrm>
            <a:off x="304800" y="3833022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2. </a:t>
            </a:r>
            <a:r>
              <a:rPr lang="el-GR" sz="2000" dirty="0">
                <a:latin typeface="+mn-lt"/>
              </a:rPr>
              <a:t>Διατρέχουμε τη λίστα καταχωρήσεων για το </a:t>
            </a:r>
            <a:r>
              <a:rPr lang="en-US" sz="2000" dirty="0">
                <a:latin typeface="+mn-lt"/>
              </a:rPr>
              <a:t>b </a:t>
            </a:r>
            <a:r>
              <a:rPr lang="el-GR" sz="2000" dirty="0">
                <a:latin typeface="+mn-lt"/>
              </a:rPr>
              <a:t>και ενημερώνουμε το</a:t>
            </a:r>
            <a:r>
              <a:rPr lang="en-US" sz="2000" dirty="0">
                <a:latin typeface="+mn-lt"/>
              </a:rPr>
              <a:t> score </a:t>
            </a:r>
            <a:r>
              <a:rPr lang="el-GR" sz="2000" dirty="0">
                <a:latin typeface="+mn-lt"/>
              </a:rPr>
              <a:t>για κάθε έγγραφο της λίστας με το </a:t>
            </a:r>
            <a:r>
              <a:rPr lang="el-GR" sz="2000" i="1" u="sng" dirty="0">
                <a:solidFill>
                  <a:prstClr val="black"/>
                </a:solidFill>
                <a:latin typeface="Calibri" panose="020F0502020204030204"/>
              </a:rPr>
              <a:t>βάρος του όρου </a:t>
            </a:r>
            <a:r>
              <a:rPr lang="en-US" sz="2000" u="sng" dirty="0">
                <a:solidFill>
                  <a:prstClr val="black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A1D1D1-05EC-4AAC-8CDA-4D19A0718458}"/>
              </a:ext>
            </a:extLst>
          </p:cNvPr>
          <p:cNvSpPr txBox="1"/>
          <p:nvPr/>
        </p:nvSpPr>
        <p:spPr>
          <a:xfrm>
            <a:off x="1371600" y="4559746"/>
            <a:ext cx="624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score(d1, q) = w(a, d1)</a:t>
            </a:r>
            <a:endParaRPr lang="el-GR" sz="2000" dirty="0">
              <a:latin typeface="+mn-lt"/>
            </a:endParaRPr>
          </a:p>
          <a:p>
            <a:r>
              <a:rPr lang="en-US" sz="2000" dirty="0">
                <a:solidFill>
                  <a:srgbClr val="FF0000"/>
                </a:solidFill>
                <a:latin typeface="+mn-lt"/>
              </a:rPr>
              <a:t>score(d2, q) = w(b, d2)</a:t>
            </a:r>
          </a:p>
          <a:p>
            <a:r>
              <a:rPr lang="en-US" sz="2000" dirty="0">
                <a:latin typeface="+mn-lt"/>
              </a:rPr>
              <a:t>score(d3, q) = w(a, d3)+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w(b, d3)</a:t>
            </a:r>
          </a:p>
          <a:p>
            <a:r>
              <a:rPr lang="en-US" sz="2000" dirty="0">
                <a:latin typeface="+mn-lt"/>
              </a:rPr>
              <a:t>…</a:t>
            </a:r>
          </a:p>
          <a:p>
            <a:r>
              <a:rPr lang="en-US" sz="2000" dirty="0">
                <a:latin typeface="+mn-lt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score(d29, q) = w(a, d29)</a:t>
            </a:r>
          </a:p>
          <a:p>
            <a:r>
              <a:rPr lang="en-US" sz="2000" dirty="0">
                <a:latin typeface="+mn-lt"/>
              </a:rPr>
              <a:t>score(d31, q) = w(b, d31)</a:t>
            </a:r>
          </a:p>
        </p:txBody>
      </p:sp>
    </p:spTree>
    <p:extLst>
      <p:ext uri="{BB962C8B-B14F-4D97-AF65-F5344CB8AC3E}">
        <p14:creationId xmlns:p14="http://schemas.microsoft.com/office/powerpoint/2010/main" val="1772256691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7</a:t>
            </a:r>
            <a:endParaRPr lang="en-US" sz="1600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20144" y="530781"/>
            <a:ext cx="8929718" cy="654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defTabSz="449263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Διάταξη καταχωρήσεων του </a:t>
            </a:r>
            <a:r>
              <a:rPr lang="en-US" sz="3600" i="1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t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 </a:t>
            </a:r>
            <a:r>
              <a:rPr lang="el-GR" sz="3600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με βάση το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w</a:t>
            </a:r>
            <a:r>
              <a:rPr lang="en-US" sz="3600" i="1" dirty="0" err="1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f</a:t>
            </a:r>
            <a:r>
              <a:rPr lang="en-US" sz="3600" i="1" baseline="-25000" dirty="0" err="1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t,d</a:t>
            </a:r>
            <a:endParaRPr lang="de-DE" sz="3600" i="1" baseline="-25000" dirty="0">
              <a:solidFill>
                <a:schemeClr val="accent2">
                  <a:lumMod val="7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0144" y="1295400"/>
            <a:ext cx="8320118" cy="3690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buClr>
                <a:srgbClr val="336699"/>
              </a:buClr>
            </a:pPr>
            <a:endParaRPr lang="el-GR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buClr>
                <a:srgbClr val="336699"/>
              </a:buClr>
            </a:pPr>
            <a:r>
              <a:rPr lang="el-GR" i="1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Διατάσσουμε τα έγγραφα στις λίστες καταχωρήσεων με βάση το βάρος (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weight</a:t>
            </a:r>
            <a:r>
              <a:rPr lang="el-GR" i="1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)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 </a:t>
            </a:r>
            <a:r>
              <a:rPr lang="en-US" altLang="zh-CN" i="1" dirty="0" err="1">
                <a:solidFill>
                  <a:srgbClr val="C00000"/>
                </a:solidFill>
                <a:latin typeface="Calibri"/>
              </a:rPr>
              <a:t>wf</a:t>
            </a:r>
            <a:r>
              <a:rPr lang="en-US" altLang="zh-CN" i="1" baseline="-25000" dirty="0" err="1">
                <a:solidFill>
                  <a:srgbClr val="C00000"/>
                </a:solidFill>
                <a:latin typeface="Calibri"/>
              </a:rPr>
              <a:t>t,d</a:t>
            </a:r>
            <a:r>
              <a:rPr lang="en-US" altLang="zh-CN" i="1" baseline="-25000" dirty="0">
                <a:solidFill>
                  <a:srgbClr val="C00000"/>
                </a:solidFill>
                <a:latin typeface="Calibri"/>
              </a:rPr>
              <a:t> </a:t>
            </a:r>
            <a:endParaRPr lang="el-GR" altLang="zh-CN" i="1" baseline="-25000" dirty="0">
              <a:solidFill>
                <a:srgbClr val="C00000"/>
              </a:solidFill>
              <a:latin typeface="Calibri"/>
            </a:endParaRPr>
          </a:p>
          <a:p>
            <a:pPr marL="742950" lvl="1" indent="-285750" defTabSz="449263">
              <a:buClr>
                <a:srgbClr val="336699"/>
              </a:buClr>
            </a:pPr>
            <a:endParaRPr lang="el-GR" i="1" baseline="-25000" dirty="0">
              <a:solidFill>
                <a:srgbClr val="C00000"/>
              </a:solidFill>
              <a:latin typeface="Calibri"/>
              <a:ea typeface="宋体" pitchFamily="2" charset="-122"/>
            </a:endParaRPr>
          </a:p>
          <a:p>
            <a:pPr marL="800100" lvl="1" indent="-342900" defTabSz="449263"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l-GR" dirty="0">
                <a:solidFill>
                  <a:srgbClr val="000000"/>
                </a:solidFill>
                <a:latin typeface="Calibri"/>
              </a:rPr>
              <a:t>	</a:t>
            </a:r>
            <a:r>
              <a:rPr lang="el-GR" sz="2000" dirty="0">
                <a:latin typeface="Calibri"/>
              </a:rPr>
              <a:t>Η απλούστερη περίπτωση, </a:t>
            </a:r>
            <a:r>
              <a:rPr lang="en-US" sz="2000" dirty="0">
                <a:latin typeface="Calibri"/>
              </a:rPr>
              <a:t>normalized </a:t>
            </a:r>
            <a:r>
              <a:rPr lang="en-US" sz="2000" dirty="0" err="1">
                <a:latin typeface="Calibri"/>
              </a:rPr>
              <a:t>tf-idf</a:t>
            </a:r>
            <a:r>
              <a:rPr lang="en-US" sz="2000" dirty="0">
                <a:latin typeface="Calibri"/>
              </a:rPr>
              <a:t> weight</a:t>
            </a:r>
            <a:endParaRPr lang="el-GR" sz="2000" dirty="0">
              <a:latin typeface="Calibri"/>
            </a:endParaRPr>
          </a:p>
          <a:p>
            <a:pPr marL="800100" lvl="1" indent="-342900" defTabSz="449263">
              <a:buClr>
                <a:srgbClr val="336699"/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buClr>
                <a:srgbClr val="336699"/>
              </a:buClr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Τα «καλά» έγγραφα για έναν όρο είναι στην αρχή της λίστας</a:t>
            </a:r>
          </a:p>
          <a:p>
            <a:pPr marL="742950" lvl="1" indent="-285750" defTabSz="449263">
              <a:buClr>
                <a:srgbClr val="336699"/>
              </a:buClr>
            </a:pPr>
            <a:endParaRPr lang="en-US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buClr>
                <a:srgbClr val="336699"/>
              </a:buClr>
            </a:pPr>
            <a:r>
              <a:rPr lang="el-GR" i="1" dirty="0">
                <a:solidFill>
                  <a:srgbClr val="C00000"/>
                </a:solidFill>
                <a:latin typeface="Calibri"/>
                <a:ea typeface="宋体" pitchFamily="2" charset="-122"/>
              </a:rPr>
              <a:t>Όχι κοινή διάταξη των εγγράφων σε όλες τις λίστες</a:t>
            </a:r>
            <a:r>
              <a:rPr lang="en-US" i="1" dirty="0">
                <a:solidFill>
                  <a:srgbClr val="C00000"/>
                </a:solidFill>
                <a:latin typeface="Calibri"/>
                <a:ea typeface="宋体" pitchFamily="2" charset="-122"/>
              </a:rPr>
              <a:t> </a:t>
            </a:r>
            <a:r>
              <a:rPr lang="el-GR" i="1" dirty="0">
                <a:solidFill>
                  <a:srgbClr val="C00000"/>
                </a:solidFill>
                <a:latin typeface="Calibri"/>
                <a:ea typeface="宋体" pitchFamily="2" charset="-122"/>
              </a:rPr>
              <a:t> </a:t>
            </a:r>
          </a:p>
          <a:p>
            <a:pPr marL="742950" lvl="1" indent="-285750" defTabSz="449263">
              <a:buClr>
                <a:srgbClr val="336699"/>
              </a:buClr>
            </a:pPr>
            <a:endParaRPr lang="el-GR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buClr>
                <a:srgbClr val="336699"/>
              </a:buClr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Αλλά, δε μπορούμε να υπολογίσουμε ένα συνολικό βαθμό για κάθε έγγραφο με 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merge sort</a:t>
            </a:r>
          </a:p>
          <a:p>
            <a:pPr marL="742950" lvl="1" indent="-285750" defTabSz="449263">
              <a:buClr>
                <a:srgbClr val="336699"/>
              </a:buClr>
            </a:pPr>
            <a:endParaRPr lang="de-DE" dirty="0">
              <a:solidFill>
                <a:srgbClr val="000000"/>
              </a:solidFill>
              <a:latin typeface="Calibri"/>
              <a:cs typeface="+mn-cs"/>
            </a:endParaRPr>
          </a:p>
          <a:p>
            <a:pPr lvl="1" defTabSz="449263">
              <a:buClr>
                <a:srgbClr val="336699"/>
              </a:buClr>
            </a:pP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→ “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συσσωρεύουμε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”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 τους βαθμούς για τα έγγραφα ανά όρο</a:t>
            </a:r>
            <a:endParaRPr lang="en-US" sz="2200" dirty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42951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B9248E-7709-4D06-8D00-E0EE85DD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117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8658FD-88AD-40ED-894D-D59A9B58A5A8}"/>
              </a:ext>
            </a:extLst>
          </p:cNvPr>
          <p:cNvSpPr txBox="1"/>
          <p:nvPr/>
        </p:nvSpPr>
        <p:spPr>
          <a:xfrm>
            <a:off x="838200" y="11430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a </a:t>
            </a:r>
            <a:r>
              <a:rPr lang="en-US" dirty="0">
                <a:latin typeface="+mn-lt"/>
                <a:sym typeface="Wingdings" panose="05000000000000000000" pitchFamily="2" charset="2"/>
              </a:rPr>
              <a:t> </a:t>
            </a:r>
            <a:r>
              <a:rPr lang="en-US" dirty="0">
                <a:latin typeface="+mn-lt"/>
              </a:rPr>
              <a:t>d1, 6 d3, 2 d8, 1 d15, 8 d20</a:t>
            </a:r>
            <a:r>
              <a:rPr lang="el-GR" dirty="0">
                <a:latin typeface="+mn-lt"/>
              </a:rPr>
              <a:t>,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1</a:t>
            </a:r>
            <a:r>
              <a:rPr lang="en-US" dirty="0">
                <a:latin typeface="+mn-lt"/>
              </a:rPr>
              <a:t>2 d29</a:t>
            </a:r>
            <a:r>
              <a:rPr lang="el-GR" dirty="0">
                <a:latin typeface="+mn-lt"/>
              </a:rPr>
              <a:t>,</a:t>
            </a:r>
            <a:r>
              <a:rPr lang="en-US" dirty="0">
                <a:latin typeface="+mn-lt"/>
              </a:rPr>
              <a:t> 1</a:t>
            </a:r>
          </a:p>
          <a:p>
            <a:r>
              <a:rPr lang="en-US" dirty="0">
                <a:latin typeface="+mn-lt"/>
              </a:rPr>
              <a:t>b </a:t>
            </a:r>
            <a:r>
              <a:rPr lang="el-GR" dirty="0">
                <a:latin typeface="+mn-lt"/>
                <a:sym typeface="Wingdings" panose="05000000000000000000" pitchFamily="2" charset="2"/>
              </a:rPr>
              <a:t></a:t>
            </a:r>
            <a:r>
              <a:rPr lang="en-US" dirty="0">
                <a:latin typeface="+mn-lt"/>
              </a:rPr>
              <a:t> d2, 3 d3, 1 d8, 1 d21, 10 d22, </a:t>
            </a:r>
            <a:r>
              <a:rPr lang="el-GR" dirty="0">
                <a:latin typeface="+mn-lt"/>
              </a:rPr>
              <a:t>7</a:t>
            </a:r>
            <a:r>
              <a:rPr lang="en-US" dirty="0">
                <a:latin typeface="+mn-lt"/>
              </a:rPr>
              <a:t> d20</a:t>
            </a:r>
            <a:r>
              <a:rPr lang="el-GR" dirty="0">
                <a:latin typeface="+mn-lt"/>
              </a:rPr>
              <a:t>,</a:t>
            </a:r>
            <a:r>
              <a:rPr lang="en-US" dirty="0">
                <a:latin typeface="+mn-lt"/>
              </a:rPr>
              <a:t> 1 d31, 1</a:t>
            </a:r>
            <a:r>
              <a:rPr lang="el-GR" dirty="0">
                <a:latin typeface="+mn-lt"/>
              </a:rPr>
              <a:t>1</a:t>
            </a:r>
            <a:endParaRPr lang="en-US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5B77C8-947A-46B5-B4C4-63BD3C37951D}"/>
              </a:ext>
            </a:extLst>
          </p:cNvPr>
          <p:cNvSpPr txBox="1"/>
          <p:nvPr/>
        </p:nvSpPr>
        <p:spPr>
          <a:xfrm>
            <a:off x="381000" y="201633"/>
            <a:ext cx="3048000" cy="469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q: a 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27AA94-F4CC-40F4-B8BB-EEE07EAC38F4}"/>
              </a:ext>
            </a:extLst>
          </p:cNvPr>
          <p:cNvSpPr txBox="1"/>
          <p:nvPr/>
        </p:nvSpPr>
        <p:spPr>
          <a:xfrm>
            <a:off x="952500" y="3158698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a </a:t>
            </a:r>
            <a:r>
              <a:rPr lang="en-US" dirty="0">
                <a:latin typeface="+mn-lt"/>
                <a:sym typeface="Wingdings" panose="05000000000000000000" pitchFamily="2" charset="2"/>
              </a:rPr>
              <a:t> </a:t>
            </a:r>
            <a:r>
              <a:rPr lang="en-US" dirty="0">
                <a:latin typeface="+mn-lt"/>
              </a:rPr>
              <a:t>d20</a:t>
            </a:r>
            <a:r>
              <a:rPr lang="el-GR" dirty="0">
                <a:latin typeface="+mn-lt"/>
              </a:rPr>
              <a:t>,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1</a:t>
            </a:r>
            <a:r>
              <a:rPr lang="en-US" dirty="0">
                <a:latin typeface="+mn-lt"/>
              </a:rPr>
              <a:t>2 d15, 8</a:t>
            </a:r>
            <a:r>
              <a:rPr lang="el-GR" dirty="0">
                <a:latin typeface="+mn-lt"/>
              </a:rPr>
              <a:t> </a:t>
            </a:r>
            <a:r>
              <a:rPr lang="en-US" dirty="0">
                <a:latin typeface="+mn-lt"/>
              </a:rPr>
              <a:t>d1, 6 d3, 2 d8, 1 d29</a:t>
            </a:r>
            <a:r>
              <a:rPr lang="el-GR" dirty="0">
                <a:latin typeface="+mn-lt"/>
              </a:rPr>
              <a:t>,</a:t>
            </a:r>
            <a:r>
              <a:rPr lang="en-US" dirty="0">
                <a:latin typeface="+mn-lt"/>
              </a:rPr>
              <a:t> 1</a:t>
            </a:r>
          </a:p>
          <a:p>
            <a:r>
              <a:rPr lang="en-US" dirty="0">
                <a:latin typeface="+mn-lt"/>
              </a:rPr>
              <a:t>b </a:t>
            </a:r>
            <a:r>
              <a:rPr lang="el-GR" dirty="0">
                <a:latin typeface="+mn-lt"/>
                <a:sym typeface="Wingdings" panose="05000000000000000000" pitchFamily="2" charset="2"/>
              </a:rPr>
              <a:t></a:t>
            </a:r>
            <a:r>
              <a:rPr lang="en-US" dirty="0">
                <a:latin typeface="+mn-lt"/>
              </a:rPr>
              <a:t> d31, 1</a:t>
            </a:r>
            <a:r>
              <a:rPr lang="el-GR" dirty="0">
                <a:latin typeface="+mn-lt"/>
              </a:rPr>
              <a:t>1 </a:t>
            </a:r>
            <a:r>
              <a:rPr lang="en-US" dirty="0">
                <a:latin typeface="+mn-lt"/>
              </a:rPr>
              <a:t>d21, 10 d22, </a:t>
            </a:r>
            <a:r>
              <a:rPr lang="el-GR" dirty="0">
                <a:latin typeface="+mn-lt"/>
              </a:rPr>
              <a:t>7 </a:t>
            </a:r>
            <a:r>
              <a:rPr lang="en-US" dirty="0">
                <a:latin typeface="+mn-lt"/>
              </a:rPr>
              <a:t>d2, 3 d3, 1 d8, 1, d20</a:t>
            </a:r>
            <a:r>
              <a:rPr lang="el-GR" dirty="0">
                <a:latin typeface="+mn-lt"/>
              </a:rPr>
              <a:t>,</a:t>
            </a:r>
            <a:r>
              <a:rPr lang="en-US" dirty="0">
                <a:latin typeface="+mn-lt"/>
              </a:rPr>
              <a:t>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A31E29-8AA9-4232-BADB-7AE8020DC63A}"/>
              </a:ext>
            </a:extLst>
          </p:cNvPr>
          <p:cNvSpPr txBox="1"/>
          <p:nvPr/>
        </p:nvSpPr>
        <p:spPr>
          <a:xfrm>
            <a:off x="381000" y="25908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Διάταξη με βάση το βάρος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CF499A-002E-4F79-893E-F96D65E21CA4}"/>
              </a:ext>
            </a:extLst>
          </p:cNvPr>
          <p:cNvSpPr txBox="1"/>
          <p:nvPr/>
        </p:nvSpPr>
        <p:spPr>
          <a:xfrm>
            <a:off x="723900" y="4648200"/>
            <a:ext cx="7353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Τα «καλά» έγγραφα για έναν όρο στην αρχή της λίστας του όρου 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371153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7</a:t>
            </a:r>
            <a:endParaRPr lang="en-US" sz="1600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52400" y="685904"/>
            <a:ext cx="8929718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defTabSz="449263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Διάταξη καταχωρήσεων του </a:t>
            </a:r>
            <a:r>
              <a:rPr lang="en-US" sz="3600" i="1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t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 </a:t>
            </a:r>
            <a:r>
              <a:rPr lang="el-GR" sz="3600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με βάση το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w</a:t>
            </a:r>
            <a:r>
              <a:rPr lang="en-US" sz="3600" i="1" dirty="0" err="1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f</a:t>
            </a:r>
            <a:r>
              <a:rPr lang="en-US" sz="3600" i="1" baseline="-25000" dirty="0" err="1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t,d</a:t>
            </a:r>
            <a:endParaRPr lang="de-DE" sz="3600" i="1" baseline="-25000" dirty="0">
              <a:solidFill>
                <a:schemeClr val="accent2">
                  <a:lumMod val="7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2400" y="1676400"/>
            <a:ext cx="8786842" cy="3690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buClr>
                <a:srgbClr val="336699"/>
              </a:buClr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Προσέγγιση: δεν επεξεργαζόμαστε τις καταχωρήσεις που θα συνεισφέρουν </a:t>
            </a:r>
            <a:r>
              <a:rPr lang="el-GR" i="1" dirty="0">
                <a:solidFill>
                  <a:srgbClr val="000000"/>
                </a:solidFill>
                <a:latin typeface="Calibri"/>
                <a:cs typeface="+mn-cs"/>
              </a:rPr>
              <a:t>λίγο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 στον τελικό βαθμό</a:t>
            </a:r>
          </a:p>
          <a:p>
            <a:pPr marL="742950" lvl="1" indent="-285750" defTabSz="449263">
              <a:buClr>
                <a:srgbClr val="336699"/>
              </a:buClr>
            </a:pPr>
            <a:endParaRPr lang="en-US" sz="1600" i="1" dirty="0">
              <a:solidFill>
                <a:schemeClr val="accent2">
                  <a:lumMod val="75000"/>
                </a:schemeClr>
              </a:solidFill>
              <a:latin typeface="Calibri"/>
              <a:cs typeface="+mn-cs"/>
            </a:endParaRPr>
          </a:p>
          <a:p>
            <a:pPr marL="742950" lvl="1" indent="-285750" defTabSz="449263"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Τα κορυφαία </a:t>
            </a:r>
            <a:r>
              <a:rPr lang="en-US" i="1" dirty="0">
                <a:solidFill>
                  <a:srgbClr val="000000"/>
                </a:solidFill>
                <a:latin typeface="Calibri"/>
                <a:cs typeface="+mn-cs"/>
              </a:rPr>
              <a:t>k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έγγραφα είναι πιθανόν να βρίσκονται </a:t>
            </a:r>
            <a:r>
              <a:rPr lang="el-GR" i="1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στην αρχή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 αυτών των ταξινομημένων λιστών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.</a:t>
            </a:r>
          </a:p>
          <a:p>
            <a:pPr marL="742950" lvl="1" indent="-285750" defTabSz="449263">
              <a:buClr>
                <a:srgbClr val="336699"/>
              </a:buClr>
              <a:buFont typeface="Wingdings" pitchFamily="2" charset="2"/>
              <a:buChar char="§"/>
            </a:pPr>
            <a:endParaRPr lang="de-DE" dirty="0">
              <a:solidFill>
                <a:srgbClr val="000000"/>
              </a:solidFill>
              <a:latin typeface="Calibri"/>
              <a:cs typeface="+mn-cs"/>
            </a:endParaRPr>
          </a:p>
          <a:p>
            <a:pPr lvl="1" defTabSz="449263">
              <a:buClr>
                <a:srgbClr val="336699"/>
              </a:buClr>
            </a:pP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→ 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γρήγορος τερματισμός ενώ επεξεργαζόμαστε τις λίστες καταχωρήσεων </a:t>
            </a:r>
            <a:r>
              <a:rPr lang="el-GR" i="1" dirty="0">
                <a:solidFill>
                  <a:srgbClr val="000000"/>
                </a:solidFill>
                <a:latin typeface="Calibri"/>
                <a:cs typeface="+mn-cs"/>
              </a:rPr>
              <a:t>μάλλον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 δε θα αλλάξει τα κορυφαία </a:t>
            </a:r>
            <a:r>
              <a:rPr lang="en-US" i="1" dirty="0">
                <a:solidFill>
                  <a:srgbClr val="000000"/>
                </a:solidFill>
                <a:latin typeface="Calibri"/>
                <a:cs typeface="+mn-cs"/>
              </a:rPr>
              <a:t>k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έγγραφα</a:t>
            </a:r>
            <a:endParaRPr lang="en-US" sz="2200" dirty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76478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6"/>
          <p:cNvSpPr>
            <a:spLocks noGrp="1"/>
          </p:cNvSpPr>
          <p:nvPr>
            <p:ph type="title"/>
          </p:nvPr>
        </p:nvSpPr>
        <p:spPr>
          <a:xfrm>
            <a:off x="304800" y="381000"/>
            <a:ext cx="8458200" cy="990600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Υπολογισμός ανά όρο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pic>
        <p:nvPicPr>
          <p:cNvPr id="49155" name="Content Placeholder 8" descr="cosinescore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573213"/>
            <a:ext cx="7663898" cy="4876483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119</a:t>
            </a:fld>
            <a:endParaRPr lang="en-US" dirty="0"/>
          </a:p>
        </p:txBody>
      </p:sp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7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17526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Μη φέρεις όλη τη λίστα καταχωρήσεων, μόνο τα πρώτα στοιχεία της 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1" y="2971800"/>
            <a:ext cx="7696200" cy="2057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Rectangle 2"/>
          <p:cNvSpPr/>
          <p:nvPr/>
        </p:nvSpPr>
        <p:spPr bwMode="auto">
          <a:xfrm>
            <a:off x="2438400" y="5943600"/>
            <a:ext cx="4648200" cy="533400"/>
          </a:xfrm>
          <a:prstGeom prst="rect">
            <a:avLst/>
          </a:prstGeom>
          <a:noFill/>
          <a:ln w="3810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Lucida Sans" charset="0"/>
              <a:cs typeface="Arial Unicode MS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5410200" y="2590800"/>
            <a:ext cx="1066800" cy="121920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2209800" y="4191000"/>
            <a:ext cx="30480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18363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itle 1"/>
          <p:cNvSpPr>
            <a:spLocks noGrp="1"/>
          </p:cNvSpPr>
          <p:nvPr>
            <p:ph type="title"/>
          </p:nvPr>
        </p:nvSpPr>
        <p:spPr>
          <a:xfrm>
            <a:off x="631581" y="147454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Παράδειγμα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10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52400" y="1600200"/>
            <a:ext cx="8701118" cy="363377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l-GR" sz="2000" dirty="0">
                <a:latin typeface="+mn-lt"/>
              </a:rPr>
              <a:t>Ποιο είναι ο βαθμός για τα παρακάτω ζεύγη χρησιμοποιώντας </a:t>
            </a:r>
            <a:r>
              <a:rPr lang="en-US" sz="2000" dirty="0" err="1">
                <a:latin typeface="+mn-lt"/>
              </a:rPr>
              <a:t>jaccard</a:t>
            </a:r>
            <a:r>
              <a:rPr lang="el-GR" sz="2000" dirty="0">
                <a:latin typeface="+mn-lt"/>
              </a:rPr>
              <a:t>; </a:t>
            </a: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endParaRPr lang="el-GR" sz="2000" dirty="0">
              <a:latin typeface="+mn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sz="2000" dirty="0">
                <a:latin typeface="+mn-lt"/>
              </a:rPr>
              <a:t>q</a:t>
            </a:r>
            <a:r>
              <a:rPr lang="el-GR" sz="2000" dirty="0">
                <a:latin typeface="+mn-lt"/>
              </a:rPr>
              <a:t>1</a:t>
            </a:r>
            <a:r>
              <a:rPr lang="en-US" sz="2000" dirty="0">
                <a:latin typeface="+mn-lt"/>
              </a:rPr>
              <a:t>: [information on cars] </a:t>
            </a:r>
            <a:endParaRPr lang="el-GR" sz="2000" dirty="0">
              <a:latin typeface="+mn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sz="2000" dirty="0">
                <a:latin typeface="+mn-lt"/>
              </a:rPr>
              <a:t>d</a:t>
            </a:r>
            <a:r>
              <a:rPr lang="el-GR" sz="2000" dirty="0">
                <a:latin typeface="+mn-lt"/>
              </a:rPr>
              <a:t>1</a:t>
            </a:r>
            <a:r>
              <a:rPr lang="en-US" sz="2000" dirty="0">
                <a:latin typeface="+mn-lt"/>
              </a:rPr>
              <a:t>: “all you’ve ever wanted to know </a:t>
            </a:r>
            <a:r>
              <a:rPr lang="de-DE" sz="2000" dirty="0" err="1">
                <a:latin typeface="+mn-lt"/>
              </a:rPr>
              <a:t>about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cars</a:t>
            </a:r>
            <a:r>
              <a:rPr lang="de-DE" sz="2000" dirty="0">
                <a:latin typeface="+mn-lt"/>
              </a:rPr>
              <a:t>”</a:t>
            </a:r>
            <a:endParaRPr lang="el-GR" sz="2000" dirty="0">
              <a:latin typeface="+mn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endParaRPr lang="de-DE" sz="2000" dirty="0">
              <a:latin typeface="+mn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de-DE" sz="2000" dirty="0">
                <a:latin typeface="+mn-lt"/>
              </a:rPr>
              <a:t>q</a:t>
            </a:r>
            <a:r>
              <a:rPr lang="el-GR" sz="2000" dirty="0">
                <a:latin typeface="+mn-lt"/>
              </a:rPr>
              <a:t>1</a:t>
            </a:r>
            <a:r>
              <a:rPr lang="de-DE" sz="2000" dirty="0">
                <a:latin typeface="+mn-lt"/>
              </a:rPr>
              <a:t>: [</a:t>
            </a:r>
            <a:r>
              <a:rPr lang="de-DE" sz="2000" dirty="0" err="1">
                <a:latin typeface="+mn-lt"/>
              </a:rPr>
              <a:t>information</a:t>
            </a:r>
            <a:r>
              <a:rPr lang="de-DE" sz="2000" dirty="0">
                <a:latin typeface="+mn-lt"/>
              </a:rPr>
              <a:t> on </a:t>
            </a:r>
            <a:r>
              <a:rPr lang="de-DE" sz="2000" dirty="0" err="1">
                <a:latin typeface="+mn-lt"/>
              </a:rPr>
              <a:t>cars</a:t>
            </a:r>
            <a:r>
              <a:rPr lang="de-DE" sz="2000" dirty="0">
                <a:latin typeface="+mn-lt"/>
              </a:rPr>
              <a:t>] </a:t>
            </a:r>
            <a:endParaRPr lang="el-GR" sz="2000" dirty="0">
              <a:latin typeface="+mn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de-DE" sz="2000" dirty="0">
                <a:latin typeface="+mn-lt"/>
              </a:rPr>
              <a:t>d</a:t>
            </a:r>
            <a:r>
              <a:rPr lang="el-GR" sz="2000" dirty="0">
                <a:latin typeface="+mn-lt"/>
              </a:rPr>
              <a:t>2</a:t>
            </a:r>
            <a:r>
              <a:rPr lang="de-DE" sz="2000" dirty="0">
                <a:latin typeface="+mn-lt"/>
              </a:rPr>
              <a:t>: “</a:t>
            </a:r>
            <a:r>
              <a:rPr lang="de-DE" sz="2000" dirty="0" err="1">
                <a:latin typeface="+mn-lt"/>
              </a:rPr>
              <a:t>information</a:t>
            </a:r>
            <a:r>
              <a:rPr lang="de-DE" sz="2000" dirty="0">
                <a:latin typeface="+mn-lt"/>
              </a:rPr>
              <a:t> on </a:t>
            </a:r>
            <a:r>
              <a:rPr lang="de-DE" sz="2000" dirty="0" err="1">
                <a:latin typeface="+mn-lt"/>
              </a:rPr>
              <a:t>trucks</a:t>
            </a:r>
            <a:r>
              <a:rPr lang="de-DE" sz="2000" dirty="0">
                <a:latin typeface="+mn-lt"/>
              </a:rPr>
              <a:t>, </a:t>
            </a:r>
            <a:r>
              <a:rPr lang="fr-FR" sz="2000" dirty="0">
                <a:latin typeface="+mn-lt"/>
              </a:rPr>
              <a:t>information on planes, information on trains”</a:t>
            </a: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endParaRPr lang="el-GR" sz="2000" dirty="0">
              <a:latin typeface="+mn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sz="2000" dirty="0">
                <a:latin typeface="+mn-lt"/>
              </a:rPr>
              <a:t>q</a:t>
            </a:r>
            <a:r>
              <a:rPr lang="el-GR" sz="2000" dirty="0">
                <a:latin typeface="+mn-lt"/>
              </a:rPr>
              <a:t>2</a:t>
            </a:r>
            <a:r>
              <a:rPr lang="en-US" sz="2000" dirty="0">
                <a:latin typeface="+mn-lt"/>
              </a:rPr>
              <a:t>: [red cars and red trucks] </a:t>
            </a:r>
            <a:endParaRPr lang="el-GR" sz="2000" dirty="0">
              <a:latin typeface="+mn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sz="2000" dirty="0">
                <a:latin typeface="+mn-lt"/>
              </a:rPr>
              <a:t>d</a:t>
            </a:r>
            <a:r>
              <a:rPr lang="el-GR" sz="2000" dirty="0">
                <a:latin typeface="+mn-lt"/>
              </a:rPr>
              <a:t>3</a:t>
            </a:r>
            <a:r>
              <a:rPr lang="en-US" sz="2000" dirty="0">
                <a:latin typeface="+mn-lt"/>
              </a:rPr>
              <a:t>: “cops stop red cars more </a:t>
            </a:r>
            <a:r>
              <a:rPr lang="de-DE" sz="2000" dirty="0" err="1">
                <a:latin typeface="+mn-lt"/>
              </a:rPr>
              <a:t>often</a:t>
            </a:r>
            <a:r>
              <a:rPr lang="de-DE" sz="2000" dirty="0">
                <a:latin typeface="+mn-lt"/>
              </a:rPr>
              <a:t>”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B9248E-7709-4D06-8D00-E0EE85DD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120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BA0B71-D46F-45EA-90F8-5BB4220A45A9}"/>
              </a:ext>
            </a:extLst>
          </p:cNvPr>
          <p:cNvSpPr txBox="1"/>
          <p:nvPr/>
        </p:nvSpPr>
        <p:spPr>
          <a:xfrm>
            <a:off x="232172" y="1916895"/>
            <a:ext cx="8527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latin typeface="+mn-lt"/>
              </a:rPr>
              <a:t>1. </a:t>
            </a:r>
            <a:r>
              <a:rPr lang="el-GR" sz="2000" dirty="0">
                <a:latin typeface="+mn-lt"/>
              </a:rPr>
              <a:t>Διατρέχουμε πρώτα τη λίστα καταχωρήσεων για το </a:t>
            </a:r>
            <a:r>
              <a:rPr lang="en-US" sz="2000" dirty="0">
                <a:latin typeface="+mn-lt"/>
              </a:rPr>
              <a:t>a </a:t>
            </a:r>
            <a:r>
              <a:rPr lang="el-GR" sz="2000" dirty="0">
                <a:solidFill>
                  <a:prstClr val="black"/>
                </a:solidFill>
                <a:latin typeface="Calibri" panose="020F0502020204030204"/>
              </a:rPr>
              <a:t>και υπολογίζουμε για κάθε έγγραφο της λίστας ένα μερικό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score </a:t>
            </a:r>
            <a:r>
              <a:rPr lang="el-GR" sz="2000" dirty="0">
                <a:solidFill>
                  <a:prstClr val="black"/>
                </a:solidFill>
                <a:latin typeface="Calibri" panose="020F0502020204030204"/>
              </a:rPr>
              <a:t>με βάση </a:t>
            </a:r>
            <a:r>
              <a:rPr lang="el-GR" sz="2000" i="1" u="sng" dirty="0">
                <a:solidFill>
                  <a:prstClr val="black"/>
                </a:solidFill>
                <a:latin typeface="Calibri" panose="020F0502020204030204"/>
              </a:rPr>
              <a:t>το βάρος του όρο </a:t>
            </a:r>
            <a:r>
              <a:rPr lang="en-US" sz="2000" u="sng" dirty="0">
                <a:solidFill>
                  <a:prstClr val="black"/>
                </a:solidFill>
                <a:latin typeface="Calibri" panose="020F0502020204030204"/>
              </a:rPr>
              <a:t>a</a:t>
            </a:r>
          </a:p>
          <a:p>
            <a:endParaRPr lang="en-US" sz="20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09B571-01A5-4B23-A963-61311B64D880}"/>
              </a:ext>
            </a:extLst>
          </p:cNvPr>
          <p:cNvSpPr txBox="1"/>
          <p:nvPr/>
        </p:nvSpPr>
        <p:spPr>
          <a:xfrm>
            <a:off x="1371600" y="2551704"/>
            <a:ext cx="624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score(d</a:t>
            </a:r>
            <a:r>
              <a:rPr lang="el-GR" sz="2000" dirty="0">
                <a:latin typeface="+mn-lt"/>
              </a:rPr>
              <a:t>20</a:t>
            </a:r>
            <a:r>
              <a:rPr lang="en-US" sz="2000" dirty="0">
                <a:latin typeface="+mn-lt"/>
              </a:rPr>
              <a:t>, q) = w(a, d1)</a:t>
            </a:r>
          </a:p>
          <a:p>
            <a:r>
              <a:rPr lang="en-US" sz="2000" dirty="0">
                <a:latin typeface="+mn-lt"/>
              </a:rPr>
              <a:t>score(d</a:t>
            </a:r>
            <a:r>
              <a:rPr lang="el-GR" sz="2000" dirty="0">
                <a:latin typeface="+mn-lt"/>
              </a:rPr>
              <a:t>15</a:t>
            </a:r>
            <a:r>
              <a:rPr lang="en-US" sz="2000" dirty="0">
                <a:latin typeface="+mn-lt"/>
              </a:rPr>
              <a:t>, q) = w(a, d3)</a:t>
            </a:r>
            <a:endParaRPr lang="el-GR" sz="2000" dirty="0">
              <a:latin typeface="+mn-lt"/>
            </a:endParaRPr>
          </a:p>
          <a:p>
            <a:r>
              <a:rPr lang="el-GR" sz="2000" dirty="0">
                <a:latin typeface="+mn-lt"/>
              </a:rPr>
              <a:t>..</a:t>
            </a:r>
            <a:endParaRPr lang="en-US" sz="2000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5B77C8-947A-46B5-B4C4-63BD3C37951D}"/>
              </a:ext>
            </a:extLst>
          </p:cNvPr>
          <p:cNvSpPr txBox="1"/>
          <p:nvPr/>
        </p:nvSpPr>
        <p:spPr>
          <a:xfrm>
            <a:off x="381000" y="201633"/>
            <a:ext cx="3048000" cy="469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q: a 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AAF6CC-A411-445F-B7D1-FE4694596B91}"/>
              </a:ext>
            </a:extLst>
          </p:cNvPr>
          <p:cNvSpPr txBox="1"/>
          <p:nvPr/>
        </p:nvSpPr>
        <p:spPr>
          <a:xfrm>
            <a:off x="304800" y="3833022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2. </a:t>
            </a:r>
            <a:r>
              <a:rPr lang="el-GR" sz="2000" dirty="0">
                <a:latin typeface="+mn-lt"/>
              </a:rPr>
              <a:t>Διατρέχουμε τη λίστα καταχωρήσεων για το </a:t>
            </a:r>
            <a:r>
              <a:rPr lang="en-US" sz="2000" dirty="0">
                <a:latin typeface="+mn-lt"/>
              </a:rPr>
              <a:t>b </a:t>
            </a:r>
            <a:r>
              <a:rPr lang="el-GR" sz="2000" dirty="0">
                <a:latin typeface="+mn-lt"/>
              </a:rPr>
              <a:t>και ενημερώνουμε το</a:t>
            </a:r>
            <a:r>
              <a:rPr lang="en-US" sz="2000" dirty="0">
                <a:latin typeface="+mn-lt"/>
              </a:rPr>
              <a:t> score </a:t>
            </a:r>
            <a:r>
              <a:rPr lang="el-GR" sz="2000" dirty="0">
                <a:latin typeface="+mn-lt"/>
              </a:rPr>
              <a:t>για κάθε έγγραφο της λίστας με το </a:t>
            </a:r>
            <a:r>
              <a:rPr lang="el-GR" sz="2000" i="1" u="sng" dirty="0">
                <a:solidFill>
                  <a:prstClr val="black"/>
                </a:solidFill>
                <a:latin typeface="Calibri" panose="020F0502020204030204"/>
              </a:rPr>
              <a:t>βάρος του όρου </a:t>
            </a:r>
            <a:r>
              <a:rPr lang="en-US" sz="2000" u="sng" dirty="0">
                <a:solidFill>
                  <a:prstClr val="black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A1D1D1-05EC-4AAC-8CDA-4D19A0718458}"/>
              </a:ext>
            </a:extLst>
          </p:cNvPr>
          <p:cNvSpPr txBox="1"/>
          <p:nvPr/>
        </p:nvSpPr>
        <p:spPr>
          <a:xfrm>
            <a:off x="1343025" y="4598187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score(d</a:t>
            </a:r>
            <a:r>
              <a:rPr lang="el-GR" sz="2000" dirty="0">
                <a:latin typeface="+mn-lt"/>
              </a:rPr>
              <a:t>31</a:t>
            </a:r>
            <a:r>
              <a:rPr lang="en-US" sz="2000" dirty="0">
                <a:latin typeface="+mn-lt"/>
              </a:rPr>
              <a:t>, q) = w(a, d1)</a:t>
            </a:r>
            <a:endParaRPr lang="el-GR" sz="2000" dirty="0">
              <a:latin typeface="+mn-lt"/>
            </a:endParaRPr>
          </a:p>
          <a:p>
            <a:r>
              <a:rPr lang="el-GR" sz="2000" dirty="0">
                <a:latin typeface="+mn-lt"/>
              </a:rPr>
              <a:t>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14EFBA-CC1A-4C54-A912-2FD5A567A551}"/>
              </a:ext>
            </a:extLst>
          </p:cNvPr>
          <p:cNvSpPr txBox="1"/>
          <p:nvPr/>
        </p:nvSpPr>
        <p:spPr>
          <a:xfrm>
            <a:off x="952500" y="1016431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a </a:t>
            </a:r>
            <a:r>
              <a:rPr lang="en-US" dirty="0">
                <a:latin typeface="+mn-lt"/>
                <a:sym typeface="Wingdings" panose="05000000000000000000" pitchFamily="2" charset="2"/>
              </a:rPr>
              <a:t> </a:t>
            </a:r>
            <a:r>
              <a:rPr lang="en-US" dirty="0">
                <a:latin typeface="+mn-lt"/>
              </a:rPr>
              <a:t>d20</a:t>
            </a:r>
            <a:r>
              <a:rPr lang="el-GR" dirty="0">
                <a:latin typeface="+mn-lt"/>
              </a:rPr>
              <a:t>,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1</a:t>
            </a:r>
            <a:r>
              <a:rPr lang="en-US" dirty="0">
                <a:latin typeface="+mn-lt"/>
              </a:rPr>
              <a:t>2 d15, 8</a:t>
            </a:r>
            <a:r>
              <a:rPr lang="el-GR" dirty="0">
                <a:latin typeface="+mn-lt"/>
              </a:rPr>
              <a:t> </a:t>
            </a:r>
            <a:r>
              <a:rPr lang="en-US" dirty="0">
                <a:latin typeface="+mn-lt"/>
              </a:rPr>
              <a:t>d1, 6 d3, 2 d8, 1 d29</a:t>
            </a:r>
            <a:r>
              <a:rPr lang="el-GR" dirty="0">
                <a:latin typeface="+mn-lt"/>
              </a:rPr>
              <a:t>,</a:t>
            </a:r>
            <a:r>
              <a:rPr lang="en-US" dirty="0">
                <a:latin typeface="+mn-lt"/>
              </a:rPr>
              <a:t> 1</a:t>
            </a:r>
          </a:p>
          <a:p>
            <a:r>
              <a:rPr lang="en-US" dirty="0">
                <a:latin typeface="+mn-lt"/>
              </a:rPr>
              <a:t>b </a:t>
            </a:r>
            <a:r>
              <a:rPr lang="el-GR" dirty="0">
                <a:latin typeface="+mn-lt"/>
                <a:sym typeface="Wingdings" panose="05000000000000000000" pitchFamily="2" charset="2"/>
              </a:rPr>
              <a:t></a:t>
            </a:r>
            <a:r>
              <a:rPr lang="en-US" dirty="0">
                <a:latin typeface="+mn-lt"/>
              </a:rPr>
              <a:t> d31, 1</a:t>
            </a:r>
            <a:r>
              <a:rPr lang="el-GR" dirty="0">
                <a:latin typeface="+mn-lt"/>
              </a:rPr>
              <a:t>1 </a:t>
            </a:r>
            <a:r>
              <a:rPr lang="en-US" dirty="0">
                <a:latin typeface="+mn-lt"/>
              </a:rPr>
              <a:t>d21, 10 d22, </a:t>
            </a:r>
            <a:r>
              <a:rPr lang="el-GR" dirty="0">
                <a:latin typeface="+mn-lt"/>
              </a:rPr>
              <a:t>7 </a:t>
            </a:r>
            <a:r>
              <a:rPr lang="en-US" dirty="0">
                <a:latin typeface="+mn-lt"/>
              </a:rPr>
              <a:t>d2, 3 d3, 1 d8, 1, d20</a:t>
            </a:r>
            <a:r>
              <a:rPr lang="el-GR" dirty="0">
                <a:latin typeface="+mn-lt"/>
              </a:rPr>
              <a:t>,</a:t>
            </a:r>
            <a:r>
              <a:rPr lang="en-US" dirty="0">
                <a:latin typeface="+mn-lt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03261688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616927" y="3138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1. </a:t>
            </a:r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Πρόωρος τερματισμός</a:t>
            </a:r>
            <a:endParaRPr lang="en-US" sz="3600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628650" y="2125662"/>
            <a:ext cx="7886700" cy="264498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34" charset="-128"/>
              </a:rPr>
              <a:t>Κατά τη διάσχιση των καταχωρήσεων ενός όρου </a:t>
            </a:r>
            <a:r>
              <a:rPr lang="en-US" sz="2400" i="1" dirty="0">
                <a:ea typeface="ＭＳ Ｐゴシック" pitchFamily="34" charset="-128"/>
              </a:rPr>
              <a:t>t</a:t>
            </a:r>
            <a:r>
              <a:rPr lang="el-GR" sz="2400" i="1" dirty="0">
                <a:ea typeface="ＭＳ Ｐゴシック" pitchFamily="34" charset="-128"/>
              </a:rPr>
              <a:t>, </a:t>
            </a:r>
            <a:r>
              <a:rPr lang="el-GR" sz="2400" dirty="0">
                <a:ea typeface="ＭＳ Ｐゴシック" pitchFamily="34" charset="-128"/>
              </a:rPr>
              <a:t>σταμάτα νωρίς αφού:</a:t>
            </a:r>
            <a:endParaRPr lang="en-US" sz="2400" dirty="0">
              <a:ea typeface="ＭＳ Ｐゴシック" pitchFamily="34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34" charset="-128"/>
              </a:rPr>
              <a:t>Δεις ένα προκαθορισμένο αριθμό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r</a:t>
            </a:r>
            <a:r>
              <a:rPr lang="en-US" sz="2400" dirty="0">
                <a:ea typeface="ＭＳ Ｐゴシック" pitchFamily="34" charset="-128"/>
              </a:rPr>
              <a:t> </a:t>
            </a:r>
            <a:r>
              <a:rPr lang="el-GR" sz="2400" dirty="0">
                <a:ea typeface="ＭＳ Ｐゴシック" pitchFamily="34" charset="-128"/>
              </a:rPr>
              <a:t>από έγγραφα, ή</a:t>
            </a:r>
            <a:endParaRPr lang="en-US" sz="2400" dirty="0">
              <a:ea typeface="ＭＳ Ｐゴシック" pitchFamily="34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zh-CN" sz="2400" dirty="0">
                <a:ea typeface="宋体" pitchFamily="2" charset="-122"/>
              </a:rPr>
              <a:t>Τ</a:t>
            </a:r>
            <a:r>
              <a:rPr lang="el-GR" altLang="zh-CN" sz="2400" dirty="0">
                <a:ea typeface="ＭＳ Ｐゴシック" pitchFamily="34" charset="-128"/>
              </a:rPr>
              <a:t>ο </a:t>
            </a:r>
            <a:r>
              <a:rPr lang="en-US" altLang="zh-CN" sz="2400" i="1" dirty="0" err="1">
                <a:ea typeface="宋体" pitchFamily="2" charset="-122"/>
              </a:rPr>
              <a:t>wf</a:t>
            </a:r>
            <a:r>
              <a:rPr lang="en-US" altLang="zh-CN" sz="2400" i="1" baseline="-25000" dirty="0" err="1">
                <a:ea typeface="宋体" pitchFamily="2" charset="-122"/>
              </a:rPr>
              <a:t>t,d</a:t>
            </a:r>
            <a:r>
              <a:rPr lang="en-US" altLang="zh-CN" sz="2400" i="1" baseline="-25000" dirty="0">
                <a:ea typeface="宋体" pitchFamily="2" charset="-122"/>
              </a:rPr>
              <a:t>  </a:t>
            </a:r>
            <a:r>
              <a:rPr lang="el-GR" altLang="zh-CN" sz="2400" dirty="0">
                <a:ea typeface="宋体" pitchFamily="2" charset="-122"/>
              </a:rPr>
              <a:t>πέφτει κάτω από κάποιο </a:t>
            </a:r>
            <a:r>
              <a:rPr lang="el-GR" altLang="zh-CN" sz="2400" dirty="0">
                <a:solidFill>
                  <a:schemeClr val="accent1">
                    <a:lumMod val="75000"/>
                  </a:schemeClr>
                </a:solidFill>
                <a:ea typeface="宋体" pitchFamily="2" charset="-122"/>
              </a:rPr>
              <a:t>κατώφλι</a:t>
            </a:r>
            <a:endParaRPr lang="en-US" altLang="zh-CN" sz="2400" dirty="0">
              <a:solidFill>
                <a:schemeClr val="accent1">
                  <a:lumMod val="75000"/>
                </a:schemeClr>
              </a:solidFill>
              <a:ea typeface="宋体" pitchFamily="2" charset="-12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rgbClr val="C00000"/>
                </a:solidFill>
                <a:ea typeface="宋体" pitchFamily="2" charset="-122"/>
              </a:rPr>
              <a:t>Πάρε την ένωση του συνόλου των εγγράφων που προκύπτει</a:t>
            </a:r>
            <a:endParaRPr lang="en-US" sz="2400" dirty="0">
              <a:solidFill>
                <a:srgbClr val="C00000"/>
              </a:solidFill>
              <a:ea typeface="宋体" pitchFamily="2" charset="-122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C00000"/>
                </a:solidFill>
                <a:ea typeface="宋体" pitchFamily="2" charset="-122"/>
              </a:rPr>
              <a:t>  </a:t>
            </a:r>
            <a:r>
              <a:rPr lang="el-GR" sz="2400" dirty="0">
                <a:solidFill>
                  <a:srgbClr val="C00000"/>
                </a:solidFill>
                <a:ea typeface="宋体" pitchFamily="2" charset="-122"/>
              </a:rPr>
              <a:t>Ένα σύνολο για κάθε όρο</a:t>
            </a:r>
            <a:endParaRPr lang="en-US" sz="2400" dirty="0">
              <a:solidFill>
                <a:srgbClr val="C00000"/>
              </a:solidFill>
              <a:ea typeface="宋体" pitchFamily="2" charset="-12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>
                <a:ea typeface="宋体" pitchFamily="2" charset="-122"/>
              </a:rPr>
              <a:t>Υπολόγισε τους βαθμούς μόνο αυτών των εγγράφων</a:t>
            </a:r>
            <a:endParaRPr lang="en-US" sz="2400" dirty="0">
              <a:ea typeface="ＭＳ Ｐゴシック" pitchFamily="34" charset="-128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121</a:t>
            </a:fld>
            <a:endParaRPr lang="en-US" dirty="0"/>
          </a:p>
        </p:txBody>
      </p:sp>
      <p:sp>
        <p:nvSpPr>
          <p:cNvPr id="3789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7.1.5</a:t>
            </a:r>
          </a:p>
        </p:txBody>
      </p:sp>
    </p:spTree>
    <p:extLst>
      <p:ext uri="{BB962C8B-B14F-4D97-AF65-F5344CB8AC3E}">
        <p14:creationId xmlns:p14="http://schemas.microsoft.com/office/powerpoint/2010/main" val="60277366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B9248E-7709-4D06-8D00-E0EE85DD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122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BA0B71-D46F-45EA-90F8-5BB4220A45A9}"/>
              </a:ext>
            </a:extLst>
          </p:cNvPr>
          <p:cNvSpPr txBox="1"/>
          <p:nvPr/>
        </p:nvSpPr>
        <p:spPr>
          <a:xfrm>
            <a:off x="203597" y="2159249"/>
            <a:ext cx="8527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latin typeface="+mn-lt"/>
              </a:rPr>
              <a:t>1. </a:t>
            </a:r>
            <a:r>
              <a:rPr lang="el-GR" sz="2000" dirty="0">
                <a:latin typeface="+mn-lt"/>
              </a:rPr>
              <a:t>Διατρέχουμε πρώτα τη λίστα καταχωρήσεων για το </a:t>
            </a:r>
            <a:r>
              <a:rPr lang="en-US" sz="2000" dirty="0">
                <a:latin typeface="+mn-lt"/>
              </a:rPr>
              <a:t>a </a:t>
            </a:r>
            <a:r>
              <a:rPr lang="el-GR" sz="2000" dirty="0">
                <a:solidFill>
                  <a:prstClr val="black"/>
                </a:solidFill>
                <a:latin typeface="Calibri" panose="020F0502020204030204"/>
              </a:rPr>
              <a:t>και υπολογίζουμε για κάθε έγγραφο της λίστας ένα μερικό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score </a:t>
            </a:r>
            <a:r>
              <a:rPr lang="el-GR" sz="2000" dirty="0">
                <a:solidFill>
                  <a:prstClr val="black"/>
                </a:solidFill>
                <a:latin typeface="Calibri" panose="020F0502020204030204"/>
              </a:rPr>
              <a:t>με βάση </a:t>
            </a:r>
            <a:r>
              <a:rPr lang="el-GR" sz="2000" i="1" u="sng" dirty="0">
                <a:solidFill>
                  <a:prstClr val="black"/>
                </a:solidFill>
                <a:latin typeface="Calibri" panose="020F0502020204030204"/>
              </a:rPr>
              <a:t>το βάρος του όρο </a:t>
            </a:r>
            <a:r>
              <a:rPr lang="en-US" sz="2000" u="sng" dirty="0">
                <a:solidFill>
                  <a:prstClr val="black"/>
                </a:solidFill>
                <a:latin typeface="Calibri" panose="020F0502020204030204"/>
              </a:rPr>
              <a:t>a</a:t>
            </a:r>
          </a:p>
          <a:p>
            <a:endParaRPr lang="en-US" sz="20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09B571-01A5-4B23-A963-61311B64D880}"/>
              </a:ext>
            </a:extLst>
          </p:cNvPr>
          <p:cNvSpPr txBox="1"/>
          <p:nvPr/>
        </p:nvSpPr>
        <p:spPr>
          <a:xfrm>
            <a:off x="1447800" y="281133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score(d</a:t>
            </a:r>
            <a:r>
              <a:rPr lang="el-GR" sz="2000" dirty="0">
                <a:latin typeface="+mn-lt"/>
              </a:rPr>
              <a:t>20</a:t>
            </a:r>
            <a:r>
              <a:rPr lang="en-US" sz="2000" dirty="0">
                <a:latin typeface="+mn-lt"/>
              </a:rPr>
              <a:t>, q) = w(a, d1)</a:t>
            </a:r>
          </a:p>
          <a:p>
            <a:r>
              <a:rPr lang="en-US" sz="2000" dirty="0">
                <a:latin typeface="+mn-lt"/>
              </a:rPr>
              <a:t>score(d</a:t>
            </a:r>
            <a:r>
              <a:rPr lang="el-GR" sz="2000" dirty="0">
                <a:latin typeface="+mn-lt"/>
              </a:rPr>
              <a:t>15</a:t>
            </a:r>
            <a:r>
              <a:rPr lang="en-US" sz="2000" dirty="0">
                <a:latin typeface="+mn-lt"/>
              </a:rPr>
              <a:t>, q) = w(a, d3)</a:t>
            </a:r>
            <a:endParaRPr lang="el-GR" sz="2000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5B77C8-947A-46B5-B4C4-63BD3C37951D}"/>
              </a:ext>
            </a:extLst>
          </p:cNvPr>
          <p:cNvSpPr txBox="1"/>
          <p:nvPr/>
        </p:nvSpPr>
        <p:spPr>
          <a:xfrm>
            <a:off x="381000" y="201633"/>
            <a:ext cx="3048000" cy="469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q: a 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AAF6CC-A411-445F-B7D1-FE4694596B91}"/>
              </a:ext>
            </a:extLst>
          </p:cNvPr>
          <p:cNvSpPr txBox="1"/>
          <p:nvPr/>
        </p:nvSpPr>
        <p:spPr>
          <a:xfrm>
            <a:off x="304800" y="3833022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2. </a:t>
            </a:r>
            <a:r>
              <a:rPr lang="el-GR" sz="2000" dirty="0">
                <a:latin typeface="+mn-lt"/>
              </a:rPr>
              <a:t>Διατρέχουμε τη λίστα καταχωρήσεων για το </a:t>
            </a:r>
            <a:r>
              <a:rPr lang="en-US" sz="2000" dirty="0">
                <a:latin typeface="+mn-lt"/>
              </a:rPr>
              <a:t>b </a:t>
            </a:r>
            <a:r>
              <a:rPr lang="el-GR" sz="2000" dirty="0">
                <a:latin typeface="+mn-lt"/>
              </a:rPr>
              <a:t>και ενημερώνουμε το</a:t>
            </a:r>
            <a:r>
              <a:rPr lang="en-US" sz="2000" dirty="0">
                <a:latin typeface="+mn-lt"/>
              </a:rPr>
              <a:t> score </a:t>
            </a:r>
            <a:r>
              <a:rPr lang="el-GR" sz="2000" dirty="0">
                <a:latin typeface="+mn-lt"/>
              </a:rPr>
              <a:t>για κάθε έγγραφο της λίστας με το </a:t>
            </a:r>
            <a:r>
              <a:rPr lang="el-GR" sz="2000" i="1" u="sng" dirty="0">
                <a:solidFill>
                  <a:prstClr val="black"/>
                </a:solidFill>
                <a:latin typeface="Calibri" panose="020F0502020204030204"/>
              </a:rPr>
              <a:t>βάρος του όρου </a:t>
            </a:r>
            <a:r>
              <a:rPr lang="en-US" sz="2000" u="sng" dirty="0">
                <a:solidFill>
                  <a:prstClr val="black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A1D1D1-05EC-4AAC-8CDA-4D19A0718458}"/>
              </a:ext>
            </a:extLst>
          </p:cNvPr>
          <p:cNvSpPr txBox="1"/>
          <p:nvPr/>
        </p:nvSpPr>
        <p:spPr>
          <a:xfrm>
            <a:off x="1343025" y="4598187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score(d</a:t>
            </a:r>
            <a:r>
              <a:rPr lang="el-GR" sz="2000" dirty="0">
                <a:latin typeface="+mn-lt"/>
              </a:rPr>
              <a:t>31</a:t>
            </a:r>
            <a:r>
              <a:rPr lang="en-US" sz="2000" dirty="0">
                <a:latin typeface="+mn-lt"/>
              </a:rPr>
              <a:t>, q) = w(b, d31)</a:t>
            </a:r>
            <a:endParaRPr lang="el-GR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score(d21, q) = w(b, d21)</a:t>
            </a:r>
            <a:endParaRPr lang="el-GR" sz="2000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14EFBA-CC1A-4C54-A912-2FD5A567A551}"/>
              </a:ext>
            </a:extLst>
          </p:cNvPr>
          <p:cNvSpPr txBox="1"/>
          <p:nvPr/>
        </p:nvSpPr>
        <p:spPr>
          <a:xfrm>
            <a:off x="952500" y="1016431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a </a:t>
            </a:r>
            <a:r>
              <a:rPr lang="en-US" dirty="0">
                <a:latin typeface="+mn-lt"/>
                <a:sym typeface="Wingdings" panose="05000000000000000000" pitchFamily="2" charset="2"/>
              </a:rPr>
              <a:t> </a:t>
            </a:r>
            <a:r>
              <a:rPr lang="en-US" dirty="0">
                <a:latin typeface="+mn-lt"/>
              </a:rPr>
              <a:t>d20</a:t>
            </a:r>
            <a:r>
              <a:rPr lang="el-GR" dirty="0">
                <a:latin typeface="+mn-lt"/>
              </a:rPr>
              <a:t>,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1</a:t>
            </a:r>
            <a:r>
              <a:rPr lang="en-US" dirty="0">
                <a:latin typeface="+mn-lt"/>
              </a:rPr>
              <a:t>2 d15, 8</a:t>
            </a:r>
            <a:r>
              <a:rPr lang="el-GR" dirty="0">
                <a:latin typeface="+mn-lt"/>
              </a:rPr>
              <a:t> </a:t>
            </a:r>
            <a:r>
              <a:rPr lang="en-US" dirty="0">
                <a:latin typeface="+mn-lt"/>
              </a:rPr>
              <a:t>d1, 6 d3, 2 d8, 1 d29</a:t>
            </a:r>
            <a:r>
              <a:rPr lang="el-GR" dirty="0">
                <a:latin typeface="+mn-lt"/>
              </a:rPr>
              <a:t>,</a:t>
            </a:r>
            <a:r>
              <a:rPr lang="en-US" dirty="0">
                <a:latin typeface="+mn-lt"/>
              </a:rPr>
              <a:t> 1</a:t>
            </a:r>
          </a:p>
          <a:p>
            <a:r>
              <a:rPr lang="en-US" dirty="0">
                <a:latin typeface="+mn-lt"/>
              </a:rPr>
              <a:t>b </a:t>
            </a:r>
            <a:r>
              <a:rPr lang="el-GR" dirty="0">
                <a:latin typeface="+mn-lt"/>
                <a:sym typeface="Wingdings" panose="05000000000000000000" pitchFamily="2" charset="2"/>
              </a:rPr>
              <a:t></a:t>
            </a:r>
            <a:r>
              <a:rPr lang="en-US" dirty="0">
                <a:latin typeface="+mn-lt"/>
              </a:rPr>
              <a:t> d31, 1</a:t>
            </a:r>
            <a:r>
              <a:rPr lang="el-GR" dirty="0">
                <a:latin typeface="+mn-lt"/>
              </a:rPr>
              <a:t>1 </a:t>
            </a:r>
            <a:r>
              <a:rPr lang="en-US" dirty="0">
                <a:latin typeface="+mn-lt"/>
              </a:rPr>
              <a:t>d21, 10 d22, </a:t>
            </a:r>
            <a:r>
              <a:rPr lang="el-GR" dirty="0">
                <a:latin typeface="+mn-lt"/>
              </a:rPr>
              <a:t>7 </a:t>
            </a:r>
            <a:r>
              <a:rPr lang="en-US" dirty="0">
                <a:latin typeface="+mn-lt"/>
              </a:rPr>
              <a:t>d2, 3 d3, 1 d8, 1, d20</a:t>
            </a:r>
            <a:r>
              <a:rPr lang="el-GR" dirty="0">
                <a:latin typeface="+mn-lt"/>
              </a:rPr>
              <a:t>,</a:t>
            </a:r>
            <a:r>
              <a:rPr lang="en-US" dirty="0">
                <a:latin typeface="+mn-lt"/>
              </a:rPr>
              <a:t>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6BBB2C-507F-480C-BEAE-E86151958DFB}"/>
              </a:ext>
            </a:extLst>
          </p:cNvPr>
          <p:cNvSpPr txBox="1"/>
          <p:nvPr/>
        </p:nvSpPr>
        <p:spPr>
          <a:xfrm>
            <a:off x="685800" y="55626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Μόνο τα 15, 29, 21, 31</a:t>
            </a:r>
            <a:endParaRPr lang="en-US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A263D8-171F-4132-BB84-6708AA7F39F6}"/>
              </a:ext>
            </a:extLst>
          </p:cNvPr>
          <p:cNvSpPr txBox="1"/>
          <p:nvPr/>
        </p:nvSpPr>
        <p:spPr>
          <a:xfrm>
            <a:off x="7452122" y="1620736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r = 2</a:t>
            </a:r>
          </a:p>
        </p:txBody>
      </p:sp>
    </p:spTree>
    <p:extLst>
      <p:ext uri="{BB962C8B-B14F-4D97-AF65-F5344CB8AC3E}">
        <p14:creationId xmlns:p14="http://schemas.microsoft.com/office/powerpoint/2010/main" val="2460539156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37662" y="42724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2.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idf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-</a:t>
            </a:r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διατεταγμένοι όροι</a:t>
            </a:r>
            <a:endParaRPr lang="en-US" sz="3600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37662" y="2216944"/>
            <a:ext cx="8229600" cy="13644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2400" dirty="0">
                <a:ea typeface="ＭＳ Ｐゴシック" pitchFamily="34" charset="-128"/>
              </a:rPr>
              <a:t>Κατά την επεξεργασία των όρων του ερωτήματος</a:t>
            </a:r>
            <a:endParaRPr lang="en-US" sz="2400" dirty="0">
              <a:ea typeface="ＭＳ Ｐゴシック" pitchFamily="34" charset="-128"/>
            </a:endParaRPr>
          </a:p>
          <a:p>
            <a:r>
              <a:rPr lang="el-GR" sz="2400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Εξετάζουμε τους όρους με φθίνουσα διάταξη ως προς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idf</a:t>
            </a:r>
            <a:endParaRPr lang="en-US" sz="2400" dirty="0">
              <a:solidFill>
                <a:schemeClr val="accent5">
                  <a:lumMod val="75000"/>
                </a:schemeClr>
              </a:solidFill>
              <a:ea typeface="ＭＳ Ｐゴシック" pitchFamily="34" charset="-128"/>
            </a:endParaRPr>
          </a:p>
          <a:p>
            <a:pPr lvl="1"/>
            <a:r>
              <a:rPr lang="el-GR" sz="2400" dirty="0">
                <a:ea typeface="ＭＳ Ｐゴシック" pitchFamily="34" charset="-128"/>
              </a:rPr>
              <a:t>Όροι με μεγάλο </a:t>
            </a:r>
            <a:r>
              <a:rPr lang="en-US" sz="2400" dirty="0" err="1">
                <a:ea typeface="ＭＳ Ｐゴシック" pitchFamily="34" charset="-128"/>
              </a:rPr>
              <a:t>idf</a:t>
            </a:r>
            <a:r>
              <a:rPr lang="en-US" sz="2400" dirty="0">
                <a:ea typeface="ＭＳ Ｐゴシック" pitchFamily="34" charset="-128"/>
              </a:rPr>
              <a:t> </a:t>
            </a:r>
            <a:r>
              <a:rPr lang="el-GR" sz="2400" dirty="0">
                <a:ea typeface="ＭＳ Ｐゴシック" pitchFamily="34" charset="-128"/>
              </a:rPr>
              <a:t>πιθανών να συνεισφέρουν περισσότερο στο βαθμό</a:t>
            </a:r>
            <a:endParaRPr lang="en-US" sz="2400" dirty="0">
              <a:ea typeface="ＭＳ Ｐゴシック" pitchFamily="34" charset="-128"/>
            </a:endParaRPr>
          </a:p>
          <a:p>
            <a:r>
              <a:rPr lang="el-GR" sz="2400" dirty="0">
                <a:ea typeface="ＭＳ Ｐゴシック" pitchFamily="34" charset="-128"/>
              </a:rPr>
              <a:t>Καθώς ενημερώνουμε τη συμμετοχή στο βαθμό κάθε όρου</a:t>
            </a:r>
            <a:endParaRPr lang="en-US" sz="2400" dirty="0">
              <a:ea typeface="ＭＳ Ｐゴシック" pitchFamily="34" charset="-128"/>
            </a:endParaRPr>
          </a:p>
          <a:p>
            <a:pPr lvl="1"/>
            <a:r>
              <a:rPr lang="el-GR" sz="2400" i="1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Σταματάμε</a:t>
            </a:r>
            <a:r>
              <a:rPr lang="el-GR" sz="2400" dirty="0">
                <a:ea typeface="ＭＳ Ｐゴシック" pitchFamily="34" charset="-128"/>
              </a:rPr>
              <a:t> αν ο βαθμός των εγγράφων δεν μεταβάλλεται πολύ</a:t>
            </a:r>
            <a:endParaRPr lang="en-US" sz="2400" dirty="0">
              <a:solidFill>
                <a:srgbClr val="C00000"/>
              </a:solidFill>
              <a:ea typeface="ＭＳ Ｐゴシック" pitchFamily="34" charset="-128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123</a:t>
            </a:fld>
            <a:endParaRPr lang="en-US" dirty="0"/>
          </a:p>
        </p:txBody>
      </p:sp>
      <p:sp>
        <p:nvSpPr>
          <p:cNvPr id="3891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7.1.5</a:t>
            </a:r>
          </a:p>
        </p:txBody>
      </p:sp>
    </p:spTree>
    <p:extLst>
      <p:ext uri="{BB962C8B-B14F-4D97-AF65-F5344CB8AC3E}">
        <p14:creationId xmlns:p14="http://schemas.microsoft.com/office/powerpoint/2010/main" val="1433987245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7</a:t>
            </a:r>
            <a:endParaRPr lang="en-US" sz="1600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87388" y="632024"/>
            <a:ext cx="8929718" cy="596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 defTabSz="449263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Επεξεργασία Ανά-Έγγραφο και Ανά-Όρο</a:t>
            </a:r>
            <a:endParaRPr lang="de-DE" sz="4000" dirty="0">
              <a:solidFill>
                <a:schemeClr val="accent2">
                  <a:lumMod val="7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04800" y="2057400"/>
            <a:ext cx="8305800" cy="34956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i="1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Υπολογισμός ανά-όρο (</a:t>
            </a:r>
            <a:r>
              <a:rPr lang="de-DE" i="1" dirty="0" err="1">
                <a:solidFill>
                  <a:schemeClr val="accent6">
                    <a:lumMod val="75000"/>
                  </a:schemeClr>
                </a:solidFill>
                <a:latin typeface="Calibri"/>
              </a:rPr>
              <a:t>term</a:t>
            </a:r>
            <a:r>
              <a:rPr lang="de-DE" i="1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-</a:t>
            </a:r>
            <a:r>
              <a:rPr lang="de-DE" i="1" dirty="0" err="1">
                <a:solidFill>
                  <a:schemeClr val="accent6">
                    <a:lumMod val="75000"/>
                  </a:schemeClr>
                </a:solidFill>
                <a:latin typeface="Calibri"/>
              </a:rPr>
              <a:t>at</a:t>
            </a:r>
            <a:r>
              <a:rPr lang="de-DE" i="1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-a-time </a:t>
            </a:r>
            <a:r>
              <a:rPr lang="de-DE" i="1" dirty="0" err="1">
                <a:solidFill>
                  <a:schemeClr val="accent6">
                    <a:lumMod val="75000"/>
                  </a:schemeClr>
                </a:solidFill>
                <a:latin typeface="Calibri"/>
              </a:rPr>
              <a:t>processing</a:t>
            </a:r>
            <a:r>
              <a:rPr lang="el-GR" i="1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)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: </a:t>
            </a:r>
            <a:r>
              <a:rPr lang="el-GR" i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Υπολογίζουμε </a:t>
            </a:r>
            <a:r>
              <a:rPr lang="el-GR" i="1" u="sng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για κάθε όρο </a:t>
            </a:r>
            <a:r>
              <a:rPr lang="el-GR" i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της ερώτησης, για κάθε έγγραφο που εμφανίζεται στη λίστας καταχώρησης του ένα βαθμό και μετά συνεχίζουμε με τον επόμενο όρο της ερώτησης</a:t>
            </a:r>
            <a:endParaRPr lang="de-DE" i="1" dirty="0">
              <a:solidFill>
                <a:schemeClr val="tx2">
                  <a:lumMod val="75000"/>
                </a:schemeClr>
              </a:solidFill>
              <a:latin typeface="Calibri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i="1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Υπολογισμός Ανά Έγγραφο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(document-at-a-time</a:t>
            </a:r>
            <a:r>
              <a:rPr lang="el-GR" i="1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processing)</a:t>
            </a:r>
            <a:r>
              <a:rPr lang="el-GR" i="1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: </a:t>
            </a:r>
            <a:r>
              <a:rPr lang="el-GR" i="1" dirty="0">
                <a:solidFill>
                  <a:schemeClr val="tx2">
                    <a:lumMod val="75000"/>
                  </a:schemeClr>
                </a:solidFill>
                <a:latin typeface="Calibri"/>
                <a:cs typeface="+mn-cs"/>
              </a:rPr>
              <a:t>Τελειώνουμε τον υπολογισμό του βαθμού ομοιότητας ερωτήματος-εγγράφου </a:t>
            </a:r>
            <a:r>
              <a:rPr lang="el-GR" i="1" u="sng" dirty="0">
                <a:solidFill>
                  <a:schemeClr val="tx2">
                    <a:lumMod val="75000"/>
                  </a:schemeClr>
                </a:solidFill>
                <a:latin typeface="Calibri"/>
                <a:cs typeface="+mn-cs"/>
              </a:rPr>
              <a:t>για το έγγραφο </a:t>
            </a:r>
            <a:r>
              <a:rPr lang="en-US" i="1" u="sng" dirty="0" err="1">
                <a:solidFill>
                  <a:schemeClr val="tx2">
                    <a:lumMod val="75000"/>
                  </a:schemeClr>
                </a:solidFill>
                <a:latin typeface="Calibri"/>
                <a:cs typeface="+mn-cs"/>
              </a:rPr>
              <a:t>d</a:t>
            </a:r>
            <a:r>
              <a:rPr lang="en-US" i="1" u="sng" baseline="-25000" dirty="0" err="1">
                <a:solidFill>
                  <a:schemeClr val="tx2">
                    <a:lumMod val="75000"/>
                  </a:schemeClr>
                </a:solidFill>
                <a:latin typeface="Calibri"/>
                <a:cs typeface="+mn-cs"/>
              </a:rPr>
              <a:t>i</a:t>
            </a:r>
            <a:r>
              <a:rPr lang="en-US" i="1" u="sng" dirty="0">
                <a:solidFill>
                  <a:schemeClr val="tx2">
                    <a:lumMod val="75000"/>
                  </a:schemeClr>
                </a:solidFill>
                <a:latin typeface="Calibri"/>
                <a:cs typeface="+mn-cs"/>
              </a:rPr>
              <a:t> </a:t>
            </a:r>
            <a:r>
              <a:rPr lang="el-GR" i="1" dirty="0">
                <a:solidFill>
                  <a:schemeClr val="tx2">
                    <a:lumMod val="75000"/>
                  </a:schemeClr>
                </a:solidFill>
                <a:latin typeface="Calibri"/>
                <a:cs typeface="+mn-cs"/>
              </a:rPr>
              <a:t>πριν αρχίσουμε τον υπολογισμό </a:t>
            </a:r>
            <a:r>
              <a:rPr lang="el-GR" i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βαθμού ομοιότητας ερωτήματος-εγγράφου για το έγγραφο</a:t>
            </a:r>
            <a:r>
              <a:rPr lang="de-DE" i="1" dirty="0">
                <a:solidFill>
                  <a:schemeClr val="tx2">
                    <a:lumMod val="75000"/>
                  </a:schemeClr>
                </a:solidFill>
                <a:latin typeface="Calibri"/>
                <a:cs typeface="+mn-cs"/>
              </a:rPr>
              <a:t> d</a:t>
            </a:r>
            <a:r>
              <a:rPr lang="de-DE" i="1" baseline="-25000" dirty="0">
                <a:solidFill>
                  <a:schemeClr val="tx2">
                    <a:lumMod val="75000"/>
                  </a:schemeClr>
                </a:solidFill>
                <a:latin typeface="Calibri"/>
                <a:cs typeface="+mn-cs"/>
              </a:rPr>
              <a:t>i+1</a:t>
            </a:r>
            <a:r>
              <a:rPr lang="de-DE" i="1" dirty="0">
                <a:solidFill>
                  <a:schemeClr val="accent2">
                    <a:lumMod val="75000"/>
                  </a:schemeClr>
                </a:solidFill>
                <a:latin typeface="Calibri"/>
                <a:cs typeface="+mn-cs"/>
              </a:rPr>
              <a:t>.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890180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7</a:t>
            </a:r>
            <a:endParaRPr lang="en-US" sz="1600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51564" y="474285"/>
            <a:ext cx="8929718" cy="1022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defTabSz="449263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Με βάση την «ποιότητα» του εγγράφου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(</a:t>
            </a:r>
            <a:r>
              <a:rPr lang="en-US" sz="3600" i="1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g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(d))</a:t>
            </a:r>
            <a:endParaRPr lang="de-DE" sz="3600" dirty="0">
              <a:solidFill>
                <a:schemeClr val="accent2">
                  <a:lumMod val="7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11123" y="1815117"/>
            <a:ext cx="8610600" cy="434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</a:pPr>
            <a:endParaRPr lang="en-US" sz="800" dirty="0">
              <a:latin typeface="Calibri"/>
              <a:cs typeface="+mn-cs"/>
            </a:endParaRPr>
          </a:p>
          <a:p>
            <a:pPr lvl="1" defTabSz="449263">
              <a:spcBef>
                <a:spcPts val="700"/>
              </a:spcBef>
              <a:buClr>
                <a:srgbClr val="FF0000"/>
              </a:buClr>
            </a:pPr>
            <a:r>
              <a:rPr lang="el-GR" dirty="0">
                <a:latin typeface="Calibri"/>
                <a:cs typeface="+mn-cs"/>
              </a:rPr>
              <a:t>Συχνά υπάρχει ένας </a:t>
            </a:r>
            <a:r>
              <a:rPr lang="el-GR" i="1" dirty="0">
                <a:latin typeface="Calibri"/>
                <a:cs typeface="+mn-cs"/>
              </a:rPr>
              <a:t>ανεξάρτητος του ερωτήματος (στατικός) </a:t>
            </a:r>
            <a:r>
              <a:rPr lang="el-GR" dirty="0">
                <a:latin typeface="Calibri"/>
                <a:cs typeface="+mn-cs"/>
              </a:rPr>
              <a:t>χαρακτηρισμός της καταλληλότητας  (</a:t>
            </a:r>
            <a:r>
              <a:rPr lang="en-US" dirty="0">
                <a:latin typeface="Calibri"/>
                <a:cs typeface="+mn-cs"/>
              </a:rPr>
              <a:t>“goodness”</a:t>
            </a:r>
            <a:r>
              <a:rPr lang="el-GR" dirty="0">
                <a:latin typeface="Calibri"/>
                <a:cs typeface="+mn-cs"/>
              </a:rPr>
              <a:t>, </a:t>
            </a:r>
            <a:r>
              <a:rPr lang="en-US" dirty="0">
                <a:latin typeface="Calibri"/>
                <a:cs typeface="+mn-cs"/>
              </a:rPr>
              <a:t>authority</a:t>
            </a:r>
            <a:r>
              <a:rPr lang="el-GR" dirty="0">
                <a:latin typeface="Calibri"/>
                <a:cs typeface="+mn-cs"/>
              </a:rPr>
              <a:t>) του εγγράφου </a:t>
            </a:r>
            <a:r>
              <a:rPr lang="en-US" dirty="0">
                <a:latin typeface="Calibri"/>
                <a:cs typeface="+mn-cs"/>
              </a:rPr>
              <a:t>– </a:t>
            </a:r>
            <a:r>
              <a:rPr lang="el-GR" dirty="0">
                <a:latin typeface="Calibri"/>
                <a:cs typeface="+mn-cs"/>
              </a:rPr>
              <a:t>έστω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Calibri"/>
                <a:cs typeface="+mn-cs"/>
              </a:rPr>
              <a:t>g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/>
                <a:cs typeface="+mn-cs"/>
              </a:rPr>
              <a:t>(d)</a:t>
            </a:r>
            <a:endParaRPr lang="el-GR" sz="800" dirty="0">
              <a:solidFill>
                <a:schemeClr val="accent1">
                  <a:lumMod val="75000"/>
                </a:schemeClr>
              </a:solidFill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</a:pPr>
            <a:r>
              <a:rPr lang="el-GR" sz="2000" dirty="0">
                <a:latin typeface="Calibri"/>
                <a:cs typeface="+mn-cs"/>
              </a:rPr>
              <a:t>Για παράδειγμα: </a:t>
            </a:r>
          </a:p>
          <a:p>
            <a:pPr marL="1200150" lvl="2" indent="-285750" defTabSz="449263">
              <a:spcBef>
                <a:spcPts val="700"/>
              </a:spcBef>
              <a:buClr>
                <a:srgbClr val="336699"/>
              </a:buClr>
              <a:buFont typeface="Courier New" pitchFamily="49" charset="0"/>
              <a:buChar char="o"/>
            </a:pPr>
            <a:r>
              <a:rPr lang="el-GR" sz="2000" dirty="0">
                <a:latin typeface="Calibri"/>
                <a:cs typeface="+mn-cs"/>
              </a:rPr>
              <a:t>Στις μηχανές αναζήτησης (στο </a:t>
            </a:r>
            <a:r>
              <a:rPr lang="en-US" sz="2000" dirty="0">
                <a:latin typeface="Calibri"/>
                <a:cs typeface="+mn-cs"/>
              </a:rPr>
              <a:t>Google) </a:t>
            </a:r>
            <a:r>
              <a:rPr lang="el-GR" sz="2000" dirty="0">
                <a:latin typeface="Calibri"/>
                <a:cs typeface="+mn-cs"/>
              </a:rPr>
              <a:t>το </a:t>
            </a:r>
            <a:r>
              <a:rPr lang="en-US" sz="2000" dirty="0">
                <a:latin typeface="Calibri"/>
                <a:cs typeface="+mn-cs"/>
              </a:rPr>
              <a:t>PageRank </a:t>
            </a:r>
            <a:r>
              <a:rPr lang="en-US" sz="2000" i="1" dirty="0">
                <a:latin typeface="Calibri"/>
                <a:cs typeface="+mn-cs"/>
              </a:rPr>
              <a:t>g</a:t>
            </a:r>
            <a:r>
              <a:rPr lang="en-US" sz="2000" dirty="0">
                <a:latin typeface="Calibri"/>
                <a:cs typeface="+mn-cs"/>
              </a:rPr>
              <a:t>(</a:t>
            </a:r>
            <a:r>
              <a:rPr lang="en-US" sz="2000" i="1" dirty="0">
                <a:latin typeface="Calibri"/>
                <a:cs typeface="+mn-cs"/>
              </a:rPr>
              <a:t>d</a:t>
            </a:r>
            <a:r>
              <a:rPr lang="en-US" sz="2000" dirty="0">
                <a:latin typeface="Calibri"/>
                <a:cs typeface="+mn-cs"/>
              </a:rPr>
              <a:t>) </a:t>
            </a:r>
            <a:r>
              <a:rPr lang="el-GR" sz="2000" dirty="0">
                <a:latin typeface="Calibri"/>
                <a:cs typeface="+mn-cs"/>
              </a:rPr>
              <a:t>μιας σελίδας </a:t>
            </a:r>
            <a:r>
              <a:rPr lang="en-US" sz="2000" i="1" dirty="0">
                <a:latin typeface="Calibri"/>
                <a:cs typeface="+mn-cs"/>
              </a:rPr>
              <a:t>d</a:t>
            </a:r>
            <a:r>
              <a:rPr lang="el-GR" sz="2000" dirty="0">
                <a:latin typeface="Calibri"/>
                <a:cs typeface="+mn-cs"/>
              </a:rPr>
              <a:t> μετρά το πόσο «καλή» είναι μια σελίδα με βάση το πόσες «καλές» σελίδες δείχνουν σε αυτήν, ή</a:t>
            </a:r>
            <a:endParaRPr lang="en-US" sz="2000" dirty="0">
              <a:latin typeface="Calibri"/>
              <a:cs typeface="+mn-cs"/>
            </a:endParaRPr>
          </a:p>
          <a:p>
            <a:pPr marL="1200150" lvl="2" indent="-285750" defTabSz="449263">
              <a:spcBef>
                <a:spcPts val="700"/>
              </a:spcBef>
              <a:buClr>
                <a:srgbClr val="336699"/>
              </a:buClr>
              <a:buFont typeface="Courier New" pitchFamily="49" charset="0"/>
              <a:buChar char="o"/>
            </a:pPr>
            <a:r>
              <a:rPr lang="el-GR" sz="2000" dirty="0">
                <a:latin typeface="Calibri"/>
                <a:cs typeface="+mn-cs"/>
              </a:rPr>
              <a:t>αριθμός </a:t>
            </a:r>
            <a:r>
              <a:rPr lang="en-US" sz="2000" dirty="0">
                <a:latin typeface="Calibri"/>
                <a:cs typeface="+mn-cs"/>
              </a:rPr>
              <a:t>hits </a:t>
            </a:r>
            <a:r>
              <a:rPr lang="el-GR" sz="2000" dirty="0">
                <a:latin typeface="Calibri"/>
                <a:cs typeface="+mn-cs"/>
              </a:rPr>
              <a:t>(δημοφιλές έγγραφο) ή</a:t>
            </a:r>
          </a:p>
          <a:p>
            <a:pPr marL="1200150" lvl="2" indent="-285750" defTabSz="449263">
              <a:spcBef>
                <a:spcPts val="700"/>
              </a:spcBef>
              <a:buClr>
                <a:srgbClr val="336699"/>
              </a:buClr>
              <a:buFont typeface="Courier New" pitchFamily="49" charset="0"/>
              <a:buChar char="o"/>
            </a:pPr>
            <a:r>
              <a:rPr lang="en-US" sz="2000" dirty="0" err="1">
                <a:latin typeface="Calibri"/>
                <a:cs typeface="+mn-cs"/>
              </a:rPr>
              <a:t>wikipedia</a:t>
            </a:r>
            <a:r>
              <a:rPr lang="en-US" sz="2000" dirty="0">
                <a:latin typeface="Calibri"/>
                <a:cs typeface="+mn-cs"/>
              </a:rPr>
              <a:t> </a:t>
            </a:r>
            <a:r>
              <a:rPr lang="el-GR" sz="2000" dirty="0">
                <a:latin typeface="Calibri"/>
                <a:cs typeface="+mn-cs"/>
              </a:rPr>
              <a:t>σελίδες ή </a:t>
            </a:r>
          </a:p>
          <a:p>
            <a:pPr marL="1200150" lvl="2" indent="-285750" defTabSz="449263">
              <a:spcBef>
                <a:spcPts val="700"/>
              </a:spcBef>
              <a:buClr>
                <a:srgbClr val="336699"/>
              </a:buClr>
              <a:buFont typeface="Courier New" pitchFamily="49" charset="0"/>
              <a:buChar char="o"/>
            </a:pPr>
            <a:r>
              <a:rPr lang="el-GR" sz="2000" dirty="0">
                <a:latin typeface="Calibri"/>
                <a:cs typeface="+mn-cs"/>
              </a:rPr>
              <a:t>άρθρα σε μια συγκεκριμένη εφημερίδα, κλπ</a:t>
            </a:r>
            <a:endParaRPr lang="en-US" sz="2000" dirty="0"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</a:pPr>
            <a:endParaRPr lang="en-US" dirty="0">
              <a:latin typeface="Calibri"/>
              <a:cs typeface="+mn-cs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392059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7</a:t>
            </a:r>
            <a:endParaRPr lang="en-US" sz="1600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14282" y="284598"/>
            <a:ext cx="8929718" cy="806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defTabSz="449263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Με βάση την «ποιότητα» του εγγράφου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 (</a:t>
            </a:r>
            <a:r>
              <a:rPr lang="en-US" sz="3600" i="1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g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(d))</a:t>
            </a:r>
            <a:endParaRPr lang="de-DE" sz="3600" dirty="0">
              <a:solidFill>
                <a:schemeClr val="accent2">
                  <a:lumMod val="7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14281" y="1600200"/>
            <a:ext cx="8212349" cy="4125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87313" lvl="1" defTabSz="449263">
              <a:spcBef>
                <a:spcPts val="700"/>
              </a:spcBef>
              <a:buClr>
                <a:srgbClr val="336699"/>
              </a:buClr>
              <a:tabLst>
                <a:tab pos="0" algn="l"/>
              </a:tabLst>
            </a:pPr>
            <a:r>
              <a:rPr lang="el-GR" dirty="0">
                <a:latin typeface="Calibri"/>
              </a:rPr>
              <a:t>Αν υπάρχει μια διάταξη της καταλληλότητας τότε ο 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συγκεντρωτικός βαθμός 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net-score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) </a:t>
            </a:r>
            <a:r>
              <a:rPr lang="el-GR" dirty="0">
                <a:latin typeface="Calibri"/>
              </a:rPr>
              <a:t>ενός εγγράφου </a:t>
            </a:r>
            <a:r>
              <a:rPr lang="en-US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d</a:t>
            </a:r>
            <a:r>
              <a:rPr lang="el-GR" dirty="0">
                <a:latin typeface="Calibri"/>
              </a:rPr>
              <a:t> και μιας ερώτησης </a:t>
            </a:r>
            <a:r>
              <a:rPr lang="en-US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q</a:t>
            </a:r>
            <a:r>
              <a:rPr lang="en-US" dirty="0">
                <a:latin typeface="Calibri"/>
              </a:rPr>
              <a:t> </a:t>
            </a:r>
            <a:r>
              <a:rPr lang="el-GR" dirty="0">
                <a:latin typeface="Calibri"/>
              </a:rPr>
              <a:t>είναι ένας συνδυασμός της ποιότητας του εγγράφου (που έστω ότι δίνεται από μια συνάρτηση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g</a:t>
            </a:r>
            <a:r>
              <a:rPr lang="en-US" dirty="0">
                <a:latin typeface="Calibri"/>
              </a:rPr>
              <a:t> </a:t>
            </a:r>
            <a:r>
              <a:rPr lang="el-GR" dirty="0">
                <a:latin typeface="Calibri"/>
              </a:rPr>
              <a:t>στο</a:t>
            </a:r>
            <a:r>
              <a:rPr lang="en-US" dirty="0">
                <a:latin typeface="Calibri"/>
              </a:rPr>
              <a:t> [0, 1]) </a:t>
            </a:r>
            <a:r>
              <a:rPr lang="el-GR" dirty="0">
                <a:latin typeface="Calibri"/>
              </a:rPr>
              <a:t>και της συνάφειας του με το ερώτημα </a:t>
            </a:r>
            <a:r>
              <a:rPr lang="en-US" i="1" dirty="0">
                <a:latin typeface="Calibri"/>
              </a:rPr>
              <a:t>q </a:t>
            </a:r>
            <a:r>
              <a:rPr lang="el-GR" i="1" dirty="0">
                <a:latin typeface="Calibri"/>
              </a:rPr>
              <a:t>(πχ με χρήση </a:t>
            </a:r>
            <a:r>
              <a:rPr lang="en-US" i="1" dirty="0" err="1">
                <a:latin typeface="Calibri"/>
              </a:rPr>
              <a:t>tf-idf</a:t>
            </a:r>
            <a:r>
              <a:rPr lang="en-US" i="1" dirty="0">
                <a:latin typeface="Calibri"/>
              </a:rPr>
              <a:t>)</a:t>
            </a:r>
            <a:r>
              <a:rPr lang="el-GR" dirty="0">
                <a:latin typeface="Calibri"/>
              </a:rPr>
              <a:t>: </a:t>
            </a:r>
            <a:endParaRPr lang="en-US" dirty="0">
              <a:latin typeface="Calibri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</a:pPr>
            <a:r>
              <a:rPr lang="de-DE" dirty="0">
                <a:solidFill>
                  <a:srgbClr val="FF0000"/>
                </a:solidFill>
                <a:latin typeface="Calibri"/>
              </a:rPr>
              <a:t>				</a:t>
            </a:r>
            <a:r>
              <a:rPr lang="de-DE" dirty="0" err="1">
                <a:solidFill>
                  <a:schemeClr val="accent2">
                    <a:lumMod val="75000"/>
                  </a:schemeClr>
                </a:solidFill>
                <a:latin typeface="Calibri"/>
              </a:rPr>
              <a:t>net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-score(</a:t>
            </a:r>
            <a:r>
              <a:rPr lang="de-DE" i="1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q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, </a:t>
            </a:r>
            <a:r>
              <a:rPr lang="de-DE" i="1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d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) </a:t>
            </a:r>
            <a:r>
              <a:rPr lang="de-DE" dirty="0">
                <a:latin typeface="Calibri"/>
              </a:rPr>
              <a:t>= </a:t>
            </a:r>
            <a:r>
              <a:rPr lang="de-DE" i="1" dirty="0">
                <a:solidFill>
                  <a:srgbClr val="0070C0"/>
                </a:solidFill>
                <a:latin typeface="Calibri"/>
              </a:rPr>
              <a:t>g</a:t>
            </a:r>
            <a:r>
              <a:rPr lang="de-DE" dirty="0">
                <a:solidFill>
                  <a:srgbClr val="0070C0"/>
                </a:solidFill>
                <a:latin typeface="Calibri"/>
              </a:rPr>
              <a:t>(</a:t>
            </a:r>
            <a:r>
              <a:rPr lang="de-DE" i="1" dirty="0">
                <a:solidFill>
                  <a:srgbClr val="0070C0"/>
                </a:solidFill>
                <a:latin typeface="Calibri"/>
              </a:rPr>
              <a:t>d</a:t>
            </a:r>
            <a:r>
              <a:rPr lang="de-DE" dirty="0">
                <a:solidFill>
                  <a:srgbClr val="0070C0"/>
                </a:solidFill>
                <a:latin typeface="Calibri"/>
              </a:rPr>
              <a:t>)</a:t>
            </a:r>
            <a:r>
              <a:rPr lang="de-DE" dirty="0">
                <a:latin typeface="Calibri"/>
              </a:rPr>
              <a:t> + score(</a:t>
            </a:r>
            <a:r>
              <a:rPr lang="de-DE" i="1" dirty="0">
                <a:latin typeface="Calibri"/>
              </a:rPr>
              <a:t>q</a:t>
            </a:r>
            <a:r>
              <a:rPr lang="de-DE" dirty="0">
                <a:latin typeface="Calibri"/>
              </a:rPr>
              <a:t>, </a:t>
            </a:r>
            <a:r>
              <a:rPr lang="de-DE" i="1" dirty="0">
                <a:latin typeface="Calibri"/>
              </a:rPr>
              <a:t>d</a:t>
            </a:r>
            <a:r>
              <a:rPr lang="de-DE" dirty="0">
                <a:latin typeface="Calibri"/>
              </a:rPr>
              <a:t>)</a:t>
            </a:r>
          </a:p>
          <a:p>
            <a:pPr marL="87313" lvl="1" defTabSz="449263">
              <a:spcBef>
                <a:spcPts val="700"/>
              </a:spcBef>
              <a:buClr>
                <a:srgbClr val="336699"/>
              </a:buClr>
            </a:pPr>
            <a:r>
              <a:rPr lang="el-GR" sz="2000" i="1" dirty="0">
                <a:latin typeface="Calibri"/>
                <a:cs typeface="+mn-cs"/>
              </a:rPr>
              <a:t>Θέλουμε να επιλέξουμε σελίδες που είναι και </a:t>
            </a:r>
            <a:r>
              <a:rPr lang="el-GR" sz="2000" i="1" dirty="0">
                <a:solidFill>
                  <a:schemeClr val="accent1">
                    <a:lumMod val="75000"/>
                  </a:schemeClr>
                </a:solidFill>
                <a:latin typeface="Calibri"/>
                <a:cs typeface="+mn-cs"/>
              </a:rPr>
              <a:t>γενικά σημαντικές </a:t>
            </a:r>
            <a:r>
              <a:rPr lang="en-US" sz="2000" i="1" dirty="0">
                <a:latin typeface="Calibri"/>
                <a:cs typeface="+mn-cs"/>
              </a:rPr>
              <a:t>(authoritative) </a:t>
            </a:r>
            <a:r>
              <a:rPr lang="el-GR" sz="2000" i="1" dirty="0">
                <a:latin typeface="Calibri"/>
                <a:cs typeface="+mn-cs"/>
              </a:rPr>
              <a:t>και </a:t>
            </a:r>
            <a:r>
              <a:rPr lang="el-GR" sz="2000" i="1" dirty="0">
                <a:solidFill>
                  <a:schemeClr val="accent1">
                    <a:lumMod val="75000"/>
                  </a:schemeClr>
                </a:solidFill>
                <a:latin typeface="Calibri"/>
                <a:cs typeface="+mn-cs"/>
              </a:rPr>
              <a:t>συναφείς ως προς την ερώτηση </a:t>
            </a:r>
            <a:r>
              <a:rPr lang="el-GR" sz="2000" i="1" dirty="0">
                <a:latin typeface="Calibri"/>
                <a:cs typeface="+mn-cs"/>
              </a:rPr>
              <a:t>(το οποίο μας δίνει το </a:t>
            </a:r>
            <a:r>
              <a:rPr lang="en-US" sz="2000" i="1" dirty="0">
                <a:latin typeface="Calibri"/>
                <a:cs typeface="+mn-cs"/>
              </a:rPr>
              <a:t>score</a:t>
            </a:r>
            <a:r>
              <a:rPr lang="el-GR" sz="2000" i="1" dirty="0">
                <a:latin typeface="Calibri"/>
                <a:cs typeface="+mn-cs"/>
              </a:rPr>
              <a:t>)</a:t>
            </a:r>
            <a:endParaRPr lang="en-US" sz="2000" i="1" dirty="0">
              <a:latin typeface="Calibri"/>
              <a:cs typeface="+mn-cs"/>
            </a:endParaRPr>
          </a:p>
          <a:p>
            <a:pPr marL="87313" lvl="1" defTabSz="449263">
              <a:spcBef>
                <a:spcPts val="700"/>
              </a:spcBef>
              <a:buClr>
                <a:srgbClr val="336699"/>
              </a:buClr>
            </a:pPr>
            <a:endParaRPr lang="el-GR" sz="800" i="1" dirty="0">
              <a:latin typeface="Calibri"/>
              <a:cs typeface="+mn-cs"/>
            </a:endParaRPr>
          </a:p>
          <a:p>
            <a:pPr marL="87313" lvl="1" defTabSz="449263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l-GR" i="1" dirty="0">
                <a:latin typeface="Calibri"/>
                <a:cs typeface="+mn-cs"/>
              </a:rPr>
              <a:t> </a:t>
            </a:r>
            <a:r>
              <a:rPr lang="el-GR" dirty="0">
                <a:latin typeface="Calibri"/>
                <a:cs typeface="+mn-cs"/>
              </a:rPr>
              <a:t>Στην πράξη (βάρη) </a:t>
            </a:r>
            <a:r>
              <a:rPr lang="de-DE" i="1" dirty="0" err="1">
                <a:latin typeface="Calibri"/>
              </a:rPr>
              <a:t>net</a:t>
            </a:r>
            <a:r>
              <a:rPr lang="de-DE" i="1" dirty="0">
                <a:latin typeface="Calibri"/>
              </a:rPr>
              <a:t>-score(q, d) = </a:t>
            </a:r>
            <a:r>
              <a:rPr lang="en-US" i="1" dirty="0">
                <a:solidFill>
                  <a:srgbClr val="FF0000"/>
                </a:solidFill>
                <a:latin typeface="Calibri"/>
              </a:rPr>
              <a:t>w</a:t>
            </a:r>
            <a:r>
              <a:rPr lang="en-US" i="1" baseline="-25000" dirty="0">
                <a:solidFill>
                  <a:srgbClr val="FF0000"/>
                </a:solidFill>
                <a:latin typeface="Calibri"/>
              </a:rPr>
              <a:t>1</a:t>
            </a:r>
            <a:r>
              <a:rPr lang="en-US" i="1" dirty="0">
                <a:latin typeface="Calibri"/>
              </a:rPr>
              <a:t> </a:t>
            </a:r>
            <a:r>
              <a:rPr lang="de-DE" i="1" dirty="0">
                <a:latin typeface="Calibri"/>
              </a:rPr>
              <a:t>g(d) + </a:t>
            </a:r>
            <a:r>
              <a:rPr lang="de-DE" i="1" dirty="0">
                <a:solidFill>
                  <a:srgbClr val="FF0000"/>
                </a:solidFill>
                <a:latin typeface="Calibri"/>
              </a:rPr>
              <a:t>w</a:t>
            </a:r>
            <a:r>
              <a:rPr lang="de-DE" i="1" baseline="-25000" dirty="0">
                <a:solidFill>
                  <a:srgbClr val="FF0000"/>
                </a:solidFill>
                <a:latin typeface="Calibri"/>
              </a:rPr>
              <a:t>2</a:t>
            </a:r>
            <a:r>
              <a:rPr lang="de-DE" i="1" dirty="0">
                <a:latin typeface="Calibri"/>
              </a:rPr>
              <a:t> score(q, d)</a:t>
            </a:r>
            <a:endParaRPr lang="el-GR" i="1" dirty="0">
              <a:latin typeface="Calibri"/>
              <a:cs typeface="+mn-cs"/>
            </a:endParaRPr>
          </a:p>
          <a:p>
            <a:pPr marL="87313" lvl="1" defTabSz="449263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l-GR" dirty="0">
                <a:latin typeface="Calibri"/>
                <a:cs typeface="+mn-cs"/>
              </a:rPr>
              <a:t> Υπόθεση: </a:t>
            </a:r>
            <a:r>
              <a:rPr lang="el-GR" dirty="0" err="1">
                <a:latin typeface="Calibri"/>
                <a:cs typeface="+mn-cs"/>
              </a:rPr>
              <a:t>κανονικοποίηση</a:t>
            </a:r>
            <a:r>
              <a:rPr lang="el-GR" dirty="0">
                <a:latin typeface="Calibri"/>
                <a:cs typeface="+mn-cs"/>
              </a:rPr>
              <a:t> ώστε </a:t>
            </a:r>
            <a:r>
              <a:rPr lang="en-US" i="1" dirty="0">
                <a:latin typeface="Calibri"/>
                <a:cs typeface="+mn-cs"/>
              </a:rPr>
              <a:t>score </a:t>
            </a:r>
            <a:r>
              <a:rPr lang="el-GR" i="1" dirty="0">
                <a:latin typeface="Calibri"/>
                <a:cs typeface="+mn-cs"/>
              </a:rPr>
              <a:t>επίσης στο [0, 1]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791424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7</a:t>
            </a:r>
            <a:endParaRPr lang="en-US" sz="1600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52400" y="199278"/>
            <a:ext cx="892971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defTabSz="449263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Με βάση την «ποιότητα» του εγγράφου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 (</a:t>
            </a:r>
            <a:r>
              <a:rPr lang="en-US" sz="3600" i="1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g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(d))</a:t>
            </a:r>
            <a:endParaRPr lang="de-DE" sz="3600" dirty="0">
              <a:solidFill>
                <a:schemeClr val="accent2">
                  <a:lumMod val="7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2362200"/>
            <a:ext cx="8786842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</a:pPr>
            <a:r>
              <a:rPr lang="en-US" dirty="0">
                <a:latin typeface="Calibri"/>
              </a:rPr>
              <a:t>	</a:t>
            </a:r>
            <a:r>
              <a:rPr lang="el-GR" dirty="0">
                <a:latin typeface="Calibri"/>
              </a:rPr>
              <a:t>Θέλουμε διάταξη με βάση το </a:t>
            </a:r>
            <a:r>
              <a:rPr lang="en-US" dirty="0">
                <a:latin typeface="Calibri"/>
              </a:rPr>
              <a:t>net-score</a:t>
            </a: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</a:pPr>
            <a:r>
              <a:rPr lang="en-US" dirty="0">
                <a:latin typeface="Calibri"/>
                <a:cs typeface="+mn-cs"/>
              </a:rPr>
              <a:t>	</a:t>
            </a: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</a:pPr>
            <a:r>
              <a:rPr lang="en-US" dirty="0">
                <a:latin typeface="Calibri"/>
                <a:cs typeface="+mn-cs"/>
              </a:rPr>
              <a:t>	</a:t>
            </a:r>
            <a:r>
              <a:rPr lang="el-GR" dirty="0">
                <a:latin typeface="Calibri"/>
                <a:cs typeface="+mn-cs"/>
              </a:rPr>
              <a:t>Πως </a:t>
            </a:r>
            <a:r>
              <a:rPr lang="el-GR" i="1" dirty="0">
                <a:latin typeface="Calibri"/>
                <a:cs typeface="+mn-cs"/>
              </a:rPr>
              <a:t>μπορούμε να επιτύχουμε  γρήγορο τερματ</a:t>
            </a:r>
            <a:r>
              <a:rPr lang="el-GR" dirty="0">
                <a:latin typeface="Calibri"/>
                <a:cs typeface="+mn-cs"/>
              </a:rPr>
              <a:t>ισμό (</a:t>
            </a:r>
            <a:r>
              <a:rPr lang="en-US" dirty="0">
                <a:latin typeface="Calibri"/>
                <a:cs typeface="+mn-cs"/>
              </a:rPr>
              <a:t>early termination</a:t>
            </a:r>
            <a:r>
              <a:rPr lang="el-GR" dirty="0">
                <a:latin typeface="Calibri"/>
                <a:cs typeface="+mn-cs"/>
              </a:rPr>
              <a:t>); Δηλαδή να μην επεξεργαστούμε όλη τη λίστα καταχωρήσεων για να βρούμε τα καλύτερα </a:t>
            </a:r>
            <a:r>
              <a:rPr lang="en-US" i="1" dirty="0">
                <a:latin typeface="Calibri"/>
                <a:cs typeface="+mn-cs"/>
              </a:rPr>
              <a:t>k</a:t>
            </a:r>
            <a:r>
              <a:rPr lang="en-US" dirty="0">
                <a:latin typeface="Calibri"/>
                <a:cs typeface="+mn-cs"/>
              </a:rPr>
              <a:t>;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278723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7</a:t>
            </a:r>
            <a:endParaRPr lang="en-US" sz="1600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14282" y="739879"/>
            <a:ext cx="8929718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defTabSz="449263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Με βάση την «ποιότητα» του εγγράφου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 (</a:t>
            </a:r>
            <a:r>
              <a:rPr lang="en-US" sz="3600" i="1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g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(d))</a:t>
            </a:r>
            <a:endParaRPr lang="de-DE" sz="3600" dirty="0">
              <a:solidFill>
                <a:schemeClr val="accent2">
                  <a:lumMod val="7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26023" y="1471453"/>
            <a:ext cx="8534400" cy="304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>
                <a:latin typeface="Calibri"/>
                <a:cs typeface="+mn-cs"/>
              </a:rPr>
              <a:t>	</a:t>
            </a:r>
            <a:endParaRPr lang="el-GR" sz="1200" dirty="0"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latin typeface="Calibri"/>
                <a:cs typeface="+mn-cs"/>
              </a:rPr>
              <a:t>Διατάσουμε τις λίστες καταχωρήσεων με βάση την καταλληλότητα (π.χ., </a:t>
            </a:r>
            <a:r>
              <a:rPr lang="en-US" dirty="0" err="1">
                <a:latin typeface="Calibri"/>
                <a:cs typeface="+mn-cs"/>
              </a:rPr>
              <a:t>PageRank</a:t>
            </a:r>
            <a:r>
              <a:rPr lang="en-US" dirty="0">
                <a:latin typeface="Calibri"/>
                <a:cs typeface="+mn-cs"/>
              </a:rPr>
              <a:t>) </a:t>
            </a:r>
            <a:r>
              <a:rPr lang="el-GR" dirty="0">
                <a:latin typeface="Calibri"/>
                <a:cs typeface="+mn-cs"/>
              </a:rPr>
              <a:t>των εγγράφων: </a:t>
            </a:r>
          </a:p>
          <a:p>
            <a:pPr lvl="1" algn="ctr" defTabSz="449263">
              <a:spcBef>
                <a:spcPts val="700"/>
              </a:spcBef>
              <a:buClr>
                <a:srgbClr val="336699"/>
              </a:buClr>
            </a:pPr>
            <a:r>
              <a:rPr lang="de-DE" i="1" dirty="0">
                <a:latin typeface="Calibri"/>
                <a:cs typeface="+mn-cs"/>
              </a:rPr>
              <a:t>g</a:t>
            </a:r>
            <a:r>
              <a:rPr lang="de-DE" dirty="0">
                <a:latin typeface="Calibri"/>
                <a:cs typeface="+mn-cs"/>
              </a:rPr>
              <a:t>(</a:t>
            </a:r>
            <a:r>
              <a:rPr lang="de-DE" i="1" dirty="0">
                <a:latin typeface="Calibri"/>
                <a:cs typeface="+mn-cs"/>
              </a:rPr>
              <a:t>d</a:t>
            </a:r>
            <a:r>
              <a:rPr lang="de-DE" baseline="-25000" dirty="0">
                <a:latin typeface="Calibri"/>
                <a:cs typeface="+mn-cs"/>
              </a:rPr>
              <a:t>1</a:t>
            </a:r>
            <a:r>
              <a:rPr lang="de-DE" dirty="0">
                <a:latin typeface="Calibri"/>
                <a:cs typeface="+mn-cs"/>
              </a:rPr>
              <a:t>) &gt; </a:t>
            </a:r>
            <a:r>
              <a:rPr lang="de-DE" i="1" dirty="0">
                <a:latin typeface="Calibri"/>
                <a:cs typeface="+mn-cs"/>
              </a:rPr>
              <a:t>g</a:t>
            </a:r>
            <a:r>
              <a:rPr lang="de-DE" dirty="0">
                <a:latin typeface="Calibri"/>
                <a:cs typeface="+mn-cs"/>
              </a:rPr>
              <a:t>(</a:t>
            </a:r>
            <a:r>
              <a:rPr lang="de-DE" i="1" dirty="0">
                <a:latin typeface="Calibri"/>
                <a:cs typeface="+mn-cs"/>
              </a:rPr>
              <a:t>d</a:t>
            </a:r>
            <a:r>
              <a:rPr lang="de-DE" baseline="-25000" dirty="0">
                <a:latin typeface="Calibri"/>
                <a:cs typeface="+mn-cs"/>
              </a:rPr>
              <a:t>2</a:t>
            </a:r>
            <a:r>
              <a:rPr lang="de-DE" dirty="0">
                <a:latin typeface="Calibri"/>
                <a:cs typeface="+mn-cs"/>
              </a:rPr>
              <a:t>) &gt; </a:t>
            </a:r>
            <a:r>
              <a:rPr lang="de-DE" i="1" dirty="0">
                <a:latin typeface="Calibri"/>
                <a:cs typeface="+mn-cs"/>
              </a:rPr>
              <a:t>g</a:t>
            </a:r>
            <a:r>
              <a:rPr lang="de-DE" dirty="0">
                <a:latin typeface="Calibri"/>
                <a:cs typeface="+mn-cs"/>
              </a:rPr>
              <a:t>(</a:t>
            </a:r>
            <a:r>
              <a:rPr lang="de-DE" i="1" dirty="0">
                <a:latin typeface="Calibri"/>
                <a:cs typeface="+mn-cs"/>
              </a:rPr>
              <a:t>d</a:t>
            </a:r>
            <a:r>
              <a:rPr lang="de-DE" baseline="-25000" dirty="0">
                <a:latin typeface="Calibri"/>
                <a:cs typeface="+mn-cs"/>
              </a:rPr>
              <a:t>3</a:t>
            </a:r>
            <a:r>
              <a:rPr lang="de-DE" dirty="0">
                <a:latin typeface="Calibri"/>
                <a:cs typeface="+mn-cs"/>
              </a:rPr>
              <a:t>) &gt; . . .</a:t>
            </a:r>
            <a:endParaRPr lang="el-GR" dirty="0">
              <a:latin typeface="Calibri"/>
              <a:cs typeface="+mn-cs"/>
            </a:endParaRPr>
          </a:p>
          <a:p>
            <a:pPr lvl="1" algn="ctr" defTabSz="449263">
              <a:spcBef>
                <a:spcPts val="700"/>
              </a:spcBef>
              <a:buClr>
                <a:srgbClr val="336699"/>
              </a:buClr>
            </a:pPr>
            <a:endParaRPr lang="el-GR" dirty="0">
              <a:latin typeface="Calibri"/>
              <a:cs typeface="+mn-cs"/>
            </a:endParaRPr>
          </a:p>
          <a:p>
            <a:pPr lvl="1" algn="just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>
                <a:latin typeface="Calibri"/>
                <a:cs typeface="+mn-cs"/>
              </a:rPr>
              <a:t>Η διάταξη των εγγράφων είναι </a:t>
            </a:r>
            <a:r>
              <a:rPr lang="el-GR" dirty="0">
                <a:solidFill>
                  <a:srgbClr val="FF0000"/>
                </a:solidFill>
                <a:latin typeface="Calibri"/>
                <a:cs typeface="+mn-cs"/>
              </a:rPr>
              <a:t>ίδια</a:t>
            </a:r>
            <a:r>
              <a:rPr lang="el-GR" dirty="0">
                <a:latin typeface="Calibri"/>
                <a:cs typeface="+mn-cs"/>
              </a:rPr>
              <a:t> για όλες τις λίστες καταχωρήσεων</a:t>
            </a:r>
            <a:endParaRPr lang="de-DE" dirty="0">
              <a:latin typeface="Calibri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" y="4865824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 Τα «καλά» έγγραφα στην αρχή της κάθε λίστας, οπότε αν θέλουμε να βρούμε γρήγορα καλά αποτελέσματα μπορούμε να δούμε μόνο την αρχή της λίστας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178121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B9248E-7709-4D06-8D00-E0EE85DD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129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8658FD-88AD-40ED-894D-D59A9B58A5A8}"/>
              </a:ext>
            </a:extLst>
          </p:cNvPr>
          <p:cNvSpPr txBox="1"/>
          <p:nvPr/>
        </p:nvSpPr>
        <p:spPr>
          <a:xfrm>
            <a:off x="838200" y="11430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a </a:t>
            </a:r>
            <a:r>
              <a:rPr lang="en-US" dirty="0">
                <a:latin typeface="+mn-lt"/>
                <a:sym typeface="Wingdings" panose="05000000000000000000" pitchFamily="2" charset="2"/>
              </a:rPr>
              <a:t> </a:t>
            </a:r>
            <a:r>
              <a:rPr lang="en-US" dirty="0">
                <a:latin typeface="+mn-lt"/>
              </a:rPr>
              <a:t>d1, 0.6 d3, 0.2 d8, 0.1 d15, 0.8 d20</a:t>
            </a:r>
            <a:r>
              <a:rPr lang="el-GR" dirty="0">
                <a:latin typeface="+mn-lt"/>
              </a:rPr>
              <a:t>,</a:t>
            </a:r>
            <a:r>
              <a:rPr lang="en-US" dirty="0">
                <a:latin typeface="+mn-lt"/>
              </a:rPr>
              <a:t> 0.1 d29</a:t>
            </a:r>
            <a:r>
              <a:rPr lang="el-GR" dirty="0">
                <a:latin typeface="+mn-lt"/>
              </a:rPr>
              <a:t>,</a:t>
            </a:r>
            <a:r>
              <a:rPr lang="en-US" dirty="0">
                <a:latin typeface="+mn-lt"/>
              </a:rPr>
              <a:t> 1</a:t>
            </a:r>
          </a:p>
          <a:p>
            <a:r>
              <a:rPr lang="en-US" dirty="0">
                <a:latin typeface="+mn-lt"/>
              </a:rPr>
              <a:t>b </a:t>
            </a:r>
            <a:r>
              <a:rPr lang="el-GR" dirty="0">
                <a:latin typeface="+mn-lt"/>
                <a:sym typeface="Wingdings" panose="05000000000000000000" pitchFamily="2" charset="2"/>
              </a:rPr>
              <a:t></a:t>
            </a:r>
            <a:r>
              <a:rPr lang="en-US" dirty="0">
                <a:latin typeface="+mn-lt"/>
              </a:rPr>
              <a:t> d2, 0.3 d3, 1 d8, 0.1 d21, 0.8 d22, 0.</a:t>
            </a:r>
            <a:r>
              <a:rPr lang="el-GR" dirty="0">
                <a:latin typeface="+mn-lt"/>
              </a:rPr>
              <a:t>7</a:t>
            </a:r>
            <a:r>
              <a:rPr lang="en-US" dirty="0">
                <a:latin typeface="+mn-lt"/>
              </a:rPr>
              <a:t> d20</a:t>
            </a:r>
            <a:r>
              <a:rPr lang="el-GR" dirty="0">
                <a:latin typeface="+mn-lt"/>
              </a:rPr>
              <a:t>,</a:t>
            </a:r>
            <a:r>
              <a:rPr lang="en-US" dirty="0">
                <a:latin typeface="+mn-lt"/>
              </a:rPr>
              <a:t> 0.1 d31, 0.2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5B77C8-947A-46B5-B4C4-63BD3C37951D}"/>
              </a:ext>
            </a:extLst>
          </p:cNvPr>
          <p:cNvSpPr txBox="1"/>
          <p:nvPr/>
        </p:nvSpPr>
        <p:spPr>
          <a:xfrm>
            <a:off x="381000" y="201633"/>
            <a:ext cx="3048000" cy="469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q: a 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27AA94-F4CC-40F4-B8BB-EEE07EAC38F4}"/>
              </a:ext>
            </a:extLst>
          </p:cNvPr>
          <p:cNvSpPr txBox="1"/>
          <p:nvPr/>
        </p:nvSpPr>
        <p:spPr>
          <a:xfrm>
            <a:off x="952500" y="3158698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d3  d21 d1  d8 d15 d31 d29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d20 </a:t>
            </a:r>
            <a:r>
              <a:rPr lang="en-US" dirty="0">
                <a:latin typeface="+mn-lt"/>
              </a:rPr>
              <a:t>d2 d22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A31E29-8AA9-4232-BADB-7AE8020DC63A}"/>
              </a:ext>
            </a:extLst>
          </p:cNvPr>
          <p:cNvSpPr txBox="1"/>
          <p:nvPr/>
        </p:nvSpPr>
        <p:spPr>
          <a:xfrm>
            <a:off x="381000" y="2211653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  <a:latin typeface="+mn-lt"/>
              </a:rPr>
              <a:t>Διάταξη όλων των εγγράφων με βάση την ποιότητα τους 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5C3FD1-94BB-44AA-BB99-0E117048F98A}"/>
              </a:ext>
            </a:extLst>
          </p:cNvPr>
          <p:cNvSpPr txBox="1"/>
          <p:nvPr/>
        </p:nvSpPr>
        <p:spPr>
          <a:xfrm>
            <a:off x="685800" y="3878988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latin typeface="+mn-lt"/>
              </a:rPr>
              <a:t>a </a:t>
            </a:r>
            <a:r>
              <a:rPr lang="en-US" dirty="0">
                <a:latin typeface="+mn-lt"/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d3, 0.2 </a:t>
            </a:r>
            <a:r>
              <a:rPr lang="en-US" dirty="0">
                <a:latin typeface="+mn-lt"/>
              </a:rPr>
              <a:t>d1, 0.6 d8, 0.1 d15, 0.8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d29</a:t>
            </a:r>
            <a:r>
              <a:rPr lang="el-GR" dirty="0">
                <a:solidFill>
                  <a:prstClr val="black"/>
                </a:solidFill>
                <a:latin typeface="Calibri" panose="020F0502020204030204"/>
              </a:rPr>
              <a:t>,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1 </a:t>
            </a:r>
            <a:r>
              <a:rPr lang="en-US" dirty="0">
                <a:latin typeface="+mn-lt"/>
              </a:rPr>
              <a:t>d20</a:t>
            </a:r>
            <a:r>
              <a:rPr lang="el-GR" dirty="0">
                <a:latin typeface="+mn-lt"/>
              </a:rPr>
              <a:t>,</a:t>
            </a:r>
            <a:r>
              <a:rPr lang="en-US" dirty="0">
                <a:latin typeface="+mn-lt"/>
              </a:rPr>
              <a:t> 0.1 </a:t>
            </a:r>
          </a:p>
          <a:p>
            <a:pPr lvl="0"/>
            <a:r>
              <a:rPr lang="en-US" dirty="0">
                <a:latin typeface="+mn-lt"/>
              </a:rPr>
              <a:t>b </a:t>
            </a:r>
            <a:r>
              <a:rPr lang="el-GR" dirty="0">
                <a:latin typeface="+mn-lt"/>
                <a:sym typeface="Wingdings" panose="05000000000000000000" pitchFamily="2" charset="2"/>
              </a:rPr>
              <a:t></a:t>
            </a:r>
            <a:r>
              <a:rPr lang="en-US" dirty="0">
                <a:latin typeface="+mn-lt"/>
              </a:rPr>
              <a:t>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d3, 1 d21, 0.8 </a:t>
            </a:r>
            <a:r>
              <a:rPr lang="en-US" dirty="0">
                <a:latin typeface="+mn-lt"/>
              </a:rPr>
              <a:t>d8, 0.1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d31, 0.2 </a:t>
            </a:r>
            <a:r>
              <a:rPr lang="en-US" dirty="0">
                <a:latin typeface="+mn-lt"/>
              </a:rPr>
              <a:t>d20</a:t>
            </a:r>
            <a:r>
              <a:rPr lang="el-GR" dirty="0">
                <a:latin typeface="+mn-lt"/>
              </a:rPr>
              <a:t>,</a:t>
            </a:r>
            <a:r>
              <a:rPr lang="en-US" dirty="0">
                <a:latin typeface="+mn-lt"/>
              </a:rPr>
              <a:t> 0.1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d2, 0.3 d22, 0.</a:t>
            </a:r>
            <a:r>
              <a:rPr lang="el-GR" dirty="0">
                <a:solidFill>
                  <a:prstClr val="black"/>
                </a:solidFill>
                <a:latin typeface="Calibri" panose="020F0502020204030204"/>
              </a:rPr>
              <a:t>7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lang="en-US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97890D-A80B-4D32-9F80-81714EB8BD69}"/>
              </a:ext>
            </a:extLst>
          </p:cNvPr>
          <p:cNvSpPr txBox="1"/>
          <p:nvPr/>
        </p:nvSpPr>
        <p:spPr>
          <a:xfrm>
            <a:off x="685800" y="5117669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Ίδια διάταξη σε όλες τις λίστες οπότε μπορούμε με ένα πέρασμα να υπολογίσουμε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score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ανά έγγραφο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8615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Προβλήματα</a:t>
            </a:r>
            <a:endParaRPr lang="en-US" sz="44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028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458200" cy="1905000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Η ομοιότητα </a:t>
            </a:r>
            <a:r>
              <a:rPr lang="en-US" sz="2400" dirty="0" err="1">
                <a:ea typeface="ＭＳ Ｐゴシック" charset="-128"/>
              </a:rPr>
              <a:t>Jaccard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δεν λαμβάνει υπ’ όψιν την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συχνότητα όρου </a:t>
            </a:r>
            <a:r>
              <a:rPr lang="el-GR" sz="2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(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term frequency</a:t>
            </a:r>
            <a:r>
              <a:rPr lang="el-GR" sz="2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): </a:t>
            </a:r>
            <a:r>
              <a:rPr lang="el-GR" sz="2400" dirty="0">
                <a:ea typeface="ＭＳ Ｐゴシック" charset="-128"/>
              </a:rPr>
              <a:t>πόσες φορές εμφανίζεται ο όρος στο έγγραφο </a:t>
            </a:r>
            <a:r>
              <a:rPr lang="en-US" sz="2400" dirty="0">
                <a:ea typeface="ＭＳ Ｐゴシック" charset="-128"/>
              </a:rPr>
              <a:t> </a:t>
            </a:r>
            <a:endParaRPr lang="el-GR" sz="2400" dirty="0">
              <a:ea typeface="ＭＳ Ｐゴシック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2400" dirty="0">
              <a:ea typeface="ＭＳ Ｐゴシック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Αγνοεί το γεγονός πως οι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σπάνιοι όροι </a:t>
            </a:r>
            <a:r>
              <a:rPr lang="el-GR" sz="2400" dirty="0">
                <a:ea typeface="ＭＳ Ｐゴシック" charset="-128"/>
              </a:rPr>
              <a:t>περιέχουν περισσότερη πληροφορία από ό,τι οι συχνοί.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2400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2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</a:t>
            </a: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7794596" y="81756"/>
            <a:ext cx="8066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7</a:t>
            </a:r>
            <a:endParaRPr lang="en-US" sz="1600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14282" y="305008"/>
            <a:ext cx="8929718" cy="1111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defTabSz="449263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Με βάση την «ποιότητα» του εγγράφου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 (</a:t>
            </a:r>
            <a:r>
              <a:rPr lang="en-US" sz="3600" i="1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g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(d))</a:t>
            </a:r>
            <a:endParaRPr lang="de-DE" sz="3600" dirty="0">
              <a:solidFill>
                <a:schemeClr val="accent2">
                  <a:lumMod val="7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52400" y="1524000"/>
            <a:ext cx="8482042" cy="46720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Υπενθύμιση </a:t>
            </a:r>
            <a:r>
              <a:rPr lang="de-DE" dirty="0" err="1">
                <a:solidFill>
                  <a:srgbClr val="000000"/>
                </a:solidFill>
                <a:latin typeface="Calibri"/>
                <a:cs typeface="+mn-cs"/>
              </a:rPr>
              <a:t>net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-score(</a:t>
            </a:r>
            <a:r>
              <a:rPr lang="de-DE" i="1" dirty="0">
                <a:solidFill>
                  <a:srgbClr val="000000"/>
                </a:solidFill>
                <a:latin typeface="Calibri"/>
                <a:cs typeface="+mn-cs"/>
              </a:rPr>
              <a:t>q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, </a:t>
            </a:r>
            <a:r>
              <a:rPr lang="de-DE" i="1" dirty="0">
                <a:solidFill>
                  <a:srgbClr val="000000"/>
                </a:solidFill>
                <a:latin typeface="Calibri"/>
                <a:cs typeface="+mn-cs"/>
              </a:rPr>
              <a:t>d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) = </a:t>
            </a:r>
            <a:r>
              <a:rPr lang="de-DE" i="1" dirty="0">
                <a:solidFill>
                  <a:srgbClr val="000000"/>
                </a:solidFill>
                <a:latin typeface="Calibri"/>
                <a:cs typeface="+mn-cs"/>
              </a:rPr>
              <a:t>g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(</a:t>
            </a:r>
            <a:r>
              <a:rPr lang="de-DE" i="1" dirty="0">
                <a:solidFill>
                  <a:srgbClr val="000000"/>
                </a:solidFill>
                <a:latin typeface="Calibri"/>
                <a:cs typeface="+mn-cs"/>
              </a:rPr>
              <a:t>d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) + score(</a:t>
            </a:r>
            <a:r>
              <a:rPr lang="de-DE" i="1" dirty="0">
                <a:solidFill>
                  <a:srgbClr val="000000"/>
                </a:solidFill>
                <a:latin typeface="Calibri"/>
                <a:cs typeface="+mn-cs"/>
              </a:rPr>
              <a:t>q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, </a:t>
            </a:r>
            <a:r>
              <a:rPr lang="de-DE" i="1" dirty="0">
                <a:solidFill>
                  <a:srgbClr val="000000"/>
                </a:solidFill>
                <a:latin typeface="Calibri"/>
                <a:cs typeface="+mn-cs"/>
              </a:rPr>
              <a:t>d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)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 και τα έγγραφα σε κάθε λίστα σε διάταξη με βάση το </a:t>
            </a:r>
            <a:r>
              <a:rPr lang="en-US" i="1" dirty="0">
                <a:solidFill>
                  <a:srgbClr val="000000"/>
                </a:solidFill>
                <a:latin typeface="Calibri"/>
                <a:cs typeface="+mn-cs"/>
              </a:rPr>
              <a:t>g</a:t>
            </a:r>
          </a:p>
          <a:p>
            <a:pPr lvl="1" defTabSz="449263">
              <a:spcBef>
                <a:spcPts val="700"/>
              </a:spcBef>
              <a:buClr>
                <a:srgbClr val="336699"/>
              </a:buClr>
            </a:pPr>
            <a:endParaRPr lang="de-DE" sz="800" dirty="0">
              <a:solidFill>
                <a:srgbClr val="000000"/>
              </a:solidFill>
              <a:latin typeface="Calibri"/>
              <a:cs typeface="+mn-cs"/>
            </a:endParaRPr>
          </a:p>
          <a:p>
            <a:pPr lvl="1" defTabSz="449263">
              <a:spcBef>
                <a:spcPts val="700"/>
              </a:spcBef>
              <a:buClr>
                <a:srgbClr val="336699"/>
              </a:buClr>
            </a:pPr>
            <a:r>
              <a:rPr lang="el-GR" i="1" dirty="0">
                <a:solidFill>
                  <a:schemeClr val="accent2">
                    <a:lumMod val="75000"/>
                  </a:schemeClr>
                </a:solidFill>
                <a:latin typeface="Calibri"/>
                <a:cs typeface="+mn-cs"/>
              </a:rPr>
              <a:t>Επεξεργαζόμαστε ένα έγγραφο τη φορά 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– δηλαδή, για κάθε έγγραφο υπολογίζουμε πλήρως το 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net-score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 του (για όλους τους όρους του ερωτήματος)</a:t>
            </a:r>
            <a:endParaRPr lang="de-DE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Έστω </a:t>
            </a:r>
            <a:r>
              <a:rPr lang="en-US" i="1" dirty="0">
                <a:solidFill>
                  <a:srgbClr val="000000"/>
                </a:solidFill>
                <a:latin typeface="Calibri"/>
                <a:cs typeface="+mn-cs"/>
              </a:rPr>
              <a:t>g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 → [0, 1]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, </a:t>
            </a:r>
          </a:p>
          <a:p>
            <a:pPr lvl="2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το τελευταίο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Calibri"/>
                <a:cs typeface="+mn-cs"/>
              </a:rPr>
              <a:t>k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-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κορυφαίο έγγραφο έχει βαθμό </a:t>
            </a:r>
            <a:r>
              <a:rPr lang="el-GR" b="1" dirty="0">
                <a:solidFill>
                  <a:srgbClr val="000000"/>
                </a:solidFill>
                <a:latin typeface="Calibri"/>
                <a:cs typeface="+mn-cs"/>
              </a:rPr>
              <a:t>1.2</a:t>
            </a:r>
          </a:p>
          <a:p>
            <a:pPr lvl="2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και για το έγγραφο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Calibri"/>
              </a:rPr>
              <a:t>d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που επεξεργαζόμαστε </a:t>
            </a:r>
            <a:r>
              <a:rPr lang="en-US" i="1" dirty="0">
                <a:solidFill>
                  <a:srgbClr val="000000"/>
                </a:solidFill>
                <a:latin typeface="Calibri"/>
                <a:cs typeface="+mn-cs"/>
              </a:rPr>
              <a:t>g(d) &lt; 0.1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, άρα και για όλα τα υπόλοιπα 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συνολικός βαθμός 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&lt; 1.1 </a:t>
            </a:r>
            <a:r>
              <a:rPr lang="el-G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+mn-cs"/>
              </a:rPr>
              <a:t>(στην καλύτερη περίπτωση έχουν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+mn-cs"/>
              </a:rPr>
              <a:t>score</a:t>
            </a:r>
            <a:r>
              <a:rPr lang="el-G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+mn-cs"/>
              </a:rPr>
              <a:t> ίσο με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+mn-cs"/>
              </a:rPr>
              <a:t> 1 </a:t>
            </a:r>
            <a:r>
              <a:rPr lang="el-G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+mn-cs"/>
              </a:rPr>
              <a:t>που δεν αρκεί όμως)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+mn-cs"/>
              </a:rPr>
              <a:t>.</a:t>
            </a:r>
          </a:p>
          <a:p>
            <a:pPr lvl="1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	=&gt; δε χρειάζεται να επεξεργαστούμε το υπόλοιπο των 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	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λιστών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619144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229600" cy="1143000"/>
          </a:xfrm>
        </p:spPr>
        <p:txBody>
          <a:bodyPr/>
          <a:lstStyle/>
          <a:p>
            <a:pPr algn="ctr" eaLnBrk="1" hangingPunct="1"/>
            <a:r>
              <a:rPr lang="el-GR" altLang="zh-CN" dirty="0">
                <a:solidFill>
                  <a:schemeClr val="accent2">
                    <a:lumMod val="75000"/>
                  </a:schemeClr>
                </a:solidFill>
                <a:ea typeface="宋体" pitchFamily="2" charset="-122"/>
              </a:rPr>
              <a:t>Περίληψη</a:t>
            </a:r>
            <a:endParaRPr lang="en-US" altLang="zh-CN" dirty="0">
              <a:solidFill>
                <a:schemeClr val="accent2">
                  <a:lumMod val="75000"/>
                </a:schemeClr>
              </a:solidFill>
              <a:ea typeface="宋体" pitchFamily="2" charset="-122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7467600" cy="2217615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zh-CN" sz="2400" dirty="0">
                <a:ea typeface="宋体" pitchFamily="2" charset="-122"/>
              </a:rPr>
              <a:t> </a:t>
            </a:r>
            <a:r>
              <a:rPr lang="el-GR" altLang="zh-CN" sz="2800" dirty="0">
                <a:ea typeface="宋体" pitchFamily="2" charset="-122"/>
              </a:rPr>
              <a:t>Ορισμός </a:t>
            </a:r>
            <a:r>
              <a:rPr lang="en-US" altLang="zh-CN" sz="2800" dirty="0">
                <a:ea typeface="宋体" pitchFamily="2" charset="-122"/>
              </a:rPr>
              <a:t>score(q, d)</a:t>
            </a:r>
            <a:endParaRPr lang="el-GR" altLang="zh-CN" sz="2800" dirty="0">
              <a:ea typeface="宋体" pitchFamily="2" charset="-122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zh-CN" sz="2400" dirty="0" err="1">
                <a:ea typeface="宋体" pitchFamily="2" charset="-122"/>
              </a:rPr>
              <a:t>tf-idf</a:t>
            </a:r>
            <a:endParaRPr lang="en-US" altLang="zh-CN" sz="2400" dirty="0">
              <a:ea typeface="宋体" pitchFamily="2" charset="-122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zh-CN" sz="2400" dirty="0">
                <a:ea typeface="宋体" pitchFamily="2" charset="-122"/>
              </a:rPr>
              <a:t>Διανυσματικό μοντέλο</a:t>
            </a:r>
          </a:p>
          <a:p>
            <a:pPr marL="0" indent="0" eaLnBrk="1" hangingPunct="1">
              <a:buNone/>
            </a:pPr>
            <a:endParaRPr lang="en-US" altLang="zh-CN" sz="2400" dirty="0">
              <a:ea typeface="宋体" pitchFamily="2" charset="-122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zh-CN" sz="2400" dirty="0">
                <a:ea typeface="宋体" pitchFamily="2" charset="-122"/>
              </a:rPr>
              <a:t> </a:t>
            </a:r>
            <a:r>
              <a:rPr lang="el-GR" altLang="zh-CN" sz="2800" dirty="0">
                <a:ea typeface="宋体" pitchFamily="2" charset="-122"/>
              </a:rPr>
              <a:t>Υπολογισμός </a:t>
            </a:r>
            <a:r>
              <a:rPr lang="en-US" altLang="zh-CN" sz="2800" dirty="0">
                <a:ea typeface="宋体" pitchFamily="2" charset="-122"/>
              </a:rPr>
              <a:t>top-</a:t>
            </a:r>
            <a:r>
              <a:rPr lang="en-US" altLang="zh-CN" sz="2800" i="1" dirty="0">
                <a:ea typeface="宋体" pitchFamily="2" charset="-122"/>
              </a:rPr>
              <a:t>k</a:t>
            </a:r>
            <a:r>
              <a:rPr lang="en-US" altLang="zh-CN" sz="2800" dirty="0">
                <a:ea typeface="宋体" pitchFamily="2" charset="-122"/>
              </a:rPr>
              <a:t> </a:t>
            </a:r>
            <a:r>
              <a:rPr lang="el-GR" altLang="zh-CN" sz="2800" dirty="0">
                <a:ea typeface="宋体" pitchFamily="2" charset="-122"/>
              </a:rPr>
              <a:t>συναφών εγγράφων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zh-CN" sz="2400" dirty="0">
                <a:ea typeface="宋体" pitchFamily="2" charset="-122"/>
              </a:rPr>
              <a:t>Χρήση </a:t>
            </a:r>
            <a:r>
              <a:rPr lang="en-US" altLang="zh-CN" sz="2400" i="1" dirty="0">
                <a:solidFill>
                  <a:schemeClr val="accent2">
                    <a:lumMod val="75000"/>
                  </a:schemeClr>
                </a:solidFill>
                <a:ea typeface="宋体" pitchFamily="2" charset="-122"/>
              </a:rPr>
              <a:t>heap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zh-CN" sz="2400" i="1" dirty="0">
                <a:solidFill>
                  <a:schemeClr val="accent2">
                    <a:lumMod val="75000"/>
                  </a:schemeClr>
                </a:solidFill>
                <a:ea typeface="宋体" pitchFamily="2" charset="-122"/>
              </a:rPr>
              <a:t>Ασφαλής</a:t>
            </a:r>
            <a:r>
              <a:rPr lang="el-GR" altLang="zh-CN" sz="2400" dirty="0"/>
              <a:t> και </a:t>
            </a:r>
            <a:r>
              <a:rPr lang="el-GR" altLang="zh-CN" sz="2400" i="1" dirty="0">
                <a:solidFill>
                  <a:schemeClr val="accent2">
                    <a:lumMod val="75000"/>
                  </a:schemeClr>
                </a:solidFill>
                <a:ea typeface="宋体" pitchFamily="2" charset="-122"/>
              </a:rPr>
              <a:t>μη ασφαλής </a:t>
            </a:r>
            <a:r>
              <a:rPr lang="el-GR" altLang="zh-CN" sz="2400" dirty="0"/>
              <a:t>τερματισμός</a:t>
            </a:r>
            <a:r>
              <a:rPr lang="en-US" altLang="zh-CN" sz="2400" dirty="0"/>
              <a:t> (</a:t>
            </a:r>
            <a:r>
              <a:rPr lang="el-GR" altLang="zh-CN" sz="2400" dirty="0"/>
              <a:t>ακριβής – μη ακριβής υπολογισμός)</a:t>
            </a:r>
            <a:endParaRPr lang="en-US" altLang="zh-CN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zh-CN" sz="2400" dirty="0"/>
              <a:t>Τεχνικές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altLang="zh-CN" sz="1800" dirty="0"/>
              <a:t>Ανά έγγραφο – </a:t>
            </a:r>
            <a:r>
              <a:rPr lang="en-US" altLang="zh-CN" sz="1800" i="1" dirty="0">
                <a:solidFill>
                  <a:schemeClr val="accent2">
                    <a:lumMod val="75000"/>
                  </a:schemeClr>
                </a:solidFill>
              </a:rPr>
              <a:t>Document At A Time (DAAT)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altLang="zh-CN" sz="1800" dirty="0"/>
              <a:t>Ανά όρο – </a:t>
            </a:r>
            <a:r>
              <a:rPr lang="en-US" altLang="zh-CN" sz="1800" i="1" dirty="0">
                <a:solidFill>
                  <a:schemeClr val="accent2">
                    <a:lumMod val="75000"/>
                  </a:schemeClr>
                </a:solidFill>
              </a:rPr>
              <a:t>Term At A Time (TAAT)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altLang="zh-CN" sz="1800" dirty="0"/>
              <a:t>Επηρεάζει τον τρόπο διάταξης των εγγράφων στις λίστες καταχωρήσεων του ανεστραμμένου ευρετηρίου</a:t>
            </a:r>
          </a:p>
          <a:p>
            <a:pPr eaLnBrk="1" hangingPunct="1">
              <a:buNone/>
            </a:pPr>
            <a:endParaRPr lang="el-GR" altLang="zh-CN" sz="2400" i="1" dirty="0">
              <a:ea typeface="宋体" pitchFamily="2" charset="-122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361441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229600" cy="1143000"/>
          </a:xfrm>
        </p:spPr>
        <p:txBody>
          <a:bodyPr/>
          <a:lstStyle/>
          <a:p>
            <a:pPr algn="ctr" eaLnBrk="1" hangingPunct="1"/>
            <a:r>
              <a:rPr lang="el-GR" altLang="zh-CN" dirty="0">
                <a:solidFill>
                  <a:schemeClr val="accent2">
                    <a:lumMod val="75000"/>
                  </a:schemeClr>
                </a:solidFill>
                <a:ea typeface="宋体" pitchFamily="2" charset="-122"/>
              </a:rPr>
              <a:t>Περίληψη</a:t>
            </a:r>
            <a:endParaRPr lang="en-US" altLang="zh-CN" dirty="0">
              <a:solidFill>
                <a:schemeClr val="accent2">
                  <a:lumMod val="75000"/>
                </a:schemeClr>
              </a:solidFill>
              <a:ea typeface="宋体" pitchFamily="2" charset="-122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86508" y="1219200"/>
            <a:ext cx="8001000" cy="2217615"/>
          </a:xfrm>
        </p:spPr>
        <p:txBody>
          <a:bodyPr>
            <a:noAutofit/>
          </a:bodyPr>
          <a:lstStyle/>
          <a:p>
            <a:pPr marL="0" lvl="1" indent="0">
              <a:spcBef>
                <a:spcPts val="750"/>
              </a:spcBef>
              <a:buNone/>
            </a:pPr>
            <a:r>
              <a:rPr lang="el-GR" altLang="zh-CN" sz="2800" dirty="0"/>
              <a:t>Αλγόριθμοι υπολογισμού</a:t>
            </a:r>
          </a:p>
          <a:p>
            <a:pPr marL="800100" lvl="2" indent="-457200">
              <a:spcBef>
                <a:spcPts val="750"/>
              </a:spcBef>
              <a:buFont typeface="+mj-lt"/>
              <a:buAutoNum type="arabicPeriod"/>
            </a:pPr>
            <a:r>
              <a:rPr lang="el-GR" altLang="zh-CN" sz="2400" dirty="0"/>
              <a:t>Διάταξη </a:t>
            </a:r>
            <a:r>
              <a:rPr lang="en-US" altLang="zh-CN" sz="2400" dirty="0"/>
              <a:t> </a:t>
            </a:r>
            <a:r>
              <a:rPr lang="el-GR" altLang="zh-CN" sz="2400" dirty="0"/>
              <a:t>με </a:t>
            </a:r>
            <a:r>
              <a:rPr lang="en-US" altLang="zh-CN" sz="2400" i="1" dirty="0">
                <a:solidFill>
                  <a:schemeClr val="accent2">
                    <a:lumMod val="75000"/>
                  </a:schemeClr>
                </a:solidFill>
              </a:rPr>
              <a:t>doc-id</a:t>
            </a:r>
            <a:endParaRPr lang="el-GR" altLang="zh-CN" sz="2400" i="1" dirty="0">
              <a:solidFill>
                <a:schemeClr val="accent2">
                  <a:lumMod val="75000"/>
                </a:schemeClr>
              </a:solidFill>
            </a:endParaRPr>
          </a:p>
          <a:p>
            <a:pPr marL="1371600" lvl="4" indent="-342900"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l-GR" altLang="zh-CN" sz="2250" dirty="0"/>
              <a:t>υπολογισμό </a:t>
            </a:r>
            <a:r>
              <a:rPr lang="el-GR" altLang="zh-CN" sz="2250" i="1" dirty="0">
                <a:solidFill>
                  <a:schemeClr val="accent2">
                    <a:lumMod val="75000"/>
                  </a:schemeClr>
                </a:solidFill>
              </a:rPr>
              <a:t>ανά έγγραφο</a:t>
            </a:r>
          </a:p>
          <a:p>
            <a:pPr marL="1371600" lvl="4" indent="-342900"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l-GR" altLang="zh-CN" sz="2400" dirty="0"/>
              <a:t>μη ασφαλή </a:t>
            </a:r>
            <a:r>
              <a:rPr lang="en-US" altLang="zh-CN" sz="2400" dirty="0"/>
              <a:t>(pruning)</a:t>
            </a:r>
            <a:r>
              <a:rPr lang="el-GR" altLang="zh-CN" sz="2400" dirty="0"/>
              <a:t>: (1) μικρό </a:t>
            </a:r>
            <a:r>
              <a:rPr lang="en-US" altLang="zh-CN" sz="2400" dirty="0" err="1"/>
              <a:t>idf</a:t>
            </a:r>
            <a:r>
              <a:rPr lang="en-US" altLang="zh-CN" sz="2400" dirty="0"/>
              <a:t>, </a:t>
            </a:r>
            <a:r>
              <a:rPr lang="el-GR" altLang="zh-CN" sz="2400" dirty="0"/>
              <a:t>(2) τουλάχιστον </a:t>
            </a:r>
            <a:r>
              <a:rPr lang="en-US" altLang="zh-CN" sz="2400" dirty="0"/>
              <a:t>m1 </a:t>
            </a:r>
            <a:r>
              <a:rPr lang="el-GR" altLang="zh-CN" sz="2400" dirty="0"/>
              <a:t>από τους </a:t>
            </a:r>
            <a:r>
              <a:rPr lang="en-US" altLang="zh-CN" sz="2400" dirty="0"/>
              <a:t>m2 (</a:t>
            </a:r>
            <a:r>
              <a:rPr lang="el-GR" altLang="zh-CN" sz="2400" dirty="0"/>
              <a:t>1 &lt; </a:t>
            </a:r>
            <a:r>
              <a:rPr lang="en-US" altLang="zh-CN" sz="2400" dirty="0"/>
              <a:t>m1 &lt; m2) </a:t>
            </a:r>
            <a:r>
              <a:rPr lang="el-GR" altLang="zh-CN" sz="2400" dirty="0"/>
              <a:t>όρους του ερωτήματος, (3) λίστες πρωταθλητών</a:t>
            </a:r>
            <a:endParaRPr lang="en-US" altLang="zh-CN" sz="2400" dirty="0"/>
          </a:p>
          <a:p>
            <a:pPr marL="800100" lvl="2" indent="-457200">
              <a:spcBef>
                <a:spcPts val="750"/>
              </a:spcBef>
              <a:buFont typeface="+mj-lt"/>
              <a:buAutoNum type="arabicPeriod"/>
            </a:pPr>
            <a:r>
              <a:rPr lang="el-GR" altLang="zh-CN" sz="2400" dirty="0"/>
              <a:t>Διάταξη με </a:t>
            </a:r>
            <a:r>
              <a:rPr lang="en-US" altLang="zh-CN" sz="2400" i="1" dirty="0" err="1">
                <a:solidFill>
                  <a:schemeClr val="accent2">
                    <a:lumMod val="75000"/>
                  </a:schemeClr>
                </a:solidFill>
              </a:rPr>
              <a:t>tf</a:t>
            </a:r>
            <a:r>
              <a:rPr lang="en-US" altLang="zh-CN" sz="2400" i="1" baseline="-25000" dirty="0" err="1">
                <a:solidFill>
                  <a:schemeClr val="accent2">
                    <a:lumMod val="75000"/>
                  </a:schemeClr>
                </a:solidFill>
              </a:rPr>
              <a:t>t,d</a:t>
            </a:r>
            <a:endParaRPr lang="en-US" altLang="zh-CN" sz="2400" i="1" baseline="-25000" dirty="0">
              <a:solidFill>
                <a:schemeClr val="accent2">
                  <a:lumMod val="75000"/>
                </a:schemeClr>
              </a:solidFill>
            </a:endParaRPr>
          </a:p>
          <a:p>
            <a:pPr marL="1371600" lvl="4" indent="-342900"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l-GR" altLang="zh-CN" sz="2250" dirty="0"/>
              <a:t>Υπολογισμός </a:t>
            </a:r>
            <a:r>
              <a:rPr lang="el-GR" altLang="zh-CN" sz="2250" i="1" dirty="0">
                <a:solidFill>
                  <a:schemeClr val="accent2">
                    <a:lumMod val="75000"/>
                  </a:schemeClr>
                </a:solidFill>
              </a:rPr>
              <a:t>ανά όρο</a:t>
            </a:r>
            <a:endParaRPr lang="en-US" altLang="zh-CN" sz="2250" i="1" dirty="0">
              <a:solidFill>
                <a:schemeClr val="accent2">
                  <a:lumMod val="75000"/>
                </a:schemeClr>
              </a:solidFill>
            </a:endParaRPr>
          </a:p>
          <a:p>
            <a:pPr marL="1371600" lvl="4" indent="-342900"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l-GR" altLang="zh-CN" sz="2400" dirty="0"/>
              <a:t>Μη ασφαλής – γρήγορος τερματισμός: (1) </a:t>
            </a:r>
            <a:r>
              <a:rPr lang="en-US" altLang="zh-CN" sz="2400" dirty="0"/>
              <a:t>prune </a:t>
            </a:r>
            <a:r>
              <a:rPr lang="el-GR" altLang="zh-CN" sz="2400" dirty="0"/>
              <a:t>για κάθε όρο </a:t>
            </a:r>
            <a:r>
              <a:rPr lang="en-US" altLang="zh-CN" sz="2400" dirty="0"/>
              <a:t>(</a:t>
            </a:r>
            <a:r>
              <a:rPr lang="el-GR" altLang="zh-CN" sz="2400" dirty="0"/>
              <a:t>τα πρώτα </a:t>
            </a:r>
            <a:r>
              <a:rPr lang="en-US" altLang="zh-CN" sz="2400" i="1" dirty="0"/>
              <a:t>r</a:t>
            </a:r>
            <a:r>
              <a:rPr lang="en-US" altLang="zh-CN" sz="2400" dirty="0"/>
              <a:t> </a:t>
            </a:r>
            <a:r>
              <a:rPr lang="el-GR" altLang="zh-CN" sz="2400" dirty="0"/>
              <a:t>έγγραφα</a:t>
            </a:r>
            <a:r>
              <a:rPr lang="en-US" altLang="zh-CN" sz="2400" dirty="0"/>
              <a:t> </a:t>
            </a:r>
            <a:r>
              <a:rPr lang="el-GR" altLang="zh-CN" sz="2400" dirty="0"/>
              <a:t>ή όλα πάνω κάποιου </a:t>
            </a:r>
            <a:r>
              <a:rPr lang="en-US" altLang="zh-CN" sz="2400" dirty="0" err="1"/>
              <a:t>tf</a:t>
            </a:r>
            <a:r>
              <a:rPr lang="en-US" altLang="zh-CN" sz="2400" dirty="0"/>
              <a:t>) (2) </a:t>
            </a:r>
            <a:r>
              <a:rPr lang="el-GR" altLang="zh-CN" sz="2400" dirty="0"/>
              <a:t> εξέταση με βάση </a:t>
            </a:r>
            <a:r>
              <a:rPr lang="en-US" altLang="zh-CN" sz="2400" dirty="0" err="1"/>
              <a:t>idf</a:t>
            </a:r>
            <a:r>
              <a:rPr lang="en-US" altLang="zh-CN" sz="2400" dirty="0"/>
              <a:t>, </a:t>
            </a:r>
            <a:r>
              <a:rPr lang="el-GR" altLang="zh-CN" sz="2400" dirty="0"/>
              <a:t>σταμάτα αν όχι μεγάλη αλλαγή</a:t>
            </a:r>
            <a:endParaRPr lang="el-GR" altLang="zh-CN" sz="2400" i="1" dirty="0">
              <a:ea typeface="宋体" pitchFamily="2" charset="-122"/>
            </a:endParaRPr>
          </a:p>
          <a:p>
            <a:pPr eaLnBrk="1" hangingPunct="1">
              <a:buNone/>
            </a:pPr>
            <a:endParaRPr lang="el-GR" altLang="zh-CN" sz="2400" i="1" dirty="0">
              <a:ea typeface="宋体" pitchFamily="2" charset="-122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651149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229600" cy="1143000"/>
          </a:xfrm>
        </p:spPr>
        <p:txBody>
          <a:bodyPr/>
          <a:lstStyle/>
          <a:p>
            <a:pPr algn="ctr" eaLnBrk="1" hangingPunct="1"/>
            <a:r>
              <a:rPr lang="el-GR" altLang="zh-CN" dirty="0">
                <a:solidFill>
                  <a:schemeClr val="accent2">
                    <a:lumMod val="75000"/>
                  </a:schemeClr>
                </a:solidFill>
                <a:ea typeface="宋体" pitchFamily="2" charset="-122"/>
              </a:rPr>
              <a:t>Περίληψη</a:t>
            </a:r>
            <a:endParaRPr lang="en-US" altLang="zh-CN" dirty="0">
              <a:solidFill>
                <a:schemeClr val="accent2">
                  <a:lumMod val="75000"/>
                </a:schemeClr>
              </a:solidFill>
              <a:ea typeface="宋体" pitchFamily="2" charset="-122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7467600" cy="2217615"/>
          </a:xfrm>
        </p:spPr>
        <p:txBody>
          <a:bodyPr>
            <a:noAutofit/>
          </a:bodyPr>
          <a:lstStyle/>
          <a:p>
            <a:pPr marL="0" lvl="1" indent="0">
              <a:spcBef>
                <a:spcPts val="750"/>
              </a:spcBef>
              <a:buNone/>
            </a:pPr>
            <a:r>
              <a:rPr lang="el-GR" altLang="zh-CN" sz="2800" dirty="0"/>
              <a:t>Αλγόριθμοι υπολογισμού (συνέχεια)</a:t>
            </a:r>
          </a:p>
          <a:p>
            <a:pPr marL="800100" lvl="2" indent="-457200">
              <a:spcBef>
                <a:spcPts val="750"/>
              </a:spcBef>
              <a:buFont typeface="+mj-lt"/>
              <a:buAutoNum type="arabicPeriod" startAt="3"/>
            </a:pPr>
            <a:r>
              <a:rPr lang="el-GR" altLang="zh-CN" sz="2400" i="1" dirty="0">
                <a:solidFill>
                  <a:schemeClr val="accent2">
                    <a:lumMod val="75000"/>
                  </a:schemeClr>
                </a:solidFill>
              </a:rPr>
              <a:t>Αν υπάρχει </a:t>
            </a:r>
            <a:r>
              <a:rPr lang="en-US" altLang="zh-CN" sz="2400" i="1" dirty="0">
                <a:solidFill>
                  <a:schemeClr val="accent2">
                    <a:lumMod val="75000"/>
                  </a:schemeClr>
                </a:solidFill>
              </a:rPr>
              <a:t>g(d) </a:t>
            </a:r>
            <a:r>
              <a:rPr lang="el-GR" altLang="zh-CN" sz="2400" i="1" dirty="0"/>
              <a:t>(κάποια βαθμολογία των εγγράφων ανεξάρτητη του ερωτήματος), </a:t>
            </a:r>
            <a:r>
              <a:rPr lang="el-GR" altLang="zh-CN" sz="2400" dirty="0"/>
              <a:t>διάταξη </a:t>
            </a:r>
            <a:r>
              <a:rPr lang="en-US" altLang="zh-CN" sz="2400" dirty="0"/>
              <a:t> </a:t>
            </a:r>
            <a:r>
              <a:rPr lang="el-GR" altLang="zh-CN" sz="2400" dirty="0"/>
              <a:t>με </a:t>
            </a:r>
            <a:r>
              <a:rPr lang="en-US" altLang="zh-CN" sz="2400" i="1" dirty="0"/>
              <a:t>g(d)</a:t>
            </a:r>
            <a:endParaRPr lang="el-GR" altLang="zh-CN" sz="2400" i="1" dirty="0"/>
          </a:p>
          <a:p>
            <a:pPr marL="1485900" lvl="4" indent="-457200"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l-GR" altLang="zh-CN" sz="2250" dirty="0"/>
              <a:t>υπολογισμό </a:t>
            </a:r>
            <a:r>
              <a:rPr lang="el-GR" altLang="zh-CN" sz="2250" i="1" dirty="0">
                <a:solidFill>
                  <a:schemeClr val="accent2">
                    <a:lumMod val="75000"/>
                  </a:schemeClr>
                </a:solidFill>
              </a:rPr>
              <a:t>ανά έγγραφο</a:t>
            </a:r>
            <a:endParaRPr lang="en-US" altLang="zh-CN" sz="2250" dirty="0"/>
          </a:p>
          <a:p>
            <a:pPr marL="1485900" lvl="4" indent="-457200"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l-GR" altLang="zh-CN" sz="2250" dirty="0"/>
              <a:t>ασφαλή: κατώφλι</a:t>
            </a:r>
          </a:p>
          <a:p>
            <a:pPr marL="1485900" lvl="4" indent="-457200"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l-GR" altLang="zh-CN" sz="2400" dirty="0"/>
              <a:t>μη ασφαλή: γρήγορος τερματισμός</a:t>
            </a:r>
            <a:endParaRPr lang="en-US" altLang="zh-CN" sz="2400" dirty="0"/>
          </a:p>
          <a:p>
            <a:pPr eaLnBrk="1" hangingPunct="1">
              <a:buNone/>
            </a:pPr>
            <a:endParaRPr lang="el-GR" altLang="zh-CN" sz="2400" i="1" dirty="0">
              <a:ea typeface="宋体" pitchFamily="2" charset="-122"/>
            </a:endParaRPr>
          </a:p>
          <a:p>
            <a:pPr eaLnBrk="1" hangingPunct="1">
              <a:buNone/>
            </a:pPr>
            <a:endParaRPr lang="el-GR" altLang="zh-CN" sz="2400" i="1" dirty="0">
              <a:ea typeface="宋体" pitchFamily="2" charset="-122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630964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1143000"/>
          </a:xfrm>
        </p:spPr>
        <p:txBody>
          <a:bodyPr/>
          <a:lstStyle/>
          <a:p>
            <a:pPr algn="ctr" eaLnBrk="1" hangingPunct="1"/>
            <a:r>
              <a:rPr lang="el-GR" altLang="zh-CN" dirty="0">
                <a:solidFill>
                  <a:schemeClr val="accent2">
                    <a:lumMod val="75000"/>
                  </a:schemeClr>
                </a:solidFill>
                <a:ea typeface="宋体" pitchFamily="2" charset="-122"/>
              </a:rPr>
              <a:t>Κλάδεμα συστάδων</a:t>
            </a:r>
            <a:endParaRPr lang="en-US" altLang="zh-CN" dirty="0">
              <a:solidFill>
                <a:schemeClr val="accent2">
                  <a:lumMod val="75000"/>
                </a:schemeClr>
              </a:solidFill>
              <a:ea typeface="宋体" pitchFamily="2" charset="-122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63550" y="1843613"/>
            <a:ext cx="8223250" cy="3566587"/>
          </a:xfrm>
        </p:spPr>
        <p:txBody>
          <a:bodyPr/>
          <a:lstStyle/>
          <a:p>
            <a:pPr eaLnBrk="1" hangingPunct="1">
              <a:buNone/>
            </a:pPr>
            <a:r>
              <a:rPr lang="el-GR" altLang="zh-CN" sz="3200" dirty="0">
                <a:ea typeface="宋体" pitchFamily="2" charset="-122"/>
              </a:rPr>
              <a:t>Προ-επεξεργασία:</a:t>
            </a:r>
            <a:r>
              <a:rPr lang="en-US" altLang="zh-CN" sz="3200" dirty="0">
                <a:ea typeface="宋体" pitchFamily="2" charset="-122"/>
              </a:rPr>
              <a:t> </a:t>
            </a:r>
            <a:r>
              <a:rPr lang="el-GR" altLang="zh-CN" sz="3200" dirty="0" err="1">
                <a:ea typeface="宋体" pitchFamily="2" charset="-122"/>
              </a:rPr>
              <a:t>συσταδοποίηση</a:t>
            </a:r>
            <a:r>
              <a:rPr lang="el-GR" altLang="zh-CN" sz="3200" dirty="0">
                <a:ea typeface="宋体" pitchFamily="2" charset="-122"/>
              </a:rPr>
              <a:t> </a:t>
            </a:r>
            <a:r>
              <a:rPr lang="en-US" altLang="zh-CN" sz="3200" dirty="0">
                <a:ea typeface="宋体" pitchFamily="2" charset="-122"/>
              </a:rPr>
              <a:t>(clustering) </a:t>
            </a:r>
            <a:r>
              <a:rPr lang="el-GR" altLang="zh-CN" sz="3200" dirty="0">
                <a:ea typeface="宋体" pitchFamily="2" charset="-122"/>
              </a:rPr>
              <a:t>εγγράφων</a:t>
            </a:r>
          </a:p>
          <a:p>
            <a:pPr eaLnBrk="1" hangingPunct="1"/>
            <a:r>
              <a:rPr lang="el-GR" altLang="zh-CN" sz="2400" dirty="0">
                <a:ea typeface="宋体" pitchFamily="2" charset="-122"/>
              </a:rPr>
              <a:t>Επέλεξε τυχαία</a:t>
            </a:r>
            <a:r>
              <a:rPr lang="en-US" altLang="zh-CN" sz="2400" dirty="0">
                <a:ea typeface="宋体" pitchFamily="2" charset="-122"/>
              </a:rPr>
              <a:t> K ( </a:t>
            </a:r>
            <a:r>
              <a:rPr lang="el-GR" altLang="zh-CN" sz="2400" dirty="0">
                <a:ea typeface="宋体" pitchFamily="2" charset="-122"/>
              </a:rPr>
              <a:t>πχ, </a:t>
            </a:r>
            <a:r>
              <a:rPr lang="en-US" altLang="zh-CN" sz="2400" dirty="0">
                <a:ea typeface="宋体" pitchFamily="2" charset="-122"/>
                <a:sym typeface="Symbol" pitchFamily="18" charset="2"/>
              </a:rPr>
              <a:t>N</a:t>
            </a:r>
            <a:r>
              <a:rPr lang="el-GR" altLang="zh-CN" sz="2400" dirty="0">
                <a:ea typeface="宋体" pitchFamily="2" charset="-122"/>
                <a:sym typeface="Symbol" pitchFamily="18" charset="2"/>
              </a:rPr>
              <a:t>)</a:t>
            </a:r>
            <a:r>
              <a:rPr lang="en-US" altLang="zh-CN" sz="2400" dirty="0">
                <a:ea typeface="宋体" pitchFamily="2" charset="-122"/>
                <a:sym typeface="Symbol" pitchFamily="18" charset="2"/>
              </a:rPr>
              <a:t> </a:t>
            </a:r>
            <a:r>
              <a:rPr lang="el-GR" altLang="zh-CN" sz="2400" dirty="0">
                <a:ea typeface="宋体" pitchFamily="2" charset="-122"/>
                <a:sym typeface="Symbol" pitchFamily="18" charset="2"/>
              </a:rPr>
              <a:t>έγγραφα</a:t>
            </a:r>
            <a:r>
              <a:rPr lang="en-US" altLang="zh-CN" sz="2400" dirty="0">
                <a:ea typeface="宋体" pitchFamily="2" charset="-122"/>
                <a:sym typeface="Symbol" pitchFamily="18" charset="2"/>
              </a:rPr>
              <a:t>: </a:t>
            </a:r>
            <a:r>
              <a:rPr lang="el-GR" altLang="zh-CN" sz="2400" dirty="0">
                <a:ea typeface="宋体" pitchFamily="2" charset="-122"/>
                <a:sym typeface="Symbol" pitchFamily="18" charset="2"/>
              </a:rPr>
              <a:t>τα οποία τα ονομάζουμε </a:t>
            </a:r>
            <a:r>
              <a:rPr lang="el-GR" altLang="zh-CN" sz="2400" kern="1200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  <a:sym typeface="Symbol" pitchFamily="18" charset="2"/>
              </a:rPr>
              <a:t>ηγέτες</a:t>
            </a:r>
            <a:r>
              <a:rPr lang="el-GR" altLang="zh-CN" sz="2400" dirty="0">
                <a:ea typeface="宋体" pitchFamily="2" charset="-122"/>
                <a:sym typeface="Symbol" pitchFamily="18" charset="2"/>
              </a:rPr>
              <a:t> (</a:t>
            </a:r>
            <a:r>
              <a:rPr lang="en-US" altLang="zh-CN" sz="2400" i="1" dirty="0">
                <a:ea typeface="宋体" pitchFamily="2" charset="-122"/>
                <a:sym typeface="Symbol" pitchFamily="18" charset="2"/>
              </a:rPr>
              <a:t>leaders</a:t>
            </a:r>
            <a:r>
              <a:rPr lang="el-GR" altLang="zh-CN" sz="2400" i="1" dirty="0">
                <a:ea typeface="宋体" pitchFamily="2" charset="-122"/>
                <a:sym typeface="Symbol" pitchFamily="18" charset="2"/>
              </a:rPr>
              <a:t>)</a:t>
            </a:r>
            <a:endParaRPr lang="en-US" altLang="zh-CN" sz="2400" dirty="0">
              <a:ea typeface="宋体" pitchFamily="2" charset="-122"/>
            </a:endParaRPr>
          </a:p>
          <a:p>
            <a:pPr eaLnBrk="1" hangingPunct="1"/>
            <a:r>
              <a:rPr lang="el-GR" altLang="zh-CN" sz="2400" dirty="0">
                <a:ea typeface="宋体" pitchFamily="2" charset="-122"/>
              </a:rPr>
              <a:t>Για κάθε άλλο έγγραφο, προ-υπολογίζουμε τον κοντινότερο ηγέτη του </a:t>
            </a:r>
            <a:r>
              <a:rPr lang="en-US" altLang="zh-CN" sz="2400" dirty="0">
                <a:ea typeface="宋体" pitchFamily="2" charset="-122"/>
              </a:rPr>
              <a:t>(</a:t>
            </a:r>
            <a:r>
              <a:rPr lang="el-GR" altLang="zh-CN" sz="2400" dirty="0">
                <a:ea typeface="宋体" pitchFamily="2" charset="-122"/>
              </a:rPr>
              <a:t>χρήση</a:t>
            </a:r>
            <a:r>
              <a:rPr lang="en-US" altLang="zh-CN" sz="2400" dirty="0">
                <a:ea typeface="宋体" pitchFamily="2" charset="-122"/>
              </a:rPr>
              <a:t> </a:t>
            </a:r>
            <a:r>
              <a:rPr lang="el-GR" altLang="zh-CN" sz="2400" dirty="0">
                <a:ea typeface="宋体" pitchFamily="2" charset="-122"/>
              </a:rPr>
              <a:t>ομοιότητας </a:t>
            </a:r>
            <a:r>
              <a:rPr lang="el-GR" altLang="zh-CN" sz="2400" dirty="0" err="1">
                <a:ea typeface="宋体" pitchFamily="2" charset="-122"/>
              </a:rPr>
              <a:t>συνημιτόνου</a:t>
            </a:r>
            <a:r>
              <a:rPr lang="el-GR" altLang="zh-CN" sz="2400" dirty="0">
                <a:ea typeface="宋体" pitchFamily="2" charset="-122"/>
              </a:rPr>
              <a:t>)</a:t>
            </a:r>
            <a:endParaRPr lang="en-US" altLang="zh-CN" sz="2400" dirty="0">
              <a:ea typeface="宋体" pitchFamily="2" charset="-122"/>
            </a:endParaRPr>
          </a:p>
          <a:p>
            <a:pPr lvl="1" eaLnBrk="1" hangingPunct="1"/>
            <a:r>
              <a:rPr lang="el-GR" altLang="zh-CN" dirty="0">
                <a:ea typeface="宋体" pitchFamily="2" charset="-122"/>
              </a:rPr>
              <a:t>Αυτά τα έγγραφα καλούντα </a:t>
            </a:r>
            <a:r>
              <a:rPr lang="el-GR" altLang="zh-CN" kern="1200" dirty="0">
                <a:solidFill>
                  <a:srgbClr val="C00000"/>
                </a:solidFill>
                <a:ea typeface="ＭＳ Ｐゴシック" pitchFamily="34" charset="-128"/>
                <a:cs typeface="ＭＳ Ｐゴシック" pitchFamily="-65" charset="-128"/>
                <a:sym typeface="Symbol" pitchFamily="18" charset="2"/>
              </a:rPr>
              <a:t>ακόλουθοι </a:t>
            </a:r>
            <a:r>
              <a:rPr lang="el-GR" altLang="zh-CN" dirty="0">
                <a:ea typeface="宋体" pitchFamily="2" charset="-122"/>
                <a:sym typeface="Symbol" pitchFamily="18" charset="2"/>
              </a:rPr>
              <a:t>(</a:t>
            </a:r>
            <a:r>
              <a:rPr lang="en-US" altLang="zh-CN" dirty="0">
                <a:ea typeface="宋体" pitchFamily="2" charset="-122"/>
                <a:sym typeface="Symbol" pitchFamily="18" charset="2"/>
              </a:rPr>
              <a:t>followers</a:t>
            </a:r>
            <a:r>
              <a:rPr lang="el-GR" altLang="zh-CN" dirty="0">
                <a:ea typeface="宋体" pitchFamily="2" charset="-122"/>
              </a:rPr>
              <a:t>)</a:t>
            </a:r>
            <a:r>
              <a:rPr lang="en-US" altLang="zh-CN" dirty="0">
                <a:ea typeface="宋体" pitchFamily="2" charset="-122"/>
              </a:rPr>
              <a:t>;</a:t>
            </a:r>
          </a:p>
          <a:p>
            <a:pPr lvl="1" eaLnBrk="1" hangingPunct="1"/>
            <a:r>
              <a:rPr lang="el-GR" altLang="zh-CN" dirty="0">
                <a:ea typeface="宋体" pitchFamily="2" charset="-122"/>
              </a:rPr>
              <a:t>Ο αναμενόμενος αριθμός είναι</a:t>
            </a:r>
            <a:r>
              <a:rPr lang="en-US" altLang="zh-CN" dirty="0">
                <a:ea typeface="宋体" pitchFamily="2" charset="-122"/>
              </a:rPr>
              <a:t>: ~ </a:t>
            </a:r>
            <a:r>
              <a:rPr lang="en-US" altLang="zh-CN" dirty="0">
                <a:ea typeface="宋体" pitchFamily="2" charset="-122"/>
                <a:sym typeface="Symbol" pitchFamily="18" charset="2"/>
              </a:rPr>
              <a:t></a:t>
            </a:r>
            <a:r>
              <a:rPr lang="en-US" altLang="zh-CN" i="1" dirty="0">
                <a:ea typeface="宋体" pitchFamily="2" charset="-122"/>
                <a:sym typeface="Symbol" pitchFamily="18" charset="2"/>
              </a:rPr>
              <a:t>N </a:t>
            </a:r>
            <a:r>
              <a:rPr lang="el-GR" altLang="zh-CN" dirty="0">
                <a:ea typeface="宋体" pitchFamily="2" charset="-122"/>
                <a:sym typeface="Symbol" pitchFamily="18" charset="2"/>
              </a:rPr>
              <a:t>ακόλουθοι ανά ηγέτη</a:t>
            </a:r>
          </a:p>
          <a:p>
            <a:pPr marL="0" lvl="1" indent="0" eaLnBrk="1" hangingPunct="1"/>
            <a:r>
              <a:rPr lang="el-GR" altLang="zh-CN" sz="2400" dirty="0">
                <a:ea typeface="宋体" pitchFamily="2" charset="-122"/>
                <a:sym typeface="Symbol" pitchFamily="18" charset="2"/>
              </a:rPr>
              <a:t> Τελικά </a:t>
            </a:r>
            <a:r>
              <a:rPr lang="en-US" altLang="zh-CN" sz="2400" dirty="0">
                <a:ea typeface="宋体" pitchFamily="2" charset="-122"/>
                <a:sym typeface="Symbol" pitchFamily="18" charset="2"/>
              </a:rPr>
              <a:t></a:t>
            </a:r>
            <a:r>
              <a:rPr lang="el-GR" altLang="zh-CN" sz="2400" dirty="0">
                <a:ea typeface="宋体" pitchFamily="2" charset="-122"/>
                <a:sym typeface="Symbol" pitchFamily="18" charset="2"/>
              </a:rPr>
              <a:t> </a:t>
            </a:r>
            <a:r>
              <a:rPr lang="en-US" altLang="zh-CN" sz="2400" dirty="0">
                <a:ea typeface="宋体" pitchFamily="2" charset="-122"/>
                <a:sym typeface="Symbol" pitchFamily="18" charset="2"/>
              </a:rPr>
              <a:t>N</a:t>
            </a:r>
            <a:r>
              <a:rPr lang="el-GR" altLang="zh-CN" sz="2400" dirty="0">
                <a:ea typeface="宋体" pitchFamily="2" charset="-122"/>
                <a:sym typeface="Symbol" pitchFamily="18" charset="2"/>
              </a:rPr>
              <a:t> ομάδες με </a:t>
            </a:r>
            <a:r>
              <a:rPr lang="en-US" altLang="zh-CN" sz="2400" dirty="0">
                <a:ea typeface="宋体" pitchFamily="2" charset="-122"/>
                <a:sym typeface="Symbol" pitchFamily="18" charset="2"/>
              </a:rPr>
              <a:t></a:t>
            </a:r>
            <a:r>
              <a:rPr lang="el-GR" altLang="zh-CN" sz="2400" dirty="0">
                <a:ea typeface="宋体" pitchFamily="2" charset="-122"/>
                <a:sym typeface="Symbol" pitchFamily="18" charset="2"/>
              </a:rPr>
              <a:t> </a:t>
            </a:r>
            <a:r>
              <a:rPr lang="en-US" altLang="zh-CN" sz="2400" dirty="0">
                <a:ea typeface="宋体" pitchFamily="2" charset="-122"/>
                <a:sym typeface="Symbol" pitchFamily="18" charset="2"/>
              </a:rPr>
              <a:t>N</a:t>
            </a:r>
            <a:r>
              <a:rPr lang="el-GR" altLang="zh-CN" sz="2400" dirty="0">
                <a:ea typeface="宋体" pitchFamily="2" charset="-122"/>
                <a:sym typeface="Symbol" pitchFamily="18" charset="2"/>
              </a:rPr>
              <a:t> έγγραφα</a:t>
            </a:r>
            <a:endParaRPr lang="en-US" altLang="zh-CN" sz="2400" dirty="0">
              <a:ea typeface="宋体" pitchFamily="2" charset="-122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134</a:t>
            </a:fld>
            <a:endParaRPr lang="en-US" dirty="0"/>
          </a:p>
        </p:txBody>
      </p:sp>
      <p:sp>
        <p:nvSpPr>
          <p:cNvPr id="3994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7.1.6</a:t>
            </a:r>
          </a:p>
        </p:txBody>
      </p:sp>
    </p:spTree>
    <p:extLst>
      <p:ext uri="{BB962C8B-B14F-4D97-AF65-F5344CB8AC3E}">
        <p14:creationId xmlns:p14="http://schemas.microsoft.com/office/powerpoint/2010/main" val="2110157840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153400" cy="1030288"/>
          </a:xfrm>
        </p:spPr>
        <p:txBody>
          <a:bodyPr/>
          <a:lstStyle/>
          <a:p>
            <a:pPr algn="ctr" eaLnBrk="1" hangingPunct="1"/>
            <a:r>
              <a:rPr lang="el-GR" altLang="zh-CN" dirty="0">
                <a:solidFill>
                  <a:schemeClr val="accent2">
                    <a:lumMod val="75000"/>
                  </a:schemeClr>
                </a:solidFill>
                <a:ea typeface="宋体" pitchFamily="2" charset="-122"/>
              </a:rPr>
              <a:t>Κλάδεμα συστάδων</a:t>
            </a:r>
            <a:endParaRPr lang="en-US" altLang="zh-CN" dirty="0">
              <a:solidFill>
                <a:schemeClr val="accent2">
                  <a:lumMod val="75000"/>
                </a:schemeClr>
              </a:solidFill>
              <a:ea typeface="宋体" pitchFamily="2" charset="-122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153400" cy="11430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l-GR" altLang="zh-CN" sz="2800" dirty="0">
                <a:ea typeface="宋体" pitchFamily="2" charset="-122"/>
              </a:rPr>
              <a:t>Για κάθε ερώτημα </a:t>
            </a:r>
            <a:r>
              <a:rPr lang="en-US" altLang="zh-CN" sz="2800" i="1" dirty="0">
                <a:ea typeface="宋体" pitchFamily="2" charset="-122"/>
              </a:rPr>
              <a:t>q</a:t>
            </a:r>
            <a:endParaRPr lang="en-US" altLang="zh-CN" sz="2800" dirty="0">
              <a:ea typeface="宋体" pitchFamily="2" charset="-122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altLang="zh-CN" sz="2800" dirty="0">
                <a:ea typeface="宋体" pitchFamily="2" charset="-122"/>
              </a:rPr>
              <a:t>Βρες τον πιο κοντινό ηγέτη </a:t>
            </a:r>
            <a:r>
              <a:rPr lang="en-US" altLang="zh-CN" sz="2800" i="1" dirty="0">
                <a:ea typeface="宋体" pitchFamily="2" charset="-122"/>
              </a:rPr>
              <a:t>L.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altLang="zh-CN" sz="2800" dirty="0">
                <a:ea typeface="宋体" pitchFamily="2" charset="-122"/>
              </a:rPr>
              <a:t>Ψάξε για τα </a:t>
            </a:r>
            <a:r>
              <a:rPr lang="en-US" altLang="zh-CN" sz="2800" i="1" dirty="0">
                <a:ea typeface="宋体" pitchFamily="2" charset="-122"/>
              </a:rPr>
              <a:t>K</a:t>
            </a:r>
            <a:r>
              <a:rPr lang="en-US" altLang="zh-CN" sz="2800" dirty="0">
                <a:ea typeface="宋体" pitchFamily="2" charset="-122"/>
              </a:rPr>
              <a:t> </a:t>
            </a:r>
            <a:r>
              <a:rPr lang="el-GR" altLang="zh-CN" sz="2800" dirty="0">
                <a:ea typeface="宋体" pitchFamily="2" charset="-122"/>
              </a:rPr>
              <a:t>πλησιέστερα έγγραφα ανάμεσα στους ακολούθους του </a:t>
            </a:r>
            <a:r>
              <a:rPr lang="en-US" altLang="zh-CN" sz="2800" i="1" dirty="0">
                <a:ea typeface="宋体" pitchFamily="2" charset="-122"/>
              </a:rPr>
              <a:t>L</a:t>
            </a:r>
            <a:r>
              <a:rPr lang="el-GR" altLang="zh-CN" sz="2800" i="1" dirty="0">
                <a:ea typeface="宋体" pitchFamily="2" charset="-122"/>
              </a:rPr>
              <a:t> (δηλαδή, στην ομάδα του </a:t>
            </a:r>
            <a:r>
              <a:rPr lang="en-US" altLang="zh-CN" sz="2800" i="1" dirty="0">
                <a:ea typeface="宋体" pitchFamily="2" charset="-122"/>
              </a:rPr>
              <a:t>L)</a:t>
            </a:r>
            <a:r>
              <a:rPr lang="en-US" altLang="zh-CN" sz="2800" dirty="0">
                <a:ea typeface="宋体" pitchFamily="2" charset="-122"/>
              </a:rPr>
              <a:t>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zh-CN" altLang="en-US" sz="2800" dirty="0">
              <a:ea typeface="宋体" pitchFamily="2" charset="-122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135</a:t>
            </a:fld>
            <a:endParaRPr lang="en-US" dirty="0"/>
          </a:p>
        </p:txBody>
      </p:sp>
      <p:sp>
        <p:nvSpPr>
          <p:cNvPr id="4096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7.1.6</a:t>
            </a:r>
          </a:p>
        </p:txBody>
      </p:sp>
    </p:spTree>
    <p:extLst>
      <p:ext uri="{BB962C8B-B14F-4D97-AF65-F5344CB8AC3E}">
        <p14:creationId xmlns:p14="http://schemas.microsoft.com/office/powerpoint/2010/main" val="21623044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Oval 15"/>
          <p:cNvSpPr>
            <a:spLocks noChangeArrowheads="1"/>
          </p:cNvSpPr>
          <p:nvPr/>
        </p:nvSpPr>
        <p:spPr bwMode="auto">
          <a:xfrm>
            <a:off x="2011363" y="3173413"/>
            <a:ext cx="212725" cy="250825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88" name="Oval 16"/>
          <p:cNvSpPr>
            <a:spLocks noChangeArrowheads="1"/>
          </p:cNvSpPr>
          <p:nvPr/>
        </p:nvSpPr>
        <p:spPr bwMode="auto">
          <a:xfrm>
            <a:off x="1806575" y="2684463"/>
            <a:ext cx="212725" cy="252412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89" name="Oval 17"/>
          <p:cNvSpPr>
            <a:spLocks noChangeArrowheads="1"/>
          </p:cNvSpPr>
          <p:nvPr/>
        </p:nvSpPr>
        <p:spPr bwMode="auto">
          <a:xfrm>
            <a:off x="2422525" y="3009900"/>
            <a:ext cx="212725" cy="252413"/>
          </a:xfrm>
          <a:prstGeom prst="ellipse">
            <a:avLst/>
          </a:prstGeom>
          <a:solidFill>
            <a:srgbClr val="9933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0" name="Oval 18"/>
          <p:cNvSpPr>
            <a:spLocks noChangeArrowheads="1"/>
          </p:cNvSpPr>
          <p:nvPr/>
        </p:nvSpPr>
        <p:spPr bwMode="auto">
          <a:xfrm>
            <a:off x="2422525" y="3416300"/>
            <a:ext cx="212725" cy="252413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1" name="Oval 19"/>
          <p:cNvSpPr>
            <a:spLocks noChangeArrowheads="1"/>
          </p:cNvSpPr>
          <p:nvPr/>
        </p:nvSpPr>
        <p:spPr bwMode="auto">
          <a:xfrm>
            <a:off x="1806575" y="3822700"/>
            <a:ext cx="212725" cy="252413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2" name="Oval 20"/>
          <p:cNvSpPr>
            <a:spLocks noChangeArrowheads="1"/>
          </p:cNvSpPr>
          <p:nvPr/>
        </p:nvSpPr>
        <p:spPr bwMode="auto">
          <a:xfrm>
            <a:off x="6743700" y="5367338"/>
            <a:ext cx="212725" cy="252412"/>
          </a:xfrm>
          <a:prstGeom prst="ellipse">
            <a:avLst/>
          </a:prstGeom>
          <a:solidFill>
            <a:srgbClr val="9933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3" name="Oval 21"/>
          <p:cNvSpPr>
            <a:spLocks noChangeArrowheads="1"/>
          </p:cNvSpPr>
          <p:nvPr/>
        </p:nvSpPr>
        <p:spPr bwMode="auto">
          <a:xfrm>
            <a:off x="5715000" y="1954213"/>
            <a:ext cx="212725" cy="250825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4" name="Oval 22"/>
          <p:cNvSpPr>
            <a:spLocks noChangeArrowheads="1"/>
          </p:cNvSpPr>
          <p:nvPr/>
        </p:nvSpPr>
        <p:spPr bwMode="auto">
          <a:xfrm>
            <a:off x="5867400" y="2262188"/>
            <a:ext cx="212725" cy="252412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5" name="Oval 24"/>
          <p:cNvSpPr>
            <a:spLocks noChangeArrowheads="1"/>
          </p:cNvSpPr>
          <p:nvPr/>
        </p:nvSpPr>
        <p:spPr bwMode="auto">
          <a:xfrm>
            <a:off x="6950075" y="5122863"/>
            <a:ext cx="212725" cy="252412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6" name="Oval 25"/>
          <p:cNvSpPr>
            <a:spLocks noChangeArrowheads="1"/>
          </p:cNvSpPr>
          <p:nvPr/>
        </p:nvSpPr>
        <p:spPr bwMode="auto">
          <a:xfrm>
            <a:off x="6743700" y="5854700"/>
            <a:ext cx="212725" cy="252413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7" name="Oval 26"/>
          <p:cNvSpPr>
            <a:spLocks noChangeArrowheads="1"/>
          </p:cNvSpPr>
          <p:nvPr/>
        </p:nvSpPr>
        <p:spPr bwMode="auto">
          <a:xfrm>
            <a:off x="7154863" y="5529263"/>
            <a:ext cx="212725" cy="252412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8" name="Oval 27"/>
          <p:cNvSpPr>
            <a:spLocks noChangeArrowheads="1"/>
          </p:cNvSpPr>
          <p:nvPr/>
        </p:nvSpPr>
        <p:spPr bwMode="auto">
          <a:xfrm>
            <a:off x="7154863" y="5854700"/>
            <a:ext cx="212725" cy="252413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9" name="Oval 28"/>
          <p:cNvSpPr>
            <a:spLocks noChangeArrowheads="1"/>
          </p:cNvSpPr>
          <p:nvPr/>
        </p:nvSpPr>
        <p:spPr bwMode="auto">
          <a:xfrm>
            <a:off x="6469063" y="2360613"/>
            <a:ext cx="212725" cy="250825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0" name="Oval 29"/>
          <p:cNvSpPr>
            <a:spLocks noChangeArrowheads="1"/>
          </p:cNvSpPr>
          <p:nvPr/>
        </p:nvSpPr>
        <p:spPr bwMode="auto">
          <a:xfrm>
            <a:off x="6743700" y="2197100"/>
            <a:ext cx="212725" cy="252413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1" name="Oval 30"/>
          <p:cNvSpPr>
            <a:spLocks noChangeArrowheads="1"/>
          </p:cNvSpPr>
          <p:nvPr/>
        </p:nvSpPr>
        <p:spPr bwMode="auto">
          <a:xfrm>
            <a:off x="2217738" y="4879975"/>
            <a:ext cx="212725" cy="252413"/>
          </a:xfrm>
          <a:prstGeom prst="ellipse">
            <a:avLst/>
          </a:prstGeom>
          <a:solidFill>
            <a:srgbClr val="9933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2" name="Oval 31"/>
          <p:cNvSpPr>
            <a:spLocks noChangeArrowheads="1"/>
          </p:cNvSpPr>
          <p:nvPr/>
        </p:nvSpPr>
        <p:spPr bwMode="auto">
          <a:xfrm>
            <a:off x="4275138" y="4392613"/>
            <a:ext cx="212725" cy="250825"/>
          </a:xfrm>
          <a:prstGeom prst="ellipse">
            <a:avLst/>
          </a:prstGeom>
          <a:solidFill>
            <a:srgbClr val="9933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3" name="Oval 32"/>
          <p:cNvSpPr>
            <a:spLocks noChangeArrowheads="1"/>
          </p:cNvSpPr>
          <p:nvPr/>
        </p:nvSpPr>
        <p:spPr bwMode="auto">
          <a:xfrm>
            <a:off x="2628900" y="5122863"/>
            <a:ext cx="212725" cy="252412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4" name="Oval 33"/>
          <p:cNvSpPr>
            <a:spLocks noChangeArrowheads="1"/>
          </p:cNvSpPr>
          <p:nvPr/>
        </p:nvSpPr>
        <p:spPr bwMode="auto">
          <a:xfrm>
            <a:off x="2628900" y="4879975"/>
            <a:ext cx="212725" cy="252413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5" name="Oval 34"/>
          <p:cNvSpPr>
            <a:spLocks noChangeArrowheads="1"/>
          </p:cNvSpPr>
          <p:nvPr/>
        </p:nvSpPr>
        <p:spPr bwMode="auto">
          <a:xfrm>
            <a:off x="1806575" y="5122863"/>
            <a:ext cx="212725" cy="252412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6" name="Oval 35"/>
          <p:cNvSpPr>
            <a:spLocks noChangeArrowheads="1"/>
          </p:cNvSpPr>
          <p:nvPr/>
        </p:nvSpPr>
        <p:spPr bwMode="auto">
          <a:xfrm>
            <a:off x="2149475" y="5367338"/>
            <a:ext cx="212725" cy="252412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7" name="Oval 36"/>
          <p:cNvSpPr>
            <a:spLocks noChangeArrowheads="1"/>
          </p:cNvSpPr>
          <p:nvPr/>
        </p:nvSpPr>
        <p:spPr bwMode="auto">
          <a:xfrm>
            <a:off x="4479925" y="4148138"/>
            <a:ext cx="212725" cy="252412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8" name="Oval 37"/>
          <p:cNvSpPr>
            <a:spLocks noChangeArrowheads="1"/>
          </p:cNvSpPr>
          <p:nvPr/>
        </p:nvSpPr>
        <p:spPr bwMode="auto">
          <a:xfrm>
            <a:off x="4686300" y="4554538"/>
            <a:ext cx="212725" cy="252412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9" name="Oval 38"/>
          <p:cNvSpPr>
            <a:spLocks noChangeArrowheads="1"/>
          </p:cNvSpPr>
          <p:nvPr/>
        </p:nvSpPr>
        <p:spPr bwMode="auto">
          <a:xfrm>
            <a:off x="4479925" y="4879975"/>
            <a:ext cx="212725" cy="252413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10" name="Oval 39"/>
          <p:cNvSpPr>
            <a:spLocks noChangeArrowheads="1"/>
          </p:cNvSpPr>
          <p:nvPr/>
        </p:nvSpPr>
        <p:spPr bwMode="auto">
          <a:xfrm>
            <a:off x="4068763" y="4635500"/>
            <a:ext cx="212725" cy="252413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11" name="Rectangle 40"/>
          <p:cNvSpPr>
            <a:spLocks noChangeArrowheads="1"/>
          </p:cNvSpPr>
          <p:nvPr/>
        </p:nvSpPr>
        <p:spPr bwMode="auto">
          <a:xfrm>
            <a:off x="5921375" y="3173413"/>
            <a:ext cx="2127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2" name="Oval 41"/>
          <p:cNvSpPr>
            <a:spLocks noChangeArrowheads="1"/>
          </p:cNvSpPr>
          <p:nvPr/>
        </p:nvSpPr>
        <p:spPr bwMode="auto">
          <a:xfrm>
            <a:off x="5715000" y="3173413"/>
            <a:ext cx="212725" cy="250825"/>
          </a:xfrm>
          <a:prstGeom prst="ellipse">
            <a:avLst/>
          </a:prstGeom>
          <a:solidFill>
            <a:srgbClr val="339966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13" name="Oval 42"/>
          <p:cNvSpPr>
            <a:spLocks noChangeArrowheads="1"/>
          </p:cNvSpPr>
          <p:nvPr/>
        </p:nvSpPr>
        <p:spPr bwMode="auto">
          <a:xfrm>
            <a:off x="1600200" y="6342063"/>
            <a:ext cx="212725" cy="252412"/>
          </a:xfrm>
          <a:prstGeom prst="ellipse">
            <a:avLst/>
          </a:prstGeom>
          <a:solidFill>
            <a:srgbClr val="9933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14" name="Oval 43"/>
          <p:cNvSpPr>
            <a:spLocks noChangeArrowheads="1"/>
          </p:cNvSpPr>
          <p:nvPr/>
        </p:nvSpPr>
        <p:spPr bwMode="auto">
          <a:xfrm>
            <a:off x="4892675" y="6342063"/>
            <a:ext cx="212725" cy="252412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15" name="Text Box 4"/>
          <p:cNvSpPr txBox="1">
            <a:spLocks noChangeArrowheads="1"/>
          </p:cNvSpPr>
          <p:nvPr/>
        </p:nvSpPr>
        <p:spPr bwMode="auto">
          <a:xfrm>
            <a:off x="5867400" y="3200400"/>
            <a:ext cx="11403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l-GR" altLang="zh-CN" sz="2000" dirty="0">
                <a:latin typeface="+mn-lt"/>
                <a:ea typeface="宋体" pitchFamily="2" charset="-122"/>
              </a:rPr>
              <a:t>Ερώτημα</a:t>
            </a:r>
            <a:endParaRPr lang="en-US" altLang="zh-CN" sz="2000" dirty="0">
              <a:latin typeface="+mn-lt"/>
              <a:ea typeface="宋体" pitchFamily="2" charset="-122"/>
            </a:endParaRPr>
          </a:p>
        </p:txBody>
      </p:sp>
      <p:cxnSp>
        <p:nvCxnSpPr>
          <p:cNvPr id="42016" name="AutoShape 5"/>
          <p:cNvCxnSpPr>
            <a:cxnSpLocks noChangeShapeType="1"/>
            <a:stCxn id="42015" idx="1"/>
            <a:endCxn id="42015" idx="1"/>
          </p:cNvCxnSpPr>
          <p:nvPr/>
        </p:nvCxnSpPr>
        <p:spPr bwMode="auto">
          <a:xfrm>
            <a:off x="5867400" y="3400455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17" name="Text Box 11"/>
          <p:cNvSpPr txBox="1">
            <a:spLocks noChangeArrowheads="1"/>
          </p:cNvSpPr>
          <p:nvPr/>
        </p:nvSpPr>
        <p:spPr bwMode="auto">
          <a:xfrm>
            <a:off x="1752600" y="6248400"/>
            <a:ext cx="9176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l-GR" altLang="zh-CN" sz="2000" dirty="0">
                <a:latin typeface="+mn-lt"/>
                <a:ea typeface="宋体" pitchFamily="2" charset="-122"/>
              </a:rPr>
              <a:t>Ηγέτης</a:t>
            </a:r>
            <a:endParaRPr lang="en-US" altLang="zh-CN" sz="2000" dirty="0">
              <a:latin typeface="+mn-lt"/>
              <a:ea typeface="宋体" pitchFamily="2" charset="-122"/>
            </a:endParaRPr>
          </a:p>
        </p:txBody>
      </p:sp>
      <p:sp>
        <p:nvSpPr>
          <p:cNvPr id="42018" name="Text Box 12"/>
          <p:cNvSpPr txBox="1">
            <a:spLocks noChangeArrowheads="1"/>
          </p:cNvSpPr>
          <p:nvPr/>
        </p:nvSpPr>
        <p:spPr bwMode="auto">
          <a:xfrm>
            <a:off x="5189586" y="6248400"/>
            <a:ext cx="13556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l-GR" altLang="zh-CN" sz="2000" dirty="0">
                <a:latin typeface="+mn-lt"/>
                <a:ea typeface="宋体" pitchFamily="2" charset="-122"/>
              </a:rPr>
              <a:t>Ακόλουθος</a:t>
            </a:r>
            <a:endParaRPr lang="en-US" altLang="zh-CN" sz="2000" dirty="0">
              <a:latin typeface="+mn-lt"/>
              <a:ea typeface="宋体" pitchFamily="2" charset="-122"/>
            </a:endParaRPr>
          </a:p>
        </p:txBody>
      </p:sp>
      <p:sp>
        <p:nvSpPr>
          <p:cNvPr id="42019" name="Oval 13"/>
          <p:cNvSpPr>
            <a:spLocks noChangeArrowheads="1"/>
          </p:cNvSpPr>
          <p:nvPr/>
        </p:nvSpPr>
        <p:spPr bwMode="auto">
          <a:xfrm>
            <a:off x="6248400" y="22860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2020" name="AutoShape 45"/>
          <p:cNvCxnSpPr>
            <a:cxnSpLocks noChangeShapeType="1"/>
            <a:stCxn id="42019" idx="5"/>
            <a:endCxn id="41999" idx="1"/>
          </p:cNvCxnSpPr>
          <p:nvPr/>
        </p:nvCxnSpPr>
        <p:spPr bwMode="auto">
          <a:xfrm>
            <a:off x="6313488" y="2351088"/>
            <a:ext cx="187325" cy="36512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21" name="AutoShape 46"/>
          <p:cNvCxnSpPr>
            <a:cxnSpLocks noChangeShapeType="1"/>
            <a:stCxn id="42019" idx="6"/>
            <a:endCxn id="42000" idx="2"/>
          </p:cNvCxnSpPr>
          <p:nvPr/>
        </p:nvCxnSpPr>
        <p:spPr bwMode="auto">
          <a:xfrm>
            <a:off x="6324600" y="2324100"/>
            <a:ext cx="4095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22" name="AutoShape 48"/>
          <p:cNvCxnSpPr>
            <a:cxnSpLocks noChangeShapeType="1"/>
            <a:stCxn id="42019" idx="0"/>
          </p:cNvCxnSpPr>
          <p:nvPr/>
        </p:nvCxnSpPr>
        <p:spPr bwMode="auto">
          <a:xfrm>
            <a:off x="6286500" y="2286000"/>
            <a:ext cx="1588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23" name="AutoShape 50"/>
          <p:cNvCxnSpPr>
            <a:cxnSpLocks noChangeShapeType="1"/>
            <a:stCxn id="42019" idx="7"/>
          </p:cNvCxnSpPr>
          <p:nvPr/>
        </p:nvCxnSpPr>
        <p:spPr bwMode="auto">
          <a:xfrm flipH="1" flipV="1">
            <a:off x="6232525" y="2012950"/>
            <a:ext cx="80963" cy="284163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24" name="AutoShape 51"/>
          <p:cNvCxnSpPr>
            <a:cxnSpLocks noChangeShapeType="1"/>
            <a:stCxn id="42019" idx="1"/>
            <a:endCxn id="41993" idx="6"/>
          </p:cNvCxnSpPr>
          <p:nvPr/>
        </p:nvCxnSpPr>
        <p:spPr bwMode="auto">
          <a:xfrm flipH="1" flipV="1">
            <a:off x="5937250" y="2079625"/>
            <a:ext cx="322263" cy="217488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25" name="AutoShape 52"/>
          <p:cNvCxnSpPr>
            <a:cxnSpLocks noChangeShapeType="1"/>
            <a:stCxn id="42019" idx="1"/>
            <a:endCxn id="41994" idx="6"/>
          </p:cNvCxnSpPr>
          <p:nvPr/>
        </p:nvCxnSpPr>
        <p:spPr bwMode="auto">
          <a:xfrm flipH="1">
            <a:off x="6089650" y="2297113"/>
            <a:ext cx="169863" cy="9207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55829" name="AutoShape 53"/>
          <p:cNvCxnSpPr>
            <a:cxnSpLocks noChangeShapeType="1"/>
            <a:stCxn id="42012" idx="0"/>
            <a:endCxn id="42019" idx="3"/>
          </p:cNvCxnSpPr>
          <p:nvPr/>
        </p:nvCxnSpPr>
        <p:spPr bwMode="auto">
          <a:xfrm flipV="1">
            <a:off x="5821363" y="2351088"/>
            <a:ext cx="438150" cy="812800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55830" name="Freeform 54"/>
          <p:cNvSpPr>
            <a:spLocks/>
          </p:cNvSpPr>
          <p:nvPr/>
        </p:nvSpPr>
        <p:spPr bwMode="auto">
          <a:xfrm>
            <a:off x="5062538" y="1582738"/>
            <a:ext cx="2787650" cy="1485900"/>
          </a:xfrm>
          <a:custGeom>
            <a:avLst/>
            <a:gdLst>
              <a:gd name="T0" fmla="*/ 2147483647 w 1756"/>
              <a:gd name="T1" fmla="*/ 2147483647 h 936"/>
              <a:gd name="T2" fmla="*/ 2147483647 w 1756"/>
              <a:gd name="T3" fmla="*/ 2147483647 h 936"/>
              <a:gd name="T4" fmla="*/ 2147483647 w 1756"/>
              <a:gd name="T5" fmla="*/ 2147483647 h 936"/>
              <a:gd name="T6" fmla="*/ 2147483647 w 1756"/>
              <a:gd name="T7" fmla="*/ 2147483647 h 936"/>
              <a:gd name="T8" fmla="*/ 2147483647 w 1756"/>
              <a:gd name="T9" fmla="*/ 2147483647 h 936"/>
              <a:gd name="T10" fmla="*/ 2147483647 w 1756"/>
              <a:gd name="T11" fmla="*/ 2147483647 h 936"/>
              <a:gd name="T12" fmla="*/ 2147483647 w 1756"/>
              <a:gd name="T13" fmla="*/ 2147483647 h 936"/>
              <a:gd name="T14" fmla="*/ 2147483647 w 1756"/>
              <a:gd name="T15" fmla="*/ 2147483647 h 936"/>
              <a:gd name="T16" fmla="*/ 2147483647 w 1756"/>
              <a:gd name="T17" fmla="*/ 2147483647 h 936"/>
              <a:gd name="T18" fmla="*/ 2147483647 w 1756"/>
              <a:gd name="T19" fmla="*/ 2147483647 h 936"/>
              <a:gd name="T20" fmla="*/ 2147483647 w 1756"/>
              <a:gd name="T21" fmla="*/ 2147483647 h 936"/>
              <a:gd name="T22" fmla="*/ 2147483647 w 1756"/>
              <a:gd name="T23" fmla="*/ 2147483647 h 936"/>
              <a:gd name="T24" fmla="*/ 2147483647 w 1756"/>
              <a:gd name="T25" fmla="*/ 2147483647 h 936"/>
              <a:gd name="T26" fmla="*/ 2147483647 w 1756"/>
              <a:gd name="T27" fmla="*/ 2147483647 h 936"/>
              <a:gd name="T28" fmla="*/ 2147483647 w 1756"/>
              <a:gd name="T29" fmla="*/ 0 h 936"/>
              <a:gd name="T30" fmla="*/ 2147483647 w 1756"/>
              <a:gd name="T31" fmla="*/ 2147483647 h 936"/>
              <a:gd name="T32" fmla="*/ 2147483647 w 1756"/>
              <a:gd name="T33" fmla="*/ 2147483647 h 936"/>
              <a:gd name="T34" fmla="*/ 2147483647 w 1756"/>
              <a:gd name="T35" fmla="*/ 2147483647 h 936"/>
              <a:gd name="T36" fmla="*/ 2147483647 w 1756"/>
              <a:gd name="T37" fmla="*/ 2147483647 h 936"/>
              <a:gd name="T38" fmla="*/ 2147483647 w 1756"/>
              <a:gd name="T39" fmla="*/ 2147483647 h 936"/>
              <a:gd name="T40" fmla="*/ 2147483647 w 1756"/>
              <a:gd name="T41" fmla="*/ 2147483647 h 9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756"/>
              <a:gd name="T64" fmla="*/ 0 h 936"/>
              <a:gd name="T65" fmla="*/ 1756 w 1756"/>
              <a:gd name="T66" fmla="*/ 936 h 9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756" h="936">
                <a:moveTo>
                  <a:pt x="52" y="267"/>
                </a:moveTo>
                <a:cubicBezTo>
                  <a:pt x="131" y="371"/>
                  <a:pt x="0" y="200"/>
                  <a:pt x="129" y="361"/>
                </a:cubicBezTo>
                <a:cubicBezTo>
                  <a:pt x="185" y="430"/>
                  <a:pt x="219" y="505"/>
                  <a:pt x="293" y="559"/>
                </a:cubicBezTo>
                <a:cubicBezTo>
                  <a:pt x="341" y="594"/>
                  <a:pt x="412" y="601"/>
                  <a:pt x="465" y="628"/>
                </a:cubicBezTo>
                <a:cubicBezTo>
                  <a:pt x="502" y="647"/>
                  <a:pt x="538" y="671"/>
                  <a:pt x="576" y="688"/>
                </a:cubicBezTo>
                <a:cubicBezTo>
                  <a:pt x="629" y="712"/>
                  <a:pt x="687" y="731"/>
                  <a:pt x="740" y="757"/>
                </a:cubicBezTo>
                <a:cubicBezTo>
                  <a:pt x="853" y="814"/>
                  <a:pt x="965" y="884"/>
                  <a:pt x="1092" y="903"/>
                </a:cubicBezTo>
                <a:cubicBezTo>
                  <a:pt x="1188" y="936"/>
                  <a:pt x="1281" y="916"/>
                  <a:pt x="1385" y="912"/>
                </a:cubicBezTo>
                <a:cubicBezTo>
                  <a:pt x="1453" y="906"/>
                  <a:pt x="1508" y="896"/>
                  <a:pt x="1574" y="886"/>
                </a:cubicBezTo>
                <a:cubicBezTo>
                  <a:pt x="1616" y="862"/>
                  <a:pt x="1653" y="850"/>
                  <a:pt x="1686" y="817"/>
                </a:cubicBezTo>
                <a:cubicBezTo>
                  <a:pt x="1697" y="783"/>
                  <a:pt x="1737" y="722"/>
                  <a:pt x="1737" y="722"/>
                </a:cubicBezTo>
                <a:cubicBezTo>
                  <a:pt x="1742" y="702"/>
                  <a:pt x="1756" y="683"/>
                  <a:pt x="1754" y="662"/>
                </a:cubicBezTo>
                <a:cubicBezTo>
                  <a:pt x="1745" y="584"/>
                  <a:pt x="1701" y="519"/>
                  <a:pt x="1677" y="447"/>
                </a:cubicBezTo>
                <a:cubicBezTo>
                  <a:pt x="1654" y="377"/>
                  <a:pt x="1629" y="289"/>
                  <a:pt x="1582" y="232"/>
                </a:cubicBezTo>
                <a:cubicBezTo>
                  <a:pt x="1442" y="65"/>
                  <a:pt x="1160" y="16"/>
                  <a:pt x="955" y="0"/>
                </a:cubicBezTo>
                <a:cubicBezTo>
                  <a:pt x="845" y="5"/>
                  <a:pt x="759" y="14"/>
                  <a:pt x="654" y="26"/>
                </a:cubicBezTo>
                <a:cubicBezTo>
                  <a:pt x="598" y="40"/>
                  <a:pt x="539" y="51"/>
                  <a:pt x="482" y="60"/>
                </a:cubicBezTo>
                <a:cubicBezTo>
                  <a:pt x="409" y="91"/>
                  <a:pt x="328" y="111"/>
                  <a:pt x="250" y="129"/>
                </a:cubicBezTo>
                <a:cubicBezTo>
                  <a:pt x="202" y="152"/>
                  <a:pt x="153" y="180"/>
                  <a:pt x="104" y="198"/>
                </a:cubicBezTo>
                <a:cubicBezTo>
                  <a:pt x="98" y="204"/>
                  <a:pt x="90" y="208"/>
                  <a:pt x="86" y="215"/>
                </a:cubicBezTo>
                <a:cubicBezTo>
                  <a:pt x="72" y="239"/>
                  <a:pt x="86" y="267"/>
                  <a:pt x="52" y="267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  <a:prstDash val="lg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28" name="Oval 56"/>
          <p:cNvSpPr>
            <a:spLocks noChangeArrowheads="1"/>
          </p:cNvSpPr>
          <p:nvPr/>
        </p:nvSpPr>
        <p:spPr bwMode="auto">
          <a:xfrm>
            <a:off x="6172200" y="2187575"/>
            <a:ext cx="212725" cy="250825"/>
          </a:xfrm>
          <a:prstGeom prst="ellipse">
            <a:avLst/>
          </a:prstGeom>
          <a:solidFill>
            <a:srgbClr val="9933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29" name="Oval 58"/>
          <p:cNvSpPr>
            <a:spLocks noChangeArrowheads="1"/>
          </p:cNvSpPr>
          <p:nvPr/>
        </p:nvSpPr>
        <p:spPr bwMode="auto">
          <a:xfrm>
            <a:off x="6096000" y="1752600"/>
            <a:ext cx="212725" cy="252413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3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7.1.6</a:t>
            </a:r>
          </a:p>
        </p:txBody>
      </p:sp>
      <p:sp>
        <p:nvSpPr>
          <p:cNvPr id="4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030288"/>
          </a:xfrm>
        </p:spPr>
        <p:txBody>
          <a:bodyPr/>
          <a:lstStyle/>
          <a:p>
            <a:pPr algn="ctr" eaLnBrk="1" hangingPunct="1"/>
            <a:r>
              <a:rPr lang="el-GR" altLang="zh-CN" dirty="0">
                <a:solidFill>
                  <a:schemeClr val="accent2">
                    <a:lumMod val="75000"/>
                  </a:schemeClr>
                </a:solidFill>
                <a:ea typeface="宋体" pitchFamily="2" charset="-122"/>
              </a:rPr>
              <a:t>Κλάδεμα συστάδων</a:t>
            </a:r>
            <a:endParaRPr lang="en-US" altLang="zh-CN" dirty="0">
              <a:solidFill>
                <a:schemeClr val="accent2">
                  <a:lumMod val="75000"/>
                </a:schemeClr>
              </a:solidFill>
              <a:ea typeface="宋体" pitchFamily="2" charset="-122"/>
            </a:endParaRPr>
          </a:p>
        </p:txBody>
      </p:sp>
      <p:sp>
        <p:nvSpPr>
          <p:cNvPr id="4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93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5830" grpId="0" animBg="1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3250" cy="1306513"/>
          </a:xfrm>
        </p:spPr>
        <p:txBody>
          <a:bodyPr/>
          <a:lstStyle/>
          <a:p>
            <a:pPr algn="ctr" eaLnBrk="1" hangingPunct="1"/>
            <a:r>
              <a:rPr lang="el-GR" altLang="zh-CN" dirty="0">
                <a:solidFill>
                  <a:schemeClr val="accent2">
                    <a:lumMod val="75000"/>
                  </a:schemeClr>
                </a:solidFill>
                <a:ea typeface="宋体" pitchFamily="2" charset="-122"/>
              </a:rPr>
              <a:t>Κλάδεμα συστάδων</a:t>
            </a:r>
            <a:endParaRPr lang="en-US" altLang="zh-CN" dirty="0">
              <a:solidFill>
                <a:schemeClr val="accent2">
                  <a:lumMod val="75000"/>
                </a:schemeClr>
              </a:solidFill>
              <a:ea typeface="宋体" pitchFamily="2" charset="-122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286000"/>
            <a:ext cx="7924800" cy="2895600"/>
          </a:xfrm>
        </p:spPr>
        <p:txBody>
          <a:bodyPr/>
          <a:lstStyle/>
          <a:p>
            <a:pPr eaLnBrk="1" hangingPunct="1">
              <a:buNone/>
            </a:pPr>
            <a:r>
              <a:rPr lang="el-GR" altLang="zh-CN" dirty="0">
                <a:ea typeface="宋体" pitchFamily="2" charset="-122"/>
              </a:rPr>
              <a:t>Γιατί τυχαία δείγματα;</a:t>
            </a:r>
          </a:p>
          <a:p>
            <a:pPr eaLnBrk="1" hangingPunct="1"/>
            <a:r>
              <a:rPr lang="el-GR" altLang="zh-CN" dirty="0">
                <a:ea typeface="宋体" pitchFamily="2" charset="-122"/>
              </a:rPr>
              <a:t>Γρήγορη</a:t>
            </a:r>
            <a:endParaRPr lang="en-US" altLang="zh-CN" dirty="0">
              <a:ea typeface="宋体" pitchFamily="2" charset="-122"/>
            </a:endParaRPr>
          </a:p>
          <a:p>
            <a:pPr eaLnBrk="1" hangingPunct="1"/>
            <a:r>
              <a:rPr lang="el-GR" altLang="zh-CN" dirty="0">
                <a:ea typeface="宋体" pitchFamily="2" charset="-122"/>
              </a:rPr>
              <a:t>Οι ηγέτες αντανακλούν την πραγματική κατανομή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137</a:t>
            </a:fld>
            <a:endParaRPr lang="en-US" dirty="0"/>
          </a:p>
        </p:txBody>
      </p:sp>
      <p:sp>
        <p:nvSpPr>
          <p:cNvPr id="4301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7.1.6</a:t>
            </a:r>
          </a:p>
        </p:txBody>
      </p:sp>
    </p:spTree>
    <p:extLst>
      <p:ext uri="{BB962C8B-B14F-4D97-AF65-F5344CB8AC3E}">
        <p14:creationId xmlns:p14="http://schemas.microsoft.com/office/powerpoint/2010/main" val="2459587481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75" y="338462"/>
            <a:ext cx="8223250" cy="1306513"/>
          </a:xfrm>
        </p:spPr>
        <p:txBody>
          <a:bodyPr/>
          <a:lstStyle/>
          <a:p>
            <a:pPr algn="ctr" eaLnBrk="1" hangingPunct="1"/>
            <a:r>
              <a:rPr lang="el-GR" altLang="zh-CN" dirty="0">
                <a:solidFill>
                  <a:schemeClr val="accent2">
                    <a:lumMod val="75000"/>
                  </a:schemeClr>
                </a:solidFill>
                <a:ea typeface="宋体" pitchFamily="2" charset="-122"/>
              </a:rPr>
              <a:t>Κλάδεμα συστάδων</a:t>
            </a:r>
            <a:endParaRPr lang="en-US" altLang="zh-CN" dirty="0">
              <a:solidFill>
                <a:schemeClr val="accent2">
                  <a:lumMod val="75000"/>
                </a:schemeClr>
              </a:solidFill>
              <a:ea typeface="宋体" pitchFamily="2" charset="-122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2220"/>
            <a:ext cx="8077200" cy="1982580"/>
          </a:xfrm>
        </p:spPr>
        <p:txBody>
          <a:bodyPr>
            <a:noAutofit/>
          </a:bodyPr>
          <a:lstStyle/>
          <a:p>
            <a:pPr eaLnBrk="1" hangingPunct="1">
              <a:buNone/>
            </a:pPr>
            <a:r>
              <a:rPr lang="el-GR" altLang="zh-CN" dirty="0">
                <a:ea typeface="宋体" pitchFamily="2" charset="-122"/>
              </a:rPr>
              <a:t>Γενικές παραλλαγές (</a:t>
            </a:r>
            <a:r>
              <a:rPr lang="en-US" altLang="zh-CN" dirty="0">
                <a:ea typeface="宋体" pitchFamily="2" charset="-122"/>
              </a:rPr>
              <a:t>b1-b2)</a:t>
            </a:r>
            <a:endParaRPr lang="el-GR" altLang="zh-CN" dirty="0">
              <a:ea typeface="宋体" pitchFamily="2" charset="-122"/>
            </a:endParaRPr>
          </a:p>
          <a:p>
            <a:pPr eaLnBrk="1" hangingPunct="1"/>
            <a:r>
              <a:rPr lang="el-GR" altLang="zh-CN" dirty="0">
                <a:ea typeface="宋体" pitchFamily="2" charset="-122"/>
              </a:rPr>
              <a:t>Κάθε ακόλουθος συνδέεται με </a:t>
            </a:r>
            <a:r>
              <a:rPr lang="en-US" altLang="zh-CN" i="1" dirty="0">
                <a:solidFill>
                  <a:schemeClr val="accent2">
                    <a:lumMod val="75000"/>
                  </a:schemeClr>
                </a:solidFill>
                <a:ea typeface="宋体" pitchFamily="2" charset="-122"/>
              </a:rPr>
              <a:t>b1</a:t>
            </a:r>
            <a:r>
              <a:rPr lang="en-US" altLang="zh-CN" dirty="0">
                <a:ea typeface="宋体" pitchFamily="2" charset="-122"/>
              </a:rPr>
              <a:t>=3 </a:t>
            </a:r>
            <a:r>
              <a:rPr lang="el-GR" altLang="zh-CN" dirty="0">
                <a:ea typeface="宋体" pitchFamily="2" charset="-122"/>
              </a:rPr>
              <a:t>πλησιέστερους ηγέτες</a:t>
            </a:r>
            <a:r>
              <a:rPr lang="en-US" altLang="zh-CN" dirty="0">
                <a:ea typeface="宋体" pitchFamily="2" charset="-122"/>
              </a:rPr>
              <a:t>.</a:t>
            </a:r>
          </a:p>
          <a:p>
            <a:pPr eaLnBrk="1" hangingPunct="1"/>
            <a:r>
              <a:rPr lang="el-GR" altLang="zh-CN" dirty="0">
                <a:ea typeface="宋体" pitchFamily="2" charset="-122"/>
              </a:rPr>
              <a:t>Για ένα ερώτημα</a:t>
            </a:r>
            <a:r>
              <a:rPr lang="en-US" altLang="zh-CN" dirty="0">
                <a:ea typeface="宋体" pitchFamily="2" charset="-122"/>
              </a:rPr>
              <a:t>, </a:t>
            </a:r>
            <a:r>
              <a:rPr lang="el-GR" altLang="zh-CN" dirty="0">
                <a:ea typeface="宋体" pitchFamily="2" charset="-122"/>
              </a:rPr>
              <a:t>βρες</a:t>
            </a:r>
            <a:r>
              <a:rPr lang="en-US" altLang="zh-CN" dirty="0">
                <a:ea typeface="宋体" pitchFamily="2" charset="-122"/>
              </a:rPr>
              <a:t> </a:t>
            </a:r>
            <a:r>
              <a:rPr lang="en-US" altLang="zh-CN" i="1" dirty="0">
                <a:solidFill>
                  <a:schemeClr val="accent2">
                    <a:lumMod val="75000"/>
                  </a:schemeClr>
                </a:solidFill>
                <a:ea typeface="宋体" pitchFamily="2" charset="-122"/>
              </a:rPr>
              <a:t>b2</a:t>
            </a:r>
            <a:r>
              <a:rPr lang="el-GR" altLang="zh-CN" i="1" dirty="0">
                <a:ea typeface="宋体" pitchFamily="2" charset="-122"/>
              </a:rPr>
              <a:t> </a:t>
            </a:r>
            <a:r>
              <a:rPr lang="en-US" altLang="zh-CN" dirty="0">
                <a:ea typeface="宋体" pitchFamily="2" charset="-122"/>
              </a:rPr>
              <a:t>=</a:t>
            </a:r>
            <a:r>
              <a:rPr lang="el-GR" altLang="zh-CN" dirty="0">
                <a:ea typeface="宋体" pitchFamily="2" charset="-122"/>
              </a:rPr>
              <a:t> </a:t>
            </a:r>
            <a:r>
              <a:rPr lang="en-US" altLang="zh-CN" dirty="0">
                <a:ea typeface="宋体" pitchFamily="2" charset="-122"/>
              </a:rPr>
              <a:t>4  </a:t>
            </a:r>
            <a:r>
              <a:rPr lang="el-GR" altLang="zh-CN" dirty="0">
                <a:ea typeface="宋体" pitchFamily="2" charset="-122"/>
              </a:rPr>
              <a:t>κοντινότερους ηγέτες και τους ακολούθους τους.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138</a:t>
            </a:fld>
            <a:endParaRPr lang="en-US" dirty="0"/>
          </a:p>
        </p:txBody>
      </p:sp>
      <p:sp>
        <p:nvSpPr>
          <p:cNvPr id="4403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7.1.6</a:t>
            </a:r>
          </a:p>
        </p:txBody>
      </p:sp>
    </p:spTree>
    <p:extLst>
      <p:ext uri="{BB962C8B-B14F-4D97-AF65-F5344CB8AC3E}">
        <p14:creationId xmlns:p14="http://schemas.microsoft.com/office/powerpoint/2010/main" val="2288417103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E5668-2BFB-451E-AA0A-373B624AB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Τι  θα δούμε σήμερα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C29824-C00D-4220-9B13-2CBC93701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DB1-E385-4C2A-9F6F-88E564B234DB}" type="slidenum">
              <a:rPr lang="en-US" smtClean="0"/>
              <a:pPr/>
              <a:t>139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20BBFB-C448-4EE7-A0F9-061EAC80B29E}"/>
              </a:ext>
            </a:extLst>
          </p:cNvPr>
          <p:cNvSpPr txBox="1"/>
          <p:nvPr/>
        </p:nvSpPr>
        <p:spPr>
          <a:xfrm>
            <a:off x="533400" y="1778943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Ασκήσεις επανάληψης</a:t>
            </a:r>
            <a:endParaRPr lang="en-US" i="1" dirty="0">
              <a:solidFill>
                <a:schemeClr val="accent3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Ποιο αποδοτικό υπολογισμό για μεγάλες συλλογές</a:t>
            </a: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Παραμετρικά και βαθμιδωτά ευρετήρια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417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628650" y="33431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Βαθμός εγγράφου και ερώτησης</a:t>
            </a:r>
            <a:endParaRPr lang="en-US" sz="44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819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855833-23CE-4FC1-ABAF-6A7CD71D4182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8707492"/>
              </p:ext>
            </p:extLst>
          </p:nvPr>
        </p:nvGraphicFramePr>
        <p:xfrm>
          <a:off x="2381250" y="3621088"/>
          <a:ext cx="3978275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608" name="Equation" r:id="rId3" imgW="1688760" imgH="279360" progId="Equation.3">
                  <p:embed/>
                </p:oleObj>
              </mc:Choice>
              <mc:Fallback>
                <p:oleObj name="Equation" r:id="rId3" imgW="16887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3621088"/>
                        <a:ext cx="3978275" cy="6588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3682" y="2401442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+mn-lt"/>
              </a:rPr>
              <a:t>Μέτρο βαθμολογίας επικάλυψης (</a:t>
            </a:r>
            <a:r>
              <a:rPr lang="en-US" sz="2800" dirty="0">
                <a:latin typeface="+mn-lt"/>
              </a:rPr>
              <a:t>overlap score measure)</a:t>
            </a:r>
            <a:r>
              <a:rPr lang="el-GR" sz="2800" dirty="0">
                <a:latin typeface="+mn-lt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70782" y="4544548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κοινοί όροι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800600" y="4279455"/>
            <a:ext cx="152400" cy="29254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713742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Παραμετρικά ευρετήρια και ευρετήρια ζώνης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800100" y="1710874"/>
            <a:ext cx="7543800" cy="3048000"/>
          </a:xfrm>
        </p:spPr>
        <p:txBody>
          <a:bodyPr/>
          <a:lstStyle/>
          <a:p>
            <a:r>
              <a:rPr lang="el-GR" dirty="0">
                <a:ea typeface="ＭＳ Ｐゴシック" pitchFamily="34" charset="-128"/>
              </a:rPr>
              <a:t>Μέχρι τώρα, ένα έγγραφο ως μια ακολουθία όρων</a:t>
            </a:r>
            <a:endParaRPr lang="en-US" dirty="0">
              <a:ea typeface="ＭＳ Ｐゴシック" pitchFamily="34" charset="-128"/>
            </a:endParaRPr>
          </a:p>
          <a:p>
            <a:r>
              <a:rPr lang="el-GR" dirty="0">
                <a:ea typeface="ＭＳ Ｐゴシック" pitchFamily="34" charset="-128"/>
              </a:rPr>
              <a:t>Στην πραγματικότητα, τα </a:t>
            </a:r>
            <a:r>
              <a:rPr lang="el-GR" i="1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έγγραφα είναι χωρισμένα σε τμήματα </a:t>
            </a:r>
            <a:r>
              <a:rPr lang="el-GR" dirty="0">
                <a:ea typeface="ＭＳ Ｐゴシック" pitchFamily="34" charset="-128"/>
              </a:rPr>
              <a:t>με διαφορετική σημασία</a:t>
            </a:r>
            <a:r>
              <a:rPr lang="en-US" dirty="0">
                <a:ea typeface="ＭＳ Ｐゴシック" pitchFamily="34" charset="-128"/>
              </a:rPr>
              <a:t>:</a:t>
            </a:r>
          </a:p>
          <a:p>
            <a:pPr lvl="1"/>
            <a:r>
              <a:rPr lang="el-GR" dirty="0">
                <a:ea typeface="ＭＳ Ｐゴシック" pitchFamily="34" charset="-128"/>
              </a:rPr>
              <a:t>Συγγραφέας</a:t>
            </a:r>
            <a:endParaRPr lang="en-US" dirty="0">
              <a:ea typeface="ＭＳ Ｐゴシック" pitchFamily="34" charset="-128"/>
            </a:endParaRPr>
          </a:p>
          <a:p>
            <a:pPr lvl="1"/>
            <a:r>
              <a:rPr lang="el-GR" dirty="0">
                <a:ea typeface="ＭＳ Ｐゴシック" pitchFamily="34" charset="-128"/>
              </a:rPr>
              <a:t>Τίτλος</a:t>
            </a:r>
            <a:endParaRPr lang="en-US" dirty="0">
              <a:ea typeface="ＭＳ Ｐゴシック" pitchFamily="34" charset="-128"/>
            </a:endParaRPr>
          </a:p>
          <a:p>
            <a:pPr lvl="1"/>
            <a:r>
              <a:rPr lang="el-GR" dirty="0">
                <a:ea typeface="ＭＳ Ｐゴシック" pitchFamily="34" charset="-128"/>
              </a:rPr>
              <a:t>Ημερομηνία δημοσίευσης</a:t>
            </a:r>
            <a:endParaRPr lang="en-US" dirty="0">
              <a:ea typeface="ＭＳ Ｐゴシック" pitchFamily="34" charset="-128"/>
            </a:endParaRPr>
          </a:p>
          <a:p>
            <a:pPr lvl="1"/>
            <a:r>
              <a:rPr lang="el-GR" dirty="0">
                <a:ea typeface="ＭＳ Ｐゴシック" pitchFamily="34" charset="-128"/>
              </a:rPr>
              <a:t>Γλώσσα</a:t>
            </a:r>
            <a:endParaRPr lang="en-US" dirty="0">
              <a:ea typeface="ＭＳ Ｐゴシック" pitchFamily="34" charset="-128"/>
            </a:endParaRPr>
          </a:p>
          <a:p>
            <a:pPr lvl="1"/>
            <a:r>
              <a:rPr lang="el-GR" dirty="0" err="1">
                <a:ea typeface="ＭＳ Ｐゴシック" pitchFamily="34" charset="-128"/>
              </a:rPr>
              <a:t>κλπ</a:t>
            </a:r>
            <a:endParaRPr lang="en-US" dirty="0">
              <a:ea typeface="ＭＳ Ｐゴシック" pitchFamily="34" charset="-128"/>
            </a:endParaRPr>
          </a:p>
          <a:p>
            <a:r>
              <a:rPr lang="el-GR" dirty="0">
                <a:ea typeface="ＭＳ Ｐゴシック" pitchFamily="34" charset="-128"/>
              </a:rPr>
              <a:t>Καλούνται και </a:t>
            </a:r>
            <a:r>
              <a:rPr lang="el-GR" dirty="0" err="1">
                <a:ea typeface="ＭＳ Ｐゴシック" pitchFamily="34" charset="-128"/>
              </a:rPr>
              <a:t>μεταδεδομένα</a:t>
            </a:r>
            <a:r>
              <a:rPr lang="el-GR" dirty="0">
                <a:ea typeface="ＭＳ Ｐゴシック" pitchFamily="34" charset="-128"/>
              </a:rPr>
              <a:t> (</a:t>
            </a:r>
            <a:r>
              <a:rPr lang="en-US" dirty="0">
                <a:ea typeface="ＭＳ Ｐゴシック" pitchFamily="34" charset="-128"/>
              </a:rPr>
              <a:t>metadata) </a:t>
            </a:r>
            <a:r>
              <a:rPr lang="el-GR" dirty="0">
                <a:ea typeface="ＭＳ Ｐゴシック" pitchFamily="34" charset="-128"/>
              </a:rPr>
              <a:t>του εγγράφου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 sz="1600">
                <a:solidFill>
                  <a:srgbClr val="FBFCFF"/>
                </a:solidFill>
              </a:rPr>
              <a:t>Sec. 6.1</a:t>
            </a:r>
          </a:p>
        </p:txBody>
      </p:sp>
    </p:spTree>
    <p:extLst>
      <p:ext uri="{BB962C8B-B14F-4D97-AF65-F5344CB8AC3E}">
        <p14:creationId xmlns:p14="http://schemas.microsoft.com/office/powerpoint/2010/main" val="2749398493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Παραμετρικά ερωτήματα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898775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34" charset="-128"/>
              </a:rPr>
              <a:t>Συχνά αναζήτηση με βάση τα </a:t>
            </a:r>
            <a:r>
              <a:rPr lang="el-GR" dirty="0" err="1">
                <a:ea typeface="ＭＳ Ｐゴシック" pitchFamily="34" charset="-128"/>
              </a:rPr>
              <a:t>μεταδεδομένα</a:t>
            </a:r>
            <a:r>
              <a:rPr lang="el-GR" dirty="0">
                <a:ea typeface="ＭＳ Ｐゴシック" pitchFamily="34" charset="-128"/>
              </a:rPr>
              <a:t>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34" charset="-128"/>
              </a:rPr>
              <a:t>Π.χ., βρες όλα τα έγγραφα που έγγραψε ο </a:t>
            </a:r>
            <a:r>
              <a:rPr lang="en-US" dirty="0">
                <a:ea typeface="ＭＳ Ｐゴシック" pitchFamily="34" charset="-128"/>
              </a:rPr>
              <a:t>William Shakespeare </a:t>
            </a:r>
            <a:r>
              <a:rPr lang="el-GR" dirty="0">
                <a:ea typeface="ＭＳ Ｐゴシック" pitchFamily="34" charset="-128"/>
              </a:rPr>
              <a:t>το </a:t>
            </a:r>
            <a:r>
              <a:rPr lang="en-US" dirty="0">
                <a:ea typeface="ＭＳ Ｐゴシック" pitchFamily="34" charset="-128"/>
              </a:rPr>
              <a:t>1601, </a:t>
            </a:r>
            <a:r>
              <a:rPr lang="el-GR" dirty="0">
                <a:ea typeface="ＭＳ Ｐゴシック" pitchFamily="34" charset="-128"/>
              </a:rPr>
              <a:t>που περιέχουν τις λέξεις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i="1" dirty="0">
                <a:ea typeface="ＭＳ Ｐゴシック" pitchFamily="34" charset="-128"/>
              </a:rPr>
              <a:t>alas poor </a:t>
            </a:r>
            <a:r>
              <a:rPr lang="en-US" i="1" dirty="0" err="1">
                <a:ea typeface="ＭＳ Ｐゴシック" pitchFamily="34" charset="-128"/>
              </a:rPr>
              <a:t>Yorick</a:t>
            </a:r>
            <a:endParaRPr lang="en-US" i="1" dirty="0">
              <a:ea typeface="ＭＳ Ｐゴシック" pitchFamily="34" charset="-128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dirty="0">
                <a:ea typeface="ＭＳ Ｐゴシック" pitchFamily="34" charset="-128"/>
              </a:rPr>
              <a:t>Year = 1601 </a:t>
            </a:r>
            <a:r>
              <a:rPr lang="el-GR" dirty="0">
                <a:ea typeface="ＭＳ Ｐゴシック" pitchFamily="34" charset="-128"/>
              </a:rPr>
              <a:t>είναι παράδειγμα ενός πεδίου </a:t>
            </a:r>
            <a:r>
              <a:rPr lang="en-US" dirty="0">
                <a:ea typeface="ＭＳ Ｐゴシック" pitchFamily="34" charset="-128"/>
              </a:rPr>
              <a:t>(field)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34" charset="-128"/>
              </a:rPr>
              <a:t>Επίσης</a:t>
            </a:r>
            <a:r>
              <a:rPr lang="en-US" dirty="0">
                <a:ea typeface="ＭＳ Ｐゴシック" pitchFamily="34" charset="-128"/>
              </a:rPr>
              <a:t>, author last name = </a:t>
            </a:r>
            <a:r>
              <a:rPr lang="en-US" dirty="0" err="1">
                <a:ea typeface="ＭＳ Ｐゴシック" pitchFamily="34" charset="-128"/>
              </a:rPr>
              <a:t>shakespeare</a:t>
            </a:r>
            <a:r>
              <a:rPr lang="en-US" dirty="0">
                <a:ea typeface="ＭＳ Ｐゴシック" pitchFamily="34" charset="-128"/>
              </a:rPr>
              <a:t>, </a:t>
            </a:r>
            <a:r>
              <a:rPr lang="el-GR" dirty="0" err="1">
                <a:ea typeface="ＭＳ Ｐゴシック" pitchFamily="34" charset="-128"/>
              </a:rPr>
              <a:t>κλπ</a:t>
            </a:r>
            <a:endParaRPr lang="en-US" dirty="0">
              <a:ea typeface="ＭＳ Ｐゴシック" pitchFamily="34" charset="-128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l-GR" dirty="0">
              <a:ea typeface="ＭＳ Ｐゴシック" pitchFamily="34" charset="-128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34" charset="-128"/>
              </a:rPr>
              <a:t>Ερωτήματα με πεδία (παραμετρικά ερωτήματα) συνήθως ερμηνεύονται ως </a:t>
            </a:r>
            <a:r>
              <a:rPr lang="el-GR" i="1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συζευκτικά</a:t>
            </a:r>
            <a:r>
              <a:rPr lang="el-GR" dirty="0">
                <a:ea typeface="ＭＳ Ｐゴシック" pitchFamily="34" charset="-128"/>
              </a:rPr>
              <a:t> (</a:t>
            </a:r>
            <a:r>
              <a:rPr lang="en-US" dirty="0">
                <a:ea typeface="ＭＳ Ｐゴシック" pitchFamily="34" charset="-128"/>
              </a:rPr>
              <a:t>conjunction, </a:t>
            </a:r>
            <a:r>
              <a:rPr lang="el-GR" dirty="0">
                <a:ea typeface="ＭＳ Ｐゴシック" pitchFamily="34" charset="-128"/>
              </a:rPr>
              <a:t>σύνδεση με</a:t>
            </a:r>
            <a:r>
              <a:rPr lang="en-US" dirty="0">
                <a:ea typeface="ＭＳ Ｐゴシック" pitchFamily="34" charset="-128"/>
              </a:rPr>
              <a:t> AND) </a:t>
            </a:r>
            <a:r>
              <a:rPr lang="el-GR" dirty="0">
                <a:ea typeface="ＭＳ Ｐゴシック" pitchFamily="34" charset="-128"/>
              </a:rPr>
              <a:t>πρέπει να ισχύουν όλα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47108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 sz="1600">
                <a:solidFill>
                  <a:srgbClr val="FBFCFF"/>
                </a:solidFill>
              </a:rPr>
              <a:t>Sec. 6.1</a:t>
            </a:r>
          </a:p>
        </p:txBody>
      </p:sp>
    </p:spTree>
    <p:extLst>
      <p:ext uri="{BB962C8B-B14F-4D97-AF65-F5344CB8AC3E}">
        <p14:creationId xmlns:p14="http://schemas.microsoft.com/office/powerpoint/2010/main" val="955560966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defTabSz="449263"/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Παραμετρική αναζήτηση</a:t>
            </a:r>
            <a:endParaRPr lang="de-DE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142</a:t>
            </a:fld>
            <a:endParaRPr lang="en-US" dirty="0"/>
          </a:p>
        </p:txBody>
      </p:sp>
      <p:pic>
        <p:nvPicPr>
          <p:cNvPr id="263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703699"/>
            <a:ext cx="5476874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6.1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32577989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80060" y="281940"/>
            <a:ext cx="8229600" cy="1143000"/>
          </a:xfrm>
        </p:spPr>
        <p:txBody>
          <a:bodyPr/>
          <a:lstStyle/>
          <a:p>
            <a:pPr algn="ctr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Ζώνη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464820" y="1447800"/>
            <a:ext cx="8229600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34" charset="-128"/>
              </a:rPr>
              <a:t>Η 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ζώνη</a:t>
            </a:r>
            <a:r>
              <a:rPr lang="el-GR" dirty="0">
                <a:ea typeface="ＭＳ Ｐゴシック" pitchFamily="34" charset="-128"/>
              </a:rPr>
              <a:t> 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l-GR" dirty="0">
                <a:ea typeface="ＭＳ Ｐゴシック" pitchFamily="34" charset="-128"/>
              </a:rPr>
              <a:t>(</a:t>
            </a:r>
            <a:r>
              <a:rPr lang="en-US" u="sng" dirty="0">
                <a:ea typeface="ＭＳ Ｐゴシック" pitchFamily="34" charset="-128"/>
              </a:rPr>
              <a:t>zone</a:t>
            </a:r>
            <a:r>
              <a:rPr lang="el-GR" dirty="0">
                <a:ea typeface="ＭＳ Ｐゴシック" pitchFamily="34" charset="-128"/>
              </a:rPr>
              <a:t>) είναι μια περιοχή ενός εγγράφου που περιέχει κείμενο, π.χ.,</a:t>
            </a:r>
            <a:r>
              <a:rPr lang="en-US" dirty="0">
                <a:ea typeface="ＭＳ Ｐゴシック" pitchFamily="34" charset="-128"/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ea typeface="ＭＳ Ｐゴシック" pitchFamily="34" charset="-128"/>
              </a:rPr>
              <a:t>Title</a:t>
            </a:r>
            <a:r>
              <a:rPr lang="el-GR" dirty="0">
                <a:ea typeface="ＭＳ Ｐゴシック" pitchFamily="34" charset="-128"/>
              </a:rPr>
              <a:t> (τίτλος) </a:t>
            </a:r>
            <a:endParaRPr lang="en-US" dirty="0">
              <a:ea typeface="ＭＳ Ｐゴシック" pitchFamily="34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ea typeface="ＭＳ Ｐゴシック" pitchFamily="34" charset="-128"/>
              </a:rPr>
              <a:t>Abstract</a:t>
            </a:r>
            <a:r>
              <a:rPr lang="el-GR" dirty="0">
                <a:ea typeface="ＭＳ Ｐゴシック" pitchFamily="34" charset="-128"/>
              </a:rPr>
              <a:t> (περίληψη)</a:t>
            </a:r>
            <a:endParaRPr lang="en-US" dirty="0">
              <a:ea typeface="ＭＳ Ｐゴシック" pitchFamily="34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ea typeface="ＭＳ Ｐゴシック" pitchFamily="34" charset="-128"/>
              </a:rPr>
              <a:t>References </a:t>
            </a:r>
            <a:r>
              <a:rPr lang="el-GR" dirty="0">
                <a:ea typeface="ＭＳ Ｐゴシック" pitchFamily="34" charset="-128"/>
              </a:rPr>
              <a:t>(αναφορές) </a:t>
            </a:r>
            <a:r>
              <a:rPr lang="en-US" dirty="0">
                <a:ea typeface="ＭＳ Ｐゴシック" pitchFamily="34" charset="-128"/>
              </a:rPr>
              <a:t>…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34" charset="-128"/>
              </a:rPr>
              <a:t>Πρέπει να τροποποιήσουμε τα ευρετήρια ώστε να επιτρέψουμε σχετικά ερωτήματα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l-GR" dirty="0">
                <a:ea typeface="ＭＳ Ｐゴシック" pitchFamily="34" charset="-128"/>
              </a:rPr>
              <a:t>όπως</a:t>
            </a:r>
            <a:endParaRPr lang="en-US" dirty="0">
              <a:ea typeface="ＭＳ Ｐゴシック" pitchFamily="34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34" charset="-128"/>
              </a:rPr>
              <a:t>πχ</a:t>
            </a:r>
            <a:r>
              <a:rPr lang="en-US" dirty="0">
                <a:ea typeface="ＭＳ Ｐゴシック" pitchFamily="34" charset="-128"/>
              </a:rPr>
              <a:t>, </a:t>
            </a:r>
            <a:r>
              <a:rPr lang="el-GR" dirty="0">
                <a:ea typeface="ＭＳ Ｐゴシック" pitchFamily="34" charset="-128"/>
              </a:rPr>
              <a:t>βρες έγγραφα με τον όρο «</a:t>
            </a:r>
            <a:r>
              <a:rPr lang="en-US" dirty="0">
                <a:ea typeface="ＭＳ Ｐゴシック" pitchFamily="34" charset="-128"/>
              </a:rPr>
              <a:t>merchant</a:t>
            </a:r>
            <a:r>
              <a:rPr lang="el-GR" dirty="0">
                <a:ea typeface="ＭＳ Ｐゴシック" pitchFamily="34" charset="-128"/>
              </a:rPr>
              <a:t>» στον τίτλο τους για το ερώτημα «</a:t>
            </a:r>
            <a:r>
              <a:rPr lang="en-US" dirty="0">
                <a:ea typeface="ＭＳ Ｐゴシック" pitchFamily="34" charset="-128"/>
              </a:rPr>
              <a:t>gentle rain</a:t>
            </a:r>
            <a:r>
              <a:rPr lang="el-GR" dirty="0">
                <a:ea typeface="ＭＳ Ｐゴシック" pitchFamily="34" charset="-128"/>
              </a:rPr>
              <a:t>» </a:t>
            </a:r>
          </a:p>
          <a:p>
            <a:pPr marL="171450" lvl="1"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l-GR" sz="2100" dirty="0">
                <a:ea typeface="ＭＳ Ｐゴシック" pitchFamily="34" charset="-128"/>
              </a:rPr>
              <a:t>Επίσης χρήσιμα αν θέλουμε να δώσουμε </a:t>
            </a:r>
            <a:r>
              <a:rPr lang="el-GR" sz="2100" i="1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μεγαλύτερο βάρος </a:t>
            </a:r>
            <a:r>
              <a:rPr lang="el-GR" sz="2100" dirty="0">
                <a:ea typeface="ＭＳ Ｐゴシック" pitchFamily="34" charset="-128"/>
              </a:rPr>
              <a:t>σε εμφανίσεις όρων στον τίτλο ή στην περίληψη</a:t>
            </a:r>
          </a:p>
        </p:txBody>
      </p:sp>
      <p:sp>
        <p:nvSpPr>
          <p:cNvPr id="48132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 sz="1600">
                <a:solidFill>
                  <a:srgbClr val="FBFCFF"/>
                </a:solidFill>
              </a:rPr>
              <a:t>Sec. 6.1</a:t>
            </a:r>
          </a:p>
        </p:txBody>
      </p:sp>
    </p:spTree>
    <p:extLst>
      <p:ext uri="{BB962C8B-B14F-4D97-AF65-F5344CB8AC3E}">
        <p14:creationId xmlns:p14="http://schemas.microsoft.com/office/powerpoint/2010/main" val="2645957577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608553" y="78790"/>
            <a:ext cx="7886700" cy="1325563"/>
          </a:xfrm>
        </p:spPr>
        <p:txBody>
          <a:bodyPr/>
          <a:lstStyle/>
          <a:p>
            <a:pPr algn="ctr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Ευρετήριο πεδίου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285750" y="1560515"/>
            <a:ext cx="8229600" cy="381000"/>
          </a:xfrm>
        </p:spPr>
        <p:txBody>
          <a:bodyPr>
            <a:noAutofit/>
          </a:bodyPr>
          <a:lstStyle/>
          <a:p>
            <a:pPr algn="just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Ευρετήριο πεδίου </a:t>
            </a:r>
            <a:r>
              <a:rPr lang="en-US" dirty="0">
                <a:ea typeface="ＭＳ Ｐゴシック" pitchFamily="34" charset="-128"/>
              </a:rPr>
              <a:t>(Field index) </a:t>
            </a:r>
            <a:r>
              <a:rPr lang="el-GR" dirty="0">
                <a:ea typeface="ＭＳ Ｐゴシック" pitchFamily="34" charset="-128"/>
              </a:rPr>
              <a:t>ή παραμετρικό ευρετήριο (</a:t>
            </a:r>
            <a:r>
              <a:rPr lang="en-US" dirty="0">
                <a:ea typeface="ＭＳ Ｐゴシック" pitchFamily="34" charset="-128"/>
              </a:rPr>
              <a:t>parametric index</a:t>
            </a:r>
            <a:r>
              <a:rPr lang="el-GR" dirty="0">
                <a:ea typeface="ＭＳ Ｐゴシック" pitchFamily="34" charset="-128"/>
              </a:rPr>
              <a:t>)</a:t>
            </a:r>
            <a:r>
              <a:rPr lang="en-US" dirty="0">
                <a:ea typeface="ＭＳ Ｐゴシック" pitchFamily="34" charset="-128"/>
              </a:rPr>
              <a:t>: </a:t>
            </a:r>
            <a:r>
              <a:rPr lang="el-GR" dirty="0">
                <a:ea typeface="ＭＳ Ｐゴシック" pitchFamily="34" charset="-128"/>
              </a:rPr>
              <a:t>καταχωρήσεις (</a:t>
            </a:r>
            <a:r>
              <a:rPr lang="en-US" dirty="0">
                <a:ea typeface="ＭＳ Ｐゴシック" pitchFamily="34" charset="-128"/>
              </a:rPr>
              <a:t>postings</a:t>
            </a:r>
            <a:r>
              <a:rPr lang="el-GR" dirty="0">
                <a:ea typeface="ＭＳ Ｐゴシック" pitchFamily="34" charset="-128"/>
              </a:rPr>
              <a:t>) για κάθε πεδίο </a:t>
            </a:r>
            <a:r>
              <a:rPr lang="en-US" dirty="0">
                <a:ea typeface="ＭＳ Ｐゴシック" pitchFamily="34" charset="-128"/>
              </a:rPr>
              <a:t> </a:t>
            </a:r>
            <a:endParaRPr lang="el-GR" dirty="0">
              <a:ea typeface="ＭＳ Ｐゴシック" pitchFamily="34" charset="-128"/>
            </a:endParaRPr>
          </a:p>
          <a:p>
            <a:pPr lvl="1"/>
            <a:r>
              <a:rPr lang="el-GR" dirty="0">
                <a:ea typeface="ＭＳ Ｐゴシック" pitchFamily="34" charset="-128"/>
              </a:rPr>
              <a:t>Συχνά ειδικού τύπου (πχ δέντρα διαστήματος για ημερομηνίες)</a:t>
            </a:r>
          </a:p>
          <a:p>
            <a:pPr marL="457200" lvl="1" indent="0">
              <a:buNone/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47108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 sz="1600">
                <a:solidFill>
                  <a:srgbClr val="FBFCFF"/>
                </a:solidFill>
              </a:rPr>
              <a:t>Sec. 6.1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196647"/>
            <a:ext cx="5876925" cy="195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27223" y="2777730"/>
            <a:ext cx="7663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Βασικό ευρετήριο ζώνης </a:t>
            </a:r>
            <a:r>
              <a:rPr lang="en-US" dirty="0">
                <a:latin typeface="+mn-lt"/>
              </a:rPr>
              <a:t>encoded </a:t>
            </a:r>
            <a:r>
              <a:rPr lang="el-GR" dirty="0">
                <a:latin typeface="+mn-lt"/>
              </a:rPr>
              <a:t>στο λεξικό (διαφορετικές λίστες καταχωρήσεων) </a:t>
            </a:r>
          </a:p>
          <a:p>
            <a:r>
              <a:rPr lang="el-GR" dirty="0">
                <a:latin typeface="+mn-lt"/>
              </a:rPr>
              <a:t>Ένα ευρετήριο για κάθε ζώνη/πεδίο:</a:t>
            </a:r>
          </a:p>
        </p:txBody>
      </p:sp>
    </p:spTree>
    <p:extLst>
      <p:ext uri="{BB962C8B-B14F-4D97-AF65-F5344CB8AC3E}">
        <p14:creationId xmlns:p14="http://schemas.microsoft.com/office/powerpoint/2010/main" val="1725401706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defTabSz="449263"/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Επέκταση καταχωρήσεων</a:t>
            </a:r>
            <a:endParaRPr lang="de-DE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145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89878" y="2038291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Η πληροφορία ζώνης στις λίστες καταχώρησης: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6.1</a:t>
            </a:r>
            <a:endParaRPr lang="en-US" sz="1600" dirty="0"/>
          </a:p>
        </p:txBody>
      </p:sp>
      <p:pic>
        <p:nvPicPr>
          <p:cNvPr id="264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9949" y="3049474"/>
            <a:ext cx="509985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56528" y="4419034"/>
            <a:ext cx="7429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000" dirty="0">
                <a:latin typeface="+mn-lt"/>
              </a:rPr>
              <a:t>Το πρώτο καλύτερο για παραμετρικά ερωτήματα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000" dirty="0">
                <a:latin typeface="+mn-lt"/>
              </a:rPr>
              <a:t>Το δεύτερο καλύτερο για υπολογισμό «ενιαίας» συνάφειας </a:t>
            </a:r>
          </a:p>
        </p:txBody>
      </p:sp>
    </p:spTree>
    <p:extLst>
      <p:ext uri="{BB962C8B-B14F-4D97-AF65-F5344CB8AC3E}">
        <p14:creationId xmlns:p14="http://schemas.microsoft.com/office/powerpoint/2010/main" val="1752990764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862" y="381000"/>
            <a:ext cx="8534400" cy="1173162"/>
          </a:xfrm>
        </p:spPr>
        <p:txBody>
          <a:bodyPr>
            <a:normAutofit/>
          </a:bodyPr>
          <a:lstStyle/>
          <a:p>
            <a:pPr algn="ctr" defTabSz="449263"/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Βαθμιδωτά (</a:t>
            </a:r>
            <a:r>
              <a:rPr lang="el-GR" dirty="0" err="1">
                <a:solidFill>
                  <a:schemeClr val="accent2">
                    <a:lumMod val="75000"/>
                  </a:schemeClr>
                </a:solidFill>
              </a:rPr>
              <a:t>διαστρωματωμένα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) ευρετήρια (</a:t>
            </a:r>
            <a:r>
              <a:rPr lang="de-DE" dirty="0" err="1">
                <a:solidFill>
                  <a:schemeClr val="accent2">
                    <a:lumMod val="75000"/>
                  </a:schemeClr>
                </a:solidFill>
              </a:rPr>
              <a:t>Tiered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2">
                    <a:lumMod val="75000"/>
                  </a:schemeClr>
                </a:solidFill>
              </a:rPr>
              <a:t>indexes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de-DE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146</a:t>
            </a:fld>
            <a:endParaRPr lang="en-US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1905000"/>
            <a:ext cx="8786842" cy="412344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Βασική ιδέα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:</a:t>
            </a:r>
          </a:p>
          <a:p>
            <a:pPr marL="1143000" lvl="2" indent="-22860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rgbClr val="000000"/>
                </a:solidFill>
                <a:latin typeface="Calibri"/>
                <a:cs typeface="+mn-cs"/>
              </a:rPr>
              <a:t>Κατασκευάζουμε διάφορα επίπεδα/βαθμίδες από ευρετήρια, όπου το καθένα αντιστοιχεί στη σημαντικότητα των όρων </a:t>
            </a:r>
          </a:p>
          <a:p>
            <a:pPr marL="1143000" lvl="2" indent="-22860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rgbClr val="000000"/>
                </a:solidFill>
                <a:latin typeface="Calibri"/>
                <a:cs typeface="+mn-cs"/>
              </a:rPr>
              <a:t>Κατά τη διάρκεια της επεξεργασίας του ερωτήματος, </a:t>
            </a:r>
          </a:p>
          <a:p>
            <a:pPr marL="1600200" lvl="3" indent="-22860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rgbClr val="000000"/>
                </a:solidFill>
                <a:latin typeface="Calibri"/>
                <a:cs typeface="+mn-cs"/>
              </a:rPr>
              <a:t>Αρχίζουμε από την υψηλότερη βαθμίδα</a:t>
            </a:r>
          </a:p>
          <a:p>
            <a:pPr marL="1600200" lvl="3" indent="-22860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rgbClr val="000000"/>
                </a:solidFill>
                <a:latin typeface="Calibri"/>
                <a:cs typeface="+mn-cs"/>
              </a:rPr>
              <a:t>Αν το ευρετήριο της υψηλότερης βαθμίδας, έχει τουλάχιστον</a:t>
            </a:r>
            <a:r>
              <a:rPr lang="en-US" sz="2200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sz="2200" i="1" dirty="0">
                <a:solidFill>
                  <a:srgbClr val="000000"/>
                </a:solidFill>
                <a:latin typeface="Calibri"/>
                <a:cs typeface="+mn-cs"/>
              </a:rPr>
              <a:t>k</a:t>
            </a:r>
            <a:r>
              <a:rPr lang="en-US" sz="2200" dirty="0">
                <a:solidFill>
                  <a:srgbClr val="000000"/>
                </a:solidFill>
                <a:latin typeface="Calibri"/>
                <a:cs typeface="+mn-cs"/>
              </a:rPr>
              <a:t> (</a:t>
            </a:r>
            <a:r>
              <a:rPr lang="el-GR" sz="2200" dirty="0">
                <a:solidFill>
                  <a:srgbClr val="000000"/>
                </a:solidFill>
                <a:latin typeface="Calibri"/>
                <a:cs typeface="+mn-cs"/>
              </a:rPr>
              <a:t>π</a:t>
            </a:r>
            <a:r>
              <a:rPr lang="en-US" sz="2200" dirty="0">
                <a:solidFill>
                  <a:srgbClr val="000000"/>
                </a:solidFill>
                <a:latin typeface="Calibri"/>
                <a:cs typeface="+mn-cs"/>
              </a:rPr>
              <a:t>.</a:t>
            </a:r>
            <a:r>
              <a:rPr lang="el-GR" sz="2200" dirty="0">
                <a:solidFill>
                  <a:srgbClr val="000000"/>
                </a:solidFill>
                <a:latin typeface="Calibri"/>
                <a:cs typeface="+mn-cs"/>
              </a:rPr>
              <a:t>χ</a:t>
            </a:r>
            <a:r>
              <a:rPr lang="en-US" sz="2200" dirty="0">
                <a:solidFill>
                  <a:srgbClr val="000000"/>
                </a:solidFill>
                <a:latin typeface="Calibri"/>
                <a:cs typeface="+mn-cs"/>
              </a:rPr>
              <a:t>., </a:t>
            </a:r>
            <a:r>
              <a:rPr lang="en-US" sz="2200" i="1" dirty="0">
                <a:solidFill>
                  <a:srgbClr val="000000"/>
                </a:solidFill>
                <a:latin typeface="Calibri"/>
                <a:cs typeface="+mn-cs"/>
              </a:rPr>
              <a:t>k </a:t>
            </a:r>
            <a:r>
              <a:rPr lang="en-US" sz="2200" dirty="0">
                <a:solidFill>
                  <a:srgbClr val="000000"/>
                </a:solidFill>
                <a:latin typeface="Calibri"/>
                <a:cs typeface="+mn-cs"/>
              </a:rPr>
              <a:t>= 100) </a:t>
            </a:r>
            <a:r>
              <a:rPr lang="el-GR" sz="2200" dirty="0">
                <a:solidFill>
                  <a:srgbClr val="000000"/>
                </a:solidFill>
                <a:latin typeface="Calibri"/>
                <a:cs typeface="+mn-cs"/>
              </a:rPr>
              <a:t>αποτελέσματα</a:t>
            </a:r>
            <a:r>
              <a:rPr lang="en-US" sz="2200" dirty="0">
                <a:solidFill>
                  <a:srgbClr val="000000"/>
                </a:solidFill>
                <a:latin typeface="Calibri"/>
                <a:cs typeface="+mn-cs"/>
              </a:rPr>
              <a:t>: </a:t>
            </a:r>
            <a:r>
              <a:rPr lang="el-GR" sz="2200" dirty="0">
                <a:solidFill>
                  <a:srgbClr val="000000"/>
                </a:solidFill>
                <a:latin typeface="Calibri"/>
                <a:cs typeface="+mn-cs"/>
              </a:rPr>
              <a:t>σταμάτα και επέστρεψε αυτά τα αποτελέσματα στο χρήστη</a:t>
            </a:r>
          </a:p>
          <a:p>
            <a:pPr marL="1600200" lvl="3" indent="-22860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rgbClr val="000000"/>
                </a:solidFill>
                <a:latin typeface="Calibri"/>
                <a:cs typeface="+mn-cs"/>
              </a:rPr>
              <a:t>Αλλιώς, αν έχουμε βρει </a:t>
            </a:r>
            <a:r>
              <a:rPr lang="en-US" sz="2200" dirty="0">
                <a:solidFill>
                  <a:srgbClr val="000000"/>
                </a:solidFill>
                <a:latin typeface="Calibri"/>
                <a:cs typeface="+mn-cs"/>
              </a:rPr>
              <a:t> &lt; </a:t>
            </a:r>
            <a:r>
              <a:rPr lang="en-US" sz="2200" i="1" dirty="0">
                <a:solidFill>
                  <a:srgbClr val="000000"/>
                </a:solidFill>
                <a:latin typeface="Calibri"/>
                <a:cs typeface="+mn-cs"/>
              </a:rPr>
              <a:t>k </a:t>
            </a:r>
            <a:r>
              <a:rPr lang="el-GR" sz="2200" dirty="0">
                <a:solidFill>
                  <a:srgbClr val="000000"/>
                </a:solidFill>
                <a:latin typeface="Calibri"/>
                <a:cs typeface="+mn-cs"/>
              </a:rPr>
              <a:t>ταιριάσματα</a:t>
            </a:r>
            <a:r>
              <a:rPr lang="en-US" sz="2200" dirty="0">
                <a:solidFill>
                  <a:srgbClr val="000000"/>
                </a:solidFill>
                <a:latin typeface="Calibri"/>
                <a:cs typeface="+mn-cs"/>
              </a:rPr>
              <a:t>: </a:t>
            </a:r>
            <a:r>
              <a:rPr lang="el-GR" sz="2200" dirty="0">
                <a:solidFill>
                  <a:srgbClr val="000000"/>
                </a:solidFill>
                <a:latin typeface="Calibri"/>
                <a:cs typeface="+mn-cs"/>
              </a:rPr>
              <a:t>επανέλαβε την αναζήτηση στην επόμενη βαθμίδα</a:t>
            </a:r>
            <a:endParaRPr lang="de-DE" dirty="0">
              <a:solidFill>
                <a:srgbClr val="00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1507906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defTabSz="449263"/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Βαθμιδωτά ευρετήρια</a:t>
            </a:r>
            <a:endParaRPr lang="de-DE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147</a:t>
            </a:fld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52400" y="1905000"/>
            <a:ext cx="8610600" cy="304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 defTabSz="449263">
              <a:spcBef>
                <a:spcPts val="700"/>
              </a:spcBef>
              <a:buClr>
                <a:srgbClr val="336699"/>
              </a:buClr>
            </a:pPr>
            <a:r>
              <a:rPr lang="el-GR" sz="2800" dirty="0">
                <a:solidFill>
                  <a:srgbClr val="000000"/>
                </a:solidFill>
                <a:latin typeface="Calibri"/>
                <a:cs typeface="+mn-cs"/>
              </a:rPr>
              <a:t>Παράδειγμα</a:t>
            </a:r>
          </a:p>
          <a:p>
            <a:pPr lvl="1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Έστω 2 βαθμίδες</a:t>
            </a:r>
            <a:endParaRPr lang="de-DE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1143000" lvl="2" indent="-22860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rgbClr val="000000"/>
                </a:solidFill>
                <a:latin typeface="Calibri"/>
                <a:cs typeface="+mn-cs"/>
              </a:rPr>
              <a:t>Βαθμίδα</a:t>
            </a:r>
            <a:r>
              <a:rPr lang="en-US" sz="2200" dirty="0">
                <a:solidFill>
                  <a:srgbClr val="000000"/>
                </a:solidFill>
                <a:latin typeface="Calibri"/>
                <a:cs typeface="+mn-cs"/>
              </a:rPr>
              <a:t> 1: </a:t>
            </a:r>
            <a:r>
              <a:rPr lang="el-GR" sz="2200" dirty="0">
                <a:solidFill>
                  <a:srgbClr val="000000"/>
                </a:solidFill>
                <a:latin typeface="Calibri"/>
                <a:cs typeface="+mn-cs"/>
              </a:rPr>
              <a:t>Ευρετήριο για όλους τους τίτλους ή με</a:t>
            </a:r>
            <a:r>
              <a:rPr lang="en-US" sz="2200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sz="2200" dirty="0">
                <a:solidFill>
                  <a:srgbClr val="000000"/>
                </a:solidFill>
                <a:latin typeface="Calibri"/>
                <a:cs typeface="+mn-cs"/>
              </a:rPr>
              <a:t>τα έγγραφα με μεγάλο </a:t>
            </a:r>
            <a:r>
              <a:rPr lang="en-US" sz="2200" dirty="0" err="1">
                <a:solidFill>
                  <a:srgbClr val="000000"/>
                </a:solidFill>
                <a:latin typeface="Calibri"/>
                <a:cs typeface="+mn-cs"/>
              </a:rPr>
              <a:t>tf.idf</a:t>
            </a:r>
            <a:r>
              <a:rPr lang="el-GR" sz="2200" dirty="0">
                <a:solidFill>
                  <a:srgbClr val="000000"/>
                </a:solidFill>
                <a:latin typeface="Calibri"/>
                <a:cs typeface="+mn-cs"/>
              </a:rPr>
              <a:t> ή με τα έγγραφα με μεγάλο </a:t>
            </a:r>
            <a:r>
              <a:rPr lang="en-US" sz="2200" dirty="0">
                <a:solidFill>
                  <a:srgbClr val="000000"/>
                </a:solidFill>
                <a:latin typeface="Calibri"/>
                <a:cs typeface="+mn-cs"/>
              </a:rPr>
              <a:t>g(d)</a:t>
            </a:r>
          </a:p>
          <a:p>
            <a:pPr marL="1143000" lvl="2" indent="-22860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rgbClr val="000000"/>
                </a:solidFill>
                <a:latin typeface="Calibri"/>
                <a:cs typeface="+mn-cs"/>
              </a:rPr>
              <a:t>Βαθμίδα</a:t>
            </a:r>
            <a:r>
              <a:rPr lang="en-US" sz="2200" dirty="0">
                <a:solidFill>
                  <a:srgbClr val="000000"/>
                </a:solidFill>
                <a:latin typeface="Calibri"/>
                <a:cs typeface="+mn-cs"/>
              </a:rPr>
              <a:t> 2: </a:t>
            </a:r>
            <a:r>
              <a:rPr lang="el-GR" sz="2200" dirty="0">
                <a:solidFill>
                  <a:srgbClr val="000000"/>
                </a:solidFill>
                <a:latin typeface="Calibri"/>
                <a:cs typeface="+mn-cs"/>
              </a:rPr>
              <a:t>Ευρετήριο για τα υπόλοιπο έγγραφα</a:t>
            </a:r>
            <a:r>
              <a:rPr lang="en-US" sz="2200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sz="2200" dirty="0">
                <a:solidFill>
                  <a:srgbClr val="000000"/>
                </a:solidFill>
                <a:latin typeface="Calibri"/>
                <a:cs typeface="+mn-cs"/>
              </a:rPr>
              <a:t>ή με τα έγγραφα με μικρό </a:t>
            </a:r>
            <a:r>
              <a:rPr lang="en-US" sz="2200" dirty="0" err="1">
                <a:solidFill>
                  <a:srgbClr val="000000"/>
                </a:solidFill>
                <a:latin typeface="Calibri"/>
                <a:cs typeface="+mn-cs"/>
              </a:rPr>
              <a:t>tf.idf</a:t>
            </a:r>
            <a:r>
              <a:rPr lang="en-US" sz="2200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sz="2200" dirty="0">
                <a:solidFill>
                  <a:srgbClr val="000000"/>
                </a:solidFill>
                <a:latin typeface="Calibri"/>
                <a:cs typeface="+mn-cs"/>
              </a:rPr>
              <a:t>ή με τα έγγραφα με μικρό  </a:t>
            </a:r>
            <a:r>
              <a:rPr lang="en-US" sz="2200" dirty="0">
                <a:solidFill>
                  <a:srgbClr val="000000"/>
                </a:solidFill>
                <a:latin typeface="Calibri"/>
                <a:cs typeface="+mn-cs"/>
              </a:rPr>
              <a:t>g(d)</a:t>
            </a:r>
          </a:p>
        </p:txBody>
      </p:sp>
    </p:spTree>
    <p:extLst>
      <p:ext uri="{BB962C8B-B14F-4D97-AF65-F5344CB8AC3E}">
        <p14:creationId xmlns:p14="http://schemas.microsoft.com/office/powerpoint/2010/main" val="44993882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152400"/>
            <a:ext cx="7886700" cy="1325563"/>
          </a:xfrm>
        </p:spPr>
        <p:txBody>
          <a:bodyPr>
            <a:normAutofit/>
          </a:bodyPr>
          <a:lstStyle/>
          <a:p>
            <a:pPr algn="ctr" defTabSz="449263"/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Βαθμιδωτά ευρετήρια</a:t>
            </a:r>
            <a:endParaRPr lang="de-DE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148</a:t>
            </a:fld>
            <a:endParaRPr lang="en-US" dirty="0"/>
          </a:p>
        </p:txBody>
      </p:sp>
      <p:pic>
        <p:nvPicPr>
          <p:cNvPr id="6" name="Content Placeholder 3" descr="tiered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600200"/>
            <a:ext cx="4316186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45972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defTabSz="449263"/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Βαθμιδωτά ευρετήρια</a:t>
            </a:r>
            <a:endParaRPr lang="de-DE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149</a:t>
            </a:fld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20650" y="2105891"/>
            <a:ext cx="8566150" cy="379573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latin typeface="Calibri"/>
                <a:cs typeface="+mn-cs"/>
              </a:rPr>
              <a:t>Η χρήση βαθμιδωτών ευρετηρίων θεωρείται ως ένας από τους λόγους  που η ποιότητα των αποτελεσμάτων του </a:t>
            </a:r>
            <a:r>
              <a:rPr lang="en-US" dirty="0">
                <a:latin typeface="Calibri"/>
                <a:cs typeface="+mn-cs"/>
              </a:rPr>
              <a:t>Google </a:t>
            </a:r>
            <a:r>
              <a:rPr lang="el-GR" dirty="0">
                <a:latin typeface="Calibri"/>
                <a:cs typeface="+mn-cs"/>
              </a:rPr>
              <a:t>ήταν αρχικά σημαντικά καλύτερη </a:t>
            </a:r>
            <a:r>
              <a:rPr lang="en-US" dirty="0">
                <a:latin typeface="Calibri"/>
                <a:cs typeface="+mn-cs"/>
              </a:rPr>
              <a:t>(2000/01) </a:t>
            </a:r>
            <a:r>
              <a:rPr lang="el-GR" dirty="0">
                <a:latin typeface="Calibri"/>
                <a:cs typeface="+mn-cs"/>
              </a:rPr>
              <a:t>από αυτήν των ανταγωνιστών τους</a:t>
            </a:r>
            <a:r>
              <a:rPr lang="en-US" dirty="0">
                <a:latin typeface="Calibri"/>
                <a:cs typeface="+mn-cs"/>
              </a:rPr>
              <a:t>.</a:t>
            </a: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latin typeface="Calibri"/>
                <a:cs typeface="+mn-cs"/>
              </a:rPr>
              <a:t>μαζί με το </a:t>
            </a:r>
            <a:r>
              <a:rPr lang="en-US" dirty="0">
                <a:latin typeface="Calibri"/>
                <a:cs typeface="+mn-cs"/>
              </a:rPr>
              <a:t>PageRank, </a:t>
            </a:r>
            <a:r>
              <a:rPr lang="el-GR" dirty="0">
                <a:latin typeface="Calibri"/>
                <a:cs typeface="+mn-cs"/>
              </a:rPr>
              <a:t>τη χρήση του </a:t>
            </a:r>
            <a:r>
              <a:rPr lang="en-US" dirty="0">
                <a:latin typeface="Calibri"/>
                <a:cs typeface="+mn-cs"/>
              </a:rPr>
              <a:t>anchor text </a:t>
            </a:r>
            <a:r>
              <a:rPr lang="el-GR" dirty="0">
                <a:latin typeface="Calibri"/>
                <a:cs typeface="+mn-cs"/>
              </a:rPr>
              <a:t>και περιορισμών θέσεων (</a:t>
            </a:r>
            <a:r>
              <a:rPr lang="en-US" dirty="0">
                <a:latin typeface="Calibri"/>
                <a:cs typeface="+mn-cs"/>
              </a:rPr>
              <a:t>proximity constraints</a:t>
            </a:r>
            <a:r>
              <a:rPr lang="de-DE" dirty="0">
                <a:latin typeface="Calibri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97848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Συχνότητα όρου -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Term frequency </a:t>
            </a:r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(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tf</a:t>
            </a:r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)</a:t>
            </a:r>
            <a:endParaRPr lang="en-US" sz="36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47120"/>
            <a:ext cx="8382000" cy="1676400"/>
          </a:xfrm>
          <a:ln w="19050">
            <a:noFill/>
          </a:ln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el-GR" sz="2400" dirty="0">
              <a:ea typeface="ＭＳ Ｐゴシック" charset="-128"/>
            </a:endParaRPr>
          </a:p>
          <a:p>
            <a:pPr marL="0" indent="0" eaLnBrk="1" hangingPunct="1">
              <a:buNone/>
            </a:pPr>
            <a:r>
              <a:rPr lang="el-GR" sz="2400" dirty="0">
                <a:ea typeface="ＭＳ Ｐゴシック" charset="-128"/>
              </a:rPr>
              <a:t>Η </a:t>
            </a:r>
            <a:r>
              <a:rPr lang="el-GR" sz="2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συχνότητα όρου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tf</a:t>
            </a:r>
            <a:r>
              <a:rPr lang="en-US" sz="2400" i="1" baseline="-250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t,d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του όρου 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t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 σε ένα έγγραφο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d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ορίζεται ως ο αριθμός των φορών που το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t</a:t>
            </a:r>
            <a:r>
              <a:rPr lang="en-US" sz="2400" i="1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εμφανίζεται στο 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d</a:t>
            </a:r>
            <a:r>
              <a:rPr lang="en-US" sz="2400" dirty="0">
                <a:ea typeface="ＭＳ Ｐゴシック" charset="-128"/>
              </a:rPr>
              <a:t>  </a:t>
            </a:r>
            <a:r>
              <a:rPr lang="el-GR" sz="2400" dirty="0">
                <a:ea typeface="ＭＳ Ｐゴシック" charset="-128"/>
              </a:rPr>
              <a:t>(το πλήθος των εμφανίσεων του όρου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t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στο έγγραφο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d</a:t>
            </a:r>
            <a:r>
              <a:rPr lang="en-US" sz="2400" dirty="0">
                <a:ea typeface="ＭＳ Ｐゴシック" charset="-128"/>
              </a:rPr>
              <a:t>)</a:t>
            </a:r>
            <a:endParaRPr lang="el-GR" sz="2400" dirty="0">
              <a:ea typeface="ＭＳ Ｐゴシック" charset="-128"/>
            </a:endParaRPr>
          </a:p>
          <a:p>
            <a:pPr marL="0" indent="0" eaLnBrk="1" hangingPunct="1">
              <a:buNone/>
            </a:pPr>
            <a:endParaRPr lang="en-US" sz="2400" dirty="0">
              <a:ea typeface="ＭＳ Ｐゴシック" charset="-128"/>
            </a:endParaRPr>
          </a:p>
          <a:p>
            <a:pPr marL="0" indent="0" eaLnBrk="1" hangingPunct="1">
              <a:buNone/>
            </a:pPr>
            <a:endParaRPr lang="el-GR" sz="2400" dirty="0">
              <a:solidFill>
                <a:srgbClr val="C00000"/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E5668-2BFB-451E-AA0A-373B624AB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Τι  θα δούμε σήμερα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C29824-C00D-4220-9B13-2CBC93701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DB1-E385-4C2A-9F6F-88E564B234DB}" type="slidenum">
              <a:rPr lang="en-US" smtClean="0"/>
              <a:pPr/>
              <a:t>150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20BBFB-C448-4EE7-A0F9-061EAC80B29E}"/>
              </a:ext>
            </a:extLst>
          </p:cNvPr>
          <p:cNvSpPr txBox="1"/>
          <p:nvPr/>
        </p:nvSpPr>
        <p:spPr>
          <a:xfrm>
            <a:off x="533400" y="1778943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Ασκήσεις επανάληψης</a:t>
            </a:r>
            <a:endParaRPr lang="en-US" i="1" dirty="0">
              <a:solidFill>
                <a:schemeClr val="accent3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Ποιο αποδοτικό υπολογισμό για μεγάλες συλλογές</a:t>
            </a:r>
          </a:p>
          <a:p>
            <a:r>
              <a:rPr lang="el-GR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Παραμετρικά και βαθμιδωτά ευρετήρια</a:t>
            </a:r>
          </a:p>
          <a:p>
            <a:r>
              <a:rPr lang="el-GR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Συνολικό σύστημα</a:t>
            </a:r>
            <a:endParaRPr lang="en-US" i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814142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0550" y="152400"/>
            <a:ext cx="7886700" cy="1325563"/>
          </a:xfrm>
        </p:spPr>
        <p:txBody>
          <a:bodyPr>
            <a:normAutofit/>
          </a:bodyPr>
          <a:lstStyle/>
          <a:p>
            <a:pPr algn="ctr" defTabSz="449263"/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Συνδυασμός διανυσματικής ανάκτησης</a:t>
            </a:r>
            <a:endParaRPr lang="de-DE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151</a:t>
            </a:fld>
            <a:endParaRPr lang="en-US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2400" y="1600200"/>
            <a:ext cx="8763000" cy="342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Πως συνδυάζουμε την ανάκτηση φράσεων 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(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και γενικά την εγγύτητα όρων – 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proximity queries) 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με τη διανυσματική ανάκτηση; </a:t>
            </a:r>
            <a:endParaRPr lang="en-US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1200150" lvl="2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1800" i="1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Window</a:t>
            </a:r>
            <a:r>
              <a:rPr lang="en-US" sz="1800" dirty="0">
                <a:solidFill>
                  <a:srgbClr val="000000"/>
                </a:solidFill>
                <a:latin typeface="Calibri"/>
                <a:cs typeface="+mn-cs"/>
              </a:rPr>
              <a:t>: </a:t>
            </a:r>
            <a:r>
              <a:rPr lang="el-GR" sz="1800" dirty="0">
                <a:solidFill>
                  <a:srgbClr val="000000"/>
                </a:solidFill>
                <a:latin typeface="Calibri"/>
                <a:cs typeface="+mn-cs"/>
              </a:rPr>
              <a:t>το μικρότερο παράθυρο που περιέχονται όλοι οι όροι του ερωτήματος μετρημένο ως το πλήθος λέξεων του παραθύρου</a:t>
            </a:r>
          </a:p>
          <a:p>
            <a:pPr marL="1200150" lvl="2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1800" dirty="0">
                <a:solidFill>
                  <a:srgbClr val="000000"/>
                </a:solidFill>
                <a:latin typeface="Calibri"/>
              </a:rPr>
              <a:t>Χρήση στη διάταξη του μεγέθους του παραθύρου – πως?</a:t>
            </a:r>
          </a:p>
          <a:p>
            <a:pPr marL="1657350" lvl="3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1800" dirty="0">
                <a:solidFill>
                  <a:srgbClr val="000000"/>
                </a:solidFill>
                <a:latin typeface="Calibri"/>
                <a:cs typeface="+mn-cs"/>
              </a:rPr>
              <a:t>Με κάποιο σταθμισμένο άθροισμα?</a:t>
            </a:r>
            <a:endParaRPr lang="de-DE" sz="1800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0000"/>
                </a:solidFill>
                <a:latin typeface="Calibri"/>
              </a:rPr>
              <a:t>Πως συνδυάζουμε την 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Boolean </a:t>
            </a:r>
            <a:r>
              <a:rPr lang="el-GR" dirty="0">
                <a:solidFill>
                  <a:srgbClr val="000000"/>
                </a:solidFill>
                <a:latin typeface="Calibri"/>
              </a:rPr>
              <a:t>ανάκτηση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dirty="0">
                <a:solidFill>
                  <a:srgbClr val="000000"/>
                </a:solidFill>
                <a:latin typeface="Calibri"/>
              </a:rPr>
              <a:t>με τη διανυσματική ανάκτηση; </a:t>
            </a:r>
            <a:endParaRPr lang="de-DE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1200150" lvl="2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Π.χ., 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AND 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ή 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NOT</a:t>
            </a: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0000"/>
                </a:solidFill>
                <a:latin typeface="Calibri"/>
              </a:rPr>
              <a:t>Πως συνδυάζουμε τα * με τη διανυσματική ανάκτηση; </a:t>
            </a: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Evidence accumulation</a:t>
            </a:r>
            <a:endParaRPr lang="de-DE" dirty="0">
              <a:solidFill>
                <a:srgbClr val="00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230901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628650" y="135731"/>
            <a:ext cx="7886700" cy="1325563"/>
          </a:xfrm>
        </p:spPr>
        <p:txBody>
          <a:bodyPr/>
          <a:lstStyle/>
          <a:p>
            <a:pPr algn="ctr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Πολλαπλοί παράγοντες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81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34" charset="-128"/>
              </a:rPr>
              <a:t>Συνδυασμοί </a:t>
            </a:r>
            <a:r>
              <a:rPr lang="en-US" dirty="0">
                <a:ea typeface="ＭＳ Ｐゴシック" pitchFamily="34" charset="-128"/>
              </a:rPr>
              <a:t>score </a:t>
            </a:r>
            <a:r>
              <a:rPr lang="el-GR" dirty="0">
                <a:ea typeface="ＭＳ Ｐゴシック" pitchFamily="34" charset="-128"/>
              </a:rPr>
              <a:t>πχ με βάρη</a:t>
            </a:r>
          </a:p>
          <a:p>
            <a:pPr>
              <a:buFont typeface="Wingdings" panose="05000000000000000000" pitchFamily="2" charset="2"/>
              <a:buChar char="§"/>
            </a:pPr>
            <a:endParaRPr lang="el-GR" dirty="0">
              <a:ea typeface="ＭＳ Ｐゴシック" pitchFamily="34" charset="-128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l-GR" dirty="0">
              <a:ea typeface="ＭＳ Ｐゴシック" pitchFamily="34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34" charset="-128"/>
              </a:rPr>
              <a:t>Πως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34" charset="-128"/>
              </a:rPr>
              <a:t>Σε ορισμένες εφαρμογές από χρήστες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ea typeface="ＭＳ Ｐゴシック" pitchFamily="34" charset="-128"/>
              </a:rPr>
              <a:t>Machine learning </a:t>
            </a:r>
            <a:r>
              <a:rPr lang="el-GR" dirty="0">
                <a:ea typeface="ＭＳ Ｐゴシック" pitchFamily="34" charset="-128"/>
              </a:rPr>
              <a:t>(αλγόριθμοι μάθησης)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54276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1166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 sz="1600">
                <a:solidFill>
                  <a:srgbClr val="FBFCFF"/>
                </a:solidFill>
              </a:rPr>
              <a:t>Sec. 7.2.3</a:t>
            </a:r>
          </a:p>
        </p:txBody>
      </p:sp>
    </p:spTree>
    <p:extLst>
      <p:ext uri="{BB962C8B-B14F-4D97-AF65-F5344CB8AC3E}">
        <p14:creationId xmlns:p14="http://schemas.microsoft.com/office/powerpoint/2010/main" val="1945006972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0550" y="274637"/>
            <a:ext cx="7886700" cy="1325563"/>
          </a:xfrm>
        </p:spPr>
        <p:txBody>
          <a:bodyPr>
            <a:normAutofit/>
          </a:bodyPr>
          <a:lstStyle/>
          <a:p>
            <a:pPr algn="ctr" defTabSz="449263"/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Επεξεργασία ερωτήματος</a:t>
            </a:r>
            <a:endParaRPr lang="de-DE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153</a:t>
            </a:fld>
            <a:endParaRPr lang="en-US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52400" y="1600200"/>
            <a:ext cx="8763000" cy="342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Αναλυτής ερωτημάτων 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(query parser)</a:t>
            </a:r>
          </a:p>
          <a:p>
            <a:pPr lvl="1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Παράδειγμα 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rising interest rates</a:t>
            </a:r>
          </a:p>
          <a:p>
            <a:pPr marL="914400" lvl="1" indent="-457200" defTabSz="449263">
              <a:spcBef>
                <a:spcPts val="700"/>
              </a:spcBef>
              <a:buClr>
                <a:srgbClr val="336699"/>
              </a:buClr>
              <a:buFont typeface="+mj-lt"/>
              <a:buAutoNum type="arabicPeriod"/>
            </a:pPr>
            <a:r>
              <a:rPr lang="el-GR" sz="2000" dirty="0">
                <a:solidFill>
                  <a:srgbClr val="000000"/>
                </a:solidFill>
                <a:latin typeface="Calibri"/>
                <a:cs typeface="+mn-cs"/>
              </a:rPr>
              <a:t>Εκτέλεσε την ερώτημα ως 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ερώτημα φράσης 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+mn-cs"/>
              </a:rPr>
              <a:t>“rising interest rates” </a:t>
            </a:r>
            <a:r>
              <a:rPr lang="el-GR" sz="2000" dirty="0">
                <a:solidFill>
                  <a:srgbClr val="000000"/>
                </a:solidFill>
                <a:latin typeface="Calibri"/>
                <a:cs typeface="+mn-cs"/>
              </a:rPr>
              <a:t>και 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κατάταξε</a:t>
            </a:r>
            <a:r>
              <a:rPr lang="el-GR" sz="2000" dirty="0">
                <a:solidFill>
                  <a:srgbClr val="000000"/>
                </a:solidFill>
                <a:latin typeface="Calibri"/>
                <a:cs typeface="+mn-cs"/>
              </a:rPr>
              <a:t> τα αποτελέσματα χρησιμοποιώντας 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διανυσματική 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βαθμολόγηση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Calibri"/>
            </a:endParaRPr>
          </a:p>
          <a:p>
            <a:pPr marL="914400" lvl="1" indent="-457200" defTabSz="449263">
              <a:spcBef>
                <a:spcPts val="700"/>
              </a:spcBef>
              <a:buClr>
                <a:srgbClr val="336699"/>
              </a:buClr>
              <a:buFont typeface="+mj-lt"/>
              <a:buAutoNum type="arabicPeriod"/>
            </a:pPr>
            <a:r>
              <a:rPr lang="el-GR" sz="2000" dirty="0">
                <a:solidFill>
                  <a:srgbClr val="000000"/>
                </a:solidFill>
                <a:latin typeface="Calibri"/>
                <a:cs typeface="+mn-cs"/>
              </a:rPr>
              <a:t>Αν δεν υπάρχουν αρκετά αποτελέσματα, εκτέλεσε το ερώτημα 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ως 2 ερωτήματα φράσεις</a:t>
            </a:r>
            <a:r>
              <a:rPr lang="el-GR" sz="2000" dirty="0">
                <a:solidFill>
                  <a:srgbClr val="000000"/>
                </a:solidFill>
                <a:latin typeface="Calibri"/>
                <a:cs typeface="+mn-cs"/>
              </a:rPr>
              <a:t>: 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+mn-cs"/>
              </a:rPr>
              <a:t>“rising interest” </a:t>
            </a:r>
            <a:r>
              <a:rPr lang="el-GR" sz="2000" dirty="0">
                <a:solidFill>
                  <a:srgbClr val="000000"/>
                </a:solidFill>
                <a:latin typeface="Calibri"/>
                <a:cs typeface="+mn-cs"/>
              </a:rPr>
              <a:t>και 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+mn-cs"/>
              </a:rPr>
              <a:t>“interest rates” </a:t>
            </a:r>
            <a:r>
              <a:rPr lang="el-GR" sz="2000" dirty="0">
                <a:solidFill>
                  <a:srgbClr val="000000"/>
                </a:solidFill>
                <a:latin typeface="Calibri"/>
                <a:cs typeface="+mn-cs"/>
              </a:rPr>
              <a:t>και 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κατάταξε</a:t>
            </a:r>
            <a:r>
              <a:rPr lang="el-GR" sz="2000" dirty="0">
                <a:solidFill>
                  <a:srgbClr val="000000"/>
                </a:solidFill>
                <a:latin typeface="Calibri"/>
                <a:cs typeface="+mn-cs"/>
              </a:rPr>
              <a:t> τα αποτελέσματα </a:t>
            </a:r>
            <a:r>
              <a:rPr lang="el-GR" sz="2000" dirty="0">
                <a:solidFill>
                  <a:srgbClr val="000000"/>
                </a:solidFill>
                <a:latin typeface="Calibri"/>
              </a:rPr>
              <a:t>χρησιμοποιώντας</a:t>
            </a:r>
            <a:r>
              <a:rPr lang="el-GR" sz="2000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διανυσματική βαθμολόγηση</a:t>
            </a:r>
          </a:p>
          <a:p>
            <a:pPr marL="914400" lvl="1" indent="-457200" defTabSz="449263">
              <a:spcBef>
                <a:spcPts val="700"/>
              </a:spcBef>
              <a:buClr>
                <a:srgbClr val="336699"/>
              </a:buClr>
              <a:buFont typeface="+mj-lt"/>
              <a:buAutoNum type="arabicPeriod"/>
            </a:pPr>
            <a:r>
              <a:rPr lang="el-GR" sz="2000" dirty="0">
                <a:solidFill>
                  <a:srgbClr val="000000"/>
                </a:solidFill>
                <a:latin typeface="Calibri"/>
              </a:rPr>
              <a:t>Αν δεν υπάρχουν αρκετά αποτελέσματα, εκτέλεσε το ερώτημα 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ως διάνυσμα</a:t>
            </a:r>
            <a:r>
              <a:rPr lang="el-GR" sz="2000" dirty="0">
                <a:solidFill>
                  <a:srgbClr val="000000"/>
                </a:solidFill>
                <a:latin typeface="Calibri"/>
              </a:rPr>
              <a:t> και κατάταξε τα αποτελέσματα χρησιμοποιώντας διανυσματική βαθμολόγηση</a:t>
            </a:r>
          </a:p>
          <a:p>
            <a:pPr lvl="1" defTabSz="449263">
              <a:spcBef>
                <a:spcPts val="700"/>
              </a:spcBef>
              <a:buClr>
                <a:srgbClr val="336699"/>
              </a:buClr>
            </a:pPr>
            <a:r>
              <a:rPr lang="el-GR" sz="2000" dirty="0">
                <a:solidFill>
                  <a:srgbClr val="000000"/>
                </a:solidFill>
                <a:latin typeface="Calibri"/>
                <a:cs typeface="+mn-cs"/>
              </a:rPr>
              <a:t>Μπορούμε τώρα για τα έγγραφα που εμφανίζονται σε παραπάνω από ένα από τα παραπάνω βήματα να συνδυάσουμε (αθροίσουμε) τους βαθμούς </a:t>
            </a:r>
            <a:endParaRPr lang="en-US" sz="2000" dirty="0">
              <a:solidFill>
                <a:srgbClr val="000000"/>
              </a:solidFill>
              <a:latin typeface="Calibri"/>
              <a:cs typeface="+mn-cs"/>
            </a:endParaRPr>
          </a:p>
          <a:p>
            <a:pPr lvl="1" defTabSz="449263">
              <a:spcBef>
                <a:spcPts val="700"/>
              </a:spcBef>
              <a:buClr>
                <a:srgbClr val="336699"/>
              </a:buClr>
            </a:pPr>
            <a:endParaRPr lang="de-DE" dirty="0">
              <a:solidFill>
                <a:srgbClr val="00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9604867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00100" y="250764"/>
            <a:ext cx="7886700" cy="1325563"/>
          </a:xfrm>
        </p:spPr>
        <p:txBody>
          <a:bodyPr>
            <a:normAutofit/>
          </a:bodyPr>
          <a:lstStyle/>
          <a:p>
            <a:pPr algn="ctr" defTabSz="449263"/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Πλήρες σύστημα αναζήτησης</a:t>
            </a:r>
            <a:endParaRPr lang="de-DE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154</a:t>
            </a:fld>
            <a:endParaRPr lang="en-US" dirty="0"/>
          </a:p>
        </p:txBody>
      </p:sp>
      <p:pic>
        <p:nvPicPr>
          <p:cNvPr id="7" name="Picture 6" descr="74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209800"/>
            <a:ext cx="7551277" cy="36442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33600" y="17526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rgbClr val="0070C0"/>
                </a:solidFill>
                <a:latin typeface="+mn-lt"/>
              </a:rPr>
              <a:t>Προ-επεξεργασία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 flipH="1">
            <a:off x="2286000" y="2209800"/>
            <a:ext cx="1752600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70C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2286000" y="2209800"/>
            <a:ext cx="0" cy="114300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70C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609600" y="3352800"/>
            <a:ext cx="1600200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70C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609600" y="3352800"/>
            <a:ext cx="0" cy="121920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70C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609600" y="4495800"/>
            <a:ext cx="3352800" cy="7620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70C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4038600" y="2209800"/>
            <a:ext cx="0" cy="228600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70C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2667000" y="57912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Ευρετήρια (παραλλαγές του αντεστραμμένου ευρετηρίου)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4191000" y="2438400"/>
            <a:ext cx="2057400" cy="1981200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l-G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Lucida Sans" charset="0"/>
              <a:cs typeface="Arial Unicode MS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67200" y="198120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rgbClr val="FFC000"/>
                </a:solidFill>
                <a:latin typeface="+mn-lt"/>
              </a:rPr>
              <a:t>Επεξεργασία ερωτήματος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5715000" y="3657600"/>
            <a:ext cx="1981200" cy="533400"/>
          </a:xfrm>
          <a:prstGeom prst="rect">
            <a:avLst/>
          </a:prstGeom>
          <a:noFill/>
          <a:ln w="57150" cap="flat" cmpd="sng" algn="ctr">
            <a:solidFill>
              <a:srgbClr val="A4050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l-G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Lucida Sans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841435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188257"/>
            <a:ext cx="7886700" cy="1325563"/>
          </a:xfrm>
        </p:spPr>
        <p:txBody>
          <a:bodyPr>
            <a:normAutofit/>
          </a:bodyPr>
          <a:lstStyle/>
          <a:p>
            <a:pPr algn="ctr" defTabSz="449263"/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Πλήρες σύστημα αναζήτησης</a:t>
            </a:r>
            <a:endParaRPr lang="de-DE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155</a:t>
            </a:fld>
            <a:endParaRPr lang="en-US" dirty="0"/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57158" y="2362200"/>
            <a:ext cx="8786842" cy="350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Προ-επεξεργασία των εγγράφων</a:t>
            </a:r>
            <a:endParaRPr lang="en-US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Ευρετήρια θέσεων (</a:t>
            </a:r>
            <a:r>
              <a:rPr lang="de-DE" dirty="0" err="1">
                <a:solidFill>
                  <a:srgbClr val="000000"/>
                </a:solidFill>
                <a:latin typeface="Calibri"/>
                <a:cs typeface="+mn-cs"/>
              </a:rPr>
              <a:t>Positional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libri"/>
                <a:cs typeface="+mn-cs"/>
              </a:rPr>
              <a:t>indexes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)</a:t>
            </a:r>
            <a:endParaRPr lang="de-DE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Βαθμιδωτά ευρετήρια (</a:t>
            </a:r>
            <a:r>
              <a:rPr lang="de-DE" dirty="0" err="1">
                <a:solidFill>
                  <a:srgbClr val="000000"/>
                </a:solidFill>
                <a:latin typeface="Calibri"/>
                <a:cs typeface="+mn-cs"/>
              </a:rPr>
              <a:t>Tiered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libri"/>
                <a:cs typeface="+mn-cs"/>
              </a:rPr>
              <a:t>indexes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)</a:t>
            </a:r>
            <a:endParaRPr lang="de-DE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Διορθώσεις ορθογραφικές (</a:t>
            </a:r>
            <a:r>
              <a:rPr lang="de-DE" dirty="0" err="1">
                <a:solidFill>
                  <a:srgbClr val="000000"/>
                </a:solidFill>
                <a:latin typeface="Calibri"/>
                <a:cs typeface="+mn-cs"/>
              </a:rPr>
              <a:t>Spelling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libri"/>
                <a:cs typeface="+mn-cs"/>
              </a:rPr>
              <a:t>correction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)</a:t>
            </a:r>
            <a:endParaRPr lang="de-DE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i="1" dirty="0" err="1">
                <a:solidFill>
                  <a:srgbClr val="000000"/>
                </a:solidFill>
                <a:latin typeface="Calibri"/>
                <a:cs typeface="+mn-cs"/>
              </a:rPr>
              <a:t>Ευρετήρα</a:t>
            </a:r>
            <a:r>
              <a:rPr lang="el-GR" i="1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Calibri"/>
                <a:cs typeface="+mn-cs"/>
              </a:rPr>
              <a:t>k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-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γραμμάτων (για ερωτήματα με * και ορθογραφικές διορθώσεις) </a:t>
            </a: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Επεξεργασία ερωτημάτων</a:t>
            </a:r>
            <a:endParaRPr lang="de-DE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Βαθμολόγηση εγγράφων</a:t>
            </a:r>
            <a:endParaRPr lang="de-DE" dirty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0" y="16764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+mn-lt"/>
              </a:rPr>
              <a:t>Τι έχουμε ήδη δει:</a:t>
            </a:r>
          </a:p>
        </p:txBody>
      </p:sp>
    </p:spTree>
    <p:extLst>
      <p:ext uri="{BB962C8B-B14F-4D97-AF65-F5344CB8AC3E}">
        <p14:creationId xmlns:p14="http://schemas.microsoft.com/office/powerpoint/2010/main" val="3127830787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E5668-2BFB-451E-AA0A-373B624AB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Τι  θα δούμε σήμερα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C29824-C00D-4220-9B13-2CBC93701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DB1-E385-4C2A-9F6F-88E564B234DB}" type="slidenum">
              <a:rPr lang="en-US" smtClean="0"/>
              <a:pPr/>
              <a:t>156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20BBFB-C448-4EE7-A0F9-061EAC80B29E}"/>
              </a:ext>
            </a:extLst>
          </p:cNvPr>
          <p:cNvSpPr txBox="1"/>
          <p:nvPr/>
        </p:nvSpPr>
        <p:spPr>
          <a:xfrm>
            <a:off x="533400" y="1778943"/>
            <a:ext cx="75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Ασκήσεις επανάληψης</a:t>
            </a:r>
            <a:endParaRPr lang="en-US" i="1" dirty="0">
              <a:solidFill>
                <a:schemeClr val="accent3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Ποιο αποδοτικό υπολογισμό για μεγάλες συλλογές</a:t>
            </a:r>
          </a:p>
          <a:p>
            <a:r>
              <a:rPr lang="el-GR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Παραμετρικά και </a:t>
            </a:r>
            <a:r>
              <a:rPr lang="el-GR" i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βαθμωτά</a:t>
            </a:r>
            <a:r>
              <a:rPr lang="el-GR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ευρετήρια</a:t>
            </a:r>
          </a:p>
          <a:p>
            <a:r>
              <a:rPr lang="el-GR" i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Συνολικό σύστημα</a:t>
            </a:r>
            <a:endParaRPr lang="en-US" i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Περιλήψεις</a:t>
            </a:r>
            <a:endParaRPr lang="en-US" i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166712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304800" y="2438400"/>
            <a:ext cx="8243887" cy="1181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lnSpc>
                <a:spcPct val="150000"/>
              </a:lnSpc>
              <a:spcBef>
                <a:spcPts val="700"/>
              </a:spcBef>
              <a:buClr>
                <a:srgbClr val="BDD3E9"/>
              </a:buClr>
              <a:buSzPct val="7000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l-GR" sz="3200" dirty="0">
                <a:solidFill>
                  <a:srgbClr val="336699"/>
                </a:solidFill>
                <a:latin typeface="Calibri" charset="0"/>
              </a:rPr>
              <a:t>ΠΩΣ ΠΑΡΟΥΣΙΑΖΟΥΜΕ ΤΑ ΑΠΟΤΕΛΕΣΜΑΤΑ ΣΤΟ ΧΡΗΣΤΗ;</a:t>
            </a:r>
            <a:endParaRPr lang="en-US" sz="3200" dirty="0">
              <a:solidFill>
                <a:srgbClr val="BDD3E9"/>
              </a:solidFill>
              <a:latin typeface="Calibri" charset="0"/>
            </a:endParaRPr>
          </a:p>
          <a:p>
            <a:pPr marL="514350" indent="-514350" algn="r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80000"/>
              <a:buFont typeface="Calibri" pitchFamily="34" charset="0"/>
              <a:buChar char="❺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3200" dirty="0">
              <a:solidFill>
                <a:srgbClr val="336699"/>
              </a:solidFill>
              <a:latin typeface="Calibri" charset="0"/>
            </a:endParaRPr>
          </a:p>
          <a:p>
            <a:pPr marL="514350" indent="-514350" algn="r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80000"/>
              <a:buFont typeface="Calibri" pitchFamily="34" charset="0"/>
              <a:buChar char="❺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3200" dirty="0">
              <a:solidFill>
                <a:srgbClr val="336699"/>
              </a:solidFill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1DFBC-2454-451B-9C42-04D7F724382E}" type="slidenum">
              <a:rPr lang="en-US" smtClean="0"/>
              <a:pPr>
                <a:defRPr/>
              </a:pPr>
              <a:t>157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8067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Περιλήψεις αποτελεσμάτων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4915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134350" cy="1752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Αφού έχουμε διατάξει τα έγγραφα που ταιριάζουν με το ερώτημα, θέλουμε να τα παρουσιάσουμε στο χρήστη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Πιο συχνά ως μια λίστα από </a:t>
            </a:r>
            <a:r>
              <a:rPr lang="el-GR" sz="2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τίτλους</a:t>
            </a:r>
            <a:r>
              <a:rPr lang="el-GR" sz="2400" dirty="0">
                <a:ea typeface="ＭＳ Ｐゴシック" charset="-128"/>
              </a:rPr>
              <a:t> εγγράφων, </a:t>
            </a:r>
            <a:r>
              <a:rPr lang="en-US" sz="2400" dirty="0">
                <a:ea typeface="ＭＳ Ｐゴシック" charset="-128"/>
              </a:rPr>
              <a:t>URL,</a:t>
            </a:r>
            <a:r>
              <a:rPr lang="el-GR" sz="2400" dirty="0">
                <a:ea typeface="ＭＳ Ｐゴシック" charset="-128"/>
              </a:rPr>
              <a:t> μαζί με μια μικρή </a:t>
            </a:r>
            <a:r>
              <a:rPr lang="el-GR" sz="2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περίληψη</a:t>
            </a:r>
            <a:r>
              <a:rPr lang="el-GR" sz="2400" dirty="0">
                <a:ea typeface="ＭＳ Ｐゴシック" charset="-128"/>
              </a:rPr>
              <a:t> (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result snippet</a:t>
            </a:r>
            <a:r>
              <a:rPr lang="en-US" sz="2400" dirty="0">
                <a:ea typeface="ＭＳ Ｐゴシック" charset="-128"/>
              </a:rPr>
              <a:t>)</a:t>
            </a:r>
            <a:r>
              <a:rPr lang="el-GR" sz="2400" dirty="0">
                <a:ea typeface="ＭＳ Ｐゴシック" charset="-128"/>
              </a:rPr>
              <a:t>, </a:t>
            </a:r>
            <a:r>
              <a:rPr lang="en-US" sz="2400" dirty="0">
                <a:ea typeface="ＭＳ Ｐゴシック" charset="-128"/>
              </a:rPr>
              <a:t>aka “10 blue links”</a:t>
            </a:r>
          </a:p>
        </p:txBody>
      </p:sp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249DB27-C939-467A-B0B7-C6A40B31059C}" type="slidenum">
              <a:rPr lang="en-US" smtClean="0"/>
              <a:pPr/>
              <a:t>158</a:t>
            </a:fld>
            <a:endParaRPr lang="en-US"/>
          </a:p>
        </p:txBody>
      </p:sp>
      <p:pic>
        <p:nvPicPr>
          <p:cNvPr id="49157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276600"/>
            <a:ext cx="5791200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8.7</a:t>
            </a:r>
          </a:p>
        </p:txBody>
      </p:sp>
    </p:spTree>
    <p:extLst>
      <p:ext uri="{BB962C8B-B14F-4D97-AF65-F5344CB8AC3E}">
        <p14:creationId xmlns:p14="http://schemas.microsoft.com/office/powerpoint/2010/main" val="3141882551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Περιλήψεις αποτελεσμάτων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49156" name="Rectangle 3"/>
          <p:cNvSpPr>
            <a:spLocks noGrp="1" noChangeArrowheads="1"/>
          </p:cNvSpPr>
          <p:nvPr>
            <p:ph idx="1"/>
          </p:nvPr>
        </p:nvSpPr>
        <p:spPr>
          <a:xfrm>
            <a:off x="431800" y="1981200"/>
            <a:ext cx="8134350" cy="1752600"/>
          </a:xfrm>
        </p:spPr>
        <p:txBody>
          <a:bodyPr/>
          <a:lstStyle/>
          <a:p>
            <a:pPr eaLnBrk="1" hangingPunct="1"/>
            <a:r>
              <a:rPr lang="el-GR" sz="2400" dirty="0">
                <a:ea typeface="ＭＳ Ｐゴシック" charset="-128"/>
              </a:rPr>
              <a:t>Η περιγραφή του εγγράφου είναι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κρίσιμη</a:t>
            </a:r>
            <a:r>
              <a:rPr lang="el-GR" sz="2400" dirty="0">
                <a:ea typeface="ＭＳ Ｐゴシック" charset="-128"/>
              </a:rPr>
              <a:t> γιατί συχνά οι χρήστες βασίζονται σε αυτήν για να αποφασίσουν αν το έγγραφο είναι σχετικό</a:t>
            </a:r>
          </a:p>
          <a:p>
            <a:pPr lvl="1" eaLnBrk="1" hangingPunct="1"/>
            <a:r>
              <a:rPr lang="el-GR" sz="2000" dirty="0">
                <a:ea typeface="ＭＳ Ｐゴシック" charset="-128"/>
              </a:rPr>
              <a:t>Δε χρειάζεται να διαλέξουν ένα-ένα τα έγγραφα με τη σειρά</a:t>
            </a:r>
            <a:endParaRPr lang="en-US" sz="2000" dirty="0">
              <a:ea typeface="ＭＳ Ｐゴシック" charset="-128"/>
            </a:endParaRPr>
          </a:p>
        </p:txBody>
      </p:sp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249DB27-C939-467A-B0B7-C6A40B31059C}" type="slidenum">
              <a:rPr lang="en-US" smtClean="0"/>
              <a:pPr/>
              <a:t>159</a:t>
            </a:fld>
            <a:endParaRPr lang="en-US"/>
          </a:p>
        </p:txBody>
      </p:sp>
      <p:sp>
        <p:nvSpPr>
          <p:cNvPr id="4915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8.7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41148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>
                <a:latin typeface="+mn-lt"/>
              </a:rPr>
              <a:t>Ο τίτλος αυτόματα από </a:t>
            </a:r>
            <a:r>
              <a:rPr lang="el-GR" i="1" dirty="0" err="1">
                <a:latin typeface="+mn-lt"/>
              </a:rPr>
              <a:t>μεταδεδομένα</a:t>
            </a:r>
            <a:r>
              <a:rPr lang="el-GR" i="1" dirty="0">
                <a:latin typeface="+mn-lt"/>
              </a:rPr>
              <a:t>, αλλά πώς να υπολογίσουμε τις  περιλήψεις;</a:t>
            </a:r>
            <a:endParaRPr lang="en-US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6202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10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52400" y="1600200"/>
            <a:ext cx="8701118" cy="363377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l-GR" dirty="0">
                <a:latin typeface="+mn-lt"/>
              </a:rPr>
              <a:t>Ποιο είναι ο βαθμός για τα παρακάτω ζεύγη χρησιμοποιώντας </a:t>
            </a:r>
            <a:r>
              <a:rPr lang="en-US" dirty="0" err="1">
                <a:latin typeface="+mn-lt"/>
              </a:rPr>
              <a:t>tf</a:t>
            </a:r>
            <a:r>
              <a:rPr lang="el-GR" dirty="0">
                <a:latin typeface="+mn-lt"/>
              </a:rPr>
              <a:t>; </a:t>
            </a:r>
            <a:endParaRPr lang="en-US" dirty="0">
              <a:latin typeface="+mn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endParaRPr lang="el-GR" sz="800" dirty="0">
              <a:solidFill>
                <a:schemeClr val="tx1"/>
              </a:solidFill>
              <a:latin typeface="+mn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dirty="0">
                <a:solidFill>
                  <a:schemeClr val="tx1"/>
                </a:solidFill>
                <a:latin typeface="+mn-lt"/>
              </a:rPr>
              <a:t>q: [information on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cars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] </a:t>
            </a:r>
            <a:endParaRPr lang="el-GR" dirty="0">
              <a:solidFill>
                <a:schemeClr val="tx1"/>
              </a:solidFill>
              <a:latin typeface="+mn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endParaRPr lang="el-GR" dirty="0">
              <a:solidFill>
                <a:schemeClr val="tx1"/>
              </a:solidFill>
              <a:latin typeface="+mn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dirty="0">
                <a:solidFill>
                  <a:schemeClr val="tx1"/>
                </a:solidFill>
                <a:latin typeface="+mn-lt"/>
              </a:rPr>
              <a:t>d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1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: “all you’ve ever wanted to know </a:t>
            </a:r>
            <a:r>
              <a:rPr lang="de-DE" dirty="0" err="1">
                <a:solidFill>
                  <a:schemeClr val="tx1"/>
                </a:solidFill>
                <a:latin typeface="+mn-lt"/>
              </a:rPr>
              <a:t>about</a:t>
            </a:r>
            <a:r>
              <a:rPr lang="de-DE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cars</a:t>
            </a:r>
            <a:r>
              <a:rPr lang="de-DE" dirty="0">
                <a:solidFill>
                  <a:schemeClr val="tx1"/>
                </a:solidFill>
                <a:latin typeface="+mn-lt"/>
              </a:rPr>
              <a:t>”</a:t>
            </a:r>
            <a:endParaRPr lang="el-GR" dirty="0">
              <a:solidFill>
                <a:schemeClr val="tx1"/>
              </a:solidFill>
              <a:latin typeface="+mn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de-DE" dirty="0">
                <a:solidFill>
                  <a:schemeClr val="tx1"/>
                </a:solidFill>
                <a:latin typeface="+mn-lt"/>
              </a:rPr>
              <a:t>d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2</a:t>
            </a:r>
            <a:r>
              <a:rPr lang="de-DE" dirty="0">
                <a:solidFill>
                  <a:schemeClr val="tx1"/>
                </a:solidFill>
                <a:latin typeface="+mn-lt"/>
              </a:rPr>
              <a:t>: “</a:t>
            </a:r>
            <a:r>
              <a:rPr lang="de-DE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information</a:t>
            </a:r>
            <a:r>
              <a:rPr lang="de-DE" dirty="0">
                <a:solidFill>
                  <a:schemeClr val="tx1"/>
                </a:solidFill>
                <a:latin typeface="+mn-lt"/>
              </a:rPr>
              <a:t> on </a:t>
            </a:r>
            <a:r>
              <a:rPr lang="de-DE" dirty="0" err="1">
                <a:solidFill>
                  <a:schemeClr val="tx1"/>
                </a:solidFill>
                <a:latin typeface="+mn-lt"/>
              </a:rPr>
              <a:t>trucks</a:t>
            </a:r>
            <a:r>
              <a:rPr lang="de-DE" dirty="0">
                <a:solidFill>
                  <a:schemeClr val="tx1"/>
                </a:solidFill>
                <a:latin typeface="+mn-lt"/>
              </a:rPr>
              <a:t>,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information</a:t>
            </a:r>
            <a:r>
              <a:rPr lang="fr-FR" dirty="0">
                <a:solidFill>
                  <a:schemeClr val="tx1"/>
                </a:solidFill>
                <a:latin typeface="+mn-lt"/>
              </a:rPr>
              <a:t> on planes,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information</a:t>
            </a:r>
            <a:r>
              <a:rPr lang="fr-FR" dirty="0">
                <a:solidFill>
                  <a:schemeClr val="tx1"/>
                </a:solidFill>
                <a:latin typeface="+mn-lt"/>
              </a:rPr>
              <a:t> on trains”</a:t>
            </a: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endParaRPr lang="el-GR" sz="800" dirty="0">
              <a:solidFill>
                <a:schemeClr val="tx1"/>
              </a:solidFill>
              <a:latin typeface="+mn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dirty="0">
                <a:solidFill>
                  <a:schemeClr val="tx1"/>
                </a:solidFill>
                <a:latin typeface="+mn-lt"/>
              </a:rPr>
              <a:t>q: [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red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cars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and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red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trucks] </a:t>
            </a:r>
            <a:endParaRPr lang="el-GR" dirty="0">
              <a:solidFill>
                <a:schemeClr val="tx1"/>
              </a:solidFill>
              <a:latin typeface="+mn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dirty="0">
                <a:solidFill>
                  <a:schemeClr val="tx1"/>
                </a:solidFill>
                <a:latin typeface="+mn-lt"/>
              </a:rPr>
              <a:t>d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3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: “cops stop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red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cars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more </a:t>
            </a:r>
            <a:r>
              <a:rPr lang="de-DE" dirty="0" err="1">
                <a:solidFill>
                  <a:schemeClr val="tx1"/>
                </a:solidFill>
                <a:latin typeface="+mn-lt"/>
              </a:rPr>
              <a:t>often</a:t>
            </a:r>
            <a:r>
              <a:rPr lang="de-DE" dirty="0">
                <a:solidFill>
                  <a:schemeClr val="tx1"/>
                </a:solidFill>
                <a:latin typeface="+mn-lt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3837747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Περιλήψεις αποτελεσμάτων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49156" name="Rectangle 3"/>
          <p:cNvSpPr>
            <a:spLocks noGrp="1" noChangeArrowheads="1"/>
          </p:cNvSpPr>
          <p:nvPr>
            <p:ph idx="1"/>
          </p:nvPr>
        </p:nvSpPr>
        <p:spPr>
          <a:xfrm>
            <a:off x="467750" y="1722337"/>
            <a:ext cx="8134350" cy="1752600"/>
          </a:xfrm>
        </p:spPr>
        <p:txBody>
          <a:bodyPr>
            <a:noAutofit/>
          </a:bodyPr>
          <a:lstStyle/>
          <a:p>
            <a:pPr marL="0" indent="0" algn="just" eaLnBrk="1" hangingPunct="1">
              <a:buNone/>
            </a:pPr>
            <a:r>
              <a:rPr lang="el-GR" sz="3200" dirty="0">
                <a:ea typeface="ＭＳ Ｐゴシック" charset="-128"/>
              </a:rPr>
              <a:t>Δύο βασικά είδη περιλήψεων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800" dirty="0"/>
              <a:t> Μια </a:t>
            </a:r>
            <a:r>
              <a:rPr lang="el-GR" sz="2800" dirty="0">
                <a:solidFill>
                  <a:schemeClr val="accent2">
                    <a:lumMod val="75000"/>
                  </a:schemeClr>
                </a:solidFill>
              </a:rPr>
              <a:t>στατική περίληψη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sz="2800" dirty="0"/>
              <a:t>(</a:t>
            </a:r>
            <a:r>
              <a:rPr lang="en-US" sz="2800" dirty="0"/>
              <a:t>static summary</a:t>
            </a:r>
            <a:r>
              <a:rPr lang="el-GR" sz="2800" dirty="0"/>
              <a:t>) ενός εγγράφου είναι πάντα η ίδια </a:t>
            </a:r>
            <a:r>
              <a:rPr lang="el-GR" sz="2800" i="1" dirty="0"/>
              <a:t>ανεξάρτητα από το ερώτημα </a:t>
            </a:r>
            <a:r>
              <a:rPr lang="en-US" sz="2800" i="1" dirty="0"/>
              <a:t> </a:t>
            </a:r>
            <a:r>
              <a:rPr lang="el-GR" sz="2800" dirty="0"/>
              <a:t>που έθεσε ο χρήστης</a:t>
            </a:r>
            <a:endParaRPr lang="en-US" sz="2800" dirty="0"/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800" dirty="0"/>
              <a:t> Μια </a:t>
            </a:r>
            <a:r>
              <a:rPr lang="el-GR" sz="2800" dirty="0">
                <a:solidFill>
                  <a:schemeClr val="accent2">
                    <a:lumMod val="75000"/>
                  </a:schemeClr>
                </a:solidFill>
              </a:rPr>
              <a:t>δυναμική περίληψη </a:t>
            </a:r>
            <a:r>
              <a:rPr lang="el-GR" sz="2800" dirty="0"/>
              <a:t>(</a:t>
            </a:r>
            <a:r>
              <a:rPr lang="en-US" sz="2800" dirty="0"/>
              <a:t>dynamic summary) </a:t>
            </a:r>
            <a:r>
              <a:rPr lang="el-GR" sz="2800" dirty="0"/>
              <a:t>εξαρτάται από το ερώτημα </a:t>
            </a:r>
            <a:r>
              <a:rPr lang="en-US" sz="2800" dirty="0"/>
              <a:t>(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query-dependent</a:t>
            </a:r>
            <a:r>
              <a:rPr lang="en-US" sz="2800" dirty="0"/>
              <a:t>). </a:t>
            </a:r>
            <a:r>
              <a:rPr lang="el-GR" sz="2800" dirty="0"/>
              <a:t>Προσπαθεί να εξηγήσει γιατί το έγγραφο ανακτήθηκε για το </a:t>
            </a:r>
            <a:r>
              <a:rPr lang="el-GR" sz="2800" i="1" dirty="0"/>
              <a:t>συγκεκριμένο</a:t>
            </a:r>
            <a:r>
              <a:rPr lang="el-GR" sz="2800" dirty="0"/>
              <a:t> κάθε φορά ερώτημα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el-GR" sz="2800" dirty="0"/>
          </a:p>
        </p:txBody>
      </p:sp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249DB27-C939-467A-B0B7-C6A40B31059C}" type="slidenum">
              <a:rPr lang="en-US" smtClean="0"/>
              <a:pPr/>
              <a:t>160</a:t>
            </a:fld>
            <a:endParaRPr lang="en-US"/>
          </a:p>
        </p:txBody>
      </p:sp>
      <p:sp>
        <p:nvSpPr>
          <p:cNvPr id="4915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8.7</a:t>
            </a:r>
          </a:p>
        </p:txBody>
      </p:sp>
    </p:spTree>
    <p:extLst>
      <p:ext uri="{BB962C8B-B14F-4D97-AF65-F5344CB8AC3E}">
        <p14:creationId xmlns:p14="http://schemas.microsoft.com/office/powerpoint/2010/main" val="381874523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34930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Στατικές Περιλήψεις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249DB27-C939-467A-B0B7-C6A40B31059C}" type="slidenum">
              <a:rPr lang="en-US" smtClean="0"/>
              <a:pPr/>
              <a:t>161</a:t>
            </a:fld>
            <a:endParaRPr lang="en-US"/>
          </a:p>
        </p:txBody>
      </p:sp>
      <p:sp>
        <p:nvSpPr>
          <p:cNvPr id="4915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8.7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14282" y="1295400"/>
            <a:ext cx="8715436" cy="335758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800100" lvl="1" indent="-342900">
              <a:spcBef>
                <a:spcPts val="700"/>
              </a:spcBef>
              <a:buFont typeface="Wingdings" pitchFamily="2" charset="2"/>
              <a:buChar char="§"/>
            </a:pPr>
            <a:r>
              <a:rPr lang="el-GR" dirty="0">
                <a:latin typeface="+mn-lt"/>
              </a:rPr>
              <a:t>Σε ένα τυπικό σύστημα η στατική περίληψη είναι ένα υποσύνολο του εγγράφου </a:t>
            </a:r>
          </a:p>
          <a:p>
            <a:pPr marL="800100" lvl="1" indent="-342900">
              <a:spcBef>
                <a:spcPts val="700"/>
              </a:spcBef>
              <a:buFont typeface="Wingdings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Απλός </a:t>
            </a:r>
            <a:r>
              <a:rPr lang="el-GR" dirty="0" err="1">
                <a:solidFill>
                  <a:schemeClr val="tx1"/>
                </a:solidFill>
                <a:latin typeface="+mn-lt"/>
              </a:rPr>
              <a:t>ευριστικός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: </a:t>
            </a:r>
            <a:r>
              <a:rPr lang="el-GR" dirty="0">
                <a:latin typeface="+mn-lt"/>
              </a:rPr>
              <a:t>οι </a:t>
            </a:r>
            <a:r>
              <a:rPr lang="el-GR" i="1" dirty="0">
                <a:solidFill>
                  <a:schemeClr val="tx1"/>
                </a:solidFill>
                <a:latin typeface="+mn-lt"/>
              </a:rPr>
              <a:t>πρώτες περίπου </a:t>
            </a:r>
            <a:r>
              <a:rPr lang="en-US" i="1" dirty="0">
                <a:solidFill>
                  <a:schemeClr val="tx1"/>
                </a:solidFill>
                <a:latin typeface="+mn-lt"/>
              </a:rPr>
              <a:t>50 </a:t>
            </a:r>
            <a:r>
              <a:rPr lang="el-GR" i="1" dirty="0">
                <a:solidFill>
                  <a:schemeClr val="tx1"/>
                </a:solidFill>
                <a:latin typeface="+mn-lt"/>
              </a:rPr>
              <a:t>λέξεις 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του εγγράφου</a:t>
            </a:r>
          </a:p>
          <a:p>
            <a:pPr marL="1257300" lvl="2" indent="-342900">
              <a:spcBef>
                <a:spcPts val="700"/>
              </a:spcBef>
              <a:buFont typeface="Wingdings" pitchFamily="2" charset="2"/>
              <a:buChar char="§"/>
            </a:pPr>
            <a:r>
              <a:rPr lang="en-US" dirty="0">
                <a:latin typeface="+mn-lt"/>
              </a:rPr>
              <a:t>cached </a:t>
            </a:r>
            <a:r>
              <a:rPr lang="el-GR" dirty="0">
                <a:latin typeface="+mn-lt"/>
              </a:rPr>
              <a:t>κατά τη δημιουργία του ευρετηρίου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800100" lvl="1" indent="-342900">
              <a:spcBef>
                <a:spcPts val="700"/>
              </a:spcBef>
              <a:buFont typeface="Wingdings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Πιο εξελιγμένες μέθοδοι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(text summariz</a:t>
            </a:r>
            <a:r>
              <a:rPr lang="en-US" dirty="0">
                <a:latin typeface="+mn-lt"/>
              </a:rPr>
              <a:t>ation) 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– βρες από κάθε έγγραφο κάποιες 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σημαντικές προτάσεις</a:t>
            </a:r>
            <a:endParaRPr lang="de-DE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1257300" lvl="2" indent="-342900">
              <a:spcBef>
                <a:spcPts val="700"/>
              </a:spcBef>
              <a:buFont typeface="Wingdings" pitchFamily="2" charset="2"/>
              <a:buChar char="§"/>
            </a:pPr>
            <a:r>
              <a:rPr lang="el-GR" sz="2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1800" dirty="0">
                <a:solidFill>
                  <a:schemeClr val="tx1"/>
                </a:solidFill>
                <a:latin typeface="+mn-lt"/>
              </a:rPr>
              <a:t>Απλή γλωσσολογική επεξεργασία (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NLP</a:t>
            </a:r>
            <a:r>
              <a:rPr lang="el-GR" sz="1800" dirty="0">
                <a:solidFill>
                  <a:schemeClr val="tx1"/>
                </a:solidFill>
                <a:latin typeface="+mn-lt"/>
              </a:rPr>
              <a:t>)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1800" dirty="0">
                <a:solidFill>
                  <a:schemeClr val="tx1"/>
                </a:solidFill>
                <a:latin typeface="+mn-lt"/>
              </a:rPr>
              <a:t>με </a:t>
            </a:r>
            <a:r>
              <a:rPr lang="el-GR" sz="1800" dirty="0" err="1">
                <a:solidFill>
                  <a:schemeClr val="tx1"/>
                </a:solidFill>
                <a:latin typeface="+mn-lt"/>
              </a:rPr>
              <a:t>ευριστικά</a:t>
            </a:r>
            <a:r>
              <a:rPr lang="el-GR" sz="1800" dirty="0">
                <a:solidFill>
                  <a:schemeClr val="tx1"/>
                </a:solidFill>
                <a:latin typeface="+mn-lt"/>
              </a:rPr>
              <a:t> για να βαθμολογηθεί κάθε πρόταση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(</a:t>
            </a:r>
            <a:r>
              <a:rPr lang="el-GR" sz="1800" dirty="0">
                <a:solidFill>
                  <a:schemeClr val="tx1"/>
                </a:solidFill>
                <a:latin typeface="+mn-lt"/>
              </a:rPr>
              <a:t>πληροφορία θέσης: πρώτη και τελευταία παράγραφος, πρώτη και τελευταία πρόταση στην παράγραφο, και περι</a:t>
            </a:r>
            <a:r>
              <a:rPr lang="el-GR" sz="1800" dirty="0">
                <a:latin typeface="+mn-lt"/>
              </a:rPr>
              <a:t>ε</a:t>
            </a:r>
            <a:r>
              <a:rPr lang="el-GR" sz="1800" dirty="0">
                <a:solidFill>
                  <a:schemeClr val="tx1"/>
                </a:solidFill>
                <a:latin typeface="+mn-lt"/>
              </a:rPr>
              <a:t>χομένου: σημαντικές λέξεις)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 marL="1257300" lvl="2" indent="-342900">
              <a:spcBef>
                <a:spcPts val="700"/>
              </a:spcBef>
              <a:buFont typeface="Wingdings" pitchFamily="2" charset="2"/>
              <a:buChar char="§"/>
            </a:pPr>
            <a:r>
              <a:rPr lang="el-GR" sz="1800" dirty="0">
                <a:solidFill>
                  <a:schemeClr val="tx1"/>
                </a:solidFill>
                <a:latin typeface="+mn-lt"/>
              </a:rPr>
              <a:t> Η περίληψη αποτελείται από τις προτάσεις με το μεγαλύτερο βαθμό</a:t>
            </a:r>
          </a:p>
          <a:p>
            <a:pPr marL="800100" lvl="1" indent="-342900">
              <a:spcBef>
                <a:spcPts val="700"/>
              </a:spcBef>
              <a:buFont typeface="Wingdings" panose="05000000000000000000" pitchFamily="2" charset="2"/>
              <a:buChar char="§"/>
            </a:pPr>
            <a:r>
              <a:rPr lang="el-GR" dirty="0">
                <a:latin typeface="+mn-lt"/>
              </a:rPr>
              <a:t>Ή και πιο περίπλοκη γλωσσολογική επεξεργασία για τη σύνθεση/δημιουργία περίληψης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1875094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704850" y="143974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Δυναμικές Περιλήψεις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249DB27-C939-467A-B0B7-C6A40B31059C}" type="slidenum">
              <a:rPr lang="en-US" smtClean="0"/>
              <a:pPr/>
              <a:t>162</a:t>
            </a:fld>
            <a:endParaRPr lang="en-US"/>
          </a:p>
        </p:txBody>
      </p:sp>
      <p:sp>
        <p:nvSpPr>
          <p:cNvPr id="4915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8.7</a:t>
            </a:r>
          </a:p>
        </p:txBody>
      </p:sp>
      <p:sp>
        <p:nvSpPr>
          <p:cNvPr id="6" name="Rectangle 1027"/>
          <p:cNvSpPr txBox="1">
            <a:spLocks noChangeArrowheads="1"/>
          </p:cNvSpPr>
          <p:nvPr/>
        </p:nvSpPr>
        <p:spPr bwMode="auto">
          <a:xfrm>
            <a:off x="430404" y="1313299"/>
            <a:ext cx="81343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Font typeface="Wingdings" pitchFamily="-11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Font typeface="Wingdings" pitchFamily="-11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8BA3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6E7E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Tx/>
            </a:pPr>
            <a:r>
              <a:rPr lang="el-GR" sz="2400" dirty="0">
                <a:ea typeface="ＭＳ Ｐゴシック" charset="-128"/>
              </a:rPr>
              <a:t>Παρουσίασε ένα ή περισσότερα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«παράθυρα» </a:t>
            </a:r>
            <a:r>
              <a:rPr lang="el-GR" sz="2400" dirty="0">
                <a:ea typeface="ＭＳ Ｐゴシック" charset="-128"/>
              </a:rPr>
              <a:t>(</a:t>
            </a:r>
            <a:r>
              <a:rPr lang="en-US" sz="2400" dirty="0">
                <a:ea typeface="ＭＳ Ｐゴシック" charset="-128"/>
              </a:rPr>
              <a:t>windows, snippets) </a:t>
            </a:r>
            <a:r>
              <a:rPr lang="el-GR" sz="2400" dirty="0">
                <a:ea typeface="ＭＳ Ｐゴシック" charset="-128"/>
              </a:rPr>
              <a:t>μέσα στο έγγραφο που να περιέχουν αρκετούς από τους όρους του ερωτήματος</a:t>
            </a:r>
            <a:endParaRPr lang="en-US" sz="2400" dirty="0">
              <a:ea typeface="ＭＳ Ｐゴシック" charset="-128"/>
            </a:endParaRPr>
          </a:p>
          <a:p>
            <a:pPr lvl="1" eaLnBrk="1" hangingPunct="1">
              <a:buClrTx/>
            </a:pP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“KWIC” snippets</a:t>
            </a:r>
            <a:r>
              <a:rPr lang="en-US" sz="2000" dirty="0">
                <a:ea typeface="ＭＳ Ｐゴシック" charset="-128"/>
              </a:rPr>
              <a:t>: </a:t>
            </a:r>
            <a:r>
              <a:rPr lang="el-GR" sz="2000" dirty="0">
                <a:ea typeface="ＭＳ Ｐゴシック" charset="-128"/>
              </a:rPr>
              <a:t>αναπαράσταση </a:t>
            </a:r>
            <a:r>
              <a:rPr lang="en-US" sz="2000" dirty="0">
                <a:ea typeface="ＭＳ Ｐゴシック" charset="-128"/>
              </a:rPr>
              <a:t>Keyword</a:t>
            </a:r>
            <a:r>
              <a:rPr lang="el-GR" sz="2000" dirty="0">
                <a:ea typeface="ＭＳ Ｐゴシック" charset="-128"/>
              </a:rPr>
              <a:t>-</a:t>
            </a:r>
            <a:r>
              <a:rPr lang="en-US" sz="2000" dirty="0">
                <a:ea typeface="ＭＳ Ｐゴシック" charset="-128"/>
              </a:rPr>
              <a:t>in</a:t>
            </a:r>
            <a:r>
              <a:rPr lang="el-GR" sz="2000" dirty="0">
                <a:ea typeface="ＭＳ Ｐゴシック" charset="-128"/>
              </a:rPr>
              <a:t>-</a:t>
            </a:r>
            <a:r>
              <a:rPr lang="en-US" sz="2000" dirty="0">
                <a:ea typeface="ＭＳ Ｐゴシック" charset="-128"/>
              </a:rPr>
              <a:t>Context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6553200" y="46482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itchFamily="-112" charset="0"/>
                <a:ea typeface="+mn-ea"/>
                <a:cs typeface="Arial Unicode MS" pitchFamily="-112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9pPr>
          </a:lstStyle>
          <a:p>
            <a:fld id="{06093F6B-F760-412B-A04D-6C8D5F502942}" type="slidenum">
              <a:rPr lang="en-US" smtClean="0"/>
              <a:pPr/>
              <a:t>162</a:t>
            </a:fld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6200" y="4287838"/>
            <a:ext cx="8972550" cy="741362"/>
            <a:chOff x="76200" y="4287838"/>
            <a:chExt cx="8972550" cy="741362"/>
          </a:xfrm>
        </p:grpSpPr>
        <p:pic>
          <p:nvPicPr>
            <p:cNvPr id="10" name="Picture 4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200" y="4319588"/>
              <a:ext cx="3886200" cy="557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62400" y="4287838"/>
              <a:ext cx="5086350" cy="741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5200"/>
            <a:ext cx="39624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3514725"/>
            <a:ext cx="50927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6675" y="5164138"/>
            <a:ext cx="9077325" cy="855662"/>
            <a:chOff x="66675" y="5164138"/>
            <a:chExt cx="9077325" cy="855662"/>
          </a:xfrm>
        </p:grpSpPr>
        <p:pic>
          <p:nvPicPr>
            <p:cNvPr id="15" name="Picture 10" descr="PPTAC6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86200" y="5164138"/>
              <a:ext cx="5257800" cy="855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1" descr="PPTAE7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6675" y="5257800"/>
              <a:ext cx="3743325" cy="407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98131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Δυναμικές Περιλήψεις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21905" y="2043319"/>
            <a:ext cx="8229600" cy="30480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Για τον υπολογισμό τους </a:t>
            </a:r>
            <a:r>
              <a:rPr lang="el-GR" sz="2400" i="1" dirty="0">
                <a:ea typeface="ＭＳ Ｐゴシック" charset="-128"/>
              </a:rPr>
              <a:t>χρειαζόμαστε τα ίδια τα έγγραφα </a:t>
            </a:r>
            <a:r>
              <a:rPr lang="el-GR" sz="2400" dirty="0">
                <a:ea typeface="ＭＳ Ｐゴシック" charset="-128"/>
              </a:rPr>
              <a:t>(δεν αρκεί το ευρετήριο)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ea typeface="ＭＳ Ｐゴシック" charset="-128"/>
              </a:rPr>
              <a:t>Cache </a:t>
            </a:r>
            <a:r>
              <a:rPr lang="el-GR" sz="2400" dirty="0">
                <a:ea typeface="ＭＳ Ｐゴシック" charset="-128"/>
              </a:rPr>
              <a:t>εγγράφων – που πρέπει να ανανεώνεται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Συχνά όχι όλο το έγγραφο αν είναι πολύ μεγάλο, αλλά κάποιο πρόθεμα του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Βρες μικρά παράθυρα στα έγγραφα που περιέχουν όρους του ερωτήματος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Απαιτεί γρήγορη αναζήτηση παράθυρου στην </a:t>
            </a:r>
            <a:r>
              <a:rPr lang="en-US" sz="2400" dirty="0">
                <a:ea typeface="ＭＳ Ｐゴシック" charset="-128"/>
              </a:rPr>
              <a:t>cache</a:t>
            </a:r>
            <a:r>
              <a:rPr lang="el-GR" sz="2400" dirty="0">
                <a:ea typeface="ＭＳ Ｐゴシック" charset="-128"/>
              </a:rPr>
              <a:t> των εγγράφων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 </a:t>
            </a:r>
          </a:p>
        </p:txBody>
      </p:sp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249DB27-C939-467A-B0B7-C6A40B31059C}" type="slidenum">
              <a:rPr lang="en-US" smtClean="0"/>
              <a:pPr/>
              <a:t>163</a:t>
            </a:fld>
            <a:endParaRPr lang="en-US"/>
          </a:p>
        </p:txBody>
      </p:sp>
      <p:sp>
        <p:nvSpPr>
          <p:cNvPr id="4915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8.7</a:t>
            </a:r>
          </a:p>
        </p:txBody>
      </p:sp>
    </p:spTree>
    <p:extLst>
      <p:ext uri="{BB962C8B-B14F-4D97-AF65-F5344CB8AC3E}">
        <p14:creationId xmlns:p14="http://schemas.microsoft.com/office/powerpoint/2010/main" val="3291214781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Δυναμικές Περιλήψεις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962025" y="2057400"/>
            <a:ext cx="7219950" cy="2819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charset="-128"/>
              </a:rPr>
              <a:t>Βαθμολόγησε κάθε παράθυρο ως προς το ερώτημα </a:t>
            </a:r>
            <a:endParaRPr lang="en-US" dirty="0">
              <a:ea typeface="ＭＳ Ｐゴシック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charset="-128"/>
              </a:rPr>
              <a:t>Με βάση διάφορα χαρακτηριστικά: το πλάτος του παραθύρου, τη θέση του στο έγγραφο, κλπ</a:t>
            </a:r>
            <a:endParaRPr lang="en-US" dirty="0">
              <a:ea typeface="ＭＳ Ｐゴシック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charset="-128"/>
              </a:rPr>
              <a:t>Συνδύασε τα χαρακτηριστικά </a:t>
            </a:r>
            <a:endParaRPr lang="en-US" baseline="30000" dirty="0">
              <a:ea typeface="ＭＳ Ｐゴシック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charset="-128"/>
              </a:rPr>
              <a:t>Δύσκολο να εκτιμηθεί η ποιότητα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ea typeface="ＭＳ Ｐゴシック" charset="-128"/>
              </a:rPr>
              <a:t>Positional indexes (words </a:t>
            </a:r>
            <a:r>
              <a:rPr lang="en-US" dirty="0" err="1">
                <a:ea typeface="ＭＳ Ｐゴシック" charset="-128"/>
              </a:rPr>
              <a:t>vs</a:t>
            </a:r>
            <a:r>
              <a:rPr lang="en-US" dirty="0">
                <a:ea typeface="ＭＳ Ｐゴシック" charset="-128"/>
              </a:rPr>
              <a:t> bytes)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charset="-128"/>
              </a:rPr>
              <a:t>Ο χώρος που διατίθεται για τα παράθυρα είναι μικρός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ea typeface="ＭＳ Ｐゴシック" charset="-128"/>
            </a:endParaRPr>
          </a:p>
        </p:txBody>
      </p:sp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249DB27-C939-467A-B0B7-C6A40B31059C}" type="slidenum">
              <a:rPr lang="en-US" smtClean="0"/>
              <a:pPr/>
              <a:t>164</a:t>
            </a:fld>
            <a:endParaRPr lang="en-US"/>
          </a:p>
        </p:txBody>
      </p:sp>
      <p:sp>
        <p:nvSpPr>
          <p:cNvPr id="4915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8.7</a:t>
            </a:r>
          </a:p>
        </p:txBody>
      </p:sp>
    </p:spTree>
    <p:extLst>
      <p:ext uri="{BB962C8B-B14F-4D97-AF65-F5344CB8AC3E}">
        <p14:creationId xmlns:p14="http://schemas.microsoft.com/office/powerpoint/2010/main" val="71494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Δυναμικές Περιλήψεις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249DB27-C939-467A-B0B7-C6A40B31059C}" type="slidenum">
              <a:rPr lang="en-US" smtClean="0"/>
              <a:pPr/>
              <a:t>165</a:t>
            </a:fld>
            <a:endParaRPr lang="en-US"/>
          </a:p>
        </p:txBody>
      </p:sp>
      <p:sp>
        <p:nvSpPr>
          <p:cNvPr id="4915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8.7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42910" y="1428736"/>
            <a:ext cx="8286808" cy="335758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Query: “new guinea economic development”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Snippets (in bold)</a:t>
            </a: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that were extracted from a document: . . . </a:t>
            </a:r>
            <a:endParaRPr lang="el-GR" sz="2000" dirty="0">
              <a:solidFill>
                <a:schemeClr val="tx1"/>
              </a:solidFill>
              <a:latin typeface="+mj-lt"/>
            </a:endParaRPr>
          </a:p>
          <a:p>
            <a:r>
              <a:rPr lang="en-US" sz="2000" b="1" dirty="0">
                <a:solidFill>
                  <a:schemeClr val="tx1"/>
                </a:solidFill>
                <a:latin typeface="+mj-lt"/>
              </a:rPr>
              <a:t>In recent years, Papua</a:t>
            </a:r>
            <a:r>
              <a:rPr lang="el-GR" sz="2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New Guinea has faced severe economic difficulties and</a:t>
            </a:r>
            <a:r>
              <a:rPr lang="el-GR" sz="2000" b="1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>
                <a:solidFill>
                  <a:schemeClr val="tx1"/>
                </a:solidFill>
                <a:latin typeface="+mj-lt"/>
              </a:rPr>
              <a:t>economic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growth has slowed, partly as a result of weak governance</a:t>
            </a: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and civil war, and partly as a result of external factors such as the</a:t>
            </a: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Bougainville civil war which led to the closure in 1989 of the</a:t>
            </a:r>
          </a:p>
          <a:p>
            <a:r>
              <a:rPr lang="en-US" sz="2000" dirty="0" err="1">
                <a:solidFill>
                  <a:schemeClr val="tx1"/>
                </a:solidFill>
                <a:latin typeface="+mj-lt"/>
              </a:rPr>
              <a:t>Panguna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mine (at that time the most important foreign exchange</a:t>
            </a: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earner and contributor to Government finances), the Asian</a:t>
            </a: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financial crisis, a decline in the prices of gold and copper, and a fall</a:t>
            </a: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in the production of oil. 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PNG’s economic development record</a:t>
            </a:r>
          </a:p>
          <a:p>
            <a:r>
              <a:rPr lang="en-US" sz="2000" b="1" dirty="0">
                <a:solidFill>
                  <a:schemeClr val="tx1"/>
                </a:solidFill>
                <a:latin typeface="+mj-lt"/>
              </a:rPr>
              <a:t>over the past few years is evidence that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governance issues</a:t>
            </a:r>
          </a:p>
          <a:p>
            <a:r>
              <a:rPr lang="en-US" sz="2000" dirty="0" err="1">
                <a:solidFill>
                  <a:schemeClr val="tx1"/>
                </a:solidFill>
                <a:latin typeface="+mj-lt"/>
              </a:rPr>
              <a:t>underly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many of the country’s problems. Good governance, which</a:t>
            </a: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may be defined as the transparent and accountable management of</a:t>
            </a: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human, natural, economic and financial resources for the purposes</a:t>
            </a: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of equitable and sustainable development, flows from proper public</a:t>
            </a: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sector management, efficient fiscal and accounting mechanisms,</a:t>
            </a: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and a willingness to make service delivery a priority in practice. . . .</a:t>
            </a:r>
          </a:p>
        </p:txBody>
      </p:sp>
    </p:spTree>
    <p:extLst>
      <p:ext uri="{BB962C8B-B14F-4D97-AF65-F5344CB8AC3E}">
        <p14:creationId xmlns:p14="http://schemas.microsoft.com/office/powerpoint/2010/main" val="2804531575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886700" cy="1325563"/>
          </a:xfrm>
        </p:spPr>
        <p:txBody>
          <a:bodyPr/>
          <a:lstStyle/>
          <a:p>
            <a:pPr algn="ctr"/>
            <a:r>
              <a:rPr lang="en-US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Quicklinks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7886700" cy="4351338"/>
          </a:xfrm>
        </p:spPr>
        <p:txBody>
          <a:bodyPr/>
          <a:lstStyle/>
          <a:p>
            <a:r>
              <a:rPr lang="el-GR" sz="2400" dirty="0">
                <a:ea typeface="ＭＳ Ｐゴシック" charset="-128"/>
              </a:rPr>
              <a:t>Για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n-US" sz="2400" i="1" dirty="0">
                <a:ea typeface="ＭＳ Ｐゴシック" charset="-128"/>
              </a:rPr>
              <a:t>navigational query </a:t>
            </a:r>
            <a:r>
              <a:rPr lang="el-GR" sz="2400" i="1" dirty="0">
                <a:ea typeface="ＭＳ Ｐゴシック" charset="-128"/>
              </a:rPr>
              <a:t>(όταν ψάχνουμε μια συγκεκριμένη σελίδα) </a:t>
            </a:r>
            <a:r>
              <a:rPr lang="el-GR" sz="2400" dirty="0">
                <a:ea typeface="ＭＳ Ｐゴシック" charset="-128"/>
              </a:rPr>
              <a:t>όπως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n-US" sz="2400" b="1" i="1" dirty="0">
                <a:ea typeface="ＭＳ Ｐゴシック" charset="-128"/>
              </a:rPr>
              <a:t>united airlines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οι χρήστες πιθανόν να ικανοποιούνται από τη σελίδα </a:t>
            </a:r>
            <a:r>
              <a:rPr lang="en-US" sz="2400" u="sng" dirty="0">
                <a:ea typeface="ＭＳ Ｐゴシック" charset="-128"/>
                <a:hlinkClick r:id="rId2"/>
              </a:rPr>
              <a:t>www.united.com</a:t>
            </a:r>
            <a:endParaRPr lang="en-US" sz="2400" u="sng" dirty="0">
              <a:ea typeface="ＭＳ Ｐゴシック" charset="-128"/>
            </a:endParaRPr>
          </a:p>
          <a:p>
            <a:r>
              <a:rPr lang="en-US" sz="2400" dirty="0" err="1">
                <a:ea typeface="ＭＳ Ｐゴシック" charset="-128"/>
              </a:rPr>
              <a:t>Quicklinks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παρέχουν </a:t>
            </a:r>
            <a:r>
              <a:rPr lang="en-US" sz="2400" dirty="0">
                <a:ea typeface="ＭＳ Ｐゴシック" charset="-128"/>
              </a:rPr>
              <a:t>navigational cues </a:t>
            </a:r>
            <a:r>
              <a:rPr lang="el-GR" sz="2400" dirty="0">
                <a:ea typeface="ＭＳ Ｐゴシック" charset="-128"/>
              </a:rPr>
              <a:t>σε αυτή τη σελίδα</a:t>
            </a:r>
            <a:endParaRPr lang="en-US" sz="2400" dirty="0">
              <a:ea typeface="ＭＳ Ｐゴシック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7C6E8A31-BBAD-4735-84EB-43F3899EEC97}" type="slidenum">
              <a:rPr lang="en-US" smtClean="0"/>
              <a:pPr/>
              <a:t>166</a:t>
            </a:fld>
            <a:endParaRPr lang="en-US"/>
          </a:p>
        </p:txBody>
      </p:sp>
      <p:pic>
        <p:nvPicPr>
          <p:cNvPr id="54277" name="Picture 4" descr="PPTAF9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048000"/>
            <a:ext cx="59436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2153440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>
              <a:ea typeface="ＭＳ Ｐゴシック" charset="-128"/>
            </a:endParaRP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>
              <a:ea typeface="ＭＳ Ｐゴシック" charset="-128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9D9AA3FA-2F1A-4250-BCA8-8900AE466BDD}" type="slidenum">
              <a:rPr lang="en-US" smtClean="0"/>
              <a:pPr/>
              <a:t>167</a:t>
            </a:fld>
            <a:endParaRPr lang="en-US"/>
          </a:p>
        </p:txBody>
      </p:sp>
      <p:pic>
        <p:nvPicPr>
          <p:cNvPr id="55301" name="Content Placeholder 6" descr="PPTAFB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7696200" cy="309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5" descr="PPTAFF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3429000"/>
            <a:ext cx="6534150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8041928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Εναλλακτικές αναπαραστάσεις; 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9AFFBDA-540C-4AD4-9224-68CF4A21F6EC}" type="slidenum">
              <a:rPr lang="en-US" smtClean="0"/>
              <a:pPr/>
              <a:t>168</a:t>
            </a:fld>
            <a:endParaRPr lang="en-US"/>
          </a:p>
        </p:txBody>
      </p:sp>
      <p:pic>
        <p:nvPicPr>
          <p:cNvPr id="56324" name="Picture 6" descr="PPT482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" y="2238375"/>
            <a:ext cx="84010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8423490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dirty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>
                <a:ea typeface="ＭＳ Ｐゴシック" pitchFamily="-112" charset="-128"/>
              </a:rPr>
              <a:t>ΤΕΛΟΣ </a:t>
            </a:r>
            <a:r>
              <a:rPr lang="en-US" dirty="0">
                <a:ea typeface="ＭＳ Ｐゴシック" pitchFamily="-112" charset="-128"/>
              </a:rPr>
              <a:t>6</a:t>
            </a:r>
            <a:r>
              <a:rPr lang="el-GR" baseline="30000" dirty="0">
                <a:ea typeface="ＭＳ Ｐゴシック" pitchFamily="-112" charset="-128"/>
              </a:rPr>
              <a:t>ου</a:t>
            </a:r>
            <a:r>
              <a:rPr lang="el-GR" dirty="0">
                <a:ea typeface="ＭＳ Ｐゴシック" pitchFamily="-112" charset="-128"/>
              </a:rPr>
              <a:t> - </a:t>
            </a:r>
            <a:r>
              <a:rPr lang="en-US" dirty="0">
                <a:ea typeface="ＭＳ Ｐゴシック" pitchFamily="-112" charset="-128"/>
              </a:rPr>
              <a:t>7</a:t>
            </a:r>
            <a:r>
              <a:rPr lang="el-GR" baseline="30000" dirty="0">
                <a:ea typeface="ＭＳ Ｐゴシック" pitchFamily="-112" charset="-128"/>
              </a:rPr>
              <a:t>ου</a:t>
            </a:r>
            <a:r>
              <a:rPr lang="el-GR" dirty="0">
                <a:ea typeface="ＭＳ Ｐゴシック" pitchFamily="-112" charset="-128"/>
              </a:rPr>
              <a:t> </a:t>
            </a:r>
            <a:r>
              <a:rPr lang="el-GR" baseline="30000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Κεφαλαίου</a:t>
            </a:r>
          </a:p>
          <a:p>
            <a:pPr algn="ctr">
              <a:buNone/>
            </a:pPr>
            <a:r>
              <a:rPr lang="el-GR" dirty="0">
                <a:ea typeface="ＭＳ Ｐゴシック" pitchFamily="-112" charset="-128"/>
              </a:rPr>
              <a:t>ΤΕΛΟΣ (τμήματος) Κεφαλαίου </a:t>
            </a:r>
            <a:r>
              <a:rPr lang="en-US" dirty="0">
                <a:ea typeface="ＭＳ Ｐゴシック" pitchFamily="-112" charset="-128"/>
              </a:rPr>
              <a:t>8</a:t>
            </a:r>
            <a:endParaRPr lang="el-GR" dirty="0">
              <a:ea typeface="ＭＳ Ｐゴシック" pitchFamily="-112" charset="-128"/>
            </a:endParaRPr>
          </a:p>
          <a:p>
            <a:pPr algn="ctr" eaLnBrk="1" hangingPunct="1">
              <a:buNone/>
            </a:pPr>
            <a:endParaRPr lang="el-GR" dirty="0">
              <a:ea typeface="ＭＳ Ｐゴシック" pitchFamily="-112" charset="-128"/>
            </a:endParaRPr>
          </a:p>
          <a:p>
            <a:pPr algn="ctr" eaLnBrk="1" hangingPunct="1">
              <a:buNone/>
            </a:pPr>
            <a:endParaRPr lang="el-GR" dirty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>
                <a:ea typeface="ＭＳ Ｐゴシック" pitchFamily="-112" charset="-128"/>
              </a:rPr>
              <a:t>Ερωτήσεις?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169</a:t>
            </a:fld>
            <a:endParaRPr lang="en-US"/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200">
                <a:solidFill>
                  <a:prstClr val="black"/>
                </a:solidFill>
                <a:latin typeface="Times New Roman" pitchFamily="-112" charset="0"/>
                <a:ea typeface="MS Mincho" pitchFamily="49" charset="-128"/>
                <a:cs typeface="Arial Unicode MS" pitchFamily="-112" charset="0"/>
              </a:rPr>
              <a:t> </a:t>
            </a:r>
            <a:endParaRPr lang="en-US">
              <a:solidFill>
                <a:prstClr val="black"/>
              </a:solidFill>
              <a:latin typeface="Arial" charset="0"/>
              <a:ea typeface="MS Mincho" pitchFamily="49" charset="-128"/>
              <a:cs typeface="Arial Unicode MS" pitchFamily="-112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373216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Χρησιμοποιήθηκε κάποιο υλικό των: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Pandu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Nayak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Prabhakar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Raghavan</a:t>
            </a: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CS276</a:t>
            </a: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: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Information Retrieval and Web Search</a:t>
            </a: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(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Stanford)</a:t>
            </a:r>
          </a:p>
          <a:p>
            <a:pPr>
              <a:buFont typeface="Wingdings" pitchFamily="2" charset="2"/>
              <a:buChar char="ü"/>
            </a:pPr>
            <a:r>
              <a:rPr lang="el-GR" sz="1200" i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Hinrich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Schütze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Christina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Lioma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Stuttgart IIR class</a:t>
            </a:r>
            <a:endParaRPr lang="el-GR" sz="1200" i="1" dirty="0">
              <a:solidFill>
                <a:schemeClr val="accent5">
                  <a:lumMod val="75000"/>
                </a:schemeClr>
              </a:solidFill>
              <a:latin typeface="+mn-lt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8236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381000" y="425449"/>
            <a:ext cx="8458200" cy="11731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Συχνότητα εγγράφου 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Document frequency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)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3276600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Οι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σπάνιοι</a:t>
            </a:r>
            <a:r>
              <a:rPr lang="el-GR" sz="2400" dirty="0">
                <a:ea typeface="ＭＳ Ｐゴシック" charset="-128"/>
              </a:rPr>
              <a:t> όροι παρέχουν περισσότερη πληροφορία από τους συχνούς όρους 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000" dirty="0">
                <a:ea typeface="ＭＳ Ｐゴシック" charset="-128"/>
              </a:rPr>
              <a:t>Θυμηθείτε τα</a:t>
            </a:r>
            <a:r>
              <a:rPr lang="en-US" sz="2000" dirty="0">
                <a:ea typeface="ＭＳ Ｐゴシック" charset="-128"/>
              </a:rPr>
              <a:t> stop words</a:t>
            </a:r>
            <a:r>
              <a:rPr lang="el-GR" sz="2000" dirty="0">
                <a:ea typeface="ＭＳ Ｐゴシック" charset="-128"/>
              </a:rPr>
              <a:t> (διακοπτόμενες λέξεις)</a:t>
            </a:r>
            <a:endParaRPr lang="en-US" sz="2400" dirty="0">
              <a:ea typeface="ＭＳ Ｐゴシック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 Θεωρείστε έναν όρο σε μια ερώτηση που είναι σπάνιος στη συλλογή </a:t>
            </a:r>
            <a:r>
              <a:rPr lang="en-US" sz="2400" dirty="0">
                <a:ea typeface="ＭＳ Ｐゴシック" charset="-128"/>
              </a:rPr>
              <a:t>(</a:t>
            </a:r>
            <a:r>
              <a:rPr lang="el-GR" sz="2400" dirty="0">
                <a:ea typeface="ＭＳ Ｐゴシック" charset="-128"/>
              </a:rPr>
              <a:t>π</a:t>
            </a:r>
            <a:r>
              <a:rPr lang="en-US" sz="2400" dirty="0">
                <a:ea typeface="ＭＳ Ｐゴシック" charset="-128"/>
              </a:rPr>
              <a:t>.</a:t>
            </a:r>
            <a:r>
              <a:rPr lang="el-GR" sz="2400" dirty="0">
                <a:ea typeface="ＭＳ Ｐゴシック" charset="-128"/>
              </a:rPr>
              <a:t>χ</a:t>
            </a:r>
            <a:r>
              <a:rPr lang="en-US" sz="2400" dirty="0">
                <a:ea typeface="ＭＳ Ｐゴシック" charset="-128"/>
              </a:rPr>
              <a:t>., </a:t>
            </a:r>
            <a:r>
              <a:rPr lang="en-US" sz="2400" i="1" dirty="0" err="1">
                <a:ea typeface="ＭＳ Ｐゴシック" charset="-128"/>
              </a:rPr>
              <a:t>arachnocentric</a:t>
            </a:r>
            <a:r>
              <a:rPr lang="en-US" sz="2400" dirty="0">
                <a:ea typeface="ＭＳ Ｐゴシック" charset="-128"/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charset="-128"/>
              </a:rPr>
              <a:t>Το έγγραφο που περιέχει αυτόν τον όρο είναι πιο πιθανό να είναι περισσότερο συναφές με το ερώτημα από ένα έγγραφο που περιέχει ένα λιγότερο σπάνιο όρο του ερωτήματος</a:t>
            </a:r>
            <a:endParaRPr lang="en-US" dirty="0">
              <a:ea typeface="ＭＳ Ｐゴシック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Θέλουμε να δώσουμε μεγαλύτερο βάρος στους σπάνιους όρους – αλλά πως; </a:t>
            </a:r>
            <a:r>
              <a:rPr lang="en-US" sz="2400" u="sng" dirty="0" err="1">
                <a:ea typeface="ＭＳ Ｐゴシック" charset="-128"/>
              </a:rPr>
              <a:t>df</a:t>
            </a:r>
            <a:endParaRPr lang="en-US" sz="2400" u="sng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Βάρος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idf</a:t>
            </a:r>
            <a:endParaRPr lang="en-US" sz="44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5124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060575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df</a:t>
            </a:r>
            <a:r>
              <a:rPr lang="en-US" sz="2400" i="1" baseline="-250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</a:t>
            </a:r>
            <a:r>
              <a:rPr lang="el-GR" sz="2400" i="1" baseline="-250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είναι 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η συχνότητα εγγράφων του 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t</a:t>
            </a:r>
            <a:r>
              <a:rPr lang="en-US" sz="2400" dirty="0">
                <a:ea typeface="ＭＳ Ｐゴシック" charset="-128"/>
              </a:rPr>
              <a:t>: </a:t>
            </a:r>
            <a:r>
              <a:rPr lang="el-GR" sz="2400" dirty="0">
                <a:ea typeface="ＭＳ Ｐゴシック" charset="-128"/>
              </a:rPr>
              <a:t>το πλήθος των εγγράφων της συλλογής που περιέχουν το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t</a:t>
            </a:r>
            <a:endParaRPr lang="en-US" sz="2400" dirty="0">
              <a:solidFill>
                <a:schemeClr val="accent1">
                  <a:lumMod val="75000"/>
                </a:schemeClr>
              </a:solidFill>
              <a:ea typeface="ＭＳ Ｐゴシック" charset="-128"/>
            </a:endParaRPr>
          </a:p>
          <a:p>
            <a:pPr lvl="1" eaLnBrk="1" hangingPunct="1"/>
            <a:r>
              <a:rPr lang="en-US" sz="2400" dirty="0" err="1">
                <a:ea typeface="ＭＳ Ｐゴシック" charset="-128"/>
              </a:rPr>
              <a:t>df</a:t>
            </a:r>
            <a:r>
              <a:rPr lang="en-US" sz="2400" i="1" baseline="-25000" dirty="0" err="1">
                <a:ea typeface="ＭＳ Ｐゴシック" charset="-128"/>
              </a:rPr>
              <a:t>t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είναι η αντίστροφη μέτρηση της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πληροφορίας που παρέχει ο όρος  </a:t>
            </a:r>
            <a:r>
              <a:rPr lang="en-US" sz="2400" i="1" dirty="0">
                <a:ea typeface="ＭＳ Ｐゴシック" charset="-128"/>
              </a:rPr>
              <a:t>t</a:t>
            </a:r>
          </a:p>
          <a:p>
            <a:pPr lvl="1" eaLnBrk="1" hangingPunct="1"/>
            <a:r>
              <a:rPr lang="en-US" sz="2400" dirty="0" err="1">
                <a:ea typeface="ＭＳ Ｐゴシック" charset="-128"/>
              </a:rPr>
              <a:t>df</a:t>
            </a:r>
            <a:r>
              <a:rPr lang="en-US" sz="2400" i="1" baseline="-25000" dirty="0" err="1">
                <a:ea typeface="ＭＳ Ｐゴシック" charset="-128"/>
              </a:rPr>
              <a:t>t</a:t>
            </a:r>
            <a:r>
              <a:rPr lang="en-US" sz="2400" i="1" baseline="-25000" dirty="0">
                <a:ea typeface="ＭＳ Ｐゴシック" charset="-128"/>
              </a:rPr>
              <a:t> 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n-US" sz="2400" dirty="0">
                <a:ea typeface="ＭＳ Ｐゴシック" charset="-128"/>
                <a:sym typeface="Symbol" charset="2"/>
              </a:rPr>
              <a:t> </a:t>
            </a:r>
            <a:r>
              <a:rPr lang="en-US" sz="2400" i="1" dirty="0">
                <a:ea typeface="ＭＳ Ｐゴシック" charset="-128"/>
              </a:rPr>
              <a:t>N</a:t>
            </a:r>
          </a:p>
          <a:p>
            <a:pPr eaLnBrk="1" hangingPunct="1"/>
            <a:r>
              <a:rPr lang="el-GR" sz="2400" dirty="0">
                <a:ea typeface="ＭＳ Ｐゴシック" charset="-128"/>
              </a:rPr>
              <a:t>Ορίζουμε την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αντίστροφη συχνότητα εγγράφων </a:t>
            </a:r>
            <a:r>
              <a:rPr lang="en-US" sz="2400" i="1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idf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(inverse document frequency) </a:t>
            </a:r>
            <a:r>
              <a:rPr lang="el-GR" sz="2400" dirty="0">
                <a:ea typeface="ＭＳ Ｐゴシック" charset="-128"/>
              </a:rPr>
              <a:t>του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t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ως</a:t>
            </a:r>
            <a:endParaRPr lang="en-US" sz="2400" dirty="0">
              <a:ea typeface="ＭＳ Ｐゴシック" charset="-128"/>
            </a:endParaRPr>
          </a:p>
          <a:p>
            <a:pPr eaLnBrk="1" hangingPunct="1">
              <a:buFont typeface="Wingdings" charset="2"/>
              <a:buNone/>
            </a:pPr>
            <a:endParaRPr lang="en-US" sz="2400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6981758"/>
              </p:ext>
            </p:extLst>
          </p:nvPr>
        </p:nvGraphicFramePr>
        <p:xfrm>
          <a:off x="3352800" y="4648200"/>
          <a:ext cx="2278063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41" name="Equation" r:id="rId3" imgW="723600" imgH="228600" progId="Equation.3">
                  <p:embed/>
                </p:oleObj>
              </mc:Choice>
              <mc:Fallback>
                <p:oleObj name="Equation" r:id="rId3" imgW="723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648200"/>
                        <a:ext cx="2278063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6.2.1</a:t>
            </a:r>
          </a:p>
        </p:txBody>
      </p:sp>
    </p:spTree>
    <p:extLst>
      <p:ext uri="{BB962C8B-B14F-4D97-AF65-F5344CB8AC3E}">
        <p14:creationId xmlns:p14="http://schemas.microsoft.com/office/powerpoint/2010/main" val="904254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652096" y="16558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Βαθμός εγγράφου και ερώτησης</a:t>
            </a:r>
            <a:endParaRPr lang="en-US" sz="44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4403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ea typeface="ＭＳ Ｐゴシック" charset="-128"/>
            </a:endParaRPr>
          </a:p>
          <a:p>
            <a:pPr>
              <a:buNone/>
            </a:pPr>
            <a:endParaRPr lang="en-US" dirty="0">
              <a:ea typeface="ＭＳ Ｐゴシック" charset="-128"/>
            </a:endParaRPr>
          </a:p>
          <a:p>
            <a:pPr lvl="1"/>
            <a:endParaRPr lang="el-GR" sz="1700" dirty="0"/>
          </a:p>
          <a:p>
            <a:pPr lvl="1"/>
            <a:r>
              <a:rPr lang="el-GR" sz="1700" dirty="0"/>
              <a:t>Μεγάλο για όρους που εμφανίζονται πολλές φορές σε λίγα έγγραφα </a:t>
            </a:r>
            <a:r>
              <a:rPr lang="en-US" sz="1700" dirty="0"/>
              <a:t>(</a:t>
            </a:r>
            <a:r>
              <a:rPr lang="el-GR" sz="1700" dirty="0"/>
              <a:t>μεγάλη </a:t>
            </a:r>
            <a:r>
              <a:rPr lang="el-GR" sz="1700" i="1" dirty="0">
                <a:solidFill>
                  <a:schemeClr val="accent6">
                    <a:lumMod val="75000"/>
                  </a:schemeClr>
                </a:solidFill>
              </a:rPr>
              <a:t>διακριτική δύναμη  </a:t>
            </a:r>
            <a:r>
              <a:rPr lang="el-GR" sz="1700" i="1" dirty="0"/>
              <a:t>(</a:t>
            </a:r>
            <a:r>
              <a:rPr lang="en-US" sz="1700" dirty="0"/>
              <a:t>discriminating power</a:t>
            </a:r>
            <a:r>
              <a:rPr lang="el-GR" sz="1700" dirty="0"/>
              <a:t>) σε αυτά τα έγγραφα</a:t>
            </a:r>
            <a:r>
              <a:rPr lang="en-US" sz="1700" dirty="0"/>
              <a:t>)</a:t>
            </a:r>
            <a:r>
              <a:rPr lang="el-GR" sz="1700" dirty="0"/>
              <a:t> </a:t>
            </a:r>
            <a:r>
              <a:rPr lang="en-US" sz="1700" dirty="0"/>
              <a:t> </a:t>
            </a:r>
            <a:endParaRPr lang="el-GR" sz="1700" dirty="0"/>
          </a:p>
          <a:p>
            <a:pPr lvl="1"/>
            <a:r>
              <a:rPr lang="el-GR" sz="1700" dirty="0"/>
              <a:t>Μικρότερο  όταν ο όρος  εμφανίζεται λίγες φορές σε ένα έγγραφο ή όταν εμφανίζεται σε πολλά έγγραφα</a:t>
            </a:r>
          </a:p>
          <a:p>
            <a:pPr lvl="1"/>
            <a:r>
              <a:rPr lang="el-GR" sz="1700" dirty="0"/>
              <a:t>Το μικρότερο για όρους που εμφανίζονται σχεδόν σε όλα τα έγγραφα  </a:t>
            </a:r>
          </a:p>
          <a:p>
            <a:endParaRPr lang="el-GR" sz="1800" dirty="0"/>
          </a:p>
          <a:p>
            <a:r>
              <a:rPr lang="el-GR" sz="2400" dirty="0">
                <a:ea typeface="ＭＳ Ｐゴシック" charset="-128"/>
              </a:rPr>
              <a:t>Υπάρχουν πολλές άλλες παραλλαγές</a:t>
            </a:r>
            <a:endParaRPr lang="en-US" sz="2400" dirty="0">
              <a:ea typeface="ＭＳ Ｐゴシック" charset="-128"/>
            </a:endParaRPr>
          </a:p>
          <a:p>
            <a:pPr lvl="1"/>
            <a:r>
              <a:rPr lang="el-GR" dirty="0">
                <a:ea typeface="ＭＳ Ｐゴシック" charset="-128"/>
              </a:rPr>
              <a:t>Πως υπολογίζεται το </a:t>
            </a:r>
            <a:r>
              <a:rPr lang="en-US" dirty="0">
                <a:ea typeface="ＭＳ Ｐゴシック" charset="-128"/>
              </a:rPr>
              <a:t>“</a:t>
            </a:r>
            <a:r>
              <a:rPr lang="en-US" dirty="0" err="1">
                <a:ea typeface="ＭＳ Ｐゴシック" charset="-128"/>
              </a:rPr>
              <a:t>tf</a:t>
            </a:r>
            <a:r>
              <a:rPr lang="en-US" dirty="0">
                <a:ea typeface="ＭＳ Ｐゴシック" charset="-128"/>
              </a:rPr>
              <a:t>” (</a:t>
            </a:r>
            <a:r>
              <a:rPr lang="el-GR" dirty="0">
                <a:ea typeface="ＭＳ Ｐゴシック" charset="-128"/>
              </a:rPr>
              <a:t>με ή χωρίς</a:t>
            </a:r>
            <a:r>
              <a:rPr lang="en-US" dirty="0">
                <a:ea typeface="ＭＳ Ｐゴシック" charset="-128"/>
              </a:rPr>
              <a:t> log)</a:t>
            </a:r>
          </a:p>
          <a:p>
            <a:pPr lvl="1"/>
            <a:r>
              <a:rPr lang="el-GR" dirty="0">
                <a:ea typeface="ＭＳ Ｐゴシック" charset="-128"/>
              </a:rPr>
              <a:t>Αν δίνεται βάρος και στους όρους του ερωτήματος</a:t>
            </a:r>
            <a:endParaRPr lang="en-US" dirty="0">
              <a:ea typeface="ＭＳ Ｐゴシック" charset="-128"/>
            </a:endParaRPr>
          </a:p>
          <a:p>
            <a:pPr lvl="1"/>
            <a:r>
              <a:rPr lang="en-US" dirty="0">
                <a:ea typeface="ＭＳ Ｐゴシック" charset="-128"/>
              </a:rPr>
              <a:t>…</a:t>
            </a:r>
            <a:r>
              <a:rPr lang="en-US" sz="2800" dirty="0">
                <a:ea typeface="ＭＳ Ｐゴシック" charset="-128"/>
              </a:rPr>
              <a:t> </a:t>
            </a:r>
          </a:p>
        </p:txBody>
      </p:sp>
      <p:sp>
        <p:nvSpPr>
          <p:cNvPr id="819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855833-23CE-4FC1-ABAF-6A7CD71D4182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0621858"/>
              </p:ext>
            </p:extLst>
          </p:nvPr>
        </p:nvGraphicFramePr>
        <p:xfrm>
          <a:off x="949325" y="1676400"/>
          <a:ext cx="564515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904" name="Equation" r:id="rId3" imgW="1739880" imgH="279360" progId="Equation.3">
                  <p:embed/>
                </p:oleObj>
              </mc:Choice>
              <mc:Fallback>
                <p:oleObj name="Equation" r:id="rId3" imgW="1739880" imgH="2793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9325" y="1676400"/>
                        <a:ext cx="5645150" cy="908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Τι θα δούμε σήμερα;</a:t>
            </a:r>
            <a:endParaRPr lang="en-US" sz="44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798816" y="2416279"/>
            <a:ext cx="7620000" cy="1828800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2800" dirty="0">
                <a:ea typeface="ＭＳ Ｐゴシック" pitchFamily="-112" charset="-128"/>
              </a:rPr>
              <a:t> </a:t>
            </a:r>
            <a:r>
              <a:rPr lang="el-GR" sz="2800" dirty="0">
                <a:ea typeface="ＭＳ Ｐゴシック" pitchFamily="-112" charset="-128"/>
              </a:rPr>
              <a:t>Βαθμολόγηση και κατάταξη εγγράφων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2800" dirty="0">
                <a:ea typeface="ＭＳ Ｐゴシック" pitchFamily="-112" charset="-128"/>
              </a:rPr>
              <a:t> </a:t>
            </a:r>
            <a:r>
              <a:rPr lang="el-GR" sz="2800" dirty="0">
                <a:ea typeface="ＭＳ Ｐゴシック" pitchFamily="-112" charset="-128"/>
              </a:rPr>
              <a:t>Στάθμιση όρων </a:t>
            </a:r>
            <a:r>
              <a:rPr lang="en-US" sz="2800" dirty="0">
                <a:ea typeface="ＭＳ Ｐゴシック" pitchFamily="-112" charset="-128"/>
              </a:rPr>
              <a:t>(term weighting)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2800" dirty="0">
                <a:ea typeface="ＭＳ Ｐゴシック" pitchFamily="-112" charset="-128"/>
              </a:rPr>
              <a:t> </a:t>
            </a:r>
            <a:r>
              <a:rPr lang="el-GR" sz="2800" dirty="0">
                <a:ea typeface="ＭＳ Ｐゴシック" pitchFamily="-112" charset="-128"/>
              </a:rPr>
              <a:t>Αναπαράσταση εγγράφων και ερωτημάτων ως διανύσματα</a:t>
            </a:r>
            <a:endParaRPr lang="en-US" sz="2800" dirty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6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628650" y="121547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Στάθμιση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tf-idf</a:t>
            </a:r>
            <a:endParaRPr lang="en-US" sz="44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7476" y="1828800"/>
            <a:ext cx="8517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Ποιο είναι το </a:t>
            </a:r>
            <a:r>
              <a:rPr lang="en-US" dirty="0" err="1">
                <a:latin typeface="+mn-lt"/>
              </a:rPr>
              <a:t>idf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ενός όρου που εμφανίζεται σε κάθε έγγραφο (ποια η σχέση με </a:t>
            </a:r>
            <a:r>
              <a:rPr lang="en-US" dirty="0">
                <a:latin typeface="+mn-lt"/>
              </a:rPr>
              <a:t>stop words);</a:t>
            </a:r>
          </a:p>
        </p:txBody>
      </p:sp>
      <p:pic>
        <p:nvPicPr>
          <p:cNvPr id="2549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611" y="3810000"/>
            <a:ext cx="42005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34546" y="3215282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err="1">
                <a:latin typeface="+mn-lt"/>
              </a:rPr>
              <a:t>tf-idf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των παρακάτω όρων</a:t>
            </a:r>
            <a:r>
              <a:rPr lang="en-US" dirty="0">
                <a:latin typeface="+mn-lt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352606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35731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Στάθμιση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tf-idf</a:t>
            </a:r>
            <a:endParaRPr lang="en-US" sz="44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819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855833-23CE-4FC1-ABAF-6A7CD71D4182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1752600"/>
            <a:ext cx="7467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Ερώτημα (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q)</a:t>
            </a:r>
            <a:r>
              <a:rPr lang="el-GR" dirty="0">
                <a:latin typeface="+mn-lt"/>
              </a:rPr>
              <a:t>	</a:t>
            </a:r>
            <a:r>
              <a:rPr lang="en-US" dirty="0">
                <a:latin typeface="+mn-lt"/>
              </a:rPr>
              <a:t>a b</a:t>
            </a:r>
          </a:p>
          <a:p>
            <a:endParaRPr lang="el-GR" dirty="0">
              <a:latin typeface="+mn-lt"/>
            </a:endParaRPr>
          </a:p>
          <a:p>
            <a:r>
              <a:rPr lang="el-GR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Έγγραφα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r>
              <a:rPr lang="en-US" dirty="0">
                <a:latin typeface="+mn-lt"/>
              </a:rPr>
              <a:t>d</a:t>
            </a:r>
            <a:r>
              <a:rPr lang="en-US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	a ….. b …</a:t>
            </a:r>
          </a:p>
          <a:p>
            <a:r>
              <a:rPr lang="en-US" dirty="0">
                <a:latin typeface="+mn-lt"/>
              </a:rPr>
              <a:t>d</a:t>
            </a:r>
            <a:r>
              <a:rPr lang="en-US" baseline="-25000" dirty="0">
                <a:latin typeface="+mn-lt"/>
              </a:rPr>
              <a:t>2</a:t>
            </a:r>
            <a:r>
              <a:rPr lang="en-US" dirty="0">
                <a:latin typeface="+mn-lt"/>
              </a:rPr>
              <a:t> 	a … a …</a:t>
            </a:r>
          </a:p>
          <a:p>
            <a:r>
              <a:rPr lang="en-US" dirty="0">
                <a:latin typeface="+mn-lt"/>
              </a:rPr>
              <a:t>d</a:t>
            </a:r>
            <a:r>
              <a:rPr lang="en-US" baseline="-25000" dirty="0">
                <a:latin typeface="+mn-lt"/>
              </a:rPr>
              <a:t>3</a:t>
            </a:r>
            <a:r>
              <a:rPr lang="en-US" dirty="0">
                <a:latin typeface="+mn-lt"/>
              </a:rPr>
              <a:t>	a … a … b</a:t>
            </a:r>
          </a:p>
          <a:p>
            <a:r>
              <a:rPr lang="en-US" dirty="0">
                <a:latin typeface="+mn-lt"/>
              </a:rPr>
              <a:t>d</a:t>
            </a:r>
            <a:r>
              <a:rPr lang="en-US" baseline="-25000" dirty="0">
                <a:latin typeface="+mn-lt"/>
              </a:rPr>
              <a:t>4</a:t>
            </a:r>
            <a:r>
              <a:rPr lang="en-US" dirty="0">
                <a:latin typeface="+mn-lt"/>
              </a:rPr>
              <a:t>	b ….. b … b</a:t>
            </a:r>
          </a:p>
          <a:p>
            <a:r>
              <a:rPr lang="en-US" dirty="0">
                <a:latin typeface="+mn-lt"/>
              </a:rPr>
              <a:t>d</a:t>
            </a:r>
            <a:r>
              <a:rPr lang="en-US" baseline="-25000" dirty="0">
                <a:latin typeface="+mn-lt"/>
              </a:rPr>
              <a:t>5</a:t>
            </a:r>
            <a:r>
              <a:rPr lang="en-US" dirty="0">
                <a:latin typeface="+mn-lt"/>
              </a:rPr>
              <a:t> 	a … a … b … b</a:t>
            </a:r>
          </a:p>
          <a:p>
            <a:r>
              <a:rPr lang="en-US" dirty="0">
                <a:latin typeface="+mn-lt"/>
              </a:rPr>
              <a:t>d</a:t>
            </a:r>
            <a:r>
              <a:rPr lang="en-US" baseline="-25000" dirty="0">
                <a:latin typeface="+mn-lt"/>
              </a:rPr>
              <a:t>6</a:t>
            </a:r>
            <a:r>
              <a:rPr lang="en-US" dirty="0">
                <a:latin typeface="+mn-lt"/>
              </a:rPr>
              <a:t>	a ….</a:t>
            </a:r>
            <a:endParaRPr lang="el-GR" dirty="0">
              <a:latin typeface="+mn-lt"/>
            </a:endParaRPr>
          </a:p>
          <a:p>
            <a:endParaRPr lang="el-GR" dirty="0">
              <a:latin typeface="+mn-lt"/>
            </a:endParaRPr>
          </a:p>
          <a:p>
            <a:r>
              <a:rPr lang="el-GR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Διάταξη??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r>
              <a:rPr lang="en-US" dirty="0">
                <a:latin typeface="+mn-lt"/>
              </a:rPr>
              <a:t>	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847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2F4E1E-552B-4F23-9394-A330DF3B3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4" name="Picture 3" descr="A close up of text on a whiteboard&#10;&#10;Description automatically generated">
            <a:extLst>
              <a:ext uri="{FF2B5EF4-FFF2-40B4-BE49-F238E27FC236}">
                <a16:creationId xmlns:a16="http://schemas.microsoft.com/office/drawing/2014/main" id="{FBF02B25-E2C8-459A-B5A2-9D46EB7FEA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0"/>
            <a:ext cx="51447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300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Η επίδραση του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idf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στη διάταξη</a:t>
            </a:r>
            <a:endParaRPr lang="en-US" sz="44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24384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Το </a:t>
            </a:r>
            <a:r>
              <a:rPr lang="en-US" sz="2400" dirty="0" err="1">
                <a:ea typeface="ＭＳ Ｐゴシック" charset="-128"/>
              </a:rPr>
              <a:t>idf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 δεν επηρεάζει τη διάταξη για ερωτήματα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με ένα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μόνο όρο</a:t>
            </a:r>
            <a:r>
              <a:rPr lang="el-GR" sz="2400" dirty="0">
                <a:ea typeface="ＭＳ Ｐゴシック" charset="-128"/>
              </a:rPr>
              <a:t>, όπως </a:t>
            </a:r>
            <a:r>
              <a:rPr lang="en-US" sz="2400" dirty="0">
                <a:ea typeface="ＭＳ Ｐゴシック" charset="-128"/>
              </a:rPr>
              <a:t>iPhone</a:t>
            </a:r>
            <a:endParaRPr lang="el-GR" sz="2400" dirty="0">
              <a:ea typeface="ＭＳ Ｐゴシック" charset="-128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000" dirty="0">
              <a:ea typeface="ＭＳ Ｐゴシック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Το </a:t>
            </a:r>
            <a:r>
              <a:rPr lang="en-US" sz="2400" dirty="0" err="1">
                <a:ea typeface="ＭＳ Ｐゴシック" charset="-128"/>
              </a:rPr>
              <a:t>idf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επηρεάζει μόνο τη διάταξη για ερωτήματα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με τουλάχιστον δύο όρους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>
                <a:ea typeface="ＭＳ Ｐゴシック" charset="-128"/>
              </a:rPr>
              <a:t>Για το ερώτημα </a:t>
            </a:r>
            <a:r>
              <a:rPr lang="en-US" sz="2000" i="1" dirty="0">
                <a:ea typeface="ＭＳ Ｐゴシック" charset="-128"/>
              </a:rPr>
              <a:t>capricious person</a:t>
            </a:r>
            <a:r>
              <a:rPr lang="en-US" sz="2000" dirty="0">
                <a:ea typeface="ＭＳ Ｐゴシック" charset="-128"/>
              </a:rPr>
              <a:t>, </a:t>
            </a:r>
            <a:r>
              <a:rPr lang="el-GR" sz="2000" dirty="0">
                <a:ea typeface="ＭＳ Ｐゴシック" charset="-128"/>
              </a:rPr>
              <a:t> η </a:t>
            </a:r>
            <a:r>
              <a:rPr lang="en-US" sz="2000" dirty="0" err="1">
                <a:ea typeface="ＭＳ Ｐゴシック" charset="-128"/>
              </a:rPr>
              <a:t>idf</a:t>
            </a:r>
            <a:r>
              <a:rPr lang="en-US" sz="2000" dirty="0">
                <a:ea typeface="ＭＳ Ｐゴシック" charset="-128"/>
              </a:rPr>
              <a:t> </a:t>
            </a:r>
            <a:r>
              <a:rPr lang="el-GR" sz="2000" dirty="0">
                <a:ea typeface="ＭＳ Ｐゴシック" charset="-128"/>
              </a:rPr>
              <a:t>στάθμιση έχει ως αποτέλεσμα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sz="2000" dirty="0">
                <a:ea typeface="ＭＳ Ｐゴシック" charset="-128"/>
              </a:rPr>
              <a:t>οι εμφανίσεις του </a:t>
            </a:r>
            <a:r>
              <a:rPr lang="en-US" sz="2000" dirty="0">
                <a:ea typeface="ＭＳ Ｐゴシック" charset="-128"/>
              </a:rPr>
              <a:t> capricious </a:t>
            </a:r>
            <a:r>
              <a:rPr lang="el-GR" sz="2000" dirty="0">
                <a:ea typeface="ＭＳ Ｐゴシック" charset="-128"/>
              </a:rPr>
              <a:t>να μετράνε </a:t>
            </a:r>
            <a:r>
              <a:rPr lang="el-GR" sz="2000" i="1" dirty="0">
                <a:ea typeface="ＭＳ Ｐゴシック" charset="-128"/>
              </a:rPr>
              <a:t>περισσότερο</a:t>
            </a:r>
            <a:r>
              <a:rPr lang="el-GR" sz="2000" dirty="0">
                <a:ea typeface="ＭＳ Ｐゴシック" charset="-128"/>
              </a:rPr>
              <a:t> στην τελική διάταξη των εγγράφων από ότι οι εμφανίσεις του </a:t>
            </a:r>
            <a:r>
              <a:rPr lang="en-US" sz="2000" dirty="0">
                <a:ea typeface="ＭＳ Ｐゴシック" charset="-128"/>
              </a:rPr>
              <a:t>person.</a:t>
            </a:r>
            <a:endParaRPr lang="el-GR" sz="2000" dirty="0">
              <a:ea typeface="ＭＳ Ｐゴシック" charset="-128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l-GR" sz="2000" i="1" dirty="0">
                <a:ea typeface="ＭＳ Ｐゴシック" charset="-128"/>
              </a:rPr>
              <a:t>ένα έγγραφο που περιέχει μόνο το </a:t>
            </a:r>
            <a:r>
              <a:rPr lang="en-US" sz="2000" i="1" dirty="0">
                <a:ea typeface="ＭＳ Ｐゴシック" charset="-128"/>
              </a:rPr>
              <a:t>capricious </a:t>
            </a:r>
            <a:r>
              <a:rPr lang="el-GR" sz="2000" i="1" dirty="0">
                <a:ea typeface="ＭＳ Ｐゴシック" charset="-128"/>
              </a:rPr>
              <a:t>είναι πιο σημαντικό από ένα που περιέχει μόνο το </a:t>
            </a:r>
            <a:r>
              <a:rPr lang="en-US" sz="2000" i="1" dirty="0">
                <a:ea typeface="ＭＳ Ｐゴシック" charset="-128"/>
              </a:rPr>
              <a:t>person</a:t>
            </a:r>
            <a:endParaRPr lang="en-US" sz="2000" dirty="0">
              <a:ea typeface="ＭＳ Ｐゴシック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A598FA0-B43A-46D3-B5F7-9210E9DF604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07974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Στάθμιση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tf-idf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44036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279775"/>
          </a:xfrm>
        </p:spPr>
        <p:txBody>
          <a:bodyPr/>
          <a:lstStyle/>
          <a:p>
            <a:endParaRPr lang="en-US" dirty="0">
              <a:ea typeface="ＭＳ Ｐゴシック" charset="-128"/>
            </a:endParaRPr>
          </a:p>
          <a:p>
            <a:endParaRPr lang="en-US" dirty="0">
              <a:ea typeface="ＭＳ Ｐゴシック" charset="-128"/>
            </a:endParaRPr>
          </a:p>
          <a:p>
            <a:pPr>
              <a:buNone/>
            </a:pPr>
            <a:endParaRPr lang="en-US" dirty="0">
              <a:ea typeface="ＭＳ Ｐゴシック" charset="-128"/>
            </a:endParaRPr>
          </a:p>
          <a:p>
            <a:pPr>
              <a:buNone/>
            </a:pPr>
            <a:endParaRPr lang="el-GR" sz="3200" dirty="0">
              <a:ea typeface="ＭＳ Ｐゴシック" charset="-128"/>
            </a:endParaRPr>
          </a:p>
          <a:p>
            <a:pPr>
              <a:buNone/>
            </a:pPr>
            <a:r>
              <a:rPr lang="el-GR" sz="2400" dirty="0">
                <a:ea typeface="ＭＳ Ｐゴシック" charset="-128"/>
              </a:rPr>
              <a:t>Υπάρχουν πολλές άλλες παραλλαγές</a:t>
            </a:r>
            <a:endParaRPr lang="en-US" sz="2400" dirty="0">
              <a:ea typeface="ＭＳ Ｐゴシック" charset="-128"/>
            </a:endParaRPr>
          </a:p>
          <a:p>
            <a:pPr lvl="1"/>
            <a:r>
              <a:rPr lang="el-GR" sz="2000" dirty="0">
                <a:ea typeface="ＭＳ Ｐゴシック" charset="-128"/>
              </a:rPr>
              <a:t>Πως υπολογίζεται το </a:t>
            </a:r>
            <a:r>
              <a:rPr lang="en-US" sz="2000" dirty="0">
                <a:ea typeface="ＭＳ Ｐゴシック" charset="-128"/>
              </a:rPr>
              <a:t>“</a:t>
            </a:r>
            <a:r>
              <a:rPr lang="en-US" sz="2000" dirty="0" err="1">
                <a:ea typeface="ＭＳ Ｐゴシック" charset="-128"/>
              </a:rPr>
              <a:t>tf</a:t>
            </a:r>
            <a:r>
              <a:rPr lang="en-US" sz="2000" dirty="0">
                <a:ea typeface="ＭＳ Ｐゴシック" charset="-128"/>
              </a:rPr>
              <a:t>” (</a:t>
            </a:r>
            <a:r>
              <a:rPr lang="el-GR" sz="2000" dirty="0">
                <a:ea typeface="ＭＳ Ｐゴシック" charset="-128"/>
              </a:rPr>
              <a:t>με ή χωρίς</a:t>
            </a:r>
            <a:r>
              <a:rPr lang="en-US" sz="2000" dirty="0">
                <a:ea typeface="ＭＳ Ｐゴシック" charset="-128"/>
              </a:rPr>
              <a:t> log)</a:t>
            </a:r>
          </a:p>
          <a:p>
            <a:pPr lvl="1"/>
            <a:r>
              <a:rPr lang="el-GR" sz="2000" dirty="0">
                <a:ea typeface="ＭＳ Ｐゴシック" charset="-128"/>
              </a:rPr>
              <a:t>Αν δίνεται βάρος και στους όρους του ερωτήματος</a:t>
            </a:r>
          </a:p>
          <a:p>
            <a:pPr lvl="1"/>
            <a:r>
              <a:rPr lang="el-GR" sz="2000" dirty="0">
                <a:ea typeface="ＭＳ Ｐゴシック" charset="-128"/>
              </a:rPr>
              <a:t>..</a:t>
            </a:r>
            <a:endParaRPr lang="en-US" sz="2000" dirty="0">
              <a:ea typeface="ＭＳ Ｐゴシック" charset="-128"/>
            </a:endParaRPr>
          </a:p>
          <a:p>
            <a:pPr lvl="1">
              <a:buNone/>
            </a:pPr>
            <a:endParaRPr lang="en-US" sz="2800" dirty="0">
              <a:ea typeface="ＭＳ Ｐゴシック" charset="-128"/>
            </a:endParaRPr>
          </a:p>
        </p:txBody>
      </p:sp>
      <p:sp>
        <p:nvSpPr>
          <p:cNvPr id="819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855833-23CE-4FC1-ABAF-6A7CD71D4182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169027"/>
              </p:ext>
            </p:extLst>
          </p:nvPr>
        </p:nvGraphicFramePr>
        <p:xfrm>
          <a:off x="949325" y="2209800"/>
          <a:ext cx="564515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587" name="Equation" r:id="rId3" imgW="1739880" imgH="279360" progId="Equation.3">
                  <p:embed/>
                </p:oleObj>
              </mc:Choice>
              <mc:Fallback>
                <p:oleObj name="Equation" r:id="rId3" imgW="17398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9325" y="2209800"/>
                        <a:ext cx="564515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6.2.2</a:t>
            </a:r>
          </a:p>
        </p:txBody>
      </p:sp>
    </p:spTree>
    <p:extLst>
      <p:ext uri="{BB962C8B-B14F-4D97-AF65-F5344CB8AC3E}">
        <p14:creationId xmlns:p14="http://schemas.microsoft.com/office/powerpoint/2010/main" val="376009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Συχνότητα όρου -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Term frequency </a:t>
            </a:r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(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tf</a:t>
            </a:r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)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974975"/>
          </a:xfrm>
        </p:spPr>
        <p:txBody>
          <a:bodyPr>
            <a:noAutofit/>
          </a:bodyPr>
          <a:lstStyle/>
          <a:p>
            <a:pPr marL="0" indent="0" algn="just" eaLnBrk="1" hangingPunct="1">
              <a:buNone/>
            </a:pPr>
            <a:r>
              <a:rPr lang="el-GR" sz="2000" dirty="0">
                <a:ea typeface="ＭＳ Ｐゴシック" charset="-128"/>
              </a:rPr>
              <a:t>Υπενθύμιση: Η 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συχνότητα όρου </a:t>
            </a:r>
            <a:r>
              <a:rPr lang="en-US" sz="2000" dirty="0" err="1">
                <a:ea typeface="ＭＳ Ｐゴシック" charset="-128"/>
              </a:rPr>
              <a:t>tf</a:t>
            </a:r>
            <a:r>
              <a:rPr lang="en-US" sz="2000" i="1" baseline="-25000" dirty="0" err="1">
                <a:ea typeface="ＭＳ Ｐゴシック" charset="-128"/>
              </a:rPr>
              <a:t>t,d</a:t>
            </a:r>
            <a:r>
              <a:rPr lang="en-US" sz="2000" dirty="0">
                <a:ea typeface="ＭＳ Ｐゴシック" charset="-128"/>
              </a:rPr>
              <a:t> </a:t>
            </a:r>
            <a:r>
              <a:rPr lang="el-GR" sz="2000" dirty="0">
                <a:ea typeface="ＭＳ Ｐゴシック" charset="-128"/>
              </a:rPr>
              <a:t>του όρου </a:t>
            </a:r>
            <a:r>
              <a:rPr lang="en-US" sz="2000" dirty="0">
                <a:ea typeface="ＭＳ Ｐゴシック" charset="-128"/>
              </a:rPr>
              <a:t> </a:t>
            </a:r>
            <a:r>
              <a:rPr lang="en-US" sz="2000" i="1" dirty="0">
                <a:ea typeface="ＭＳ Ｐゴシック" charset="-128"/>
              </a:rPr>
              <a:t>t</a:t>
            </a:r>
            <a:r>
              <a:rPr lang="en-US" sz="2000" dirty="0">
                <a:ea typeface="ＭＳ Ｐゴシック" charset="-128"/>
              </a:rPr>
              <a:t> </a:t>
            </a:r>
            <a:r>
              <a:rPr lang="el-GR" sz="2000" dirty="0">
                <a:ea typeface="ＭＳ Ｐゴシック" charset="-128"/>
              </a:rPr>
              <a:t> σε ένα έγγραφο </a:t>
            </a:r>
            <a:r>
              <a:rPr lang="en-US" sz="2000" i="1" dirty="0">
                <a:ea typeface="ＭＳ Ｐゴシック" charset="-128"/>
              </a:rPr>
              <a:t>d</a:t>
            </a:r>
            <a:r>
              <a:rPr lang="en-US" sz="2000" dirty="0">
                <a:ea typeface="ＭＳ Ｐゴシック" charset="-128"/>
              </a:rPr>
              <a:t> </a:t>
            </a:r>
            <a:r>
              <a:rPr lang="el-GR" sz="2000" dirty="0">
                <a:ea typeface="ＭＳ Ｐゴシック" charset="-128"/>
              </a:rPr>
              <a:t>ορίζεται ως ο αριθμός των φορών που το </a:t>
            </a:r>
            <a:r>
              <a:rPr lang="en-US" sz="2000" i="1" dirty="0">
                <a:ea typeface="ＭＳ Ｐゴシック" charset="-128"/>
              </a:rPr>
              <a:t>t </a:t>
            </a:r>
            <a:r>
              <a:rPr lang="el-GR" sz="2000" dirty="0">
                <a:ea typeface="ＭＳ Ｐゴシック" charset="-128"/>
              </a:rPr>
              <a:t>εμφανίζεται στο </a:t>
            </a:r>
            <a:r>
              <a:rPr lang="en-US" sz="2000" dirty="0">
                <a:ea typeface="ＭＳ Ｐゴシック" charset="-128"/>
              </a:rPr>
              <a:t> </a:t>
            </a:r>
            <a:r>
              <a:rPr lang="en-US" sz="2000" i="1" dirty="0">
                <a:ea typeface="ＭＳ Ｐゴシック" charset="-128"/>
              </a:rPr>
              <a:t>d</a:t>
            </a:r>
            <a:r>
              <a:rPr lang="en-US" sz="2000" dirty="0">
                <a:ea typeface="ＭＳ Ｐゴシック" charset="-128"/>
              </a:rPr>
              <a:t>.</a:t>
            </a:r>
          </a:p>
          <a:p>
            <a:pPr marL="0" indent="0" algn="just" eaLnBrk="1" hangingPunct="1">
              <a:buNone/>
            </a:pPr>
            <a:endParaRPr lang="el-GR" sz="2000" dirty="0">
              <a:solidFill>
                <a:srgbClr val="C00000"/>
              </a:solidFill>
              <a:ea typeface="ＭＳ Ｐゴシック" charset="-128"/>
            </a:endParaRPr>
          </a:p>
          <a:p>
            <a:pPr marL="0" indent="0" algn="just" eaLnBrk="1" hangingPunct="1">
              <a:buNone/>
            </a:pPr>
            <a:r>
              <a:rPr lang="el-GR" sz="2000" dirty="0">
                <a:ea typeface="ＭＳ Ｐゴシック" charset="-128"/>
              </a:rPr>
              <a:t>Φτάνει μόνο η συχνότητα; </a:t>
            </a:r>
            <a:endParaRPr lang="en-US" sz="2000" dirty="0">
              <a:ea typeface="ＭＳ Ｐゴシック" charset="-128"/>
            </a:endParaRPr>
          </a:p>
          <a:p>
            <a:pPr lvl="1" algn="just" eaLnBrk="1" hangingPunct="1"/>
            <a:r>
              <a:rPr lang="el-GR" sz="2000" dirty="0">
                <a:ea typeface="ＭＳ Ｐゴシック" charset="-128"/>
              </a:rPr>
              <a:t>Ένα έγγραφο με 10 εμφανίσεις ενός όρου είναι πιο σχετικό από ένα έγγραφο με 1 εμφάνιση του όρου. </a:t>
            </a:r>
            <a:r>
              <a:rPr lang="el-GR" sz="2000" i="1" dirty="0">
                <a:ea typeface="ＭＳ Ｐゴシック" charset="-128"/>
              </a:rPr>
              <a:t>Αλλά είναι 10 φορές πιο σχετικό</a:t>
            </a:r>
            <a:r>
              <a:rPr lang="el-GR" sz="2000" dirty="0">
                <a:ea typeface="ＭＳ Ｐゴシック" charset="-128"/>
              </a:rPr>
              <a:t>; </a:t>
            </a:r>
            <a:endParaRPr lang="en-US" sz="2000" dirty="0">
              <a:ea typeface="ＭＳ Ｐゴシック" charset="-128"/>
            </a:endParaRPr>
          </a:p>
          <a:p>
            <a:pPr algn="just" eaLnBrk="1" hangingPunct="1"/>
            <a:endParaRPr lang="el-GR" dirty="0">
              <a:solidFill>
                <a:srgbClr val="C00000"/>
              </a:solidFill>
              <a:ea typeface="ＭＳ Ｐゴシック" charset="-128"/>
            </a:endParaRPr>
          </a:p>
          <a:p>
            <a:pPr marL="0" indent="0" algn="just" eaLnBrk="1" hangingPunct="1">
              <a:buNone/>
            </a:pPr>
            <a:r>
              <a:rPr lang="el-GR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Η συνάφεια (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relevance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) δεν αυξάνει αναλογικά με τη συχνότητα εμφάνισης όρου</a:t>
            </a:r>
            <a:endParaRPr lang="en-US" i="1" dirty="0">
              <a:solidFill>
                <a:schemeClr val="accent1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8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itle 1"/>
          <p:cNvSpPr>
            <a:spLocks noGrp="1"/>
          </p:cNvSpPr>
          <p:nvPr>
            <p:ph type="title"/>
          </p:nvPr>
        </p:nvSpPr>
        <p:spPr>
          <a:xfrm>
            <a:off x="628650" y="17931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Στάθμιση με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Log-</a:t>
            </a:r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συχνότητας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4101" name="Content Placeholder 2"/>
          <p:cNvSpPr>
            <a:spLocks noGrp="1"/>
          </p:cNvSpPr>
          <p:nvPr>
            <p:ph idx="1"/>
          </p:nvPr>
        </p:nvSpPr>
        <p:spPr>
          <a:xfrm>
            <a:off x="304800" y="1565991"/>
            <a:ext cx="8153400" cy="3581400"/>
          </a:xfrm>
        </p:spPr>
        <p:txBody>
          <a:bodyPr>
            <a:noAutofit/>
          </a:bodyPr>
          <a:lstStyle/>
          <a:p>
            <a:pPr eaLnBrk="1" hangingPunct="1"/>
            <a:r>
              <a:rPr lang="el-GR" dirty="0">
                <a:ea typeface="ＭＳ Ｐゴシック" charset="-128"/>
              </a:rPr>
              <a:t>Η στάθμιση με χρήση του λογάριθμου της συχνότητας</a:t>
            </a:r>
            <a:r>
              <a:rPr lang="en-US" dirty="0"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(</a:t>
            </a:r>
            <a:r>
              <a:rPr lang="en-US" dirty="0">
                <a:ea typeface="ＭＳ Ｐゴシック" charset="-128"/>
              </a:rPr>
              <a:t>log frequency weight</a:t>
            </a:r>
            <a:r>
              <a:rPr lang="el-GR" dirty="0">
                <a:ea typeface="ＭＳ Ｐゴシック" charset="-128"/>
              </a:rPr>
              <a:t>)</a:t>
            </a:r>
            <a:r>
              <a:rPr lang="en-US" dirty="0"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του όρου </a:t>
            </a:r>
            <a:r>
              <a:rPr lang="en-US" i="1" dirty="0">
                <a:ea typeface="ＭＳ Ｐゴシック" charset="-128"/>
              </a:rPr>
              <a:t>t</a:t>
            </a:r>
            <a:r>
              <a:rPr lang="en-US" dirty="0"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στο</a:t>
            </a:r>
            <a:r>
              <a:rPr lang="en-US" dirty="0">
                <a:ea typeface="ＭＳ Ｐゴシック" charset="-128"/>
              </a:rPr>
              <a:t> </a:t>
            </a:r>
            <a:r>
              <a:rPr lang="en-US" i="1" dirty="0">
                <a:ea typeface="ＭＳ Ｐゴシック" charset="-128"/>
              </a:rPr>
              <a:t>d</a:t>
            </a:r>
            <a:r>
              <a:rPr lang="en-US" dirty="0"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είναι</a:t>
            </a:r>
          </a:p>
          <a:p>
            <a:pPr eaLnBrk="1" hangingPunct="1"/>
            <a:endParaRPr lang="el-GR" dirty="0">
              <a:ea typeface="ＭＳ Ｐゴシック" charset="-128"/>
            </a:endParaRPr>
          </a:p>
          <a:p>
            <a:pPr eaLnBrk="1" hangingPunct="1"/>
            <a:endParaRPr lang="el-GR" dirty="0">
              <a:ea typeface="ＭＳ Ｐゴシック" charset="-128"/>
            </a:endParaRPr>
          </a:p>
          <a:p>
            <a:pPr eaLnBrk="1" hangingPunct="1"/>
            <a:endParaRPr lang="en-US" dirty="0">
              <a:ea typeface="ＭＳ Ｐゴシック" charset="-128"/>
            </a:endParaRPr>
          </a:p>
          <a:p>
            <a:pPr eaLnBrk="1" hangingPunct="1"/>
            <a:endParaRPr lang="en-US" dirty="0">
              <a:ea typeface="ＭＳ Ｐゴシック" charset="-128"/>
            </a:endParaRPr>
          </a:p>
          <a:p>
            <a:pPr lvl="2" eaLnBrk="1" hangingPunct="1"/>
            <a:r>
              <a:rPr lang="en-US" sz="1600" b="1" i="1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0 → 0, 1 → 1,</a:t>
            </a:r>
            <a:r>
              <a:rPr lang="el-GR" sz="1600" b="1" i="1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 </a:t>
            </a:r>
            <a:r>
              <a:rPr lang="en-US" sz="1600" b="1" i="1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2 → 1.3, 3-&gt; 1.48, 4-&gt;1.6 … 10 → 2, 1000 → 4, </a:t>
            </a:r>
            <a:r>
              <a:rPr lang="el-GR" sz="1600" b="1" i="1" dirty="0" err="1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κλπ</a:t>
            </a:r>
            <a:endParaRPr lang="en-US" sz="1600" b="1" i="1" dirty="0">
              <a:solidFill>
                <a:schemeClr val="tx2">
                  <a:lumMod val="60000"/>
                  <a:lumOff val="40000"/>
                </a:schemeClr>
              </a:solidFill>
              <a:ea typeface="ＭＳ Ｐゴシック" charset="-128"/>
            </a:endParaRPr>
          </a:p>
          <a:p>
            <a:pPr eaLnBrk="1" hangingPunct="1"/>
            <a:r>
              <a:rPr lang="el-GR" dirty="0">
                <a:ea typeface="ＭＳ Ｐゴシック" charset="-128"/>
              </a:rPr>
              <a:t>Ο βαθμός για ένα ζεύγος εγγράφου-ερωτήματος</a:t>
            </a:r>
            <a:r>
              <a:rPr lang="en-US" dirty="0">
                <a:ea typeface="ＭＳ Ｐゴシック" charset="-128"/>
              </a:rPr>
              <a:t>: </a:t>
            </a:r>
            <a:r>
              <a:rPr lang="el-GR" dirty="0">
                <a:ea typeface="ＭＳ Ｐゴシック" charset="-128"/>
              </a:rPr>
              <a:t>άθροισμα όλων των κοινών όρων </a:t>
            </a:r>
            <a:r>
              <a:rPr lang="en-US" dirty="0">
                <a:ea typeface="ＭＳ Ｐゴシック" charset="-128"/>
              </a:rPr>
              <a:t>:</a:t>
            </a:r>
            <a:endParaRPr lang="el-GR" dirty="0">
              <a:ea typeface="ＭＳ Ｐゴシック" charset="-128"/>
            </a:endParaRPr>
          </a:p>
          <a:p>
            <a:pPr eaLnBrk="1" hangingPunct="1"/>
            <a:endParaRPr lang="en-US" dirty="0">
              <a:ea typeface="ＭＳ Ｐゴシック" charset="-128"/>
            </a:endParaRPr>
          </a:p>
          <a:p>
            <a:pPr eaLnBrk="1" hangingPunct="1"/>
            <a:endParaRPr lang="en-US" dirty="0">
              <a:ea typeface="ＭＳ Ｐゴシック" charset="-128"/>
            </a:endParaRPr>
          </a:p>
          <a:p>
            <a:pPr lvl="1" eaLnBrk="1" hangingPunct="1"/>
            <a:endParaRPr lang="el-GR" sz="1600" dirty="0">
              <a:ea typeface="ＭＳ Ｐゴシック" charset="-128"/>
            </a:endParaRPr>
          </a:p>
          <a:p>
            <a:pPr lvl="1" eaLnBrk="1" hangingPunct="1"/>
            <a:r>
              <a:rPr lang="el-GR" sz="1600" dirty="0">
                <a:ea typeface="ＭＳ Ｐゴシック" charset="-128"/>
              </a:rPr>
              <a:t>Ο βαθμός είναι 0 όταν κανένας από τους όρους του ερωτήματος δεν εμφανίζεται στο έγγραφο</a:t>
            </a:r>
            <a:endParaRPr lang="en-US" sz="1600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295400" y="2667000"/>
          <a:ext cx="5321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996" name="Equation" r:id="rId3" imgW="2108200" imgH="457200" progId="Equation.3">
                  <p:embed/>
                </p:oleObj>
              </mc:Choice>
              <mc:Fallback>
                <p:oleObj name="Equation" r:id="rId3" imgW="210820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667000"/>
                        <a:ext cx="53213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468371"/>
              </p:ext>
            </p:extLst>
          </p:nvPr>
        </p:nvGraphicFramePr>
        <p:xfrm>
          <a:off x="1538288" y="4953000"/>
          <a:ext cx="5026025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997" name="Equation" r:id="rId5" imgW="1930320" imgH="279360" progId="Equation.3">
                  <p:embed/>
                </p:oleObj>
              </mc:Choice>
              <mc:Fallback>
                <p:oleObj name="Equation" r:id="rId5" imgW="1930320" imgH="2793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8288" y="4953000"/>
                        <a:ext cx="5026025" cy="7286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6250" y="138662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Στάθμιση με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log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tf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819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855833-23CE-4FC1-ABAF-6A7CD71D4182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1752600"/>
            <a:ext cx="7467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Ερώτημα (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q)</a:t>
            </a:r>
            <a:r>
              <a:rPr lang="el-GR" dirty="0">
                <a:latin typeface="+mn-lt"/>
              </a:rPr>
              <a:t>	</a:t>
            </a:r>
            <a:r>
              <a:rPr lang="en-US" dirty="0">
                <a:latin typeface="+mn-lt"/>
              </a:rPr>
              <a:t>a b</a:t>
            </a:r>
          </a:p>
          <a:p>
            <a:endParaRPr lang="el-GR" dirty="0">
              <a:latin typeface="+mn-lt"/>
            </a:endParaRPr>
          </a:p>
          <a:p>
            <a:r>
              <a:rPr lang="el-GR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Έγγραφα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r>
              <a:rPr lang="en-US" dirty="0">
                <a:latin typeface="+mn-lt"/>
              </a:rPr>
              <a:t>d</a:t>
            </a:r>
            <a:r>
              <a:rPr lang="en-US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	a ….. b …</a:t>
            </a:r>
          </a:p>
          <a:p>
            <a:r>
              <a:rPr lang="en-US" dirty="0">
                <a:latin typeface="+mn-lt"/>
              </a:rPr>
              <a:t>d</a:t>
            </a:r>
            <a:r>
              <a:rPr lang="en-US" baseline="-25000" dirty="0">
                <a:latin typeface="+mn-lt"/>
              </a:rPr>
              <a:t>2</a:t>
            </a:r>
            <a:r>
              <a:rPr lang="en-US" dirty="0">
                <a:latin typeface="+mn-lt"/>
              </a:rPr>
              <a:t> 	a … a …</a:t>
            </a:r>
          </a:p>
          <a:p>
            <a:r>
              <a:rPr lang="en-US" dirty="0">
                <a:latin typeface="+mn-lt"/>
              </a:rPr>
              <a:t>d</a:t>
            </a:r>
            <a:r>
              <a:rPr lang="en-US" baseline="-25000" dirty="0">
                <a:latin typeface="+mn-lt"/>
              </a:rPr>
              <a:t>3</a:t>
            </a:r>
            <a:r>
              <a:rPr lang="en-US" dirty="0">
                <a:latin typeface="+mn-lt"/>
              </a:rPr>
              <a:t>	a … a … b</a:t>
            </a:r>
          </a:p>
          <a:p>
            <a:r>
              <a:rPr lang="en-US" dirty="0">
                <a:latin typeface="+mn-lt"/>
              </a:rPr>
              <a:t>d</a:t>
            </a:r>
            <a:r>
              <a:rPr lang="en-US" baseline="-25000" dirty="0">
                <a:latin typeface="+mn-lt"/>
              </a:rPr>
              <a:t>4</a:t>
            </a:r>
            <a:r>
              <a:rPr lang="en-US" dirty="0">
                <a:latin typeface="+mn-lt"/>
              </a:rPr>
              <a:t>	b ….. b … b</a:t>
            </a:r>
          </a:p>
          <a:p>
            <a:r>
              <a:rPr lang="en-US" dirty="0">
                <a:latin typeface="+mn-lt"/>
              </a:rPr>
              <a:t>d</a:t>
            </a:r>
            <a:r>
              <a:rPr lang="en-US" baseline="-25000" dirty="0">
                <a:latin typeface="+mn-lt"/>
              </a:rPr>
              <a:t>5</a:t>
            </a:r>
            <a:r>
              <a:rPr lang="en-US" dirty="0">
                <a:latin typeface="+mn-lt"/>
              </a:rPr>
              <a:t> 	a … a … b … b</a:t>
            </a:r>
          </a:p>
          <a:p>
            <a:r>
              <a:rPr lang="en-US" dirty="0">
                <a:latin typeface="+mn-lt"/>
              </a:rPr>
              <a:t>d</a:t>
            </a:r>
            <a:r>
              <a:rPr lang="en-US" baseline="-25000" dirty="0">
                <a:latin typeface="+mn-lt"/>
              </a:rPr>
              <a:t>6</a:t>
            </a:r>
            <a:r>
              <a:rPr lang="en-US" dirty="0">
                <a:latin typeface="+mn-lt"/>
              </a:rPr>
              <a:t>	a ….</a:t>
            </a:r>
            <a:endParaRPr lang="el-GR" dirty="0">
              <a:latin typeface="+mn-lt"/>
            </a:endParaRPr>
          </a:p>
          <a:p>
            <a:endParaRPr lang="el-GR" dirty="0">
              <a:latin typeface="+mn-lt"/>
            </a:endParaRPr>
          </a:p>
          <a:p>
            <a:r>
              <a:rPr lang="el-GR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Διάταξη??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r>
              <a:rPr lang="en-US" dirty="0">
                <a:latin typeface="+mn-lt"/>
              </a:rPr>
              <a:t>	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85704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F0BC63-4CDF-440B-BD96-FB6ACE8F9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4" name="Picture 3" descr="A close up of text on a whiteboard&#10;&#10;Description automatically generated">
            <a:extLst>
              <a:ext uri="{FF2B5EF4-FFF2-40B4-BE49-F238E27FC236}">
                <a16:creationId xmlns:a16="http://schemas.microsoft.com/office/drawing/2014/main" id="{F57DEF4A-151D-490C-9E4D-C3581F1B3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30005"/>
            <a:ext cx="4782178" cy="637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6958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628650" y="135731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Βάρος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idf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5124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229600" cy="914400"/>
          </a:xfrm>
        </p:spPr>
        <p:txBody>
          <a:bodyPr>
            <a:normAutofit/>
          </a:bodyPr>
          <a:lstStyle/>
          <a:p>
            <a:pPr marL="342900" lvl="1" indent="0" algn="just" eaLnBrk="1" hangingPunct="1">
              <a:buNone/>
            </a:pPr>
            <a:r>
              <a:rPr lang="el-GR" sz="2400" dirty="0">
                <a:ea typeface="ＭＳ Ｐゴシック" charset="-128"/>
              </a:rPr>
              <a:t>Χρησιμοποιούμε </a:t>
            </a:r>
            <a:r>
              <a:rPr lang="en-US" sz="2400" dirty="0">
                <a:ea typeface="ＭＳ Ｐゴシック" charset="-128"/>
              </a:rPr>
              <a:t>log(</a:t>
            </a:r>
            <a:r>
              <a:rPr lang="en-US" sz="2400" i="1" dirty="0">
                <a:ea typeface="ＭＳ Ｐゴシック" charset="-128"/>
              </a:rPr>
              <a:t>N</a:t>
            </a:r>
            <a:r>
              <a:rPr lang="en-US" sz="2400" dirty="0">
                <a:ea typeface="ＭＳ Ｐゴシック" charset="-128"/>
              </a:rPr>
              <a:t>/</a:t>
            </a:r>
            <a:r>
              <a:rPr lang="en-US" sz="2400" dirty="0" err="1">
                <a:ea typeface="ＭＳ Ｐゴシック" charset="-128"/>
              </a:rPr>
              <a:t>df</a:t>
            </a:r>
            <a:r>
              <a:rPr lang="en-US" sz="2400" i="1" baseline="-25000" dirty="0" err="1">
                <a:ea typeface="ＭＳ Ｐゴシック" charset="-128"/>
              </a:rPr>
              <a:t>t</a:t>
            </a:r>
            <a:r>
              <a:rPr lang="en-US" sz="2400" dirty="0">
                <a:ea typeface="ＭＳ Ｐゴシック" charset="-128"/>
              </a:rPr>
              <a:t>) </a:t>
            </a:r>
            <a:r>
              <a:rPr lang="el-GR" sz="2400" dirty="0">
                <a:ea typeface="ＭＳ Ｐゴシック" charset="-128"/>
              </a:rPr>
              <a:t>αντί για </a:t>
            </a:r>
            <a:r>
              <a:rPr lang="en-US" sz="2400" i="1" dirty="0">
                <a:ea typeface="ＭＳ Ｐゴシック" charset="-128"/>
              </a:rPr>
              <a:t>N</a:t>
            </a:r>
            <a:r>
              <a:rPr lang="en-US" sz="2400" dirty="0">
                <a:ea typeface="ＭＳ Ｐゴシック" charset="-128"/>
              </a:rPr>
              <a:t>/</a:t>
            </a:r>
            <a:r>
              <a:rPr lang="en-US" sz="2400" dirty="0" err="1">
                <a:ea typeface="ＭＳ Ｐゴシック" charset="-128"/>
              </a:rPr>
              <a:t>df</a:t>
            </a:r>
            <a:r>
              <a:rPr lang="en-US" sz="2400" i="1" baseline="-25000" dirty="0" err="1">
                <a:ea typeface="ＭＳ Ｐゴシック" charset="-128"/>
              </a:rPr>
              <a:t>t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 για να «ομαλοποιήσουμε» την επίδραση του </a:t>
            </a:r>
            <a:r>
              <a:rPr lang="en-US" sz="2400" dirty="0" err="1">
                <a:ea typeface="ＭＳ Ｐゴシック" charset="-128"/>
              </a:rPr>
              <a:t>idf</a:t>
            </a:r>
            <a:r>
              <a:rPr lang="en-US" sz="2400" dirty="0">
                <a:ea typeface="ＭＳ Ｐゴシック" charset="-128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474092"/>
              </p:ext>
            </p:extLst>
          </p:nvPr>
        </p:nvGraphicFramePr>
        <p:xfrm>
          <a:off x="2057400" y="3200400"/>
          <a:ext cx="3636962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832" name="Equation" r:id="rId3" imgW="1155700" imgH="228600" progId="Equation.3">
                  <p:embed/>
                </p:oleObj>
              </mc:Choice>
              <mc:Fallback>
                <p:oleObj name="Equation" r:id="rId3" imgW="115570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200400"/>
                        <a:ext cx="3636962" cy="719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57958" y="4294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Boolean </a:t>
            </a:r>
            <a:r>
              <a:rPr lang="el-GR" sz="48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Μοντέλο</a:t>
            </a:r>
            <a:endParaRPr lang="en-US" sz="48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81000" y="2712308"/>
            <a:ext cx="8229600" cy="2469292"/>
          </a:xfrm>
        </p:spPr>
        <p:txBody>
          <a:bodyPr/>
          <a:lstStyle/>
          <a:p>
            <a:pPr eaLnBrk="1" hangingPunct="1"/>
            <a:r>
              <a:rPr lang="el-GR" dirty="0">
                <a:ea typeface="ＭＳ Ｐゴシック" charset="-128"/>
              </a:rPr>
              <a:t>Τα </a:t>
            </a:r>
            <a:r>
              <a:rPr lang="en-US" dirty="0">
                <a:ea typeface="ＭＳ Ｐゴシック" charset="-128"/>
              </a:rPr>
              <a:t>Boolean </a:t>
            </a:r>
            <a:r>
              <a:rPr lang="el-GR" dirty="0">
                <a:ea typeface="ＭＳ Ｐゴシック" charset="-128"/>
              </a:rPr>
              <a:t>ερωτήματα συχνά έχουν είτε </a:t>
            </a:r>
            <a:r>
              <a:rPr lang="el-GR" i="1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πολύ λίγα  </a:t>
            </a:r>
            <a:r>
              <a:rPr lang="en-US" dirty="0">
                <a:ea typeface="ＭＳ Ｐゴシック" charset="-128"/>
              </a:rPr>
              <a:t>(=0) </a:t>
            </a:r>
            <a:r>
              <a:rPr lang="el-GR" dirty="0">
                <a:ea typeface="ＭＳ Ｐゴシック" charset="-128"/>
              </a:rPr>
              <a:t>είτε </a:t>
            </a:r>
            <a:r>
              <a:rPr lang="el-GR" i="1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πάρα πολλά </a:t>
            </a:r>
            <a:r>
              <a:rPr lang="en-US" dirty="0">
                <a:ea typeface="ＭＳ Ｐゴシック" charset="-128"/>
              </a:rPr>
              <a:t>(</a:t>
            </a:r>
            <a:r>
              <a:rPr lang="el-GR" dirty="0">
                <a:ea typeface="ＭＳ Ｐゴシック" charset="-128"/>
              </a:rPr>
              <a:t>χιλιάδες</a:t>
            </a:r>
            <a:r>
              <a:rPr lang="en-US" dirty="0">
                <a:ea typeface="ＭＳ Ｐゴシック" charset="-128"/>
              </a:rPr>
              <a:t>) </a:t>
            </a:r>
            <a:r>
              <a:rPr lang="el-GR" dirty="0">
                <a:ea typeface="ＭＳ Ｐゴシック" charset="-128"/>
              </a:rPr>
              <a:t>αποτελέσματα</a:t>
            </a:r>
            <a:r>
              <a:rPr lang="en-US" dirty="0">
                <a:ea typeface="ＭＳ Ｐゴシック" charset="-128"/>
              </a:rPr>
              <a:t> (“feast or famine”)</a:t>
            </a:r>
          </a:p>
          <a:p>
            <a:pPr lvl="1" eaLnBrk="1" hangingPunct="1"/>
            <a:r>
              <a:rPr lang="el-GR" sz="2000" dirty="0">
                <a:ea typeface="ＭＳ Ｐゴシック" charset="-128"/>
              </a:rPr>
              <a:t>Ερώτημα </a:t>
            </a:r>
            <a:r>
              <a:rPr lang="en-US" sz="2000" dirty="0">
                <a:ea typeface="ＭＳ Ｐゴシック" charset="-128"/>
              </a:rPr>
              <a:t> 1: “</a:t>
            </a:r>
            <a:r>
              <a:rPr lang="en-US" sz="2000" i="1" dirty="0">
                <a:ea typeface="ＭＳ Ｐゴシック" charset="-128"/>
              </a:rPr>
              <a:t>standard user </a:t>
            </a:r>
            <a:r>
              <a:rPr lang="en-US" sz="2000" i="1" dirty="0" err="1">
                <a:ea typeface="ＭＳ Ｐゴシック" charset="-128"/>
              </a:rPr>
              <a:t>dlink</a:t>
            </a:r>
            <a:r>
              <a:rPr lang="en-US" sz="2000" i="1" dirty="0">
                <a:ea typeface="ＭＳ Ｐゴシック" charset="-128"/>
              </a:rPr>
              <a:t> 650</a:t>
            </a:r>
            <a:r>
              <a:rPr lang="en-US" sz="2000" dirty="0">
                <a:ea typeface="ＭＳ Ｐゴシック" charset="-128"/>
              </a:rPr>
              <a:t>” → 200,000 hits</a:t>
            </a:r>
          </a:p>
          <a:p>
            <a:pPr lvl="1" eaLnBrk="1" hangingPunct="1"/>
            <a:r>
              <a:rPr lang="el-GR" sz="2000" dirty="0">
                <a:ea typeface="ＭＳ Ｐゴシック" charset="-128"/>
              </a:rPr>
              <a:t>Ερώτημα</a:t>
            </a:r>
            <a:r>
              <a:rPr lang="en-US" sz="2000" dirty="0">
                <a:ea typeface="ＭＳ Ｐゴシック" charset="-128"/>
              </a:rPr>
              <a:t> 2: “</a:t>
            </a:r>
            <a:r>
              <a:rPr lang="en-US" sz="2000" i="1" dirty="0">
                <a:ea typeface="ＭＳ Ｐゴシック" charset="-128"/>
              </a:rPr>
              <a:t>standard user </a:t>
            </a:r>
            <a:r>
              <a:rPr lang="en-US" sz="2000" i="1" dirty="0" err="1">
                <a:ea typeface="ＭＳ Ｐゴシック" charset="-128"/>
              </a:rPr>
              <a:t>dlink</a:t>
            </a:r>
            <a:r>
              <a:rPr lang="en-US" sz="2000" i="1" dirty="0">
                <a:ea typeface="ＭＳ Ｐゴシック" charset="-128"/>
              </a:rPr>
              <a:t> 650 no card found</a:t>
            </a:r>
            <a:r>
              <a:rPr lang="en-US" sz="2000" dirty="0">
                <a:ea typeface="ＭＳ Ｐゴシック" charset="-128"/>
              </a:rPr>
              <a:t>”: 0 hits</a:t>
            </a:r>
          </a:p>
          <a:p>
            <a:pPr eaLnBrk="1" hangingPunct="1"/>
            <a:r>
              <a:rPr lang="el-GR" dirty="0">
                <a:ea typeface="ＭＳ Ｐゴシック" charset="-128"/>
              </a:rPr>
              <a:t>Χρειάζεται επιδεξιότητα για να διατυπωθεί μια ερώτηση που έχει ως αποτέλεσμα ένα </a:t>
            </a:r>
            <a:r>
              <a:rPr lang="el-GR" dirty="0" err="1">
                <a:ea typeface="ＭＳ Ｐゴシック" charset="-128"/>
              </a:rPr>
              <a:t>διαχειρίσιμο</a:t>
            </a:r>
            <a:r>
              <a:rPr lang="el-GR" dirty="0">
                <a:ea typeface="ＭＳ Ｐゴシック" charset="-128"/>
              </a:rPr>
              <a:t> αριθμό ταιριασμάτων </a:t>
            </a:r>
            <a:endParaRPr lang="en-US" dirty="0">
              <a:ea typeface="ＭＳ Ｐゴシック" charset="-128"/>
            </a:endParaRPr>
          </a:p>
          <a:p>
            <a:pPr lvl="1" eaLnBrk="1" hangingPunct="1"/>
            <a:r>
              <a:rPr lang="en-US" dirty="0">
                <a:ea typeface="ＭＳ Ｐゴシック" charset="-128"/>
              </a:rPr>
              <a:t>AND </a:t>
            </a:r>
            <a:r>
              <a:rPr lang="el-GR" dirty="0">
                <a:ea typeface="ＭＳ Ｐゴシック" charset="-128"/>
              </a:rPr>
              <a:t>πολύ λίγα -</a:t>
            </a:r>
            <a:r>
              <a:rPr lang="en-US" dirty="0">
                <a:ea typeface="ＭＳ Ｐゴシック" charset="-128"/>
              </a:rPr>
              <a:t> OR </a:t>
            </a:r>
            <a:r>
              <a:rPr lang="el-GR" dirty="0">
                <a:ea typeface="ＭＳ Ｐゴシック" charset="-128"/>
              </a:rPr>
              <a:t>πάρα πολλά</a:t>
            </a:r>
            <a:endParaRPr lang="en-US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30659" y="1511643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Font typeface="Wingdings" pitchFamily="-11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Font typeface="Wingdings" pitchFamily="-11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8BA3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6E7E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Μέχρι τώρα, τα ερωτήματα που είδαμε ήταν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Boolean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.</a:t>
            </a:r>
          </a:p>
          <a:p>
            <a:pPr lvl="1"/>
            <a:r>
              <a:rPr lang="el-GR" sz="20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Τα έγγραφα είτε ταιριάζουν στο ερώτημα, είτε όχι</a:t>
            </a:r>
          </a:p>
          <a:p>
            <a:pPr marL="0" indent="0"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249362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Παράδειγμα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idf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,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έστω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N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= 1 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εκατομμύριο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3826415"/>
              </p:ext>
            </p:extLst>
          </p:nvPr>
        </p:nvGraphicFramePr>
        <p:xfrm>
          <a:off x="1066800" y="1371600"/>
          <a:ext cx="5867400" cy="3275020"/>
        </p:xfrm>
        <a:graphic>
          <a:graphicData uri="http://schemas.openxmlformats.org/drawingml/2006/table">
            <a:tbl>
              <a:tblPr/>
              <a:tblGrid>
                <a:gridCol w="195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7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term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df</a:t>
                      </a:r>
                      <a:r>
                        <a:rPr kumimoji="0" lang="en-US" sz="18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idf</a:t>
                      </a:r>
                      <a:r>
                        <a:rPr kumimoji="0" lang="en-US" sz="18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calpurnia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animal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sunday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fly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7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under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7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182" name="TextBox 4"/>
          <p:cNvSpPr txBox="1">
            <a:spLocks noChangeArrowheads="1"/>
          </p:cNvSpPr>
          <p:nvPr/>
        </p:nvSpPr>
        <p:spPr bwMode="auto">
          <a:xfrm>
            <a:off x="1295400" y="5648465"/>
            <a:ext cx="692348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000" dirty="0">
                <a:latin typeface="+mn-lt"/>
              </a:rPr>
              <a:t>   Κάθε όρος στη συλλογή έχει μια τιμή </a:t>
            </a:r>
            <a:r>
              <a:rPr lang="en-US" sz="2000" dirty="0" err="1">
                <a:latin typeface="+mn-lt"/>
              </a:rPr>
              <a:t>idf</a:t>
            </a:r>
            <a:r>
              <a:rPr lang="el-GR" sz="2000" dirty="0">
                <a:latin typeface="+mn-lt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000" dirty="0">
                <a:latin typeface="+mn-lt"/>
              </a:rPr>
              <a:t>   </a:t>
            </a:r>
            <a:r>
              <a:rPr lang="el-GR" sz="2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Ολική</a:t>
            </a:r>
            <a:r>
              <a:rPr lang="el-GR" sz="2000" dirty="0">
                <a:latin typeface="+mn-lt"/>
              </a:rPr>
              <a:t> μέτρηση (επίσης, αλλάζει συνεχώς)</a:t>
            </a:r>
            <a:endParaRPr lang="en-US" sz="2000" dirty="0">
              <a:latin typeface="+mn-lt"/>
            </a:endParaRPr>
          </a:p>
        </p:txBody>
      </p:sp>
      <p:sp>
        <p:nvSpPr>
          <p:cNvPr id="618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6.2.1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801205"/>
              </p:ext>
            </p:extLst>
          </p:nvPr>
        </p:nvGraphicFramePr>
        <p:xfrm>
          <a:off x="2133600" y="4800600"/>
          <a:ext cx="3636963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854" name="Equation" r:id="rId4" imgW="1155700" imgH="228600" progId="Equation.3">
                  <p:embed/>
                </p:oleObj>
              </mc:Choice>
              <mc:Fallback>
                <p:oleObj name="Equation" r:id="rId4" imgW="115570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800600"/>
                        <a:ext cx="3636963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599342" y="122445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Στάθμιση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tf-idf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458200" cy="22860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l-GR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Το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tf-idf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βάρος 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ενός όρου είναι το γινόμενο του βάρους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tf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 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και του βάρους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idf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.</a:t>
            </a:r>
          </a:p>
          <a:p>
            <a:pPr eaLnBrk="1" hangingPunct="1">
              <a:buFont typeface="Wingdings" charset="2"/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  <a:p>
            <a:pPr eaLnBrk="1" hangingPunct="1"/>
            <a:endParaRPr lang="en-US" dirty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  <a:p>
            <a:pPr eaLnBrk="1" hangingPunct="1"/>
            <a:endParaRPr lang="en-US" dirty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  <a:p>
            <a:pPr eaLnBrk="1" hangingPunct="1"/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Το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πιο γνωστό σχήμα διαβάθμισης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στην ανάκτηση πληροφορίας</a:t>
            </a:r>
            <a:endParaRPr lang="en-US" sz="2400" dirty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  <a:p>
            <a:pPr lvl="1" eaLnBrk="1" hangingPunct="1"/>
            <a:r>
              <a:rPr lang="el-GR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Εναλλακτικά ονόματα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: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tf.idf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,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tf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 x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idf</a:t>
            </a:r>
            <a:endParaRPr lang="en-US" dirty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  <a:p>
            <a:pPr eaLnBrk="1" hangingPunct="1"/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Αυξάνει με τον αριθμό εμφανίσεων του όρου στο έγγραφο</a:t>
            </a:r>
            <a:endParaRPr lang="en-US" sz="2400" dirty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  <a:p>
            <a:pPr eaLnBrk="1" hangingPunct="1"/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Αυξάνει με τη σπανιότητα του όρου</a:t>
            </a:r>
            <a:endParaRPr lang="en-US" sz="2400" dirty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6.2.2</a:t>
            </a:r>
          </a:p>
        </p:txBody>
      </p:sp>
      <p:graphicFrame>
        <p:nvGraphicFramePr>
          <p:cNvPr id="118817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401490"/>
              </p:ext>
            </p:extLst>
          </p:nvPr>
        </p:nvGraphicFramePr>
        <p:xfrm>
          <a:off x="1238250" y="2239963"/>
          <a:ext cx="6667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879" name="Equation" r:id="rId4" imgW="2209800" imgH="254000" progId="Equation.3">
                  <p:embed/>
                </p:oleObj>
              </mc:Choice>
              <mc:Fallback>
                <p:oleObj name="Equation" r:id="rId4" imgW="2209800" imgH="254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0" y="2239963"/>
                        <a:ext cx="66675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628650" y="-34383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Συχνότητα συλλογής και εγγράφου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82000" cy="1524000"/>
          </a:xfrm>
        </p:spPr>
        <p:txBody>
          <a:bodyPr>
            <a:noAutofit/>
          </a:bodyPr>
          <a:lstStyle/>
          <a:p>
            <a:pPr eaLnBrk="1" hangingPunct="1"/>
            <a:r>
              <a:rPr lang="el-GR" dirty="0">
                <a:ea typeface="ＭＳ Ｐゴシック" charset="-128"/>
              </a:rPr>
              <a:t>Η </a:t>
            </a:r>
            <a:r>
              <a:rPr lang="el-GR" i="1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συχνότητα συλλογής </a:t>
            </a:r>
            <a:r>
              <a:rPr lang="el-GR" dirty="0">
                <a:ea typeface="ＭＳ Ｐゴシック" charset="-128"/>
              </a:rPr>
              <a:t>ενός όρου </a:t>
            </a:r>
            <a:r>
              <a:rPr lang="en-US" i="1" dirty="0">
                <a:ea typeface="ＭＳ Ｐゴシック" charset="-128"/>
              </a:rPr>
              <a:t>t</a:t>
            </a:r>
            <a:r>
              <a:rPr lang="en-US" dirty="0"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 είναι ο αριθμός των εμφανίσεων του</a:t>
            </a:r>
            <a:r>
              <a:rPr lang="en-US" dirty="0">
                <a:ea typeface="ＭＳ Ｐゴシック" charset="-128"/>
              </a:rPr>
              <a:t> </a:t>
            </a:r>
            <a:r>
              <a:rPr lang="en-US" i="1" dirty="0">
                <a:ea typeface="ＭＳ Ｐゴシック" charset="-128"/>
              </a:rPr>
              <a:t>t</a:t>
            </a:r>
            <a:r>
              <a:rPr lang="en-US" dirty="0"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στη συλλογή</a:t>
            </a:r>
            <a:r>
              <a:rPr lang="en-US" dirty="0">
                <a:ea typeface="ＭＳ Ｐゴシック" charset="-128"/>
              </a:rPr>
              <a:t>, </a:t>
            </a:r>
            <a:r>
              <a:rPr lang="el-GR" i="1" dirty="0">
                <a:ea typeface="ＭＳ Ｐゴシック" charset="-128"/>
              </a:rPr>
              <a:t>μετρώντας και τις πολλαπλές </a:t>
            </a:r>
            <a:r>
              <a:rPr lang="el-GR" dirty="0">
                <a:ea typeface="ＭＳ Ｐゴシック" charset="-128"/>
              </a:rPr>
              <a:t>εμφανίσεις </a:t>
            </a:r>
          </a:p>
          <a:p>
            <a:pPr marL="0" indent="0" eaLnBrk="1" hangingPunct="1">
              <a:buNone/>
            </a:pPr>
            <a:r>
              <a:rPr lang="el-GR" dirty="0">
                <a:ea typeface="ＭＳ Ｐゴシック" charset="-128"/>
              </a:rPr>
              <a:t>Παράδειγμα</a:t>
            </a:r>
            <a:r>
              <a:rPr lang="en-US" dirty="0">
                <a:ea typeface="ＭＳ Ｐゴシック" charset="-128"/>
              </a:rPr>
              <a:t>:</a:t>
            </a:r>
          </a:p>
          <a:p>
            <a:pPr eaLnBrk="1" hangingPunct="1"/>
            <a:endParaRPr lang="en-US" dirty="0">
              <a:ea typeface="ＭＳ Ｐゴシック" charset="-128"/>
            </a:endParaRPr>
          </a:p>
          <a:p>
            <a:pPr eaLnBrk="1" hangingPunct="1"/>
            <a:endParaRPr lang="en-US" dirty="0">
              <a:ea typeface="ＭＳ Ｐゴシック" charset="-128"/>
            </a:endParaRPr>
          </a:p>
          <a:p>
            <a:pPr eaLnBrk="1" hangingPunct="1"/>
            <a:endParaRPr lang="en-US" dirty="0">
              <a:ea typeface="ＭＳ Ｐゴシック" charset="-128"/>
            </a:endParaRPr>
          </a:p>
          <a:p>
            <a:pPr marL="0" indent="0" eaLnBrk="1" hangingPunct="1">
              <a:buNone/>
            </a:pPr>
            <a:endParaRPr lang="el-GR" sz="800" dirty="0">
              <a:ea typeface="ＭＳ Ｐゴシック" charset="-128"/>
            </a:endParaRPr>
          </a:p>
          <a:p>
            <a:pPr eaLnBrk="1" hangingPunct="1"/>
            <a:endParaRPr lang="en-US" dirty="0">
              <a:ea typeface="ＭＳ Ｐゴシック" charset="-128"/>
            </a:endParaRPr>
          </a:p>
          <a:p>
            <a:pPr eaLnBrk="1" hangingPunct="1"/>
            <a:endParaRPr lang="en-US" dirty="0">
              <a:ea typeface="ＭＳ Ｐゴシック" charset="-128"/>
            </a:endParaRPr>
          </a:p>
          <a:p>
            <a:pPr marL="0" indent="0" eaLnBrk="1" hangingPunct="1">
              <a:buNone/>
            </a:pPr>
            <a:endParaRPr lang="en-US" dirty="0">
              <a:ea typeface="ＭＳ Ｐゴシック" charset="-128"/>
            </a:endParaRPr>
          </a:p>
          <a:p>
            <a:pPr eaLnBrk="1" hangingPunct="1"/>
            <a:r>
              <a:rPr lang="el-GR" dirty="0">
                <a:ea typeface="ＭＳ Ｐゴシック" charset="-128"/>
              </a:rPr>
              <a:t>Ποια λέξη είναι καλύτερος όρος αναζήτησης (και πρέπει να έχει μεγαλύτερο βάρος</a:t>
            </a:r>
            <a:r>
              <a:rPr lang="en-US" dirty="0">
                <a:ea typeface="ＭＳ Ｐゴシック" charset="-128"/>
              </a:rPr>
              <a:t>)?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32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088937"/>
              </p:ext>
            </p:extLst>
          </p:nvPr>
        </p:nvGraphicFramePr>
        <p:xfrm>
          <a:off x="1219200" y="2953814"/>
          <a:ext cx="7010400" cy="1676400"/>
        </p:xfrm>
        <a:graphic>
          <a:graphicData uri="http://schemas.openxmlformats.org/drawingml/2006/table">
            <a:tbl>
              <a:tblPr/>
              <a:tblGrid>
                <a:gridCol w="1507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7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52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5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Word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Collection frequency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Document frequency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insurance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10440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3997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10422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8760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791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6.2.1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28650" y="7620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0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Bag of words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model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19100" y="1676400"/>
            <a:ext cx="8305800" cy="3048000"/>
          </a:xfrm>
        </p:spPr>
        <p:txBody>
          <a:bodyPr>
            <a:noAutofit/>
          </a:bodyPr>
          <a:lstStyle/>
          <a:p>
            <a:pPr eaLnBrk="1" hangingPunct="1"/>
            <a:r>
              <a:rPr lang="el-GR" sz="2400" dirty="0">
                <a:ea typeface="ＭＳ Ｐゴシック" charset="-128"/>
              </a:rPr>
              <a:t>Η </a:t>
            </a:r>
            <a:r>
              <a:rPr lang="en-US" sz="2400" dirty="0" err="1">
                <a:ea typeface="ＭＳ Ｐゴシック" charset="-128"/>
              </a:rPr>
              <a:t>tf-idf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διαβάθμιση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δεν εξετάζει τη διάταξη των λέξεων </a:t>
            </a:r>
            <a:r>
              <a:rPr lang="el-GR" sz="2400" dirty="0">
                <a:ea typeface="ＭＳ Ｐゴシック" charset="-128"/>
              </a:rPr>
              <a:t>σε ένα έγγραφο </a:t>
            </a:r>
          </a:p>
          <a:p>
            <a:pPr lvl="2"/>
            <a:r>
              <a:rPr lang="en-US" sz="2100" i="1" dirty="0">
                <a:ea typeface="ＭＳ Ｐゴシック" charset="-128"/>
              </a:rPr>
              <a:t>John is quicker than Mary </a:t>
            </a:r>
            <a:r>
              <a:rPr lang="el-GR" sz="2100" dirty="0">
                <a:ea typeface="ＭＳ Ｐゴシック" charset="-128"/>
                <a:cs typeface="ＭＳ Ｐゴシック" pitchFamily="-65" charset="-128"/>
              </a:rPr>
              <a:t>και </a:t>
            </a:r>
          </a:p>
          <a:p>
            <a:pPr lvl="2"/>
            <a:r>
              <a:rPr lang="en-US" sz="2100" i="1" dirty="0">
                <a:ea typeface="ＭＳ Ｐゴシック" charset="-128"/>
              </a:rPr>
              <a:t>Mary is quicker than John</a:t>
            </a:r>
            <a:r>
              <a:rPr lang="en-US" sz="2100" dirty="0">
                <a:ea typeface="ＭＳ Ｐゴシック" charset="-128"/>
              </a:rPr>
              <a:t> </a:t>
            </a:r>
            <a:endParaRPr lang="el-GR" sz="2100" dirty="0">
              <a:ea typeface="ＭＳ Ｐゴシック" charset="-128"/>
            </a:endParaRPr>
          </a:p>
          <a:p>
            <a:pPr marL="457200" lvl="1" indent="0" eaLnBrk="1" hangingPunct="1">
              <a:buNone/>
            </a:pPr>
            <a:r>
              <a:rPr lang="el-GR" sz="2400" dirty="0">
                <a:ea typeface="ＭＳ Ｐゴシック" charset="-128"/>
                <a:cs typeface="ＭＳ Ｐゴシック" pitchFamily="-65" charset="-128"/>
              </a:rPr>
              <a:t>Έχουν τα ίδια διανύσματα</a:t>
            </a:r>
            <a:endParaRPr lang="en-US" sz="2400" dirty="0">
              <a:ea typeface="ＭＳ Ｐゴシック" charset="-128"/>
            </a:endParaRPr>
          </a:p>
          <a:p>
            <a:pPr eaLnBrk="1" hangingPunct="1"/>
            <a:r>
              <a:rPr lang="el-GR" sz="2400" dirty="0">
                <a:ea typeface="ＭＳ Ｐゴシック" charset="-128"/>
              </a:rPr>
              <a:t>Αυτό λέγεται μοντέλο σάκου λέξεων (</a:t>
            </a:r>
            <a:r>
              <a:rPr lang="en-US" sz="2400" u="sng" dirty="0">
                <a:ea typeface="ＭＳ Ｐゴシック" charset="-128"/>
              </a:rPr>
              <a:t>bag of words</a:t>
            </a:r>
            <a:r>
              <a:rPr lang="en-US" sz="2400" dirty="0">
                <a:ea typeface="ＭＳ Ｐゴシック" charset="-128"/>
              </a:rPr>
              <a:t> model</a:t>
            </a:r>
            <a:r>
              <a:rPr lang="el-GR" sz="2400" dirty="0">
                <a:ea typeface="ＭＳ Ｐゴシック" charset="-128"/>
              </a:rPr>
              <a:t>) – έχει σημασία ο αριθμός των εμφανίσεων αλλά όχι η διάταξη</a:t>
            </a:r>
          </a:p>
          <a:p>
            <a:pPr eaLnBrk="1" hangingPunct="1"/>
            <a:endParaRPr lang="el-GR" sz="2400" dirty="0">
              <a:ea typeface="ＭＳ Ｐゴシック" charset="-128"/>
            </a:endParaRPr>
          </a:p>
          <a:p>
            <a:pPr eaLnBrk="1" hangingPunct="1"/>
            <a:r>
              <a:rPr lang="el-GR" sz="2400" dirty="0">
                <a:ea typeface="ＭＳ Ｐゴシック" charset="-128"/>
              </a:rPr>
              <a:t> Θα </a:t>
            </a:r>
            <a:r>
              <a:rPr lang="el-GR" sz="2400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εισάγουμε πληροφορία θέσης αργότερα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Τι θα δούμε σήμερα;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798816" y="2416279"/>
            <a:ext cx="7620000" cy="1828800"/>
          </a:xfrm>
        </p:spPr>
        <p:txBody>
          <a:bodyPr>
            <a:noAutofit/>
          </a:bodyPr>
          <a:lstStyle/>
          <a:p>
            <a:pPr eaLnBrk="1" hangingPunct="1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ea typeface="ＭＳ Ｐゴシック" pitchFamily="-112" charset="-128"/>
              </a:rPr>
              <a:t> </a:t>
            </a:r>
            <a:r>
              <a:rPr lang="el-GR" sz="2800" dirty="0">
                <a:solidFill>
                  <a:schemeClr val="bg2">
                    <a:lumMod val="75000"/>
                  </a:schemeClr>
                </a:solidFill>
                <a:ea typeface="ＭＳ Ｐゴシック" pitchFamily="-112" charset="-128"/>
              </a:rPr>
              <a:t>Βαθμολόγηση και κατάταξη εγγράφων</a:t>
            </a:r>
          </a:p>
          <a:p>
            <a:pPr eaLnBrk="1" hangingPunct="1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2800" dirty="0">
                <a:solidFill>
                  <a:schemeClr val="bg2">
                    <a:lumMod val="75000"/>
                  </a:schemeClr>
                </a:solidFill>
                <a:ea typeface="ＭＳ Ｐゴシック" pitchFamily="-112" charset="-128"/>
              </a:rPr>
              <a:t>Στάθμιση όρων 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ea typeface="ＭＳ Ｐゴシック" pitchFamily="-112" charset="-128"/>
              </a:rPr>
              <a:t>(term weighting)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0000"/>
                </a:solidFill>
                <a:ea typeface="ＭＳ Ｐゴシック" pitchFamily="-112" charset="-128"/>
              </a:rPr>
              <a:t> </a:t>
            </a:r>
            <a:r>
              <a:rPr lang="el-GR" sz="2800" dirty="0">
                <a:solidFill>
                  <a:srgbClr val="FF0000"/>
                </a:solidFill>
                <a:ea typeface="ＭＳ Ｐゴシック" pitchFamily="-112" charset="-128"/>
              </a:rPr>
              <a:t>Αναπαράσταση εγγράφων και ερωτημάτων ως διανύσματα</a:t>
            </a:r>
            <a:endParaRPr lang="en-US" sz="2800" dirty="0">
              <a:solidFill>
                <a:srgbClr val="FF0000"/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6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407978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620276" y="69055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Στάθμιση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tf-idf</a:t>
            </a:r>
            <a:endParaRPr lang="en-US" sz="44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458200" cy="22860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l-GR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Το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tf-idf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βάρος 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ενός όρου είναι το γινόμενο του βάρους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tf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 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και του βάρους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idf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.</a:t>
            </a:r>
          </a:p>
          <a:p>
            <a:pPr eaLnBrk="1" hangingPunct="1">
              <a:buFont typeface="Wingdings" charset="2"/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  <a:p>
            <a:pPr eaLnBrk="1" hangingPunct="1"/>
            <a:endParaRPr lang="en-US" dirty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  <a:p>
            <a:pPr eaLnBrk="1" hangingPunct="1"/>
            <a:endParaRPr lang="en-US" dirty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  <a:p>
            <a:pPr eaLnBrk="1" hangingPunct="1"/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Το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πιο γνωστό σχήμα διαβάθμισης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στην ανάκτηση πληροφορίας</a:t>
            </a:r>
            <a:endParaRPr lang="en-US" sz="2400" dirty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  <a:p>
            <a:pPr lvl="1" eaLnBrk="1" hangingPunct="1"/>
            <a:r>
              <a:rPr lang="el-GR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Εναλλακτικά ονόματα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: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tf.idf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,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tf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 x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idf</a:t>
            </a:r>
            <a:endParaRPr lang="en-US" dirty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  <a:p>
            <a:pPr eaLnBrk="1" hangingPunct="1"/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Αυξάνει με τον αριθμό εμφανίσεων του όρου στο έγγραφο</a:t>
            </a:r>
            <a:endParaRPr lang="en-US" sz="2400" dirty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  <a:p>
            <a:pPr eaLnBrk="1" hangingPunct="1"/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Αυξάνει με τη σπανιότητα του όρου</a:t>
            </a:r>
            <a:endParaRPr lang="en-US" sz="2400" dirty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6.2.2</a:t>
            </a:r>
          </a:p>
        </p:txBody>
      </p:sp>
      <p:graphicFrame>
        <p:nvGraphicFramePr>
          <p:cNvPr id="118817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764110"/>
              </p:ext>
            </p:extLst>
          </p:nvPr>
        </p:nvGraphicFramePr>
        <p:xfrm>
          <a:off x="1257300" y="2239963"/>
          <a:ext cx="662781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57" name="Equation" r:id="rId4" imgW="2197080" imgH="253800" progId="Equation.3">
                  <p:embed/>
                </p:oleObj>
              </mc:Choice>
              <mc:Fallback>
                <p:oleObj name="Equation" r:id="rId4" imgW="21970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300" y="2239963"/>
                        <a:ext cx="6627813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052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606425" y="135731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Δυαδική μήτρα σύμπτωσης 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binary term-document incidence matrix)</a:t>
            </a:r>
          </a:p>
        </p:txBody>
      </p:sp>
      <p:graphicFrame>
        <p:nvGraphicFramePr>
          <p:cNvPr id="2050" name="Object 1028"/>
          <p:cNvGraphicFramePr>
            <a:graphicFrameLocks noGrp="1" noChangeAspect="1"/>
          </p:cNvGraphicFramePr>
          <p:nvPr>
            <p:ph idx="1"/>
          </p:nvPr>
        </p:nvGraphicFramePr>
        <p:xfrm>
          <a:off x="0" y="1987550"/>
          <a:ext cx="9099550" cy="334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57" name="Worksheet" r:id="rId3" imgW="9791852" imgH="3596678" progId="Excel.Sheet.8">
                  <p:embed/>
                </p:oleObj>
              </mc:Choice>
              <mc:Fallback>
                <p:oleObj name="Worksheet" r:id="rId3" imgW="9791852" imgH="3596678" progId="Excel.Sheet.8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87550"/>
                        <a:ext cx="9099550" cy="334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2052" name="TextBox 6"/>
          <p:cNvSpPr txBox="1">
            <a:spLocks noChangeArrowheads="1"/>
          </p:cNvSpPr>
          <p:nvPr/>
        </p:nvSpPr>
        <p:spPr bwMode="auto">
          <a:xfrm>
            <a:off x="348698" y="5257800"/>
            <a:ext cx="777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</a:rPr>
              <a:t>Κάθε έγγραφο αναπαρίσταται ως ένα δυαδικό διάνυσμα </a:t>
            </a:r>
            <a:r>
              <a:rPr lang="en-US" dirty="0">
                <a:latin typeface="+mn-lt"/>
              </a:rPr>
              <a:t>∈ {0,1}</a:t>
            </a:r>
            <a:r>
              <a:rPr lang="en-US" baseline="30000" dirty="0">
                <a:latin typeface="+mn-lt"/>
              </a:rPr>
              <a:t>|V|</a:t>
            </a:r>
            <a:r>
              <a:rPr lang="el-GR" dirty="0">
                <a:latin typeface="+mn-lt"/>
              </a:rPr>
              <a:t>(την αντίστοιχη στήλη)</a:t>
            </a:r>
            <a:endParaRPr lang="en-US" dirty="0">
              <a:latin typeface="+mn-lt"/>
            </a:endParaRPr>
          </a:p>
        </p:txBody>
      </p:sp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>
                <a:solidFill>
                  <a:srgbClr val="FBFCFF"/>
                </a:solidFill>
              </a:rPr>
              <a:t>Κεφ. </a:t>
            </a:r>
            <a:r>
              <a:rPr lang="en-US" sz="1600" dirty="0">
                <a:solidFill>
                  <a:srgbClr val="FBFCFF"/>
                </a:solidFill>
              </a:rPr>
              <a:t>6.2</a:t>
            </a:r>
          </a:p>
        </p:txBody>
      </p:sp>
      <p:sp>
        <p:nvSpPr>
          <p:cNvPr id="3" name="Rectangle 2"/>
          <p:cNvSpPr/>
          <p:nvPr/>
        </p:nvSpPr>
        <p:spPr>
          <a:xfrm>
            <a:off x="3276600" y="1981200"/>
            <a:ext cx="1524000" cy="2819400"/>
          </a:xfrm>
          <a:prstGeom prst="rect">
            <a:avLst/>
          </a:prstGeom>
          <a:noFill/>
          <a:ln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09143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Ο πίνακας με μετρητές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1676400"/>
          </a:xfrm>
        </p:spPr>
        <p:txBody>
          <a:bodyPr/>
          <a:lstStyle/>
          <a:p>
            <a:pPr eaLnBrk="1" hangingPunct="1"/>
            <a:r>
              <a:rPr lang="el-GR" dirty="0">
                <a:ea typeface="ＭＳ Ｐゴシック" charset="-128"/>
              </a:rPr>
              <a:t>Θεωρούμε τον </a:t>
            </a:r>
            <a:r>
              <a:rPr lang="en-US" dirty="0" err="1">
                <a:ea typeface="ＭＳ Ｐゴシック" charset="-128"/>
              </a:rPr>
              <a:t>tf</a:t>
            </a:r>
            <a:r>
              <a:rPr lang="en-US" dirty="0">
                <a:ea typeface="ＭＳ Ｐゴシック" charset="-128"/>
              </a:rPr>
              <a:t>, </a:t>
            </a:r>
            <a:r>
              <a:rPr lang="el-GR" dirty="0">
                <a:ea typeface="ＭＳ Ｐゴシック" charset="-128"/>
              </a:rPr>
              <a:t>αριθμό </a:t>
            </a:r>
            <a:r>
              <a:rPr lang="en-US" dirty="0">
                <a:ea typeface="ＭＳ Ｐゴシック" charset="-128"/>
              </a:rPr>
              <a:t>(</a:t>
            </a:r>
            <a:r>
              <a:rPr lang="el-GR" dirty="0">
                <a:ea typeface="ＭＳ Ｐゴシック" charset="-128"/>
              </a:rPr>
              <a:t>πλήθος) των εμφανίσεων ενός όρου σε ένα έγγραφο</a:t>
            </a:r>
            <a:r>
              <a:rPr lang="en-US" dirty="0">
                <a:ea typeface="ＭＳ Ｐゴシック" charset="-128"/>
              </a:rPr>
              <a:t>: </a:t>
            </a:r>
          </a:p>
          <a:p>
            <a:pPr lvl="1" eaLnBrk="1" hangingPunct="1"/>
            <a:r>
              <a:rPr lang="el-GR" dirty="0">
                <a:ea typeface="ＭＳ Ｐゴシック" charset="-128"/>
              </a:rPr>
              <a:t>Κάθε έγγραφο είναι ένα διάνυσμα μετρητών στο </a:t>
            </a:r>
            <a:r>
              <a:rPr lang="en-US" dirty="0">
                <a:latin typeface="Lucida Sans Unicode" charset="0"/>
                <a:ea typeface="ＭＳ Ｐゴシック" charset="-128"/>
              </a:rPr>
              <a:t>ℕ</a:t>
            </a:r>
            <a:r>
              <a:rPr lang="el-GR" baseline="30000" dirty="0">
                <a:ea typeface="ＭＳ Ｐゴシック" charset="-128"/>
              </a:rPr>
              <a:t>|</a:t>
            </a:r>
            <a:r>
              <a:rPr lang="en-US" baseline="30000" dirty="0">
                <a:ea typeface="ＭＳ Ｐゴシック" charset="-128"/>
              </a:rPr>
              <a:t>v</a:t>
            </a:r>
            <a:r>
              <a:rPr lang="el-GR" baseline="30000" dirty="0">
                <a:ea typeface="ＭＳ Ｐゴシック" charset="-128"/>
              </a:rPr>
              <a:t>|</a:t>
            </a:r>
            <a:r>
              <a:rPr lang="en-US" dirty="0">
                <a:ea typeface="ＭＳ Ｐゴシック" charset="-128"/>
              </a:rPr>
              <a:t>: </a:t>
            </a:r>
            <a:r>
              <a:rPr lang="el-GR" dirty="0">
                <a:ea typeface="ＭＳ Ｐゴシック" charset="-128"/>
              </a:rPr>
              <a:t>μια στήλη παρακάτω</a:t>
            </a:r>
            <a:endParaRPr lang="en-US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37</a:t>
            </a:fld>
            <a:endParaRPr lang="en-US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8055033"/>
              </p:ext>
            </p:extLst>
          </p:nvPr>
        </p:nvGraphicFramePr>
        <p:xfrm>
          <a:off x="17585" y="3045597"/>
          <a:ext cx="8932863" cy="271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782" name="Worksheet" r:id="rId3" imgW="9791700" imgH="2926080" progId="Excel.Sheet.8">
                  <p:embed/>
                </p:oleObj>
              </mc:Choice>
              <mc:Fallback>
                <p:oleObj name="Worksheet" r:id="rId3" imgW="9791700" imgH="292608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85" y="3045597"/>
                        <a:ext cx="8932863" cy="271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3352800" y="3067822"/>
            <a:ext cx="1371600" cy="2667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3352800" y="2207397"/>
            <a:ext cx="27432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07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6.2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120650" y="1905000"/>
          <a:ext cx="8947150" cy="267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73" name="Worksheet" r:id="rId3" imgW="9776460" imgH="2926080" progId="Excel.Sheet.8">
                  <p:embed/>
                </p:oleObj>
              </mc:Choice>
              <mc:Fallback>
                <p:oleObj name="Worksheet" r:id="rId3" imgW="9776460" imgH="292608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" y="1905000"/>
                        <a:ext cx="8947150" cy="267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6.3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68372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Ο πίνακας με βάρη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81000" y="4876800"/>
            <a:ext cx="7848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 typeface="Wingdings" pitchFamily="-112" charset="2"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Θεωρούμε  το</a:t>
            </a:r>
            <a:r>
              <a:rPr kumimoji="0" lang="el-GR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 </a:t>
            </a:r>
            <a:r>
              <a:rPr lang="en-US" sz="2800" noProof="0" dirty="0" err="1">
                <a:latin typeface="+mn-lt"/>
                <a:ea typeface="ＭＳ Ｐゴシック" charset="-128"/>
                <a:cs typeface="ＭＳ Ｐゴシック" pitchFamily="-65" charset="-128"/>
              </a:rPr>
              <a:t>tf-idf</a:t>
            </a:r>
            <a:r>
              <a:rPr lang="en-US" sz="2800" noProof="0" dirty="0">
                <a:latin typeface="+mn-lt"/>
                <a:ea typeface="ＭＳ Ｐゴシック" charset="-128"/>
                <a:cs typeface="ＭＳ Ｐゴシック" pitchFamily="-65" charset="-128"/>
              </a:rPr>
              <a:t> </a:t>
            </a:r>
            <a:r>
              <a:rPr lang="el-GR" sz="2800" noProof="0" dirty="0">
                <a:latin typeface="+mn-lt"/>
                <a:ea typeface="ＭＳ Ｐゴシック" charset="-128"/>
                <a:cs typeface="ＭＳ Ｐゴシック" pitchFamily="-65" charset="-128"/>
              </a:rPr>
              <a:t>βάρος του όρου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: 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SzTx/>
              <a:buFont typeface="Wingdings" pitchFamily="-112" charset="2"/>
              <a:buChar char="§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Κάθε έγγραφο είναι ένα διάνυσμα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tf-idf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 </a:t>
            </a:r>
            <a:r>
              <a:rPr kumimoji="0" lang="el-GR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βαρών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 στο </a:t>
            </a:r>
            <a:r>
              <a:rPr lang="en-US" dirty="0">
                <a:latin typeface="Lucida Sans Unicode" charset="0"/>
                <a:ea typeface="ＭＳ Ｐゴシック" charset="-128"/>
                <a:cs typeface="+mn-cs"/>
              </a:rPr>
              <a:t>R</a:t>
            </a:r>
            <a:r>
              <a:rPr kumimoji="0" lang="el-GR" sz="24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|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v</a:t>
            </a:r>
            <a:r>
              <a:rPr kumimoji="0" lang="el-GR" sz="24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|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57600" y="2209800"/>
            <a:ext cx="990600" cy="2438400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Τα έγγραφα ως διανύσματα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(vector space model)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19100" y="2209800"/>
            <a:ext cx="8305800" cy="4038600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Έχουμε ένα </a:t>
            </a:r>
            <a:r>
              <a:rPr lang="en-US" sz="2400" dirty="0">
                <a:ea typeface="ＭＳ Ｐゴシック" charset="-128"/>
              </a:rPr>
              <a:t>|V|-</a:t>
            </a:r>
            <a:r>
              <a:rPr lang="el-GR" sz="2400" dirty="0" err="1">
                <a:ea typeface="ＭＳ Ｐゴシック" charset="-128"/>
              </a:rPr>
              <a:t>διάστατο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διανυσματικό χώρο</a:t>
            </a:r>
            <a:endParaRPr lang="en-US" sz="2400" dirty="0">
              <a:ea typeface="ＭＳ Ｐゴシック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Οι </a:t>
            </a:r>
            <a:r>
              <a:rPr lang="el-GR" sz="2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όροι</a:t>
            </a:r>
            <a:r>
              <a:rPr lang="el-GR" sz="2400" dirty="0">
                <a:ea typeface="ＭＳ Ｐゴシック" charset="-128"/>
              </a:rPr>
              <a:t> είναι οι </a:t>
            </a:r>
            <a:r>
              <a:rPr lang="el-GR" sz="2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άξονες</a:t>
            </a:r>
            <a:r>
              <a:rPr lang="el-GR" sz="2400" dirty="0">
                <a:ea typeface="ＭＳ Ｐゴシック" charset="-128"/>
              </a:rPr>
              <a:t> αυτού του χώρου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Τα έγγραφα είναι σημεία ή διανύσματα σε αυτόν τον χώρο </a:t>
            </a:r>
            <a:endParaRPr lang="en-US" sz="2400" dirty="0">
              <a:ea typeface="ＭＳ Ｐゴシック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l-GR" sz="2400" dirty="0">
              <a:ea typeface="ＭＳ Ｐゴシック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l-GR" sz="2400" dirty="0">
              <a:ea typeface="ＭＳ Ｐゴシック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Πολύ μεγάλη διάσταση: δεκάδες εκατομμύρια διαστάσεις στην περίπτωση της αναζήτησης στο </a:t>
            </a:r>
            <a:r>
              <a:rPr lang="en-US" sz="2400" dirty="0">
                <a:ea typeface="ＭＳ Ｐゴシック" charset="-128"/>
              </a:rPr>
              <a:t>web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Πολύ αραιά διανύσματα – οι περισσότεροι όροι είναι 0</a:t>
            </a:r>
            <a:endParaRPr lang="en-US" sz="2400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3891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Boolean </a:t>
            </a:r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Μοντέλο</a:t>
            </a:r>
            <a:endParaRPr lang="en-US" sz="44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115" y="1600200"/>
            <a:ext cx="7315200" cy="4495800"/>
          </a:xfrm>
        </p:spPr>
        <p:txBody>
          <a:bodyPr/>
          <a:lstStyle/>
          <a:p>
            <a:r>
              <a:rPr lang="el-GR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Κατάλληλο </a:t>
            </a:r>
            <a:r>
              <a:rPr lang="el-GR" i="1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για ειδικούς 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με σαφή κατανόηση των αναγκών τους και γνώση της συλλογής </a:t>
            </a:r>
          </a:p>
          <a:p>
            <a:pPr lvl="1"/>
            <a:r>
              <a:rPr lang="el-GR" sz="20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Επίσης, καλό </a:t>
            </a:r>
            <a:r>
              <a:rPr lang="el-GR" sz="2000" i="1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για εφαρμογές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: οι εφαρμογές μπορούν να επεξεργαστούν χιλιάδες αποτελεσμάτων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.</a:t>
            </a:r>
          </a:p>
          <a:p>
            <a:r>
              <a:rPr lang="el-GR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Αλλά, όχι κατάλληλο για την πλειοψηφία των χρηστών</a:t>
            </a:r>
            <a:endParaRPr lang="en-US" dirty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  <a:p>
            <a:pPr lvl="1"/>
            <a:r>
              <a:rPr lang="el-GR" sz="20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Είναι δύσκολο για τους περισσότερους χρήστες να διατυπώσουν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Boolean </a:t>
            </a:r>
            <a:r>
              <a:rPr lang="el-GR" sz="20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ερωτήματα</a:t>
            </a:r>
            <a:endParaRPr lang="en-US" sz="2000" dirty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  <a:p>
            <a:pPr lvl="1"/>
            <a:r>
              <a:rPr lang="el-GR" sz="20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Οι περισσότεροι χρήστες δεν θέλουν να διαχειριστούν χιλιάδες αποτελέσματα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.</a:t>
            </a:r>
          </a:p>
          <a:p>
            <a:pPr lvl="2"/>
            <a:r>
              <a:rPr lang="el-GR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Ιδιαίτερα στην περίπτωση των αναζητήσεων στο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web</a:t>
            </a:r>
          </a:p>
          <a:p>
            <a:endParaRPr lang="en-US" dirty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</a:t>
            </a:r>
          </a:p>
        </p:txBody>
      </p:sp>
    </p:spTree>
    <p:extLst>
      <p:ext uri="{BB962C8B-B14F-4D97-AF65-F5344CB8AC3E}">
        <p14:creationId xmlns:p14="http://schemas.microsoft.com/office/powerpoint/2010/main" val="428156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Αποθήκευση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305800" cy="4114800"/>
          </a:xfrm>
        </p:spPr>
        <p:txBody>
          <a:bodyPr/>
          <a:lstStyle/>
          <a:p>
            <a:pPr eaLnBrk="1" hangingPunct="1"/>
            <a:r>
              <a:rPr lang="el-GR" dirty="0">
                <a:ea typeface="ＭＳ Ｐゴシック" charset="-128"/>
              </a:rPr>
              <a:t>Που υπάρχει αυτή η πληροφορία στο σύστημα ανάκτησης πληροφορίας;</a:t>
            </a:r>
            <a:endParaRPr lang="en-US" dirty="0">
              <a:solidFill>
                <a:srgbClr val="C00000"/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270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Ομοιότητα διανυσμάτων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6858000" cy="2514600"/>
          </a:xfrm>
        </p:spPr>
        <p:txBody>
          <a:bodyPr/>
          <a:lstStyle/>
          <a:p>
            <a:pPr eaLnBrk="1" hangingPunct="1">
              <a:buNone/>
            </a:pPr>
            <a:r>
              <a:rPr lang="el-GR" dirty="0">
                <a:ea typeface="ＭＳ Ｐゴシック" charset="-128"/>
              </a:rPr>
              <a:t>Πρώτη προσέγγιση</a:t>
            </a:r>
            <a:r>
              <a:rPr lang="en-US" dirty="0">
                <a:ea typeface="ＭＳ Ｐゴシック" charset="-128"/>
              </a:rPr>
              <a:t>: </a:t>
            </a:r>
            <a:r>
              <a:rPr lang="el-GR" dirty="0">
                <a:ea typeface="ＭＳ Ｐゴシック" charset="-128"/>
              </a:rPr>
              <a:t>απόσταση μεταξύ δυο διανυσμάτων</a:t>
            </a:r>
          </a:p>
          <a:p>
            <a:pPr eaLnBrk="1" hangingPunct="1">
              <a:buNone/>
            </a:pPr>
            <a:endParaRPr lang="en-US" dirty="0">
              <a:ea typeface="ＭＳ Ｐゴシック" charset="-128"/>
            </a:endParaRPr>
          </a:p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Ευκλείδεια απόσταση;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  <a:p>
            <a:pPr lvl="1" eaLnBrk="1" hangingPunct="1"/>
            <a:r>
              <a:rPr lang="el-GR" dirty="0">
                <a:ea typeface="ＭＳ Ｐゴシック" charset="-128"/>
              </a:rPr>
              <a:t>Δεν είναι καλή ιδέα – είναι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μεγάλη</a:t>
            </a:r>
            <a:r>
              <a:rPr lang="el-GR" dirty="0">
                <a:ea typeface="ＭＳ Ｐゴシック" charset="-128"/>
              </a:rPr>
              <a:t> για διανύσματα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διαφορετικού μήκους</a:t>
            </a:r>
            <a:endParaRPr lang="en-US" dirty="0">
              <a:solidFill>
                <a:schemeClr val="accent1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40964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6.3</a:t>
            </a:r>
          </a:p>
        </p:txBody>
      </p:sp>
    </p:spTree>
    <p:extLst>
      <p:ext uri="{BB962C8B-B14F-4D97-AF65-F5344CB8AC3E}">
        <p14:creationId xmlns:p14="http://schemas.microsoft.com/office/powerpoint/2010/main" val="42697378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4"/>
          <p:cNvSpPr>
            <a:spLocks noGrp="1"/>
          </p:cNvSpPr>
          <p:nvPr>
            <p:ph type="title"/>
          </p:nvPr>
        </p:nvSpPr>
        <p:spPr>
          <a:xfrm>
            <a:off x="228600" y="365126"/>
            <a:ext cx="828675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Χρήση της γωνίας αντί της απόστασης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43011" name="Content Placeholder 5"/>
          <p:cNvSpPr>
            <a:spLocks noGrp="1"/>
          </p:cNvSpPr>
          <p:nvPr>
            <p:ph idx="1"/>
          </p:nvPr>
        </p:nvSpPr>
        <p:spPr>
          <a:xfrm>
            <a:off x="628650" y="1905000"/>
            <a:ext cx="7886700" cy="3584575"/>
          </a:xfrm>
        </p:spPr>
        <p:txBody>
          <a:bodyPr>
            <a:noAutofit/>
          </a:bodyPr>
          <a:lstStyle/>
          <a:p>
            <a:pPr eaLnBrk="1" hangingPunct="1"/>
            <a:r>
              <a:rPr lang="el-GR" dirty="0">
                <a:ea typeface="ＭＳ Ｐゴシック" charset="-128"/>
              </a:rPr>
              <a:t>Έστω ένα έγγραφο </a:t>
            </a:r>
            <a:r>
              <a:rPr lang="en-US" i="1" dirty="0">
                <a:ea typeface="ＭＳ Ｐゴシック" charset="-128"/>
              </a:rPr>
              <a:t>d</a:t>
            </a:r>
            <a:r>
              <a:rPr lang="el-GR" dirty="0">
                <a:ea typeface="ＭＳ Ｐゴシック" charset="-128"/>
              </a:rPr>
              <a:t>. Υποθέστε ότι κάνουμε </a:t>
            </a:r>
            <a:r>
              <a:rPr lang="en-US" dirty="0">
                <a:ea typeface="ＭＳ Ｐゴシック" charset="-128"/>
              </a:rPr>
              <a:t>append </a:t>
            </a:r>
            <a:r>
              <a:rPr lang="el-GR" dirty="0">
                <a:ea typeface="ＭＳ Ｐゴシック" charset="-128"/>
              </a:rPr>
              <a:t>το </a:t>
            </a:r>
            <a:r>
              <a:rPr lang="en-US" i="1" dirty="0">
                <a:ea typeface="ＭＳ Ｐゴシック" charset="-128"/>
              </a:rPr>
              <a:t>d</a:t>
            </a:r>
            <a:r>
              <a:rPr lang="en-US" dirty="0"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στον εαυτό του και έστω </a:t>
            </a:r>
            <a:r>
              <a:rPr lang="en-US" i="1" dirty="0">
                <a:ea typeface="ＭＳ Ｐゴシック" charset="-128"/>
              </a:rPr>
              <a:t>d’</a:t>
            </a:r>
            <a:r>
              <a:rPr lang="en-US" dirty="0"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το κείμενο που προκύπτει. </a:t>
            </a:r>
          </a:p>
          <a:p>
            <a:pPr eaLnBrk="1" hangingPunct="1"/>
            <a:endParaRPr lang="en-US" sz="1000" dirty="0">
              <a:ea typeface="ＭＳ Ｐゴシック" charset="-128"/>
            </a:endParaRPr>
          </a:p>
          <a:p>
            <a:pPr eaLnBrk="1" hangingPunct="1"/>
            <a:r>
              <a:rPr lang="en-US" dirty="0">
                <a:ea typeface="ＭＳ Ｐゴシック" charset="-128"/>
              </a:rPr>
              <a:t>“</a:t>
            </a:r>
            <a:r>
              <a:rPr lang="el-GR" dirty="0">
                <a:ea typeface="ＭＳ Ｐゴシック" charset="-128"/>
              </a:rPr>
              <a:t>Σημασιολογικά</a:t>
            </a:r>
            <a:r>
              <a:rPr lang="en-US" dirty="0">
                <a:ea typeface="ＭＳ Ｐゴシック" charset="-128"/>
              </a:rPr>
              <a:t>” </a:t>
            </a:r>
            <a:r>
              <a:rPr lang="el-GR" dirty="0">
                <a:ea typeface="ＭＳ Ｐゴシック" charset="-128"/>
              </a:rPr>
              <a:t>το</a:t>
            </a:r>
            <a:r>
              <a:rPr lang="el-GR" i="1" dirty="0">
                <a:ea typeface="ＭＳ Ｐゴシック" charset="-128"/>
              </a:rPr>
              <a:t> </a:t>
            </a:r>
            <a:r>
              <a:rPr lang="en-US" i="1" dirty="0">
                <a:ea typeface="ＭＳ Ｐゴシック" charset="-128"/>
              </a:rPr>
              <a:t>d </a:t>
            </a:r>
            <a:r>
              <a:rPr lang="el-GR" dirty="0">
                <a:ea typeface="ＭＳ Ｐゴシック" charset="-128"/>
              </a:rPr>
              <a:t>και το</a:t>
            </a:r>
            <a:r>
              <a:rPr lang="en-US" dirty="0">
                <a:ea typeface="ＭＳ Ｐゴシック" charset="-128"/>
              </a:rPr>
              <a:t> </a:t>
            </a:r>
            <a:r>
              <a:rPr lang="en-US" i="1" dirty="0">
                <a:ea typeface="ＭＳ Ｐゴシック" charset="-128"/>
              </a:rPr>
              <a:t>d′</a:t>
            </a:r>
            <a:r>
              <a:rPr lang="en-US" dirty="0"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έχουν το ίδιο περιεχόμενο</a:t>
            </a:r>
          </a:p>
          <a:p>
            <a:pPr marL="0" indent="0" eaLnBrk="1" hangingPunct="1">
              <a:buNone/>
            </a:pPr>
            <a:endParaRPr lang="en-US" sz="1000" dirty="0">
              <a:ea typeface="ＭＳ Ｐゴシック" charset="-128"/>
            </a:endParaRPr>
          </a:p>
          <a:p>
            <a:pPr eaLnBrk="1" hangingPunct="1"/>
            <a:r>
              <a:rPr lang="el-GR" dirty="0">
                <a:ea typeface="ＭＳ Ｐゴシック" charset="-128"/>
              </a:rPr>
              <a:t>Η Ευκλείδεια απόσταση μεταξύ τους μπορεί να είναι πολύ μεγάλη</a:t>
            </a:r>
          </a:p>
          <a:p>
            <a:pPr eaLnBrk="1" hangingPunct="1"/>
            <a:endParaRPr lang="en-US" sz="1000" dirty="0">
              <a:ea typeface="ＭＳ Ｐゴシック" charset="-128"/>
            </a:endParaRPr>
          </a:p>
          <a:p>
            <a:pPr eaLnBrk="1" hangingPunct="1"/>
            <a:r>
              <a:rPr lang="el-GR" dirty="0">
                <a:ea typeface="ＭＳ Ｐゴシック" charset="-128"/>
              </a:rPr>
              <a:t>Η γωνία όμως είναι 0 (αντιστοιχεί στη μεγαλύτερη ομοιότητα)  =&gt; χρήση της γωνίας</a:t>
            </a:r>
            <a:endParaRPr lang="en-US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43012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6.3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Content Placeholder 3" descr="vs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68750" y="1676400"/>
            <a:ext cx="4467225" cy="3495675"/>
          </a:xfrm>
        </p:spPr>
      </p:pic>
      <p:sp>
        <p:nvSpPr>
          <p:cNvPr id="41988" name="Text Placeholder 4"/>
          <p:cNvSpPr>
            <a:spLocks noGrp="1"/>
          </p:cNvSpPr>
          <p:nvPr>
            <p:ph type="body" sz="half" idx="2"/>
          </p:nvPr>
        </p:nvSpPr>
        <p:spPr>
          <a:xfrm>
            <a:off x="381000" y="2590800"/>
            <a:ext cx="2819400" cy="2405062"/>
          </a:xfrm>
        </p:spPr>
        <p:txBody>
          <a:bodyPr/>
          <a:lstStyle/>
          <a:p>
            <a:pPr eaLnBrk="1" hangingPunct="1"/>
            <a:r>
              <a:rPr lang="el-GR" sz="2400" dirty="0">
                <a:ea typeface="ＭＳ Ｐゴシック" charset="-128"/>
              </a:rPr>
              <a:t>Η Ευκλείδεια απόσταση μεταξύ του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n-US" sz="2400" i="1" dirty="0">
                <a:solidFill>
                  <a:srgbClr val="0000FF"/>
                </a:solidFill>
                <a:ea typeface="ＭＳ Ｐゴシック" charset="-128"/>
              </a:rPr>
              <a:t>q</a:t>
            </a:r>
            <a:r>
              <a:rPr lang="el-GR" sz="2400" i="1" dirty="0">
                <a:solidFill>
                  <a:srgbClr val="0000FF"/>
                </a:solidFill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και του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n-US" sz="2400" i="1" dirty="0">
                <a:solidFill>
                  <a:srgbClr val="0000FF"/>
                </a:solidFill>
                <a:ea typeface="ＭＳ Ｐゴシック" charset="-128"/>
              </a:rPr>
              <a:t>d</a:t>
            </a:r>
            <a:r>
              <a:rPr lang="en-US" sz="2400" i="1" baseline="-25000" dirty="0">
                <a:solidFill>
                  <a:srgbClr val="0000FF"/>
                </a:solidFill>
                <a:ea typeface="ＭＳ Ｐゴシック" charset="-128"/>
              </a:rPr>
              <a:t>2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είναι μεγάλη αν και η </a:t>
            </a:r>
            <a:r>
              <a:rPr lang="el-GR" sz="2400" dirty="0">
                <a:solidFill>
                  <a:srgbClr val="FF0000"/>
                </a:solidFill>
                <a:ea typeface="ＭＳ Ｐゴシック" charset="-128"/>
              </a:rPr>
              <a:t>κατανομή των όρων</a:t>
            </a:r>
            <a:r>
              <a:rPr lang="el-GR" sz="2400" dirty="0">
                <a:ea typeface="ＭＳ Ｐゴシック" charset="-128"/>
              </a:rPr>
              <a:t> είναι παρόμοια</a:t>
            </a:r>
            <a:endParaRPr lang="en-US" sz="2400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558E-6DE4-4CD3-890E-A7DA5D004993}" type="slidenum">
              <a:rPr lang="en-US" smtClean="0"/>
              <a:pPr/>
              <a:t>43</a:t>
            </a:fld>
            <a:endParaRPr lang="en-US"/>
          </a:p>
        </p:txBody>
      </p:sp>
      <p:cxnSp>
        <p:nvCxnSpPr>
          <p:cNvPr id="41989" name="Straight Arrow Connector 6"/>
          <p:cNvCxnSpPr>
            <a:cxnSpLocks noChangeShapeType="1"/>
          </p:cNvCxnSpPr>
          <p:nvPr/>
        </p:nvCxnSpPr>
        <p:spPr bwMode="auto">
          <a:xfrm>
            <a:off x="990600" y="3352800"/>
            <a:ext cx="2286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41990" name="Straight Arrow Connector 7"/>
          <p:cNvCxnSpPr>
            <a:cxnSpLocks noChangeShapeType="1"/>
          </p:cNvCxnSpPr>
          <p:nvPr/>
        </p:nvCxnSpPr>
        <p:spPr bwMode="auto">
          <a:xfrm>
            <a:off x="2134577" y="3351213"/>
            <a:ext cx="2286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41993" name="TextBox 8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975" y="33338"/>
            <a:ext cx="7888908" cy="1322947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Από γωνίες σε συνημίτονα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6.3</a:t>
            </a:r>
          </a:p>
        </p:txBody>
      </p:sp>
      <p:pic>
        <p:nvPicPr>
          <p:cNvPr id="45061" name="Picture 4"/>
          <p:cNvPicPr>
            <a:picLocks noChangeAspect="1"/>
          </p:cNvPicPr>
          <p:nvPr/>
        </p:nvPicPr>
        <p:blipFill>
          <a:blip r:embed="rId3" cstate="print"/>
          <a:srcRect t="16666" b="16666"/>
          <a:stretch>
            <a:fillRect/>
          </a:stretch>
        </p:blipFill>
        <p:spPr bwMode="auto">
          <a:xfrm>
            <a:off x="1219200" y="1676400"/>
            <a:ext cx="63246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3400" y="58928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>
                <a:latin typeface="+mn-lt"/>
                <a:ea typeface="ＭＳ Ｐゴシック" charset="-128"/>
              </a:rPr>
              <a:t>Συνημίτονο μονότονα φθίνουσα συνάρτηση στο διάστημα </a:t>
            </a:r>
            <a:r>
              <a:rPr lang="en-US" sz="1800" dirty="0">
                <a:latin typeface="+mn-lt"/>
                <a:ea typeface="ＭＳ Ｐゴシック" charset="-128"/>
              </a:rPr>
              <a:t>[0</a:t>
            </a:r>
            <a:r>
              <a:rPr lang="en-US" sz="1800" baseline="30000" dirty="0">
                <a:latin typeface="+mn-lt"/>
                <a:ea typeface="ＭＳ Ｐゴシック" charset="-128"/>
              </a:rPr>
              <a:t>o</a:t>
            </a:r>
            <a:r>
              <a:rPr lang="en-US" sz="1800" dirty="0">
                <a:latin typeface="+mn-lt"/>
                <a:ea typeface="ＭＳ Ｐゴシック" charset="-128"/>
              </a:rPr>
              <a:t>, 180</a:t>
            </a:r>
            <a:r>
              <a:rPr lang="en-US" sz="1800" baseline="30000" dirty="0">
                <a:latin typeface="+mn-lt"/>
                <a:ea typeface="ＭＳ Ｐゴシック" charset="-128"/>
              </a:rPr>
              <a:t>o</a:t>
            </a:r>
            <a:r>
              <a:rPr lang="en-US" sz="1800" dirty="0">
                <a:latin typeface="+mn-lt"/>
                <a:ea typeface="ＭＳ Ｐゴシック" charset="-128"/>
              </a:rPr>
              <a:t>]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628650" y="66778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Ομοιότητα εγγράφων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graphicFrame>
        <p:nvGraphicFramePr>
          <p:cNvPr id="11266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0923588"/>
              </p:ext>
            </p:extLst>
          </p:nvPr>
        </p:nvGraphicFramePr>
        <p:xfrm>
          <a:off x="1012825" y="2479675"/>
          <a:ext cx="7215188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630" name="Equation" r:id="rId4" imgW="3848040" imgH="622080" progId="Equation.3">
                  <p:embed/>
                </p:oleObj>
              </mc:Choice>
              <mc:Fallback>
                <p:oleObj name="Equation" r:id="rId4" imgW="3848040" imgH="62208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825" y="2479675"/>
                        <a:ext cx="7215188" cy="1166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Line Callout 1 4"/>
          <p:cNvSpPr>
            <a:spLocks/>
          </p:cNvSpPr>
          <p:nvPr/>
        </p:nvSpPr>
        <p:spPr bwMode="auto">
          <a:xfrm>
            <a:off x="1600200" y="1676400"/>
            <a:ext cx="1984375" cy="461963"/>
          </a:xfrm>
          <a:prstGeom prst="borderCallout1">
            <a:avLst>
              <a:gd name="adj1" fmla="val 104463"/>
              <a:gd name="adj2" fmla="val 51190"/>
              <a:gd name="adj3" fmla="val 204176"/>
              <a:gd name="adj4" fmla="val 7493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Dot product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114800" y="1676400"/>
            <a:ext cx="1981200" cy="762000"/>
            <a:chOff x="4114800" y="1676400"/>
            <a:chExt cx="1981200" cy="762000"/>
          </a:xfrm>
        </p:grpSpPr>
        <p:sp>
          <p:nvSpPr>
            <p:cNvPr id="11278" name="Line Callout 2 5"/>
            <p:cNvSpPr>
              <a:spLocks/>
            </p:cNvSpPr>
            <p:nvPr/>
          </p:nvSpPr>
          <p:spPr bwMode="auto">
            <a:xfrm>
              <a:off x="4114800" y="1676400"/>
              <a:ext cx="1981200" cy="457200"/>
            </a:xfrm>
            <a:prstGeom prst="borderCallout2">
              <a:avLst>
                <a:gd name="adj1" fmla="val 97319"/>
                <a:gd name="adj2" fmla="val 8153"/>
                <a:gd name="adj3" fmla="val 159227"/>
                <a:gd name="adj4" fmla="val 7509"/>
                <a:gd name="adj5" fmla="val 172023"/>
                <a:gd name="adj6" fmla="val 388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>
                  <a:solidFill>
                    <a:srgbClr val="C00000"/>
                  </a:solidFill>
                </a:rPr>
                <a:t>Unit vectors</a:t>
              </a:r>
            </a:p>
          </p:txBody>
        </p:sp>
        <p:cxnSp>
          <p:nvCxnSpPr>
            <p:cNvPr id="11279" name="Straight Connector 7"/>
            <p:cNvCxnSpPr>
              <a:cxnSpLocks noChangeShapeType="1"/>
            </p:cNvCxnSpPr>
            <p:nvPr/>
          </p:nvCxnSpPr>
          <p:spPr bwMode="auto">
            <a:xfrm rot="5400000">
              <a:off x="4572794" y="2286000"/>
              <a:ext cx="304006" cy="7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</p:grpSp>
      <p:sp>
        <p:nvSpPr>
          <p:cNvPr id="11270" name="TextBox 10"/>
          <p:cNvSpPr txBox="1">
            <a:spLocks noChangeArrowheads="1"/>
          </p:cNvSpPr>
          <p:nvPr/>
        </p:nvSpPr>
        <p:spPr bwMode="auto">
          <a:xfrm>
            <a:off x="315119" y="4061558"/>
            <a:ext cx="8610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 dirty="0">
                <a:solidFill>
                  <a:srgbClr val="0000FF"/>
                </a:solidFill>
                <a:latin typeface="+mn-lt"/>
              </a:rPr>
              <a:t>d</a:t>
            </a:r>
            <a:r>
              <a:rPr lang="en-US" i="1" baseline="-25000" dirty="0">
                <a:solidFill>
                  <a:srgbClr val="0000FF"/>
                </a:solidFill>
                <a:latin typeface="+mn-lt"/>
              </a:rPr>
              <a:t>i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d’</a:t>
            </a:r>
            <a:r>
              <a:rPr lang="en-US" baseline="-25000" dirty="0" err="1">
                <a:solidFill>
                  <a:srgbClr val="0000FF"/>
                </a:solidFill>
                <a:latin typeface="+mn-lt"/>
              </a:rPr>
              <a:t>i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) </a:t>
            </a:r>
            <a:r>
              <a:rPr lang="el-GR" dirty="0">
                <a:solidFill>
                  <a:srgbClr val="0000FF"/>
                </a:solidFill>
                <a:latin typeface="+mn-lt"/>
              </a:rPr>
              <a:t>είναι το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tf-idf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l-GR" dirty="0">
                <a:solidFill>
                  <a:srgbClr val="0000FF"/>
                </a:solidFill>
                <a:latin typeface="+mn-lt"/>
              </a:rPr>
              <a:t>βάρος του </a:t>
            </a:r>
            <a:r>
              <a:rPr lang="en-US" i="1" dirty="0" err="1">
                <a:solidFill>
                  <a:srgbClr val="0000FF"/>
                </a:solidFill>
                <a:latin typeface="+mn-lt"/>
              </a:rPr>
              <a:t>i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-</a:t>
            </a:r>
            <a:r>
              <a:rPr lang="el-GR" dirty="0">
                <a:solidFill>
                  <a:srgbClr val="0000FF"/>
                </a:solidFill>
                <a:latin typeface="+mn-lt"/>
              </a:rPr>
              <a:t>οστού όρου στο έγγραφο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i="1" dirty="0">
                <a:solidFill>
                  <a:srgbClr val="0000FF"/>
                </a:solidFill>
                <a:latin typeface="+mn-lt"/>
              </a:rPr>
              <a:t>d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i="1" dirty="0">
                <a:solidFill>
                  <a:srgbClr val="0000FF"/>
                </a:solidFill>
                <a:latin typeface="+mn-lt"/>
              </a:rPr>
              <a:t>(d’)</a:t>
            </a:r>
          </a:p>
          <a:p>
            <a:endParaRPr lang="en-US" dirty="0">
              <a:solidFill>
                <a:srgbClr val="0000FF"/>
              </a:solidFill>
              <a:latin typeface="+mn-lt"/>
            </a:endParaRPr>
          </a:p>
          <a:p>
            <a:r>
              <a:rPr lang="en-US" dirty="0">
                <a:latin typeface="+mn-lt"/>
              </a:rPr>
              <a:t>cos(</a:t>
            </a:r>
            <a:r>
              <a:rPr lang="en-US" i="1" dirty="0">
                <a:latin typeface="+mn-lt"/>
              </a:rPr>
              <a:t>d’,</a:t>
            </a:r>
            <a:r>
              <a:rPr lang="el-GR" i="1" dirty="0">
                <a:latin typeface="+mn-lt"/>
              </a:rPr>
              <a:t> </a:t>
            </a:r>
            <a:r>
              <a:rPr lang="en-US" i="1" dirty="0">
                <a:latin typeface="+mn-lt"/>
              </a:rPr>
              <a:t>d</a:t>
            </a:r>
            <a:r>
              <a:rPr lang="en-US" dirty="0">
                <a:latin typeface="+mn-lt"/>
              </a:rPr>
              <a:t>) </a:t>
            </a:r>
            <a:r>
              <a:rPr lang="el-GR" dirty="0">
                <a:latin typeface="+mn-lt"/>
              </a:rPr>
              <a:t>η ομοιότητα </a:t>
            </a:r>
            <a:r>
              <a:rPr lang="el-GR" dirty="0" err="1">
                <a:latin typeface="+mn-lt"/>
              </a:rPr>
              <a:t>συνημιτόνου</a:t>
            </a:r>
            <a:r>
              <a:rPr lang="el-GR" dirty="0">
                <a:latin typeface="+mn-lt"/>
              </a:rPr>
              <a:t> μεταξύ </a:t>
            </a:r>
            <a:r>
              <a:rPr lang="en-US" i="1" dirty="0">
                <a:latin typeface="+mn-lt"/>
              </a:rPr>
              <a:t>d’</a:t>
            </a:r>
            <a:r>
              <a:rPr lang="en-US" dirty="0">
                <a:latin typeface="+mn-lt"/>
              </a:rPr>
              <a:t> and </a:t>
            </a:r>
            <a:r>
              <a:rPr lang="en-US" i="1" dirty="0">
                <a:latin typeface="+mn-lt"/>
              </a:rPr>
              <a:t>d</a:t>
            </a:r>
            <a:r>
              <a:rPr lang="en-US" dirty="0">
                <a:latin typeface="+mn-lt"/>
              </a:rPr>
              <a:t> … </a:t>
            </a:r>
            <a:r>
              <a:rPr lang="el-GR" dirty="0">
                <a:latin typeface="+mn-lt"/>
              </a:rPr>
              <a:t>ή</a:t>
            </a:r>
            <a:r>
              <a:rPr lang="en-US" dirty="0">
                <a:latin typeface="+mn-lt"/>
              </a:rPr>
              <a:t>,</a:t>
            </a:r>
          </a:p>
          <a:p>
            <a:r>
              <a:rPr lang="el-GR" dirty="0">
                <a:latin typeface="+mn-lt"/>
              </a:rPr>
              <a:t>Ισοδύναμα, το συνημίτονο της γωνίας μεταξύ των </a:t>
            </a:r>
            <a:r>
              <a:rPr lang="en-US" i="1" dirty="0">
                <a:latin typeface="+mn-lt"/>
              </a:rPr>
              <a:t>d’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και</a:t>
            </a:r>
            <a:r>
              <a:rPr lang="en-US" dirty="0">
                <a:latin typeface="+mn-lt"/>
              </a:rPr>
              <a:t> </a:t>
            </a:r>
            <a:r>
              <a:rPr lang="en-US" i="1" dirty="0">
                <a:latin typeface="+mn-lt"/>
              </a:rPr>
              <a:t>d</a:t>
            </a:r>
            <a:r>
              <a:rPr lang="en-US" dirty="0">
                <a:latin typeface="+mn-lt"/>
              </a:rPr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38200" y="4835397"/>
            <a:ext cx="6862915" cy="415922"/>
            <a:chOff x="838200" y="4835397"/>
            <a:chExt cx="6862915" cy="415922"/>
          </a:xfrm>
        </p:grpSpPr>
        <p:cxnSp>
          <p:nvCxnSpPr>
            <p:cNvPr id="11271" name="Straight Arrow Connector 11"/>
            <p:cNvCxnSpPr>
              <a:cxnSpLocks noChangeShapeType="1"/>
            </p:cNvCxnSpPr>
            <p:nvPr/>
          </p:nvCxnSpPr>
          <p:spPr bwMode="auto">
            <a:xfrm>
              <a:off x="5715000" y="4862075"/>
              <a:ext cx="228600" cy="15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  <p:cxnSp>
          <p:nvCxnSpPr>
            <p:cNvPr id="11272" name="Straight Arrow Connector 12"/>
            <p:cNvCxnSpPr>
              <a:cxnSpLocks noChangeShapeType="1"/>
            </p:cNvCxnSpPr>
            <p:nvPr/>
          </p:nvCxnSpPr>
          <p:spPr bwMode="auto">
            <a:xfrm>
              <a:off x="6457950" y="4862869"/>
              <a:ext cx="2286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  <p:cxnSp>
          <p:nvCxnSpPr>
            <p:cNvPr id="11273" name="Straight Arrow Connector 13"/>
            <p:cNvCxnSpPr>
              <a:cxnSpLocks noChangeShapeType="1"/>
            </p:cNvCxnSpPr>
            <p:nvPr/>
          </p:nvCxnSpPr>
          <p:spPr bwMode="auto">
            <a:xfrm>
              <a:off x="6686550" y="5245457"/>
              <a:ext cx="228600" cy="15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  <p:cxnSp>
          <p:nvCxnSpPr>
            <p:cNvPr id="11274" name="Straight Arrow Connector 14"/>
            <p:cNvCxnSpPr>
              <a:cxnSpLocks noChangeShapeType="1"/>
            </p:cNvCxnSpPr>
            <p:nvPr/>
          </p:nvCxnSpPr>
          <p:spPr bwMode="auto">
            <a:xfrm>
              <a:off x="7472515" y="5249732"/>
              <a:ext cx="228600" cy="15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  <p:cxnSp>
          <p:nvCxnSpPr>
            <p:cNvPr id="11275" name="Straight Arrow Connector 15"/>
            <p:cNvCxnSpPr>
              <a:cxnSpLocks noChangeShapeType="1"/>
            </p:cNvCxnSpPr>
            <p:nvPr/>
          </p:nvCxnSpPr>
          <p:spPr bwMode="auto">
            <a:xfrm>
              <a:off x="1219200" y="4835397"/>
              <a:ext cx="2286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  <p:cxnSp>
          <p:nvCxnSpPr>
            <p:cNvPr id="11276" name="Straight Arrow Connector 16"/>
            <p:cNvCxnSpPr>
              <a:cxnSpLocks noChangeShapeType="1"/>
            </p:cNvCxnSpPr>
            <p:nvPr/>
          </p:nvCxnSpPr>
          <p:spPr bwMode="auto">
            <a:xfrm>
              <a:off x="838200" y="4836985"/>
              <a:ext cx="2286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</p:grpSp>
      <p:sp>
        <p:nvSpPr>
          <p:cNvPr id="11277" name="TextBox 1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6.3</a:t>
            </a:r>
          </a:p>
        </p:txBody>
      </p:sp>
    </p:spTree>
    <p:extLst>
      <p:ext uri="{BB962C8B-B14F-4D97-AF65-F5344CB8AC3E}">
        <p14:creationId xmlns:p14="http://schemas.microsoft.com/office/powerpoint/2010/main" val="75891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628650" y="89047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4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Κανονικοποίηση</a:t>
            </a:r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του μήκους</a:t>
            </a:r>
            <a:endParaRPr lang="en-US" sz="44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0244" name="Content Placeholder 2"/>
          <p:cNvSpPr>
            <a:spLocks noGrp="1"/>
          </p:cNvSpPr>
          <p:nvPr>
            <p:ph idx="1"/>
          </p:nvPr>
        </p:nvSpPr>
        <p:spPr>
          <a:xfrm>
            <a:off x="628650" y="1469285"/>
            <a:ext cx="7886700" cy="435133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Ένα διάνυσμα μπορεί να </a:t>
            </a:r>
            <a:r>
              <a:rPr lang="el-GR" sz="2400" dirty="0" err="1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κανονικοποιηθεί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 διαιρώντας τα στοιχεία του με το μήκος του, με χρήση της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 L</a:t>
            </a:r>
            <a:r>
              <a:rPr lang="en-US" sz="2400" baseline="-250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2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νόρμας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: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dirty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sz="1400" dirty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Διαιρώντας ένα διάνυσμα με την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L</a:t>
            </a:r>
            <a:r>
              <a:rPr lang="en-US" sz="2400" baseline="-250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2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 </a:t>
            </a:r>
            <a:r>
              <a:rPr lang="el-GR" sz="24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νόρμα το κάνει μοναδιαίο 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0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Ως αποτέλεσμα, μικρά και μεγάλα έγγραφα έχουν συγκρίσιμα βάρη</a:t>
            </a:r>
            <a:endParaRPr lang="en-US" sz="2000" i="1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46</a:t>
            </a:fld>
            <a:endParaRPr lang="en-US"/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4957963"/>
              </p:ext>
            </p:extLst>
          </p:nvPr>
        </p:nvGraphicFramePr>
        <p:xfrm>
          <a:off x="3962400" y="2127293"/>
          <a:ext cx="2087562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578" name="Equation" r:id="rId3" imgW="875920" imgH="317362" progId="Equation.3">
                  <p:embed/>
                </p:oleObj>
              </mc:Choice>
              <mc:Fallback>
                <p:oleObj name="Equation" r:id="rId3" imgW="875920" imgH="31736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127293"/>
                        <a:ext cx="2087562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6.3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4296601"/>
            <a:ext cx="8229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 typeface="Wingdings" pitchFamily="-112" charset="2"/>
              <a:buChar char="§"/>
              <a:tabLst/>
              <a:defRPr/>
            </a:pP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Για διανύσματα </a:t>
            </a:r>
            <a:r>
              <a:rPr lang="el-GR" dirty="0">
                <a:latin typeface="+mn-lt"/>
                <a:ea typeface="ＭＳ Ｐゴシック" charset="-128"/>
                <a:cs typeface="ＭＳ Ｐゴシック" pitchFamily="-65" charset="-128"/>
              </a:rPr>
              <a:t>για τα οποία</a:t>
            </a: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 έχουμε </a:t>
            </a:r>
            <a:r>
              <a:rPr kumimoji="0" lang="el-GR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κανονικοποιήσει</a:t>
            </a: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 το μήκος τους (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length-normalized vectors</a:t>
            </a: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) </a:t>
            </a: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το συνημίτονο είναι απλώς το εσωτερικό γινόμενο </a:t>
            </a: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(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dot</a:t>
            </a: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or scalar product):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 typeface="Wingdings" pitchFamily="-11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pitchFamily="-65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 typeface="Wingdings" pitchFamily="-11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pitchFamily="-65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 typeface="Wingdings" pitchFamily="-11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pitchFamily="-65" charset="-128"/>
            </a:endParaRPr>
          </a:p>
        </p:txBody>
      </p:sp>
      <p:graphicFrame>
        <p:nvGraphicFramePr>
          <p:cNvPr id="121885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822864"/>
              </p:ext>
            </p:extLst>
          </p:nvPr>
        </p:nvGraphicFramePr>
        <p:xfrm>
          <a:off x="1293813" y="5453063"/>
          <a:ext cx="5567362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579" name="Equation" r:id="rId5" imgW="1841400" imgH="304560" progId="Equation.3">
                  <p:embed/>
                </p:oleObj>
              </mc:Choice>
              <mc:Fallback>
                <p:oleObj name="Equation" r:id="rId5" imgW="184140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3813" y="5453063"/>
                        <a:ext cx="5567362" cy="92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25326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3"/>
          <p:cNvSpPr>
            <a:spLocks noGrp="1"/>
          </p:cNvSpPr>
          <p:nvPr>
            <p:ph type="title"/>
          </p:nvPr>
        </p:nvSpPr>
        <p:spPr>
          <a:xfrm>
            <a:off x="457200" y="550967"/>
            <a:ext cx="8610600" cy="565150"/>
          </a:xfrm>
        </p:spPr>
        <p:txBody>
          <a:bodyPr>
            <a:noAutofit/>
          </a:bodyPr>
          <a:lstStyle/>
          <a:p>
            <a:pPr algn="ctr" eaLnBrk="1" hangingPunct="1"/>
            <a:r>
              <a:rPr lang="el-GR" sz="4800" b="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Παράδειγμα</a:t>
            </a:r>
            <a:endParaRPr lang="en-US" sz="4800" b="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191000" y="2438400"/>
          <a:ext cx="4267200" cy="2360615"/>
        </p:xfrm>
        <a:graphic>
          <a:graphicData uri="http://schemas.openxmlformats.org/drawingml/2006/table">
            <a:tbl>
              <a:tblPr/>
              <a:tblGrid>
                <a:gridCol w="1352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όρος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WH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affection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58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jealous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gossip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wuthering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7139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633538"/>
            <a:ext cx="3008313" cy="4691062"/>
          </a:xfrm>
        </p:spPr>
        <p:txBody>
          <a:bodyPr/>
          <a:lstStyle/>
          <a:p>
            <a:pPr eaLnBrk="1" hangingPunct="1"/>
            <a:r>
              <a:rPr lang="el-GR" sz="2800" dirty="0">
                <a:ea typeface="ＭＳ Ｐゴシック" charset="-128"/>
              </a:rPr>
              <a:t>Ποια είναι οι ομοιότητα μεταξύ των έργων </a:t>
            </a:r>
          </a:p>
          <a:p>
            <a:pPr eaLnBrk="1" hangingPunct="1"/>
            <a:r>
              <a:rPr lang="en-US" sz="2800" dirty="0" err="1">
                <a:solidFill>
                  <a:srgbClr val="0000FF"/>
                </a:solidFill>
                <a:ea typeface="ＭＳ Ｐゴシック" charset="-128"/>
              </a:rPr>
              <a:t>SaS</a:t>
            </a:r>
            <a:r>
              <a:rPr lang="en-US" sz="2800" dirty="0">
                <a:ea typeface="ＭＳ Ｐゴシック" charset="-128"/>
              </a:rPr>
              <a:t>: </a:t>
            </a:r>
            <a:r>
              <a:rPr lang="en-US" sz="2800" i="1" dirty="0">
                <a:ea typeface="ＭＳ Ｐゴシック" charset="-128"/>
              </a:rPr>
              <a:t>Sense and</a:t>
            </a:r>
          </a:p>
          <a:p>
            <a:pPr eaLnBrk="1" hangingPunct="1"/>
            <a:r>
              <a:rPr lang="en-US" sz="2800" i="1" dirty="0">
                <a:ea typeface="ＭＳ Ｐゴシック" charset="-128"/>
              </a:rPr>
              <a:t>Sensibility</a:t>
            </a:r>
          </a:p>
          <a:p>
            <a:pPr eaLnBrk="1" hangingPunct="1"/>
            <a:r>
              <a:rPr lang="en-US" sz="2800" dirty="0" err="1">
                <a:solidFill>
                  <a:srgbClr val="0000FF"/>
                </a:solidFill>
                <a:ea typeface="ＭＳ Ｐゴシック" charset="-128"/>
              </a:rPr>
              <a:t>PaP</a:t>
            </a:r>
            <a:r>
              <a:rPr lang="en-US" sz="2800" dirty="0">
                <a:ea typeface="ＭＳ Ｐゴシック" charset="-128"/>
              </a:rPr>
              <a:t>: </a:t>
            </a:r>
            <a:r>
              <a:rPr lang="en-US" sz="2800" i="1" dirty="0">
                <a:ea typeface="ＭＳ Ｐゴシック" charset="-128"/>
              </a:rPr>
              <a:t>Pride and</a:t>
            </a:r>
          </a:p>
          <a:p>
            <a:pPr eaLnBrk="1" hangingPunct="1"/>
            <a:r>
              <a:rPr lang="en-US" sz="2800" i="1" dirty="0">
                <a:ea typeface="ＭＳ Ｐゴシック" charset="-128"/>
              </a:rPr>
              <a:t>Prejudice</a:t>
            </a:r>
            <a:r>
              <a:rPr lang="en-US" sz="2800" dirty="0">
                <a:ea typeface="ＭＳ Ｐゴシック" charset="-128"/>
              </a:rPr>
              <a:t>, and</a:t>
            </a:r>
          </a:p>
          <a:p>
            <a:pPr eaLnBrk="1" hangingPunct="1"/>
            <a:r>
              <a:rPr lang="en-US" sz="2800" dirty="0">
                <a:solidFill>
                  <a:srgbClr val="0000FF"/>
                </a:solidFill>
                <a:ea typeface="ＭＳ Ｐゴシック" charset="-128"/>
              </a:rPr>
              <a:t>WH</a:t>
            </a:r>
            <a:r>
              <a:rPr lang="en-US" sz="2800" dirty="0">
                <a:ea typeface="ＭＳ Ｐゴシック" charset="-128"/>
              </a:rPr>
              <a:t>: </a:t>
            </a:r>
            <a:r>
              <a:rPr lang="en-US" sz="2800" i="1" dirty="0">
                <a:ea typeface="ＭＳ Ｐゴシック" charset="-128"/>
              </a:rPr>
              <a:t>Wuthering</a:t>
            </a:r>
          </a:p>
          <a:p>
            <a:pPr eaLnBrk="1" hangingPunct="1"/>
            <a:r>
              <a:rPr lang="en-US" sz="2800" i="1" dirty="0">
                <a:ea typeface="ＭＳ Ｐゴシック" charset="-128"/>
              </a:rPr>
              <a:t>Heights</a:t>
            </a:r>
            <a:r>
              <a:rPr lang="en-US" sz="2800" dirty="0">
                <a:ea typeface="ＭＳ Ｐゴシック" charset="-128"/>
              </a:rPr>
              <a:t>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558E-6DE4-4CD3-890E-A7DA5D004993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47140" name="TextBox 7"/>
          <p:cNvSpPr txBox="1">
            <a:spLocks noChangeArrowheads="1"/>
          </p:cNvSpPr>
          <p:nvPr/>
        </p:nvSpPr>
        <p:spPr bwMode="auto">
          <a:xfrm>
            <a:off x="3751259" y="1905000"/>
            <a:ext cx="487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1800" b="1" dirty="0">
                <a:solidFill>
                  <a:srgbClr val="C00000"/>
                </a:solidFill>
                <a:latin typeface="+mn-lt"/>
                <a:ea typeface="ＭＳ Ｐゴシック" charset="-128"/>
                <a:cs typeface="+mn-cs"/>
              </a:rPr>
              <a:t>Συχνότητα όρων </a:t>
            </a:r>
            <a:r>
              <a:rPr lang="en-US" sz="1800" b="1" dirty="0">
                <a:solidFill>
                  <a:srgbClr val="C00000"/>
                </a:solidFill>
                <a:latin typeface="+mn-lt"/>
                <a:ea typeface="ＭＳ Ｐゴシック" charset="-128"/>
                <a:cs typeface="+mn-cs"/>
              </a:rPr>
              <a:t>(</a:t>
            </a:r>
            <a:r>
              <a:rPr lang="el-GR" sz="1800" b="1" dirty="0">
                <a:solidFill>
                  <a:srgbClr val="C00000"/>
                </a:solidFill>
                <a:latin typeface="+mn-lt"/>
                <a:ea typeface="ＭＳ Ｐゴシック" charset="-128"/>
                <a:cs typeface="+mn-cs"/>
              </a:rPr>
              <a:t>μετρητές</a:t>
            </a:r>
            <a:r>
              <a:rPr lang="en-US" sz="1800" b="1" dirty="0">
                <a:solidFill>
                  <a:srgbClr val="C00000"/>
                </a:solidFill>
                <a:latin typeface="+mn-lt"/>
                <a:ea typeface="ＭＳ Ｐゴシック" charset="-128"/>
                <a:cs typeface="+mn-cs"/>
              </a:rPr>
              <a:t>)</a:t>
            </a:r>
          </a:p>
        </p:txBody>
      </p:sp>
      <p:sp>
        <p:nvSpPr>
          <p:cNvPr id="47141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6.3</a:t>
            </a:r>
          </a:p>
        </p:txBody>
      </p:sp>
    </p:spTree>
    <p:extLst>
      <p:ext uri="{BB962C8B-B14F-4D97-AF65-F5344CB8AC3E}">
        <p14:creationId xmlns:p14="http://schemas.microsoft.com/office/powerpoint/2010/main" val="27868410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Παράδειγμα (συνέχεια) 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48131" name="Text Placeholder 8"/>
          <p:cNvSpPr>
            <a:spLocks noGrp="1"/>
          </p:cNvSpPr>
          <p:nvPr>
            <p:ph type="body" idx="1"/>
          </p:nvPr>
        </p:nvSpPr>
        <p:spPr>
          <a:xfrm>
            <a:off x="609600" y="2667000"/>
            <a:ext cx="4040188" cy="639762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  <a:ea typeface="ＭＳ Ｐゴシック" charset="-128"/>
              </a:rPr>
              <a:t>Log frequency </a:t>
            </a:r>
            <a:r>
              <a:rPr lang="el-GR" dirty="0">
                <a:solidFill>
                  <a:srgbClr val="C00000"/>
                </a:solidFill>
                <a:ea typeface="ＭＳ Ｐゴシック" charset="-128"/>
              </a:rPr>
              <a:t>βάρος</a:t>
            </a:r>
            <a:r>
              <a:rPr lang="en-US" dirty="0">
                <a:solidFill>
                  <a:srgbClr val="C00000"/>
                </a:solidFill>
                <a:ea typeface="ＭＳ Ｐゴシック" charset="-128"/>
              </a:rPr>
              <a:t> (log </a:t>
            </a:r>
            <a:r>
              <a:rPr lang="en-US" dirty="0" err="1">
                <a:solidFill>
                  <a:srgbClr val="C00000"/>
                </a:solidFill>
                <a:ea typeface="ＭＳ Ｐゴシック" charset="-128"/>
              </a:rPr>
              <a:t>tf</a:t>
            </a:r>
            <a:r>
              <a:rPr lang="en-US" dirty="0">
                <a:solidFill>
                  <a:srgbClr val="C00000"/>
                </a:solidFill>
                <a:ea typeface="ＭＳ Ｐゴシック" charset="-128"/>
              </a:rPr>
              <a:t>)</a:t>
            </a: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</p:nvPr>
        </p:nvGraphicFramePr>
        <p:xfrm>
          <a:off x="304800" y="3352800"/>
          <a:ext cx="4191000" cy="1943100"/>
        </p:xfrm>
        <a:graphic>
          <a:graphicData uri="http://schemas.openxmlformats.org/drawingml/2006/table">
            <a:tbl>
              <a:tblPr/>
              <a:tblGrid>
                <a:gridCol w="118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9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όρος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SaS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PaP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WH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affection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3.06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2.76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jealous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1.85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2.04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gossip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1.30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1.78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wuthering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2.58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914900" y="4066684"/>
            <a:ext cx="4041775" cy="349251"/>
          </a:xfrm>
        </p:spPr>
        <p:txBody>
          <a:bodyPr/>
          <a:lstStyle/>
          <a:p>
            <a:pPr eaLnBrk="1" hangingPunct="1"/>
            <a:r>
              <a:rPr lang="el-GR" dirty="0">
                <a:solidFill>
                  <a:srgbClr val="C00000"/>
                </a:solidFill>
                <a:ea typeface="ＭＳ Ｐゴシック" charset="-128"/>
              </a:rPr>
              <a:t>Μετά την </a:t>
            </a:r>
            <a:r>
              <a:rPr lang="el-GR" dirty="0" err="1">
                <a:solidFill>
                  <a:srgbClr val="C00000"/>
                </a:solidFill>
                <a:ea typeface="ＭＳ Ｐゴシック" charset="-128"/>
              </a:rPr>
              <a:t>κανονικοποίηση</a:t>
            </a:r>
            <a:endParaRPr lang="en-US" dirty="0">
              <a:solidFill>
                <a:srgbClr val="C00000"/>
              </a:solidFill>
              <a:ea typeface="ＭＳ Ｐゴシック" charset="-128"/>
            </a:endParaRP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88372311"/>
              </p:ext>
            </p:extLst>
          </p:nvPr>
        </p:nvGraphicFramePr>
        <p:xfrm>
          <a:off x="4800600" y="4543792"/>
          <a:ext cx="4268788" cy="1851660"/>
        </p:xfrm>
        <a:graphic>
          <a:graphicData uri="http://schemas.openxmlformats.org/drawingml/2006/table">
            <a:tbl>
              <a:tblPr/>
              <a:tblGrid>
                <a:gridCol w="1236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1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όρος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WH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affection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0.789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0.832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0.524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jealous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0.515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0.555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0.465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gossip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0.335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0.405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wuthering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0.588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45E-0100-404D-AEB0-69CA392494B7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48199" name="TextBox 8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6.3</a:t>
            </a: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182880" y="1806714"/>
            <a:ext cx="41605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000" dirty="0">
                <a:latin typeface="+mn-lt"/>
              </a:rPr>
              <a:t>Για απλοποίηση δε θα χρησιμοποιήσουμε  τα </a:t>
            </a:r>
            <a:r>
              <a:rPr lang="en-US" sz="2000" dirty="0" err="1">
                <a:latin typeface="+mn-lt"/>
              </a:rPr>
              <a:t>idf</a:t>
            </a:r>
            <a:r>
              <a:rPr lang="en-US" sz="2000" dirty="0">
                <a:latin typeface="+mn-lt"/>
              </a:rPr>
              <a:t> </a:t>
            </a:r>
            <a:r>
              <a:rPr lang="el-GR" sz="2000" dirty="0">
                <a:latin typeface="+mn-lt"/>
              </a:rPr>
              <a:t>βάρη</a:t>
            </a:r>
          </a:p>
        </p:txBody>
      </p:sp>
      <p:graphicFrame>
        <p:nvGraphicFramePr>
          <p:cNvPr id="17" name="Content Placeholder 6"/>
          <p:cNvGraphicFramePr>
            <a:graphicFrameLocks/>
          </p:cNvGraphicFramePr>
          <p:nvPr/>
        </p:nvGraphicFramePr>
        <p:xfrm>
          <a:off x="5486400" y="1905000"/>
          <a:ext cx="3200400" cy="1672012"/>
        </p:xfrm>
        <a:graphic>
          <a:graphicData uri="http://schemas.openxmlformats.org/drawingml/2006/table">
            <a:tbl>
              <a:tblPr/>
              <a:tblGrid>
                <a:gridCol w="1118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88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όρος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WH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5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affection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58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9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jealous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8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gossip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9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wuthering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457200" y="5562600"/>
            <a:ext cx="76061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400" dirty="0">
                <a:latin typeface="+mn-lt"/>
              </a:rPr>
              <a:t>Μήκος </a:t>
            </a:r>
            <a:r>
              <a:rPr lang="en-US" sz="1400" dirty="0" err="1">
                <a:latin typeface="+mn-lt"/>
              </a:rPr>
              <a:t>SaS</a:t>
            </a:r>
            <a:r>
              <a:rPr lang="el-GR" sz="1400" dirty="0">
                <a:latin typeface="+mn-lt"/>
              </a:rPr>
              <a:t> </a:t>
            </a:r>
            <a:r>
              <a:rPr lang="en-US" dirty="0"/>
              <a:t>=</a:t>
            </a:r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4113069"/>
              </p:ext>
            </p:extLst>
          </p:nvPr>
        </p:nvGraphicFramePr>
        <p:xfrm>
          <a:off x="1173162" y="5901154"/>
          <a:ext cx="3398838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55" name="Εξίσωση" r:id="rId3" imgW="2095500" imgH="254000" progId="Equation.3">
                  <p:embed/>
                </p:oleObj>
              </mc:Choice>
              <mc:Fallback>
                <p:oleObj name="Εξίσωση" r:id="rId3" imgW="20955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3162" y="5901154"/>
                        <a:ext cx="3398838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Arrow Connector 21"/>
          <p:cNvCxnSpPr/>
          <p:nvPr/>
        </p:nvCxnSpPr>
        <p:spPr>
          <a:xfrm flipH="1">
            <a:off x="4343400" y="2590800"/>
            <a:ext cx="11430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800600" y="3657600"/>
            <a:ext cx="7620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53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Παράδειγμα (συνέχεια) 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half" idx="2"/>
          </p:nvPr>
        </p:nvGraphicFramePr>
        <p:xfrm>
          <a:off x="304800" y="2286000"/>
          <a:ext cx="4268788" cy="1851660"/>
        </p:xfrm>
        <a:graphic>
          <a:graphicData uri="http://schemas.openxmlformats.org/drawingml/2006/table">
            <a:tbl>
              <a:tblPr/>
              <a:tblGrid>
                <a:gridCol w="1236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1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7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όρος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WH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affection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0.789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0.832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0.524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jealous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0.515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0.555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0.465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gossip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0.335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0.405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wuthering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0.588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45E-0100-404D-AEB0-69CA392494B7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6200" y="4397375"/>
            <a:ext cx="698781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+mn-lt"/>
              </a:rPr>
              <a:t>cos(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SaS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,</a:t>
            </a:r>
            <a:r>
              <a:rPr lang="el-GR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PaP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) </a:t>
            </a:r>
            <a:r>
              <a:rPr lang="en-US" dirty="0">
                <a:latin typeface="+mn-lt"/>
              </a:rPr>
              <a:t>≈</a:t>
            </a:r>
          </a:p>
          <a:p>
            <a:r>
              <a:rPr lang="en-US" dirty="0">
                <a:latin typeface="+mn-lt"/>
              </a:rPr>
              <a:t>0.789 × 0.832 + 0.515 × 0.555 + 0.335 × 0.0 + 0.0 × 0.0</a:t>
            </a:r>
          </a:p>
          <a:p>
            <a:r>
              <a:rPr lang="en-US" dirty="0">
                <a:latin typeface="+mn-lt"/>
              </a:rPr>
              <a:t>≈ 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0.94</a:t>
            </a:r>
            <a:endParaRPr lang="en-US" dirty="0">
              <a:latin typeface="+mn-lt"/>
            </a:endParaRPr>
          </a:p>
          <a:p>
            <a:r>
              <a:rPr lang="en-US" dirty="0" err="1">
                <a:solidFill>
                  <a:srgbClr val="0000FF"/>
                </a:solidFill>
                <a:latin typeface="+mn-lt"/>
              </a:rPr>
              <a:t>cos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(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SaS,WH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)</a:t>
            </a:r>
            <a:r>
              <a:rPr lang="en-US" dirty="0">
                <a:latin typeface="+mn-lt"/>
              </a:rPr>
              <a:t> ≈ 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0.79</a:t>
            </a:r>
          </a:p>
          <a:p>
            <a:r>
              <a:rPr lang="en-US" dirty="0" err="1">
                <a:solidFill>
                  <a:srgbClr val="0000FF"/>
                </a:solidFill>
                <a:latin typeface="+mn-lt"/>
              </a:rPr>
              <a:t>cos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(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PaP,WH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) </a:t>
            </a:r>
            <a:r>
              <a:rPr lang="en-US" dirty="0">
                <a:latin typeface="+mn-lt"/>
              </a:rPr>
              <a:t>≈ 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0.69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810000" y="5562600"/>
            <a:ext cx="43854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>
                <a:latin typeface="+mn-lt"/>
              </a:rPr>
              <a:t>Γιατί </a:t>
            </a:r>
            <a:r>
              <a:rPr lang="en-US" dirty="0" err="1">
                <a:latin typeface="+mn-lt"/>
              </a:rPr>
              <a:t>cos</a:t>
            </a:r>
            <a:r>
              <a:rPr lang="en-US" dirty="0">
                <a:latin typeface="+mn-lt"/>
              </a:rPr>
              <a:t>(</a:t>
            </a:r>
            <a:r>
              <a:rPr lang="en-US" dirty="0" err="1">
                <a:latin typeface="+mn-lt"/>
              </a:rPr>
              <a:t>SaS,PaP</a:t>
            </a:r>
            <a:r>
              <a:rPr lang="en-US" dirty="0">
                <a:latin typeface="+mn-lt"/>
              </a:rPr>
              <a:t>) &gt; </a:t>
            </a:r>
            <a:r>
              <a:rPr lang="en-US" dirty="0" err="1">
                <a:latin typeface="+mn-lt"/>
              </a:rPr>
              <a:t>cos</a:t>
            </a:r>
            <a:r>
              <a:rPr lang="en-US" dirty="0">
                <a:latin typeface="+mn-lt"/>
              </a:rPr>
              <a:t>(</a:t>
            </a:r>
            <a:r>
              <a:rPr lang="en-US" dirty="0" err="1">
                <a:latin typeface="+mn-lt"/>
              </a:rPr>
              <a:t>SaS,WH</a:t>
            </a:r>
            <a:r>
              <a:rPr lang="en-US" dirty="0">
                <a:latin typeface="+mn-lt"/>
              </a:rPr>
              <a:t>)?</a:t>
            </a:r>
          </a:p>
        </p:txBody>
      </p:sp>
      <p:sp>
        <p:nvSpPr>
          <p:cNvPr id="48199" name="TextBox 8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6.3</a:t>
            </a:r>
          </a:p>
        </p:txBody>
      </p:sp>
      <p:graphicFrame>
        <p:nvGraphicFramePr>
          <p:cNvPr id="19" name="Content Placeholder 6"/>
          <p:cNvGraphicFramePr>
            <a:graphicFrameLocks/>
          </p:cNvGraphicFramePr>
          <p:nvPr/>
        </p:nvGraphicFramePr>
        <p:xfrm>
          <a:off x="5486400" y="1905000"/>
          <a:ext cx="3200400" cy="1672012"/>
        </p:xfrm>
        <a:graphic>
          <a:graphicData uri="http://schemas.openxmlformats.org/drawingml/2006/table">
            <a:tbl>
              <a:tblPr/>
              <a:tblGrid>
                <a:gridCol w="1118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88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όρος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WH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5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affection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58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9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jealous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8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gossip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9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wuthering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931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Μοντέλα διαβαθμισμένης ανάκτησης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sz="2400" dirty="0">
                <a:ea typeface="ＭＳ Ｐゴシック" charset="-128"/>
              </a:rPr>
              <a:t>Αντί ενός </a:t>
            </a:r>
            <a:r>
              <a:rPr lang="el-GR" sz="2400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συνόλου</a:t>
            </a:r>
            <a:r>
              <a:rPr lang="el-GR" sz="2400" dirty="0">
                <a:ea typeface="ＭＳ Ｐゴシック" charset="-128"/>
              </a:rPr>
              <a:t> εγγράφων που ικανοποιούν το ερώτημα, η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διαβαθμισμένη ανάκτηση (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ranked retrieval) </a:t>
            </a:r>
            <a:r>
              <a:rPr lang="el-GR" sz="2400" dirty="0">
                <a:ea typeface="ＭＳ Ｐゴシック" charset="-128"/>
              </a:rPr>
              <a:t>επιστρέφει μια </a:t>
            </a:r>
            <a:r>
              <a:rPr lang="el-GR" sz="2400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διάταξη</a:t>
            </a:r>
            <a:r>
              <a:rPr lang="el-GR" sz="2400" dirty="0">
                <a:ea typeface="ＭＳ Ｐゴシック" charset="-128"/>
              </a:rPr>
              <a:t> των (κορυφαίων) για την ερώτηση εγγράφων της συλλογής </a:t>
            </a:r>
          </a:p>
          <a:p>
            <a:pPr eaLnBrk="1" hangingPunct="1"/>
            <a:endParaRPr lang="en-US" sz="900" dirty="0">
              <a:ea typeface="ＭＳ Ｐゴシック" charset="-128"/>
            </a:endParaRPr>
          </a:p>
          <a:p>
            <a:pPr eaLnBrk="1" hangingPunct="1"/>
            <a:r>
              <a:rPr lang="el-GR" sz="2400" dirty="0">
                <a:ea typeface="ＭＳ Ｐゴシック" charset="-128"/>
              </a:rPr>
              <a:t>Όταν το σύστημα παράγει ένα διατεταγμένο σύνολο αποτελεσμάτων, τα μεγάλα σύνολα δεν αποτελούν πρόβλημα </a:t>
            </a:r>
          </a:p>
          <a:p>
            <a:pPr lvl="1" eaLnBrk="1" hangingPunct="1"/>
            <a:r>
              <a:rPr lang="el-GR" sz="2000" dirty="0">
                <a:ea typeface="ＭＳ Ｐゴシック" charset="-128"/>
              </a:rPr>
              <a:t>Δείχνουμε απλώς τα </a:t>
            </a:r>
            <a:r>
              <a:rPr lang="el-GR" sz="20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κορυφαία</a:t>
            </a:r>
            <a:r>
              <a:rPr lang="el-GR" sz="2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(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top</a:t>
            </a:r>
            <a:r>
              <a:rPr lang="el-GR" sz="2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)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k </a:t>
            </a:r>
            <a:r>
              <a:rPr lang="en-US" sz="2000" dirty="0">
                <a:ea typeface="ＭＳ Ｐゴシック" charset="-128"/>
              </a:rPr>
              <a:t>( ≈ 10) </a:t>
            </a:r>
            <a:r>
              <a:rPr lang="el-GR" sz="2000" dirty="0">
                <a:ea typeface="ＭＳ Ｐゴシック" charset="-128"/>
              </a:rPr>
              <a:t>αποτελέσματα</a:t>
            </a:r>
            <a:endParaRPr lang="en-US" sz="2000" dirty="0">
              <a:ea typeface="ＭＳ Ｐゴシック" charset="-128"/>
            </a:endParaRPr>
          </a:p>
          <a:p>
            <a:pPr lvl="1" eaLnBrk="1" hangingPunct="1"/>
            <a:r>
              <a:rPr lang="el-GR" sz="2000" dirty="0">
                <a:ea typeface="ＭＳ Ｐゴシック" charset="-128"/>
              </a:rPr>
              <a:t>Δεν παραφορτώνουμε το χρήστη</a:t>
            </a:r>
          </a:p>
          <a:p>
            <a:pPr lvl="1" eaLnBrk="1" hangingPunct="1"/>
            <a:endParaRPr lang="en-US" sz="800" dirty="0">
              <a:ea typeface="ＭＳ Ｐゴシック" charset="-128"/>
            </a:endParaRPr>
          </a:p>
          <a:p>
            <a:pPr marL="0" lvl="1" indent="0" eaLnBrk="1" hangingPunct="1">
              <a:buNone/>
              <a:tabLst>
                <a:tab pos="0" algn="l"/>
              </a:tabLst>
            </a:pPr>
            <a:r>
              <a:rPr lang="el-GR" sz="28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Προϋπόθεση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: </a:t>
            </a:r>
            <a:r>
              <a:rPr lang="el-GR" sz="28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ο αλγόριθμος διάταξης να δουλεύει σωστά</a:t>
            </a:r>
            <a:endParaRPr lang="en-US" sz="2800" dirty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723774" y="135731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Τα ερωτήματα ως διανύσματα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u="sng" dirty="0">
                <a:ea typeface="ＭＳ Ｐゴシック" charset="-128"/>
              </a:rPr>
              <a:t>Βασική ιδέα </a:t>
            </a:r>
            <a:r>
              <a:rPr lang="en-US" sz="2400" u="sng" dirty="0">
                <a:ea typeface="ＭＳ Ｐゴシック" charset="-128"/>
              </a:rPr>
              <a:t>1: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 Εφαρμόζουμε το ίδιο και για τα ερωτήματα, δηλαδή,  </a:t>
            </a:r>
            <a:r>
              <a:rPr lang="el-GR" sz="2400" i="1" u="sng" dirty="0">
                <a:ea typeface="ＭＳ Ｐゴシック" charset="-128"/>
              </a:rPr>
              <a:t>αναπαριστούμε </a:t>
            </a:r>
            <a:r>
              <a:rPr lang="en-US" sz="2400" i="1" u="sng" dirty="0">
                <a:ea typeface="ＭＳ Ｐゴシック" charset="-128"/>
              </a:rPr>
              <a:t> </a:t>
            </a:r>
            <a:r>
              <a:rPr lang="el-GR" sz="2400" i="1" u="sng" dirty="0">
                <a:ea typeface="ＭＳ Ｐゴシック" charset="-128"/>
              </a:rPr>
              <a:t>και τα ερωτήματα ως διανύσματα στον ίδιο χώρο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2400" dirty="0">
              <a:ea typeface="ＭＳ Ｐゴシック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u="sng" dirty="0">
                <a:ea typeface="ＭＳ Ｐゴシック" charset="-128"/>
              </a:rPr>
              <a:t>Βασική ιδέα </a:t>
            </a:r>
            <a:r>
              <a:rPr lang="en-US" sz="2400" u="sng" dirty="0">
                <a:ea typeface="ＭＳ Ｐゴシック" charset="-128"/>
              </a:rPr>
              <a:t>2: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Διαβάθμιση των εγγράφων με βάση το πόσο κοντά είναι στην ερώτηση σε αυτό το χώρο</a:t>
            </a:r>
            <a:endParaRPr lang="en-US" sz="2400" dirty="0">
              <a:ea typeface="ＭＳ Ｐゴシック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Κοντινά</a:t>
            </a:r>
            <a:r>
              <a:rPr lang="en-US" sz="2400" dirty="0">
                <a:ea typeface="ＭＳ Ｐゴシック" charset="-128"/>
              </a:rPr>
              <a:t> = </a:t>
            </a:r>
            <a:r>
              <a:rPr lang="el-GR" sz="2400" dirty="0">
                <a:ea typeface="ＭＳ Ｐゴシック" charset="-128"/>
              </a:rPr>
              <a:t>ομοιότητα διανυσμάτων</a:t>
            </a:r>
            <a:endParaRPr lang="en-US" sz="2400" dirty="0">
              <a:ea typeface="ＭＳ Ｐゴシック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Ομοιότητα </a:t>
            </a:r>
            <a:r>
              <a:rPr lang="en-US" sz="2400" dirty="0">
                <a:ea typeface="ＭＳ Ｐゴシック" charset="-128"/>
              </a:rPr>
              <a:t>≈ </a:t>
            </a:r>
            <a:r>
              <a:rPr lang="el-GR" sz="2400" dirty="0">
                <a:ea typeface="ＭＳ Ｐゴシック" charset="-128"/>
              </a:rPr>
              <a:t>αντίθετο της απόστασης</a:t>
            </a:r>
            <a:endParaRPr lang="en-US" sz="2400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723774" y="135731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Από γωνίες σε συνημίτονα 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831975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Οι παρακάτω έννοιες είναι ισοδύναμες:</a:t>
            </a:r>
            <a:endParaRPr lang="en-US" sz="2400" dirty="0">
              <a:ea typeface="ＭＳ Ｐゴシック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Διαβάθμιση των εγγράφων σε </a:t>
            </a:r>
            <a:r>
              <a:rPr lang="el-GR" sz="2400" u="sng" dirty="0">
                <a:ea typeface="ＭＳ Ｐゴシック" charset="-128"/>
              </a:rPr>
              <a:t>φθίνουσα</a:t>
            </a:r>
            <a:r>
              <a:rPr lang="el-GR" sz="2400" dirty="0">
                <a:ea typeface="ＭＳ Ｐゴシック" charset="-128"/>
              </a:rPr>
              <a:t> διάταξη με βάση τη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γωνία</a:t>
            </a:r>
            <a:r>
              <a:rPr lang="el-GR" sz="2400" dirty="0">
                <a:ea typeface="ＭＳ Ｐゴシック" charset="-128"/>
              </a:rPr>
              <a:t> μεταξύ του εγγράφου και του ερωτήματος  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charset="-128"/>
              </a:rPr>
              <a:t>Διαβάθμιση των εγγράφων σε </a:t>
            </a:r>
            <a:r>
              <a:rPr lang="el-GR" sz="2400" u="sng" dirty="0">
                <a:ea typeface="ＭＳ Ｐゴシック" charset="-128"/>
              </a:rPr>
              <a:t>αύξουσα</a:t>
            </a:r>
            <a:r>
              <a:rPr lang="el-GR" sz="2400" dirty="0">
                <a:ea typeface="ＭＳ Ｐゴシック" charset="-128"/>
              </a:rPr>
              <a:t> διάταξη με βάση το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συνημίτονο της γωνίας</a:t>
            </a:r>
            <a:r>
              <a:rPr lang="el-GR" sz="2400" i="1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 </a:t>
            </a:r>
            <a:r>
              <a:rPr lang="el-GR" sz="2400" dirty="0">
                <a:ea typeface="ＭＳ Ｐゴシック" charset="-128"/>
              </a:rPr>
              <a:t>μεταξύ του εγγράφου και του ερωτήματος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4403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6.3</a:t>
            </a:r>
          </a:p>
        </p:txBody>
      </p:sp>
    </p:spTree>
    <p:extLst>
      <p:ext uri="{BB962C8B-B14F-4D97-AF65-F5344CB8AC3E}">
        <p14:creationId xmlns:p14="http://schemas.microsoft.com/office/powerpoint/2010/main" val="4124937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481134" y="135731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cosine(query,</a:t>
            </a:r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document)</a:t>
            </a:r>
          </a:p>
        </p:txBody>
      </p:sp>
      <p:graphicFrame>
        <p:nvGraphicFramePr>
          <p:cNvPr id="11266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1014413" y="2317750"/>
          <a:ext cx="7212012" cy="149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78" name="Equation" r:id="rId4" imgW="2946400" imgH="609600" progId="Equation.3">
                  <p:embed/>
                </p:oleObj>
              </mc:Choice>
              <mc:Fallback>
                <p:oleObj name="Equation" r:id="rId4" imgW="2946400" imgH="6096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413" y="2317750"/>
                        <a:ext cx="7212012" cy="1492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" name="Line Callout 1 4"/>
          <p:cNvSpPr>
            <a:spLocks/>
          </p:cNvSpPr>
          <p:nvPr/>
        </p:nvSpPr>
        <p:spPr bwMode="auto">
          <a:xfrm>
            <a:off x="1600200" y="1676400"/>
            <a:ext cx="1984375" cy="461963"/>
          </a:xfrm>
          <a:prstGeom prst="borderCallout1">
            <a:avLst>
              <a:gd name="adj1" fmla="val 104463"/>
              <a:gd name="adj2" fmla="val 51190"/>
              <a:gd name="adj3" fmla="val 204176"/>
              <a:gd name="adj4" fmla="val 7493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Dot product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114800" y="1676400"/>
            <a:ext cx="1981200" cy="762000"/>
            <a:chOff x="4114800" y="1676400"/>
            <a:chExt cx="1981200" cy="762000"/>
          </a:xfrm>
        </p:grpSpPr>
        <p:sp>
          <p:nvSpPr>
            <p:cNvPr id="11278" name="Line Callout 2 5"/>
            <p:cNvSpPr>
              <a:spLocks/>
            </p:cNvSpPr>
            <p:nvPr/>
          </p:nvSpPr>
          <p:spPr bwMode="auto">
            <a:xfrm>
              <a:off x="4114800" y="1676400"/>
              <a:ext cx="1981200" cy="457200"/>
            </a:xfrm>
            <a:prstGeom prst="borderCallout2">
              <a:avLst>
                <a:gd name="adj1" fmla="val 97319"/>
                <a:gd name="adj2" fmla="val 8153"/>
                <a:gd name="adj3" fmla="val 159227"/>
                <a:gd name="adj4" fmla="val 7509"/>
                <a:gd name="adj5" fmla="val 172023"/>
                <a:gd name="adj6" fmla="val 388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>
                  <a:solidFill>
                    <a:srgbClr val="C00000"/>
                  </a:solidFill>
                </a:rPr>
                <a:t>Unit vectors</a:t>
              </a:r>
            </a:p>
          </p:txBody>
        </p:sp>
        <p:cxnSp>
          <p:nvCxnSpPr>
            <p:cNvPr id="11279" name="Straight Connector 7"/>
            <p:cNvCxnSpPr>
              <a:cxnSpLocks noChangeShapeType="1"/>
            </p:cNvCxnSpPr>
            <p:nvPr/>
          </p:nvCxnSpPr>
          <p:spPr bwMode="auto">
            <a:xfrm rot="5400000">
              <a:off x="4572794" y="2286000"/>
              <a:ext cx="304006" cy="7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</p:grpSp>
      <p:sp>
        <p:nvSpPr>
          <p:cNvPr id="11270" name="TextBox 10"/>
          <p:cNvSpPr txBox="1">
            <a:spLocks noChangeArrowheads="1"/>
          </p:cNvSpPr>
          <p:nvPr/>
        </p:nvSpPr>
        <p:spPr bwMode="auto">
          <a:xfrm>
            <a:off x="266700" y="4313481"/>
            <a:ext cx="861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 dirty="0">
                <a:solidFill>
                  <a:srgbClr val="0000FF"/>
                </a:solidFill>
                <a:latin typeface="+mn-lt"/>
              </a:rPr>
              <a:t>q</a:t>
            </a:r>
            <a:r>
              <a:rPr lang="en-US" i="1" baseline="-25000" dirty="0">
                <a:solidFill>
                  <a:srgbClr val="0000FF"/>
                </a:solidFill>
                <a:latin typeface="+mn-lt"/>
              </a:rPr>
              <a:t>i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l-GR" dirty="0">
                <a:solidFill>
                  <a:srgbClr val="0000FF"/>
                </a:solidFill>
                <a:latin typeface="+mn-lt"/>
              </a:rPr>
              <a:t>είναι το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tf-idf</a:t>
            </a:r>
            <a:r>
              <a:rPr lang="el-GR" dirty="0">
                <a:solidFill>
                  <a:srgbClr val="0000FF"/>
                </a:solidFill>
                <a:latin typeface="+mn-lt"/>
              </a:rPr>
              <a:t> βάρος του όρου 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+mn-lt"/>
              </a:rPr>
              <a:t>i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l-GR" dirty="0">
                <a:solidFill>
                  <a:srgbClr val="0000FF"/>
                </a:solidFill>
                <a:latin typeface="+mn-lt"/>
              </a:rPr>
              <a:t>στην ερώτηση</a:t>
            </a:r>
            <a:endParaRPr lang="en-US" dirty="0">
              <a:solidFill>
                <a:srgbClr val="0000FF"/>
              </a:solidFill>
              <a:latin typeface="+mn-lt"/>
            </a:endParaRPr>
          </a:p>
          <a:p>
            <a:r>
              <a:rPr lang="en-US" i="1" dirty="0">
                <a:solidFill>
                  <a:srgbClr val="0000FF"/>
                </a:solidFill>
                <a:latin typeface="+mn-lt"/>
              </a:rPr>
              <a:t>d</a:t>
            </a:r>
            <a:r>
              <a:rPr lang="en-US" i="1" baseline="-25000" dirty="0">
                <a:solidFill>
                  <a:srgbClr val="0000FF"/>
                </a:solidFill>
                <a:latin typeface="+mn-lt"/>
              </a:rPr>
              <a:t>i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l-GR" dirty="0">
                <a:solidFill>
                  <a:srgbClr val="0000FF"/>
                </a:solidFill>
                <a:latin typeface="+mn-lt"/>
              </a:rPr>
              <a:t>είναι το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tf-idf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l-GR" dirty="0">
                <a:solidFill>
                  <a:srgbClr val="0000FF"/>
                </a:solidFill>
                <a:latin typeface="+mn-lt"/>
              </a:rPr>
              <a:t>βάρος του όρου </a:t>
            </a:r>
            <a:r>
              <a:rPr lang="en-US" i="1" dirty="0" err="1">
                <a:solidFill>
                  <a:srgbClr val="0000FF"/>
                </a:solidFill>
                <a:latin typeface="+mn-lt"/>
              </a:rPr>
              <a:t>i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l-GR" dirty="0">
                <a:solidFill>
                  <a:srgbClr val="0000FF"/>
                </a:solidFill>
                <a:latin typeface="+mn-lt"/>
              </a:rPr>
              <a:t>στο έγγραφο</a:t>
            </a:r>
            <a:endParaRPr lang="en-US" dirty="0">
              <a:solidFill>
                <a:srgbClr val="0000FF"/>
              </a:solidFill>
              <a:latin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66834" y="4419600"/>
            <a:ext cx="233485" cy="382588"/>
            <a:chOff x="366834" y="4419600"/>
            <a:chExt cx="233485" cy="382588"/>
          </a:xfrm>
        </p:grpSpPr>
        <p:cxnSp>
          <p:nvCxnSpPr>
            <p:cNvPr id="11275" name="Straight Arrow Connector 15"/>
            <p:cNvCxnSpPr>
              <a:cxnSpLocks noChangeShapeType="1"/>
            </p:cNvCxnSpPr>
            <p:nvPr/>
          </p:nvCxnSpPr>
          <p:spPr bwMode="auto">
            <a:xfrm>
              <a:off x="366834" y="4800600"/>
              <a:ext cx="2286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  <p:cxnSp>
          <p:nvCxnSpPr>
            <p:cNvPr id="11276" name="Straight Arrow Connector 16"/>
            <p:cNvCxnSpPr>
              <a:cxnSpLocks noChangeShapeType="1"/>
            </p:cNvCxnSpPr>
            <p:nvPr/>
          </p:nvCxnSpPr>
          <p:spPr bwMode="auto">
            <a:xfrm>
              <a:off x="371719" y="4419600"/>
              <a:ext cx="2286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</p:grpSp>
      <p:sp>
        <p:nvSpPr>
          <p:cNvPr id="11277" name="TextBox 1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6.3</a:t>
            </a:r>
          </a:p>
        </p:txBody>
      </p:sp>
    </p:spTree>
    <p:extLst>
      <p:ext uri="{BB962C8B-B14F-4D97-AF65-F5344CB8AC3E}">
        <p14:creationId xmlns:p14="http://schemas.microsoft.com/office/powerpoint/2010/main" val="259351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Ομοιότητα συνημίτονου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A843B0-D3DB-49D8-828B-3FBA68545CC7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46085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36713"/>
            <a:ext cx="6559550" cy="489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Περίληψη βαθμολόγησης στο διανυσματικό χώρο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7696200" cy="2057400"/>
          </a:xfrm>
        </p:spPr>
        <p:txBody>
          <a:bodyPr>
            <a:noAutofit/>
          </a:bodyPr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l-GR" dirty="0">
                <a:ea typeface="ＭＳ Ｐゴシック" charset="-128"/>
              </a:rPr>
              <a:t>Αναπαράσταση του ερωτήματος ως ένα διαβαθμισμένο </a:t>
            </a:r>
            <a:r>
              <a:rPr lang="en-US" dirty="0" err="1">
                <a:ea typeface="ＭＳ Ｐゴシック" charset="-128"/>
              </a:rPr>
              <a:t>tf-idf</a:t>
            </a:r>
            <a:r>
              <a:rPr lang="en-US" dirty="0"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διάνυσμα</a:t>
            </a:r>
            <a:endParaRPr lang="en-US" dirty="0">
              <a:ea typeface="ＭＳ Ｐゴシック" charset="-128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dirty="0">
                <a:ea typeface="ＭＳ Ｐゴシック" charset="-128"/>
              </a:rPr>
              <a:t>Αναπαράσταση κάθε εγγράφου ως ένα διαβαθμισμένο </a:t>
            </a:r>
            <a:r>
              <a:rPr lang="en-US" dirty="0" err="1">
                <a:ea typeface="ＭＳ Ｐゴシック" charset="-128"/>
              </a:rPr>
              <a:t>tf-idf</a:t>
            </a:r>
            <a:r>
              <a:rPr lang="en-US" dirty="0"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διάνυσμα</a:t>
            </a:r>
            <a:endParaRPr lang="en-US" dirty="0">
              <a:solidFill>
                <a:srgbClr val="C00000"/>
              </a:solidFill>
              <a:ea typeface="ＭＳ Ｐゴシック" charset="-128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dirty="0">
                <a:ea typeface="ＭＳ Ｐゴシック" charset="-128"/>
              </a:rPr>
              <a:t>Υπολόγισε το συνημίτονο για κάθε ζεύγος ερωτήματος, εγγράφου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dirty="0">
                <a:solidFill>
                  <a:srgbClr val="C00000"/>
                </a:solidFill>
                <a:ea typeface="ＭＳ Ｐゴシック" charset="-128"/>
              </a:rPr>
              <a:t>Διάταξε τα έγγραφα με βάση αυτό το βαθμό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dirty="0">
                <a:ea typeface="ＭＳ Ｐゴシック" charset="-128"/>
              </a:rPr>
              <a:t>Επέστρεψε τα κορυφαία Κ (π.χ., Κ =10) έγγραφα στο χρήστη</a:t>
            </a:r>
            <a:endParaRPr lang="en-US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Παραλλαγές της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tf-idf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στάθμισης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pic>
        <p:nvPicPr>
          <p:cNvPr id="50179" name="Content Placeholder 7" descr="table1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3188" y="1592263"/>
            <a:ext cx="8888412" cy="2751137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0183" name="TextBox 6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48768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Γιατί δεν έχει σημασία η βάση του λογαρίθμου;</a:t>
            </a:r>
            <a:endParaRPr lang="en-US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819400"/>
            <a:ext cx="8393597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640373" y="221075"/>
            <a:ext cx="7886700" cy="1325563"/>
          </a:xfrm>
        </p:spPr>
        <p:txBody>
          <a:bodyPr/>
          <a:lstStyle/>
          <a:p>
            <a:pPr eaLnBrk="1" hangingPunct="1"/>
            <a:r>
              <a:rPr lang="el-GR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Κανονικοποίηση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με μέγιστη συχνότητα όρου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50183" name="TextBox 6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462704"/>
            <a:ext cx="8382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Έστω </a:t>
            </a:r>
            <a:r>
              <a:rPr lang="el-GR" i="1" dirty="0">
                <a:solidFill>
                  <a:srgbClr val="FF0000"/>
                </a:solidFill>
                <a:latin typeface="+mn-lt"/>
              </a:rPr>
              <a:t>τ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ο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ποιο συχνός όρος </a:t>
            </a:r>
            <a:r>
              <a:rPr lang="el-GR" dirty="0">
                <a:latin typeface="+mn-lt"/>
              </a:rPr>
              <a:t>σε </a:t>
            </a:r>
            <a:r>
              <a:rPr lang="el-GR" i="1" dirty="0">
                <a:latin typeface="+mn-lt"/>
              </a:rPr>
              <a:t>ένα </a:t>
            </a:r>
            <a:r>
              <a:rPr lang="el-GR" dirty="0">
                <a:latin typeface="+mn-lt"/>
              </a:rPr>
              <a:t>έγγραφο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l-GR" dirty="0">
                <a:latin typeface="+mn-lt"/>
              </a:rPr>
              <a:t>και </a:t>
            </a:r>
            <a:r>
              <a:rPr lang="en-US" i="1" dirty="0" err="1">
                <a:solidFill>
                  <a:srgbClr val="FF0000"/>
                </a:solidFill>
                <a:latin typeface="+mn-lt"/>
              </a:rPr>
              <a:t>tfmax</a:t>
            </a:r>
            <a:r>
              <a:rPr lang="en-US" i="1" dirty="0">
                <a:solidFill>
                  <a:srgbClr val="FF0000"/>
                </a:solidFill>
                <a:latin typeface="+mn-lt"/>
              </a:rPr>
              <a:t>(d)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l-GR" dirty="0">
                <a:latin typeface="+mn-lt"/>
              </a:rPr>
              <a:t>η συχνότητα του</a:t>
            </a: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Διαιρούμε τη συχνότητα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tf</a:t>
            </a:r>
            <a:r>
              <a:rPr lang="en-US" baseline="-250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t,d</a:t>
            </a:r>
            <a:r>
              <a:rPr lang="el-GR" baseline="-25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l-GR" dirty="0">
                <a:latin typeface="+mn-lt"/>
              </a:rPr>
              <a:t>κάθε όρου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</a:t>
            </a:r>
            <a:r>
              <a:rPr lang="en-US" dirty="0">
                <a:latin typeface="+mn-lt"/>
              </a:rPr>
              <a:t> </a:t>
            </a:r>
            <a:r>
              <a:rPr lang="el-GR" dirty="0" err="1">
                <a:latin typeface="+mn-lt"/>
              </a:rPr>
              <a:t>στ</a:t>
            </a:r>
            <a:r>
              <a:rPr lang="en-US" dirty="0">
                <a:latin typeface="+mn-lt"/>
              </a:rPr>
              <a:t>o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με αυτήν την τιμή</a:t>
            </a: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Γιατί;</a:t>
            </a:r>
          </a:p>
          <a:p>
            <a:r>
              <a:rPr lang="el-GR" dirty="0">
                <a:latin typeface="+mn-lt"/>
              </a:rPr>
              <a:t>Στα μεγάλα έγγραφα μεγάλες συχνότητες όρων απλώς γιατί υπάρχει επανάληψη</a:t>
            </a:r>
            <a:endParaRPr lang="en-US" dirty="0">
              <a:latin typeface="+mn-lt"/>
            </a:endParaRP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Προβλήματα: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1800" dirty="0">
                <a:latin typeface="+mn-lt"/>
              </a:rPr>
              <a:t>Ασταθής (πχ τροποποίηση </a:t>
            </a:r>
            <a:r>
              <a:rPr lang="en-US" sz="1800" dirty="0" err="1">
                <a:latin typeface="+mn-lt"/>
              </a:rPr>
              <a:t>stopwords</a:t>
            </a:r>
            <a:r>
              <a:rPr lang="el-GR" sz="1800" dirty="0">
                <a:latin typeface="+mn-lt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1800" dirty="0">
                <a:latin typeface="+mn-lt"/>
              </a:rPr>
              <a:t>Ιδιαίτερη λέξη </a:t>
            </a:r>
            <a:r>
              <a:rPr lang="en-US" sz="1800" dirty="0">
                <a:latin typeface="+mn-lt"/>
              </a:rPr>
              <a:t>(outlier) </a:t>
            </a:r>
            <a:r>
              <a:rPr lang="el-GR" sz="1800" dirty="0">
                <a:latin typeface="+mn-lt"/>
              </a:rPr>
              <a:t>που εμφανίζεται συχνά </a:t>
            </a:r>
            <a:endParaRPr lang="en-US" sz="18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1800" dirty="0">
                <a:latin typeface="+mn-lt"/>
              </a:rPr>
              <a:t>Πρέπει να υπάρχει διαφορά ανάμεσα σε έγγραφα με ομοιόμορφη και </a:t>
            </a:r>
            <a:r>
              <a:rPr lang="en-US" sz="1800" dirty="0">
                <a:latin typeface="+mn-lt"/>
              </a:rPr>
              <a:t>skewed </a:t>
            </a:r>
            <a:r>
              <a:rPr lang="el-GR" sz="1800" dirty="0">
                <a:latin typeface="+mn-lt"/>
              </a:rPr>
              <a:t>κατανομή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511759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sz="40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Κανονικοποίηση</a:t>
            </a:r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με μέγιστη συχνότητα όρου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50183" name="TextBox 6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514600"/>
            <a:ext cx="3342788" cy="895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35814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(</a:t>
            </a:r>
            <a:r>
              <a:rPr lang="en-US" dirty="0">
                <a:latin typeface="+mn-lt"/>
              </a:rPr>
              <a:t>augmented) </a:t>
            </a:r>
            <a:r>
              <a:rPr lang="el-GR" dirty="0">
                <a:latin typeface="+mn-lt"/>
              </a:rPr>
              <a:t>Το </a:t>
            </a:r>
            <a:r>
              <a:rPr lang="en-US" i="1" dirty="0">
                <a:latin typeface="+mn-lt"/>
              </a:rPr>
              <a:t>a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 είναι ένας τελεστές στάθμισης (εξομάλυνσης) – </a:t>
            </a:r>
            <a:r>
              <a:rPr lang="en-US" dirty="0">
                <a:latin typeface="+mn-lt"/>
              </a:rPr>
              <a:t>smoothing factor (</a:t>
            </a:r>
            <a:r>
              <a:rPr lang="el-GR" dirty="0">
                <a:latin typeface="+mn-lt"/>
              </a:rPr>
              <a:t>συχνά και 0.4 αντί 0.5)</a:t>
            </a:r>
          </a:p>
        </p:txBody>
      </p:sp>
    </p:spTree>
    <p:extLst>
      <p:ext uri="{BB962C8B-B14F-4D97-AF65-F5344CB8AC3E}">
        <p14:creationId xmlns:p14="http://schemas.microsoft.com/office/powerpoint/2010/main" val="27735427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Στάθμιση ερωτημάτων και εγγράφων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628650" y="1981200"/>
            <a:ext cx="7772400" cy="3733800"/>
          </a:xfrm>
        </p:spPr>
        <p:txBody>
          <a:bodyPr>
            <a:normAutofit/>
          </a:bodyPr>
          <a:lstStyle/>
          <a:p>
            <a:pPr eaLnBrk="1" hangingPunct="1"/>
            <a:r>
              <a:rPr lang="el-GR" sz="2000" dirty="0">
                <a:ea typeface="ＭＳ Ｐゴシック" charset="-128"/>
              </a:rPr>
              <a:t>Πολλές μηχανές αναζήτησης σταθμίζουν διαφορετικά τις ερωτήσεις από τα έγγραφα </a:t>
            </a:r>
          </a:p>
          <a:p>
            <a:pPr eaLnBrk="1" hangingPunct="1"/>
            <a:r>
              <a:rPr lang="el-GR" sz="2000" dirty="0">
                <a:ea typeface="ＭＳ Ｐゴシック" charset="-128"/>
              </a:rPr>
              <a:t>Συμβολισμό: </a:t>
            </a:r>
            <a:r>
              <a:rPr lang="en-US" sz="2000" i="1" dirty="0" err="1">
                <a:solidFill>
                  <a:srgbClr val="FF0000"/>
                </a:solidFill>
                <a:ea typeface="ＭＳ Ｐゴシック" charset="-128"/>
              </a:rPr>
              <a:t>ddd.qqq</a:t>
            </a:r>
            <a:r>
              <a:rPr lang="en-US" sz="2000" i="1" dirty="0">
                <a:ea typeface="ＭＳ Ｐゴシック" charset="-128"/>
              </a:rPr>
              <a:t>,</a:t>
            </a:r>
            <a:r>
              <a:rPr lang="en-US" sz="2000" dirty="0">
                <a:ea typeface="ＭＳ Ｐゴシック" charset="-128"/>
              </a:rPr>
              <a:t> </a:t>
            </a:r>
            <a:r>
              <a:rPr lang="el-GR" sz="2000" dirty="0">
                <a:ea typeface="ＭＳ Ｐゴシック" charset="-128"/>
              </a:rPr>
              <a:t>με χρήση των ακρωνύμων του πίνακα (πρώτα 3 γράμματα έγγραφο- επόμενα 3 γράμματα ερώτημα)</a:t>
            </a:r>
            <a:r>
              <a:rPr lang="en-US" sz="2000" dirty="0">
                <a:ea typeface="ＭＳ Ｐゴシック" charset="-128"/>
              </a:rPr>
              <a:t> </a:t>
            </a:r>
          </a:p>
          <a:p>
            <a:pPr lvl="1"/>
            <a:r>
              <a:rPr lang="el-GR" sz="2000" dirty="0">
                <a:solidFill>
                  <a:srgbClr val="FF0000"/>
                </a:solidFill>
                <a:ea typeface="ＭＳ Ｐゴシック" charset="-128"/>
              </a:rPr>
              <a:t>συχνότητα όρου</a:t>
            </a:r>
            <a:r>
              <a:rPr lang="en-US" sz="2000" dirty="0">
                <a:solidFill>
                  <a:srgbClr val="FF0000"/>
                </a:solidFill>
                <a:ea typeface="ＭＳ Ｐゴシック" charset="-128"/>
              </a:rPr>
              <a:t>.</a:t>
            </a:r>
            <a:r>
              <a:rPr lang="el-GR" sz="2000" dirty="0">
                <a:solidFill>
                  <a:srgbClr val="FF0000"/>
                </a:solidFill>
                <a:ea typeface="ＭＳ Ｐゴシック" charset="-128"/>
              </a:rPr>
              <a:t>συχνότητα εγγράφων</a:t>
            </a:r>
            <a:r>
              <a:rPr lang="en-US" sz="2000" dirty="0">
                <a:solidFill>
                  <a:srgbClr val="FF0000"/>
                </a:solidFill>
                <a:ea typeface="ＭＳ Ｐゴシック" charset="-128"/>
              </a:rPr>
              <a:t>.</a:t>
            </a:r>
            <a:r>
              <a:rPr lang="el-GR" sz="2000" dirty="0" err="1">
                <a:solidFill>
                  <a:srgbClr val="FF0000"/>
                </a:solidFill>
                <a:ea typeface="ＭＳ Ｐゴシック" charset="-128"/>
              </a:rPr>
              <a:t>κανονικοποίηση</a:t>
            </a:r>
            <a:endParaRPr lang="el-GR" sz="2000" dirty="0">
              <a:solidFill>
                <a:srgbClr val="FF0000"/>
              </a:solidFill>
              <a:ea typeface="ＭＳ Ｐゴシック" charset="-128"/>
            </a:endParaRPr>
          </a:p>
          <a:p>
            <a:pPr eaLnBrk="1" hangingPunct="1"/>
            <a:r>
              <a:rPr lang="el-GR" sz="2000" dirty="0">
                <a:ea typeface="ＭＳ Ｐゴシック" charset="-128"/>
              </a:rPr>
              <a:t>Συχνό σχήμα </a:t>
            </a:r>
            <a:r>
              <a:rPr lang="en-US" sz="2000" dirty="0">
                <a:ea typeface="ＭＳ Ｐゴシック" charset="-128"/>
              </a:rPr>
              <a:t>: </a:t>
            </a:r>
            <a:r>
              <a:rPr lang="en-US" sz="2000" dirty="0" err="1">
                <a:ea typeface="ＭＳ Ｐゴシック" charset="-128"/>
              </a:rPr>
              <a:t>lnc.ltc</a:t>
            </a:r>
            <a:endParaRPr lang="en-US" sz="2000" dirty="0">
              <a:ea typeface="ＭＳ Ｐゴシック" charset="-128"/>
            </a:endParaRPr>
          </a:p>
          <a:p>
            <a:pPr lvl="1">
              <a:spcAft>
                <a:spcPts val="900"/>
              </a:spcAft>
            </a:pPr>
            <a:r>
              <a:rPr lang="el-GR" sz="2000" dirty="0">
                <a:ea typeface="ＭＳ Ｐゴシック" charset="-128"/>
              </a:rPr>
              <a:t>Έγγραφο</a:t>
            </a:r>
            <a:r>
              <a:rPr lang="en-US" sz="2000" dirty="0">
                <a:ea typeface="ＭＳ Ｐゴシック" charset="-128"/>
              </a:rPr>
              <a:t>: logarithmic </a:t>
            </a:r>
            <a:r>
              <a:rPr lang="en-US" sz="2000" dirty="0" err="1">
                <a:ea typeface="ＭＳ Ｐゴシック" charset="-128"/>
              </a:rPr>
              <a:t>tf</a:t>
            </a:r>
            <a:r>
              <a:rPr lang="en-US" sz="2000" dirty="0">
                <a:ea typeface="ＭＳ Ｐゴシック" charset="-128"/>
              </a:rPr>
              <a:t> (l), no </a:t>
            </a:r>
            <a:r>
              <a:rPr lang="en-US" sz="2000" dirty="0" err="1">
                <a:ea typeface="ＭＳ Ｐゴシック" charset="-128"/>
              </a:rPr>
              <a:t>idf</a:t>
            </a:r>
            <a:r>
              <a:rPr lang="en-US" sz="2000" dirty="0">
                <a:ea typeface="ＭＳ Ｐゴシック" charset="-128"/>
              </a:rPr>
              <a:t> (n)</a:t>
            </a:r>
            <a:r>
              <a:rPr lang="el-GR" sz="2000" dirty="0">
                <a:ea typeface="ＭＳ Ｐゴシック" charset="-128"/>
              </a:rPr>
              <a:t>, </a:t>
            </a:r>
            <a:r>
              <a:rPr lang="en-US" sz="2000" dirty="0">
                <a:ea typeface="ＭＳ Ｐゴシック" charset="-128"/>
              </a:rPr>
              <a:t>cosine normalization (c)</a:t>
            </a:r>
            <a:endParaRPr lang="el-GR" sz="2000" dirty="0">
              <a:ea typeface="ＭＳ Ｐゴシック" charset="-128"/>
            </a:endParaRPr>
          </a:p>
          <a:p>
            <a:pPr lvl="1">
              <a:spcAft>
                <a:spcPts val="900"/>
              </a:spcAft>
            </a:pPr>
            <a:r>
              <a:rPr lang="el-GR" sz="2000" dirty="0">
                <a:ea typeface="ＭＳ Ｐゴシック" charset="-128"/>
              </a:rPr>
              <a:t>Ερώτημα</a:t>
            </a:r>
            <a:r>
              <a:rPr lang="en-US" sz="2000" dirty="0">
                <a:ea typeface="ＭＳ Ｐゴシック" charset="-128"/>
              </a:rPr>
              <a:t>: logarithmic </a:t>
            </a:r>
            <a:r>
              <a:rPr lang="en-US" sz="2000" dirty="0" err="1">
                <a:ea typeface="ＭＳ Ｐゴシック" charset="-128"/>
              </a:rPr>
              <a:t>tf</a:t>
            </a:r>
            <a:r>
              <a:rPr lang="en-US" sz="2000" dirty="0">
                <a:ea typeface="ＭＳ Ｐゴシック" charset="-128"/>
              </a:rPr>
              <a:t> (l), </a:t>
            </a:r>
            <a:r>
              <a:rPr lang="en-US" sz="2000" dirty="0" err="1">
                <a:ea typeface="ＭＳ Ｐゴシック" charset="-128"/>
              </a:rPr>
              <a:t>idf</a:t>
            </a:r>
            <a:r>
              <a:rPr lang="en-US" sz="2000" dirty="0">
                <a:ea typeface="ＭＳ Ｐゴシック" charset="-128"/>
              </a:rPr>
              <a:t> (t), cosine normalization (c)</a:t>
            </a:r>
          </a:p>
          <a:p>
            <a:pPr marL="0" indent="0" eaLnBrk="1" hangingPunct="1">
              <a:spcAft>
                <a:spcPts val="900"/>
              </a:spcAft>
              <a:buNone/>
            </a:pPr>
            <a:endParaRPr lang="el-GR" sz="2000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5120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6.4</a:t>
            </a:r>
          </a:p>
        </p:txBody>
      </p:sp>
    </p:spTree>
    <p:extLst>
      <p:ext uri="{BB962C8B-B14F-4D97-AF65-F5344CB8AC3E}">
        <p14:creationId xmlns:p14="http://schemas.microsoft.com/office/powerpoint/2010/main" val="79340814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Παράδειγμα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2514600"/>
          <a:ext cx="8382000" cy="2289560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0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8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92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44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05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0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46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46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920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500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5007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Όρος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Ερώτημα (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Query</a:t>
                      </a: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Έγγραφο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Prod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tf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-raw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tf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-wt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df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idf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wt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n’lize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tf-raw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tf-wt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wt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n’lize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auto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5000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2.3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0.52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best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50000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0.34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car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0.52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0.52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0.27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insurance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3.0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3.0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0.78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0.68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0.53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13412" name="TextBox 4"/>
          <p:cNvSpPr txBox="1">
            <a:spLocks noChangeArrowheads="1"/>
          </p:cNvSpPr>
          <p:nvPr/>
        </p:nvSpPr>
        <p:spPr bwMode="auto">
          <a:xfrm>
            <a:off x="304800" y="1191984"/>
            <a:ext cx="521873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0"/>
            <a:r>
              <a:rPr lang="el-GR" sz="2800" dirty="0">
                <a:solidFill>
                  <a:prstClr val="black"/>
                </a:solidFill>
                <a:latin typeface="+mn-lt"/>
              </a:rPr>
              <a:t>Ερώτημα</a:t>
            </a:r>
            <a:r>
              <a:rPr lang="en-US" dirty="0">
                <a:solidFill>
                  <a:prstClr val="black"/>
                </a:solidFill>
                <a:latin typeface="+mn-lt"/>
              </a:rPr>
              <a:t>: </a:t>
            </a:r>
            <a:r>
              <a:rPr lang="en-US" i="1" dirty="0">
                <a:solidFill>
                  <a:prstClr val="black"/>
                </a:solidFill>
                <a:latin typeface="+mn-lt"/>
              </a:rPr>
              <a:t>best car insurance</a:t>
            </a:r>
            <a:r>
              <a:rPr lang="el-GR" i="1" dirty="0">
                <a:solidFill>
                  <a:prstClr val="black"/>
                </a:solidFill>
                <a:latin typeface="+mn-lt"/>
              </a:rPr>
              <a:t> </a:t>
            </a:r>
            <a:endParaRPr lang="en-US" i="1" dirty="0">
              <a:solidFill>
                <a:prstClr val="black"/>
              </a:solidFill>
              <a:latin typeface="+mn-lt"/>
            </a:endParaRPr>
          </a:p>
          <a:p>
            <a:r>
              <a:rPr lang="el-GR" sz="2800" dirty="0">
                <a:latin typeface="+mn-lt"/>
              </a:rPr>
              <a:t>Έγγραφο</a:t>
            </a:r>
            <a:r>
              <a:rPr lang="en-US" dirty="0">
                <a:latin typeface="+mn-lt"/>
              </a:rPr>
              <a:t>: </a:t>
            </a:r>
            <a:r>
              <a:rPr lang="en-US" i="1" dirty="0">
                <a:latin typeface="+mn-lt"/>
              </a:rPr>
              <a:t>car insurance auto insurance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33400" y="5943600"/>
            <a:ext cx="80986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Score = 0+0+</a:t>
            </a:r>
            <a:r>
              <a:rPr lang="el-GR" dirty="0">
                <a:solidFill>
                  <a:srgbClr val="C00000"/>
                </a:solidFill>
              </a:rPr>
              <a:t>(</a:t>
            </a:r>
            <a:r>
              <a:rPr lang="en-US" dirty="0">
                <a:solidFill>
                  <a:srgbClr val="C00000"/>
                </a:solidFill>
              </a:rPr>
              <a:t>0.</a:t>
            </a:r>
            <a:r>
              <a:rPr lang="el-GR" dirty="0">
                <a:solidFill>
                  <a:srgbClr val="C00000"/>
                </a:solidFill>
              </a:rPr>
              <a:t>52*0.52=)</a:t>
            </a:r>
            <a:r>
              <a:rPr lang="en-US" dirty="0">
                <a:solidFill>
                  <a:srgbClr val="C00000"/>
                </a:solidFill>
              </a:rPr>
              <a:t>27+</a:t>
            </a:r>
            <a:r>
              <a:rPr lang="el-GR" dirty="0">
                <a:solidFill>
                  <a:srgbClr val="C00000"/>
                </a:solidFill>
              </a:rPr>
              <a:t>(0.78*0.68=)</a:t>
            </a:r>
            <a:r>
              <a:rPr lang="en-US" dirty="0">
                <a:solidFill>
                  <a:srgbClr val="C00000"/>
                </a:solidFill>
              </a:rPr>
              <a:t>0.53 = 0.8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85800" y="5410200"/>
            <a:ext cx="5778500" cy="461665"/>
            <a:chOff x="-762000" y="4191979"/>
            <a:chExt cx="5778500" cy="461367"/>
          </a:xfrm>
        </p:grpSpPr>
        <p:sp>
          <p:nvSpPr>
            <p:cNvPr id="13417" name="TextBox 8"/>
            <p:cNvSpPr txBox="1">
              <a:spLocks noChangeArrowheads="1"/>
            </p:cNvSpPr>
            <p:nvPr/>
          </p:nvSpPr>
          <p:spPr bwMode="auto">
            <a:xfrm>
              <a:off x="-762000" y="4191979"/>
              <a:ext cx="2878737" cy="461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dirty="0"/>
                <a:t>Μήκος Εγγράφου </a:t>
              </a:r>
              <a:r>
                <a:rPr lang="en-US" dirty="0"/>
                <a:t>=</a:t>
              </a:r>
            </a:p>
          </p:txBody>
        </p:sp>
        <p:graphicFrame>
          <p:nvGraphicFramePr>
            <p:cNvPr id="13314" name="Object 2"/>
            <p:cNvGraphicFramePr>
              <a:graphicFrameLocks noChangeAspect="1"/>
            </p:cNvGraphicFramePr>
            <p:nvPr/>
          </p:nvGraphicFramePr>
          <p:xfrm>
            <a:off x="2057400" y="4191982"/>
            <a:ext cx="2959100" cy="4057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618" name="Equation" r:id="rId3" imgW="1574800" imgH="215900" progId="Equation.3">
                    <p:embed/>
                  </p:oleObj>
                </mc:Choice>
                <mc:Fallback>
                  <p:oleObj name="Equation" r:id="rId3" imgW="1574800" imgH="2159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7400" y="4191982"/>
                          <a:ext cx="2959100" cy="4057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416" name="TextBox 9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29225" y="1292724"/>
            <a:ext cx="1457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+mn-lt"/>
              </a:rPr>
              <a:t>Ν = 1000Κ</a:t>
            </a:r>
            <a:endParaRPr lang="en-US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09838" y="1690489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C00000"/>
                </a:solidFill>
                <a:ea typeface="ＭＳ Ｐゴシック" charset="-128"/>
              </a:rPr>
              <a:t>lnc.ltc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609600" y="4924422"/>
            <a:ext cx="6938963" cy="414038"/>
            <a:chOff x="-762000" y="4157779"/>
            <a:chExt cx="6048330" cy="495567"/>
          </a:xfrm>
        </p:grpSpPr>
        <p:sp>
          <p:nvSpPr>
            <p:cNvPr id="14" name="TextBox 8"/>
            <p:cNvSpPr txBox="1">
              <a:spLocks noChangeArrowheads="1"/>
            </p:cNvSpPr>
            <p:nvPr/>
          </p:nvSpPr>
          <p:spPr bwMode="auto">
            <a:xfrm>
              <a:off x="-762000" y="4191979"/>
              <a:ext cx="3176191" cy="461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dirty="0"/>
                <a:t>Μήκος Ερωτήματος </a:t>
              </a:r>
              <a:r>
                <a:rPr lang="en-US" dirty="0"/>
                <a:t>=</a:t>
              </a:r>
            </a:p>
          </p:txBody>
        </p:sp>
        <p:graphicFrame>
          <p:nvGraphicFramePr>
            <p:cNvPr id="15" name="Object 2"/>
            <p:cNvGraphicFramePr>
              <a:graphicFrameLocks noChangeAspect="1"/>
            </p:cNvGraphicFramePr>
            <p:nvPr/>
          </p:nvGraphicFramePr>
          <p:xfrm>
            <a:off x="1993028" y="4157779"/>
            <a:ext cx="3293302" cy="476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619" name="Εξίσωση" r:id="rId5" imgW="1752600" imgH="254000" progId="Equation.3">
                    <p:embed/>
                  </p:oleObj>
                </mc:Choice>
                <mc:Fallback>
                  <p:oleObj name="Εξίσωση" r:id="rId5" imgW="1752600" imgH="254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93028" y="4157779"/>
                          <a:ext cx="3293302" cy="476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17630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46235" y="2286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Μοντέλα διαβαθμισμένης ανάκτησης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229600" cy="2895600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el-GR" sz="2400" dirty="0">
                <a:ea typeface="ＭＳ Ｐゴシック" charset="-128"/>
              </a:rPr>
              <a:t>Η διαβαθμισμένη ανάκτηση συνήθως με 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ερωτήματα ελεύθερου κειμένου</a:t>
            </a:r>
            <a:endParaRPr lang="en-US" sz="2400" i="1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  <a:p>
            <a:pPr lvl="1" algn="just">
              <a:spcAft>
                <a:spcPts val="600"/>
              </a:spcAft>
            </a:pP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Ερωτήματα ελεύθερου κειμένου (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Free text queries</a:t>
            </a: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)</a:t>
            </a:r>
            <a:r>
              <a:rPr lang="en-US" sz="2400" dirty="0">
                <a:ea typeface="ＭＳ Ｐゴシック" charset="-128"/>
              </a:rPr>
              <a:t>: </a:t>
            </a:r>
            <a:r>
              <a:rPr lang="el-GR" sz="2400" dirty="0">
                <a:ea typeface="ＭＳ Ｐゴシック" charset="-128"/>
              </a:rPr>
              <a:t>Μία ή περισσότερες λέξεις σε μια φυσική γλώσσα (αντί για μια γλώσσα ερωτημάτων με τελεστές και εκφράσεις)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B5D301-0F3A-4F5E-8295-1EFA317729C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6"/>
          <p:cNvSpPr>
            <a:spLocks noGrp="1"/>
          </p:cNvSpPr>
          <p:nvPr>
            <p:ph type="title"/>
          </p:nvPr>
        </p:nvSpPr>
        <p:spPr>
          <a:xfrm>
            <a:off x="304800" y="381000"/>
            <a:ext cx="8458200" cy="990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8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Θέματα </a:t>
            </a:r>
            <a:endParaRPr lang="en-US" sz="48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6.3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2057400"/>
            <a:ext cx="8001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800" dirty="0">
                <a:latin typeface="+mn-lt"/>
              </a:rPr>
              <a:t>Που αποθηκεύουμε τις συχνότητες;</a:t>
            </a:r>
            <a:endParaRPr lang="en-US" sz="28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800" dirty="0">
                <a:latin typeface="+mn-lt"/>
              </a:rPr>
              <a:t>Μια καλή δομή για τον υπολογισμό του </a:t>
            </a:r>
            <a:r>
              <a:rPr lang="en-US" sz="2800" dirty="0">
                <a:latin typeface="+mn-lt"/>
              </a:rPr>
              <a:t>top-</a:t>
            </a:r>
            <a:r>
              <a:rPr lang="en-US" sz="2800" i="1" dirty="0">
                <a:latin typeface="+mn-lt"/>
              </a:rPr>
              <a:t>k</a:t>
            </a:r>
            <a:r>
              <a:rPr lang="en-US" sz="2800" dirty="0">
                <a:latin typeface="+mn-lt"/>
              </a:rPr>
              <a:t>?</a:t>
            </a:r>
            <a:endParaRPr lang="el-GR" sz="28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800" dirty="0">
                <a:latin typeface="+mn-lt"/>
              </a:rPr>
              <a:t>Βοηθάει η διάταξη των εγγράφων με βάση το </a:t>
            </a:r>
            <a:r>
              <a:rPr lang="en-US" sz="2800" dirty="0">
                <a:latin typeface="+mn-lt"/>
              </a:rPr>
              <a:t>id; </a:t>
            </a:r>
            <a:r>
              <a:rPr lang="el-GR" sz="2800" dirty="0">
                <a:latin typeface="+mn-lt"/>
              </a:rPr>
              <a:t>Πιο χρήσιμη διάταξη;</a:t>
            </a:r>
          </a:p>
          <a:p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855591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65168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Επέκταση καταχωρήσεων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8600" y="3825792"/>
            <a:ext cx="8786842" cy="7500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>
                <a:solidFill>
                  <a:srgbClr val="FF0000"/>
                </a:solidFill>
                <a:latin typeface="Calibri"/>
                <a:cs typeface="+mn-cs"/>
              </a:rPr>
              <a:t>Συχνότητες όρων</a:t>
            </a:r>
          </a:p>
          <a:p>
            <a:pPr lvl="1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Σε κάθε καταχώρηση, αποθήκευση του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/>
                <a:cs typeface="+mn-cs"/>
              </a:rPr>
              <a:t>tf</a:t>
            </a:r>
            <a:r>
              <a:rPr lang="en-US" i="1" baseline="-25000" dirty="0" err="1">
                <a:solidFill>
                  <a:srgbClr val="000000"/>
                </a:solidFill>
                <a:latin typeface="Calibri"/>
                <a:cs typeface="+mn-cs"/>
              </a:rPr>
              <a:t>t,d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επιπρόσθετα του 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/>
                <a:cs typeface="+mn-cs"/>
              </a:rPr>
              <a:t>docID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i="1" baseline="-25000" dirty="0">
                <a:solidFill>
                  <a:srgbClr val="000000"/>
                </a:solidFill>
                <a:latin typeface="Calibri"/>
                <a:cs typeface="+mn-cs"/>
              </a:rPr>
              <a:t>d</a:t>
            </a:r>
          </a:p>
        </p:txBody>
      </p:sp>
      <p:pic>
        <p:nvPicPr>
          <p:cNvPr id="8" name="Picture 7" descr="74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690689"/>
            <a:ext cx="6024603" cy="1746094"/>
          </a:xfrm>
          <a:prstGeom prst="rect">
            <a:avLst/>
          </a:prstGeom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28600" y="5387336"/>
            <a:ext cx="8458200" cy="3690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latin typeface="Calibri"/>
                <a:cs typeface="+mn-cs"/>
              </a:rPr>
              <a:t>Η </a:t>
            </a:r>
            <a:r>
              <a:rPr lang="el-GR" dirty="0">
                <a:solidFill>
                  <a:srgbClr val="FF0000"/>
                </a:solidFill>
                <a:latin typeface="Calibri"/>
                <a:cs typeface="+mn-cs"/>
              </a:rPr>
              <a:t>συχνότητα </a:t>
            </a:r>
            <a:r>
              <a:rPr lang="en-US" dirty="0" err="1">
                <a:solidFill>
                  <a:srgbClr val="FF0000"/>
                </a:solidFill>
                <a:latin typeface="Calibri"/>
                <a:cs typeface="+mn-cs"/>
              </a:rPr>
              <a:t>idf</a:t>
            </a:r>
            <a:r>
              <a:rPr lang="en-US" baseline="-25000" dirty="0" err="1">
                <a:solidFill>
                  <a:srgbClr val="FF0000"/>
                </a:solidFill>
                <a:latin typeface="Calibri"/>
                <a:cs typeface="+mn-cs"/>
              </a:rPr>
              <a:t>t</a:t>
            </a:r>
            <a:r>
              <a:rPr lang="en-US" dirty="0">
                <a:solidFill>
                  <a:srgbClr val="FF0000"/>
                </a:solidFill>
                <a:latin typeface="Calibri"/>
                <a:cs typeface="+mn-cs"/>
              </a:rPr>
              <a:t> </a:t>
            </a:r>
            <a:r>
              <a:rPr lang="el-GR" dirty="0">
                <a:latin typeface="Calibri"/>
                <a:cs typeface="+mn-cs"/>
              </a:rPr>
              <a:t>αποθηκεύεται στο λεξικό μαζί με τον όρο </a:t>
            </a:r>
            <a:r>
              <a:rPr lang="en-US" dirty="0">
                <a:latin typeface="Calibri"/>
                <a:cs typeface="+mn-cs"/>
              </a:rPr>
              <a:t>t</a:t>
            </a:r>
            <a:r>
              <a:rPr lang="el-GR" dirty="0">
                <a:latin typeface="Calibri"/>
                <a:cs typeface="+mn-cs"/>
              </a:rPr>
              <a:t> (το μήκος της αντίστοιχης λίστας</a:t>
            </a:r>
            <a:r>
              <a:rPr lang="en-US" dirty="0">
                <a:latin typeface="Calibri"/>
                <a:cs typeface="+mn-cs"/>
              </a:rPr>
              <a:t> </a:t>
            </a:r>
            <a:r>
              <a:rPr lang="el-GR" dirty="0">
                <a:latin typeface="Calibri"/>
                <a:cs typeface="+mn-cs"/>
              </a:rPr>
              <a:t>καταχωρήσεων) </a:t>
            </a:r>
            <a:endParaRPr lang="en-US" baseline="-25000" dirty="0"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24570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7</a:t>
            </a:r>
            <a:endParaRPr lang="en-US" sz="16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457200"/>
            <a:ext cx="84582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Υπολογισμός ανά έγγραφο (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document-at-a-time)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54779" y="2209800"/>
            <a:ext cx="8279621" cy="335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800100" lvl="1" indent="-342900" defTabSz="449263">
              <a:buClr>
                <a:srgbClr val="336699"/>
              </a:buClr>
            </a:pPr>
            <a:endParaRPr lang="el-GR" baseline="-25000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800100" lvl="1" indent="-342900" defTabSz="449263"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C00000"/>
                </a:solidFill>
                <a:latin typeface="Calibri"/>
                <a:cs typeface="+mn-cs"/>
              </a:rPr>
              <a:t>(</a:t>
            </a:r>
            <a:r>
              <a:rPr lang="en-US" dirty="0">
                <a:solidFill>
                  <a:srgbClr val="C00000"/>
                </a:solidFill>
                <a:latin typeface="Calibri"/>
                <a:cs typeface="+mn-cs"/>
              </a:rPr>
              <a:t>document-at-a-time) 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Μπορούμε να διατρέχουμε τις λίστες των όρων του ερωτήματος </a:t>
            </a:r>
            <a:r>
              <a:rPr lang="el-GR" i="1" dirty="0">
                <a:solidFill>
                  <a:srgbClr val="000000"/>
                </a:solidFill>
                <a:latin typeface="Calibri"/>
                <a:cs typeface="+mn-cs"/>
              </a:rPr>
              <a:t>παράλληλα όπως στην περίπτωση της </a:t>
            </a:r>
            <a:r>
              <a:rPr lang="en-US" i="1" dirty="0">
                <a:solidFill>
                  <a:srgbClr val="000000"/>
                </a:solidFill>
                <a:latin typeface="Calibri"/>
                <a:cs typeface="+mn-cs"/>
              </a:rPr>
              <a:t>Boolean </a:t>
            </a:r>
            <a:r>
              <a:rPr lang="el-GR" i="1" dirty="0">
                <a:solidFill>
                  <a:srgbClr val="000000"/>
                </a:solidFill>
                <a:latin typeface="Calibri"/>
                <a:cs typeface="+mn-cs"/>
              </a:rPr>
              <a:t>ανάκτησης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(merge sort)</a:t>
            </a:r>
          </a:p>
          <a:p>
            <a:pPr marL="800100" lvl="1" indent="-342900" defTabSz="449263">
              <a:buClr>
                <a:srgbClr val="336699"/>
              </a:buClr>
              <a:buFont typeface="Wingdings" pitchFamily="2" charset="2"/>
              <a:buChar char="§"/>
            </a:pPr>
            <a:endParaRPr lang="en-US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1257300" lvl="2" indent="-342900" defTabSz="449263"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Αυτό έχει ως αποτέλεσμα λόγω της ίδιας διάταξης των εγγράφων στις λίστες καταχωρίσεων τον υπολογισμό του βαθμού ανά έγγραφο  </a:t>
            </a:r>
            <a:endParaRPr lang="de-DE" baseline="-25000" dirty="0">
              <a:solidFill>
                <a:srgbClr val="00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395117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6"/>
          <p:cNvSpPr>
            <a:spLocks noGrp="1"/>
          </p:cNvSpPr>
          <p:nvPr>
            <p:ph type="title"/>
          </p:nvPr>
        </p:nvSpPr>
        <p:spPr>
          <a:xfrm>
            <a:off x="304800" y="381000"/>
            <a:ext cx="8458200" cy="990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4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Παράδειγμα</a:t>
            </a:r>
            <a:endParaRPr lang="en-US" sz="44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7</a:t>
            </a:r>
            <a:endParaRPr lang="en-US" sz="1600" dirty="0"/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304800" y="4267200"/>
            <a:ext cx="8786842" cy="1500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Ερώτημα</a:t>
            </a:r>
            <a:r>
              <a:rPr lang="de-DE" dirty="0">
                <a:solidFill>
                  <a:srgbClr val="000000"/>
                </a:solidFill>
                <a:latin typeface="Calibri"/>
                <a:cs typeface="+mn-cs"/>
              </a:rPr>
              <a:t>: [Brutus Caesar]</a:t>
            </a: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Διατρέχουμε παράλληλα τις λίστες για το 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Brutus 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και 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Caesar</a:t>
            </a:r>
          </a:p>
        </p:txBody>
      </p:sp>
      <p:pic>
        <p:nvPicPr>
          <p:cNvPr id="16" name="Picture 15" descr="74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143116"/>
            <a:ext cx="6024603" cy="174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43834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6"/>
          <p:cNvSpPr>
            <a:spLocks noGrp="1"/>
          </p:cNvSpPr>
          <p:nvPr>
            <p:ph type="title"/>
          </p:nvPr>
        </p:nvSpPr>
        <p:spPr>
          <a:xfrm>
            <a:off x="304799" y="135731"/>
            <a:ext cx="8458200" cy="990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Υπολογισμός βαρών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7</a:t>
            </a:r>
            <a:endParaRPr lang="en-US" sz="1600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08389" y="1364881"/>
            <a:ext cx="8051021" cy="298565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 defTabSz="449263">
              <a:buClr>
                <a:srgbClr val="336699"/>
              </a:buClr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Αν συνημίτονο:</a:t>
            </a:r>
          </a:p>
          <a:p>
            <a:pPr lvl="1" defTabSz="449263">
              <a:buClr>
                <a:srgbClr val="336699"/>
              </a:buClr>
            </a:pPr>
            <a:endParaRPr lang="el-GR" sz="800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800100" lvl="1" indent="-342900" defTabSz="449263"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Εξαρτάται από τη μέθοδο – ίσως χρειαστεί να </a:t>
            </a:r>
            <a:r>
              <a:rPr lang="el-GR" i="1" dirty="0">
                <a:solidFill>
                  <a:srgbClr val="000000"/>
                </a:solidFill>
                <a:latin typeface="Calibri"/>
                <a:cs typeface="+mn-cs"/>
              </a:rPr>
              <a:t>αποθηκεύσουμε και το μήκος του εγγράφου 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(για </a:t>
            </a:r>
            <a:r>
              <a:rPr lang="el-GR" dirty="0" err="1">
                <a:solidFill>
                  <a:srgbClr val="000000"/>
                </a:solidFill>
                <a:latin typeface="Calibri"/>
                <a:cs typeface="+mn-cs"/>
              </a:rPr>
              <a:t>κανονικοποίηση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) ή να αποθηκεύσουμε τις </a:t>
            </a:r>
            <a:r>
              <a:rPr lang="el-GR" dirty="0" err="1">
                <a:solidFill>
                  <a:srgbClr val="000000"/>
                </a:solidFill>
                <a:latin typeface="Calibri"/>
                <a:cs typeface="+mn-cs"/>
              </a:rPr>
              <a:t>κανονικοποιημένες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 τιμές (αντί του </a:t>
            </a:r>
            <a:r>
              <a:rPr lang="en-US" dirty="0" err="1">
                <a:solidFill>
                  <a:srgbClr val="000000"/>
                </a:solidFill>
                <a:latin typeface="Calibri"/>
                <a:cs typeface="+mn-cs"/>
              </a:rPr>
              <a:t>tf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) </a:t>
            </a:r>
            <a:endParaRPr lang="el-GR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800100" lvl="1" indent="-342900" defTabSz="449263">
              <a:buClr>
                <a:srgbClr val="336699"/>
              </a:buClr>
              <a:buFont typeface="Wingdings" pitchFamily="2" charset="2"/>
              <a:buChar char="§"/>
            </a:pPr>
            <a:endParaRPr lang="el-GR" sz="800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800100" lvl="1" indent="-342900" defTabSz="449263"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0000"/>
                </a:solidFill>
                <a:latin typeface="Calibri"/>
              </a:rPr>
              <a:t>Τροποποιήσεις εγγράφων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: </a:t>
            </a:r>
            <a:r>
              <a:rPr lang="el-GR" dirty="0">
                <a:solidFill>
                  <a:srgbClr val="000000"/>
                </a:solidFill>
                <a:latin typeface="Calibri"/>
              </a:rPr>
              <a:t>τι αλλάζει;</a:t>
            </a:r>
          </a:p>
          <a:p>
            <a:pPr lvl="1" defTabSz="449263">
              <a:buClr>
                <a:srgbClr val="336699"/>
              </a:buClr>
            </a:pPr>
            <a:endParaRPr lang="el-GR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800100" lvl="1" indent="-342900" defTabSz="449263"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Η σχετική διάταξη των εγγράφων δεν επηρεάζεται από την </a:t>
            </a:r>
            <a:r>
              <a:rPr lang="el-GR" dirty="0" err="1">
                <a:solidFill>
                  <a:srgbClr val="000000"/>
                </a:solidFill>
                <a:latin typeface="Calibri"/>
                <a:cs typeface="+mn-cs"/>
              </a:rPr>
              <a:t>κανονικοποίηση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 ή όχι του διανύσματος του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+mn-cs"/>
              </a:rPr>
              <a:t>q</a:t>
            </a:r>
            <a:endParaRPr lang="el-GR" i="1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cs typeface="+mn-cs"/>
            </a:endParaRPr>
          </a:p>
          <a:p>
            <a:pPr marL="800100" lvl="1" indent="-342900" defTabSz="449263">
              <a:buClr>
                <a:srgbClr val="336699"/>
              </a:buClr>
            </a:pPr>
            <a:endParaRPr lang="el-GR" sz="800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800100" lvl="1" indent="-342900" defTabSz="449263"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Αν κάθε όρος μόνο μια φορά στο ερώτημα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,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 το 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w </a:t>
            </a:r>
            <a:r>
              <a:rPr lang="en-US" baseline="-25000" dirty="0" err="1">
                <a:solidFill>
                  <a:srgbClr val="000000"/>
                </a:solidFill>
                <a:latin typeface="Calibri"/>
                <a:cs typeface="+mn-cs"/>
              </a:rPr>
              <a:t>t,q</a:t>
            </a:r>
            <a:r>
              <a:rPr lang="en-US" baseline="-25000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 μπορεί να αγνοηθεί, οπότε μπορούμε απλώς να αθροίζουμε τα </a:t>
            </a:r>
            <a:r>
              <a:rPr lang="en-US" dirty="0" err="1">
                <a:solidFill>
                  <a:srgbClr val="000000"/>
                </a:solidFill>
                <a:latin typeface="Calibri"/>
                <a:cs typeface="+mn-cs"/>
              </a:rPr>
              <a:t>w</a:t>
            </a:r>
            <a:r>
              <a:rPr lang="en-US" baseline="-25000" dirty="0" err="1">
                <a:solidFill>
                  <a:srgbClr val="000000"/>
                </a:solidFill>
                <a:latin typeface="Calibri"/>
                <a:cs typeface="+mn-cs"/>
              </a:rPr>
              <a:t>t,d</a:t>
            </a:r>
            <a:endParaRPr lang="el-GR" baseline="-25000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800100" lvl="1" indent="-342900" defTabSz="449263">
              <a:buClr>
                <a:srgbClr val="336699"/>
              </a:buClr>
              <a:buFont typeface="Wingdings" pitchFamily="2" charset="2"/>
              <a:buChar char="§"/>
            </a:pPr>
            <a:endParaRPr lang="el-GR" baseline="-25000" dirty="0">
              <a:solidFill>
                <a:srgbClr val="00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731815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6"/>
          <p:cNvSpPr>
            <a:spLocks noGrp="1"/>
          </p:cNvSpPr>
          <p:nvPr>
            <p:ph type="title"/>
          </p:nvPr>
        </p:nvSpPr>
        <p:spPr>
          <a:xfrm>
            <a:off x="228600" y="304800"/>
            <a:ext cx="8915400" cy="1143000"/>
          </a:xfrm>
        </p:spPr>
        <p:txBody>
          <a:bodyPr/>
          <a:lstStyle/>
          <a:p>
            <a:pPr eaLnBrk="1" hangingPunct="1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Υπολογισμός </a:t>
            </a:r>
            <a:r>
              <a:rPr lang="en-US" sz="36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k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-</a:t>
            </a:r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κορυφαίων αποτελεσμάτων</a:t>
            </a:r>
            <a:endParaRPr lang="en-US" sz="36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7</a:t>
            </a:r>
            <a:endParaRPr lang="en-US" sz="1600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37392" y="1485900"/>
            <a:ext cx="8458200" cy="3124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buClr>
                <a:srgbClr val="336699"/>
              </a:buClr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Σε πολλές εφαρμογές, δε χρειαζόμαστε την πλήρη διάταξη, αλλά </a:t>
            </a:r>
            <a:r>
              <a:rPr lang="el-GR" sz="3200" dirty="0">
                <a:solidFill>
                  <a:schemeClr val="accent1">
                    <a:lumMod val="75000"/>
                  </a:schemeClr>
                </a:solidFill>
                <a:latin typeface="Calibri"/>
                <a:cs typeface="+mn-cs"/>
              </a:rPr>
              <a:t>μόνο τα κορυφαία </a:t>
            </a:r>
            <a:r>
              <a:rPr lang="en-US" sz="3200" i="1" dirty="0">
                <a:solidFill>
                  <a:schemeClr val="accent1">
                    <a:lumMod val="75000"/>
                  </a:schemeClr>
                </a:solidFill>
                <a:latin typeface="Calibri"/>
                <a:cs typeface="+mn-cs"/>
              </a:rPr>
              <a:t>k (top-k)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"/>
                <a:cs typeface="+mn-cs"/>
              </a:rPr>
              <a:t>, 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για κάποιο μικρό </a:t>
            </a:r>
            <a:r>
              <a:rPr lang="en-US" i="1" dirty="0">
                <a:solidFill>
                  <a:srgbClr val="000000"/>
                </a:solidFill>
                <a:latin typeface="Calibri"/>
                <a:cs typeface="+mn-cs"/>
              </a:rPr>
              <a:t>k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, 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π.χ., </a:t>
            </a:r>
            <a:r>
              <a:rPr lang="en-US" i="1" dirty="0">
                <a:solidFill>
                  <a:srgbClr val="000000"/>
                </a:solidFill>
                <a:latin typeface="Calibri"/>
                <a:cs typeface="+mn-cs"/>
              </a:rPr>
              <a:t>k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 = 100</a:t>
            </a:r>
          </a:p>
          <a:p>
            <a:pPr marL="742950" lvl="1" indent="-285750" defTabSz="449263"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0000"/>
                </a:solidFill>
                <a:latin typeface="Calibri"/>
              </a:rPr>
              <a:t>Απλοϊκός τρόπος</a:t>
            </a:r>
            <a:r>
              <a:rPr lang="de-DE" dirty="0">
                <a:solidFill>
                  <a:srgbClr val="000000"/>
                </a:solidFill>
                <a:latin typeface="Calibri"/>
              </a:rPr>
              <a:t>:</a:t>
            </a:r>
          </a:p>
          <a:p>
            <a:pPr marL="1143000" lvl="2" indent="-228600" defTabSz="449263"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rgbClr val="000000"/>
                </a:solidFill>
                <a:latin typeface="Calibri"/>
              </a:rPr>
              <a:t>Υπολόγισε τους βαθμούς για όλα τα </a:t>
            </a:r>
            <a:r>
              <a:rPr lang="en-US" sz="2200" dirty="0">
                <a:solidFill>
                  <a:srgbClr val="000000"/>
                </a:solidFill>
                <a:latin typeface="Calibri"/>
              </a:rPr>
              <a:t>N </a:t>
            </a:r>
            <a:r>
              <a:rPr lang="el-GR" sz="2200" dirty="0">
                <a:solidFill>
                  <a:srgbClr val="000000"/>
                </a:solidFill>
                <a:latin typeface="Calibri"/>
              </a:rPr>
              <a:t>έγραφα</a:t>
            </a:r>
            <a:endParaRPr lang="en-US" sz="2200" dirty="0">
              <a:solidFill>
                <a:srgbClr val="000000"/>
              </a:solidFill>
              <a:latin typeface="Calibri"/>
            </a:endParaRPr>
          </a:p>
          <a:p>
            <a:pPr marL="1143000" lvl="2" indent="-228600" defTabSz="449263"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200" dirty="0" err="1">
                <a:solidFill>
                  <a:srgbClr val="000000"/>
                </a:solidFill>
                <a:latin typeface="Calibri"/>
              </a:rPr>
              <a:t>Sort</a:t>
            </a:r>
            <a:endParaRPr lang="de-DE" sz="2200" dirty="0">
              <a:solidFill>
                <a:srgbClr val="000000"/>
              </a:solidFill>
              <a:latin typeface="Calibri"/>
            </a:endParaRPr>
          </a:p>
          <a:p>
            <a:pPr marL="1143000" lvl="2" indent="-228600" defTabSz="449263"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rgbClr val="000000"/>
                </a:solidFill>
                <a:latin typeface="Calibri"/>
              </a:rPr>
              <a:t>Επέστεψε τα κορυφαία </a:t>
            </a:r>
            <a:r>
              <a:rPr lang="de-DE" sz="2200" i="1" dirty="0">
                <a:solidFill>
                  <a:srgbClr val="000000"/>
                </a:solidFill>
                <a:latin typeface="Calibri"/>
              </a:rPr>
              <a:t>k</a:t>
            </a:r>
          </a:p>
          <a:p>
            <a:pPr marL="742950" lvl="1" indent="-285750" defTabSz="449263">
              <a:buClr>
                <a:srgbClr val="336699"/>
              </a:buClr>
            </a:pPr>
            <a:endParaRPr lang="en-US" sz="800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buClr>
                <a:srgbClr val="336699"/>
              </a:buClr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Αν δε χρειαζόμαστε όλη τη διάταξη, υπάρχει </a:t>
            </a:r>
            <a:r>
              <a:rPr lang="el-GR" u="sng" dirty="0">
                <a:solidFill>
                  <a:srgbClr val="000000"/>
                </a:solidFill>
                <a:latin typeface="Calibri"/>
                <a:cs typeface="+mn-cs"/>
              </a:rPr>
              <a:t>πιο αποδοτικός 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τρόπος να υπολογίσουμε </a:t>
            </a:r>
            <a:r>
              <a:rPr lang="el-GR" i="1" u="sng" dirty="0">
                <a:solidFill>
                  <a:schemeClr val="accent1">
                    <a:lumMod val="75000"/>
                  </a:schemeClr>
                </a:solidFill>
                <a:latin typeface="Calibri"/>
                <a:cs typeface="+mn-cs"/>
              </a:rPr>
              <a:t>μόνο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 τα κορυφαία 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k; </a:t>
            </a:r>
            <a:endParaRPr lang="de-DE" sz="2200" i="1" dirty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53340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l-GR" i="1" dirty="0">
                <a:latin typeface="+mn-lt"/>
              </a:rPr>
              <a:t> Έστω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J</a:t>
            </a:r>
            <a:r>
              <a:rPr lang="en-US" i="1" dirty="0">
                <a:latin typeface="+mn-lt"/>
              </a:rPr>
              <a:t> </a:t>
            </a:r>
            <a:r>
              <a:rPr lang="el-GR" i="1" dirty="0">
                <a:latin typeface="+mn-lt"/>
              </a:rPr>
              <a:t>τα έγγραφα με μη μηδενικό συνημίτονο. Μπορούμε να βρούμε τα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K</a:t>
            </a:r>
            <a:r>
              <a:rPr lang="en-US" i="1" dirty="0">
                <a:latin typeface="+mn-lt"/>
              </a:rPr>
              <a:t> </a:t>
            </a:r>
            <a:r>
              <a:rPr lang="el-GR" i="1" dirty="0">
                <a:latin typeface="+mn-lt"/>
              </a:rPr>
              <a:t>καλύτερα </a:t>
            </a:r>
            <a:r>
              <a:rPr lang="el-GR" i="1" u="sng" dirty="0">
                <a:latin typeface="+mn-lt"/>
              </a:rPr>
              <a:t>χωρίς διάταξη όλων</a:t>
            </a:r>
            <a:r>
              <a:rPr lang="el-GR" i="1" dirty="0">
                <a:latin typeface="+mn-lt"/>
              </a:rPr>
              <a:t> των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J</a:t>
            </a:r>
            <a:r>
              <a:rPr lang="en-US" i="1" dirty="0">
                <a:latin typeface="+mn-lt"/>
              </a:rPr>
              <a:t> </a:t>
            </a:r>
            <a:r>
              <a:rPr lang="el-GR" i="1" dirty="0">
                <a:latin typeface="+mn-lt"/>
              </a:rPr>
              <a:t>εγγράφων; </a:t>
            </a:r>
          </a:p>
        </p:txBody>
      </p:sp>
    </p:spTree>
    <p:extLst>
      <p:ext uri="{BB962C8B-B14F-4D97-AF65-F5344CB8AC3E}">
        <p14:creationId xmlns:p14="http://schemas.microsoft.com/office/powerpoint/2010/main" val="265568202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6"/>
          <p:cNvSpPr>
            <a:spLocks noGrp="1"/>
          </p:cNvSpPr>
          <p:nvPr>
            <p:ph type="title"/>
          </p:nvPr>
        </p:nvSpPr>
        <p:spPr>
          <a:xfrm>
            <a:off x="152400" y="280912"/>
            <a:ext cx="89154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Χρήση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min-heap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7</a:t>
            </a:r>
            <a:endParaRPr lang="en-US" sz="160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8600" y="1752600"/>
            <a:ext cx="3657600" cy="335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Χρήση δυαδικού 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min heap</a:t>
            </a: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70C0"/>
                </a:solidFill>
                <a:latin typeface="Calibri"/>
                <a:cs typeface="+mn-cs"/>
              </a:rPr>
              <a:t>Ένα δυαδικό </a:t>
            </a:r>
            <a:r>
              <a:rPr lang="en-US" dirty="0">
                <a:solidFill>
                  <a:srgbClr val="0070C0"/>
                </a:solidFill>
                <a:latin typeface="Calibri"/>
                <a:cs typeface="+mn-cs"/>
              </a:rPr>
              <a:t>min heap</a:t>
            </a:r>
            <a:r>
              <a:rPr lang="el-GR" dirty="0">
                <a:solidFill>
                  <a:srgbClr val="0070C0"/>
                </a:solidFill>
                <a:latin typeface="Calibri"/>
                <a:cs typeface="+mn-cs"/>
              </a:rPr>
              <a:t> είναι ένα δυαδικό δέντρο που η τιμή ενός κόμβου είναι μικρότερη από την τιμή των δύο παιδιών του</a:t>
            </a:r>
            <a:r>
              <a:rPr lang="en-US" dirty="0">
                <a:solidFill>
                  <a:srgbClr val="0070C0"/>
                </a:solidFill>
                <a:latin typeface="Calibri"/>
                <a:cs typeface="+mn-cs"/>
              </a:rPr>
              <a:t>.</a:t>
            </a:r>
          </a:p>
        </p:txBody>
      </p:sp>
      <p:pic>
        <p:nvPicPr>
          <p:cNvPr id="8" name="Picture 7" descr="73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2362200"/>
            <a:ext cx="5078439" cy="378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28986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6"/>
          <p:cNvSpPr>
            <a:spLocks noGrp="1"/>
          </p:cNvSpPr>
          <p:nvPr>
            <p:ph type="title"/>
          </p:nvPr>
        </p:nvSpPr>
        <p:spPr>
          <a:xfrm>
            <a:off x="196780" y="135731"/>
            <a:ext cx="89154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Αποθήκευση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σε πίνακα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7</a:t>
            </a:r>
            <a:endParaRPr lang="en-US" sz="1600" dirty="0"/>
          </a:p>
        </p:txBody>
      </p:sp>
      <p:pic>
        <p:nvPicPr>
          <p:cNvPr id="263170" name="Picture 2" descr="http://www.cs.cmu.edu/~adamchik/15-121/lectures/Binary%20Heaps/pix/complete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485331"/>
            <a:ext cx="5105400" cy="384810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01782" y="5347288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dirty="0">
                <a:latin typeface="+mn-lt"/>
              </a:rPr>
              <a:t>Η ρίζα είναι στη θέση 1 του πίνακα. </a:t>
            </a:r>
            <a:r>
              <a:rPr lang="en-US" sz="2000" dirty="0">
                <a:latin typeface="+mn-lt"/>
              </a:rPr>
              <a:t> </a:t>
            </a:r>
            <a:r>
              <a:rPr lang="el-GR" sz="2000" dirty="0">
                <a:latin typeface="+mn-lt"/>
              </a:rPr>
              <a:t>Για το </a:t>
            </a:r>
            <a:r>
              <a:rPr lang="en-US" sz="2000" dirty="0" err="1">
                <a:latin typeface="+mn-lt"/>
              </a:rPr>
              <a:t>i</a:t>
            </a:r>
            <a:r>
              <a:rPr lang="el-GR" sz="2000" dirty="0">
                <a:latin typeface="+mn-lt"/>
              </a:rPr>
              <a:t>-οστό στοιχείο: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 </a:t>
            </a:r>
            <a:r>
              <a:rPr lang="el-GR" sz="2000" dirty="0">
                <a:latin typeface="+mn-lt"/>
              </a:rPr>
              <a:t>Το αριστερό παιδί είναι στη θέση </a:t>
            </a:r>
            <a:r>
              <a:rPr lang="en-US" sz="2000" dirty="0">
                <a:latin typeface="+mn-lt"/>
              </a:rPr>
              <a:t>2*</a:t>
            </a:r>
            <a:r>
              <a:rPr lang="en-US" sz="2000" dirty="0" err="1">
                <a:latin typeface="+mn-lt"/>
              </a:rPr>
              <a:t>i</a:t>
            </a:r>
            <a:endParaRPr lang="en-US" sz="2000" dirty="0">
              <a:latin typeface="+mn-lt"/>
            </a:endParaRPr>
          </a:p>
          <a:p>
            <a:pPr lvl="0" algn="just">
              <a:buFont typeface="Wingdings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000" dirty="0">
                <a:solidFill>
                  <a:prstClr val="black"/>
                </a:solidFill>
                <a:latin typeface="Calibri"/>
              </a:rPr>
              <a:t>Το δεξί παιδί είναι στη θέση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2*</a:t>
            </a:r>
            <a:r>
              <a:rPr lang="en-US" sz="2000" dirty="0" err="1">
                <a:solidFill>
                  <a:prstClr val="black"/>
                </a:solidFill>
                <a:latin typeface="Calibri"/>
              </a:rPr>
              <a:t>i</a:t>
            </a:r>
            <a:r>
              <a:rPr lang="el-GR" sz="2000" dirty="0">
                <a:solidFill>
                  <a:prstClr val="black"/>
                </a:solidFill>
                <a:latin typeface="Calibri"/>
              </a:rPr>
              <a:t>+1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 </a:t>
            </a:r>
            <a:r>
              <a:rPr lang="el-GR" sz="2000" dirty="0">
                <a:latin typeface="+mn-lt"/>
              </a:rPr>
              <a:t>Ο γονέας στη θέση </a:t>
            </a:r>
            <a:r>
              <a:rPr lang="en-US" sz="2000" dirty="0" err="1">
                <a:latin typeface="+mn-lt"/>
              </a:rPr>
              <a:t>i</a:t>
            </a:r>
            <a:r>
              <a:rPr lang="en-US" sz="2000" dirty="0">
                <a:latin typeface="+mn-lt"/>
              </a:rPr>
              <a:t>/2 </a:t>
            </a:r>
            <a:endParaRPr lang="el-G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629144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6"/>
          <p:cNvSpPr>
            <a:spLocks noGrp="1"/>
          </p:cNvSpPr>
          <p:nvPr>
            <p:ph type="title"/>
          </p:nvPr>
        </p:nvSpPr>
        <p:spPr>
          <a:xfrm>
            <a:off x="228600" y="304800"/>
            <a:ext cx="8915400" cy="1143000"/>
          </a:xfrm>
        </p:spPr>
        <p:txBody>
          <a:bodyPr/>
          <a:lstStyle/>
          <a:p>
            <a:pPr algn="ctr" eaLnBrk="1" hangingPunct="1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Εισαγωγή στοιχείου</a:t>
            </a:r>
            <a:endParaRPr lang="en-US" sz="36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7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16764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latin typeface="+mn-lt"/>
              </a:rPr>
              <a:t>Το νέο στοιχείο εισάγεται </a:t>
            </a:r>
            <a:r>
              <a:rPr lang="el-GR" sz="20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ως το τελευταίο στοιχείο </a:t>
            </a:r>
            <a:r>
              <a:rPr lang="el-GR" sz="2000" dirty="0">
                <a:latin typeface="+mn-lt"/>
              </a:rPr>
              <a:t>(στο τέλος του </a:t>
            </a:r>
            <a:r>
              <a:rPr lang="en-US" sz="2000" dirty="0">
                <a:latin typeface="+mn-lt"/>
              </a:rPr>
              <a:t>heap)</a:t>
            </a:r>
          </a:p>
          <a:p>
            <a:r>
              <a:rPr lang="el-GR" sz="2000" dirty="0">
                <a:latin typeface="+mn-lt"/>
              </a:rPr>
              <a:t>Η ιδιότητα του </a:t>
            </a:r>
            <a:r>
              <a:rPr lang="en-US" sz="2000" dirty="0">
                <a:latin typeface="+mn-lt"/>
              </a:rPr>
              <a:t>heap </a:t>
            </a:r>
            <a:r>
              <a:rPr lang="el-GR" sz="2000" dirty="0">
                <a:latin typeface="+mn-lt"/>
              </a:rPr>
              <a:t>εξασφαλίζεται με 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σύγκριση του στοιχείου με τον γονιό του</a:t>
            </a:r>
            <a:r>
              <a:rPr lang="el-GR" sz="2000" dirty="0">
                <a:latin typeface="+mn-lt"/>
              </a:rPr>
              <a:t> και μετακίνηση του προς τα πάνω </a:t>
            </a:r>
            <a:r>
              <a:rPr lang="en-US" sz="2000" dirty="0">
                <a:latin typeface="+mn-lt"/>
              </a:rPr>
              <a:t>(swap with parent) </a:t>
            </a:r>
            <a:r>
              <a:rPr lang="el-GR" sz="2000" dirty="0">
                <a:latin typeface="+mn-lt"/>
              </a:rPr>
              <a:t>μέχρι να συναντήσει στοιχείο ίσο ή μεγαλύτερο (</a:t>
            </a:r>
            <a:r>
              <a:rPr lang="en-US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percolation up</a:t>
            </a:r>
            <a:r>
              <a:rPr lang="el-GR" sz="2000" dirty="0">
                <a:latin typeface="+mn-lt"/>
              </a:rPr>
              <a:t>)</a:t>
            </a:r>
            <a:r>
              <a:rPr lang="en-US" sz="2000" dirty="0">
                <a:latin typeface="+mn-lt"/>
              </a:rPr>
              <a:t>. </a:t>
            </a:r>
            <a:endParaRPr lang="el-GR" sz="2000" dirty="0">
              <a:latin typeface="+mn-lt"/>
            </a:endParaRPr>
          </a:p>
        </p:txBody>
      </p:sp>
      <p:pic>
        <p:nvPicPr>
          <p:cNvPr id="262146" name="Picture 2" descr="http://www.cs.cmu.edu/~adamchik/15-121/lectures/Binary%20Heaps/pix/insert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276600"/>
            <a:ext cx="5029200" cy="3200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226757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6"/>
          <p:cNvSpPr>
            <a:spLocks noGrp="1"/>
          </p:cNvSpPr>
          <p:nvPr>
            <p:ph type="title"/>
          </p:nvPr>
        </p:nvSpPr>
        <p:spPr>
          <a:xfrm>
            <a:off x="1066800" y="518100"/>
            <a:ext cx="6705600" cy="1143000"/>
          </a:xfrm>
        </p:spPr>
        <p:txBody>
          <a:bodyPr/>
          <a:lstStyle/>
          <a:p>
            <a:pPr eaLnBrk="1" hangingPunct="1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Διαγραφή μικρότερου στοιχείου</a:t>
            </a:r>
            <a:endParaRPr lang="en-US" sz="36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7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2133600"/>
            <a:ext cx="8001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latin typeface="+mn-lt"/>
              </a:rPr>
              <a:t>Το μικρότερο στοιχείο βρίσκεται </a:t>
            </a:r>
            <a:r>
              <a:rPr lang="el-GR" sz="2000" i="1" dirty="0">
                <a:latin typeface="+mn-lt"/>
              </a:rPr>
              <a:t>στη ρίζα </a:t>
            </a:r>
            <a:r>
              <a:rPr lang="el-GR" sz="2000" dirty="0">
                <a:latin typeface="+mn-lt"/>
              </a:rPr>
              <a:t>(το πρώτο στοιχείο του πίνακα)</a:t>
            </a:r>
          </a:p>
          <a:p>
            <a:endParaRPr lang="el-GR" sz="2000" dirty="0">
              <a:latin typeface="+mn-lt"/>
            </a:endParaRPr>
          </a:p>
          <a:p>
            <a:r>
              <a:rPr lang="el-GR" sz="2000" dirty="0">
                <a:latin typeface="+mn-lt"/>
              </a:rPr>
              <a:t>Το σβήνουμε από τη λίστα και το αντικαθιστούμε με το τελευταίο στοιχείο στη λίστα, εξασφαλίζοντας την ιδιότητα του </a:t>
            </a:r>
            <a:r>
              <a:rPr lang="en-US" sz="2000" dirty="0">
                <a:latin typeface="+mn-lt"/>
              </a:rPr>
              <a:t>heap 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συγκρίνοντας με τα παιδιά του</a:t>
            </a:r>
            <a:r>
              <a:rPr lang="el-GR" sz="2000" dirty="0">
                <a:latin typeface="+mn-lt"/>
              </a:rPr>
              <a:t> (</a:t>
            </a:r>
            <a:r>
              <a:rPr lang="en-US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percolating down</a:t>
            </a:r>
            <a:r>
              <a:rPr lang="el-GR" sz="200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71309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365126"/>
            <a:ext cx="813435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Βαθμολόγηση ως  βάση της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διαβαθμισμένης ανάκτησης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628650" y="2286000"/>
            <a:ext cx="7581900" cy="2362200"/>
          </a:xfrm>
        </p:spPr>
        <p:txBody>
          <a:bodyPr>
            <a:noAutofit/>
          </a:bodyPr>
          <a:lstStyle/>
          <a:p>
            <a:pPr eaLnBrk="1" hangingPunct="1"/>
            <a:r>
              <a:rPr lang="el-GR" dirty="0">
                <a:ea typeface="ＭＳ Ｐゴシック" charset="-128"/>
              </a:rPr>
              <a:t>Θέλουμε να επιστρέψουμε τα αποτελέσματα διατεταγμένα με βάση </a:t>
            </a:r>
            <a:r>
              <a:rPr lang="el-GR" i="1" dirty="0">
                <a:ea typeface="ＭＳ Ｐゴシック" charset="-128"/>
              </a:rPr>
              <a:t>το </a:t>
            </a:r>
            <a:r>
              <a:rPr lang="el-GR" i="1" dirty="0">
                <a:solidFill>
                  <a:schemeClr val="accent2"/>
                </a:solidFill>
                <a:ea typeface="ＭＳ Ｐゴシック" charset="-128"/>
              </a:rPr>
              <a:t>πόσο πιθανό είναι να είναι χρήσιμα στο χρήστη </a:t>
            </a:r>
            <a:r>
              <a:rPr lang="el-GR" dirty="0">
                <a:ea typeface="ＭＳ Ｐゴシック" charset="-128"/>
              </a:rPr>
              <a:t>ή με βάση </a:t>
            </a:r>
            <a:r>
              <a:rPr lang="el-GR" i="1" dirty="0">
                <a:solidFill>
                  <a:schemeClr val="accent2"/>
                </a:solidFill>
                <a:ea typeface="ＭＳ Ｐゴシック" charset="-128"/>
              </a:rPr>
              <a:t>τη συνάφεια τους με το ερώτημα </a:t>
            </a:r>
          </a:p>
          <a:p>
            <a:pPr eaLnBrk="1" hangingPunct="1"/>
            <a:endParaRPr lang="el-GR" i="1" dirty="0">
              <a:solidFill>
                <a:schemeClr val="accent2"/>
              </a:solidFill>
              <a:ea typeface="ＭＳ Ｐゴシック" charset="-128"/>
            </a:endParaRPr>
          </a:p>
          <a:p>
            <a:pPr eaLnBrk="1" hangingPunct="1"/>
            <a:r>
              <a:rPr lang="el-GR" dirty="0">
                <a:ea typeface="ＭＳ Ｐゴシック" charset="-128"/>
              </a:rPr>
              <a:t>Πως διατάσουμε-διαβαθμίζουμε τα έγγραφα μιας συλλογής με βάση ένα ερώτημα; </a:t>
            </a:r>
          </a:p>
          <a:p>
            <a:pPr lvl="1" eaLnBrk="1" hangingPunct="1"/>
            <a:r>
              <a:rPr lang="el-GR" sz="2000" dirty="0">
                <a:ea typeface="ＭＳ Ｐゴシック" charset="-128"/>
              </a:rPr>
              <a:t>Αναθέτουμε ένα </a:t>
            </a:r>
            <a:r>
              <a:rPr lang="el-GR" sz="2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βαθμό</a:t>
            </a:r>
            <a:r>
              <a:rPr lang="el-GR" sz="2000" dirty="0">
                <a:ea typeface="ＭＳ Ｐゴシック" charset="-128"/>
              </a:rPr>
              <a:t> (</a:t>
            </a:r>
            <a:r>
              <a:rPr lang="en-US" sz="2000" dirty="0">
                <a:ea typeface="ＭＳ Ｐゴシック" charset="-128"/>
              </a:rPr>
              <a:t>score</a:t>
            </a:r>
            <a:r>
              <a:rPr lang="el-GR" sz="2000" dirty="0">
                <a:ea typeface="ＭＳ Ｐゴシック" charset="-128"/>
              </a:rPr>
              <a:t>)</a:t>
            </a:r>
            <a:r>
              <a:rPr lang="en-US" sz="2000" dirty="0">
                <a:ea typeface="ＭＳ Ｐゴシック" charset="-128"/>
              </a:rPr>
              <a:t> – </a:t>
            </a:r>
            <a:r>
              <a:rPr lang="el-GR" sz="2000" dirty="0">
                <a:ea typeface="ＭＳ Ｐゴシック" charset="-128"/>
              </a:rPr>
              <a:t>ας πούμε στο </a:t>
            </a:r>
            <a:r>
              <a:rPr lang="en-US" sz="2000" dirty="0">
                <a:ea typeface="ＭＳ Ｐゴシック" charset="-128"/>
              </a:rPr>
              <a:t>[0, 1] – </a:t>
            </a:r>
            <a:r>
              <a:rPr lang="el-GR" sz="2000" dirty="0">
                <a:ea typeface="ＭＳ Ｐゴシック" charset="-128"/>
              </a:rPr>
              <a:t>σε κάθε έγγραφο</a:t>
            </a:r>
            <a:endParaRPr lang="en-US" sz="2000" dirty="0">
              <a:ea typeface="ＭＳ Ｐゴシック" charset="-128"/>
            </a:endParaRPr>
          </a:p>
          <a:p>
            <a:pPr lvl="1" eaLnBrk="1" hangingPunct="1"/>
            <a:r>
              <a:rPr lang="en-US" sz="2000" dirty="0">
                <a:ea typeface="ＭＳ Ｐゴシック" charset="-128"/>
              </a:rPr>
              <a:t>score(</a:t>
            </a:r>
            <a:r>
              <a:rPr lang="en-US" sz="2000" i="1" dirty="0">
                <a:ea typeface="ＭＳ Ｐゴシック" charset="-128"/>
              </a:rPr>
              <a:t>d</a:t>
            </a:r>
            <a:r>
              <a:rPr lang="en-US" sz="2000" dirty="0">
                <a:ea typeface="ＭＳ Ｐゴシック" charset="-128"/>
              </a:rPr>
              <a:t>, </a:t>
            </a:r>
            <a:r>
              <a:rPr lang="en-US" sz="2000" i="1" dirty="0">
                <a:ea typeface="ＭＳ Ｐゴシック" charset="-128"/>
              </a:rPr>
              <a:t>q</a:t>
            </a:r>
            <a:r>
              <a:rPr lang="en-US" sz="2000" dirty="0">
                <a:ea typeface="ＭＳ Ｐゴシック" charset="-128"/>
              </a:rPr>
              <a:t>): </a:t>
            </a:r>
            <a:r>
              <a:rPr lang="el-GR" sz="2000" dirty="0">
                <a:ea typeface="ＭＳ Ｐゴシック" charset="-128"/>
              </a:rPr>
              <a:t>μετρά πόσο καλά το </a:t>
            </a:r>
            <a:r>
              <a:rPr lang="el-GR" sz="2000" i="1" dirty="0">
                <a:ea typeface="ＭＳ Ｐゴシック" charset="-128"/>
              </a:rPr>
              <a:t>έγγραφο </a:t>
            </a:r>
            <a:r>
              <a:rPr lang="en-US" sz="2000" i="1" dirty="0">
                <a:ea typeface="ＭＳ Ｐゴシック" charset="-128"/>
              </a:rPr>
              <a:t>d </a:t>
            </a:r>
            <a:r>
              <a:rPr lang="en-US" sz="2000" dirty="0">
                <a:ea typeface="ＭＳ Ｐゴシック" charset="-128"/>
              </a:rPr>
              <a:t>“</a:t>
            </a:r>
            <a:r>
              <a:rPr lang="el-GR" sz="2000" dirty="0">
                <a:ea typeface="ＭＳ Ｐゴシック" charset="-128"/>
              </a:rPr>
              <a:t>ταιριάζει</a:t>
            </a:r>
            <a:r>
              <a:rPr lang="en-US" sz="2000" dirty="0">
                <a:ea typeface="ＭＳ Ｐゴシック" charset="-128"/>
              </a:rPr>
              <a:t>”</a:t>
            </a:r>
            <a:r>
              <a:rPr lang="el-GR" sz="2000" dirty="0">
                <a:ea typeface="ＭＳ Ｐゴシック" charset="-128"/>
              </a:rPr>
              <a:t> </a:t>
            </a:r>
            <a:r>
              <a:rPr lang="en-US" sz="2000" dirty="0">
                <a:ea typeface="ＭＳ Ｐゴシック" charset="-128"/>
              </a:rPr>
              <a:t>(match)  </a:t>
            </a:r>
            <a:r>
              <a:rPr lang="el-GR" sz="2000" dirty="0">
                <a:ea typeface="ＭＳ Ｐゴシック" charset="-128"/>
              </a:rPr>
              <a:t>με το </a:t>
            </a:r>
            <a:r>
              <a:rPr lang="el-GR" sz="2000" i="1" dirty="0">
                <a:ea typeface="ＭＳ Ｐゴシック" charset="-128"/>
              </a:rPr>
              <a:t>ερώτημα</a:t>
            </a:r>
            <a:r>
              <a:rPr lang="en-US" sz="2000" i="1" dirty="0">
                <a:ea typeface="ＭＳ Ｐゴシック" charset="-128"/>
              </a:rPr>
              <a:t> q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6"/>
          <p:cNvSpPr>
            <a:spLocks noGrp="1"/>
          </p:cNvSpPr>
          <p:nvPr>
            <p:ph type="title"/>
          </p:nvPr>
        </p:nvSpPr>
        <p:spPr>
          <a:xfrm>
            <a:off x="723900" y="495404"/>
            <a:ext cx="7772400" cy="1143000"/>
          </a:xfrm>
        </p:spPr>
        <p:txBody>
          <a:bodyPr/>
          <a:lstStyle/>
          <a:p>
            <a:pPr lvl="0" defTabSz="449263" eaLnBrk="1" hangingPunct="1"/>
            <a:r>
              <a:rPr lang="el-GR" sz="3400" dirty="0">
                <a:solidFill>
                  <a:schemeClr val="accent2">
                    <a:lumMod val="75000"/>
                  </a:schemeClr>
                </a:solidFill>
                <a:ea typeface="+mn-ea"/>
                <a:cs typeface="Arial Unicode MS" pitchFamily="-112" charset="0"/>
              </a:rPr>
              <a:t>Επιλογή των κορυφαίων </a:t>
            </a:r>
            <a:r>
              <a:rPr lang="en-US" sz="3400" i="1" dirty="0">
                <a:solidFill>
                  <a:schemeClr val="accent2">
                    <a:lumMod val="75000"/>
                  </a:schemeClr>
                </a:solidFill>
                <a:ea typeface="+mn-ea"/>
                <a:cs typeface="Arial Unicode MS" pitchFamily="-112" charset="0"/>
              </a:rPr>
              <a:t>k</a:t>
            </a:r>
            <a:r>
              <a:rPr lang="en-US" sz="3400" dirty="0">
                <a:solidFill>
                  <a:schemeClr val="accent2">
                    <a:lumMod val="75000"/>
                  </a:schemeClr>
                </a:solidFill>
                <a:ea typeface="+mn-ea"/>
                <a:cs typeface="Arial Unicode MS" pitchFamily="-112" charset="0"/>
              </a:rPr>
              <a:t> </a:t>
            </a:r>
            <a:r>
              <a:rPr lang="el-GR" sz="3400" dirty="0">
                <a:solidFill>
                  <a:schemeClr val="accent2">
                    <a:lumMod val="75000"/>
                  </a:schemeClr>
                </a:solidFill>
                <a:ea typeface="+mn-ea"/>
                <a:cs typeface="Arial Unicode MS" pitchFamily="-112" charset="0"/>
              </a:rPr>
              <a:t>σε </a:t>
            </a:r>
            <a:r>
              <a:rPr lang="en-US" sz="3400" i="1" dirty="0">
                <a:solidFill>
                  <a:schemeClr val="accent2">
                    <a:lumMod val="75000"/>
                  </a:schemeClr>
                </a:solidFill>
                <a:ea typeface="+mn-ea"/>
                <a:cs typeface="Arial Unicode MS" pitchFamily="-112" charset="0"/>
              </a:rPr>
              <a:t>O</a:t>
            </a:r>
            <a:r>
              <a:rPr lang="en-US" sz="3400" dirty="0">
                <a:solidFill>
                  <a:schemeClr val="accent2">
                    <a:lumMod val="75000"/>
                  </a:schemeClr>
                </a:solidFill>
                <a:ea typeface="+mn-ea"/>
                <a:cs typeface="Arial Unicode MS" pitchFamily="-112" charset="0"/>
              </a:rPr>
              <a:t>(</a:t>
            </a:r>
            <a:r>
              <a:rPr lang="en-US" sz="3400" i="1" dirty="0">
                <a:solidFill>
                  <a:schemeClr val="accent2">
                    <a:lumMod val="75000"/>
                  </a:schemeClr>
                </a:solidFill>
                <a:ea typeface="+mn-ea"/>
                <a:cs typeface="Arial Unicode MS" pitchFamily="-112" charset="0"/>
              </a:rPr>
              <a:t>N</a:t>
            </a:r>
            <a:r>
              <a:rPr lang="en-US" sz="3400" dirty="0">
                <a:solidFill>
                  <a:schemeClr val="accent2">
                    <a:lumMod val="75000"/>
                  </a:schemeClr>
                </a:solidFill>
                <a:ea typeface="+mn-ea"/>
                <a:cs typeface="Arial Unicode MS" pitchFamily="-112" charset="0"/>
              </a:rPr>
              <a:t> log </a:t>
            </a:r>
            <a:r>
              <a:rPr lang="en-US" sz="3400" i="1" dirty="0">
                <a:solidFill>
                  <a:schemeClr val="accent2">
                    <a:lumMod val="75000"/>
                  </a:schemeClr>
                </a:solidFill>
                <a:ea typeface="+mn-ea"/>
                <a:cs typeface="Arial Unicode MS" pitchFamily="-112" charset="0"/>
              </a:rPr>
              <a:t>k</a:t>
            </a:r>
            <a:r>
              <a:rPr lang="en-US" sz="3400" dirty="0">
                <a:solidFill>
                  <a:schemeClr val="accent2">
                    <a:lumMod val="75000"/>
                  </a:schemeClr>
                </a:solidFill>
                <a:ea typeface="+mn-ea"/>
                <a:cs typeface="Arial Unicode MS" pitchFamily="-112" charset="0"/>
              </a:rPr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</a:t>
            </a:r>
            <a:r>
              <a:rPr lang="el-GR" sz="1600" dirty="0"/>
              <a:t>7</a:t>
            </a:r>
            <a:endParaRPr lang="en-US" sz="1600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04800" y="1828800"/>
            <a:ext cx="8610600" cy="3886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Στόχος: Διατηρούμε τα </a:t>
            </a:r>
            <a:r>
              <a:rPr lang="el-GR" dirty="0">
                <a:solidFill>
                  <a:srgbClr val="FF0000"/>
                </a:solidFill>
                <a:latin typeface="Calibri"/>
                <a:cs typeface="+mn-cs"/>
              </a:rPr>
              <a:t>καλύτερα </a:t>
            </a:r>
            <a:r>
              <a:rPr lang="en-US" i="1" dirty="0">
                <a:solidFill>
                  <a:srgbClr val="FF0000"/>
                </a:solidFill>
                <a:latin typeface="Calibri"/>
                <a:cs typeface="+mn-cs"/>
              </a:rPr>
              <a:t>k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που έχουμε δει μέχρι στιγμής</a:t>
            </a:r>
            <a:endParaRPr lang="en-US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Χρήση δυαδικού </a:t>
            </a:r>
            <a:r>
              <a:rPr lang="en-US" dirty="0">
                <a:solidFill>
                  <a:srgbClr val="FF0000"/>
                </a:solidFill>
                <a:latin typeface="Calibri"/>
                <a:cs typeface="+mn-cs"/>
              </a:rPr>
              <a:t>min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 heap</a:t>
            </a: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Για την επεξεργασία ενός νέου εγγράφου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Calibri"/>
              </a:rPr>
              <a:t>d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′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 με 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score </a:t>
            </a:r>
            <a:r>
              <a:rPr lang="en-US" i="1" dirty="0">
                <a:solidFill>
                  <a:srgbClr val="000000"/>
                </a:solidFill>
                <a:latin typeface="Calibri"/>
                <a:cs typeface="+mn-cs"/>
              </a:rPr>
              <a:t>s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′:</a:t>
            </a:r>
          </a:p>
          <a:p>
            <a:pPr marL="1143000" lvl="2" indent="-22860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rgbClr val="000000"/>
                </a:solidFill>
                <a:latin typeface="Calibri"/>
                <a:cs typeface="+mn-cs"/>
              </a:rPr>
              <a:t>Get </a:t>
            </a:r>
            <a:r>
              <a:rPr lang="en-US" sz="2200" i="1" dirty="0">
                <a:solidFill>
                  <a:srgbClr val="000000"/>
                </a:solidFill>
                <a:latin typeface="Calibri"/>
                <a:cs typeface="+mn-cs"/>
              </a:rPr>
              <a:t>current minimum </a:t>
            </a:r>
            <a:r>
              <a:rPr lang="en-US" sz="2200" i="1" dirty="0" err="1">
                <a:solidFill>
                  <a:srgbClr val="000000"/>
                </a:solidFill>
                <a:latin typeface="Calibri"/>
                <a:cs typeface="+mn-cs"/>
              </a:rPr>
              <a:t>h</a:t>
            </a:r>
            <a:r>
              <a:rPr lang="en-US" sz="2200" i="1" baseline="-25000" dirty="0" err="1">
                <a:solidFill>
                  <a:srgbClr val="000000"/>
                </a:solidFill>
                <a:latin typeface="Calibri"/>
                <a:cs typeface="+mn-cs"/>
              </a:rPr>
              <a:t>m</a:t>
            </a:r>
            <a:r>
              <a:rPr lang="en-US" sz="2200" dirty="0">
                <a:solidFill>
                  <a:srgbClr val="000000"/>
                </a:solidFill>
                <a:latin typeface="Calibri"/>
                <a:cs typeface="+mn-cs"/>
              </a:rPr>
              <a:t> of heap</a:t>
            </a:r>
            <a:r>
              <a:rPr lang="el-GR" sz="2200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sz="2200" i="1" dirty="0">
                <a:solidFill>
                  <a:schemeClr val="accent1">
                    <a:lumMod val="75000"/>
                  </a:schemeClr>
                </a:solidFill>
                <a:latin typeface="Calibri"/>
                <a:cs typeface="+mn-cs"/>
              </a:rPr>
              <a:t>(O(1))</a:t>
            </a:r>
          </a:p>
          <a:p>
            <a:pPr marL="1143000" lvl="2" indent="-22860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rgbClr val="000000"/>
                </a:solidFill>
                <a:latin typeface="Calibri"/>
                <a:cs typeface="+mn-cs"/>
              </a:rPr>
              <a:t>If </a:t>
            </a:r>
            <a:r>
              <a:rPr lang="en-US" sz="2200" i="1" dirty="0">
                <a:solidFill>
                  <a:srgbClr val="000000"/>
                </a:solidFill>
                <a:latin typeface="Calibri"/>
                <a:cs typeface="+mn-cs"/>
              </a:rPr>
              <a:t>s</a:t>
            </a:r>
            <a:r>
              <a:rPr lang="en-US" sz="2200" dirty="0">
                <a:solidFill>
                  <a:srgbClr val="000000"/>
                </a:solidFill>
                <a:latin typeface="Calibri"/>
                <a:cs typeface="+mn-cs"/>
              </a:rPr>
              <a:t>′ </a:t>
            </a:r>
            <a:r>
              <a:rPr lang="en-US" sz="2200" dirty="0">
                <a:solidFill>
                  <a:srgbClr val="000000"/>
                </a:solidFill>
                <a:latin typeface="Calibri"/>
                <a:cs typeface="Calibri"/>
              </a:rPr>
              <a:t>˂</a:t>
            </a:r>
            <a:r>
              <a:rPr lang="en-US" sz="2200" i="1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Calibri"/>
                <a:cs typeface="+mn-cs"/>
              </a:rPr>
              <a:t>h</a:t>
            </a:r>
            <a:r>
              <a:rPr lang="en-US" sz="2200" i="1" baseline="-25000" dirty="0" err="1">
                <a:solidFill>
                  <a:srgbClr val="000000"/>
                </a:solidFill>
                <a:latin typeface="Calibri"/>
                <a:cs typeface="+mn-cs"/>
              </a:rPr>
              <a:t>m</a:t>
            </a:r>
            <a:r>
              <a:rPr lang="en-US" sz="2200" i="1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Calibri"/>
                <a:cs typeface="+mn-cs"/>
              </a:rPr>
              <a:t>skip to next document</a:t>
            </a:r>
            <a:r>
              <a:rPr lang="el-GR" sz="2200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sz="1600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/* υπάρχουν </a:t>
            </a: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k</a:t>
            </a:r>
            <a:r>
              <a:rPr lang="el-GR" sz="1600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 καλύτερα */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Calibri"/>
              <a:cs typeface="+mn-cs"/>
            </a:endParaRPr>
          </a:p>
          <a:p>
            <a:pPr marL="1143000" lvl="2" indent="-22860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200" dirty="0" err="1">
                <a:solidFill>
                  <a:srgbClr val="000000"/>
                </a:solidFill>
                <a:latin typeface="Calibri"/>
                <a:cs typeface="+mn-cs"/>
              </a:rPr>
              <a:t>If</a:t>
            </a:r>
            <a:r>
              <a:rPr lang="de-DE" sz="2200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de-DE" sz="2200" i="1" dirty="0" err="1">
                <a:solidFill>
                  <a:srgbClr val="000000"/>
                </a:solidFill>
                <a:latin typeface="Calibri"/>
                <a:cs typeface="+mn-cs"/>
              </a:rPr>
              <a:t>s</a:t>
            </a:r>
            <a:r>
              <a:rPr lang="de-DE" sz="2200" dirty="0" err="1">
                <a:solidFill>
                  <a:srgbClr val="000000"/>
                </a:solidFill>
                <a:latin typeface="Calibri"/>
                <a:cs typeface="+mn-cs"/>
              </a:rPr>
              <a:t>′</a:t>
            </a:r>
            <a:r>
              <a:rPr lang="de-DE" sz="2200" dirty="0">
                <a:solidFill>
                  <a:srgbClr val="000000"/>
                </a:solidFill>
                <a:latin typeface="Calibri"/>
                <a:cs typeface="+mn-cs"/>
              </a:rPr>
              <a:t> &gt; </a:t>
            </a:r>
            <a:r>
              <a:rPr lang="de-DE" sz="2200" i="1" dirty="0">
                <a:solidFill>
                  <a:srgbClr val="000000"/>
                </a:solidFill>
                <a:latin typeface="Calibri"/>
                <a:cs typeface="+mn-cs"/>
              </a:rPr>
              <a:t>h</a:t>
            </a:r>
            <a:r>
              <a:rPr lang="de-DE" sz="2200" i="1" baseline="-25000" dirty="0">
                <a:solidFill>
                  <a:srgbClr val="000000"/>
                </a:solidFill>
                <a:latin typeface="Calibri"/>
                <a:cs typeface="+mn-cs"/>
              </a:rPr>
              <a:t>m</a:t>
            </a:r>
            <a:r>
              <a:rPr lang="de-DE" sz="2200" dirty="0">
                <a:solidFill>
                  <a:srgbClr val="000000"/>
                </a:solidFill>
                <a:latin typeface="Calibri"/>
                <a:cs typeface="+mn-cs"/>
              </a:rPr>
              <a:t> heap-</a:t>
            </a:r>
            <a:r>
              <a:rPr lang="de-DE" sz="2200" dirty="0" err="1">
                <a:solidFill>
                  <a:srgbClr val="000000"/>
                </a:solidFill>
                <a:latin typeface="Calibri"/>
                <a:cs typeface="+mn-cs"/>
              </a:rPr>
              <a:t>delete</a:t>
            </a:r>
            <a:r>
              <a:rPr lang="de-DE" sz="2200" dirty="0">
                <a:solidFill>
                  <a:srgbClr val="000000"/>
                </a:solidFill>
                <a:latin typeface="Calibri"/>
                <a:cs typeface="+mn-cs"/>
              </a:rPr>
              <a:t>-</a:t>
            </a:r>
            <a:r>
              <a:rPr lang="de-DE" sz="2200" dirty="0" err="1">
                <a:solidFill>
                  <a:srgbClr val="000000"/>
                </a:solidFill>
                <a:latin typeface="Calibri"/>
                <a:cs typeface="+mn-cs"/>
              </a:rPr>
              <a:t>root</a:t>
            </a:r>
            <a:r>
              <a:rPr lang="de-DE" sz="2200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sz="2200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de-DE" sz="2200" i="1" dirty="0">
                <a:solidFill>
                  <a:schemeClr val="accent1">
                    <a:lumMod val="75000"/>
                  </a:schemeClr>
                </a:solidFill>
                <a:latin typeface="Calibri"/>
                <a:cs typeface="+mn-cs"/>
              </a:rPr>
              <a:t>(O(log k)) </a:t>
            </a:r>
            <a:r>
              <a:rPr lang="de-DE" sz="1600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/* </a:t>
            </a:r>
            <a:r>
              <a:rPr lang="el-GR" sz="1600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καλύτερο, σβήσε τη ρίζα</a:t>
            </a:r>
            <a:endParaRPr lang="de-DE" sz="1600" dirty="0">
              <a:solidFill>
                <a:schemeClr val="accent6">
                  <a:lumMod val="75000"/>
                </a:schemeClr>
              </a:solidFill>
              <a:latin typeface="Calibri"/>
              <a:cs typeface="+mn-cs"/>
            </a:endParaRPr>
          </a:p>
          <a:p>
            <a:pPr marL="1600200" lvl="3" indent="-228600" defTabSz="449263">
              <a:spcBef>
                <a:spcPts val="700"/>
              </a:spcBef>
              <a:buClr>
                <a:srgbClr val="336699"/>
              </a:buClr>
            </a:pPr>
            <a:r>
              <a:rPr lang="de-DE" sz="2200" dirty="0">
                <a:solidFill>
                  <a:srgbClr val="000000"/>
                </a:solidFill>
                <a:latin typeface="Calibri"/>
                <a:cs typeface="+mn-cs"/>
              </a:rPr>
              <a:t>            heap-</a:t>
            </a:r>
            <a:r>
              <a:rPr lang="de-DE" sz="2200" dirty="0" err="1">
                <a:solidFill>
                  <a:srgbClr val="000000"/>
                </a:solidFill>
                <a:latin typeface="Calibri"/>
                <a:cs typeface="+mn-cs"/>
              </a:rPr>
              <a:t>add</a:t>
            </a:r>
            <a:r>
              <a:rPr lang="de-DE" sz="2200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de-DE" sz="2200" i="1" dirty="0">
                <a:solidFill>
                  <a:srgbClr val="000000"/>
                </a:solidFill>
                <a:latin typeface="Calibri"/>
                <a:cs typeface="+mn-cs"/>
              </a:rPr>
              <a:t>d</a:t>
            </a:r>
            <a:r>
              <a:rPr lang="de-DE" sz="2200" dirty="0">
                <a:solidFill>
                  <a:srgbClr val="000000"/>
                </a:solidFill>
                <a:latin typeface="Calibri"/>
                <a:cs typeface="+mn-cs"/>
              </a:rPr>
              <a:t>′/</a:t>
            </a:r>
            <a:r>
              <a:rPr lang="de-DE" sz="2200" i="1" dirty="0" err="1">
                <a:solidFill>
                  <a:srgbClr val="000000"/>
                </a:solidFill>
                <a:latin typeface="Calibri"/>
                <a:cs typeface="+mn-cs"/>
              </a:rPr>
              <a:t>s</a:t>
            </a:r>
            <a:r>
              <a:rPr lang="de-DE" sz="2200" dirty="0" err="1">
                <a:solidFill>
                  <a:srgbClr val="000000"/>
                </a:solidFill>
                <a:latin typeface="Calibri"/>
                <a:cs typeface="+mn-cs"/>
              </a:rPr>
              <a:t>′</a:t>
            </a:r>
            <a:r>
              <a:rPr lang="de-DE" sz="2200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sz="2200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de-DE" sz="2200" i="1" dirty="0">
                <a:solidFill>
                  <a:schemeClr val="accent1">
                    <a:lumMod val="75000"/>
                  </a:schemeClr>
                </a:solidFill>
                <a:latin typeface="Calibri"/>
                <a:cs typeface="+mn-cs"/>
              </a:rPr>
              <a:t>(O(log k))</a:t>
            </a:r>
            <a:r>
              <a:rPr lang="el-GR" sz="2200" i="1" dirty="0">
                <a:solidFill>
                  <a:schemeClr val="accent1">
                    <a:lumMod val="75000"/>
                  </a:schemeClr>
                </a:solidFill>
                <a:latin typeface="Calibri"/>
                <a:cs typeface="+mn-cs"/>
              </a:rPr>
              <a:t>	</a:t>
            </a:r>
            <a:r>
              <a:rPr lang="el-GR" sz="2200" dirty="0">
                <a:solidFill>
                  <a:srgbClr val="000000"/>
                </a:solidFill>
                <a:latin typeface="Calibri"/>
                <a:cs typeface="+mn-cs"/>
              </a:rPr>
              <a:t>	</a:t>
            </a:r>
            <a:r>
              <a:rPr lang="el-GR" sz="1600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και βάλτο στο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heap</a:t>
            </a:r>
            <a:r>
              <a:rPr lang="el-GR" sz="1600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 */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 </a:t>
            </a:r>
            <a:endParaRPr lang="de-DE" sz="1600" dirty="0">
              <a:solidFill>
                <a:schemeClr val="accent6">
                  <a:lumMod val="75000"/>
                </a:schemeClr>
              </a:solidFill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en-US" dirty="0">
              <a:solidFill>
                <a:srgbClr val="00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42540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E5668-2BFB-451E-AA0A-373B624AB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Τι  θα δούμε σήμερα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C29824-C00D-4220-9B13-2CBC93701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DB1-E385-4C2A-9F6F-88E564B234DB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20BBFB-C448-4EE7-A0F9-061EAC80B29E}"/>
              </a:ext>
            </a:extLst>
          </p:cNvPr>
          <p:cNvSpPr txBox="1"/>
          <p:nvPr/>
        </p:nvSpPr>
        <p:spPr>
          <a:xfrm>
            <a:off x="533400" y="1778943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Ασκήσεις επανάληψης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47234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16EB91-2811-41FB-A5C8-84EE96F17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104A2A-5008-4E90-B2B4-621EB25B5BFC}"/>
              </a:ext>
            </a:extLst>
          </p:cNvPr>
          <p:cNvSpPr txBox="1"/>
          <p:nvPr/>
        </p:nvSpPr>
        <p:spPr>
          <a:xfrm>
            <a:off x="1219200" y="342316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Ασκήσεις Επανάληψης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E4D737-80A0-4806-986D-41173F87BAC6}"/>
              </a:ext>
            </a:extLst>
          </p:cNvPr>
          <p:cNvSpPr txBox="1"/>
          <p:nvPr/>
        </p:nvSpPr>
        <p:spPr>
          <a:xfrm>
            <a:off x="457200" y="838200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Έστω μια συλλογή που περιέχει τα ακόλουθα  έγγραφα: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d1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a b c 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d b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 a c d e c a f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 e a b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d5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 d c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574A4B-6A74-45A7-9BA6-3AE92F1F2517}"/>
              </a:ext>
            </a:extLst>
          </p:cNvPr>
          <p:cNvSpPr txBox="1"/>
          <p:nvPr/>
        </p:nvSpPr>
        <p:spPr>
          <a:xfrm>
            <a:off x="23191" y="3199754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Boolean 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ανάκληση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7C6EA3-D1D2-4E49-B4C3-16201A859735}"/>
              </a:ext>
            </a:extLst>
          </p:cNvPr>
          <p:cNvSpPr txBox="1"/>
          <p:nvPr/>
        </p:nvSpPr>
        <p:spPr>
          <a:xfrm>
            <a:off x="228600" y="3622023"/>
            <a:ext cx="79057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latin typeface="+mn-lt"/>
              </a:rPr>
              <a:t>(α) Ανεστραμμένο ευρετήριο (</a:t>
            </a:r>
            <a:r>
              <a:rPr lang="en-US" sz="2000" dirty="0">
                <a:latin typeface="+mn-lt"/>
              </a:rPr>
              <a:t>inverted index)</a:t>
            </a:r>
            <a:endParaRPr lang="el-GR" sz="2000" dirty="0">
              <a:latin typeface="+mn-lt"/>
            </a:endParaRPr>
          </a:p>
          <a:p>
            <a:r>
              <a:rPr lang="el-GR" sz="2000" dirty="0">
                <a:latin typeface="+mn-lt"/>
              </a:rPr>
              <a:t>(β) Απάντηση ερώτησης</a:t>
            </a:r>
          </a:p>
          <a:p>
            <a:r>
              <a:rPr lang="en-US" sz="2000" dirty="0">
                <a:latin typeface="+mn-lt"/>
              </a:rPr>
              <a:t>              q1: b</a:t>
            </a:r>
          </a:p>
          <a:p>
            <a:r>
              <a:rPr lang="en-US" sz="2000" dirty="0">
                <a:latin typeface="+mn-lt"/>
              </a:rPr>
              <a:t>              q2: b c</a:t>
            </a:r>
          </a:p>
          <a:p>
            <a:r>
              <a:rPr lang="en-US" sz="2000" dirty="0">
                <a:latin typeface="+mn-lt"/>
              </a:rPr>
              <a:t>              q3: b f</a:t>
            </a:r>
          </a:p>
          <a:p>
            <a:r>
              <a:rPr lang="en-US" sz="2000" dirty="0">
                <a:latin typeface="+mn-lt"/>
              </a:rPr>
              <a:t>        </a:t>
            </a:r>
            <a:r>
              <a:rPr lang="el-GR" sz="2000" dirty="0">
                <a:latin typeface="+mn-lt"/>
              </a:rPr>
              <a:t>και υπολογισμός με συγχώνευση (</a:t>
            </a:r>
            <a:r>
              <a:rPr lang="en-US" sz="2000" dirty="0">
                <a:latin typeface="+mn-lt"/>
              </a:rPr>
              <a:t>merge)        </a:t>
            </a:r>
          </a:p>
          <a:p>
            <a:r>
              <a:rPr lang="en-US" sz="2000" dirty="0">
                <a:latin typeface="+mn-lt"/>
              </a:rPr>
              <a:t>(</a:t>
            </a:r>
            <a:r>
              <a:rPr lang="el-GR" sz="2000" dirty="0">
                <a:latin typeface="+mn-lt"/>
              </a:rPr>
              <a:t>γ) Δυαδικός πίνακας σύμπτωσης όρων-εγγράφων (</a:t>
            </a:r>
            <a:r>
              <a:rPr lang="en-US" sz="2000" dirty="0">
                <a:latin typeface="+mn-lt"/>
              </a:rPr>
              <a:t>Binary term-document incident matrix</a:t>
            </a:r>
            <a:r>
              <a:rPr lang="el-GR" sz="2000" dirty="0">
                <a:latin typeface="+mn-lt"/>
              </a:rPr>
              <a:t>)</a:t>
            </a:r>
            <a:r>
              <a:rPr lang="en-US" sz="2000" dirty="0">
                <a:latin typeface="+mn-lt"/>
              </a:rPr>
              <a:t> </a:t>
            </a:r>
          </a:p>
          <a:p>
            <a:r>
              <a:rPr lang="en-US" sz="2000" dirty="0">
                <a:latin typeface="+mn-lt"/>
              </a:rPr>
              <a:t>         </a:t>
            </a:r>
            <a:r>
              <a:rPr lang="el-GR" sz="2000" dirty="0">
                <a:latin typeface="+mn-lt"/>
              </a:rPr>
              <a:t>και ομοιότητα μεταξύ εγγράφων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063483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whiteboard&#10;&#10;Description automatically generated">
            <a:extLst>
              <a:ext uri="{FF2B5EF4-FFF2-40B4-BE49-F238E27FC236}">
                <a16:creationId xmlns:a16="http://schemas.microsoft.com/office/drawing/2014/main" id="{725A5A19-524F-4184-BF63-1428898440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0979" y="1498001"/>
            <a:ext cx="4724400" cy="35433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7431FF-2B38-47BC-80A3-B31E6DD88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8FAE9CB-6C8B-49DF-BA0E-D5C49502510A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73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 descr="A close up of text on a whiteboard&#10;&#10;Description automatically generated">
            <a:extLst>
              <a:ext uri="{FF2B5EF4-FFF2-40B4-BE49-F238E27FC236}">
                <a16:creationId xmlns:a16="http://schemas.microsoft.com/office/drawing/2014/main" id="{CA96C428-9981-4D00-A704-CE15B5A9B5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86978"/>
            <a:ext cx="2514600" cy="1885950"/>
          </a:xfrm>
          <a:prstGeom prst="rect">
            <a:avLst/>
          </a:prstGeom>
        </p:spPr>
      </p:pic>
      <p:pic>
        <p:nvPicPr>
          <p:cNvPr id="9" name="Picture 8" descr="A close up of a whiteboard&#10;&#10;Description automatically generated">
            <a:extLst>
              <a:ext uri="{FF2B5EF4-FFF2-40B4-BE49-F238E27FC236}">
                <a16:creationId xmlns:a16="http://schemas.microsoft.com/office/drawing/2014/main" id="{DE4B5636-72B9-49B7-A823-197FB9D918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415003"/>
            <a:ext cx="2672796" cy="2004597"/>
          </a:xfrm>
          <a:prstGeom prst="rect">
            <a:avLst/>
          </a:prstGeom>
        </p:spPr>
      </p:pic>
      <p:pic>
        <p:nvPicPr>
          <p:cNvPr id="11" name="Picture 10" descr="A close up of text on a whiteboard&#10;&#10;Description automatically generated">
            <a:extLst>
              <a:ext uri="{FF2B5EF4-FFF2-40B4-BE49-F238E27FC236}">
                <a16:creationId xmlns:a16="http://schemas.microsoft.com/office/drawing/2014/main" id="{7328B487-79C3-4114-916F-84D0742BB5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682" y="4646684"/>
            <a:ext cx="2684602" cy="20134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3D0511-841A-4A50-B774-04584F6871FC}"/>
              </a:ext>
            </a:extLst>
          </p:cNvPr>
          <p:cNvSpPr txBox="1"/>
          <p:nvPr/>
        </p:nvSpPr>
        <p:spPr>
          <a:xfrm>
            <a:off x="333353" y="5103674"/>
            <a:ext cx="312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q1:b</a:t>
            </a:r>
          </a:p>
          <a:p>
            <a:r>
              <a:rPr lang="en-US" sz="1800" dirty="0">
                <a:latin typeface="+mn-lt"/>
              </a:rPr>
              <a:t> {d1, d2, d4, d5}</a:t>
            </a:r>
          </a:p>
          <a:p>
            <a:r>
              <a:rPr lang="en-US" sz="1800" dirty="0">
                <a:latin typeface="+mn-lt"/>
              </a:rPr>
              <a:t>q2: b c</a:t>
            </a:r>
          </a:p>
          <a:p>
            <a:r>
              <a:rPr lang="en-US" sz="1800" dirty="0">
                <a:latin typeface="+mn-lt"/>
              </a:rPr>
              <a:t> {d1, d5}</a:t>
            </a:r>
          </a:p>
          <a:p>
            <a:r>
              <a:rPr lang="en-US" sz="1800" dirty="0">
                <a:latin typeface="+mn-lt"/>
              </a:rPr>
              <a:t>q3: b f</a:t>
            </a:r>
          </a:p>
          <a:p>
            <a:r>
              <a:rPr lang="en-US" sz="1800" dirty="0">
                <a:latin typeface="+mn-lt"/>
              </a:rPr>
              <a:t>   {}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97FB8C-596F-4906-A46F-352AB1CF80E7}"/>
              </a:ext>
            </a:extLst>
          </p:cNvPr>
          <p:cNvSpPr txBox="1"/>
          <p:nvPr/>
        </p:nvSpPr>
        <p:spPr>
          <a:xfrm>
            <a:off x="281236" y="126567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d1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 b c </a:t>
            </a:r>
          </a:p>
          <a:p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d2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 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d b</a:t>
            </a:r>
          </a:p>
          <a:p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d3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a c d e c a f</a:t>
            </a:r>
          </a:p>
          <a:p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l-GR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l-GR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 e a b 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sz="1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d5</a:t>
            </a:r>
            <a:r>
              <a:rPr lang="el-GR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a 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 d c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CBCE09-2B8D-433E-8950-89D7F985900A}"/>
              </a:ext>
            </a:extLst>
          </p:cNvPr>
          <p:cNvSpPr txBox="1"/>
          <p:nvPr/>
        </p:nvSpPr>
        <p:spPr>
          <a:xfrm>
            <a:off x="2560686" y="5359999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>
                <a:solidFill>
                  <a:schemeClr val="accent1">
                    <a:lumMod val="75000"/>
                  </a:schemeClr>
                </a:solidFill>
              </a:rPr>
              <a:t>Ερώτηση με 3 όρους;</a:t>
            </a:r>
            <a:endParaRPr lang="en-US" i="1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en-US" i="1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q4: a b c</a:t>
            </a:r>
          </a:p>
        </p:txBody>
      </p:sp>
    </p:spTree>
    <p:extLst>
      <p:ext uri="{BB962C8B-B14F-4D97-AF65-F5344CB8AC3E}">
        <p14:creationId xmlns:p14="http://schemas.microsoft.com/office/powerpoint/2010/main" val="339808937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CA2941-A671-4494-A4EA-F045D836B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7B61AD-83DF-4337-ACC6-D70857C9E699}"/>
              </a:ext>
            </a:extLst>
          </p:cNvPr>
          <p:cNvSpPr txBox="1"/>
          <p:nvPr/>
        </p:nvSpPr>
        <p:spPr>
          <a:xfrm>
            <a:off x="281236" y="126567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d1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 b c </a:t>
            </a:r>
          </a:p>
          <a:p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d2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 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d b</a:t>
            </a:r>
          </a:p>
          <a:p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d3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a c d e c a f</a:t>
            </a:r>
          </a:p>
          <a:p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l-GR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l-GR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 e a b 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sz="1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d5</a:t>
            </a:r>
            <a:r>
              <a:rPr lang="el-GR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a 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 d c  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CF1EA03-8411-4266-99CA-259CDD886F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18604" y="3627448"/>
            <a:ext cx="2652024" cy="3536032"/>
          </a:xfrm>
          <a:prstGeom prst="rect">
            <a:avLst/>
          </a:prstGeom>
        </p:spPr>
      </p:pic>
      <p:pic>
        <p:nvPicPr>
          <p:cNvPr id="12" name="Picture 11" descr="A close up of a keyboard&#10;&#10;Description automatically generated">
            <a:extLst>
              <a:ext uri="{FF2B5EF4-FFF2-40B4-BE49-F238E27FC236}">
                <a16:creationId xmlns:a16="http://schemas.microsoft.com/office/drawing/2014/main" id="{E0086385-428B-4FA5-A782-A3CC113F7F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19423"/>
            <a:ext cx="51054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090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CA2941-A671-4494-A4EA-F045D836B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7B61AD-83DF-4337-ACC6-D70857C9E699}"/>
              </a:ext>
            </a:extLst>
          </p:cNvPr>
          <p:cNvSpPr txBox="1"/>
          <p:nvPr/>
        </p:nvSpPr>
        <p:spPr>
          <a:xfrm>
            <a:off x="281236" y="126567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d1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 b c </a:t>
            </a:r>
          </a:p>
          <a:p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d2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 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d b</a:t>
            </a:r>
          </a:p>
          <a:p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d3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a c d e c a f</a:t>
            </a:r>
          </a:p>
          <a:p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l-GR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l-GR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 e a b 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sz="1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d5</a:t>
            </a:r>
            <a:r>
              <a:rPr lang="el-GR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a 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 d c  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CF1EA03-8411-4266-99CA-259CDD886F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16001" y="-312177"/>
            <a:ext cx="2065204" cy="2753605"/>
          </a:xfrm>
          <a:prstGeom prst="rect">
            <a:avLst/>
          </a:prstGeom>
        </p:spPr>
      </p:pic>
      <p:pic>
        <p:nvPicPr>
          <p:cNvPr id="10" name="Picture 9" descr="A close up of text on a whiteboard&#10;&#10;Description automatically generated">
            <a:extLst>
              <a:ext uri="{FF2B5EF4-FFF2-40B4-BE49-F238E27FC236}">
                <a16:creationId xmlns:a16="http://schemas.microsoft.com/office/drawing/2014/main" id="{A27D0294-33C8-4F3E-82C2-B52D05F9FC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91772"/>
            <a:ext cx="4727345" cy="420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263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16EB91-2811-41FB-A5C8-84EE96F17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104A2A-5008-4E90-B2B4-621EB25B5BFC}"/>
              </a:ext>
            </a:extLst>
          </p:cNvPr>
          <p:cNvSpPr txBox="1"/>
          <p:nvPr/>
        </p:nvSpPr>
        <p:spPr>
          <a:xfrm>
            <a:off x="1371600" y="3048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Ασκήσεις Επανάληψης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4F9720-460A-441A-8F69-9119F2A74CE7}"/>
              </a:ext>
            </a:extLst>
          </p:cNvPr>
          <p:cNvSpPr txBox="1"/>
          <p:nvPr/>
        </p:nvSpPr>
        <p:spPr>
          <a:xfrm>
            <a:off x="457200" y="11430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Διαβαθμισμένη ανάκτηση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DC9EBD1-1581-4574-A8D1-CF3BF139ADA7}"/>
                  </a:ext>
                </a:extLst>
              </p:cNvPr>
              <p:cNvSpPr txBox="1"/>
              <p:nvPr/>
            </p:nvSpPr>
            <p:spPr>
              <a:xfrm>
                <a:off x="304800" y="3982790"/>
                <a:ext cx="8720042" cy="1812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 βάρος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για ένα όρο </a:t>
                </a:r>
                <a:r>
                  <a:rPr lang="en-US" sz="2000" b="1" i="1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στο έγγραφο </a:t>
                </a:r>
                <a:r>
                  <a:rPr lang="en-US" sz="2000" b="1" i="1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 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είναι μια συνάρτηση δυο τιμών του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𝑡𝑓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l-GR" sz="2000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συχνότητα εμφάνισης του όρου </a:t>
                </a:r>
                <a:r>
                  <a:rPr lang="en-US" sz="2000" i="1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στο έγγραφο </a:t>
                </a:r>
                <a:r>
                  <a:rPr lang="en-US" sz="2000" i="1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 (term frequency)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𝑖𝑑𝑓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ανάστροφο της εμφάνισης του όρου </a:t>
                </a:r>
                <a:r>
                  <a:rPr lang="en-US" sz="2000" i="1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στη συλλογή </a:t>
                </a:r>
                <a:r>
                  <a:rPr lang="en-US" sz="2000" i="1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(inverse document frequency)</a:t>
                </a:r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r>
                  <a:rPr lang="en-US" sz="2000" i="1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𝑖𝑑𝑓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𝑁</m:t>
                        </m:r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𝑑𝑓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endParaRPr lang="en-US" sz="2000" i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DC9EBD1-1581-4574-A8D1-CF3BF139A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982790"/>
                <a:ext cx="8720042" cy="1812099"/>
              </a:xfrm>
              <a:prstGeom prst="rect">
                <a:avLst/>
              </a:prstGeom>
              <a:blipFill>
                <a:blip r:embed="rId2"/>
                <a:stretch>
                  <a:fillRect l="-699" t="-1678" r="-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B960300-CD85-4FF9-A857-85330E46C8E4}"/>
                  </a:ext>
                </a:extLst>
              </p:cNvPr>
              <p:cNvSpPr txBox="1"/>
              <p:nvPr/>
            </p:nvSpPr>
            <p:spPr>
              <a:xfrm>
                <a:off x="3352800" y="2599730"/>
                <a:ext cx="3782638" cy="9367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𝒔𝒄𝒐𝒓𝒆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  <m:sup/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B960300-CD85-4FF9-A857-85330E46C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2599730"/>
                <a:ext cx="3782638" cy="9367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821B3A7A-FF4F-42D9-988C-CF91AD9A2064}"/>
              </a:ext>
            </a:extLst>
          </p:cNvPr>
          <p:cNvSpPr txBox="1"/>
          <p:nvPr/>
        </p:nvSpPr>
        <p:spPr>
          <a:xfrm>
            <a:off x="381000" y="16764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>
                <a:latin typeface="+mn-lt"/>
              </a:rPr>
              <a:t>Για κάθε ερώτηση </a:t>
            </a:r>
            <a:r>
              <a:rPr lang="en-US" sz="1800" dirty="0">
                <a:latin typeface="+mn-lt"/>
              </a:rPr>
              <a:t>q </a:t>
            </a:r>
            <a:r>
              <a:rPr lang="el-GR" sz="1800" dirty="0">
                <a:latin typeface="+mn-lt"/>
              </a:rPr>
              <a:t>και έγγραφο </a:t>
            </a:r>
            <a:r>
              <a:rPr lang="en-US" sz="1800" dirty="0">
                <a:latin typeface="+mn-lt"/>
              </a:rPr>
              <a:t>d </a:t>
            </a:r>
            <a:r>
              <a:rPr lang="el-GR" sz="1800" dirty="0">
                <a:latin typeface="+mn-lt"/>
              </a:rPr>
              <a:t>υπολογίζουμε ένα </a:t>
            </a:r>
            <a:r>
              <a:rPr lang="en-US" sz="1800" b="1" dirty="0">
                <a:solidFill>
                  <a:srgbClr val="FF0000"/>
                </a:solidFill>
                <a:latin typeface="+mn-lt"/>
              </a:rPr>
              <a:t>score</a:t>
            </a:r>
          </a:p>
          <a:p>
            <a:r>
              <a:rPr lang="el-GR" sz="1800" dirty="0">
                <a:latin typeface="+mn-lt"/>
              </a:rPr>
              <a:t>Το </a:t>
            </a:r>
            <a:r>
              <a:rPr lang="en-US" sz="1800" dirty="0">
                <a:latin typeface="+mn-lt"/>
              </a:rPr>
              <a:t>score </a:t>
            </a:r>
            <a:r>
              <a:rPr lang="el-GR" sz="1800" dirty="0">
                <a:latin typeface="+mn-lt"/>
              </a:rPr>
              <a:t>είναι ένα άθροισμα των </a:t>
            </a:r>
            <a:r>
              <a:rPr lang="el-GR" sz="1800" b="1" dirty="0">
                <a:solidFill>
                  <a:srgbClr val="FF0000"/>
                </a:solidFill>
                <a:latin typeface="+mn-lt"/>
              </a:rPr>
              <a:t>βαρών</a:t>
            </a:r>
            <a:r>
              <a:rPr lang="el-GR" sz="1800" b="1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800" b="1" i="1" dirty="0">
                <a:solidFill>
                  <a:srgbClr val="FF0000"/>
                </a:solidFill>
                <a:latin typeface="+mn-lt"/>
              </a:rPr>
              <a:t>w</a:t>
            </a:r>
            <a:r>
              <a:rPr lang="en-US" sz="1800" dirty="0">
                <a:latin typeface="+mn-lt"/>
              </a:rPr>
              <a:t> </a:t>
            </a:r>
            <a:r>
              <a:rPr lang="el-GR" sz="1800" dirty="0">
                <a:latin typeface="+mn-lt"/>
              </a:rPr>
              <a:t>των όρων που εμφανίζονται και στο ερώτημα και στο έγγραφο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863142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16EB91-2811-41FB-A5C8-84EE96F17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104A2A-5008-4E90-B2B4-621EB25B5BFC}"/>
              </a:ext>
            </a:extLst>
          </p:cNvPr>
          <p:cNvSpPr txBox="1"/>
          <p:nvPr/>
        </p:nvSpPr>
        <p:spPr>
          <a:xfrm>
            <a:off x="1257300" y="67921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Ασκήσεις Επανάληψης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4F9720-460A-441A-8F69-9119F2A74CE7}"/>
              </a:ext>
            </a:extLst>
          </p:cNvPr>
          <p:cNvSpPr txBox="1"/>
          <p:nvPr/>
        </p:nvSpPr>
        <p:spPr>
          <a:xfrm>
            <a:off x="914400" y="3156607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Διαβαθμισμένη ανάκτηση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C9EBD1-1581-4574-A8D1-CF3BF139ADA7}"/>
              </a:ext>
            </a:extLst>
          </p:cNvPr>
          <p:cNvSpPr txBox="1"/>
          <p:nvPr/>
        </p:nvSpPr>
        <p:spPr>
          <a:xfrm>
            <a:off x="208404" y="3779987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Υπολογισμός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tf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και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idf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A59D6F-3498-43A2-A408-D3FF853DB11E}"/>
              </a:ext>
            </a:extLst>
          </p:cNvPr>
          <p:cNvSpPr txBox="1"/>
          <p:nvPr/>
        </p:nvSpPr>
        <p:spPr>
          <a:xfrm>
            <a:off x="381000" y="663615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Έστω μια συλλογή που περιέχει τα ακόλουθα  έγγραφα: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d1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a b c 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d b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 a c d e c a f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 e a b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d5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 d c 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95ED3B8-4C62-4336-AF00-7A37C40F45D8}"/>
              </a:ext>
            </a:extLst>
          </p:cNvPr>
          <p:cNvGrpSpPr/>
          <p:nvPr/>
        </p:nvGrpSpPr>
        <p:grpSpPr>
          <a:xfrm>
            <a:off x="381000" y="4246884"/>
            <a:ext cx="7332766" cy="596668"/>
            <a:chOff x="377025" y="5321240"/>
            <a:chExt cx="7332766" cy="5966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E183174-5DA8-4945-92A7-E00A1145F6E4}"/>
                    </a:ext>
                  </a:extLst>
                </p:cNvPr>
                <p:cNvSpPr txBox="1"/>
                <p:nvPr/>
              </p:nvSpPr>
              <p:spPr>
                <a:xfrm>
                  <a:off x="377025" y="5333453"/>
                  <a:ext cx="1613720" cy="5844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𝑖𝑑𝑓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E183174-5DA8-4945-92A7-E00A1145F6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025" y="5333453"/>
                  <a:ext cx="1613720" cy="58445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0A77F0D-5076-49C2-A2A3-1AE3AC6495D3}"/>
                    </a:ext>
                  </a:extLst>
                </p:cNvPr>
                <p:cNvSpPr txBox="1"/>
                <p:nvPr/>
              </p:nvSpPr>
              <p:spPr>
                <a:xfrm>
                  <a:off x="1890400" y="5333453"/>
                  <a:ext cx="1102951" cy="58246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𝑖𝑑𝑓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0A77F0D-5076-49C2-A2A3-1AE3AC6495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0400" y="5333453"/>
                  <a:ext cx="1102951" cy="58246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88CED5D-70B6-4EC2-BE35-539C12C5E4E7}"/>
                    </a:ext>
                  </a:extLst>
                </p:cNvPr>
                <p:cNvSpPr txBox="1"/>
                <p:nvPr/>
              </p:nvSpPr>
              <p:spPr>
                <a:xfrm>
                  <a:off x="3102742" y="5321241"/>
                  <a:ext cx="1074077" cy="5845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𝑖𝑑𝑓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88CED5D-70B6-4EC2-BE35-539C12C5E4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2742" y="5321241"/>
                  <a:ext cx="1074077" cy="58451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1D5CD64D-0158-4BC7-A129-5E1B7CF6D157}"/>
                    </a:ext>
                  </a:extLst>
                </p:cNvPr>
                <p:cNvSpPr txBox="1"/>
                <p:nvPr/>
              </p:nvSpPr>
              <p:spPr>
                <a:xfrm>
                  <a:off x="4267200" y="5321240"/>
                  <a:ext cx="1112668" cy="5845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𝑖𝑑𝑓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1D5CD64D-0158-4BC7-A129-5E1B7CF6D1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7200" y="5321240"/>
                  <a:ext cx="1112668" cy="58451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7CEF63C2-47EC-43E6-BA0A-091C3D38EC4F}"/>
                    </a:ext>
                  </a:extLst>
                </p:cNvPr>
                <p:cNvSpPr txBox="1"/>
                <p:nvPr/>
              </p:nvSpPr>
              <p:spPr>
                <a:xfrm>
                  <a:off x="5467308" y="5333454"/>
                  <a:ext cx="998350" cy="58246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𝑖𝑑𝑓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7CEF63C2-47EC-43E6-BA0A-091C3D38EC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7308" y="5333454"/>
                  <a:ext cx="998350" cy="58246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0DE618D-B3DF-4B1F-B177-33D10A730118}"/>
                    </a:ext>
                  </a:extLst>
                </p:cNvPr>
                <p:cNvSpPr txBox="1"/>
                <p:nvPr/>
              </p:nvSpPr>
              <p:spPr>
                <a:xfrm>
                  <a:off x="6700861" y="5321240"/>
                  <a:ext cx="1008930" cy="58246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𝑖𝑑𝑓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0DE618D-B3DF-4B1F-B177-33D10A7301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0861" y="5321240"/>
                  <a:ext cx="1008930" cy="58246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C3899BE-CF69-45EB-AEF2-8C4882766819}"/>
                  </a:ext>
                </a:extLst>
              </p:cNvPr>
              <p:cNvSpPr txBox="1"/>
              <p:nvPr/>
            </p:nvSpPr>
            <p:spPr>
              <a:xfrm>
                <a:off x="391542" y="4944956"/>
                <a:ext cx="8123808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d1: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b="0" dirty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000" b="0" dirty="0">
                  <a:latin typeface="+mn-lt"/>
                </a:endParaRPr>
              </a:p>
              <a:p>
                <a:pPr lvl="0"/>
                <a:r>
                  <a:rPr lang="en-US" sz="2000" dirty="0">
                    <a:solidFill>
                      <a:prstClr val="black"/>
                    </a:solidFill>
                    <a:latin typeface="Calibri" panose="020F0502020204030204"/>
                  </a:rPr>
                  <a:t>d2: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𝑡𝑓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𝑡𝑓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Calibri" panose="020F0502020204030204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𝑡𝑓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𝑡𝑓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Calibri" panose="020F0502020204030204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𝑡𝑓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=0,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𝑡𝑓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0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lvl="0"/>
                <a:r>
                  <a:rPr lang="en-US" sz="2000" dirty="0">
                    <a:solidFill>
                      <a:prstClr val="black"/>
                    </a:solidFill>
                    <a:latin typeface="Calibri" panose="020F0502020204030204"/>
                  </a:rPr>
                  <a:t>d3: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𝑡𝑓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𝑡𝑓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Calibri" panose="020F0502020204030204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𝑡𝑓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𝑡𝑓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Calibri" panose="020F0502020204030204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𝑡𝑓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𝑡𝑓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0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lvl="0"/>
                <a:r>
                  <a:rPr lang="en-US" sz="2000" dirty="0">
                    <a:solidFill>
                      <a:prstClr val="black"/>
                    </a:solidFill>
                    <a:latin typeface="Calibri" panose="020F0502020204030204"/>
                  </a:rPr>
                  <a:t>d4: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𝑡𝑓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=1,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𝑡𝑓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Calibri" panose="020F0502020204030204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𝑡𝑓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𝑡𝑓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Calibri" panose="020F0502020204030204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𝑡𝑓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𝑡𝑓</m:t>
                        </m:r>
                      </m:e>
                      <m:sub>
                        <m:r>
                          <a:rPr lang="en-U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0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lvl="0"/>
                <a:r>
                  <a:rPr lang="en-US" sz="2000" dirty="0">
                    <a:solidFill>
                      <a:prstClr val="black"/>
                    </a:solidFill>
                    <a:latin typeface="Calibri" panose="020F0502020204030204"/>
                  </a:rPr>
                  <a:t>d5: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𝑡𝑓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𝑡𝑓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Calibri" panose="020F0502020204030204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𝑡𝑓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=1,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𝑡𝑓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Calibri" panose="020F0502020204030204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𝑡𝑓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=0,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𝑡𝑓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0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C3899BE-CF69-45EB-AEF2-8C4882766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42" y="4944956"/>
                <a:ext cx="8123808" cy="1754326"/>
              </a:xfrm>
              <a:prstGeom prst="rect">
                <a:avLst/>
              </a:prstGeom>
              <a:blipFill>
                <a:blip r:embed="rId8"/>
                <a:stretch>
                  <a:fillRect l="-750" t="-1389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745994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16EB91-2811-41FB-A5C8-84EE96F17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104A2A-5008-4E90-B2B4-621EB25B5BFC}"/>
              </a:ext>
            </a:extLst>
          </p:cNvPr>
          <p:cNvSpPr txBox="1"/>
          <p:nvPr/>
        </p:nvSpPr>
        <p:spPr>
          <a:xfrm>
            <a:off x="1371600" y="3048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Ασκήσεις Επανάληψης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4F9720-460A-441A-8F69-9119F2A74CE7}"/>
              </a:ext>
            </a:extLst>
          </p:cNvPr>
          <p:cNvSpPr txBox="1"/>
          <p:nvPr/>
        </p:nvSpPr>
        <p:spPr>
          <a:xfrm>
            <a:off x="457200" y="11430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Διαβαθμισμένη ανάκτηση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DC9EBD1-1581-4574-A8D1-CF3BF139ADA7}"/>
                  </a:ext>
                </a:extLst>
              </p:cNvPr>
              <p:cNvSpPr txBox="1"/>
              <p:nvPr/>
            </p:nvSpPr>
            <p:spPr>
              <a:xfrm>
                <a:off x="304800" y="3040072"/>
                <a:ext cx="8720042" cy="13368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Διάφοροι τρόποι υπολογισμού του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με συνδυασμό των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𝑡𝑓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l-GR" sz="2000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συχνότητα εμφάνισης του όρου </a:t>
                </a:r>
                <a:r>
                  <a:rPr lang="en-US" sz="2000" i="1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στο έγγραφο </a:t>
                </a:r>
                <a:r>
                  <a:rPr lang="en-US" sz="2000" i="1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 (term frequency)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𝑖𝑑𝑓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ανάστροφο της εμφάνισης του όρου </a:t>
                </a:r>
                <a:r>
                  <a:rPr lang="en-US" sz="2000" i="1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στη συλλογή </a:t>
                </a:r>
                <a:r>
                  <a:rPr lang="en-US" sz="2000" i="1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(inverse document frequency)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DC9EBD1-1581-4574-A8D1-CF3BF139A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040072"/>
                <a:ext cx="8720042" cy="1336841"/>
              </a:xfrm>
              <a:prstGeom prst="rect">
                <a:avLst/>
              </a:prstGeom>
              <a:blipFill>
                <a:blip r:embed="rId2"/>
                <a:stretch>
                  <a:fillRect l="-699" t="-2740" b="-7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B960300-CD85-4FF9-A857-85330E46C8E4}"/>
                  </a:ext>
                </a:extLst>
              </p:cNvPr>
              <p:cNvSpPr txBox="1"/>
              <p:nvPr/>
            </p:nvSpPr>
            <p:spPr>
              <a:xfrm>
                <a:off x="2362200" y="1853971"/>
                <a:ext cx="3782638" cy="9367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𝒔𝒄𝒐𝒓𝒆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  <m:sup/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B960300-CD85-4FF9-A857-85330E46C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853971"/>
                <a:ext cx="3782638" cy="9367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1EA2C1-2D3D-4F9C-871D-5E77C416D99E}"/>
                  </a:ext>
                </a:extLst>
              </p:cNvPr>
              <p:cNvSpPr txBox="1"/>
              <p:nvPr/>
            </p:nvSpPr>
            <p:spPr>
              <a:xfrm>
                <a:off x="1600200" y="4652588"/>
                <a:ext cx="2563651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𝑖𝑑𝑓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1EA2C1-2D3D-4F9C-871D-5E77C416D9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652588"/>
                <a:ext cx="2563651" cy="385555"/>
              </a:xfrm>
              <a:prstGeom prst="rect">
                <a:avLst/>
              </a:prstGeom>
              <a:blipFill>
                <a:blip r:embed="rId4"/>
                <a:stretch>
                  <a:fillRect l="-714" r="-476" b="-31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98A868-D050-4FEA-9583-6D5CC9CB82E5}"/>
                  </a:ext>
                </a:extLst>
              </p:cNvPr>
              <p:cNvSpPr txBox="1"/>
              <p:nvPr/>
            </p:nvSpPr>
            <p:spPr>
              <a:xfrm>
                <a:off x="1600200" y="5198004"/>
                <a:ext cx="5422318" cy="5527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𝑖𝑑𝑓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98A868-D050-4FEA-9583-6D5CC9CB82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5198004"/>
                <a:ext cx="5422318" cy="5527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073569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16EB91-2811-41FB-A5C8-84EE96F17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104A2A-5008-4E90-B2B4-621EB25B5BFC}"/>
              </a:ext>
            </a:extLst>
          </p:cNvPr>
          <p:cNvSpPr txBox="1"/>
          <p:nvPr/>
        </p:nvSpPr>
        <p:spPr>
          <a:xfrm>
            <a:off x="1257300" y="67921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Ασκήσεις Επανάληψης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95ED3B8-4C62-4336-AF00-7A37C40F45D8}"/>
              </a:ext>
            </a:extLst>
          </p:cNvPr>
          <p:cNvGrpSpPr/>
          <p:nvPr/>
        </p:nvGrpSpPr>
        <p:grpSpPr>
          <a:xfrm>
            <a:off x="248867" y="1728890"/>
            <a:ext cx="7332766" cy="596668"/>
            <a:chOff x="377025" y="5321240"/>
            <a:chExt cx="7332766" cy="5966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E183174-5DA8-4945-92A7-E00A1145F6E4}"/>
                    </a:ext>
                  </a:extLst>
                </p:cNvPr>
                <p:cNvSpPr txBox="1"/>
                <p:nvPr/>
              </p:nvSpPr>
              <p:spPr>
                <a:xfrm>
                  <a:off x="377025" y="5333453"/>
                  <a:ext cx="1613720" cy="5844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𝑖𝑑𝑓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E183174-5DA8-4945-92A7-E00A1145F6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025" y="5333453"/>
                  <a:ext cx="1613720" cy="58445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0A77F0D-5076-49C2-A2A3-1AE3AC6495D3}"/>
                    </a:ext>
                  </a:extLst>
                </p:cNvPr>
                <p:cNvSpPr txBox="1"/>
                <p:nvPr/>
              </p:nvSpPr>
              <p:spPr>
                <a:xfrm>
                  <a:off x="1890400" y="5333453"/>
                  <a:ext cx="1102951" cy="58246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𝑖𝑑𝑓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0A77F0D-5076-49C2-A2A3-1AE3AC6495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0400" y="5333453"/>
                  <a:ext cx="1102951" cy="58246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88CED5D-70B6-4EC2-BE35-539C12C5E4E7}"/>
                    </a:ext>
                  </a:extLst>
                </p:cNvPr>
                <p:cNvSpPr txBox="1"/>
                <p:nvPr/>
              </p:nvSpPr>
              <p:spPr>
                <a:xfrm>
                  <a:off x="3102742" y="5321241"/>
                  <a:ext cx="1074077" cy="5845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𝑖𝑑𝑓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88CED5D-70B6-4EC2-BE35-539C12C5E4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2742" y="5321241"/>
                  <a:ext cx="1074077" cy="58451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1D5CD64D-0158-4BC7-A129-5E1B7CF6D157}"/>
                    </a:ext>
                  </a:extLst>
                </p:cNvPr>
                <p:cNvSpPr txBox="1"/>
                <p:nvPr/>
              </p:nvSpPr>
              <p:spPr>
                <a:xfrm>
                  <a:off x="4267200" y="5321240"/>
                  <a:ext cx="1112668" cy="5845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𝑖𝑑𝑓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1D5CD64D-0158-4BC7-A129-5E1B7CF6D1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7200" y="5321240"/>
                  <a:ext cx="1112668" cy="58451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7CEF63C2-47EC-43E6-BA0A-091C3D38EC4F}"/>
                    </a:ext>
                  </a:extLst>
                </p:cNvPr>
                <p:cNvSpPr txBox="1"/>
                <p:nvPr/>
              </p:nvSpPr>
              <p:spPr>
                <a:xfrm>
                  <a:off x="5467308" y="5333454"/>
                  <a:ext cx="998350" cy="58246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𝑖𝑑𝑓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7CEF63C2-47EC-43E6-BA0A-091C3D38EC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7308" y="5333454"/>
                  <a:ext cx="998350" cy="58246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0DE618D-B3DF-4B1F-B177-33D10A730118}"/>
                    </a:ext>
                  </a:extLst>
                </p:cNvPr>
                <p:cNvSpPr txBox="1"/>
                <p:nvPr/>
              </p:nvSpPr>
              <p:spPr>
                <a:xfrm>
                  <a:off x="6700861" y="5321240"/>
                  <a:ext cx="1008930" cy="58246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𝑖𝑑𝑓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0DE618D-B3DF-4B1F-B177-33D10A7301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0861" y="5321240"/>
                  <a:ext cx="1008930" cy="58246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C3899BE-CF69-45EB-AEF2-8C4882766819}"/>
                  </a:ext>
                </a:extLst>
              </p:cNvPr>
              <p:cNvSpPr txBox="1"/>
              <p:nvPr/>
            </p:nvSpPr>
            <p:spPr>
              <a:xfrm>
                <a:off x="148490" y="3902131"/>
                <a:ext cx="8123808" cy="1422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+mn-lt"/>
                  </a:rPr>
                  <a:t>d1: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𝑡𝑓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=1,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𝑡𝑓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600" dirty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𝑡𝑓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𝑡𝑓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600" b="0" dirty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𝑡𝑓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0,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𝑡𝑓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600" b="0" dirty="0">
                  <a:latin typeface="+mn-lt"/>
                </a:endParaRPr>
              </a:p>
              <a:p>
                <a:pPr lvl="0"/>
                <a:r>
                  <a:rPr lang="en-US" sz="1600" dirty="0">
                    <a:solidFill>
                      <a:prstClr val="black"/>
                    </a:solidFill>
                    <a:latin typeface="Calibri" panose="020F0502020204030204"/>
                  </a:rPr>
                  <a:t>d2: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𝑡𝑓</m:t>
                        </m:r>
                      </m:e>
                      <m:sub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𝑡𝑓</m:t>
                        </m:r>
                      </m:e>
                      <m:sub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600" dirty="0">
                    <a:solidFill>
                      <a:prstClr val="black"/>
                    </a:solidFill>
                    <a:latin typeface="Calibri" panose="020F0502020204030204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𝑡𝑓</m:t>
                        </m:r>
                      </m:e>
                      <m:sub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𝑡𝑓</m:t>
                        </m:r>
                      </m:e>
                      <m:sub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600" dirty="0">
                    <a:solidFill>
                      <a:prstClr val="black"/>
                    </a:solidFill>
                    <a:latin typeface="Calibri" panose="020F0502020204030204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𝑡𝑓</m:t>
                        </m:r>
                      </m:e>
                      <m:sub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=0,</m:t>
                    </m:r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𝑡𝑓</m:t>
                        </m:r>
                      </m:e>
                      <m:sub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16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lvl="0"/>
                <a:r>
                  <a:rPr lang="en-US" sz="1600" dirty="0">
                    <a:solidFill>
                      <a:prstClr val="black"/>
                    </a:solidFill>
                    <a:latin typeface="Calibri" panose="020F0502020204030204"/>
                  </a:rPr>
                  <a:t>d3: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𝑡𝑓</m:t>
                        </m:r>
                      </m:e>
                      <m:sub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𝑡𝑓</m:t>
                        </m:r>
                      </m:e>
                      <m:sub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600" dirty="0">
                    <a:solidFill>
                      <a:prstClr val="black"/>
                    </a:solidFill>
                    <a:latin typeface="Calibri" panose="020F0502020204030204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𝑡𝑓</m:t>
                        </m:r>
                      </m:e>
                      <m:sub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𝑡𝑓</m:t>
                        </m:r>
                      </m:e>
                      <m:sub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600" dirty="0">
                    <a:solidFill>
                      <a:prstClr val="black"/>
                    </a:solidFill>
                    <a:latin typeface="Calibri" panose="020F0502020204030204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𝑡𝑓</m:t>
                        </m:r>
                      </m:e>
                      <m:sub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𝑡𝑓</m:t>
                        </m:r>
                      </m:e>
                      <m:sub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6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lvl="0"/>
                <a:r>
                  <a:rPr lang="en-US" sz="1600" dirty="0">
                    <a:solidFill>
                      <a:prstClr val="black"/>
                    </a:solidFill>
                    <a:latin typeface="Calibri" panose="020F0502020204030204"/>
                  </a:rPr>
                  <a:t>d4: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𝑡𝑓</m:t>
                        </m:r>
                      </m:e>
                      <m:sub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=1,</m:t>
                    </m:r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𝑡𝑓</m:t>
                        </m:r>
                      </m:e>
                      <m:sub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1600" dirty="0">
                    <a:solidFill>
                      <a:prstClr val="black"/>
                    </a:solidFill>
                    <a:latin typeface="Calibri" panose="020F0502020204030204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𝑡𝑓</m:t>
                        </m:r>
                      </m:e>
                      <m:sub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𝑡𝑓</m:t>
                        </m:r>
                      </m:e>
                      <m:sub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600" dirty="0">
                    <a:solidFill>
                      <a:prstClr val="black"/>
                    </a:solidFill>
                    <a:latin typeface="Calibri" panose="020F0502020204030204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𝑡𝑓</m:t>
                        </m:r>
                      </m:e>
                      <m:sub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𝑡𝑓</m:t>
                        </m:r>
                      </m:e>
                      <m:sub>
                        <m:r>
                          <a:rPr lang="en-US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16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lvl="0"/>
                <a:r>
                  <a:rPr lang="en-US" sz="1600" dirty="0">
                    <a:solidFill>
                      <a:prstClr val="black"/>
                    </a:solidFill>
                    <a:latin typeface="Calibri" panose="020F0502020204030204"/>
                  </a:rPr>
                  <a:t>d5: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𝑡𝑓</m:t>
                        </m:r>
                      </m:e>
                      <m:sub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𝑡𝑓</m:t>
                        </m:r>
                      </m:e>
                      <m:sub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600" dirty="0">
                    <a:solidFill>
                      <a:prstClr val="black"/>
                    </a:solidFill>
                    <a:latin typeface="Calibri" panose="020F0502020204030204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𝑡𝑓</m:t>
                        </m:r>
                      </m:e>
                      <m:sub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=1,</m:t>
                    </m:r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𝑡𝑓</m:t>
                        </m:r>
                      </m:e>
                      <m:sub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600" dirty="0">
                    <a:solidFill>
                      <a:prstClr val="black"/>
                    </a:solidFill>
                    <a:latin typeface="Calibri" panose="020F0502020204030204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𝑡𝑓</m:t>
                        </m:r>
                      </m:e>
                      <m:sub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=0,</m:t>
                    </m:r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𝑡𝑓</m:t>
                        </m:r>
                      </m:e>
                      <m:sub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16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C3899BE-CF69-45EB-AEF2-8C4882766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90" y="3902131"/>
                <a:ext cx="8123808" cy="1422184"/>
              </a:xfrm>
              <a:prstGeom prst="rect">
                <a:avLst/>
              </a:prstGeom>
              <a:blipFill>
                <a:blip r:embed="rId8"/>
                <a:stretch>
                  <a:fillRect l="-375" t="-858" b="-3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E6EC9F2-EE68-497C-84DB-822F8D1662FF}"/>
                  </a:ext>
                </a:extLst>
              </p:cNvPr>
              <p:cNvSpPr txBox="1"/>
              <p:nvPr/>
            </p:nvSpPr>
            <p:spPr>
              <a:xfrm>
                <a:off x="148490" y="2725254"/>
                <a:ext cx="9093772" cy="6622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𝑖𝑑𝑓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     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𝑖𝑑𝑓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0.097    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𝑖𝑑𝑓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0.22  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𝑖𝑑𝑓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0.22</m:t>
                      </m:r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𝑖𝑑𝑓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0.398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𝑖𝑑𝑓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0.699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E6EC9F2-EE68-497C-84DB-822F8D1662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90" y="2725254"/>
                <a:ext cx="9093772" cy="662297"/>
              </a:xfrm>
              <a:prstGeom prst="rect">
                <a:avLst/>
              </a:prstGeom>
              <a:blipFill>
                <a:blip r:embed="rId9"/>
                <a:stretch>
                  <a:fillRect l="-670" b="-11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E1A80B7-D96D-40CF-8570-5EECFDB8A1C8}"/>
                  </a:ext>
                </a:extLst>
              </p:cNvPr>
              <p:cNvSpPr txBox="1"/>
              <p:nvPr/>
            </p:nvSpPr>
            <p:spPr>
              <a:xfrm>
                <a:off x="1702533" y="5301055"/>
                <a:ext cx="2894836" cy="50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1+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E1A80B7-D96D-40CF-8570-5EECFDB8A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2533" y="5301055"/>
                <a:ext cx="2894836" cy="50917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2A6B49D7-A0F2-44FE-8B89-5109D871CA68}"/>
              </a:ext>
            </a:extLst>
          </p:cNvPr>
          <p:cNvSpPr txBox="1"/>
          <p:nvPr/>
        </p:nvSpPr>
        <p:spPr>
          <a:xfrm>
            <a:off x="211117" y="198520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d1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 b c </a:t>
            </a:r>
          </a:p>
          <a:p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d2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 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d b</a:t>
            </a:r>
          </a:p>
          <a:p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d3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a c d e c a f</a:t>
            </a:r>
          </a:p>
          <a:p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l-GR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l-GR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 e a b</a:t>
            </a:r>
            <a:r>
              <a:rPr lang="el-GR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  <a:p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d5</a:t>
            </a:r>
            <a:r>
              <a:rPr lang="el-GR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a 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 d c 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F5F0D2-8B3D-4F1F-A2ED-4167B0D5EE4D}"/>
              </a:ext>
            </a:extLst>
          </p:cNvPr>
          <p:cNvSpPr txBox="1"/>
          <p:nvPr/>
        </p:nvSpPr>
        <p:spPr>
          <a:xfrm>
            <a:off x="117031" y="57150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  <a:latin typeface="+mn-lt"/>
              </a:rPr>
              <a:t>2</a:t>
            </a:r>
            <a:r>
              <a:rPr lang="en-US" sz="2000" dirty="0">
                <a:latin typeface="+mn-lt"/>
              </a:rPr>
              <a:t> -&gt; 1.3</a:t>
            </a:r>
          </a:p>
          <a:p>
            <a:r>
              <a:rPr lang="en-US" sz="2000" dirty="0">
                <a:highlight>
                  <a:srgbClr val="FFFF00"/>
                </a:highlight>
                <a:latin typeface="+mn-lt"/>
              </a:rPr>
              <a:t>3</a:t>
            </a:r>
            <a:r>
              <a:rPr lang="en-US" sz="2000" dirty="0">
                <a:latin typeface="+mn-lt"/>
              </a:rPr>
              <a:t> -&gt; 1.48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7A56355-C38D-41CD-9D12-8B37911E3DE4}"/>
                  </a:ext>
                </a:extLst>
              </p:cNvPr>
              <p:cNvSpPr txBox="1"/>
              <p:nvPr/>
            </p:nvSpPr>
            <p:spPr>
              <a:xfrm>
                <a:off x="3299227" y="2231257"/>
                <a:ext cx="2057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𝑖𝑑𝑓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7A56355-C38D-41CD-9D12-8B37911E3D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9227" y="2231257"/>
                <a:ext cx="2057400" cy="461665"/>
              </a:xfrm>
              <a:prstGeom prst="rect">
                <a:avLst/>
              </a:prstGeom>
              <a:blipFill>
                <a:blip r:embed="rId11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5583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63377" y="305008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Βαθμός ταιριάσματος ερωτήματος-εγγράφου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628650" y="2087045"/>
            <a:ext cx="7886700" cy="3584575"/>
          </a:xfrm>
        </p:spPr>
        <p:txBody>
          <a:bodyPr>
            <a:noAutofit/>
          </a:bodyPr>
          <a:lstStyle/>
          <a:p>
            <a:pPr eaLnBrk="1" hangingPunct="1"/>
            <a:r>
              <a:rPr lang="el-GR" dirty="0">
                <a:ea typeface="ＭＳ Ｐゴシック" charset="-128"/>
              </a:rPr>
              <a:t>Χρειαζόμαστε ένα τρόπο για να αναθέσουμε ένα βαθμό σε κάθε ζεύγος ερωτήματος </a:t>
            </a:r>
            <a:r>
              <a:rPr lang="en-US" dirty="0">
                <a:ea typeface="ＭＳ Ｐゴシック" charset="-128"/>
              </a:rPr>
              <a:t>(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q</a:t>
            </a:r>
            <a:r>
              <a:rPr lang="en-US" dirty="0">
                <a:ea typeface="ＭＳ Ｐゴシック" charset="-128"/>
              </a:rPr>
              <a:t>)</a:t>
            </a:r>
            <a:r>
              <a:rPr lang="el-GR" dirty="0">
                <a:ea typeface="ＭＳ Ｐゴシック" charset="-128"/>
              </a:rPr>
              <a:t>, εγγράφου </a:t>
            </a:r>
            <a:r>
              <a:rPr lang="en-US" dirty="0">
                <a:ea typeface="ＭＳ Ｐゴシック" charset="-128"/>
              </a:rPr>
              <a:t>(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d</a:t>
            </a:r>
            <a:r>
              <a:rPr lang="en-US" dirty="0">
                <a:ea typeface="ＭＳ Ｐゴシック" charset="-128"/>
              </a:rPr>
              <a:t>)</a:t>
            </a:r>
            <a:endParaRPr lang="el-GR" dirty="0">
              <a:ea typeface="ＭＳ Ｐゴシック" charset="-128"/>
            </a:endParaRPr>
          </a:p>
          <a:p>
            <a:pPr marL="0" indent="0" eaLnBrk="1" hangingPunct="1">
              <a:buNone/>
            </a:pPr>
            <a:r>
              <a:rPr lang="el-GR" dirty="0">
                <a:ea typeface="ＭＳ Ｐゴシック" charset="-128"/>
              </a:rPr>
              <a:t> </a:t>
            </a:r>
            <a:r>
              <a:rPr lang="en-US" dirty="0">
                <a:ea typeface="ＭＳ Ｐゴシック" charset="-128"/>
              </a:rPr>
              <a:t>				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score(d, q)</a:t>
            </a:r>
            <a:endParaRPr lang="el-GR" sz="2400" i="1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  <a:p>
            <a:pPr marL="0" indent="0" eaLnBrk="1" hangingPunct="1">
              <a:buNone/>
            </a:pPr>
            <a:endParaRPr lang="el-GR" sz="600" i="1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charset="-128"/>
              </a:rPr>
              <a:t>Αν κανένα όρος του ερωτήματος δεν εμφανίζεται στο έγγραφο, τότε ο βαθμός θα πρέπει να είναι 0</a:t>
            </a:r>
            <a:endParaRPr lang="en-US" dirty="0">
              <a:ea typeface="ＭＳ Ｐゴシック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charset="-128"/>
              </a:rPr>
              <a:t>Όσο 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πιο συχνά </a:t>
            </a:r>
            <a:r>
              <a:rPr lang="el-GR" dirty="0">
                <a:ea typeface="ＭＳ Ｐゴシック" charset="-128"/>
              </a:rPr>
              <a:t>εμφανίζεται ο όρος του ερωτήματος σε ένα έγγραφο, 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τόσο μεγαλύτερος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θα πρέπει να είναι ο βαθμός </a:t>
            </a:r>
            <a:endParaRPr lang="en-US" dirty="0">
              <a:ea typeface="ＭＳ Ｐゴシック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1800" dirty="0">
              <a:ea typeface="ＭＳ Ｐゴシック" charset="-128"/>
            </a:endParaRPr>
          </a:p>
          <a:p>
            <a:pPr eaLnBrk="1" hangingPunct="1"/>
            <a:r>
              <a:rPr lang="el-GR" sz="2400" dirty="0">
                <a:ea typeface="ＭＳ Ｐゴシック" charset="-128"/>
              </a:rPr>
              <a:t>Θα εξετάσουμε κάποιες εναλλακτικές για αυτό</a:t>
            </a:r>
            <a:endParaRPr lang="en-US" sz="2400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16EB91-2811-41FB-A5C8-84EE96F17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104A2A-5008-4E90-B2B4-621EB25B5BFC}"/>
              </a:ext>
            </a:extLst>
          </p:cNvPr>
          <p:cNvSpPr txBox="1"/>
          <p:nvPr/>
        </p:nvSpPr>
        <p:spPr>
          <a:xfrm>
            <a:off x="1371600" y="3048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Ασκήσεις Επανάληψης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E4D737-80A0-4806-986D-41173F87BAC6}"/>
              </a:ext>
            </a:extLst>
          </p:cNvPr>
          <p:cNvSpPr txBox="1"/>
          <p:nvPr/>
        </p:nvSpPr>
        <p:spPr>
          <a:xfrm>
            <a:off x="533400" y="1087546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Έστω μια συλλογή που περιέχει τα ακόλουθα  έγγραφα: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d1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a b c 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f  d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 a c d e c a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 e a b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d5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a b 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4F9720-460A-441A-8F69-9119F2A74CE7}"/>
              </a:ext>
            </a:extLst>
          </p:cNvPr>
          <p:cNvSpPr txBox="1"/>
          <p:nvPr/>
        </p:nvSpPr>
        <p:spPr>
          <a:xfrm>
            <a:off x="152400" y="3569296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Διαβαθμισμένη ανάκτηση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EBD5E8-D84B-4768-8E74-55094EA43CF9}"/>
              </a:ext>
            </a:extLst>
          </p:cNvPr>
          <p:cNvSpPr txBox="1"/>
          <p:nvPr/>
        </p:nvSpPr>
        <p:spPr>
          <a:xfrm>
            <a:off x="497681" y="4055171"/>
            <a:ext cx="769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(α) Ανεστραμμένο ευρετήριο (</a:t>
            </a:r>
            <a:r>
              <a:rPr lang="en-US" dirty="0">
                <a:latin typeface="+mn-lt"/>
              </a:rPr>
              <a:t>inverted index)</a:t>
            </a:r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(β) Απάντηση ερώτησης</a:t>
            </a:r>
          </a:p>
          <a:p>
            <a:r>
              <a:rPr lang="en-US" dirty="0">
                <a:latin typeface="+mn-lt"/>
              </a:rPr>
              <a:t>              q1: b</a:t>
            </a:r>
          </a:p>
          <a:p>
            <a:r>
              <a:rPr lang="en-US" dirty="0">
                <a:latin typeface="+mn-lt"/>
              </a:rPr>
              <a:t>              q2: b c</a:t>
            </a:r>
          </a:p>
          <a:p>
            <a:r>
              <a:rPr lang="en-US" dirty="0">
                <a:latin typeface="+mn-lt"/>
              </a:rPr>
              <a:t>              q3: b f</a:t>
            </a:r>
          </a:p>
          <a:p>
            <a:r>
              <a:rPr lang="en-US" dirty="0">
                <a:latin typeface="+mn-lt"/>
              </a:rPr>
              <a:t>        </a:t>
            </a:r>
            <a:r>
              <a:rPr lang="el-GR" dirty="0">
                <a:latin typeface="+mn-lt"/>
              </a:rPr>
              <a:t>και υπολογισμός με συγχώνευση (</a:t>
            </a:r>
            <a:r>
              <a:rPr lang="en-US" dirty="0">
                <a:latin typeface="+mn-lt"/>
              </a:rPr>
              <a:t>merge)</a:t>
            </a:r>
          </a:p>
        </p:txBody>
      </p:sp>
    </p:spTree>
    <p:extLst>
      <p:ext uri="{BB962C8B-B14F-4D97-AF65-F5344CB8AC3E}">
        <p14:creationId xmlns:p14="http://schemas.microsoft.com/office/powerpoint/2010/main" val="47027979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4BA92D-F111-4BD7-8F91-016E699A3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81</a:t>
            </a:fld>
            <a:endParaRPr lang="en-US"/>
          </a:p>
        </p:txBody>
      </p:sp>
      <p:pic>
        <p:nvPicPr>
          <p:cNvPr id="3" name="Picture 2" descr="A close up of a whiteboard&#10;&#10;Description automatically generated">
            <a:extLst>
              <a:ext uri="{FF2B5EF4-FFF2-40B4-BE49-F238E27FC236}">
                <a16:creationId xmlns:a16="http://schemas.microsoft.com/office/drawing/2014/main" id="{1A46AF9B-0700-4D8B-9CF3-B40BD15FE5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9200" y="1600200"/>
            <a:ext cx="5715000" cy="42862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EA422DC-8AA5-4D28-8B82-4B2FA2B29340}"/>
                  </a:ext>
                </a:extLst>
              </p:cNvPr>
              <p:cNvSpPr txBox="1"/>
              <p:nvPr/>
            </p:nvSpPr>
            <p:spPr>
              <a:xfrm>
                <a:off x="152400" y="617607"/>
                <a:ext cx="2514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dirty="0">
                    <a:solidFill>
                      <a:srgbClr val="FF0000"/>
                    </a:solidFill>
                    <a:latin typeface="+mn-lt"/>
                  </a:rPr>
                  <a:t>Μαζί με τον όρο στο λεξικό, 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𝑑𝑓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2000" dirty="0">
                  <a:solidFill>
                    <a:srgbClr val="FF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EA422DC-8AA5-4D28-8B82-4B2FA2B29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617607"/>
                <a:ext cx="2514600" cy="707886"/>
              </a:xfrm>
              <a:prstGeom prst="rect">
                <a:avLst/>
              </a:prstGeom>
              <a:blipFill>
                <a:blip r:embed="rId3"/>
                <a:stretch>
                  <a:fillRect l="-2421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B72CAB3-635E-4E9D-B520-A320996C138C}"/>
              </a:ext>
            </a:extLst>
          </p:cNvPr>
          <p:cNvCxnSpPr>
            <a:cxnSpLocks/>
          </p:cNvCxnSpPr>
          <p:nvPr/>
        </p:nvCxnSpPr>
        <p:spPr>
          <a:xfrm>
            <a:off x="1295400" y="1371600"/>
            <a:ext cx="4572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716DF9E-2E70-49D4-B216-46CDFCD57AC9}"/>
                  </a:ext>
                </a:extLst>
              </p:cNvPr>
              <p:cNvSpPr txBox="1"/>
              <p:nvPr/>
            </p:nvSpPr>
            <p:spPr>
              <a:xfrm>
                <a:off x="2736908" y="336136"/>
                <a:ext cx="3511492" cy="1068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dirty="0">
                    <a:solidFill>
                      <a:srgbClr val="00B050"/>
                    </a:solidFill>
                    <a:latin typeface="+mn-lt"/>
                  </a:rPr>
                  <a:t>Μαζί με το </a:t>
                </a:r>
                <a:r>
                  <a:rPr lang="en-US" sz="2000" dirty="0">
                    <a:solidFill>
                      <a:srgbClr val="00B050"/>
                    </a:solidFill>
                    <a:latin typeface="+mn-lt"/>
                  </a:rPr>
                  <a:t>doc id, </a:t>
                </a:r>
                <a:r>
                  <a:rPr lang="el-GR" sz="2000" dirty="0">
                    <a:solidFill>
                      <a:srgbClr val="00B050"/>
                    </a:solidFill>
                    <a:latin typeface="+mn-lt"/>
                  </a:rPr>
                  <a:t>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𝑡𝑓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B050"/>
                    </a:solidFill>
                  </a:rPr>
                  <a:t> </a:t>
                </a:r>
                <a:r>
                  <a:rPr lang="el-GR" sz="2000" dirty="0">
                    <a:solidFill>
                      <a:srgbClr val="00B050"/>
                    </a:solidFill>
                    <a:latin typeface="+mn-lt"/>
                  </a:rPr>
                  <a:t>ή το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1+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𝑡𝑓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>
                  <a:solidFill>
                    <a:srgbClr val="00B050"/>
                  </a:solidFill>
                </a:endParaRPr>
              </a:p>
              <a:p>
                <a:r>
                  <a:rPr lang="el-GR" sz="2000" dirty="0">
                    <a:solidFill>
                      <a:srgbClr val="00B050"/>
                    </a:solidFill>
                  </a:rPr>
                  <a:t> </a:t>
                </a:r>
                <a:endParaRPr lang="en-US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716DF9E-2E70-49D4-B216-46CDFCD57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908" y="336136"/>
                <a:ext cx="3511492" cy="1068690"/>
              </a:xfrm>
              <a:prstGeom prst="rect">
                <a:avLst/>
              </a:prstGeom>
              <a:blipFill>
                <a:blip r:embed="rId4"/>
                <a:stretch>
                  <a:fillRect l="-1910" t="-2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1BDAD9F-EF86-46F9-A0E0-DAFD00C89341}"/>
              </a:ext>
            </a:extLst>
          </p:cNvPr>
          <p:cNvCxnSpPr>
            <a:cxnSpLocks/>
          </p:cNvCxnSpPr>
          <p:nvPr/>
        </p:nvCxnSpPr>
        <p:spPr>
          <a:xfrm flipH="1">
            <a:off x="2819400" y="1130299"/>
            <a:ext cx="381000" cy="88900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14873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ABAF0C-F304-4171-80F0-F1BF451A5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82</a:t>
            </a:fld>
            <a:endParaRPr lang="en-US"/>
          </a:p>
        </p:txBody>
      </p:sp>
      <p:pic>
        <p:nvPicPr>
          <p:cNvPr id="3" name="Picture 2" descr="A close up of a whiteboard&#10;&#10;Description automatically generated">
            <a:extLst>
              <a:ext uri="{FF2B5EF4-FFF2-40B4-BE49-F238E27FC236}">
                <a16:creationId xmlns:a16="http://schemas.microsoft.com/office/drawing/2014/main" id="{32EFF1FD-D631-41C1-8B61-EBA18461C7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077" y="838200"/>
            <a:ext cx="2819400" cy="2114550"/>
          </a:xfrm>
          <a:prstGeom prst="rect">
            <a:avLst/>
          </a:prstGeom>
        </p:spPr>
      </p:pic>
      <p:pic>
        <p:nvPicPr>
          <p:cNvPr id="7" name="Picture 6" descr="A close up of text on a whiteboard&#10;&#10;Description automatically generated">
            <a:extLst>
              <a:ext uri="{FF2B5EF4-FFF2-40B4-BE49-F238E27FC236}">
                <a16:creationId xmlns:a16="http://schemas.microsoft.com/office/drawing/2014/main" id="{F4A614D2-C93B-427E-9F7F-F5809A3BEF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616" y="533400"/>
            <a:ext cx="4910353" cy="5086653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CBFF27C-4AFE-48F1-877D-23A686B05D38}"/>
              </a:ext>
            </a:extLst>
          </p:cNvPr>
          <p:cNvCxnSpPr/>
          <p:nvPr/>
        </p:nvCxnSpPr>
        <p:spPr>
          <a:xfrm flipV="1">
            <a:off x="3505200" y="990600"/>
            <a:ext cx="609600" cy="45720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802CD90-35BD-451B-9A89-88B0FB4723B5}"/>
              </a:ext>
            </a:extLst>
          </p:cNvPr>
          <p:cNvCxnSpPr/>
          <p:nvPr/>
        </p:nvCxnSpPr>
        <p:spPr>
          <a:xfrm flipV="1">
            <a:off x="3505200" y="1937951"/>
            <a:ext cx="609600" cy="45720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E9C1E19-4906-4EB8-B779-89F1A9051CDE}"/>
              </a:ext>
            </a:extLst>
          </p:cNvPr>
          <p:cNvCxnSpPr/>
          <p:nvPr/>
        </p:nvCxnSpPr>
        <p:spPr>
          <a:xfrm flipH="1" flipV="1">
            <a:off x="5486400" y="1066800"/>
            <a:ext cx="228600" cy="381000"/>
          </a:xfrm>
          <a:prstGeom prst="straightConnector1">
            <a:avLst/>
          </a:prstGeom>
          <a:ln w="38100">
            <a:solidFill>
              <a:srgbClr val="00A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B6A6782-DECD-4823-B07E-B8559DAB0506}"/>
              </a:ext>
            </a:extLst>
          </p:cNvPr>
          <p:cNvCxnSpPr/>
          <p:nvPr/>
        </p:nvCxnSpPr>
        <p:spPr>
          <a:xfrm flipH="1" flipV="1">
            <a:off x="6246447" y="1093058"/>
            <a:ext cx="228600" cy="381000"/>
          </a:xfrm>
          <a:prstGeom prst="straightConnector1">
            <a:avLst/>
          </a:prstGeom>
          <a:ln w="38100">
            <a:solidFill>
              <a:srgbClr val="00A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02431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9EC9D9-6675-49DD-A18C-FFCD52AA8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D60CB9-F04C-4AD4-8CA5-3088CC4CA1BA}"/>
              </a:ext>
            </a:extLst>
          </p:cNvPr>
          <p:cNvSpPr txBox="1"/>
          <p:nvPr/>
        </p:nvSpPr>
        <p:spPr>
          <a:xfrm>
            <a:off x="457200" y="228600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latin typeface="+mn-lt"/>
              </a:rPr>
              <a:t>Ερώτηση </a:t>
            </a:r>
            <a:r>
              <a:rPr lang="en-US" sz="2000" dirty="0">
                <a:latin typeface="+mn-lt"/>
              </a:rPr>
              <a:t>q1: b</a:t>
            </a:r>
          </a:p>
          <a:p>
            <a:r>
              <a:rPr lang="el-GR" sz="2000" dirty="0">
                <a:latin typeface="+mn-lt"/>
              </a:rPr>
              <a:t>Διατρέχουμε τη λίστα καταχωρήσεων για το </a:t>
            </a:r>
            <a:r>
              <a:rPr lang="en-US" sz="2000" dirty="0">
                <a:latin typeface="+mn-lt"/>
              </a:rPr>
              <a:t>b </a:t>
            </a:r>
            <a:r>
              <a:rPr lang="el-GR" sz="2000" dirty="0">
                <a:latin typeface="+mn-lt"/>
              </a:rPr>
              <a:t>και υπολογίζουμε το </a:t>
            </a:r>
            <a:r>
              <a:rPr lang="en-US" sz="2000" dirty="0">
                <a:latin typeface="+mn-lt"/>
              </a:rPr>
              <a:t>score(b, d) </a:t>
            </a:r>
            <a:r>
              <a:rPr lang="el-GR" sz="2000" dirty="0">
                <a:latin typeface="+mn-lt"/>
              </a:rPr>
              <a:t>για κάθε έγγραφο στη λίστα</a:t>
            </a:r>
            <a:endParaRPr lang="en-US" sz="20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0E910F-580B-47F7-9407-DD3C49CD38B6}"/>
              </a:ext>
            </a:extLst>
          </p:cNvPr>
          <p:cNvSpPr txBox="1"/>
          <p:nvPr/>
        </p:nvSpPr>
        <p:spPr>
          <a:xfrm>
            <a:off x="76200" y="2122230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d1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 b c </a:t>
            </a:r>
          </a:p>
          <a:p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d2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 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d b</a:t>
            </a:r>
          </a:p>
          <a:p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d3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a c d e c a f</a:t>
            </a:r>
          </a:p>
          <a:p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l-GR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l-GR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 e a b</a:t>
            </a:r>
            <a:r>
              <a:rPr lang="el-GR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  <a:p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d5</a:t>
            </a:r>
            <a:r>
              <a:rPr lang="el-GR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a 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 d c  </a:t>
            </a:r>
          </a:p>
        </p:txBody>
      </p:sp>
      <p:pic>
        <p:nvPicPr>
          <p:cNvPr id="10" name="Picture 9" descr="A close up of text on a whiteboard&#10;&#10;Description automatically generated">
            <a:extLst>
              <a:ext uri="{FF2B5EF4-FFF2-40B4-BE49-F238E27FC236}">
                <a16:creationId xmlns:a16="http://schemas.microsoft.com/office/drawing/2014/main" id="{81B34FD7-100C-44B0-B486-00191255BD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13307"/>
            <a:ext cx="6629400" cy="39420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2C9AF8-FA13-4323-93A5-D8F85CF6539F}"/>
              </a:ext>
            </a:extLst>
          </p:cNvPr>
          <p:cNvSpPr txBox="1"/>
          <p:nvPr/>
        </p:nvSpPr>
        <p:spPr>
          <a:xfrm>
            <a:off x="4343400" y="5155333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d4</a:t>
            </a:r>
          </a:p>
          <a:p>
            <a:r>
              <a:rPr lang="en-US" sz="2000" dirty="0">
                <a:latin typeface="+mn-lt"/>
              </a:rPr>
              <a:t>d1, d2, d5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0D1C87-3A37-49C8-AA92-948723401329}"/>
              </a:ext>
            </a:extLst>
          </p:cNvPr>
          <p:cNvSpPr txBox="1"/>
          <p:nvPr/>
        </p:nvSpPr>
        <p:spPr>
          <a:xfrm>
            <a:off x="323850" y="5999962"/>
            <a:ext cx="8362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latin typeface="+mn-lt"/>
              </a:rPr>
              <a:t>Παρατήρηση: Θα μπορούσαμε να αγνοήσουμε το </a:t>
            </a:r>
            <a:r>
              <a:rPr lang="en-US" sz="2000" dirty="0" err="1">
                <a:latin typeface="+mn-lt"/>
              </a:rPr>
              <a:t>idf</a:t>
            </a:r>
            <a:r>
              <a:rPr lang="en-US" sz="2000" dirty="0">
                <a:latin typeface="+mn-lt"/>
              </a:rPr>
              <a:t>, </a:t>
            </a:r>
            <a:r>
              <a:rPr lang="el-GR" sz="2000" dirty="0">
                <a:latin typeface="+mn-lt"/>
              </a:rPr>
              <a:t>για ερωτήσεις με έναν όρο δεν επηρεάζει τη διάταξη των εγγράφων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385035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9EC9D9-6675-49DD-A18C-FFCD52AA8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84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D60CB9-F04C-4AD4-8CA5-3088CC4CA1BA}"/>
              </a:ext>
            </a:extLst>
          </p:cNvPr>
          <p:cNvSpPr txBox="1"/>
          <p:nvPr/>
        </p:nvSpPr>
        <p:spPr>
          <a:xfrm>
            <a:off x="457200" y="228600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latin typeface="+mn-lt"/>
              </a:rPr>
              <a:t>Ερώτηση </a:t>
            </a:r>
            <a:r>
              <a:rPr lang="en-US" sz="2000" dirty="0">
                <a:latin typeface="+mn-lt"/>
              </a:rPr>
              <a:t>q2: b</a:t>
            </a:r>
            <a:r>
              <a:rPr lang="el-GR" sz="2000" dirty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c</a:t>
            </a:r>
          </a:p>
          <a:p>
            <a:r>
              <a:rPr lang="el-GR" sz="2000" dirty="0">
                <a:latin typeface="+mn-lt"/>
              </a:rPr>
              <a:t>Διατρέχουμε παράλληλα </a:t>
            </a:r>
            <a:r>
              <a:rPr lang="en-US" sz="2000" dirty="0">
                <a:latin typeface="+mn-lt"/>
              </a:rPr>
              <a:t>(merge) </a:t>
            </a:r>
            <a:r>
              <a:rPr lang="el-GR" sz="2000" dirty="0">
                <a:latin typeface="+mn-lt"/>
              </a:rPr>
              <a:t>τις λίστες καταχωρήσεων για το </a:t>
            </a:r>
            <a:r>
              <a:rPr lang="en-US" sz="2000" dirty="0">
                <a:latin typeface="+mn-lt"/>
              </a:rPr>
              <a:t>b </a:t>
            </a:r>
            <a:r>
              <a:rPr lang="el-GR" sz="2000" dirty="0">
                <a:latin typeface="+mn-lt"/>
              </a:rPr>
              <a:t>και </a:t>
            </a:r>
            <a:r>
              <a:rPr lang="en-US" sz="2000" dirty="0">
                <a:latin typeface="+mn-lt"/>
              </a:rPr>
              <a:t>c </a:t>
            </a:r>
            <a:r>
              <a:rPr lang="el-GR" sz="2000" dirty="0">
                <a:latin typeface="+mn-lt"/>
              </a:rPr>
              <a:t>και υπολογίζουμε το </a:t>
            </a:r>
            <a:r>
              <a:rPr lang="en-US" sz="2000" dirty="0">
                <a:latin typeface="+mn-lt"/>
              </a:rPr>
              <a:t>score(b, d) </a:t>
            </a:r>
            <a:r>
              <a:rPr lang="el-GR" sz="2000" dirty="0">
                <a:latin typeface="+mn-lt"/>
              </a:rPr>
              <a:t>για κάθε έγγραφο σε αυτές τις λίστες</a:t>
            </a:r>
            <a:endParaRPr lang="en-US" sz="2000" dirty="0">
              <a:latin typeface="+mn-lt"/>
            </a:endParaRPr>
          </a:p>
        </p:txBody>
      </p:sp>
      <p:pic>
        <p:nvPicPr>
          <p:cNvPr id="4" name="Picture 3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DA91EC8C-043E-4F77-985E-822BD2A27E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70457"/>
            <a:ext cx="5181600" cy="2459372"/>
          </a:xfrm>
          <a:prstGeom prst="rect">
            <a:avLst/>
          </a:prstGeom>
        </p:spPr>
      </p:pic>
      <p:pic>
        <p:nvPicPr>
          <p:cNvPr id="8" name="Picture 7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D552DD41-2503-4A75-9A37-2661DE9678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4027950"/>
            <a:ext cx="5410200" cy="200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602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259C81-8681-4E51-A873-8810CAC69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85</a:t>
            </a:fld>
            <a:endParaRPr lang="en-US"/>
          </a:p>
        </p:txBody>
      </p:sp>
      <p:pic>
        <p:nvPicPr>
          <p:cNvPr id="4" name="Picture 3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0FB6AFF1-EC72-4040-8C55-435450D943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9525"/>
            <a:ext cx="5105400" cy="2265400"/>
          </a:xfrm>
          <a:prstGeom prst="rect">
            <a:avLst/>
          </a:prstGeom>
        </p:spPr>
      </p:pic>
      <p:pic>
        <p:nvPicPr>
          <p:cNvPr id="6" name="Picture 5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5AD20C66-CE84-41EE-B2CB-04958F1940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44" y="2197727"/>
            <a:ext cx="4983956" cy="2461621"/>
          </a:xfrm>
          <a:prstGeom prst="rect">
            <a:avLst/>
          </a:prstGeom>
        </p:spPr>
      </p:pic>
      <p:pic>
        <p:nvPicPr>
          <p:cNvPr id="8" name="Picture 7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C10AE2B0-0DB1-4395-9CE5-9BEA030755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4256278"/>
            <a:ext cx="6019800" cy="25189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ABA172-D855-405A-8056-5EC27A40A803}"/>
              </a:ext>
            </a:extLst>
          </p:cNvPr>
          <p:cNvSpPr txBox="1"/>
          <p:nvPr/>
        </p:nvSpPr>
        <p:spPr>
          <a:xfrm>
            <a:off x="5836444" y="1666009"/>
            <a:ext cx="3048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000" dirty="0">
                <a:latin typeface="+mn-lt"/>
              </a:rPr>
              <a:t>Όλα τα έγγραφα που εμφανίζονται είτε στη λίστα του </a:t>
            </a:r>
            <a:r>
              <a:rPr lang="en-US" sz="2000" dirty="0">
                <a:latin typeface="+mn-lt"/>
              </a:rPr>
              <a:t>b </a:t>
            </a:r>
            <a:r>
              <a:rPr lang="el-GR" sz="2000" dirty="0">
                <a:latin typeface="+mn-lt"/>
              </a:rPr>
              <a:t>είτε στη λίστα του  </a:t>
            </a:r>
            <a:r>
              <a:rPr lang="en-US" sz="2000" dirty="0">
                <a:latin typeface="+mn-lt"/>
              </a:rPr>
              <a:t>c </a:t>
            </a:r>
            <a:r>
              <a:rPr lang="el-GR" sz="2000" dirty="0">
                <a:latin typeface="+mn-lt"/>
              </a:rPr>
              <a:t>είτε και στις δύο λίστες έχουν μη μηδενικό </a:t>
            </a:r>
            <a:r>
              <a:rPr lang="en-US" sz="2000" dirty="0">
                <a:latin typeface="+mn-lt"/>
              </a:rPr>
              <a:t>score</a:t>
            </a:r>
            <a:endParaRPr lang="el-GR" sz="20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000" dirty="0">
                <a:latin typeface="+mn-lt"/>
              </a:rPr>
              <a:t>Υπολογισμός συνολικού </a:t>
            </a:r>
            <a:r>
              <a:rPr lang="en-US" sz="2000" dirty="0">
                <a:latin typeface="+mn-lt"/>
              </a:rPr>
              <a:t>score </a:t>
            </a:r>
            <a:r>
              <a:rPr lang="el-GR" sz="2000" dirty="0">
                <a:latin typeface="+mn-lt"/>
              </a:rPr>
              <a:t>ανά έγγραφο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538778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9C9B09-FB05-47EA-AE4F-F56B066C0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86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AD23B2-E144-4EA0-8C4D-126CBA99A533}"/>
              </a:ext>
            </a:extLst>
          </p:cNvPr>
          <p:cNvSpPr txBox="1"/>
          <p:nvPr/>
        </p:nvSpPr>
        <p:spPr>
          <a:xfrm>
            <a:off x="2921914" y="2514600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d1, d5	0.317</a:t>
            </a:r>
          </a:p>
          <a:p>
            <a:r>
              <a:rPr lang="en-US" sz="2000" dirty="0">
                <a:latin typeface="+mn-lt"/>
              </a:rPr>
              <a:t>d3	0.2706</a:t>
            </a:r>
          </a:p>
          <a:p>
            <a:r>
              <a:rPr lang="en-US" sz="2000" dirty="0">
                <a:latin typeface="+mn-lt"/>
              </a:rPr>
              <a:t>d4	0.143</a:t>
            </a:r>
          </a:p>
          <a:p>
            <a:r>
              <a:rPr lang="en-US" sz="2000" dirty="0">
                <a:latin typeface="+mn-lt"/>
              </a:rPr>
              <a:t>d2	0.097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F107EF-146D-4F65-976E-466A196BA764}"/>
              </a:ext>
            </a:extLst>
          </p:cNvPr>
          <p:cNvSpPr txBox="1"/>
          <p:nvPr/>
        </p:nvSpPr>
        <p:spPr>
          <a:xfrm>
            <a:off x="381000" y="838200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d1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 b c </a:t>
            </a:r>
          </a:p>
          <a:p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d2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 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d b</a:t>
            </a:r>
          </a:p>
          <a:p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d3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a c d e c a f</a:t>
            </a:r>
          </a:p>
          <a:p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l-GR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l-GR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 e a b</a:t>
            </a:r>
            <a:r>
              <a:rPr lang="el-GR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  <a:p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d5</a:t>
            </a:r>
            <a:r>
              <a:rPr lang="el-GR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a 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 d c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39F331-45F5-4F0C-84D4-7396E7253C24}"/>
              </a:ext>
            </a:extLst>
          </p:cNvPr>
          <p:cNvSpPr txBox="1"/>
          <p:nvPr/>
        </p:nvSpPr>
        <p:spPr>
          <a:xfrm>
            <a:off x="2819400" y="1828800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2000" dirty="0">
                <a:solidFill>
                  <a:prstClr val="black"/>
                </a:solidFill>
                <a:latin typeface="Calibri" panose="020F0502020204030204"/>
              </a:rPr>
              <a:t>Ερώτηση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q2: b</a:t>
            </a:r>
            <a:r>
              <a:rPr lang="el-GR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52225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ABAF0C-F304-4171-80F0-F1BF451A5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87</a:t>
            </a:fld>
            <a:endParaRPr lang="en-US"/>
          </a:p>
        </p:txBody>
      </p:sp>
      <p:pic>
        <p:nvPicPr>
          <p:cNvPr id="7" name="Picture 6" descr="A close up of text on a whiteboard&#10;&#10;Description automatically generated">
            <a:extLst>
              <a:ext uri="{FF2B5EF4-FFF2-40B4-BE49-F238E27FC236}">
                <a16:creationId xmlns:a16="http://schemas.microsoft.com/office/drawing/2014/main" id="{F4A614D2-C93B-427E-9F7F-F5809A3BEF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19088"/>
            <a:ext cx="4910353" cy="50866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4A1FC3-B27A-4BB0-9DB3-DBC36CF8FE9A}"/>
              </a:ext>
            </a:extLst>
          </p:cNvPr>
          <p:cNvSpPr txBox="1"/>
          <p:nvPr/>
        </p:nvSpPr>
        <p:spPr>
          <a:xfrm>
            <a:off x="2514600" y="5707915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Ερώτηση με 3 όρους;</a:t>
            </a:r>
          </a:p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q4: a b c</a:t>
            </a:r>
          </a:p>
        </p:txBody>
      </p:sp>
    </p:spTree>
    <p:extLst>
      <p:ext uri="{BB962C8B-B14F-4D97-AF65-F5344CB8AC3E}">
        <p14:creationId xmlns:p14="http://schemas.microsoft.com/office/powerpoint/2010/main" val="35546433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16EB91-2811-41FB-A5C8-84EE96F17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88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104A2A-5008-4E90-B2B4-621EB25B5BFC}"/>
              </a:ext>
            </a:extLst>
          </p:cNvPr>
          <p:cNvSpPr txBox="1"/>
          <p:nvPr/>
        </p:nvSpPr>
        <p:spPr>
          <a:xfrm>
            <a:off x="1371600" y="3048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Ασκήσεις Επανάληψης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4F9720-460A-441A-8F69-9119F2A74CE7}"/>
              </a:ext>
            </a:extLst>
          </p:cNvPr>
          <p:cNvSpPr txBox="1"/>
          <p:nvPr/>
        </p:nvSpPr>
        <p:spPr>
          <a:xfrm>
            <a:off x="414208" y="825328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Διαβαθμισμένη ανάκτηση: Διανυσματική αναπαράσταση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1EA2C1-2D3D-4F9C-871D-5E77C416D99E}"/>
                  </a:ext>
                </a:extLst>
              </p:cNvPr>
              <p:cNvSpPr txBox="1"/>
              <p:nvPr/>
            </p:nvSpPr>
            <p:spPr>
              <a:xfrm>
                <a:off x="1878805" y="2826632"/>
                <a:ext cx="2563651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𝑖𝑑𝑓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1EA2C1-2D3D-4F9C-871D-5E77C416D9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805" y="2826632"/>
                <a:ext cx="2563651" cy="385555"/>
              </a:xfrm>
              <a:prstGeom prst="rect">
                <a:avLst/>
              </a:prstGeom>
              <a:blipFill>
                <a:blip r:embed="rId2"/>
                <a:stretch>
                  <a:fillRect l="-475" r="-475" b="-30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98A868-D050-4FEA-9583-6D5CC9CB82E5}"/>
                  </a:ext>
                </a:extLst>
              </p:cNvPr>
              <p:cNvSpPr txBox="1"/>
              <p:nvPr/>
            </p:nvSpPr>
            <p:spPr>
              <a:xfrm>
                <a:off x="1860841" y="3315141"/>
                <a:ext cx="5422318" cy="5527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𝑖𝑑𝑓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98A868-D050-4FEA-9583-6D5CC9CB82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841" y="3315141"/>
                <a:ext cx="5422318" cy="5527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2C191AA-CE56-40CD-9D19-215FFF867463}"/>
                  </a:ext>
                </a:extLst>
              </p:cNvPr>
              <p:cNvSpPr txBox="1"/>
              <p:nvPr/>
            </p:nvSpPr>
            <p:spPr>
              <a:xfrm>
                <a:off x="533400" y="1558255"/>
                <a:ext cx="80772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l-GR" dirty="0">
                    <a:latin typeface="+mn-lt"/>
                  </a:rPr>
                  <a:t>Ο πίνακας σύμπτωσης όρων-εγγράφων δεν είναι πια δυαδικός αλλά κάθε κελ</a:t>
                </a:r>
                <a:r>
                  <a:rPr lang="el-GR" dirty="0"/>
                  <a:t>ί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έχει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ως τιμή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i="1" dirty="0">
                    <a:solidFill>
                      <a:schemeClr val="accent5">
                        <a:lumMod val="75000"/>
                      </a:schemeClr>
                    </a:solidFill>
                    <a:latin typeface="+mn-lt"/>
                  </a:rPr>
                  <a:t>το βάρος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l-GR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l-GR" dirty="0"/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για παράδειγμα: 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2C191AA-CE56-40CD-9D19-215FFF8674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558255"/>
                <a:ext cx="8077200" cy="1200329"/>
              </a:xfrm>
              <a:prstGeom prst="rect">
                <a:avLst/>
              </a:prstGeom>
              <a:blipFill>
                <a:blip r:embed="rId4"/>
                <a:stretch>
                  <a:fillRect l="-1057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EE1661E5-59E5-4204-95C1-B3B9D03E2A57}"/>
              </a:ext>
            </a:extLst>
          </p:cNvPr>
          <p:cNvSpPr txBox="1"/>
          <p:nvPr/>
        </p:nvSpPr>
        <p:spPr>
          <a:xfrm>
            <a:off x="403856" y="4099417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Παρόμοια</a:t>
            </a:r>
            <a:r>
              <a:rPr lang="en-US" dirty="0">
                <a:latin typeface="+mn-lt"/>
              </a:rPr>
              <a:t>.</a:t>
            </a:r>
            <a:r>
              <a:rPr lang="el-GR" dirty="0">
                <a:latin typeface="+mn-lt"/>
              </a:rPr>
              <a:t> μπορούμε να θεωρήσουμε την ερώτηση ως διάνυσμα και να υπολογίσουμε το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score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ως την </a:t>
            </a:r>
            <a:r>
              <a:rPr lang="el-GR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ομοιότητα των διανυσμάτων της ερώτησης και του εγγράφου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για παράδειγμα: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DE38919-5D64-48C0-B657-C40CE810CE3C}"/>
                  </a:ext>
                </a:extLst>
              </p:cNvPr>
              <p:cNvSpPr txBox="1"/>
              <p:nvPr/>
            </p:nvSpPr>
            <p:spPr>
              <a:xfrm>
                <a:off x="2133600" y="5665788"/>
                <a:ext cx="3146631" cy="4238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𝑠𝑐𝑜𝑟𝑒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⁡(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DE38919-5D64-48C0-B657-C40CE810CE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5665788"/>
                <a:ext cx="3146631" cy="4238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031116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16EB91-2811-41FB-A5C8-84EE96F17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89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104A2A-5008-4E90-B2B4-621EB25B5BFC}"/>
              </a:ext>
            </a:extLst>
          </p:cNvPr>
          <p:cNvSpPr txBox="1"/>
          <p:nvPr/>
        </p:nvSpPr>
        <p:spPr>
          <a:xfrm>
            <a:off x="1371600" y="3048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Ασκήσεις Επανάληψης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E4D737-80A0-4806-986D-41173F87BAC6}"/>
              </a:ext>
            </a:extLst>
          </p:cNvPr>
          <p:cNvSpPr txBox="1"/>
          <p:nvPr/>
        </p:nvSpPr>
        <p:spPr>
          <a:xfrm>
            <a:off x="228600" y="822853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Έστω μια συλλογή που περιέχει τα ακόλουθα  έγγραφα: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d1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a b c 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f  d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 a c d e c a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 e a b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d5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a b 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4F9720-460A-441A-8F69-9119F2A74CE7}"/>
              </a:ext>
            </a:extLst>
          </p:cNvPr>
          <p:cNvSpPr txBox="1"/>
          <p:nvPr/>
        </p:nvSpPr>
        <p:spPr>
          <a:xfrm>
            <a:off x="76200" y="3158455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Διαβαθμισμένη ανάκτηση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EBD5E8-D84B-4768-8E74-55094EA43CF9}"/>
              </a:ext>
            </a:extLst>
          </p:cNvPr>
          <p:cNvSpPr txBox="1"/>
          <p:nvPr/>
        </p:nvSpPr>
        <p:spPr>
          <a:xfrm>
            <a:off x="457200" y="3593841"/>
            <a:ext cx="8458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(γ) Πίνακας σύμπτωσης όρων-εγγράφων (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Binary term-document incident matrix)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και ομοιότητα μεταξύ εγγράφων</a:t>
            </a:r>
          </a:p>
          <a:p>
            <a:r>
              <a:rPr lang="el-GR" dirty="0">
                <a:latin typeface="+mn-lt"/>
              </a:rPr>
              <a:t>(δ) Απάντηση ερώτησης με χρήση διανυσματικής αναπαράστασης ερώτησης</a:t>
            </a:r>
          </a:p>
          <a:p>
            <a:r>
              <a:rPr lang="en-US" dirty="0">
                <a:latin typeface="+mn-lt"/>
              </a:rPr>
              <a:t>              q1: b</a:t>
            </a:r>
          </a:p>
          <a:p>
            <a:r>
              <a:rPr lang="en-US" dirty="0">
                <a:latin typeface="+mn-lt"/>
              </a:rPr>
              <a:t>              q2: b c</a:t>
            </a:r>
          </a:p>
          <a:p>
            <a:r>
              <a:rPr lang="en-US" dirty="0">
                <a:latin typeface="+mn-lt"/>
              </a:rPr>
              <a:t>              q3: b f</a:t>
            </a:r>
          </a:p>
          <a:p>
            <a:r>
              <a:rPr lang="en-US" dirty="0">
                <a:latin typeface="+mn-lt"/>
              </a:rPr>
              <a:t>        </a:t>
            </a:r>
            <a:r>
              <a:rPr lang="el-GR" dirty="0">
                <a:latin typeface="+mn-lt"/>
              </a:rPr>
              <a:t>και υπολογισμός με συγχώνευση (</a:t>
            </a:r>
            <a:r>
              <a:rPr lang="en-US" dirty="0">
                <a:latin typeface="+mn-lt"/>
              </a:rPr>
              <a:t>merge)</a:t>
            </a:r>
          </a:p>
        </p:txBody>
      </p:sp>
    </p:spTree>
    <p:extLst>
      <p:ext uri="{BB962C8B-B14F-4D97-AF65-F5344CB8AC3E}">
        <p14:creationId xmlns:p14="http://schemas.microsoft.com/office/powerpoint/2010/main" val="4073233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590550" y="269874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Προσπάθεια 1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: </a:t>
            </a:r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Συντελεστής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Jaccard</a:t>
            </a:r>
            <a:endParaRPr lang="en-US" sz="4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628650" y="2067501"/>
            <a:ext cx="7886700" cy="2974975"/>
          </a:xfrm>
        </p:spPr>
        <p:txBody>
          <a:bodyPr>
            <a:normAutofit fontScale="92500"/>
          </a:bodyPr>
          <a:lstStyle/>
          <a:p>
            <a:pPr marL="0" indent="0" eaLnBrk="1" hangingPunct="1">
              <a:buNone/>
            </a:pPr>
            <a:r>
              <a:rPr lang="el-GR" dirty="0">
                <a:ea typeface="ＭＳ Ｐゴシック" charset="-128"/>
              </a:rPr>
              <a:t>Υπενθύμιση: συνηθισμένη μέτρηση της επικάλυψης δύο συνόλων </a:t>
            </a:r>
            <a:r>
              <a:rPr lang="en-US" i="1" dirty="0">
                <a:ea typeface="ＭＳ Ｐゴシック" charset="-128"/>
              </a:rPr>
              <a:t>A</a:t>
            </a:r>
            <a:r>
              <a:rPr lang="en-US" dirty="0"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και</a:t>
            </a:r>
            <a:r>
              <a:rPr lang="en-US" dirty="0">
                <a:ea typeface="ＭＳ Ｐゴシック" charset="-128"/>
              </a:rPr>
              <a:t> </a:t>
            </a:r>
            <a:r>
              <a:rPr lang="en-US" i="1" dirty="0">
                <a:ea typeface="ＭＳ Ｐゴシック" charset="-128"/>
              </a:rPr>
              <a:t>B</a:t>
            </a:r>
          </a:p>
          <a:p>
            <a:pPr marL="457200" lvl="1" indent="0" eaLnBrk="1" hangingPunct="1">
              <a:buNone/>
            </a:pPr>
            <a:r>
              <a:rPr lang="en-US" sz="2000" dirty="0" err="1">
                <a:ea typeface="ＭＳ Ｐゴシック" charset="-128"/>
              </a:rPr>
              <a:t>jaccard</a:t>
            </a:r>
            <a:r>
              <a:rPr lang="en-US" sz="2000" i="1" dirty="0">
                <a:ea typeface="ＭＳ Ｐゴシック" charset="-128"/>
              </a:rPr>
              <a:t>(A,B) = </a:t>
            </a:r>
            <a:r>
              <a:rPr lang="en-US" sz="2000" dirty="0">
                <a:ea typeface="ＭＳ Ｐゴシック" charset="-128"/>
              </a:rPr>
              <a:t>|</a:t>
            </a:r>
            <a:r>
              <a:rPr lang="en-US" sz="2000" i="1" dirty="0">
                <a:ea typeface="ＭＳ Ｐゴシック" charset="-128"/>
              </a:rPr>
              <a:t>A </a:t>
            </a:r>
            <a:r>
              <a:rPr lang="en-US" sz="2000" dirty="0">
                <a:ea typeface="ＭＳ Ｐゴシック" charset="-128"/>
              </a:rPr>
              <a:t>∩</a:t>
            </a:r>
            <a:r>
              <a:rPr lang="en-US" sz="2000" i="1" dirty="0">
                <a:ea typeface="ＭＳ Ｐゴシック" charset="-128"/>
              </a:rPr>
              <a:t> B</a:t>
            </a:r>
            <a:r>
              <a:rPr lang="en-US" sz="2000" dirty="0">
                <a:ea typeface="ＭＳ Ｐゴシック" charset="-128"/>
              </a:rPr>
              <a:t>| / |</a:t>
            </a:r>
            <a:r>
              <a:rPr lang="en-US" sz="2000" i="1" dirty="0">
                <a:ea typeface="ＭＳ Ｐゴシック" charset="-128"/>
              </a:rPr>
              <a:t>A </a:t>
            </a:r>
            <a:r>
              <a:rPr lang="en-US" sz="2000" dirty="0">
                <a:ea typeface="ＭＳ Ｐゴシック" charset="-128"/>
              </a:rPr>
              <a:t>∪ </a:t>
            </a:r>
            <a:r>
              <a:rPr lang="en-US" sz="2000" i="1" dirty="0">
                <a:ea typeface="ＭＳ Ｐゴシック" charset="-128"/>
              </a:rPr>
              <a:t>B</a:t>
            </a:r>
            <a:r>
              <a:rPr lang="en-US" sz="2000" dirty="0">
                <a:ea typeface="ＭＳ Ｐゴシック" charset="-128"/>
              </a:rPr>
              <a:t>|</a:t>
            </a:r>
          </a:p>
          <a:p>
            <a:pPr lvl="2" eaLnBrk="1" hangingPunct="1"/>
            <a:r>
              <a:rPr lang="en-US" sz="1800" dirty="0" err="1">
                <a:ea typeface="ＭＳ Ｐゴシック" charset="-128"/>
              </a:rPr>
              <a:t>jaccard</a:t>
            </a:r>
            <a:r>
              <a:rPr lang="en-US" sz="1800" i="1" dirty="0">
                <a:ea typeface="ＭＳ Ｐゴシック" charset="-128"/>
              </a:rPr>
              <a:t>(A, A) = </a:t>
            </a:r>
            <a:r>
              <a:rPr lang="en-US" sz="1800" dirty="0">
                <a:ea typeface="ＭＳ Ｐゴシック" charset="-128"/>
              </a:rPr>
              <a:t>1</a:t>
            </a:r>
          </a:p>
          <a:p>
            <a:pPr lvl="2" eaLnBrk="1" hangingPunct="1"/>
            <a:r>
              <a:rPr lang="en-US" sz="1800" dirty="0" err="1">
                <a:ea typeface="ＭＳ Ｐゴシック" charset="-128"/>
              </a:rPr>
              <a:t>jaccard</a:t>
            </a:r>
            <a:r>
              <a:rPr lang="en-US" sz="1800" i="1" dirty="0">
                <a:ea typeface="ＭＳ Ｐゴシック" charset="-128"/>
              </a:rPr>
              <a:t>(A, B) = </a:t>
            </a:r>
            <a:r>
              <a:rPr lang="en-US" sz="1800" dirty="0">
                <a:ea typeface="ＭＳ Ｐゴシック" charset="-128"/>
              </a:rPr>
              <a:t>0</a:t>
            </a:r>
            <a:r>
              <a:rPr lang="en-US" sz="1800" i="1" dirty="0">
                <a:ea typeface="ＭＳ Ｐゴシック" charset="-128"/>
              </a:rPr>
              <a:t> </a:t>
            </a:r>
            <a:r>
              <a:rPr lang="en-US" sz="1800" dirty="0">
                <a:ea typeface="ＭＳ Ｐゴシック" charset="-128"/>
              </a:rPr>
              <a:t>if </a:t>
            </a:r>
            <a:r>
              <a:rPr lang="en-US" sz="1800" i="1" dirty="0">
                <a:ea typeface="ＭＳ Ｐゴシック" charset="-128"/>
              </a:rPr>
              <a:t>A ∩ B = </a:t>
            </a:r>
            <a:r>
              <a:rPr lang="en-US" sz="1800" dirty="0">
                <a:ea typeface="ＭＳ Ｐゴシック" charset="-128"/>
              </a:rPr>
              <a:t>0</a:t>
            </a:r>
            <a:endParaRPr lang="el-GR" sz="1800" dirty="0">
              <a:ea typeface="ＭＳ Ｐゴシック" charset="-128"/>
            </a:endParaRPr>
          </a:p>
          <a:p>
            <a:pPr lvl="1" eaLnBrk="1" hangingPunct="1"/>
            <a:endParaRPr lang="en-US" dirty="0">
              <a:solidFill>
                <a:srgbClr val="C00000"/>
              </a:solidFill>
              <a:ea typeface="ＭＳ Ｐゴシック" charset="-128"/>
            </a:endParaRPr>
          </a:p>
          <a:p>
            <a:pPr eaLnBrk="1" hangingPunct="1"/>
            <a:r>
              <a:rPr lang="el-GR" i="1" dirty="0">
                <a:ea typeface="ＭＳ Ｐゴシック" charset="-128"/>
              </a:rPr>
              <a:t>Τα </a:t>
            </a:r>
            <a:r>
              <a:rPr lang="en-US" i="1" dirty="0">
                <a:ea typeface="ＭＳ Ｐゴシック" charset="-128"/>
              </a:rPr>
              <a:t>A</a:t>
            </a:r>
            <a:r>
              <a:rPr lang="en-US" dirty="0"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και </a:t>
            </a:r>
            <a:r>
              <a:rPr lang="en-US" dirty="0">
                <a:ea typeface="ＭＳ Ｐゴシック" charset="-128"/>
              </a:rPr>
              <a:t> </a:t>
            </a:r>
            <a:r>
              <a:rPr lang="en-US" i="1" dirty="0">
                <a:ea typeface="ＭＳ Ｐゴシック" charset="-128"/>
              </a:rPr>
              <a:t>B</a:t>
            </a:r>
            <a:r>
              <a:rPr lang="en-US" dirty="0"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δεν έχουν απαραίτητα το ίδιο μέγεθος</a:t>
            </a:r>
          </a:p>
          <a:p>
            <a:pPr eaLnBrk="1" hangingPunct="1"/>
            <a:r>
              <a:rPr lang="el-GR" dirty="0">
                <a:ea typeface="ＭＳ Ｐゴシック" charset="-128"/>
              </a:rPr>
              <a:t>Αναθέτει πάντα έναν αριθμό μεταξύ του 0 και του 1</a:t>
            </a:r>
            <a:endParaRPr lang="en-US" dirty="0">
              <a:ea typeface="ＭＳ Ｐゴシック" charset="-128"/>
            </a:endParaRPr>
          </a:p>
          <a:p>
            <a:pPr eaLnBrk="1" hangingPunct="1"/>
            <a:endParaRPr lang="en-US" dirty="0">
              <a:ea typeface="ＭＳ Ｐゴシック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charset="-128"/>
              </a:rPr>
              <a:t>Θεωρούμε το ερώτημα και το έγγραφο ως 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σύνολα όρων</a:t>
            </a:r>
            <a:endParaRPr lang="en-US" i="1" dirty="0">
              <a:solidFill>
                <a:schemeClr val="accent1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tx2"/>
                </a:solidFill>
              </a:rPr>
              <a:t>Κεφ</a:t>
            </a:r>
            <a:r>
              <a:rPr lang="en-US" sz="1600" dirty="0">
                <a:solidFill>
                  <a:schemeClr val="tx2"/>
                </a:solidFill>
              </a:rPr>
              <a:t>. 6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615BE1-403C-42AF-9A05-1E149138A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90</a:t>
            </a:fld>
            <a:endParaRPr lang="en-US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DCC16D-BE3C-4E2E-B777-CF700859BA42}"/>
              </a:ext>
            </a:extLst>
          </p:cNvPr>
          <p:cNvGraphicFramePr>
            <a:graphicFrameLocks noGrp="1"/>
          </p:cNvGraphicFramePr>
          <p:nvPr/>
        </p:nvGraphicFramePr>
        <p:xfrm>
          <a:off x="4615175" y="3048000"/>
          <a:ext cx="384048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884511927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4101745096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956767828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86624381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662209428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98992323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d5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78168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96238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1.48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90667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3017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58074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11887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585864"/>
                  </a:ext>
                </a:extLst>
              </a:tr>
            </a:tbl>
          </a:graphicData>
        </a:graphic>
      </p:graphicFrame>
      <p:pic>
        <p:nvPicPr>
          <p:cNvPr id="5" name="Picture 4" descr="A close up of a keyboard&#10;&#10;Description automatically generated">
            <a:extLst>
              <a:ext uri="{FF2B5EF4-FFF2-40B4-BE49-F238E27FC236}">
                <a16:creationId xmlns:a16="http://schemas.microsoft.com/office/drawing/2014/main" id="{004F849D-1916-457D-8784-418CFF66D2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4427"/>
            <a:ext cx="3740631" cy="28054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FB88873-743A-44FB-BE4B-85D99F256B6B}"/>
                  </a:ext>
                </a:extLst>
              </p:cNvPr>
              <p:cNvSpPr txBox="1"/>
              <p:nvPr/>
            </p:nvSpPr>
            <p:spPr>
              <a:xfrm>
                <a:off x="4114800" y="1295400"/>
                <a:ext cx="4267200" cy="1055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dirty="0"/>
                  <a:t>αντί 1 αν εμφανίζεται ο όρος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1+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𝑡𝑓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lang="el-GR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FB88873-743A-44FB-BE4B-85D99F256B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1295400"/>
                <a:ext cx="4267200" cy="1055289"/>
              </a:xfrm>
              <a:prstGeom prst="rect">
                <a:avLst/>
              </a:prstGeom>
              <a:blipFill>
                <a:blip r:embed="rId3"/>
                <a:stretch>
                  <a:fillRect l="-1429" t="-4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B32AEEB-7F3D-4368-B341-CE1F7B8B8DBF}"/>
                  </a:ext>
                </a:extLst>
              </p:cNvPr>
              <p:cNvSpPr txBox="1"/>
              <p:nvPr/>
            </p:nvSpPr>
            <p:spPr>
              <a:xfrm>
                <a:off x="304800" y="3429000"/>
                <a:ext cx="3204055" cy="21336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acc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=(1,1,1,0,0,0)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acc>
                      <m:r>
                        <a:rPr lang="en-US">
                          <a:latin typeface="Cambria Math" panose="02040503050406030204" pitchFamily="18" charset="0"/>
                        </a:rPr>
                        <m:t>=(1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.3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,1,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,0,0)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acc>
                      <m:r>
                        <a:rPr lang="en-US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.3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,1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.3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acc>
                      <m:r>
                        <a:rPr lang="en-US">
                          <a:latin typeface="Cambria Math" panose="02040503050406030204" pitchFamily="18" charset="0"/>
                        </a:rPr>
                        <m:t>=(1,1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.48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,0,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,0)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acc>
                      <m:r>
                        <a:rPr lang="en-US">
                          <a:latin typeface="Cambria Math" panose="02040503050406030204" pitchFamily="18" charset="0"/>
                        </a:rPr>
                        <m:t>=(1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.3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,1,1,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,0,0)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B32AEEB-7F3D-4368-B341-CE1F7B8B8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429000"/>
                <a:ext cx="3204055" cy="2133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AF15450-4D56-4DBD-BCA2-E2EB71370BBF}"/>
              </a:ext>
            </a:extLst>
          </p:cNvPr>
          <p:cNvSpPr txBox="1"/>
          <p:nvPr/>
        </p:nvSpPr>
        <p:spPr>
          <a:xfrm>
            <a:off x="4419600" y="5334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Πίνακας σύμπτωσης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909714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0EB5E7-835D-4150-88E3-F402E1FAC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91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3A486EE-CF57-4CC6-86B5-2B94039C568F}"/>
                  </a:ext>
                </a:extLst>
              </p:cNvPr>
              <p:cNvSpPr txBox="1"/>
              <p:nvPr/>
            </p:nvSpPr>
            <p:spPr>
              <a:xfrm>
                <a:off x="457200" y="533400"/>
                <a:ext cx="3204055" cy="17666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acc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=(1,1,1,0,0,0)</m:t>
                      </m:r>
                    </m:oMath>
                  </m:oMathPara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acc>
                      <m:r>
                        <a:rPr lang="en-US" sz="2000">
                          <a:latin typeface="Cambria Math" panose="02040503050406030204" pitchFamily="18" charset="0"/>
                        </a:rPr>
                        <m:t>=(1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.3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,1,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,0,0)</m:t>
                      </m:r>
                    </m:oMath>
                  </m:oMathPara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acc>
                      <m:r>
                        <a:rPr lang="en-US" sz="200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.3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,1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.3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acc>
                      <m:r>
                        <a:rPr lang="en-US" sz="2000">
                          <a:latin typeface="Cambria Math" panose="02040503050406030204" pitchFamily="18" charset="0"/>
                        </a:rPr>
                        <m:t>=(1,1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.48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,0,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,0)</m:t>
                      </m:r>
                    </m:oMath>
                  </m:oMathPara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acc>
                      <m:r>
                        <a:rPr lang="en-US" sz="2000">
                          <a:latin typeface="Cambria Math" panose="02040503050406030204" pitchFamily="18" charset="0"/>
                        </a:rPr>
                        <m:t>=(1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.3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,1,1,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,0,0)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3A486EE-CF57-4CC6-86B5-2B94039C56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33400"/>
                <a:ext cx="3204055" cy="1766637"/>
              </a:xfrm>
              <a:prstGeom prst="rect">
                <a:avLst/>
              </a:prstGeom>
              <a:blipFill>
                <a:blip r:embed="rId2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73484E-EEA8-410B-928E-5B7FBEF6B917}"/>
                  </a:ext>
                </a:extLst>
              </p:cNvPr>
              <p:cNvSpPr txBox="1"/>
              <p:nvPr/>
            </p:nvSpPr>
            <p:spPr>
              <a:xfrm>
                <a:off x="381000" y="2731145"/>
                <a:ext cx="6463436" cy="8788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𝑠𝑖𝑚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acc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acc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2.3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3.69</m:t>
                              </m:r>
                            </m:e>
                          </m:rad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=0.69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73484E-EEA8-410B-928E-5B7FBEF6B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731145"/>
                <a:ext cx="6463436" cy="8788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31B5C5-DABA-43F0-967A-41C747052931}"/>
                  </a:ext>
                </a:extLst>
              </p:cNvPr>
              <p:cNvSpPr txBox="1"/>
              <p:nvPr/>
            </p:nvSpPr>
            <p:spPr>
              <a:xfrm>
                <a:off x="381000" y="3700761"/>
                <a:ext cx="6463436" cy="8788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𝑠𝑖𝑚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acc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acc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2.6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6.38</m:t>
                              </m:r>
                            </m:e>
                          </m:rad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=0.75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31B5C5-DABA-43F0-967A-41C747052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700761"/>
                <a:ext cx="6463436" cy="8788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2DA5675-5088-4401-910B-751AE00B3B57}"/>
                  </a:ext>
                </a:extLst>
              </p:cNvPr>
              <p:cNvSpPr txBox="1"/>
              <p:nvPr/>
            </p:nvSpPr>
            <p:spPr>
              <a:xfrm>
                <a:off x="381000" y="4606998"/>
                <a:ext cx="6320769" cy="8788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𝑠𝑖𝑚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acc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acc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2.48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4.19</m:t>
                              </m:r>
                            </m:e>
                          </m:rad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=0.7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2DA5675-5088-4401-910B-751AE00B3B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606998"/>
                <a:ext cx="6320769" cy="8788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01794B8-DC17-45AE-8B78-CF5B2825D25D}"/>
                  </a:ext>
                </a:extLst>
              </p:cNvPr>
              <p:cNvSpPr txBox="1"/>
              <p:nvPr/>
            </p:nvSpPr>
            <p:spPr>
              <a:xfrm>
                <a:off x="354496" y="5660083"/>
                <a:ext cx="6463436" cy="8789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𝑠𝑖𝑚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acc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acc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3.3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4.69</m:t>
                              </m:r>
                            </m:e>
                          </m:rad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=0.88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01794B8-DC17-45AE-8B78-CF5B2825D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96" y="5660083"/>
                <a:ext cx="6463436" cy="8789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FB2DD5DD-E595-4E80-863E-886AEF95A98D}"/>
              </a:ext>
            </a:extLst>
          </p:cNvPr>
          <p:cNvSpPr txBox="1"/>
          <p:nvPr/>
        </p:nvSpPr>
        <p:spPr>
          <a:xfrm>
            <a:off x="4800600" y="658859"/>
            <a:ext cx="281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d1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 b c </a:t>
            </a:r>
          </a:p>
          <a:p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d2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 </a:t>
            </a:r>
            <a:r>
              <a:rPr lang="en-US" sz="1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d b</a:t>
            </a:r>
          </a:p>
          <a:p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d3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a c d e c a f</a:t>
            </a:r>
          </a:p>
          <a:p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l-GR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l-GR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 e a b</a:t>
            </a:r>
            <a:r>
              <a:rPr lang="el-GR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  <a:p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d5</a:t>
            </a:r>
            <a:r>
              <a:rPr lang="el-GR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a </a:t>
            </a:r>
            <a:r>
              <a:rPr lang="en-US" sz="1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 d c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897F45-FA0F-463F-8C28-57AB49127CD1}"/>
              </a:ext>
            </a:extLst>
          </p:cNvPr>
          <p:cNvSpPr txBox="1"/>
          <p:nvPr/>
        </p:nvSpPr>
        <p:spPr>
          <a:xfrm>
            <a:off x="3541384" y="71735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Πίνακας σύμπτωσης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61D8EA-B8F7-40B8-8B7E-09FA3FF221DD}"/>
              </a:ext>
            </a:extLst>
          </p:cNvPr>
          <p:cNvSpPr txBox="1"/>
          <p:nvPr/>
        </p:nvSpPr>
        <p:spPr>
          <a:xfrm>
            <a:off x="7500257" y="3421885"/>
            <a:ext cx="1153886" cy="1561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d5</a:t>
            </a:r>
          </a:p>
          <a:p>
            <a:r>
              <a:rPr lang="en-US" dirty="0">
                <a:latin typeface="+mn-lt"/>
              </a:rPr>
              <a:t>d3</a:t>
            </a:r>
          </a:p>
          <a:p>
            <a:r>
              <a:rPr lang="en-US" dirty="0">
                <a:latin typeface="+mn-lt"/>
              </a:rPr>
              <a:t>d4</a:t>
            </a:r>
          </a:p>
          <a:p>
            <a:r>
              <a:rPr lang="en-US" dirty="0">
                <a:latin typeface="+mn-lt"/>
              </a:rPr>
              <a:t>d2</a:t>
            </a:r>
          </a:p>
        </p:txBody>
      </p:sp>
    </p:spTree>
    <p:extLst>
      <p:ext uri="{BB962C8B-B14F-4D97-AF65-F5344CB8AC3E}">
        <p14:creationId xmlns:p14="http://schemas.microsoft.com/office/powerpoint/2010/main" val="267865854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615BE1-403C-42AF-9A05-1E149138A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92</a:t>
            </a:fld>
            <a:endParaRPr lang="en-US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DCC16D-BE3C-4E2E-B777-CF700859BA42}"/>
              </a:ext>
            </a:extLst>
          </p:cNvPr>
          <p:cNvGraphicFramePr>
            <a:graphicFrameLocks noGrp="1"/>
          </p:cNvGraphicFramePr>
          <p:nvPr/>
        </p:nvGraphicFramePr>
        <p:xfrm>
          <a:off x="4615175" y="3048000"/>
          <a:ext cx="384048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884511927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4101745096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956767828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86624381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662209428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98992323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d5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78168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96238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1.48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90667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3017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58074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11887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585864"/>
                  </a:ext>
                </a:extLst>
              </a:tr>
            </a:tbl>
          </a:graphicData>
        </a:graphic>
      </p:graphicFrame>
      <p:pic>
        <p:nvPicPr>
          <p:cNvPr id="5" name="Picture 4" descr="A close up of a keyboard&#10;&#10;Description automatically generated">
            <a:extLst>
              <a:ext uri="{FF2B5EF4-FFF2-40B4-BE49-F238E27FC236}">
                <a16:creationId xmlns:a16="http://schemas.microsoft.com/office/drawing/2014/main" id="{004F849D-1916-457D-8784-418CFF66D2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7283"/>
            <a:ext cx="3740631" cy="28054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E0F06F-EDA1-45A5-915A-5749F62FC68D}"/>
              </a:ext>
            </a:extLst>
          </p:cNvPr>
          <p:cNvSpPr txBox="1"/>
          <p:nvPr/>
        </p:nvSpPr>
        <p:spPr>
          <a:xfrm>
            <a:off x="4800600" y="609600"/>
            <a:ext cx="3840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00A000"/>
                </a:solidFill>
                <a:latin typeface="+mn-lt"/>
              </a:rPr>
              <a:t>Θα μπορούσαμε να θεωρήσουμε και το </a:t>
            </a:r>
            <a:r>
              <a:rPr lang="en-US" dirty="0" err="1">
                <a:solidFill>
                  <a:srgbClr val="00A000"/>
                </a:solidFill>
                <a:latin typeface="+mn-lt"/>
              </a:rPr>
              <a:t>idf</a:t>
            </a:r>
            <a:endParaRPr lang="en-US" dirty="0">
              <a:solidFill>
                <a:srgbClr val="00A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06B9DE-E51F-434E-913F-8A3AAEBF99F0}"/>
                  </a:ext>
                </a:extLst>
              </p:cNvPr>
              <p:cNvSpPr txBox="1"/>
              <p:nvPr/>
            </p:nvSpPr>
            <p:spPr>
              <a:xfrm>
                <a:off x="4807744" y="1598891"/>
                <a:ext cx="29718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>
                    <a:solidFill>
                      <a:srgbClr val="00A000"/>
                    </a:solidFill>
                    <a:latin typeface="+mn-lt"/>
                  </a:rPr>
                  <a:t>Οι τιμές στη γραμμή </a:t>
                </a:r>
                <a:r>
                  <a:rPr lang="en-US" i="1" dirty="0">
                    <a:solidFill>
                      <a:srgbClr val="00A000"/>
                    </a:solidFill>
                    <a:latin typeface="+mn-lt"/>
                  </a:rPr>
                  <a:t>t</a:t>
                </a:r>
                <a:r>
                  <a:rPr lang="en-US" dirty="0">
                    <a:solidFill>
                      <a:srgbClr val="00A000"/>
                    </a:solidFill>
                    <a:latin typeface="+mn-lt"/>
                  </a:rPr>
                  <a:t> </a:t>
                </a:r>
                <a:r>
                  <a:rPr lang="el-GR" dirty="0">
                    <a:solidFill>
                      <a:srgbClr val="00A000"/>
                    </a:solidFill>
                    <a:latin typeface="+mn-lt"/>
                  </a:rPr>
                  <a:t>πολλαπλασιάζονται 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solidFill>
                              <a:srgbClr val="00A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A000"/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A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b="0" i="1" smtClean="0">
                        <a:solidFill>
                          <a:srgbClr val="00A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A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A000"/>
                            </a:solidFill>
                            <a:latin typeface="Cambria Math" panose="02040503050406030204" pitchFamily="18" charset="0"/>
                          </a:rPr>
                          <m:t>𝑖𝑑𝑓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A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rgbClr val="00A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A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06B9DE-E51F-434E-913F-8A3AAEBF9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744" y="1598891"/>
                <a:ext cx="2971800" cy="1200329"/>
              </a:xfrm>
              <a:prstGeom prst="rect">
                <a:avLst/>
              </a:prstGeom>
              <a:blipFill>
                <a:blip r:embed="rId3"/>
                <a:stretch>
                  <a:fillRect l="-3285" t="-4061" r="-205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7D5409-CC5E-47F6-8024-40E17F8C4A98}"/>
              </a:ext>
            </a:extLst>
          </p:cNvPr>
          <p:cNvCxnSpPr>
            <a:cxnSpLocks/>
          </p:cNvCxnSpPr>
          <p:nvPr/>
        </p:nvCxnSpPr>
        <p:spPr>
          <a:xfrm>
            <a:off x="3505200" y="4191000"/>
            <a:ext cx="990600" cy="0"/>
          </a:xfrm>
          <a:prstGeom prst="straightConnector1">
            <a:avLst/>
          </a:prstGeom>
          <a:ln w="57150">
            <a:solidFill>
              <a:srgbClr val="00A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051A265-50E3-4BD3-938A-DC8DA69830B3}"/>
                  </a:ext>
                </a:extLst>
              </p:cNvPr>
              <p:cNvSpPr txBox="1"/>
              <p:nvPr/>
            </p:nvSpPr>
            <p:spPr>
              <a:xfrm>
                <a:off x="1910585" y="3962400"/>
                <a:ext cx="16089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A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A000"/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A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A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A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A000"/>
                              </a:solidFill>
                              <a:latin typeface="Cambria Math" panose="02040503050406030204" pitchFamily="18" charset="0"/>
                            </a:rPr>
                            <m:t>𝑖𝑑𝑓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A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A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A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051A265-50E3-4BD3-938A-DC8DA6983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585" y="3962400"/>
                <a:ext cx="1608902" cy="369332"/>
              </a:xfrm>
              <a:prstGeom prst="rect">
                <a:avLst/>
              </a:prstGeom>
              <a:blipFill>
                <a:blip r:embed="rId4"/>
                <a:stretch>
                  <a:fillRect l="-5303" r="-5682"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3602F53-9F02-4AC5-AFF4-F1D80A018CD7}"/>
              </a:ext>
            </a:extLst>
          </p:cNvPr>
          <p:cNvSpPr txBox="1"/>
          <p:nvPr/>
        </p:nvSpPr>
        <p:spPr>
          <a:xfrm>
            <a:off x="510873" y="3685401"/>
            <a:ext cx="1608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>
                <a:solidFill>
                  <a:srgbClr val="00A000"/>
                </a:solidFill>
                <a:latin typeface="+mn-lt"/>
              </a:rPr>
              <a:t>Για παράδειγμα,</a:t>
            </a:r>
            <a:endParaRPr lang="en-US" sz="1800" dirty="0">
              <a:solidFill>
                <a:srgbClr val="00A000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79F232-4CAC-4C09-B58C-8900E514AAEB}"/>
              </a:ext>
            </a:extLst>
          </p:cNvPr>
          <p:cNvSpPr txBox="1"/>
          <p:nvPr/>
        </p:nvSpPr>
        <p:spPr>
          <a:xfrm>
            <a:off x="4415952" y="149556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Πίνακας σύμπτωσης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677098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615BE1-403C-42AF-9A05-1E149138A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93</a:t>
            </a:fld>
            <a:endParaRPr lang="en-US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DCC16D-BE3C-4E2E-B777-CF700859BA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282684"/>
              </p:ext>
            </p:extLst>
          </p:nvPr>
        </p:nvGraphicFramePr>
        <p:xfrm>
          <a:off x="304800" y="1295400"/>
          <a:ext cx="3291840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88451192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410174509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95676782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86624381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66220942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98992323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78168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96238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90667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3017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58074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11887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58586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513CB46-8AB2-42D0-8ACA-752DECE3E3CF}"/>
                  </a:ext>
                </a:extLst>
              </p:cNvPr>
              <p:cNvSpPr txBox="1"/>
              <p:nvPr/>
            </p:nvSpPr>
            <p:spPr>
              <a:xfrm>
                <a:off x="533400" y="269639"/>
                <a:ext cx="7467600" cy="5298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𝑖𝑑𝑓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=0      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𝑖𝑑𝑓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r>
                        <a:rPr lang="en-US" sz="16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0.097    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𝑖𝑑𝑓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en-US" sz="16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0.22  </m:t>
                      </m:r>
                      <m:sSub>
                        <m:sSubPr>
                          <m:ctrlPr>
                            <a:rPr lang="en-US" sz="16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𝑖𝑑𝑓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sz="16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0.22</m:t>
                      </m:r>
                    </m:oMath>
                  </m:oMathPara>
                </a14:m>
                <a:endParaRPr lang="en-US" sz="1600" i="1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𝑖𝑑𝑓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d>
                    <m:r>
                      <a:rPr lang="en-US" sz="16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0.398</m:t>
                    </m:r>
                  </m:oMath>
                </a14:m>
                <a:r>
                  <a:rPr lang="en-US" sz="16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𝑖𝑑𝑓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d>
                    <m:r>
                      <a:rPr lang="en-US" sz="16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0.699</m:t>
                    </m:r>
                  </m:oMath>
                </a14:m>
                <a:endParaRPr lang="en-US" sz="16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513CB46-8AB2-42D0-8ACA-752DECE3E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69639"/>
                <a:ext cx="7467600" cy="529825"/>
              </a:xfrm>
              <a:prstGeom prst="rect">
                <a:avLst/>
              </a:prstGeom>
              <a:blipFill>
                <a:blip r:embed="rId2"/>
                <a:stretch>
                  <a:fillRect l="-735" b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Table 3">
            <a:extLst>
              <a:ext uri="{FF2B5EF4-FFF2-40B4-BE49-F238E27FC236}">
                <a16:creationId xmlns:a16="http://schemas.microsoft.com/office/drawing/2014/main" id="{B1711306-852E-4090-9912-2E80A0B01D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211869"/>
              </p:ext>
            </p:extLst>
          </p:nvPr>
        </p:nvGraphicFramePr>
        <p:xfrm>
          <a:off x="4588565" y="1752600"/>
          <a:ext cx="438912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88451192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410174509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95676782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8662438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66220942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98992323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d5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78168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96238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0.097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0.097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0.143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0.097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90667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0.22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0.286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0.22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3017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0.22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0.22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0.22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58074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0.398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0.398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11887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0.699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58586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3847B49-2287-4E10-9DC7-1244C2C7602E}"/>
              </a:ext>
            </a:extLst>
          </p:cNvPr>
          <p:cNvSpPr txBox="1"/>
          <p:nvPr/>
        </p:nvSpPr>
        <p:spPr>
          <a:xfrm>
            <a:off x="304800" y="5018701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latin typeface="+mn-lt"/>
              </a:rPr>
              <a:t>Θεωρούμε και την σπανιότητα των όρων στην αναπαράσταση των εγγράφων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latin typeface="+mn-lt"/>
              </a:rPr>
              <a:t>Διαισθητικά είναι πιο σημαντικό να έχουν δυο έγγραφα έναν ίδιο σπάνιο όρο από το να έχουν έναν ίδιο συχνό όρο</a:t>
            </a:r>
            <a:endParaRPr lang="en-US" dirty="0">
              <a:latin typeface="+mn-lt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B1E3E565-5A7F-48BD-8A77-1C70DD067811}"/>
              </a:ext>
            </a:extLst>
          </p:cNvPr>
          <p:cNvSpPr/>
          <p:nvPr/>
        </p:nvSpPr>
        <p:spPr>
          <a:xfrm>
            <a:off x="3810000" y="2514600"/>
            <a:ext cx="533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939B6-64B5-43D7-A600-2FC17E66577C}"/>
              </a:ext>
            </a:extLst>
          </p:cNvPr>
          <p:cNvSpPr txBox="1"/>
          <p:nvPr/>
        </p:nvSpPr>
        <p:spPr>
          <a:xfrm>
            <a:off x="5334000" y="709444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Πίνακας σύμπτωσης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532321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0EB5E7-835D-4150-88E3-F402E1FAC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94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73484E-EEA8-410B-928E-5B7FBEF6B917}"/>
                  </a:ext>
                </a:extLst>
              </p:cNvPr>
              <p:cNvSpPr txBox="1"/>
              <p:nvPr/>
            </p:nvSpPr>
            <p:spPr>
              <a:xfrm>
                <a:off x="381000" y="2731145"/>
                <a:ext cx="7229671" cy="8788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𝑠𝑖𝑚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acc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acc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0.009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0.058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0.058</m:t>
                              </m:r>
                            </m:e>
                          </m:rad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l-GR" sz="2000" b="0" i="1" smtClean="0">
                          <a:latin typeface="Cambria Math" panose="02040503050406030204" pitchFamily="18" charset="0"/>
                        </a:rPr>
                        <m:t>156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73484E-EEA8-410B-928E-5B7FBEF6B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731145"/>
                <a:ext cx="7229671" cy="8788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31B5C5-DABA-43F0-967A-41C747052931}"/>
                  </a:ext>
                </a:extLst>
              </p:cNvPr>
              <p:cNvSpPr txBox="1"/>
              <p:nvPr/>
            </p:nvSpPr>
            <p:spPr>
              <a:xfrm>
                <a:off x="381000" y="3700761"/>
                <a:ext cx="7229671" cy="8788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𝑠𝑖𝑚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acc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acc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0.062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0.058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0.697</m:t>
                              </m:r>
                            </m:e>
                          </m:rad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l-GR" sz="2000" b="0" i="1" smtClean="0">
                          <a:latin typeface="Cambria Math" panose="02040503050406030204" pitchFamily="18" charset="0"/>
                        </a:rPr>
                        <m:t>308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31B5C5-DABA-43F0-967A-41C747052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700761"/>
                <a:ext cx="7229671" cy="8788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2DA5675-5088-4401-910B-751AE00B3B57}"/>
                  </a:ext>
                </a:extLst>
              </p:cNvPr>
              <p:cNvSpPr txBox="1"/>
              <p:nvPr/>
            </p:nvSpPr>
            <p:spPr>
              <a:xfrm>
                <a:off x="381000" y="4606998"/>
                <a:ext cx="7229671" cy="8788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𝑠𝑖𝑚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acc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acc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0.014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0.058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0.179</m:t>
                              </m:r>
                            </m:e>
                          </m:rad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l-GR" sz="2000" b="0" i="1" smtClean="0">
                          <a:latin typeface="Cambria Math" panose="02040503050406030204" pitchFamily="18" charset="0"/>
                        </a:rPr>
                        <m:t>137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2DA5675-5088-4401-910B-751AE00B3B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606998"/>
                <a:ext cx="7229671" cy="8788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01794B8-DC17-45AE-8B78-CF5B2825D25D}"/>
                  </a:ext>
                </a:extLst>
              </p:cNvPr>
              <p:cNvSpPr txBox="1"/>
              <p:nvPr/>
            </p:nvSpPr>
            <p:spPr>
              <a:xfrm>
                <a:off x="354496" y="5660083"/>
                <a:ext cx="7229671" cy="8789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𝑠𝑖𝑚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acc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acc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0.058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0.058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0.498</m:t>
                              </m:r>
                            </m:e>
                          </m:rad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l-GR" sz="2000" b="0" i="1" smtClean="0">
                          <a:latin typeface="Cambria Math" panose="02040503050406030204" pitchFamily="18" charset="0"/>
                        </a:rPr>
                        <m:t>341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01794B8-DC17-45AE-8B78-CF5B2825D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96" y="5660083"/>
                <a:ext cx="7229671" cy="8789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FB2DD5DD-E595-4E80-863E-886AEF95A98D}"/>
              </a:ext>
            </a:extLst>
          </p:cNvPr>
          <p:cNvSpPr txBox="1"/>
          <p:nvPr/>
        </p:nvSpPr>
        <p:spPr>
          <a:xfrm>
            <a:off x="4800600" y="658859"/>
            <a:ext cx="281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d1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 b c </a:t>
            </a:r>
          </a:p>
          <a:p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d2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 </a:t>
            </a:r>
            <a:r>
              <a:rPr lang="en-US" sz="1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d b</a:t>
            </a:r>
          </a:p>
          <a:p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d3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a c d e c a f</a:t>
            </a:r>
          </a:p>
          <a:p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l-GR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l-GR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 e a b</a:t>
            </a:r>
            <a:r>
              <a:rPr lang="el-GR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  <a:p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d5</a:t>
            </a:r>
            <a:r>
              <a:rPr lang="el-GR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a </a:t>
            </a:r>
            <a:r>
              <a:rPr lang="en-US" sz="1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 d c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897F45-FA0F-463F-8C28-57AB49127CD1}"/>
              </a:ext>
            </a:extLst>
          </p:cNvPr>
          <p:cNvSpPr txBox="1"/>
          <p:nvPr/>
        </p:nvSpPr>
        <p:spPr>
          <a:xfrm>
            <a:off x="3541384" y="71735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Πίνακας σύμπτωσης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B5D526-5133-49A8-BF14-C37FFD893D5C}"/>
                  </a:ext>
                </a:extLst>
              </p:cNvPr>
              <p:cNvSpPr txBox="1"/>
              <p:nvPr/>
            </p:nvSpPr>
            <p:spPr>
              <a:xfrm>
                <a:off x="354496" y="837311"/>
                <a:ext cx="4114800" cy="15899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acc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0.097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0.22, 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0,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0,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0)</m:t>
                      </m:r>
                    </m:oMath>
                  </m:oMathPara>
                </a14:m>
                <a:endParaRPr lang="en-US" sz="1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acc>
                      <m:r>
                        <a:rPr lang="en-US" sz="180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0.097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0.22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0,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0)</m:t>
                      </m:r>
                    </m:oMath>
                  </m:oMathPara>
                </a14:m>
                <a:endParaRPr lang="en-US" sz="1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acc>
                      <m:r>
                        <a:rPr lang="en-US" sz="180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0.286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 0.22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0.398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0.699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acc>
                      <m:r>
                        <a:rPr lang="en-US" sz="180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0.143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0,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0.398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0)</m:t>
                      </m:r>
                    </m:oMath>
                  </m:oMathPara>
                </a14:m>
                <a:endParaRPr lang="en-US" sz="1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acc>
                      <m:r>
                        <a:rPr lang="en-US" sz="180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0.097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0.22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0.22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0,</m:t>
                      </m:r>
                      <m:r>
                        <a:rPr lang="el-GR" sz="1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0)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B5D526-5133-49A8-BF14-C37FFD893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96" y="837311"/>
                <a:ext cx="4114800" cy="1589922"/>
              </a:xfrm>
              <a:prstGeom prst="rect">
                <a:avLst/>
              </a:prstGeom>
              <a:blipFill>
                <a:blip r:embed="rId6"/>
                <a:stretch>
                  <a:fillRect b="-5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CDC7E0E-9A69-4115-A401-C50E3F04493D}"/>
              </a:ext>
            </a:extLst>
          </p:cNvPr>
          <p:cNvSpPr txBox="1"/>
          <p:nvPr/>
        </p:nvSpPr>
        <p:spPr>
          <a:xfrm>
            <a:off x="8066314" y="3469821"/>
            <a:ext cx="1153886" cy="1561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d5</a:t>
            </a:r>
          </a:p>
          <a:p>
            <a:r>
              <a:rPr lang="en-US" dirty="0">
                <a:latin typeface="+mn-lt"/>
              </a:rPr>
              <a:t>d3</a:t>
            </a:r>
          </a:p>
          <a:p>
            <a:r>
              <a:rPr lang="en-US" dirty="0">
                <a:latin typeface="+mn-lt"/>
              </a:rPr>
              <a:t>d2</a:t>
            </a:r>
          </a:p>
          <a:p>
            <a:r>
              <a:rPr lang="en-US" dirty="0">
                <a:latin typeface="+mn-lt"/>
              </a:rPr>
              <a:t>d4</a:t>
            </a:r>
          </a:p>
        </p:txBody>
      </p:sp>
    </p:spTree>
    <p:extLst>
      <p:ext uri="{BB962C8B-B14F-4D97-AF65-F5344CB8AC3E}">
        <p14:creationId xmlns:p14="http://schemas.microsoft.com/office/powerpoint/2010/main" val="53635353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16EB91-2811-41FB-A5C8-84EE96F17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95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104A2A-5008-4E90-B2B4-621EB25B5BFC}"/>
              </a:ext>
            </a:extLst>
          </p:cNvPr>
          <p:cNvSpPr txBox="1"/>
          <p:nvPr/>
        </p:nvSpPr>
        <p:spPr>
          <a:xfrm>
            <a:off x="1371600" y="3048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Ασκήσεις Επανάληψης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4F9720-460A-441A-8F69-9119F2A74CE7}"/>
              </a:ext>
            </a:extLst>
          </p:cNvPr>
          <p:cNvSpPr txBox="1"/>
          <p:nvPr/>
        </p:nvSpPr>
        <p:spPr>
          <a:xfrm>
            <a:off x="414208" y="825328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Διαβαθμισμένη ανάκτηση: Διανυσματική αναπαράσταση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1EA2C1-2D3D-4F9C-871D-5E77C416D99E}"/>
                  </a:ext>
                </a:extLst>
              </p:cNvPr>
              <p:cNvSpPr txBox="1"/>
              <p:nvPr/>
            </p:nvSpPr>
            <p:spPr>
              <a:xfrm>
                <a:off x="1878805" y="2826632"/>
                <a:ext cx="2563651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𝑖𝑑𝑓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1EA2C1-2D3D-4F9C-871D-5E77C416D9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805" y="2826632"/>
                <a:ext cx="2563651" cy="385555"/>
              </a:xfrm>
              <a:prstGeom prst="rect">
                <a:avLst/>
              </a:prstGeom>
              <a:blipFill>
                <a:blip r:embed="rId2"/>
                <a:stretch>
                  <a:fillRect l="-475" r="-475" b="-30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98A868-D050-4FEA-9583-6D5CC9CB82E5}"/>
                  </a:ext>
                </a:extLst>
              </p:cNvPr>
              <p:cNvSpPr txBox="1"/>
              <p:nvPr/>
            </p:nvSpPr>
            <p:spPr>
              <a:xfrm>
                <a:off x="1860841" y="3315141"/>
                <a:ext cx="5422318" cy="5527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b="0" i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𝑖𝑑𝑓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98A868-D050-4FEA-9583-6D5CC9CB82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841" y="3315141"/>
                <a:ext cx="5422318" cy="5527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2C191AA-CE56-40CD-9D19-215FFF867463}"/>
                  </a:ext>
                </a:extLst>
              </p:cNvPr>
              <p:cNvSpPr txBox="1"/>
              <p:nvPr/>
            </p:nvSpPr>
            <p:spPr>
              <a:xfrm>
                <a:off x="533400" y="1558255"/>
                <a:ext cx="80772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l-GR" dirty="0">
                    <a:solidFill>
                      <a:schemeClr val="bg2">
                        <a:lumMod val="75000"/>
                      </a:schemeClr>
                    </a:solidFill>
                    <a:latin typeface="+mn-lt"/>
                  </a:rPr>
                  <a:t>Ο πίνακας σύμπτωσης όρων-εγγράφων δεν είναι πια δυαδικός αλλά κάθε κελ</a:t>
                </a:r>
                <a:r>
                  <a:rPr lang="el-GR" dirty="0">
                    <a:solidFill>
                      <a:schemeClr val="bg2">
                        <a:lumMod val="75000"/>
                      </a:schemeClr>
                    </a:solidFill>
                  </a:rPr>
                  <a:t>ί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 </a:t>
                </a:r>
                <a:r>
                  <a:rPr lang="el-GR" dirty="0">
                    <a:solidFill>
                      <a:schemeClr val="bg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έχει</a:t>
                </a:r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>
                    <a:solidFill>
                      <a:schemeClr val="bg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ως τιμή</a:t>
                </a:r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i="1" dirty="0">
                    <a:solidFill>
                      <a:schemeClr val="bg2">
                        <a:lumMod val="75000"/>
                      </a:schemeClr>
                    </a:solidFill>
                    <a:latin typeface="+mn-lt"/>
                  </a:rPr>
                  <a:t>το βάρος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l-GR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l-GR" dirty="0">
                    <a:solidFill>
                      <a:schemeClr val="bg2">
                        <a:lumMod val="75000"/>
                      </a:schemeClr>
                    </a:solidFill>
                  </a:rPr>
                  <a:t> </a:t>
                </a:r>
                <a:r>
                  <a:rPr lang="el-GR" dirty="0">
                    <a:solidFill>
                      <a:schemeClr val="bg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για παράδειγμα: </a:t>
                </a:r>
                <a:endParaRPr lang="en-US" dirty="0">
                  <a:solidFill>
                    <a:schemeClr val="bg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2C191AA-CE56-40CD-9D19-215FFF8674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558255"/>
                <a:ext cx="8077200" cy="1200329"/>
              </a:xfrm>
              <a:prstGeom prst="rect">
                <a:avLst/>
              </a:prstGeom>
              <a:blipFill>
                <a:blip r:embed="rId4"/>
                <a:stretch>
                  <a:fillRect l="-1057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EE1661E5-59E5-4204-95C1-B3B9D03E2A57}"/>
              </a:ext>
            </a:extLst>
          </p:cNvPr>
          <p:cNvSpPr txBox="1"/>
          <p:nvPr/>
        </p:nvSpPr>
        <p:spPr>
          <a:xfrm>
            <a:off x="403856" y="4099417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Παρόμοια</a:t>
            </a:r>
            <a:r>
              <a:rPr lang="en-US" dirty="0">
                <a:latin typeface="+mn-lt"/>
              </a:rPr>
              <a:t>.</a:t>
            </a:r>
            <a:r>
              <a:rPr lang="el-GR" dirty="0">
                <a:latin typeface="+mn-lt"/>
              </a:rPr>
              <a:t> μπορούμε να θεωρήσουμε την ερώτηση ως διάνυσμα και να υπολογίσουμε το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score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ως την </a:t>
            </a:r>
            <a:r>
              <a:rPr lang="el-GR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ομοιότητα των διανυσμάτων της ερώτησης και του εγγράφου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για παράδειγμα: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DE38919-5D64-48C0-B657-C40CE810CE3C}"/>
                  </a:ext>
                </a:extLst>
              </p:cNvPr>
              <p:cNvSpPr txBox="1"/>
              <p:nvPr/>
            </p:nvSpPr>
            <p:spPr>
              <a:xfrm>
                <a:off x="2133600" y="5665788"/>
                <a:ext cx="3146631" cy="4238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𝑠𝑐𝑜𝑟𝑒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⁡(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DE38919-5D64-48C0-B657-C40CE810CE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5665788"/>
                <a:ext cx="3146631" cy="4238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138171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16EB91-2811-41FB-A5C8-84EE96F17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96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104A2A-5008-4E90-B2B4-621EB25B5BFC}"/>
              </a:ext>
            </a:extLst>
          </p:cNvPr>
          <p:cNvSpPr txBox="1"/>
          <p:nvPr/>
        </p:nvSpPr>
        <p:spPr>
          <a:xfrm>
            <a:off x="1371600" y="3048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Ασκήσεις Επανάληψης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E4D737-80A0-4806-986D-41173F87BAC6}"/>
              </a:ext>
            </a:extLst>
          </p:cNvPr>
          <p:cNvSpPr txBox="1"/>
          <p:nvPr/>
        </p:nvSpPr>
        <p:spPr>
          <a:xfrm>
            <a:off x="228600" y="822853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Έστω μια συλλογή που περιέχει τα ακόλουθα  έγγραφα: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d1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a b c 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f  d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 a c d e c a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 e a b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d5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a b 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4F9720-460A-441A-8F69-9119F2A74CE7}"/>
              </a:ext>
            </a:extLst>
          </p:cNvPr>
          <p:cNvSpPr txBox="1"/>
          <p:nvPr/>
        </p:nvSpPr>
        <p:spPr>
          <a:xfrm>
            <a:off x="76200" y="3158455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Διαβαθμισμένη ανάκτηση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EBD5E8-D84B-4768-8E74-55094EA43CF9}"/>
              </a:ext>
            </a:extLst>
          </p:cNvPr>
          <p:cNvSpPr txBox="1"/>
          <p:nvPr/>
        </p:nvSpPr>
        <p:spPr>
          <a:xfrm>
            <a:off x="457200" y="3593841"/>
            <a:ext cx="8458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(γ) </a:t>
            </a:r>
            <a:r>
              <a:rPr lang="el-GR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Πίνακας σύμπτωσης όρων-εγγράφων (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Binary term-document incident matrix) </a:t>
            </a:r>
            <a:r>
              <a:rPr lang="el-GR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και ομοιότητα μεταξύ εγγράφων</a:t>
            </a:r>
          </a:p>
          <a:p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(δ) Απάντηση ερώτησης με χρήση διανυσματικής αναπαράστασης ερώτησης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             q1: b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             q2: b c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             q3: b f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      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και υπολογισμός με συγχώνευση (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merge)</a:t>
            </a:r>
          </a:p>
        </p:txBody>
      </p:sp>
    </p:spTree>
    <p:extLst>
      <p:ext uri="{BB962C8B-B14F-4D97-AF65-F5344CB8AC3E}">
        <p14:creationId xmlns:p14="http://schemas.microsoft.com/office/powerpoint/2010/main" val="332341448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FE3103-94D3-490F-9061-7F0D9DE20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97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0FC6AD-60F0-4580-ACEB-D081A02E1A79}"/>
              </a:ext>
            </a:extLst>
          </p:cNvPr>
          <p:cNvSpPr txBox="1"/>
          <p:nvPr/>
        </p:nvSpPr>
        <p:spPr>
          <a:xfrm>
            <a:off x="152400" y="101330"/>
            <a:ext cx="5467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Ερώτηση ως διάνυσμα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42BC94-2E8C-4E78-A360-0733B17C2310}"/>
              </a:ext>
            </a:extLst>
          </p:cNvPr>
          <p:cNvSpPr txBox="1"/>
          <p:nvPr/>
        </p:nvSpPr>
        <p:spPr>
          <a:xfrm>
            <a:off x="298210" y="939798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q1:b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BC30392-DDD9-4B71-A12A-20C8702275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431248"/>
              </p:ext>
            </p:extLst>
          </p:nvPr>
        </p:nvGraphicFramePr>
        <p:xfrm>
          <a:off x="1596545" y="719435"/>
          <a:ext cx="91440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87770935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9342099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18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53299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9844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45978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7549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646376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25272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4157516-7FD0-4FDB-810E-7EEB1A29530E}"/>
                  </a:ext>
                </a:extLst>
              </p:cNvPr>
              <p:cNvSpPr txBox="1"/>
              <p:nvPr/>
            </p:nvSpPr>
            <p:spPr>
              <a:xfrm>
                <a:off x="2590800" y="950890"/>
                <a:ext cx="2663345" cy="439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acc>
                      <m:r>
                        <a:rPr lang="en-US" sz="2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0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,1,</m:t>
                      </m:r>
                      <m:r>
                        <a:rPr lang="en-US" sz="20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,0,0)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4157516-7FD0-4FDB-810E-7EEB1A2953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950890"/>
                <a:ext cx="2663345" cy="439479"/>
              </a:xfrm>
              <a:prstGeom prst="rect">
                <a:avLst/>
              </a:prstGeom>
              <a:blipFill>
                <a:blip r:embed="rId2"/>
                <a:stretch>
                  <a:fillRect b="-15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F75343E4-6790-453D-AECB-7A0747D7D057}"/>
              </a:ext>
            </a:extLst>
          </p:cNvPr>
          <p:cNvSpPr txBox="1"/>
          <p:nvPr/>
        </p:nvSpPr>
        <p:spPr>
          <a:xfrm>
            <a:off x="457200" y="4243685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q2:b c</a:t>
            </a:r>
          </a:p>
        </p:txBody>
      </p:sp>
      <p:graphicFrame>
        <p:nvGraphicFramePr>
          <p:cNvPr id="11" name="Table 6">
            <a:extLst>
              <a:ext uri="{FF2B5EF4-FFF2-40B4-BE49-F238E27FC236}">
                <a16:creationId xmlns:a16="http://schemas.microsoft.com/office/drawing/2014/main" id="{8015DB23-E6E5-4774-8B6F-419F412601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468974"/>
              </p:ext>
            </p:extLst>
          </p:nvPr>
        </p:nvGraphicFramePr>
        <p:xfrm>
          <a:off x="1752601" y="3886200"/>
          <a:ext cx="91440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87770935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9342099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18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53299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9844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45978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7549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646376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25272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99BD21F-669A-4214-B670-0E7CAB634515}"/>
                  </a:ext>
                </a:extLst>
              </p:cNvPr>
              <p:cNvSpPr txBox="1"/>
              <p:nvPr/>
            </p:nvSpPr>
            <p:spPr>
              <a:xfrm>
                <a:off x="2152650" y="4118513"/>
                <a:ext cx="3657600" cy="439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acc>
                      <m:r>
                        <a:rPr lang="en-US" sz="2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0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,1,</m:t>
                      </m:r>
                      <m:r>
                        <a:rPr lang="en-US" sz="20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,0,0)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99BD21F-669A-4214-B670-0E7CAB6345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650" y="4118513"/>
                <a:ext cx="3657600" cy="439479"/>
              </a:xfrm>
              <a:prstGeom prst="rect">
                <a:avLst/>
              </a:prstGeom>
              <a:blipFill>
                <a:blip r:embed="rId3"/>
                <a:stretch>
                  <a:fillRect b="-15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2F22168A-D5DC-4BB9-8F0C-552B5D887113}"/>
              </a:ext>
            </a:extLst>
          </p:cNvPr>
          <p:cNvSpPr txBox="1"/>
          <p:nvPr/>
        </p:nvSpPr>
        <p:spPr>
          <a:xfrm>
            <a:off x="3600451" y="4774163"/>
            <a:ext cx="3886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Επίσης, πιθανή χρήση του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idf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4A4EA7-8F0F-46EE-BC5A-0D6E8F69E277}"/>
              </a:ext>
            </a:extLst>
          </p:cNvPr>
          <p:cNvSpPr txBox="1"/>
          <p:nvPr/>
        </p:nvSpPr>
        <p:spPr>
          <a:xfrm>
            <a:off x="4038600" y="5380591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Θα δούμε χωρίς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idf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και για ερώτηση και για έγγραφο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334650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FE3103-94D3-490F-9061-7F0D9DE20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98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EAC2E20-3488-4FE2-B341-61E0E277D0E4}"/>
                  </a:ext>
                </a:extLst>
              </p:cNvPr>
              <p:cNvSpPr txBox="1"/>
              <p:nvPr/>
            </p:nvSpPr>
            <p:spPr>
              <a:xfrm>
                <a:off x="299925" y="492856"/>
                <a:ext cx="3204055" cy="15899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acc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=(1,1,1,0,0,0)</m:t>
                      </m:r>
                    </m:oMath>
                  </m:oMathPara>
                </a14:m>
                <a:endParaRPr lang="en-US" sz="1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acc>
                      <m:r>
                        <a:rPr lang="en-US" sz="1800">
                          <a:latin typeface="Cambria Math" panose="02040503050406030204" pitchFamily="18" charset="0"/>
                        </a:rPr>
                        <m:t>=(1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.3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,1,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,0,0)</m:t>
                      </m:r>
                    </m:oMath>
                  </m:oMathPara>
                </a14:m>
                <a:endParaRPr lang="en-US" sz="1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acc>
                      <m:r>
                        <a:rPr lang="en-US" sz="180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18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.3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,1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.3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acc>
                      <m:r>
                        <a:rPr lang="en-US" sz="1800">
                          <a:latin typeface="Cambria Math" panose="02040503050406030204" pitchFamily="18" charset="0"/>
                        </a:rPr>
                        <m:t>=(1,1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.48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,0,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,0)</m:t>
                      </m:r>
                    </m:oMath>
                  </m:oMathPara>
                </a14:m>
                <a:endParaRPr lang="en-US" sz="1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acc>
                      <m:r>
                        <a:rPr lang="en-US" sz="1800">
                          <a:latin typeface="Cambria Math" panose="02040503050406030204" pitchFamily="18" charset="0"/>
                        </a:rPr>
                        <m:t>=(1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.3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,1,1,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,0,0)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EAC2E20-3488-4FE2-B341-61E0E277D0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925" y="492856"/>
                <a:ext cx="3204055" cy="1589922"/>
              </a:xfrm>
              <a:prstGeom prst="rect">
                <a:avLst/>
              </a:prstGeom>
              <a:blipFill>
                <a:blip r:embed="rId2"/>
                <a:stretch>
                  <a:fillRect b="-5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8CD73B2-8D4D-4C66-9E34-E5589155B0BB}"/>
              </a:ext>
            </a:extLst>
          </p:cNvPr>
          <p:cNvSpPr txBox="1"/>
          <p:nvPr/>
        </p:nvSpPr>
        <p:spPr>
          <a:xfrm>
            <a:off x="152400" y="50241"/>
            <a:ext cx="5467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Ερώτηση ως διάνυσμα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6EC0E80-C554-4E8F-838A-7FB6B67D753E}"/>
                  </a:ext>
                </a:extLst>
              </p:cNvPr>
              <p:cNvSpPr txBox="1"/>
              <p:nvPr/>
            </p:nvSpPr>
            <p:spPr>
              <a:xfrm>
                <a:off x="3762320" y="616855"/>
                <a:ext cx="2663345" cy="404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acc>
                      <m:r>
                        <a:rPr lang="en-US" sz="1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18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,1,</m:t>
                      </m:r>
                      <m:r>
                        <a:rPr lang="en-US" sz="18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,0,0)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6EC0E80-C554-4E8F-838A-7FB6B67D75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320" y="616855"/>
                <a:ext cx="2663345" cy="404791"/>
              </a:xfrm>
              <a:prstGeom prst="rect">
                <a:avLst/>
              </a:prstGeom>
              <a:blipFill>
                <a:blip r:embed="rId3"/>
                <a:stretch>
                  <a:fillRect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5DA90D-8EFA-4B83-A2E7-6FBE3C5503C7}"/>
                  </a:ext>
                </a:extLst>
              </p:cNvPr>
              <p:cNvSpPr txBox="1"/>
              <p:nvPr/>
            </p:nvSpPr>
            <p:spPr>
              <a:xfrm>
                <a:off x="290184" y="2231025"/>
                <a:ext cx="5478808" cy="7909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𝑠𝑖𝑚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acc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acc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acc>
                            <m:accPr>
                              <m:chr m:val="⃗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acc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=0.58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5DA90D-8EFA-4B83-A2E7-6FBE3C550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84" y="2231025"/>
                <a:ext cx="5478808" cy="7909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E847B11-7A1C-45FD-8E16-0C40ACC3B109}"/>
                  </a:ext>
                </a:extLst>
              </p:cNvPr>
              <p:cNvSpPr txBox="1"/>
              <p:nvPr/>
            </p:nvSpPr>
            <p:spPr>
              <a:xfrm>
                <a:off x="290184" y="3156021"/>
                <a:ext cx="5783378" cy="7909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𝑠𝑖𝑚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acc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acc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acc>
                            <m:accPr>
                              <m:chr m:val="⃗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acc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3.69</m:t>
                              </m:r>
                            </m:e>
                          </m:rad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=0.52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E847B11-7A1C-45FD-8E16-0C40ACC3B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84" y="3156021"/>
                <a:ext cx="5783378" cy="7909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3466C77-4B95-4E1B-9705-E4E02EE97266}"/>
                  </a:ext>
                </a:extLst>
              </p:cNvPr>
              <p:cNvSpPr txBox="1"/>
              <p:nvPr/>
            </p:nvSpPr>
            <p:spPr>
              <a:xfrm>
                <a:off x="266371" y="4110901"/>
                <a:ext cx="4313232" cy="7909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𝑠𝑖𝑚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acc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acc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acc>
                            <m:accPr>
                              <m:chr m:val="⃗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acc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3466C77-4B95-4E1B-9705-E4E02EE972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71" y="4110901"/>
                <a:ext cx="4313232" cy="7909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7C1019C-B8AB-4110-87B5-5E2C21BD33FA}"/>
                  </a:ext>
                </a:extLst>
              </p:cNvPr>
              <p:cNvSpPr txBox="1"/>
              <p:nvPr/>
            </p:nvSpPr>
            <p:spPr>
              <a:xfrm>
                <a:off x="299925" y="5035897"/>
                <a:ext cx="5911618" cy="7909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𝑠𝑖𝑚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acc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acc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acc>
                            <m:accPr>
                              <m:chr m:val="⃗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acc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1.48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4.19</m:t>
                              </m:r>
                            </m:e>
                          </m:rad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=0.723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7C1019C-B8AB-4110-87B5-5E2C21BD3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925" y="5035897"/>
                <a:ext cx="5911618" cy="7909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60555C0-0734-4537-85EA-73E53EFC0B2C}"/>
                  </a:ext>
                </a:extLst>
              </p:cNvPr>
              <p:cNvSpPr txBox="1"/>
              <p:nvPr/>
            </p:nvSpPr>
            <p:spPr>
              <a:xfrm>
                <a:off x="299925" y="5845652"/>
                <a:ext cx="5783378" cy="7910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𝑠𝑖𝑚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acc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acc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acc>
                            <m:accPr>
                              <m:chr m:val="⃗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acc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4.69</m:t>
                              </m:r>
                            </m:e>
                          </m:rad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=0.46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60555C0-0734-4537-85EA-73E53EFC0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925" y="5845652"/>
                <a:ext cx="5783378" cy="79105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0922D6BF-110F-4BA1-A884-2C95256F2F6B}"/>
              </a:ext>
            </a:extLst>
          </p:cNvPr>
          <p:cNvSpPr txBox="1"/>
          <p:nvPr/>
        </p:nvSpPr>
        <p:spPr>
          <a:xfrm>
            <a:off x="6425665" y="381000"/>
            <a:ext cx="281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d1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 b c </a:t>
            </a:r>
          </a:p>
          <a:p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d2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 </a:t>
            </a:r>
            <a:r>
              <a:rPr lang="en-US" sz="1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d b</a:t>
            </a:r>
          </a:p>
          <a:p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d3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a c d e c a f</a:t>
            </a:r>
          </a:p>
          <a:p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l-GR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l-GR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 e a b</a:t>
            </a:r>
            <a:r>
              <a:rPr lang="el-GR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  <a:p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d5</a:t>
            </a:r>
            <a:r>
              <a:rPr lang="el-GR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a </a:t>
            </a:r>
            <a:r>
              <a:rPr lang="en-US" sz="1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 d c  </a:t>
            </a:r>
          </a:p>
        </p:txBody>
      </p:sp>
    </p:spTree>
    <p:extLst>
      <p:ext uri="{BB962C8B-B14F-4D97-AF65-F5344CB8AC3E}">
        <p14:creationId xmlns:p14="http://schemas.microsoft.com/office/powerpoint/2010/main" val="15074563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F39E7F-D70E-4B8F-923D-161A5A0A2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99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2C506F-CB8F-43F0-8814-93659255768C}"/>
              </a:ext>
            </a:extLst>
          </p:cNvPr>
          <p:cNvSpPr txBox="1"/>
          <p:nvPr/>
        </p:nvSpPr>
        <p:spPr>
          <a:xfrm>
            <a:off x="152400" y="50241"/>
            <a:ext cx="5467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Ερώτηση ως διάνυσμα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9EE63E-C017-4B85-8832-2D44AF42815B}"/>
              </a:ext>
            </a:extLst>
          </p:cNvPr>
          <p:cNvSpPr txBox="1"/>
          <p:nvPr/>
        </p:nvSpPr>
        <p:spPr>
          <a:xfrm>
            <a:off x="609600" y="511906"/>
            <a:ext cx="807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Παρόμοια και για το </a:t>
            </a:r>
            <a:r>
              <a:rPr lang="en-US" dirty="0">
                <a:latin typeface="+mn-lt"/>
              </a:rPr>
              <a:t>q2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Υπολογισμός όπως και πριν με συγχώνευση των λιστών καταχωρήσεων με πιθανή αποθήκευση του μήκους του εγγράφου για γρήγορο υπολογισμό</a:t>
            </a:r>
            <a:endParaRPr lang="en-US" dirty="0">
              <a:latin typeface="+mn-lt"/>
            </a:endParaRPr>
          </a:p>
        </p:txBody>
      </p:sp>
      <p:pic>
        <p:nvPicPr>
          <p:cNvPr id="5" name="Picture 4" descr="A close up of text on a whiteboard&#10;&#10;Description automatically generated">
            <a:extLst>
              <a:ext uri="{FF2B5EF4-FFF2-40B4-BE49-F238E27FC236}">
                <a16:creationId xmlns:a16="http://schemas.microsoft.com/office/drawing/2014/main" id="{AD6526A4-8CE9-46ED-AAF1-10C3AC5AF6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50030"/>
            <a:ext cx="3833798" cy="397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312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10661</Words>
  <Application>Microsoft Office PowerPoint</Application>
  <PresentationFormat>On-screen Show (4:3)</PresentationFormat>
  <Paragraphs>1835</Paragraphs>
  <Slides>169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169</vt:i4>
      </vt:variant>
    </vt:vector>
  </HeadingPairs>
  <TitlesOfParts>
    <vt:vector size="183" baseType="lpstr">
      <vt:lpstr>Arial</vt:lpstr>
      <vt:lpstr>Calibri</vt:lpstr>
      <vt:lpstr>Calibri Light</vt:lpstr>
      <vt:lpstr>Cambria Math</vt:lpstr>
      <vt:lpstr>Courier New</vt:lpstr>
      <vt:lpstr>Lucida Sans</vt:lpstr>
      <vt:lpstr>Lucida Sans Unicode</vt:lpstr>
      <vt:lpstr>Tahoma</vt:lpstr>
      <vt:lpstr>Times New Roman</vt:lpstr>
      <vt:lpstr>Wingdings</vt:lpstr>
      <vt:lpstr>Office Theme</vt:lpstr>
      <vt:lpstr>Equation</vt:lpstr>
      <vt:lpstr>Worksheet</vt:lpstr>
      <vt:lpstr>Εξίσωση</vt:lpstr>
      <vt:lpstr>PowerPoint Presentation</vt:lpstr>
      <vt:lpstr>Τι θα δούμε σήμερα;</vt:lpstr>
      <vt:lpstr>Boolean Μοντέλο</vt:lpstr>
      <vt:lpstr>Boolean Μοντέλο</vt:lpstr>
      <vt:lpstr>Μοντέλα διαβαθμισμένης ανάκτησης</vt:lpstr>
      <vt:lpstr>Μοντέλα διαβαθμισμένης ανάκτησης</vt:lpstr>
      <vt:lpstr>Βαθμολόγηση ως  βάση της διαβαθμισμένης ανάκτησης</vt:lpstr>
      <vt:lpstr>Βαθμός ταιριάσματος ερωτήματος-εγγράφου</vt:lpstr>
      <vt:lpstr>Προσπάθεια 1: Συντελεστής Jaccard</vt:lpstr>
      <vt:lpstr>Συντελεστής Jaccard: Παράδειγμα βαθμολόγησης</vt:lpstr>
      <vt:lpstr>PowerPoint Presentation</vt:lpstr>
      <vt:lpstr>Παράδειγμα</vt:lpstr>
      <vt:lpstr>Προβλήματα</vt:lpstr>
      <vt:lpstr>Βαθμός εγγράφου και ερώτησης</vt:lpstr>
      <vt:lpstr>Συχνότητα όρου - Term frequency (tf)</vt:lpstr>
      <vt:lpstr>Παράδειγμα</vt:lpstr>
      <vt:lpstr>Συχνότητα εγγράφου (Document frequency)</vt:lpstr>
      <vt:lpstr>Βάρος idf</vt:lpstr>
      <vt:lpstr>Βαθμός εγγράφου και ερώτησης</vt:lpstr>
      <vt:lpstr>Στάθμιση tf-idf</vt:lpstr>
      <vt:lpstr>Στάθμιση tf-idf</vt:lpstr>
      <vt:lpstr>PowerPoint Presentation</vt:lpstr>
      <vt:lpstr>Η επίδραση του idf στη διάταξη</vt:lpstr>
      <vt:lpstr>Στάθμιση tf-idf</vt:lpstr>
      <vt:lpstr>Συχνότητα όρου - Term frequency (tf)</vt:lpstr>
      <vt:lpstr>Στάθμιση με Log-συχνότητας</vt:lpstr>
      <vt:lpstr>Στάθμιση με log tf</vt:lpstr>
      <vt:lpstr>PowerPoint Presentation</vt:lpstr>
      <vt:lpstr>Βάρος idf</vt:lpstr>
      <vt:lpstr>Παράδειγμα idf, έστω N = 1 εκατομμύριο</vt:lpstr>
      <vt:lpstr>Στάθμιση tf-idf</vt:lpstr>
      <vt:lpstr>Συχνότητα συλλογής και εγγράφου</vt:lpstr>
      <vt:lpstr>Bag of words model</vt:lpstr>
      <vt:lpstr>Τι θα δούμε σήμερα;</vt:lpstr>
      <vt:lpstr>Στάθμιση tf-idf</vt:lpstr>
      <vt:lpstr>Δυαδική μήτρα σύμπτωσης (binary term-document incidence matrix)</vt:lpstr>
      <vt:lpstr>Ο πίνακας με μετρητές</vt:lpstr>
      <vt:lpstr>Ο πίνακας με βάρη</vt:lpstr>
      <vt:lpstr>Τα έγγραφα ως διανύσματα (vector space model)</vt:lpstr>
      <vt:lpstr>Αποθήκευση</vt:lpstr>
      <vt:lpstr>Ομοιότητα διανυσμάτων</vt:lpstr>
      <vt:lpstr>Χρήση της γωνίας αντί της απόστασης</vt:lpstr>
      <vt:lpstr>PowerPoint Presentation</vt:lpstr>
      <vt:lpstr>Από γωνίες σε συνημίτονα</vt:lpstr>
      <vt:lpstr>Ομοιότητα εγγράφων</vt:lpstr>
      <vt:lpstr>Κανονικοποίηση του μήκους</vt:lpstr>
      <vt:lpstr>Παράδειγμα</vt:lpstr>
      <vt:lpstr>Παράδειγμα (συνέχεια) </vt:lpstr>
      <vt:lpstr>Παράδειγμα (συνέχεια) </vt:lpstr>
      <vt:lpstr>Τα ερωτήματα ως διανύσματα</vt:lpstr>
      <vt:lpstr>Από γωνίες σε συνημίτονα </vt:lpstr>
      <vt:lpstr>cosine(query, document)</vt:lpstr>
      <vt:lpstr>Ομοιότητα συνημίτονου</vt:lpstr>
      <vt:lpstr>Περίληψη βαθμολόγησης στο διανυσματικό χώρο</vt:lpstr>
      <vt:lpstr>Παραλλαγές της tf-idf στάθμισης</vt:lpstr>
      <vt:lpstr>Κανονικοποίηση με μέγιστη συχνότητα όρου</vt:lpstr>
      <vt:lpstr>Κανονικοποίηση με μέγιστη συχνότητα όρου</vt:lpstr>
      <vt:lpstr>Στάθμιση ερωτημάτων και εγγράφων</vt:lpstr>
      <vt:lpstr>Παράδειγμα</vt:lpstr>
      <vt:lpstr>Θέματα </vt:lpstr>
      <vt:lpstr>Επέκταση καταχωρήσεων</vt:lpstr>
      <vt:lpstr>Υπολογισμός ανά έγγραφο (document-at-a-time)</vt:lpstr>
      <vt:lpstr>Παράδειγμα</vt:lpstr>
      <vt:lpstr>Υπολογισμός βαρών</vt:lpstr>
      <vt:lpstr>Υπολογισμός k-κορυφαίων αποτελεσμάτων</vt:lpstr>
      <vt:lpstr>Χρήση min-heap</vt:lpstr>
      <vt:lpstr>Αποθήκευση σε πίνακα</vt:lpstr>
      <vt:lpstr>Εισαγωγή στοιχείου</vt:lpstr>
      <vt:lpstr>Διαγραφή μικρότερου στοιχείου</vt:lpstr>
      <vt:lpstr>Επιλογή των κορυφαίων k σε O(N log k)</vt:lpstr>
      <vt:lpstr>Τι  θα δούμε σήμερα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Υπολογισμός k-κορυφαίων αποτελεσμάτων</vt:lpstr>
      <vt:lpstr>Υπολογισμός των top-k</vt:lpstr>
      <vt:lpstr>Τι  θα δούμε σήμερα</vt:lpstr>
      <vt:lpstr>PowerPoint Presentation</vt:lpstr>
      <vt:lpstr>Ασφαλής (safe) και μη ασφαλής (non-safe) διάταξη</vt:lpstr>
      <vt:lpstr>Γενική προσέγγιση «ψαλιδίσματος» (pruning)</vt:lpstr>
      <vt:lpstr>Περιορισμός του ευρετηρίου (index elimination)</vt:lpstr>
      <vt:lpstr>Μόνο όροι με μεγάλο idf</vt:lpstr>
      <vt:lpstr>Έγγραφα με πολλούς όρους του ερωτήματος</vt:lpstr>
      <vt:lpstr>Παράδειγμα</vt:lpstr>
      <vt:lpstr>Λίστες πρωταθλητών</vt:lpstr>
      <vt:lpstr>PowerPoint Presentation</vt:lpstr>
      <vt:lpstr>PowerPoint Presentation</vt:lpstr>
      <vt:lpstr>PowerPoint Presentation</vt:lpstr>
      <vt:lpstr>Υπολογισμός ανά όρο (term-at-a-time)</vt:lpstr>
      <vt:lpstr>PowerPoint Presentation</vt:lpstr>
      <vt:lpstr>PowerPoint Presentation</vt:lpstr>
      <vt:lpstr>PowerPoint Presentation</vt:lpstr>
      <vt:lpstr>PowerPoint Presentation</vt:lpstr>
      <vt:lpstr>Υπολογισμός ανά όρο</vt:lpstr>
      <vt:lpstr>PowerPoint Presentation</vt:lpstr>
      <vt:lpstr>1. Πρόωρος τερματισμός</vt:lpstr>
      <vt:lpstr>PowerPoint Presentation</vt:lpstr>
      <vt:lpstr>2. idf-διατεταγμένοι όροι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Περίληψη</vt:lpstr>
      <vt:lpstr>Περίληψη</vt:lpstr>
      <vt:lpstr>Περίληψη</vt:lpstr>
      <vt:lpstr>Κλάδεμα συστάδων</vt:lpstr>
      <vt:lpstr>Κλάδεμα συστάδων</vt:lpstr>
      <vt:lpstr>Κλάδεμα συστάδων</vt:lpstr>
      <vt:lpstr>Κλάδεμα συστάδων</vt:lpstr>
      <vt:lpstr>Κλάδεμα συστάδων</vt:lpstr>
      <vt:lpstr>Τι  θα δούμε σήμερα</vt:lpstr>
      <vt:lpstr>Παραμετρικά ευρετήρια και ευρετήρια ζώνης</vt:lpstr>
      <vt:lpstr>Παραμετρικά ερωτήματα</vt:lpstr>
      <vt:lpstr>Παραμετρική αναζήτηση</vt:lpstr>
      <vt:lpstr>Ζώνη</vt:lpstr>
      <vt:lpstr>Ευρετήριο πεδίου</vt:lpstr>
      <vt:lpstr>Επέκταση καταχωρήσεων</vt:lpstr>
      <vt:lpstr>Βαθμιδωτά (διαστρωματωμένα) ευρετήρια (Tiered indexes)</vt:lpstr>
      <vt:lpstr>Βαθμιδωτά ευρετήρια</vt:lpstr>
      <vt:lpstr>Βαθμιδωτά ευρετήρια</vt:lpstr>
      <vt:lpstr>Βαθμιδωτά ευρετήρια</vt:lpstr>
      <vt:lpstr>Τι  θα δούμε σήμερα</vt:lpstr>
      <vt:lpstr>Συνδυασμός διανυσματικής ανάκτησης</vt:lpstr>
      <vt:lpstr>Πολλαπλοί παράγοντες</vt:lpstr>
      <vt:lpstr>Επεξεργασία ερωτήματος</vt:lpstr>
      <vt:lpstr>Πλήρες σύστημα αναζήτησης</vt:lpstr>
      <vt:lpstr>Πλήρες σύστημα αναζήτησης</vt:lpstr>
      <vt:lpstr>Τι  θα δούμε σήμερα</vt:lpstr>
      <vt:lpstr>PowerPoint Presentation</vt:lpstr>
      <vt:lpstr>Περιλήψεις αποτελεσμάτων</vt:lpstr>
      <vt:lpstr>Περιλήψεις αποτελεσμάτων</vt:lpstr>
      <vt:lpstr>Περιλήψεις αποτελεσμάτων</vt:lpstr>
      <vt:lpstr>Στατικές Περιλήψεις</vt:lpstr>
      <vt:lpstr>Δυναμικές Περιλήψεις</vt:lpstr>
      <vt:lpstr>Δυναμικές Περιλήψεις</vt:lpstr>
      <vt:lpstr>Δυναμικές Περιλήψεις</vt:lpstr>
      <vt:lpstr>Δυναμικές Περιλήψεις</vt:lpstr>
      <vt:lpstr>Quicklinks</vt:lpstr>
      <vt:lpstr>PowerPoint Presentation</vt:lpstr>
      <vt:lpstr>Εναλλακτικές αναπαραστάσεις;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Evaggelia Pitoura</dc:creator>
  <cp:lastModifiedBy>Evaggelia Pitoura</cp:lastModifiedBy>
  <cp:revision>66</cp:revision>
  <dcterms:created xsi:type="dcterms:W3CDTF">2020-04-01T10:48:54Z</dcterms:created>
  <dcterms:modified xsi:type="dcterms:W3CDTF">2020-04-09T06:16:25Z</dcterms:modified>
</cp:coreProperties>
</file>