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67"/>
  </p:notesMasterIdLst>
  <p:handoutMasterIdLst>
    <p:handoutMasterId r:id="rId68"/>
  </p:handoutMasterIdLst>
  <p:sldIdLst>
    <p:sldId id="675" r:id="rId2"/>
    <p:sldId id="885" r:id="rId3"/>
    <p:sldId id="745" r:id="rId4"/>
    <p:sldId id="757" r:id="rId5"/>
    <p:sldId id="837" r:id="rId6"/>
    <p:sldId id="838" r:id="rId7"/>
    <p:sldId id="859" r:id="rId8"/>
    <p:sldId id="759" r:id="rId9"/>
    <p:sldId id="879" r:id="rId10"/>
    <p:sldId id="880" r:id="rId11"/>
    <p:sldId id="878" r:id="rId12"/>
    <p:sldId id="881" r:id="rId13"/>
    <p:sldId id="883" r:id="rId14"/>
    <p:sldId id="882" r:id="rId15"/>
    <p:sldId id="877" r:id="rId16"/>
    <p:sldId id="884" r:id="rId17"/>
    <p:sldId id="840" r:id="rId18"/>
    <p:sldId id="750" r:id="rId19"/>
    <p:sldId id="751" r:id="rId20"/>
    <p:sldId id="841" r:id="rId21"/>
    <p:sldId id="763" r:id="rId22"/>
    <p:sldId id="752" r:id="rId23"/>
    <p:sldId id="842" r:id="rId24"/>
    <p:sldId id="766" r:id="rId25"/>
    <p:sldId id="754" r:id="rId26"/>
    <p:sldId id="843" r:id="rId27"/>
    <p:sldId id="844" r:id="rId28"/>
    <p:sldId id="845" r:id="rId29"/>
    <p:sldId id="846" r:id="rId30"/>
    <p:sldId id="847" r:id="rId31"/>
    <p:sldId id="848" r:id="rId32"/>
    <p:sldId id="849" r:id="rId33"/>
    <p:sldId id="850" r:id="rId34"/>
    <p:sldId id="900" r:id="rId35"/>
    <p:sldId id="901" r:id="rId36"/>
    <p:sldId id="902" r:id="rId37"/>
    <p:sldId id="851" r:id="rId38"/>
    <p:sldId id="852" r:id="rId39"/>
    <p:sldId id="903" r:id="rId40"/>
    <p:sldId id="853" r:id="rId41"/>
    <p:sldId id="854" r:id="rId42"/>
    <p:sldId id="904" r:id="rId43"/>
    <p:sldId id="857" r:id="rId44"/>
    <p:sldId id="860" r:id="rId45"/>
    <p:sldId id="861" r:id="rId46"/>
    <p:sldId id="862" r:id="rId47"/>
    <p:sldId id="875" r:id="rId48"/>
    <p:sldId id="863" r:id="rId49"/>
    <p:sldId id="864" r:id="rId50"/>
    <p:sldId id="865" r:id="rId51"/>
    <p:sldId id="866" r:id="rId52"/>
    <p:sldId id="867" r:id="rId53"/>
    <p:sldId id="868" r:id="rId54"/>
    <p:sldId id="869" r:id="rId55"/>
    <p:sldId id="870" r:id="rId56"/>
    <p:sldId id="906" r:id="rId57"/>
    <p:sldId id="871" r:id="rId58"/>
    <p:sldId id="905" r:id="rId59"/>
    <p:sldId id="872" r:id="rId60"/>
    <p:sldId id="873" r:id="rId61"/>
    <p:sldId id="874" r:id="rId62"/>
    <p:sldId id="907" r:id="rId63"/>
    <p:sldId id="855" r:id="rId64"/>
    <p:sldId id="856" r:id="rId65"/>
    <p:sldId id="858" r:id="rId66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A000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052" autoAdjust="0"/>
  </p:normalViewPr>
  <p:slideViewPr>
    <p:cSldViewPr>
      <p:cViewPr varScale="1">
        <p:scale>
          <a:sx n="102" d="100"/>
          <a:sy n="102" d="100"/>
        </p:scale>
        <p:origin x="7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588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 size vs</a:t>
            </a:r>
            <a:r>
              <a:rPr lang="en-US" baseline="0" dirty="0"/>
              <a:t> token size</a:t>
            </a:r>
            <a:endParaRPr lang="en-US" dirty="0"/>
          </a:p>
          <a:p>
            <a:r>
              <a:rPr lang="en-US" dirty="0"/>
              <a:t>You</a:t>
            </a:r>
            <a:r>
              <a:rPr lang="en-US" baseline="0" dirty="0"/>
              <a:t> should expect to decrease due to lemmatization/stemming</a:t>
            </a:r>
          </a:p>
          <a:p>
            <a:r>
              <a:rPr lang="en-US" baseline="0" dirty="0"/>
              <a:t>Common words are short (think of </a:t>
            </a:r>
            <a:r>
              <a:rPr lang="en-US" baseline="0" dirty="0" err="1"/>
              <a:t>stopwords</a:t>
            </a:r>
            <a:r>
              <a:rPr lang="en-US" baseline="0" dirty="0"/>
              <a:t>), many tokens are short </a:t>
            </a:r>
            <a:r>
              <a:rPr lang="en-US" baseline="0" dirty="0">
                <a:sym typeface="Wingdings" panose="05000000000000000000" pitchFamily="2" charset="2"/>
              </a:rPr>
              <a:t> average small  -- appear only once in the dictionary</a:t>
            </a:r>
          </a:p>
          <a:p>
            <a:r>
              <a:rPr lang="en-US" dirty="0"/>
              <a:t>T =</a:t>
            </a:r>
          </a:p>
          <a:p>
            <a:r>
              <a:rPr lang="en-US" dirty="0"/>
              <a:t>number of documents</a:t>
            </a:r>
            <a:r>
              <a:rPr lang="en-US" baseline="0" dirty="0"/>
              <a:t> x distinct terms per document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76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 size vs</a:t>
            </a:r>
            <a:r>
              <a:rPr lang="en-US" baseline="0" dirty="0"/>
              <a:t> token size</a:t>
            </a:r>
            <a:endParaRPr lang="en-US" dirty="0"/>
          </a:p>
          <a:p>
            <a:r>
              <a:rPr lang="en-US" dirty="0"/>
              <a:t>You</a:t>
            </a:r>
            <a:r>
              <a:rPr lang="en-US" baseline="0" dirty="0"/>
              <a:t> should expect to decrease due to lemmatization/stemming</a:t>
            </a:r>
          </a:p>
          <a:p>
            <a:r>
              <a:rPr lang="en-US" baseline="0" dirty="0"/>
              <a:t>Common words are short (think of </a:t>
            </a:r>
            <a:r>
              <a:rPr lang="en-US" baseline="0" dirty="0" err="1"/>
              <a:t>stopwords</a:t>
            </a:r>
            <a:r>
              <a:rPr lang="en-US" baseline="0" dirty="0"/>
              <a:t>), many tokens are short </a:t>
            </a:r>
            <a:r>
              <a:rPr lang="en-US" baseline="0" dirty="0">
                <a:sym typeface="Wingdings" panose="05000000000000000000" pitchFamily="2" charset="2"/>
              </a:rPr>
              <a:t> average small  -- appear only once in the dictionary</a:t>
            </a:r>
          </a:p>
          <a:p>
            <a:r>
              <a:rPr lang="en-US" dirty="0"/>
              <a:t>T =</a:t>
            </a:r>
          </a:p>
          <a:p>
            <a:r>
              <a:rPr lang="en-US" dirty="0"/>
              <a:t>number of documents</a:t>
            </a:r>
            <a:r>
              <a:rPr lang="en-US" baseline="0" dirty="0"/>
              <a:t> x distinct terms per document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99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steps in binary search are shown as double</a:t>
            </a:r>
          </a:p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lines and steps in list search as simple lines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53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GB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In the compressed dictionary,</a:t>
            </a:r>
            <a:r>
              <a:rPr kumimoji="1" lang="el-GR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kumimoji="1" lang="en-GB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we</a:t>
            </a:r>
          </a:p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first locate the term’s block by binary search and then its position within the</a:t>
            </a:r>
          </a:p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list by linear search through the block</a:t>
            </a:r>
            <a:endParaRPr kumimoji="1" lang="el-GR" sz="1200" b="0" i="0" u="none" strike="noStrike" kern="1200" baseline="0" dirty="0">
              <a:solidFill>
                <a:schemeClr val="tx1"/>
              </a:solidFill>
              <a:latin typeface="Arial" charset="0"/>
              <a:ea typeface="ＭＳ Ｐゴシック" pitchFamily="-65" charset="-128"/>
              <a:cs typeface="ＭＳ Ｐゴシック" pitchFamily="-65" charset="-128"/>
            </a:endParaRPr>
          </a:p>
          <a:p>
            <a:endParaRPr lang="el-GR" dirty="0"/>
          </a:p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With blocks of size </a:t>
            </a:r>
            <a:r>
              <a:rPr kumimoji="1" lang="en-US" sz="1200" b="0" i="1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k </a:t>
            </a:r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= 4 in (b),we need (0+1+2+3+4+1+2+3)/8 = 2</a:t>
            </a:r>
          </a:p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steps on average, ≈ 25% more. For example, finding den takes one binary</a:t>
            </a:r>
          </a:p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search step and two steps through the block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13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7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26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80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-112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ADD10A0-6B1E-49C8-ABA9-9A09DE892B8C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75554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29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</a:t>
            </a:r>
            <a:r>
              <a:rPr lang="en-US" baseline="0" dirty="0"/>
              <a:t> get richer</a:t>
            </a:r>
          </a:p>
          <a:p>
            <a:r>
              <a:rPr lang="el-GR" baseline="0" dirty="0"/>
              <a:t>Το 1% του πληθυσμού το 50% πλούτου</a:t>
            </a:r>
          </a:p>
          <a:p>
            <a:r>
              <a:rPr lang="el-GR" baseline="0" dirty="0"/>
              <a:t>Πληθυσμός πόλεων, αριθμό </a:t>
            </a:r>
            <a:r>
              <a:rPr lang="en-US" baseline="0" dirty="0"/>
              <a:t>followers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62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</a:t>
            </a:r>
            <a:r>
              <a:rPr lang="en-US" baseline="0" dirty="0"/>
              <a:t> bytes per term. Few words in English more than 20 characters</a:t>
            </a:r>
          </a:p>
          <a:p>
            <a:r>
              <a:rPr lang="en-US" baseline="0" dirty="0"/>
              <a:t>4 bytes pointers -&gt; 4GB address space (more bytes may be needed for larger collections)</a:t>
            </a:r>
          </a:p>
          <a:p>
            <a:r>
              <a:rPr lang="en-US" baseline="0" dirty="0"/>
              <a:t>1GB = 10^9 * 8 bits </a:t>
            </a:r>
            <a:r>
              <a:rPr lang="el-GR" baseline="0" dirty="0"/>
              <a:t>ή </a:t>
            </a:r>
            <a:r>
              <a:rPr lang="en-US" baseline="0" dirty="0"/>
              <a:t>2^30 * 8 bits</a:t>
            </a:r>
          </a:p>
          <a:p>
            <a:r>
              <a:rPr lang="en-US" baseline="0" dirty="0"/>
              <a:t>Pointers 2*32 bits total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99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As before, the first byte of each entry encodes the number of characters.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3058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FAF4-678C-4170-8B5E-D5D1B48C4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2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C3AD-617C-4A6C-BEE7-10C9A9D60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40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2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7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3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00CA-A080-476D-84B4-AC6434A6B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8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0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D-81AD-4FD2-AEF2-53F20508E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7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9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490792" cy="1349896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200" dirty="0">
                <a:ea typeface="ＭＳ Ｐゴシック" pitchFamily="-112" charset="-128"/>
              </a:rPr>
              <a:t>ΜΥΕ003: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br>
              <a:rPr lang="en-US" dirty="0">
                <a:ea typeface="ＭＳ Ｐゴシック" pitchFamily="-112" charset="-128"/>
              </a:rPr>
            </a:br>
            <a:r>
              <a:rPr lang="el-GR" sz="2400" dirty="0">
                <a:ea typeface="ＭＳ Ｐゴシック" pitchFamily="-112" charset="-128"/>
              </a:rPr>
              <a:t>Κεφάλαιο</a:t>
            </a:r>
            <a:r>
              <a:rPr lang="en-US" sz="2400" dirty="0">
                <a:ea typeface="ＭＳ Ｐゴシック" pitchFamily="-112" charset="-128"/>
              </a:rPr>
              <a:t>  5: </a:t>
            </a:r>
            <a:r>
              <a:rPr lang="el-GR" sz="2400" dirty="0">
                <a:ea typeface="ＭＳ Ｐゴシック" pitchFamily="-112" charset="-128"/>
              </a:rPr>
              <a:t>Στατιστικά Συλλογής. Συμπίεση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3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21803" y="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423714"/>
              </p:ext>
            </p:extLst>
          </p:nvPr>
        </p:nvGraphicFramePr>
        <p:xfrm>
          <a:off x="45203" y="885593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1FF3AC-297D-4DAD-95E5-A1896C94F0CA}"/>
              </a:ext>
            </a:extLst>
          </p:cNvPr>
          <p:cNvSpPr txBox="1"/>
          <p:nvPr/>
        </p:nvSpPr>
        <p:spPr>
          <a:xfrm flipH="1">
            <a:off x="228600" y="544176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Ποια από τα παραπάνω πιστεύετε ότι θα προκαλεί τη μεγαλύτερη μείωση στο μέγεθος του ανεστραμμένου ευρετηρίου με πληροφορία θέσης?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A0F3ED-0A6E-4B80-91BE-D432B0068D71}"/>
              </a:ext>
            </a:extLst>
          </p:cNvPr>
          <p:cNvSpPr/>
          <p:nvPr/>
        </p:nvSpPr>
        <p:spPr>
          <a:xfrm>
            <a:off x="6542161" y="2690065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800" dirty="0">
                <a:solidFill>
                  <a:srgbClr val="000000"/>
                </a:solidFill>
                <a:latin typeface="Calibri" panose="020F0502020204030204"/>
              </a:rPr>
              <a:t>197,879</a:t>
            </a:r>
          </a:p>
        </p:txBody>
      </p:sp>
    </p:spTree>
    <p:extLst>
      <p:ext uri="{BB962C8B-B14F-4D97-AF65-F5344CB8AC3E}">
        <p14:creationId xmlns:p14="http://schemas.microsoft.com/office/powerpoint/2010/main" val="1006584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565227"/>
              </p:ext>
            </p:extLst>
          </p:nvPr>
        </p:nvGraphicFramePr>
        <p:xfrm>
          <a:off x="76200" y="1400492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675536" y="3962400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6CA7CC0-CAB3-4499-85A3-AC2139406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5536" y="5295587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6E612A-7CF0-4922-B456-6A2C0C194218}"/>
              </a:ext>
            </a:extLst>
          </p:cNvPr>
          <p:cNvSpPr txBox="1"/>
          <p:nvPr/>
        </p:nvSpPr>
        <p:spPr>
          <a:xfrm>
            <a:off x="685800" y="5943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Γιατί </a:t>
            </a:r>
            <a:r>
              <a:rPr lang="en-US" dirty="0">
                <a:latin typeface="+mn-lt"/>
              </a:rPr>
              <a:t>0;</a:t>
            </a:r>
          </a:p>
        </p:txBody>
      </p:sp>
    </p:spTree>
    <p:extLst>
      <p:ext uri="{BB962C8B-B14F-4D97-AF65-F5344CB8AC3E}">
        <p14:creationId xmlns:p14="http://schemas.microsoft.com/office/powerpoint/2010/main" val="359464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D4C29F-4E8A-454E-96B3-BDD001D3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B72C40-A37D-44D8-AEBF-A3C8A124DEDD}"/>
              </a:ext>
            </a:extLst>
          </p:cNvPr>
          <p:cNvSpPr txBox="1"/>
          <p:nvPr/>
        </p:nvSpPr>
        <p:spPr>
          <a:xfrm>
            <a:off x="1833644" y="273014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</a:t>
            </a:r>
            <a:r>
              <a:rPr lang="en-US" dirty="0"/>
              <a:t>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6B8C803-F4A8-4490-9F26-1A60354567CC}"/>
              </a:ext>
            </a:extLst>
          </p:cNvPr>
          <p:cNvGrpSpPr/>
          <p:nvPr/>
        </p:nvGrpSpPr>
        <p:grpSpPr>
          <a:xfrm>
            <a:off x="914400" y="1222573"/>
            <a:ext cx="6172200" cy="766464"/>
            <a:chOff x="457200" y="1143000"/>
            <a:chExt cx="6172200" cy="76646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C3BF0D0-44E6-4C55-ACAE-942236980DBB}"/>
                </a:ext>
              </a:extLst>
            </p:cNvPr>
            <p:cNvSpPr txBox="1"/>
            <p:nvPr/>
          </p:nvSpPr>
          <p:spPr>
            <a:xfrm>
              <a:off x="457200" y="1447799"/>
              <a:ext cx="6172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n-lt"/>
                </a:rPr>
                <a:t>d13:     windows … window … windows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D4DB153-62A7-4BB3-AE31-D32463BBF153}"/>
                </a:ext>
              </a:extLst>
            </p:cNvPr>
            <p:cNvSpPr txBox="1"/>
            <p:nvPr/>
          </p:nvSpPr>
          <p:spPr>
            <a:xfrm>
              <a:off x="1371600" y="1143000"/>
              <a:ext cx="419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1		12	16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525E08B-89BD-4F16-A973-695457FF935F}"/>
              </a:ext>
            </a:extLst>
          </p:cNvPr>
          <p:cNvSpPr txBox="1"/>
          <p:nvPr/>
        </p:nvSpPr>
        <p:spPr>
          <a:xfrm>
            <a:off x="1862381" y="4065994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F2E0B4-2A49-4954-8A0F-709B86D71346}"/>
              </a:ext>
            </a:extLst>
          </p:cNvPr>
          <p:cNvSpPr txBox="1"/>
          <p:nvPr/>
        </p:nvSpPr>
        <p:spPr>
          <a:xfrm>
            <a:off x="1636363" y="3603037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Stemming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92D7D6-EA3C-4C0A-A361-AC53A3CB13A4}"/>
              </a:ext>
            </a:extLst>
          </p:cNvPr>
          <p:cNvSpPr txBox="1"/>
          <p:nvPr/>
        </p:nvSpPr>
        <p:spPr>
          <a:xfrm>
            <a:off x="1849466" y="3023046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windows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3523E6-3C69-48F6-88E5-F9E72D18470E}"/>
              </a:ext>
            </a:extLst>
          </p:cNvPr>
          <p:cNvSpPr txBox="1"/>
          <p:nvPr/>
        </p:nvSpPr>
        <p:spPr>
          <a:xfrm>
            <a:off x="1712563" y="243530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No stemming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F8D337-D526-4045-B105-5CCD38F73F61}"/>
              </a:ext>
            </a:extLst>
          </p:cNvPr>
          <p:cNvSpPr txBox="1"/>
          <p:nvPr/>
        </p:nvSpPr>
        <p:spPr>
          <a:xfrm>
            <a:off x="1905000" y="457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Non positional</a:t>
            </a:r>
          </a:p>
        </p:txBody>
      </p:sp>
    </p:spTree>
    <p:extLst>
      <p:ext uri="{BB962C8B-B14F-4D97-AF65-F5344CB8AC3E}">
        <p14:creationId xmlns:p14="http://schemas.microsoft.com/office/powerpoint/2010/main" val="3985447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D4C29F-4E8A-454E-96B3-BDD001D3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B72C40-A37D-44D8-AEBF-A3C8A124DEDD}"/>
              </a:ext>
            </a:extLst>
          </p:cNvPr>
          <p:cNvSpPr txBox="1"/>
          <p:nvPr/>
        </p:nvSpPr>
        <p:spPr>
          <a:xfrm>
            <a:off x="1833644" y="273014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d13, 1, 12</a:t>
            </a:r>
            <a:r>
              <a:rPr lang="en-US" dirty="0"/>
              <a:t>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6B8C803-F4A8-4490-9F26-1A60354567CC}"/>
              </a:ext>
            </a:extLst>
          </p:cNvPr>
          <p:cNvGrpSpPr/>
          <p:nvPr/>
        </p:nvGrpSpPr>
        <p:grpSpPr>
          <a:xfrm>
            <a:off x="914400" y="1222573"/>
            <a:ext cx="6172200" cy="766464"/>
            <a:chOff x="457200" y="1143000"/>
            <a:chExt cx="6172200" cy="76646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C3BF0D0-44E6-4C55-ACAE-942236980DBB}"/>
                </a:ext>
              </a:extLst>
            </p:cNvPr>
            <p:cNvSpPr txBox="1"/>
            <p:nvPr/>
          </p:nvSpPr>
          <p:spPr>
            <a:xfrm>
              <a:off x="457200" y="1447799"/>
              <a:ext cx="6172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n-lt"/>
                </a:rPr>
                <a:t>d13:     windows … window … windows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D4DB153-62A7-4BB3-AE31-D32463BBF153}"/>
                </a:ext>
              </a:extLst>
            </p:cNvPr>
            <p:cNvSpPr txBox="1"/>
            <p:nvPr/>
          </p:nvSpPr>
          <p:spPr>
            <a:xfrm>
              <a:off x="1371600" y="1143000"/>
              <a:ext cx="419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1		12	16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525E08B-89BD-4F16-A973-695457FF935F}"/>
              </a:ext>
            </a:extLst>
          </p:cNvPr>
          <p:cNvSpPr txBox="1"/>
          <p:nvPr/>
        </p:nvSpPr>
        <p:spPr>
          <a:xfrm>
            <a:off x="1862381" y="4065994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d13, 1, 12, 16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F2E0B4-2A49-4954-8A0F-709B86D71346}"/>
              </a:ext>
            </a:extLst>
          </p:cNvPr>
          <p:cNvSpPr txBox="1"/>
          <p:nvPr/>
        </p:nvSpPr>
        <p:spPr>
          <a:xfrm>
            <a:off x="1636363" y="3603037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Stemming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92D7D6-EA3C-4C0A-A361-AC53A3CB13A4}"/>
              </a:ext>
            </a:extLst>
          </p:cNvPr>
          <p:cNvSpPr txBox="1"/>
          <p:nvPr/>
        </p:nvSpPr>
        <p:spPr>
          <a:xfrm>
            <a:off x="1849466" y="3023046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windows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d13, 16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3523E6-3C69-48F6-88E5-F9E72D18470E}"/>
              </a:ext>
            </a:extLst>
          </p:cNvPr>
          <p:cNvSpPr txBox="1"/>
          <p:nvPr/>
        </p:nvSpPr>
        <p:spPr>
          <a:xfrm>
            <a:off x="1712563" y="243530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No stemming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F8D337-D526-4045-B105-5CCD38F73F61}"/>
              </a:ext>
            </a:extLst>
          </p:cNvPr>
          <p:cNvSpPr txBox="1"/>
          <p:nvPr/>
        </p:nvSpPr>
        <p:spPr>
          <a:xfrm>
            <a:off x="1905000" y="457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Positional</a:t>
            </a:r>
          </a:p>
        </p:txBody>
      </p:sp>
    </p:spTree>
    <p:extLst>
      <p:ext uri="{BB962C8B-B14F-4D97-AF65-F5344CB8AC3E}">
        <p14:creationId xmlns:p14="http://schemas.microsoft.com/office/powerpoint/2010/main" val="1154009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04615" y="219392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400492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0102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14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772400" y="4312919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6CA7CC0-CAB3-4499-85A3-AC2139406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693919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6E612A-7CF0-4922-B456-6A2C0C194218}"/>
              </a:ext>
            </a:extLst>
          </p:cNvPr>
          <p:cNvSpPr txBox="1"/>
          <p:nvPr/>
        </p:nvSpPr>
        <p:spPr>
          <a:xfrm>
            <a:off x="400050" y="5940852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Το κέρδος από την αφαίρεση των </a:t>
            </a:r>
            <a:r>
              <a:rPr lang="en-US" dirty="0" err="1">
                <a:latin typeface="+mn-lt"/>
              </a:rPr>
              <a:t>stopwords</a:t>
            </a:r>
            <a:r>
              <a:rPr lang="en-US" dirty="0">
                <a:latin typeface="+mn-lt"/>
              </a:rPr>
              <a:t> </a:t>
            </a:r>
            <a:r>
              <a:rPr lang="el-GR" dirty="0">
                <a:latin typeface="+mn-lt"/>
              </a:rPr>
              <a:t>πολύ μεγαλύτερο, γιατί;</a:t>
            </a:r>
            <a:endParaRPr lang="en-US" dirty="0">
              <a:latin typeface="+mn-lt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9688D1D-5FCB-470B-9EFA-A8671BCD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343400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82E7563-1858-4CCA-9EE9-B7A37CCEA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740402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067800" cy="401701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150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2872587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09596"/>
            <a:ext cx="7886700" cy="99841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03919" y="1066801"/>
            <a:ext cx="7609892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>
                <a:ea typeface="ＭＳ Ｐゴシック" pitchFamily="-112" charset="-128"/>
              </a:rPr>
              <a:t>Νόμος του </a:t>
            </a:r>
            <a:r>
              <a:rPr lang="en-US" sz="3200" dirty="0">
                <a:ea typeface="ＭＳ Ｐゴシック" pitchFamily="-112" charset="-128"/>
              </a:rPr>
              <a:t>Heaps: </a:t>
            </a:r>
            <a:endParaRPr lang="en-US" sz="2800" i="1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800" i="1" dirty="0">
                <a:ea typeface="ＭＳ Ｐゴシック" pitchFamily="-112" charset="-128"/>
              </a:rPr>
              <a:t> = k</a:t>
            </a:r>
            <a:r>
              <a:rPr lang="el-GR" sz="2800" i="1" dirty="0">
                <a:ea typeface="ＭＳ Ｐゴシック" pitchFamily="-112" charset="-128"/>
              </a:rPr>
              <a:t>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800" i="1" baseline="30000" dirty="0">
                <a:ea typeface="ＭＳ Ｐゴシック" pitchFamily="-112" charset="-128"/>
              </a:rPr>
              <a:t>b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είναι το μέγεθος του λεξιλογίου (αριθμός όρων),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ο αριθμός των </a:t>
            </a:r>
            <a:r>
              <a:rPr lang="en-US" sz="2400" dirty="0">
                <a:ea typeface="ＭＳ Ｐゴシック" pitchFamily="-112" charset="-128"/>
              </a:rPr>
              <a:t>tokens </a:t>
            </a:r>
            <a:r>
              <a:rPr lang="el-GR" sz="2400" dirty="0">
                <a:ea typeface="ＭＳ Ｐゴシック" pitchFamily="-112" charset="-128"/>
              </a:rPr>
              <a:t>στη συλλογή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περιγράφει πόσο μεγαλώνει το λεξιλόγιο όσο μεγαλώνει η συλλογή (το συνολικό μήκος των εγγράφων)</a:t>
            </a:r>
            <a:endParaRPr lang="en-US" sz="24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>
              <a:buNone/>
              <a:tabLst>
                <a:tab pos="1792288" algn="l"/>
              </a:tabLst>
            </a:pPr>
            <a:endParaRPr lang="el-GR" sz="800" dirty="0">
              <a:ea typeface="ＭＳ Ｐゴシック" pitchFamily="-112" charset="-128"/>
            </a:endParaRPr>
          </a:p>
          <a:p>
            <a:pPr defTabSz="179388">
              <a:tabLst>
                <a:tab pos="6184900" algn="l"/>
              </a:tabLst>
            </a:pPr>
            <a:r>
              <a:rPr lang="el-GR" dirty="0">
                <a:ea typeface="ＭＳ Ｐゴシック" pitchFamily="-112" charset="-128"/>
              </a:rPr>
              <a:t>Συνήθης τιμές</a:t>
            </a:r>
            <a:r>
              <a:rPr lang="en-US" dirty="0">
                <a:ea typeface="ＭＳ Ｐゴシック" pitchFamily="-112" charset="-128"/>
              </a:rPr>
              <a:t>: 30 ≤</a:t>
            </a:r>
            <a:r>
              <a:rPr lang="en-US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ea typeface="ＭＳ Ｐゴシック" pitchFamily="-112" charset="-128"/>
              </a:rPr>
              <a:t>k</a:t>
            </a:r>
            <a:r>
              <a:rPr lang="en-US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</a:rPr>
              <a:t>≤ 100 </a:t>
            </a:r>
            <a:r>
              <a:rPr lang="el-GR" dirty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ea typeface="ＭＳ Ｐゴシック" pitchFamily="-112" charset="-128"/>
              </a:rPr>
              <a:t>b</a:t>
            </a:r>
            <a:r>
              <a:rPr lang="en-US" dirty="0">
                <a:ea typeface="ＭＳ Ｐゴシック" pitchFamily="-112" charset="-128"/>
              </a:rPr>
              <a:t> ≈ 0.5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8141803" y="28074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7403A3-D051-468D-A8FE-8D5532F8D9D0}"/>
              </a:ext>
            </a:extLst>
          </p:cNvPr>
          <p:cNvSpPr txBox="1"/>
          <p:nvPr/>
        </p:nvSpPr>
        <p:spPr>
          <a:xfrm>
            <a:off x="489328" y="4800600"/>
            <a:ext cx="82736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Παράδειγμα: Έχω μια συλλογή με έγγραφα που το καθένα έχει περίπου </a:t>
            </a:r>
            <a:r>
              <a:rPr lang="el-GR" sz="2000" i="1" dirty="0">
                <a:latin typeface="+mn-lt"/>
              </a:rPr>
              <a:t>1000 λέξεις</a:t>
            </a:r>
            <a:r>
              <a:rPr lang="el-GR" sz="2000" dirty="0">
                <a:latin typeface="+mn-lt"/>
              </a:rPr>
              <a:t>. Έστω ότι έχω </a:t>
            </a:r>
            <a:r>
              <a:rPr lang="el-GR" sz="2000" i="1" dirty="0">
                <a:latin typeface="+mn-lt"/>
              </a:rPr>
              <a:t>500 </a:t>
            </a:r>
            <a:r>
              <a:rPr lang="el-GR" sz="2000" dirty="0">
                <a:latin typeface="+mn-lt"/>
              </a:rPr>
              <a:t>έγγραφα και έρχεται ακόμα </a:t>
            </a:r>
            <a:r>
              <a:rPr lang="en-US" sz="2000" dirty="0">
                <a:latin typeface="+mn-lt"/>
              </a:rPr>
              <a:t>1 </a:t>
            </a:r>
            <a:r>
              <a:rPr lang="el-GR" sz="2000" dirty="0">
                <a:latin typeface="+mn-lt"/>
              </a:rPr>
              <a:t>έγγραφο</a:t>
            </a:r>
          </a:p>
          <a:p>
            <a:r>
              <a:rPr lang="el-GR" sz="2000" dirty="0">
                <a:latin typeface="+mn-lt"/>
              </a:rPr>
              <a:t>.</a:t>
            </a:r>
          </a:p>
          <a:p>
            <a:r>
              <a:rPr lang="el-GR" sz="2000" i="1" dirty="0">
                <a:latin typeface="+mn-lt"/>
              </a:rPr>
              <a:t>Πόσο περιμένω να μεγαλώσει το λεξικό</a:t>
            </a:r>
            <a:r>
              <a:rPr lang="en-US" sz="2000" i="1" dirty="0">
                <a:latin typeface="+mn-lt"/>
              </a:rPr>
              <a:t>, </a:t>
            </a:r>
            <a:r>
              <a:rPr lang="el-GR" sz="2000" i="1" dirty="0">
                <a:latin typeface="+mn-lt"/>
              </a:rPr>
              <a:t>δηλαδή, πόσοι  περιμένω να είναι οι νέοι όροι στο καινούργιο έγγραφο;</a:t>
            </a:r>
          </a:p>
        </p:txBody>
      </p:sp>
    </p:spTree>
    <p:extLst>
      <p:ext uri="{BB962C8B-B14F-4D97-AF65-F5344CB8AC3E}">
        <p14:creationId xmlns:p14="http://schemas.microsoft.com/office/powerpoint/2010/main" val="3883006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09596"/>
            <a:ext cx="7886700" cy="99841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03919" y="1066801"/>
            <a:ext cx="7497081" cy="2743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>
                <a:ea typeface="ＭＳ Ｐゴシック" pitchFamily="-112" charset="-128"/>
              </a:rPr>
              <a:t>Νόμος του </a:t>
            </a:r>
            <a:r>
              <a:rPr lang="en-US" sz="3200" dirty="0">
                <a:ea typeface="ＭＳ Ｐゴシック" pitchFamily="-112" charset="-128"/>
              </a:rPr>
              <a:t>Heaps: </a:t>
            </a:r>
            <a:endParaRPr lang="en-US" sz="2800" i="1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800" i="1" dirty="0">
                <a:ea typeface="ＭＳ Ｐゴシック" pitchFamily="-112" charset="-128"/>
              </a:rPr>
              <a:t> = k</a:t>
            </a:r>
            <a:r>
              <a:rPr lang="el-GR" sz="2800" i="1" dirty="0">
                <a:ea typeface="ＭＳ Ｐゴシック" pitchFamily="-112" charset="-128"/>
              </a:rPr>
              <a:t>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800" i="1" baseline="30000" dirty="0">
                <a:ea typeface="ＭＳ Ｐゴシック" pitchFamily="-112" charset="-128"/>
              </a:rPr>
              <a:t>b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είναι το μέγεθος του λεξιλογίου (αριθμός όρων),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ο αριθμός των </a:t>
            </a:r>
            <a:r>
              <a:rPr lang="en-US" sz="2400" dirty="0">
                <a:ea typeface="ＭＳ Ｐゴシック" pitchFamily="-112" charset="-128"/>
              </a:rPr>
              <a:t>tokens </a:t>
            </a:r>
            <a:r>
              <a:rPr lang="el-GR" sz="2400" dirty="0">
                <a:ea typeface="ＭＳ Ｐゴシック" pitchFamily="-112" charset="-128"/>
              </a:rPr>
              <a:t>στη συλλογή</a:t>
            </a:r>
          </a:p>
          <a:p>
            <a:pPr marL="0" indent="0">
              <a:buNone/>
              <a:tabLst>
                <a:tab pos="1792288" algn="l"/>
              </a:tabLst>
            </a:pPr>
            <a:endParaRPr lang="el-GR" sz="800" dirty="0">
              <a:ea typeface="ＭＳ Ｐゴシック" pitchFamily="-112" charset="-128"/>
            </a:endParaRPr>
          </a:p>
          <a:p>
            <a:pPr defTabSz="179388">
              <a:tabLst>
                <a:tab pos="6184900" algn="l"/>
              </a:tabLst>
            </a:pPr>
            <a:r>
              <a:rPr lang="el-GR" dirty="0">
                <a:ea typeface="ＭＳ Ｐゴシック" pitchFamily="-112" charset="-128"/>
              </a:rPr>
              <a:t>Συνήθης τιμές</a:t>
            </a:r>
            <a:r>
              <a:rPr lang="en-US" dirty="0">
                <a:ea typeface="ＭＳ Ｐゴシック" pitchFamily="-112" charset="-128"/>
              </a:rPr>
              <a:t>: 30 ≤</a:t>
            </a:r>
            <a:r>
              <a:rPr lang="en-US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ea typeface="ＭＳ Ｐゴシック" pitchFamily="-112" charset="-128"/>
              </a:rPr>
              <a:t>k</a:t>
            </a:r>
            <a:r>
              <a:rPr lang="en-US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</a:rPr>
              <a:t>≤ 100 </a:t>
            </a:r>
            <a:r>
              <a:rPr lang="el-GR" dirty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ea typeface="ＭＳ Ｐゴシック" pitchFamily="-112" charset="-128"/>
              </a:rPr>
              <a:t>b</a:t>
            </a:r>
            <a:r>
              <a:rPr lang="en-US" dirty="0">
                <a:ea typeface="ＭＳ Ｐゴシック" pitchFamily="-112" charset="-128"/>
              </a:rPr>
              <a:t> ≈ 0.5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17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8141803" y="28074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7403A3-D051-468D-A8FE-8D5532F8D9D0}"/>
              </a:ext>
            </a:extLst>
          </p:cNvPr>
          <p:cNvSpPr txBox="1"/>
          <p:nvPr/>
        </p:nvSpPr>
        <p:spPr>
          <a:xfrm>
            <a:off x="499336" y="4419600"/>
            <a:ext cx="81361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Παράδειγμα: Έχω μια συλλογή με έγγραφα που το καθένα έχει περίπου </a:t>
            </a:r>
            <a:r>
              <a:rPr lang="el-GR" sz="2000" i="1" dirty="0">
                <a:latin typeface="+mn-lt"/>
              </a:rPr>
              <a:t>1000 λέξεις</a:t>
            </a:r>
            <a:r>
              <a:rPr lang="el-GR" sz="2000" dirty="0">
                <a:latin typeface="+mn-lt"/>
              </a:rPr>
              <a:t>. Έστω ότι έχω </a:t>
            </a:r>
            <a:r>
              <a:rPr lang="el-GR" sz="2000" i="1" dirty="0">
                <a:latin typeface="+mn-lt"/>
              </a:rPr>
              <a:t>500 </a:t>
            </a:r>
            <a:r>
              <a:rPr lang="el-GR" sz="2000" dirty="0">
                <a:latin typeface="+mn-lt"/>
              </a:rPr>
              <a:t>έγγραφα και έρχεται ακόμα </a:t>
            </a:r>
            <a:r>
              <a:rPr lang="en-US" sz="2000" dirty="0">
                <a:latin typeface="+mn-lt"/>
              </a:rPr>
              <a:t>1 </a:t>
            </a:r>
            <a:r>
              <a:rPr lang="el-GR" sz="2000" dirty="0">
                <a:latin typeface="+mn-lt"/>
              </a:rPr>
              <a:t>έγγραφο.</a:t>
            </a:r>
          </a:p>
          <a:p>
            <a:endParaRPr lang="el-GR" sz="2000" dirty="0">
              <a:latin typeface="+mn-lt"/>
            </a:endParaRPr>
          </a:p>
          <a:p>
            <a:r>
              <a:rPr lang="el-GR" sz="2000" b="1" dirty="0">
                <a:latin typeface="+mn-lt"/>
              </a:rPr>
              <a:t>Πριν</a:t>
            </a:r>
            <a:r>
              <a:rPr lang="el-GR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 = 500,00</a:t>
            </a:r>
            <a:r>
              <a:rPr lang="el-GR" sz="2000" dirty="0">
                <a:latin typeface="+mn-lt"/>
              </a:rPr>
              <a:t>0 </a:t>
            </a:r>
            <a:r>
              <a:rPr lang="en-US" sz="2000" dirty="0">
                <a:latin typeface="+mn-lt"/>
              </a:rPr>
              <a:t>tokens </a:t>
            </a:r>
            <a:r>
              <a:rPr lang="el-GR" sz="2000" dirty="0">
                <a:latin typeface="+mn-lt"/>
              </a:rPr>
              <a:t>άρα</a:t>
            </a:r>
            <a:r>
              <a:rPr lang="el-GR" sz="2000" b="1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Μ  = </a:t>
            </a:r>
            <a:r>
              <a:rPr lang="en-US" sz="2000" dirty="0">
                <a:latin typeface="+mn-lt"/>
              </a:rPr>
              <a:t>k*707.1 </a:t>
            </a:r>
            <a:r>
              <a:rPr lang="el-GR" sz="2000" dirty="0">
                <a:latin typeface="+mn-lt"/>
              </a:rPr>
              <a:t>όροι </a:t>
            </a:r>
          </a:p>
          <a:p>
            <a:r>
              <a:rPr lang="el-GR" sz="2000" b="1" dirty="0">
                <a:solidFill>
                  <a:prstClr val="black"/>
                </a:solidFill>
                <a:latin typeface="Calibri" panose="020F0502020204030204"/>
              </a:rPr>
              <a:t>Μετά</a:t>
            </a:r>
            <a:r>
              <a:rPr lang="el-GR" sz="2000" dirty="0">
                <a:solidFill>
                  <a:prstClr val="black"/>
                </a:solidFill>
                <a:latin typeface="Calibri" panose="020F0502020204030204"/>
              </a:rPr>
              <a:t> Τ’ = 501,000 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tokens </a:t>
            </a:r>
            <a:r>
              <a:rPr lang="el-GR" sz="2000" dirty="0">
                <a:solidFill>
                  <a:prstClr val="black"/>
                </a:solidFill>
                <a:latin typeface="Calibri" panose="020F0502020204030204"/>
              </a:rPr>
              <a:t>άρα </a:t>
            </a:r>
            <a:r>
              <a:rPr lang="el-GR" sz="2000" dirty="0">
                <a:latin typeface="+mn-lt"/>
              </a:rPr>
              <a:t>Μ’ =</a:t>
            </a:r>
            <a:r>
              <a:rPr lang="en-US" sz="2000" dirty="0">
                <a:latin typeface="+mn-lt"/>
              </a:rPr>
              <a:t> k*707.8</a:t>
            </a:r>
            <a:r>
              <a:rPr lang="el-GR" sz="2000" dirty="0">
                <a:latin typeface="+mn-lt"/>
              </a:rPr>
              <a:t> όροι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9776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3657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>
                <a:ea typeface="ＭＳ Ｐゴシック" pitchFamily="-112" charset="-128"/>
              </a:rPr>
              <a:t>Ο </a:t>
            </a:r>
            <a:r>
              <a:rPr lang="el-GR" b="1" dirty="0">
                <a:ea typeface="ＭＳ Ｐゴシック" pitchFamily="-112" charset="-128"/>
              </a:rPr>
              <a:t>νόμος του </a:t>
            </a:r>
            <a:r>
              <a:rPr lang="en-US" b="1" dirty="0">
                <a:ea typeface="ＭＳ Ｐゴシック" pitchFamily="-112" charset="-128"/>
              </a:rPr>
              <a:t>Heaps</a:t>
            </a:r>
            <a:r>
              <a:rPr lang="en-US" dirty="0">
                <a:ea typeface="ＭＳ Ｐゴシック" pitchFamily="-112" charset="-128"/>
              </a:rPr>
              <a:t>: </a:t>
            </a:r>
            <a:endParaRPr lang="el-GR" dirty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l-GR" i="1" dirty="0">
                <a:ea typeface="ＭＳ Ｐゴシック" pitchFamily="-112" charset="-128"/>
              </a:rPr>
              <a:t>	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i="1" dirty="0">
                <a:ea typeface="ＭＳ Ｐゴシック" pitchFamily="-112" charset="-128"/>
              </a:rPr>
              <a:t> = k</a:t>
            </a:r>
            <a:r>
              <a:rPr lang="el-GR" i="1" dirty="0">
                <a:ea typeface="ＭＳ Ｐゴシック" pitchFamily="-112" charset="-128"/>
              </a:rPr>
              <a:t>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i="1" baseline="30000" dirty="0">
                <a:ea typeface="ＭＳ Ｐゴシック" pitchFamily="-112" charset="-128"/>
              </a:rPr>
              <a:t>b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είναι το μέγεθος του λεξιλογίου (αριθμός όρων),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ο αριθμός των </a:t>
            </a:r>
            <a:r>
              <a:rPr lang="en-US" sz="2400" dirty="0">
                <a:ea typeface="ＭＳ Ｐゴシック" pitchFamily="-112" charset="-128"/>
              </a:rPr>
              <a:t>tokens </a:t>
            </a:r>
            <a:r>
              <a:rPr lang="el-GR" sz="2400" dirty="0">
                <a:ea typeface="ＭＳ Ｐゴシック" pitchFamily="-112" charset="-128"/>
              </a:rPr>
              <a:t>στη συλλογή</a:t>
            </a:r>
          </a:p>
          <a:p>
            <a:pPr marL="0" indent="0">
              <a:buNone/>
            </a:pP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περιγράφει πως μεγαλώνει το λεξιλόγιο όσο μεγαλώνει η συλλογή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a typeface="ＭＳ Ｐゴシック" pitchFamily="-112" charset="-128"/>
            </a:endParaRPr>
          </a:p>
          <a:p>
            <a:endParaRPr lang="el-GR" sz="800" dirty="0">
              <a:ea typeface="ＭＳ Ｐゴシック" pitchFamily="-112" charset="-128"/>
            </a:endParaRPr>
          </a:p>
          <a:p>
            <a:r>
              <a:rPr lang="el-GR" dirty="0">
                <a:ea typeface="ＭＳ Ｐゴシック" pitchFamily="-112" charset="-128"/>
              </a:rPr>
              <a:t>Συνήθης τιμές</a:t>
            </a:r>
            <a:r>
              <a:rPr lang="en-US" dirty="0">
                <a:ea typeface="ＭＳ Ｐゴシック" pitchFamily="-112" charset="-128"/>
              </a:rPr>
              <a:t>: 30 ≤ </a:t>
            </a:r>
            <a:r>
              <a:rPr lang="en-US" i="1" dirty="0">
                <a:ea typeface="ＭＳ Ｐゴシック" pitchFamily="-112" charset="-128"/>
              </a:rPr>
              <a:t>k</a:t>
            </a:r>
            <a:r>
              <a:rPr lang="en-US" dirty="0">
                <a:ea typeface="ＭＳ Ｐゴシック" pitchFamily="-112" charset="-128"/>
              </a:rPr>
              <a:t> ≤ 100 </a:t>
            </a:r>
            <a:r>
              <a:rPr lang="el-GR" dirty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i="1" dirty="0">
                <a:ea typeface="ＭＳ Ｐゴシック" pitchFamily="-112" charset="-128"/>
              </a:rPr>
              <a:t>b</a:t>
            </a:r>
            <a:r>
              <a:rPr lang="en-US" dirty="0">
                <a:ea typeface="ＭＳ Ｐゴシック" pitchFamily="-112" charset="-128"/>
              </a:rPr>
              <a:t> ≈ 0.5</a:t>
            </a:r>
            <a:endParaRPr lang="el-GR" dirty="0">
              <a:ea typeface="ＭＳ Ｐゴシック" pitchFamily="-112" charset="-128"/>
            </a:endParaRPr>
          </a:p>
          <a:p>
            <a:endParaRPr lang="en-US" dirty="0">
              <a:ea typeface="ＭＳ Ｐゴシック" pitchFamily="-112" charset="-128"/>
            </a:endParaRPr>
          </a:p>
          <a:p>
            <a:r>
              <a:rPr lang="el-GR" sz="2800" dirty="0">
                <a:ea typeface="ＭＳ Ｐゴシック" pitchFamily="-112" charset="-128"/>
              </a:rPr>
              <a:t> Σε</a:t>
            </a: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ＭＳ Ｐゴシック" pitchFamily="-112" charset="-128"/>
              </a:rPr>
              <a:t>log-log plot </a:t>
            </a:r>
            <a:r>
              <a:rPr lang="el-GR" sz="2800" dirty="0">
                <a:ea typeface="ＭＳ Ｐゴシック" pitchFamily="-112" charset="-128"/>
              </a:rPr>
              <a:t>του μεγέθους Μ του λεξιλογίου με το Τ, ο νόμος προβλέπει γραμμή με κλίση περίπου </a:t>
            </a:r>
            <a:r>
              <a:rPr lang="en-US" sz="2800" dirty="0">
                <a:ea typeface="ＭＳ Ｐゴシック" pitchFamily="-112" charset="-128"/>
              </a:rPr>
              <a:t> ½</a:t>
            </a:r>
            <a:endParaRPr lang="el-GR" sz="2800" dirty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n-US" sz="2800" dirty="0">
                <a:ea typeface="ＭＳ Ｐゴシック" pitchFamily="-112" charset="-128"/>
              </a:rPr>
              <a:t>log(M) = log(k) + ½ log(T)</a:t>
            </a:r>
          </a:p>
          <a:p>
            <a:pPr marL="457200" lvl="1" indent="0">
              <a:buNone/>
            </a:pPr>
            <a:endParaRPr lang="en-US" dirty="0">
              <a:ea typeface="ＭＳ Ｐゴシック" pitchFamily="-112" charset="-128"/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3011152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886200" y="609600"/>
            <a:ext cx="3008313" cy="1162050"/>
          </a:xfrm>
        </p:spPr>
        <p:txBody>
          <a:bodyPr/>
          <a:lstStyle/>
          <a:p>
            <a:r>
              <a:rPr lang="en-US" sz="4000" b="0" dirty="0">
                <a:ea typeface="ＭＳ Ｐゴシック" pitchFamily="-112" charset="-128"/>
              </a:rPr>
              <a:t>Heaps’ Law</a:t>
            </a:r>
          </a:p>
        </p:txBody>
      </p:sp>
      <p:pic>
        <p:nvPicPr>
          <p:cNvPr id="29699" name="Content Placeholder 3" descr="heaps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788" y="1287428"/>
            <a:ext cx="4629150" cy="4273619"/>
          </a:xfrm>
        </p:spPr>
      </p:pic>
      <p:sp>
        <p:nvSpPr>
          <p:cNvPr id="29700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838200"/>
            <a:ext cx="3617912" cy="4800600"/>
          </a:xfrm>
        </p:spPr>
        <p:txBody>
          <a:bodyPr/>
          <a:lstStyle/>
          <a:p>
            <a:r>
              <a:rPr lang="el-GR" sz="2400" dirty="0">
                <a:ea typeface="ＭＳ Ｐゴシック" pitchFamily="-112" charset="-128"/>
              </a:rPr>
              <a:t>Για το</a:t>
            </a:r>
            <a:r>
              <a:rPr lang="en-US" sz="2400" dirty="0">
                <a:ea typeface="ＭＳ Ｐゴシック" pitchFamily="-112" charset="-128"/>
              </a:rPr>
              <a:t> RCV1, </a:t>
            </a:r>
            <a:r>
              <a:rPr lang="el-GR" sz="2400" dirty="0">
                <a:ea typeface="ＭＳ Ｐゴシック" pitchFamily="-112" charset="-128"/>
              </a:rPr>
              <a:t>η διακεκομμένη γραμμή 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log</a:t>
            </a:r>
            <a:r>
              <a:rPr lang="en-US" sz="2400" baseline="-25000" dirty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 = 0.49 log</a:t>
            </a:r>
            <a:r>
              <a:rPr lang="en-US" sz="2400" baseline="-25000" dirty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 + 1.64</a:t>
            </a:r>
            <a:r>
              <a:rPr lang="en-US" sz="2800" dirty="0">
                <a:solidFill>
                  <a:srgbClr val="A40508"/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(</a:t>
            </a:r>
            <a:r>
              <a:rPr lang="en-US" sz="2400" dirty="0">
                <a:ea typeface="ＭＳ Ｐゴシック" pitchFamily="-112" charset="-128"/>
              </a:rPr>
              <a:t>best least squares fit</a:t>
            </a:r>
            <a:r>
              <a:rPr lang="el-GR" sz="2400" dirty="0">
                <a:ea typeface="ＭＳ Ｐゴシック" pitchFamily="-112" charset="-128"/>
              </a:rPr>
              <a:t>)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Οπότε</a:t>
            </a:r>
            <a:r>
              <a:rPr lang="en-US" sz="2400" dirty="0">
                <a:ea typeface="ＭＳ Ｐゴシック" pitchFamily="-112" charset="-128"/>
              </a:rPr>
              <a:t>, 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 = 10</a:t>
            </a:r>
            <a:r>
              <a:rPr lang="en-US" sz="2400" baseline="30000" dirty="0">
                <a:solidFill>
                  <a:srgbClr val="A40508"/>
                </a:solidFill>
                <a:ea typeface="ＭＳ Ｐゴシック" pitchFamily="-112" charset="-128"/>
              </a:rPr>
              <a:t>1.64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baseline="30000" dirty="0">
                <a:solidFill>
                  <a:srgbClr val="A40508"/>
                </a:solidFill>
                <a:ea typeface="ＭＳ Ｐゴシック" pitchFamily="-112" charset="-128"/>
              </a:rPr>
              <a:t>0.49</a:t>
            </a:r>
            <a:r>
              <a:rPr lang="el-GR" sz="2400" dirty="0">
                <a:ea typeface="ＭＳ Ｐゴシック" pitchFamily="-112" charset="-128"/>
              </a:rPr>
              <a:t>, άρα </a:t>
            </a:r>
            <a:r>
              <a:rPr lang="en-US" sz="2400" i="1" dirty="0">
                <a:ea typeface="ＭＳ Ｐゴシック" pitchFamily="-112" charset="-128"/>
              </a:rPr>
              <a:t>k</a:t>
            </a:r>
            <a:r>
              <a:rPr lang="en-US" sz="2400" dirty="0">
                <a:ea typeface="ＭＳ Ｐゴシック" pitchFamily="-112" charset="-128"/>
              </a:rPr>
              <a:t> = 10</a:t>
            </a:r>
            <a:r>
              <a:rPr lang="en-US" sz="2400" baseline="30000" dirty="0">
                <a:ea typeface="ＭＳ Ｐゴシック" pitchFamily="-112" charset="-128"/>
              </a:rPr>
              <a:t>1.64 </a:t>
            </a:r>
            <a:r>
              <a:rPr lang="en-US" sz="2400" dirty="0">
                <a:ea typeface="ＭＳ Ｐゴシック" pitchFamily="-112" charset="-128"/>
              </a:rPr>
              <a:t>≈ 44 </a:t>
            </a:r>
            <a:r>
              <a:rPr lang="el-GR" sz="2400" dirty="0">
                <a:ea typeface="ＭＳ Ｐゴシック" pitchFamily="-112" charset="-128"/>
              </a:rPr>
              <a:t>και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i="1" dirty="0">
                <a:ea typeface="ＭＳ Ｐゴシック" pitchFamily="-112" charset="-128"/>
              </a:rPr>
              <a:t>b</a:t>
            </a:r>
            <a:r>
              <a:rPr lang="en-US" sz="2400" dirty="0">
                <a:ea typeface="ＭＳ Ｐゴシック" pitchFamily="-112" charset="-128"/>
              </a:rPr>
              <a:t> = 0.49.</a:t>
            </a:r>
          </a:p>
          <a:p>
            <a:endParaRPr lang="en-US" sz="11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Καλή προσέγγιση για το </a:t>
            </a:r>
            <a:r>
              <a:rPr lang="en-US" sz="2400" dirty="0">
                <a:ea typeface="ＭＳ Ｐゴシック" pitchFamily="-112" charset="-128"/>
              </a:rPr>
              <a:t>Reuters RCV1!</a:t>
            </a:r>
            <a:endParaRPr lang="en-US" sz="18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Για το πρώτα </a:t>
            </a:r>
            <a:r>
              <a:rPr lang="en-US" sz="2400" dirty="0">
                <a:solidFill>
                  <a:srgbClr val="FF0000"/>
                </a:solidFill>
                <a:ea typeface="ＭＳ Ｐゴシック" pitchFamily="-112" charset="-128"/>
              </a:rPr>
              <a:t>1,000,020</a:t>
            </a:r>
            <a:r>
              <a:rPr lang="en-US" sz="2400" dirty="0">
                <a:ea typeface="ＭＳ Ｐゴシック" pitchFamily="-112" charset="-128"/>
              </a:rPr>
              <a:t> tokens,</a:t>
            </a:r>
            <a:r>
              <a:rPr lang="el-GR" sz="2400" dirty="0">
                <a:ea typeface="ＭＳ Ｐゴシック" pitchFamily="-112" charset="-128"/>
              </a:rPr>
              <a:t> ο νόμος προβλέπει </a:t>
            </a:r>
            <a:r>
              <a:rPr lang="en-US" sz="2400" dirty="0">
                <a:ea typeface="ＭＳ Ｐゴシック" pitchFamily="-112" charset="-128"/>
              </a:rPr>
              <a:t> 38,323 </a:t>
            </a:r>
            <a:r>
              <a:rPr lang="el-GR" sz="2400" dirty="0">
                <a:ea typeface="ＭＳ Ｐゴシック" pitchFamily="-112" charset="-128"/>
              </a:rPr>
              <a:t>όρους, στην πραγματικότητα </a:t>
            </a:r>
            <a:r>
              <a:rPr lang="en-US" sz="2400" dirty="0">
                <a:ea typeface="ＭＳ Ｐゴシック" pitchFamily="-112" charset="-128"/>
              </a:rPr>
              <a:t>38,365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D63DD20-80B6-45A3-A40D-785CA2952A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97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133031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Τι θα δούμε σήμερα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981200"/>
            <a:ext cx="5486400" cy="19050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endParaRPr lang="en-US" sz="2400" dirty="0"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Κατασκευή ευρετηρίου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Στατιστικά για τη συλλογή</a:t>
            </a:r>
            <a:endParaRPr lang="en-US" sz="2400" dirty="0"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i="1" dirty="0">
                <a:solidFill>
                  <a:schemeClr val="accent3">
                    <a:lumMod val="75000"/>
                  </a:schemeClr>
                </a:solidFill>
                <a:ea typeface="ＭＳ Ｐゴシック" pitchFamily="-112" charset="-128"/>
              </a:rPr>
              <a:t>How to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Συμπίεση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3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/>
              <a:t>Κεφ</a:t>
            </a:r>
            <a:r>
              <a:rPr lang="en-US" sz="1600" dirty="0"/>
              <a:t>. 4-5</a:t>
            </a:r>
          </a:p>
        </p:txBody>
      </p:sp>
    </p:spTree>
    <p:extLst>
      <p:ext uri="{BB962C8B-B14F-4D97-AF65-F5344CB8AC3E}">
        <p14:creationId xmlns:p14="http://schemas.microsoft.com/office/powerpoint/2010/main" val="2907541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3886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28650" y="2209800"/>
            <a:ext cx="7813508" cy="1730250"/>
          </a:xfrm>
        </p:spPr>
        <p:txBody>
          <a:bodyPr>
            <a:noAutofit/>
          </a:bodyPr>
          <a:lstStyle/>
          <a:p>
            <a:r>
              <a:rPr lang="en-US" sz="2400" dirty="0">
                <a:ea typeface="ＭＳ Ｐゴシック" pitchFamily="-112" charset="-128"/>
              </a:rPr>
              <a:t>Diminishing returns: </a:t>
            </a:r>
            <a:r>
              <a:rPr lang="el-GR" sz="2400" dirty="0">
                <a:ea typeface="ＭＳ Ｐゴシック" pitchFamily="-112" charset="-128"/>
              </a:rPr>
              <a:t>μπορούμε γρήγορα να καλύψουμε μέρος του λεξιλογίου, αλλά γίνεται όλο και πιο δύσκολο να το καλύψουμε όλο</a:t>
            </a:r>
          </a:p>
          <a:p>
            <a:endParaRPr lang="el-GR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Σε</a:t>
            </a:r>
            <a:r>
              <a:rPr lang="en-US" sz="2400" dirty="0">
                <a:ea typeface="ＭＳ Ｐゴシック" pitchFamily="-112" charset="-128"/>
              </a:rPr>
              <a:t> log-log plot </a:t>
            </a:r>
            <a:r>
              <a:rPr lang="el-GR" sz="2400" dirty="0">
                <a:ea typeface="ＭＳ Ｐゴシック" pitchFamily="-112" charset="-128"/>
              </a:rPr>
              <a:t>του μεγέθους Μ του λεξιλογίου με το Τ, ο νόμος προβλέπει γραμμή με κλίση περίπου </a:t>
            </a:r>
            <a:r>
              <a:rPr lang="en-US" sz="2400" dirty="0">
                <a:ea typeface="ＭＳ Ｐゴシック" pitchFamily="-112" charset="-128"/>
              </a:rPr>
              <a:t> ½</a:t>
            </a:r>
            <a:endParaRPr lang="el-GR" sz="2400" dirty="0">
              <a:ea typeface="ＭＳ Ｐゴシック" pitchFamily="-112" charset="-128"/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1247599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735497" y="13573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Heaps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990600" y="2063854"/>
            <a:ext cx="6858000" cy="251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/>
              <a:t>Τα παρακάτω επηρεάζουν το μέγεθος του λεξικού (και την παράμετρο </a:t>
            </a:r>
            <a:r>
              <a:rPr lang="en-US" sz="2400" dirty="0"/>
              <a:t>k)</a:t>
            </a:r>
            <a:r>
              <a:rPr lang="el-GR" sz="2400" dirty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Stemming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Including numbers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Spelling errors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Case folding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2033736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33302" cy="32004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   </a:t>
            </a:r>
            <a:r>
              <a:rPr lang="el-GR" sz="2400" dirty="0">
                <a:ea typeface="ＭＳ Ｐゴシック" pitchFamily="-112" charset="-128"/>
              </a:rPr>
              <a:t>Ο νόμος του </a:t>
            </a:r>
            <a:r>
              <a:rPr lang="en-US" sz="2400" dirty="0">
                <a:ea typeface="ＭＳ Ｐゴシック" pitchFamily="-112" charset="-128"/>
              </a:rPr>
              <a:t>Heaps </a:t>
            </a:r>
            <a:r>
              <a:rPr lang="el-GR" sz="2400" dirty="0">
                <a:ea typeface="ＭＳ Ｐゴシック" pitchFamily="-112" charset="-128"/>
              </a:rPr>
              <a:t>μας δίνει το μέγεθος του λεξιλογίου μιας συλλογής </a:t>
            </a:r>
            <a:r>
              <a:rPr lang="en-US" sz="2400" dirty="0">
                <a:ea typeface="ＭＳ Ｐゴシック" pitchFamily="-112" charset="-128"/>
              </a:rPr>
              <a:t>(</a:t>
            </a:r>
            <a:r>
              <a:rPr lang="el-GR" sz="2400" dirty="0">
                <a:ea typeface="ＭＳ Ｐゴシック" pitchFamily="-112" charset="-128"/>
              </a:rPr>
              <a:t>σε συνάρτηση του μεγέθους της συλλογής)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l-GR" sz="2400" dirty="0">
              <a:ea typeface="ＭＳ Ｐゴシック" pitchFamily="-112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 Θα εξετάσουμε τη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σχετική συχνότητα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των όρων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Στις φυσικές γλώσσες, υπάρχουν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λίγοι πολύ συχνοί </a:t>
            </a:r>
            <a:r>
              <a:rPr lang="el-GR" sz="2400" dirty="0">
                <a:ea typeface="ＭＳ Ｐゴシック" pitchFamily="-112" charset="-128"/>
              </a:rPr>
              <a:t>όροι και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πάρα πολύ σπάνιοι </a:t>
            </a:r>
            <a:endParaRPr lang="en-US" sz="24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814161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28650" y="3309"/>
            <a:ext cx="7677150" cy="834891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52400" y="882345"/>
            <a:ext cx="8686800" cy="25255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>
                <a:ea typeface="ＭＳ Ｐゴシック" pitchFamily="-112" charset="-128"/>
              </a:rPr>
              <a:t>Ο </a:t>
            </a:r>
            <a:r>
              <a:rPr lang="el-GR" sz="2400" b="1" dirty="0">
                <a:ea typeface="ＭＳ Ｐゴシック" pitchFamily="-112" charset="-128"/>
              </a:rPr>
              <a:t>νόμος του </a:t>
            </a:r>
            <a:r>
              <a:rPr lang="en-US" sz="2400" b="1" dirty="0" err="1">
                <a:ea typeface="ＭＳ Ｐゴシック" pitchFamily="-112" charset="-128"/>
              </a:rPr>
              <a:t>Zipf</a:t>
            </a:r>
            <a:r>
              <a:rPr lang="en-US" sz="2400" b="1" dirty="0">
                <a:ea typeface="ＭＳ Ｐゴシック" pitchFamily="-112" charset="-128"/>
              </a:rPr>
              <a:t>: </a:t>
            </a:r>
            <a:r>
              <a:rPr lang="el-GR" sz="2400" b="1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Ο </a:t>
            </a:r>
            <a:r>
              <a:rPr lang="en-US" sz="24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-</a:t>
            </a:r>
            <a:r>
              <a:rPr lang="el-GR" sz="2400" dirty="0" err="1">
                <a:ea typeface="ＭＳ Ｐゴシック" pitchFamily="-112" charset="-128"/>
              </a:rPr>
              <a:t>οστός</a:t>
            </a:r>
            <a:r>
              <a:rPr lang="el-GR" sz="2400" dirty="0">
                <a:ea typeface="ＭＳ Ｐゴシック" pitchFamily="-112" charset="-128"/>
              </a:rPr>
              <a:t> πιο συχνός όρος έχει συχνότητα ανάλογη του </a:t>
            </a:r>
            <a:r>
              <a:rPr lang="en-US" sz="2400" dirty="0">
                <a:ea typeface="ＭＳ Ｐゴシック" pitchFamily="-112" charset="-128"/>
              </a:rPr>
              <a:t>1/</a:t>
            </a:r>
            <a:r>
              <a:rPr lang="en-US" sz="2400" i="1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.</a:t>
            </a:r>
            <a:endParaRPr lang="el-GR" sz="2400" dirty="0"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i="1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∝ 1/</a:t>
            </a:r>
            <a:r>
              <a:rPr lang="en-US" sz="2400" i="1" dirty="0" err="1">
                <a:ea typeface="ＭＳ Ｐゴシック" pitchFamily="-112" charset="-128"/>
              </a:rPr>
              <a:t>i</a:t>
            </a:r>
            <a:r>
              <a:rPr lang="en-US" sz="2400" i="1" dirty="0">
                <a:ea typeface="ＭＳ Ｐゴシック" pitchFamily="-112" charset="-128"/>
              </a:rPr>
              <a:t> </a:t>
            </a:r>
          </a:p>
          <a:p>
            <a:pPr marL="0" indent="0" algn="ctr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= m </a:t>
            </a:r>
            <a:r>
              <a:rPr lang="en-US" sz="2400" dirty="0" err="1">
                <a:ea typeface="ＭＳ Ｐゴシック" pitchFamily="-112" charset="-128"/>
              </a:rPr>
              <a:t>i</a:t>
            </a:r>
            <a:r>
              <a:rPr lang="en-US" sz="2400" baseline="30000" dirty="0">
                <a:ea typeface="ＭＳ Ｐゴシック" pitchFamily="-112" charset="-128"/>
              </a:rPr>
              <a:t>-k</a:t>
            </a:r>
            <a:r>
              <a:rPr lang="en-US" sz="2400" i="1" dirty="0">
                <a:ea typeface="ＭＳ Ｐゴシック" pitchFamily="-112" charset="-128"/>
              </a:rPr>
              <a:t> </a:t>
            </a:r>
            <a:endParaRPr lang="el-GR" sz="2400" i="1" dirty="0">
              <a:ea typeface="ＭＳ Ｐゴシック" pitchFamily="-112" charset="-128"/>
            </a:endParaRPr>
          </a:p>
          <a:p>
            <a:pPr marL="0" lvl="1" indent="0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i="1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u="sng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collection frequency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ο αριθμός εμφανίσεων του όρου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dirty="0" err="1">
                <a:ea typeface="ＭＳ Ｐゴシック" pitchFamily="-112" charset="-128"/>
              </a:rPr>
              <a:t>t</a:t>
            </a:r>
            <a:r>
              <a:rPr lang="en-US" sz="2400" i="1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στη συλλογή (διαφορετικό από το </a:t>
            </a:r>
            <a:r>
              <a:rPr lang="en-US" sz="2400" dirty="0">
                <a:ea typeface="ＭＳ Ｐゴシック" pitchFamily="-112" charset="-128"/>
              </a:rPr>
              <a:t>df: document frequency)</a:t>
            </a:r>
          </a:p>
          <a:p>
            <a:pPr marL="0" lvl="1" indent="0">
              <a:buNone/>
            </a:pPr>
            <a:endParaRPr lang="el-GR" sz="2000" i="1" dirty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lvl="1" indent="0">
              <a:spcBef>
                <a:spcPts val="750"/>
              </a:spcBef>
              <a:buNone/>
            </a:pPr>
            <a:r>
              <a:rPr lang="en-US" sz="2400" i="1" dirty="0">
                <a:ea typeface="ＭＳ Ｐゴシック" pitchFamily="-112" charset="-128"/>
              </a:rPr>
              <a:t>H </a:t>
            </a:r>
            <a:r>
              <a:rPr lang="el-GR" sz="2400" i="1" dirty="0">
                <a:ea typeface="ＭＳ Ｐゴシック" pitchFamily="-112" charset="-128"/>
              </a:rPr>
              <a:t>συχνότητα εμφάνισης ενός όρου είναι αντιστρόφως ανάλογη της θέσης του στη διάταξη με βάση τις συχνότητες</a:t>
            </a:r>
            <a:r>
              <a:rPr lang="en-US" sz="2400" i="1" dirty="0">
                <a:ea typeface="ＭＳ Ｐゴシック" pitchFamily="-112" charset="-128"/>
              </a:rPr>
              <a:t> 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0039" y="4343400"/>
            <a:ext cx="832432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Αν ο πιο συχνός όρος </a:t>
            </a:r>
            <a:r>
              <a:rPr lang="en-US" sz="2000" dirty="0">
                <a:ea typeface="ＭＳ Ｐゴシック" pitchFamily="-112" charset="-128"/>
              </a:rPr>
              <a:t> (</a:t>
            </a:r>
            <a:r>
              <a:rPr lang="el-GR" sz="2000" dirty="0">
                <a:ea typeface="ＭＳ Ｐゴシック" pitchFamily="-112" charset="-128"/>
              </a:rPr>
              <a:t>ο όρος </a:t>
            </a:r>
            <a:r>
              <a:rPr lang="en-US" sz="2000" i="1" dirty="0">
                <a:ea typeface="ＭＳ Ｐゴシック" pitchFamily="-112" charset="-128"/>
              </a:rPr>
              <a:t>the</a:t>
            </a:r>
            <a:r>
              <a:rPr lang="en-US" sz="2000" dirty="0">
                <a:ea typeface="ＭＳ Ｐゴシック" pitchFamily="-112" charset="-128"/>
              </a:rPr>
              <a:t>) </a:t>
            </a:r>
            <a:r>
              <a:rPr lang="el-GR" sz="2000" dirty="0">
                <a:ea typeface="ＭＳ Ｐゴシック" pitchFamily="-112" charset="-128"/>
              </a:rPr>
              <a:t>εμφανίζεται </a:t>
            </a:r>
            <a:r>
              <a:rPr lang="en-US" sz="2000" dirty="0">
                <a:ea typeface="ＭＳ Ｐゴシック" pitchFamily="-112" charset="-128"/>
              </a:rPr>
              <a:t>cf</a:t>
            </a:r>
            <a:r>
              <a:rPr lang="en-US" sz="2000" i="1" baseline="-25000" dirty="0">
                <a:ea typeface="ＭＳ Ｐゴシック" pitchFamily="-112" charset="-128"/>
              </a:rPr>
              <a:t>1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φορές</a:t>
            </a:r>
          </a:p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Τότε ο δεύτερος πιο συχνός</a:t>
            </a:r>
            <a:r>
              <a:rPr lang="en-US" sz="2000" dirty="0">
                <a:ea typeface="ＭＳ Ｐゴシック" pitchFamily="-112" charset="-128"/>
              </a:rPr>
              <a:t> (</a:t>
            </a:r>
            <a:r>
              <a:rPr lang="en-US" sz="2000" i="1" dirty="0">
                <a:ea typeface="ＭＳ Ｐゴシック" pitchFamily="-112" charset="-128"/>
              </a:rPr>
              <a:t>of</a:t>
            </a:r>
            <a:r>
              <a:rPr lang="en-US" sz="2000" dirty="0">
                <a:ea typeface="ＭＳ Ｐゴシック" pitchFamily="-112" charset="-128"/>
              </a:rPr>
              <a:t>) </a:t>
            </a:r>
            <a:r>
              <a:rPr lang="el-GR" sz="2000" dirty="0">
                <a:ea typeface="ＭＳ Ｐゴシック" pitchFamily="-112" charset="-128"/>
              </a:rPr>
              <a:t>εμφανίζεται</a:t>
            </a:r>
            <a:r>
              <a:rPr lang="en-US" sz="2000" dirty="0">
                <a:ea typeface="ＭＳ Ｐゴシック" pitchFamily="-112" charset="-128"/>
              </a:rPr>
              <a:t> cf</a:t>
            </a:r>
            <a:r>
              <a:rPr lang="en-US" sz="2000" i="1" baseline="-25000" dirty="0">
                <a:ea typeface="ＭＳ Ｐゴシック" pitchFamily="-112" charset="-128"/>
              </a:rPr>
              <a:t>1</a:t>
            </a:r>
            <a:r>
              <a:rPr lang="en-US" sz="2000" dirty="0">
                <a:ea typeface="ＭＳ Ｐゴシック" pitchFamily="-112" charset="-128"/>
              </a:rPr>
              <a:t>/2 </a:t>
            </a:r>
            <a:r>
              <a:rPr lang="el-GR" sz="2000" dirty="0">
                <a:ea typeface="ＭＳ Ｐゴシック" pitchFamily="-112" charset="-128"/>
              </a:rPr>
              <a:t>φορές</a:t>
            </a:r>
          </a:p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Ο τρίτος </a:t>
            </a:r>
            <a:r>
              <a:rPr lang="en-US" sz="2000" dirty="0">
                <a:ea typeface="ＭＳ Ｐゴシック" pitchFamily="-112" charset="-128"/>
              </a:rPr>
              <a:t> (</a:t>
            </a:r>
            <a:r>
              <a:rPr lang="en-US" sz="2000" i="1" dirty="0">
                <a:ea typeface="ＭＳ Ｐゴシック" pitchFamily="-112" charset="-128"/>
              </a:rPr>
              <a:t>and</a:t>
            </a:r>
            <a:r>
              <a:rPr lang="en-US" sz="2000" dirty="0">
                <a:ea typeface="ＭＳ Ｐゴシック" pitchFamily="-112" charset="-128"/>
              </a:rPr>
              <a:t>)  cf</a:t>
            </a:r>
            <a:r>
              <a:rPr lang="en-US" sz="2000" i="1" baseline="-25000" dirty="0">
                <a:ea typeface="ＭＳ Ｐゴシック" pitchFamily="-112" charset="-128"/>
              </a:rPr>
              <a:t>1</a:t>
            </a:r>
            <a:r>
              <a:rPr lang="en-US" sz="2000" dirty="0">
                <a:ea typeface="ＭＳ Ｐゴシック" pitchFamily="-112" charset="-128"/>
              </a:rPr>
              <a:t>/3 </a:t>
            </a:r>
            <a:r>
              <a:rPr lang="el-GR" sz="2000" dirty="0">
                <a:ea typeface="ＭＳ Ｐゴシック" pitchFamily="-112" charset="-128"/>
              </a:rPr>
              <a:t>φορές </a:t>
            </a:r>
            <a:r>
              <a:rPr lang="en-US" sz="2000" dirty="0">
                <a:ea typeface="ＭＳ Ｐゴシック" pitchFamily="-112" charset="-128"/>
              </a:rPr>
              <a:t> </a:t>
            </a:r>
            <a:endParaRPr lang="el-GR" sz="2000" dirty="0">
              <a:ea typeface="ＭＳ Ｐゴシック" pitchFamily="-112" charset="-128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000" dirty="0">
                <a:ea typeface="ＭＳ Ｐゴシック" pitchFamily="-112" charset="-128"/>
              </a:rPr>
              <a:t>… </a:t>
            </a:r>
            <a:endParaRPr lang="el-GR" sz="2000" dirty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1207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2209800"/>
            <a:ext cx="832432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ea typeface="ＭＳ Ｐゴシック" pitchFamily="-112" charset="-128"/>
              </a:rPr>
              <a:t>cf</a:t>
            </a:r>
            <a:r>
              <a:rPr lang="en-US" baseline="-25000" dirty="0" err="1">
                <a:ea typeface="ＭＳ Ｐゴシック" pitchFamily="-112" charset="-128"/>
              </a:rPr>
              <a:t>i</a:t>
            </a:r>
            <a:r>
              <a:rPr lang="en-US" dirty="0">
                <a:ea typeface="ＭＳ Ｐゴシック" pitchFamily="-112" charset="-128"/>
              </a:rPr>
              <a:t> = m </a:t>
            </a:r>
            <a:r>
              <a:rPr lang="en-US" dirty="0" err="1">
                <a:ea typeface="ＭＳ Ｐゴシック" pitchFamily="-112" charset="-128"/>
              </a:rPr>
              <a:t>i</a:t>
            </a:r>
            <a:r>
              <a:rPr lang="en-US" baseline="30000" dirty="0">
                <a:ea typeface="ＭＳ Ｐゴシック" pitchFamily="-112" charset="-128"/>
              </a:rPr>
              <a:t>-k</a:t>
            </a:r>
          </a:p>
          <a:p>
            <a:pPr marL="0" indent="0">
              <a:buNone/>
            </a:pPr>
            <a:r>
              <a:rPr lang="en-US" dirty="0">
                <a:ea typeface="ＭＳ Ｐゴシック" pitchFamily="-112" charset="-128"/>
              </a:rPr>
              <a:t>log </a:t>
            </a:r>
            <a:r>
              <a:rPr lang="en-US" dirty="0" err="1">
                <a:ea typeface="ＭＳ Ｐゴシック" pitchFamily="-112" charset="-128"/>
              </a:rPr>
              <a:t>cf</a:t>
            </a:r>
            <a:r>
              <a:rPr lang="en-US" i="1" baseline="-25000" dirty="0" err="1">
                <a:ea typeface="ＭＳ Ｐゴシック" pitchFamily="-112" charset="-128"/>
              </a:rPr>
              <a:t>i</a:t>
            </a:r>
            <a:r>
              <a:rPr lang="en-US" dirty="0">
                <a:ea typeface="ＭＳ Ｐゴシック" pitchFamily="-112" charset="-128"/>
              </a:rPr>
              <a:t> = log </a:t>
            </a:r>
            <a:r>
              <a:rPr lang="en-US" i="1" dirty="0">
                <a:ea typeface="ＭＳ Ｐゴシック" pitchFamily="-112" charset="-128"/>
              </a:rPr>
              <a:t>m</a:t>
            </a:r>
            <a:r>
              <a:rPr lang="en-US" dirty="0">
                <a:ea typeface="ＭＳ Ｐゴシック" pitchFamily="-112" charset="-128"/>
              </a:rPr>
              <a:t> - k log </a:t>
            </a:r>
            <a:r>
              <a:rPr lang="en-US" i="1" dirty="0" err="1">
                <a:ea typeface="ＭＳ Ｐゴシック" pitchFamily="-112" charset="-128"/>
              </a:rPr>
              <a:t>i</a:t>
            </a:r>
            <a:endParaRPr lang="en-US" i="1" dirty="0">
              <a:ea typeface="ＭＳ Ｐゴシック" pitchFamily="-112" charset="-128"/>
            </a:endParaRPr>
          </a:p>
          <a:p>
            <a:pPr lvl="1"/>
            <a:r>
              <a:rPr lang="el-GR" dirty="0">
                <a:ea typeface="ＭＳ Ｐゴシック" pitchFamily="-112" charset="-128"/>
              </a:rPr>
              <a:t>Γραμμική σχέση μεταξύ </a:t>
            </a:r>
            <a:r>
              <a:rPr lang="en-US" dirty="0">
                <a:ea typeface="ＭＳ Ｐゴシック" pitchFamily="-112" charset="-128"/>
              </a:rPr>
              <a:t>log </a:t>
            </a:r>
            <a:r>
              <a:rPr lang="en-US" dirty="0" err="1">
                <a:ea typeface="ＭＳ Ｐゴシック" pitchFamily="-112" charset="-128"/>
              </a:rPr>
              <a:t>cf</a:t>
            </a:r>
            <a:r>
              <a:rPr lang="en-US" i="1" baseline="-25000" dirty="0" err="1">
                <a:ea typeface="ＭＳ Ｐゴシック" pitchFamily="-112" charset="-128"/>
              </a:rPr>
              <a:t>i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l-GR" dirty="0">
                <a:ea typeface="ＭＳ Ｐゴシック" pitchFamily="-112" charset="-128"/>
              </a:rPr>
              <a:t>και</a:t>
            </a:r>
            <a:r>
              <a:rPr lang="en-US" dirty="0">
                <a:ea typeface="ＭＳ Ｐゴシック" pitchFamily="-112" charset="-128"/>
              </a:rPr>
              <a:t> log </a:t>
            </a:r>
            <a:r>
              <a:rPr lang="en-US" i="1" dirty="0" err="1">
                <a:ea typeface="ＭＳ Ｐゴシック" pitchFamily="-112" charset="-128"/>
              </a:rPr>
              <a:t>i</a:t>
            </a:r>
            <a:endParaRPr lang="en-US" i="1" dirty="0">
              <a:ea typeface="ＭＳ Ｐゴシック" pitchFamily="-112" charset="-128"/>
            </a:endParaRPr>
          </a:p>
          <a:p>
            <a:pPr marL="0" indent="0">
              <a:buNone/>
            </a:pPr>
            <a:endParaRPr lang="el-GR" sz="800" dirty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>
              <a:buNone/>
            </a:pPr>
            <a:endParaRPr lang="en-US" sz="2400" dirty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= m </a:t>
            </a:r>
            <a:r>
              <a:rPr lang="en-US" sz="2400" dirty="0" err="1">
                <a:ea typeface="ＭＳ Ｐゴシック" pitchFamily="-112" charset="-128"/>
              </a:rPr>
              <a:t>i</a:t>
            </a:r>
            <a:r>
              <a:rPr lang="el-GR" baseline="30000" dirty="0">
                <a:ea typeface="ＭＳ Ｐゴシック" pitchFamily="-112" charset="-128"/>
              </a:rPr>
              <a:t>-</a:t>
            </a:r>
            <a:r>
              <a:rPr lang="en-US" baseline="30000" dirty="0">
                <a:ea typeface="ＭＳ Ｐゴシック" pitchFamily="-112" charset="-128"/>
              </a:rPr>
              <a:t>k</a:t>
            </a:r>
            <a:r>
              <a:rPr lang="en-US" sz="2400" dirty="0">
                <a:ea typeface="ＭＳ Ｐゴシック" pitchFamily="-112" charset="-128"/>
              </a:rPr>
              <a:t>, k = 1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power law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σχέση (εκθετικός νόμος)</a:t>
            </a:r>
            <a:endParaRPr lang="en-US" sz="2400" dirty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901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Zipf’s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law for Reuters RCV1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6C7E548-B741-4BF6-AF06-F545B643F2E5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pic>
        <p:nvPicPr>
          <p:cNvPr id="3482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49413"/>
            <a:ext cx="5524500" cy="502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1709777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cap="none">
                <a:ea typeface="ＭＳ Ｐゴシック" pitchFamily="-112" charset="-128"/>
              </a:rPr>
              <a:t>ΣΥΜΠΙΕΣΗ</a:t>
            </a:r>
            <a:endParaRPr lang="en-US" cap="none" dirty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>
                <a:solidFill>
                  <a:srgbClr val="FBFCFF"/>
                </a:solidFill>
              </a:rPr>
              <a:t>Κεφ</a:t>
            </a:r>
            <a:r>
              <a:rPr lang="en-US" sz="1600" dirty="0">
                <a:solidFill>
                  <a:srgbClr val="FBFCFF"/>
                </a:solidFill>
              </a:rPr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2389626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 dirty="0">
                <a:ea typeface="ＭＳ Ｐゴシック" pitchFamily="-112" charset="-128"/>
              </a:rPr>
              <a:t> </a:t>
            </a:r>
            <a:r>
              <a:rPr lang="el-GR" sz="3200" dirty="0">
                <a:ea typeface="ＭＳ Ｐゴシック" pitchFamily="-112" charset="-128"/>
              </a:rPr>
              <a:t>Θα δούμε μερικά θέματα για τη συμπίεση το </a:t>
            </a:r>
            <a:r>
              <a:rPr lang="el-GR" sz="3200" i="1" dirty="0">
                <a:ea typeface="ＭＳ Ｐゴシック" pitchFamily="-112" charset="-128"/>
              </a:rPr>
              <a:t>λεξικού</a:t>
            </a:r>
            <a:r>
              <a:rPr lang="el-GR" sz="3200" dirty="0">
                <a:ea typeface="ＭＳ Ｐゴシック" pitchFamily="-112" charset="-128"/>
              </a:rPr>
              <a:t> και των </a:t>
            </a:r>
            <a:r>
              <a:rPr lang="el-GR" sz="3200" i="1" dirty="0">
                <a:ea typeface="ＭＳ Ｐゴシック" pitchFamily="-112" charset="-128"/>
              </a:rPr>
              <a:t>λιστών καταχωρήσεων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 dirty="0">
                <a:ea typeface="ＭＳ Ｐゴシック" pitchFamily="-112" charset="-128"/>
              </a:rPr>
              <a:t> </a:t>
            </a:r>
            <a:r>
              <a:rPr lang="el-GR" sz="3200" dirty="0">
                <a:ea typeface="ＭＳ Ｐゴシック" pitchFamily="-112" charset="-128"/>
              </a:rPr>
              <a:t>Βασικό </a:t>
            </a:r>
            <a:r>
              <a:rPr lang="en-US" sz="3200" dirty="0">
                <a:ea typeface="ＭＳ Ｐゴシック" pitchFamily="-112" charset="-128"/>
              </a:rPr>
              <a:t>Boolean </a:t>
            </a:r>
            <a:r>
              <a:rPr lang="el-GR" sz="3200" dirty="0">
                <a:ea typeface="ＭＳ Ｐゴシック" pitchFamily="-112" charset="-128"/>
              </a:rPr>
              <a:t>ανεστραμμένο ευρετήριο, χωρίς πληροφορία θέσης κλπ</a:t>
            </a:r>
            <a:endParaRPr lang="en-US" sz="3200" dirty="0">
              <a:ea typeface="ＭＳ Ｐゴシック" pitchFamily="-112" charset="-128"/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9B74399-6C88-4C9B-A6BD-8ABCF0EBC09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</a:t>
            </a:r>
          </a:p>
        </p:txBody>
      </p:sp>
    </p:spTree>
    <p:extLst>
      <p:ext uri="{BB962C8B-B14F-4D97-AF65-F5344CB8AC3E}">
        <p14:creationId xmlns:p14="http://schemas.microsoft.com/office/powerpoint/2010/main" val="87034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Γιατί συμπίεση; 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16795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Λιγότερος </a:t>
            </a:r>
            <a:r>
              <a:rPr lang="el-GR" sz="2400" i="1" dirty="0">
                <a:ea typeface="ＭＳ Ｐゴシック" pitchFamily="-112" charset="-128"/>
              </a:rPr>
              <a:t>χώρος στη μνήμη </a:t>
            </a:r>
            <a:endParaRPr lang="en-US" sz="2400" i="1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Λίγο πιο οικονομικό </a:t>
            </a:r>
            <a:endParaRPr lang="en-US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Κρατάμε περισσότερα πράγματα στη μνήμη 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Αύξηση της ταχύτητας</a:t>
            </a:r>
            <a:endParaRPr lang="en-US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Αύξηση της ταχύτητας μεταφοράς δεδομένων από το δίσκο στη μνήμη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τα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συμπιεσμένα δεδομένα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|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αποσυμπίεσε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 </a:t>
            </a:r>
            <a:r>
              <a:rPr lang="el-GR" sz="2400" dirty="0">
                <a:ea typeface="ＭＳ Ｐゴシック" pitchFamily="-112" charset="-128"/>
              </a:rPr>
              <a:t>γρηγορότερο από</a:t>
            </a:r>
            <a:r>
              <a:rPr lang="en-US" sz="2400" dirty="0">
                <a:ea typeface="ＭＳ Ｐゴシック" pitchFamily="-112" charset="-128"/>
              </a:rPr>
              <a:t>  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μη συμπιεσμένα δεδομένα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Προϋπόθεση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Γρήγοροι αλγόριθμοι </a:t>
            </a:r>
            <a:r>
              <a:rPr lang="el-GR" sz="2400" dirty="0" err="1">
                <a:ea typeface="ＭＳ Ｐゴシック" pitchFamily="-112" charset="-128"/>
              </a:rPr>
              <a:t>αποσυμπίεσης</a:t>
            </a:r>
            <a:r>
              <a:rPr lang="el-GR" sz="2400" dirty="0">
                <a:ea typeface="ＭＳ Ｐゴシック" pitchFamily="-112" charset="-128"/>
              </a:rPr>
              <a:t> 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3093762-6713-407C-9766-288D0ACBA3E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</a:t>
            </a:r>
          </a:p>
        </p:txBody>
      </p:sp>
    </p:spTree>
    <p:extLst>
      <p:ext uri="{BB962C8B-B14F-4D97-AF65-F5344CB8AC3E}">
        <p14:creationId xmlns:p14="http://schemas.microsoft.com/office/powerpoint/2010/main" val="348019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Απωλεστική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και μη συμπίεση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1905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Lossless compression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(μη </a:t>
            </a:r>
            <a:r>
              <a:rPr lang="el-GR" sz="2400" dirty="0" err="1">
                <a:ea typeface="ＭＳ Ｐゴシック" pitchFamily="-112" charset="-128"/>
              </a:rPr>
              <a:t>απωλεστική</a:t>
            </a:r>
            <a:r>
              <a:rPr lang="el-GR" sz="2400" dirty="0">
                <a:ea typeface="ＭＳ Ｐゴシック" pitchFamily="-112" charset="-128"/>
              </a:rPr>
              <a:t> συμπίεση) Διατηρείτε όλη η πληροφορία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Αυτή που κυρίως χρησιμοποιείται σε ΑΠ </a:t>
            </a:r>
            <a:endParaRPr lang="en-US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Lossy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compression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(</a:t>
            </a:r>
            <a:r>
              <a:rPr lang="el-GR" sz="2400" dirty="0" err="1">
                <a:ea typeface="ＭＳ Ｐゴシック" pitchFamily="-112" charset="-128"/>
              </a:rPr>
              <a:t>απωλεστική</a:t>
            </a:r>
            <a:r>
              <a:rPr lang="el-GR" sz="2400" dirty="0">
                <a:ea typeface="ＭＳ Ｐゴシック" pitchFamily="-112" charset="-128"/>
              </a:rPr>
              <a:t> συμπίεση) Κάποια πληροφορία χάνεται 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Πολλά από τα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βήματα προ-επεξεργασίας </a:t>
            </a:r>
            <a:r>
              <a:rPr lang="el-GR" sz="2400" dirty="0">
                <a:ea typeface="ＭＳ Ｐゴシック" pitchFamily="-112" charset="-128"/>
              </a:rPr>
              <a:t>(μετατροπή σε μικρά, </a:t>
            </a:r>
            <a:r>
              <a:rPr lang="en-US" sz="2400" dirty="0">
                <a:ea typeface="ＭＳ Ｐゴシック" pitchFamily="-112" charset="-128"/>
              </a:rPr>
              <a:t>stop words, stemming, number elimination</a:t>
            </a:r>
            <a:r>
              <a:rPr lang="el-GR" sz="2400" dirty="0">
                <a:ea typeface="ＭＳ Ｐゴシック" pitchFamily="-112" charset="-128"/>
              </a:rPr>
              <a:t>) μπορεί να θεωρηθούν ως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 err="1">
                <a:ea typeface="ＭＳ Ｐゴシック" pitchFamily="-112" charset="-128"/>
              </a:rPr>
              <a:t>απωλεστική</a:t>
            </a:r>
            <a:r>
              <a:rPr lang="el-GR" sz="2400" dirty="0">
                <a:ea typeface="ＭＳ Ｐゴシック" pitchFamily="-112" charset="-128"/>
              </a:rPr>
              <a:t> συμπίεση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Μπορεί να είναι αποδεκτή στην περίπτωση π.χ., που μας ενδιαφέρουν μόνο τα κορυφαία από τα σχετικά έγγραφα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9DE0076-1A50-4759-8DBA-56B97E7769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350526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819400"/>
            <a:ext cx="7772400" cy="1362075"/>
          </a:xfrm>
        </p:spPr>
        <p:txBody>
          <a:bodyPr/>
          <a:lstStyle/>
          <a:p>
            <a:pPr algn="r" eaLnBrk="1" hangingPunct="1">
              <a:defRPr/>
            </a:pPr>
            <a:r>
              <a:rPr lang="el-GR" dirty="0">
                <a:ea typeface="ＭＳ Ｐゴシック" pitchFamily="34" charset="-128"/>
              </a:rPr>
              <a:t>ΣΤΑΤΙΣΤΙΚΑ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587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cap="none" dirty="0">
                <a:ea typeface="ＭＳ Ｐゴシック" pitchFamily="-112" charset="-128"/>
              </a:rPr>
              <a:t>ΣΥΜΠΙΕΣΗ ΛΕΞΙΚΟΥ</a:t>
            </a:r>
            <a:endParaRPr lang="en-US" cap="none" dirty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18314218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λεξικού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7891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295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Η αναζήτηση αρχίζει από το λεξικό -&gt; Θα θέλαμε να το κρατάμε στη μνήμη</a:t>
            </a:r>
            <a:endParaRPr lang="en-US" sz="28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Συνυπάρχει με άλλες εφαρμογές (</a:t>
            </a:r>
            <a:r>
              <a:rPr lang="en-US" sz="2800" dirty="0">
                <a:ea typeface="ＭＳ Ｐゴシック" pitchFamily="-112" charset="-128"/>
              </a:rPr>
              <a:t>memory footprint competition)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Κινητές/ενσωματωμένες συσκευές μικρή μνήμη</a:t>
            </a:r>
            <a:endParaRPr lang="en-US" sz="28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Ακόμα και αν όχι στη μνήμη, θα θέλαμε να είναι μικρό για γρήγορη αρχή της αναζήτησης 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0D3DE7D-4BF7-4A50-881B-82FCAC7D02D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</p:spTree>
    <p:extLst>
      <p:ext uri="{BB962C8B-B14F-4D97-AF65-F5344CB8AC3E}">
        <p14:creationId xmlns:p14="http://schemas.microsoft.com/office/powerpoint/2010/main" val="4237111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5732"/>
            <a:ext cx="7886700" cy="9648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Αποθήκευση λεξικού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493713" y="962059"/>
            <a:ext cx="8458200" cy="751094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Κάθε εγγραφή: τον όρο, συχνότητα εμφάνισης, δείκτη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Θα θεωρήσουμε </a:t>
            </a:r>
            <a:r>
              <a:rPr lang="el-GR" sz="2000" i="1" dirty="0">
                <a:solidFill>
                  <a:srgbClr val="FF0000"/>
                </a:solidFill>
                <a:ea typeface="ＭＳ Ｐゴシック" pitchFamily="-112" charset="-128"/>
              </a:rPr>
              <a:t>την πιο απλή αποθήκευση</a:t>
            </a:r>
            <a:r>
              <a:rPr lang="el-GR" sz="2000" dirty="0">
                <a:ea typeface="ＭＳ Ｐゴシック" pitchFamily="-112" charset="-128"/>
              </a:rPr>
              <a:t>, ως ταξινομημένο πίνακα εγγραφών σταθερού μεγέθους (</a:t>
            </a:r>
            <a:r>
              <a:rPr lang="en-US" sz="2000" dirty="0">
                <a:ea typeface="ＭＳ Ｐゴシック" pitchFamily="-112" charset="-128"/>
              </a:rPr>
              <a:t>array of fixed-width entries)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1600" dirty="0">
                <a:ea typeface="ＭＳ Ｐゴシック" pitchFamily="-112" charset="-128"/>
              </a:rPr>
              <a:t>~400,000 </a:t>
            </a:r>
            <a:r>
              <a:rPr lang="el-GR" sz="1600" dirty="0">
                <a:ea typeface="ＭＳ Ｐゴシック" pitchFamily="-112" charset="-128"/>
              </a:rPr>
              <a:t>όροι</a:t>
            </a:r>
            <a:r>
              <a:rPr lang="en-US" sz="1600" dirty="0">
                <a:ea typeface="ＭＳ Ｐゴシック" pitchFamily="-112" charset="-128"/>
              </a:rPr>
              <a:t>; 28 bytes/term = 11.2 MB.</a:t>
            </a:r>
          </a:p>
        </p:txBody>
      </p:sp>
      <p:sp>
        <p:nvSpPr>
          <p:cNvPr id="38935" name="Slide Number Placeholder 22"/>
          <p:cNvSpPr>
            <a:spLocks noGrp="1"/>
          </p:cNvSpPr>
          <p:nvPr>
            <p:ph type="sldNum" sz="quarter" idx="12"/>
          </p:nvPr>
        </p:nvSpPr>
        <p:spPr bwMode="auto">
          <a:xfrm>
            <a:off x="6932613" y="6298306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B5A3449-696F-4075-BCC7-99E12A675C1B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32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2817813" y="2628700"/>
          <a:ext cx="4016375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Document" r:id="rId4" imgW="6560657" imgH="4067652" progId="Word.Document.8">
                  <p:embed/>
                </p:oleObj>
              </mc:Choice>
              <mc:Fallback>
                <p:oleObj name="Document" r:id="rId4" imgW="6560657" imgH="40676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2628700"/>
                        <a:ext cx="4016375" cy="2547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917" name="AutoShape 5"/>
          <p:cNvCxnSpPr>
            <a:cxnSpLocks noChangeShapeType="1"/>
          </p:cNvCxnSpPr>
          <p:nvPr/>
        </p:nvCxnSpPr>
        <p:spPr bwMode="auto">
          <a:xfrm>
            <a:off x="5942013" y="33907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8" name="AutoShape 6"/>
          <p:cNvCxnSpPr>
            <a:cxnSpLocks noChangeShapeType="1"/>
          </p:cNvCxnSpPr>
          <p:nvPr/>
        </p:nvCxnSpPr>
        <p:spPr bwMode="auto">
          <a:xfrm>
            <a:off x="5942013" y="37717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9" name="AutoShape 7"/>
          <p:cNvCxnSpPr>
            <a:cxnSpLocks noChangeShapeType="1"/>
          </p:cNvCxnSpPr>
          <p:nvPr/>
        </p:nvCxnSpPr>
        <p:spPr bwMode="auto">
          <a:xfrm>
            <a:off x="5942013" y="47623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26987" y="5100238"/>
            <a:ext cx="2741613" cy="1143000"/>
          </a:xfrm>
          <a:prstGeom prst="upArrowCallout">
            <a:avLst>
              <a:gd name="adj1" fmla="val 59965"/>
              <a:gd name="adj2" fmla="val 59965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>
                <a:latin typeface="Times New Roman" pitchFamily="-112" charset="0"/>
              </a:rPr>
              <a:t>Δομή Αναζήτησης </a:t>
            </a:r>
          </a:p>
          <a:p>
            <a:pPr algn="ctr" eaLnBrk="0" hangingPunct="0"/>
            <a:r>
              <a:rPr lang="el-GR" dirty="0">
                <a:latin typeface="Times New Roman" pitchFamily="-112" charset="0"/>
              </a:rPr>
              <a:t>Λεξικού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1446213" y="33907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1446213" y="43051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379413" y="38479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836613" y="36955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V="1">
            <a:off x="1903413" y="33907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1903413" y="36955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1903413" y="46099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V="1">
            <a:off x="1903413" y="43051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836613" y="41527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2894013" y="5209975"/>
            <a:ext cx="12176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20 bytes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624388" y="5209975"/>
            <a:ext cx="16986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4 bytes each</a:t>
            </a: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 flipV="1">
            <a:off x="4722813" y="49147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 flipV="1">
            <a:off x="5408613" y="49147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92576" y="5757075"/>
            <a:ext cx="417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20+4+4)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400,000=11,2MB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7013" y="6400303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Θα την αγνοήσουμε</a:t>
            </a:r>
          </a:p>
        </p:txBody>
      </p:sp>
      <p:cxnSp>
        <p:nvCxnSpPr>
          <p:cNvPr id="5" name="Elbow Connector 4"/>
          <p:cNvCxnSpPr/>
          <p:nvPr/>
        </p:nvCxnSpPr>
        <p:spPr>
          <a:xfrm rot="5400000" flipH="1" flipV="1">
            <a:off x="2026300" y="6321476"/>
            <a:ext cx="290800" cy="228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0" y="6290377"/>
            <a:ext cx="445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4 bytes pointers -&gt; 4GB address space (more bytes may be needed for larger collections)</a:t>
            </a:r>
          </a:p>
        </p:txBody>
      </p:sp>
    </p:spTree>
    <p:extLst>
      <p:ext uri="{BB962C8B-B14F-4D97-AF65-F5344CB8AC3E}">
        <p14:creationId xmlns:p14="http://schemas.microsoft.com/office/powerpoint/2010/main" val="25680777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94438" y="86176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Αποθήκευση λεξικού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12192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sz="2800" dirty="0">
                <a:ea typeface="ＭＳ Ｐゴシック" pitchFamily="-112" charset="-128"/>
              </a:rPr>
              <a:t>Σπατάλη χώρου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Πολλά από τα </a:t>
            </a:r>
            <a:r>
              <a:rPr lang="en-US" sz="2400" dirty="0">
                <a:ea typeface="ＭＳ Ｐゴシック" pitchFamily="-112" charset="-128"/>
              </a:rPr>
              <a:t>bytes </a:t>
            </a:r>
            <a:r>
              <a:rPr lang="el-GR" sz="2400" dirty="0">
                <a:ea typeface="ＭＳ Ｐゴシック" pitchFamily="-112" charset="-128"/>
              </a:rPr>
              <a:t>στη στήλη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Term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i="1" dirty="0">
                <a:ea typeface="ＭＳ Ｐゴシック" pitchFamily="-112" charset="-128"/>
              </a:rPr>
              <a:t>δεν</a:t>
            </a:r>
            <a:r>
              <a:rPr lang="el-GR" sz="2400" dirty="0">
                <a:ea typeface="ＭＳ Ｐゴシック" pitchFamily="-112" charset="-128"/>
              </a:rPr>
              <a:t> χρησιμοποιούνται </a:t>
            </a:r>
            <a:r>
              <a:rPr lang="en-US" sz="2400" dirty="0">
                <a:solidFill>
                  <a:srgbClr val="000000"/>
                </a:solidFill>
                <a:ea typeface="ＭＳ Ｐゴシック" pitchFamily="-112" charset="-128"/>
                <a:cs typeface="Times New Roman" pitchFamily="-112" charset="0"/>
              </a:rPr>
              <a:t>–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 δίνουμε </a:t>
            </a:r>
            <a:r>
              <a:rPr lang="en-US" sz="2400" dirty="0">
                <a:ea typeface="ＭＳ Ｐゴシック" pitchFamily="-112" charset="-128"/>
              </a:rPr>
              <a:t>20 bytes </a:t>
            </a:r>
            <a:r>
              <a:rPr lang="el-GR" sz="2400" dirty="0">
                <a:ea typeface="ＭＳ Ｐゴシック" pitchFamily="-112" charset="-128"/>
              </a:rPr>
              <a:t>για όρους με 1 χαρακτήρα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l-GR" sz="1600" dirty="0">
                <a:ea typeface="ＭＳ Ｐゴシック" pitchFamily="-112" charset="-128"/>
              </a:rPr>
              <a:t>Και  δε μπορούμε να χειριστούμε το </a:t>
            </a:r>
            <a:r>
              <a:rPr lang="en-US" sz="1600" i="1" dirty="0">
                <a:ea typeface="ＭＳ Ｐゴシック" pitchFamily="-112" charset="-128"/>
              </a:rPr>
              <a:t>supercalifragilisticexpialidocious </a:t>
            </a:r>
            <a:r>
              <a:rPr lang="el-GR" sz="1600" dirty="0">
                <a:ea typeface="ＭＳ Ｐゴシック" pitchFamily="-112" charset="-128"/>
              </a:rPr>
              <a:t>ή</a:t>
            </a:r>
            <a:r>
              <a:rPr lang="en-US" sz="1600" dirty="0">
                <a:ea typeface="ＭＳ Ｐゴシック" pitchFamily="-112" charset="-128"/>
              </a:rPr>
              <a:t> </a:t>
            </a:r>
            <a:r>
              <a:rPr lang="en-US" sz="1600" i="1" dirty="0" err="1">
                <a:ea typeface="ＭＳ Ｐゴシック" pitchFamily="-112" charset="-128"/>
              </a:rPr>
              <a:t>hydrochlorofluorocarbons</a:t>
            </a:r>
            <a:r>
              <a:rPr lang="el-GR" sz="1600" i="1" dirty="0">
                <a:ea typeface="ＭＳ Ｐゴシック" pitchFamily="-112" charset="-128"/>
              </a:rPr>
              <a:t> (λέξεις με πάνω από 20 χαρακτήρες)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endParaRPr lang="en-US" sz="1600" i="1" dirty="0">
              <a:ea typeface="ＭＳ Ｐゴシック" pitchFamily="-112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Μέσος όρος στο γραπτό λόγο για τα Αγγλικά είναι </a:t>
            </a:r>
            <a:r>
              <a:rPr lang="en-US" sz="2400" dirty="0">
                <a:ea typeface="ＭＳ Ｐゴシック" pitchFamily="-112" charset="-128"/>
              </a:rPr>
              <a:t>~4.5 </a:t>
            </a:r>
            <a:r>
              <a:rPr lang="el-GR" sz="2400" dirty="0">
                <a:ea typeface="ＭＳ Ｐゴシック" pitchFamily="-112" charset="-128"/>
              </a:rPr>
              <a:t>χαρακτήρες</a:t>
            </a:r>
            <a:r>
              <a:rPr lang="en-US" sz="2400" dirty="0">
                <a:ea typeface="ＭＳ Ｐゴシック" pitchFamily="-112" charset="-128"/>
              </a:rPr>
              <a:t>/</a:t>
            </a:r>
            <a:r>
              <a:rPr lang="el-GR" sz="2400" dirty="0">
                <a:ea typeface="ＭＳ Ｐゴシック" pitchFamily="-112" charset="-128"/>
              </a:rPr>
              <a:t>λέξη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Μέσος όρος των λέξεων στο λεξικό για τα Αγγλικά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~8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χαρακτήρες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Οι μικρές λέξεις κυριαρχούν στα </a:t>
            </a:r>
            <a:r>
              <a:rPr lang="en-US" sz="2400" dirty="0">
                <a:ea typeface="ＭＳ Ｐゴシック" pitchFamily="-112" charset="-128"/>
              </a:rPr>
              <a:t>tokens </a:t>
            </a:r>
            <a:r>
              <a:rPr lang="el-GR" sz="2400" dirty="0">
                <a:ea typeface="ＭＳ Ｐゴシック" pitchFamily="-112" charset="-128"/>
              </a:rPr>
              <a:t>αλλά όχι στους όρους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A75FB2C-9AD2-4B42-9A8E-81ECE2257E1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</p:spTree>
    <p:extLst>
      <p:ext uri="{BB962C8B-B14F-4D97-AF65-F5344CB8AC3E}">
        <p14:creationId xmlns:p14="http://schemas.microsoft.com/office/powerpoint/2010/main" val="247112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838200" y="16764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Θα μειώσουμε το χώρο για την αποθήκευση των </a:t>
            </a:r>
            <a:r>
              <a:rPr lang="en-US" sz="2800" dirty="0">
                <a:latin typeface="+mn-lt"/>
              </a:rPr>
              <a:t>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FF9A1-99D6-448B-9B41-731EE5027DA6}"/>
              </a:ext>
            </a:extLst>
          </p:cNvPr>
          <p:cNvSpPr txBox="1"/>
          <p:nvPr/>
        </p:nvSpPr>
        <p:spPr>
          <a:xfrm>
            <a:off x="914400" y="39624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Πως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;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Όλοι οι όροι σε ένα μεγάλο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4454641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27476" y="-1604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της λίστας όρων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</a:b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Λεξικό-ως-Σειρά-Χαρακτήρων 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0979" name="Slide Number Placeholder 1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370A233-4CFB-4178-9990-FC324F5C5D7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2286000" y="3200400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>
                <a:latin typeface="Times New Roman" pitchFamily="-112" charset="0"/>
              </a:rPr>
              <a:t>….systilesyzygeticsyzygialsyzygyszaibelyiteszczecinszomo….</a:t>
            </a:r>
            <a:endParaRPr lang="en-US" sz="1600">
              <a:latin typeface="Times New Roman" pitchFamily="-112" charset="0"/>
            </a:endParaRP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/>
        </p:nvGraphicFramePr>
        <p:xfrm>
          <a:off x="230188" y="4017963"/>
          <a:ext cx="32194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Document" r:id="rId3" imgW="6403848" imgH="3941064" progId="Word.Document.8">
                  <p:embed/>
                </p:oleObj>
              </mc:Choice>
              <mc:Fallback>
                <p:oleObj name="Document" r:id="rId3" imgW="6403848" imgH="3941064" progId="Word.Document.8">
                  <p:embed/>
                  <p:pic>
                    <p:nvPicPr>
                      <p:cNvPr id="4096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4017963"/>
                        <a:ext cx="3219450" cy="197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901950" y="46339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3587750" y="387191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2749550" y="3567113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901950" y="49387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3892550" y="379571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3511550" y="3567113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901950" y="531971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4349750" y="3567113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901950" y="57769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5187950" y="3567113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Rectangle 18"/>
          <p:cNvSpPr>
            <a:spLocks noChangeArrowheads="1"/>
          </p:cNvSpPr>
          <p:nvPr/>
        </p:nvSpPr>
        <p:spPr bwMode="auto">
          <a:xfrm>
            <a:off x="228600" y="1523999"/>
            <a:ext cx="87010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A50021"/>
              </a:buClr>
              <a:buSzPct val="60000"/>
            </a:pPr>
            <a:r>
              <a:rPr lang="el-GR" sz="2600" dirty="0">
                <a:latin typeface="+mn-lt"/>
              </a:rPr>
              <a:t>Αποθήκευσε το λεξικό ως ένα </a:t>
            </a:r>
            <a:r>
              <a:rPr lang="en-US" sz="2600" dirty="0">
                <a:latin typeface="+mn-lt"/>
              </a:rPr>
              <a:t>(</a:t>
            </a:r>
            <a:r>
              <a:rPr lang="el-GR" sz="2600" dirty="0">
                <a:latin typeface="+mn-lt"/>
              </a:rPr>
              <a:t>μεγάλο</a:t>
            </a:r>
            <a:r>
              <a:rPr lang="en-US" sz="2600" dirty="0">
                <a:latin typeface="+mn-lt"/>
              </a:rPr>
              <a:t>) string </a:t>
            </a:r>
            <a:r>
              <a:rPr lang="el-GR" sz="2600" dirty="0">
                <a:latin typeface="+mn-lt"/>
              </a:rPr>
              <a:t>χαρακτήρων</a:t>
            </a:r>
            <a:r>
              <a:rPr lang="en-US" sz="2600" dirty="0">
                <a:latin typeface="+mn-lt"/>
              </a:rPr>
              <a:t>:</a:t>
            </a:r>
            <a:endParaRPr lang="el-GR" sz="2600" dirty="0">
              <a:latin typeface="+mn-lt"/>
            </a:endParaRP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2000" dirty="0">
                <a:latin typeface="+mn-lt"/>
              </a:rPr>
              <a:t>Ένας δείκτης δείχνει στο τέλος της τρέχουσας λέξης (αρχή επόμενης) </a:t>
            </a:r>
          </a:p>
        </p:txBody>
      </p:sp>
      <p:sp>
        <p:nvSpPr>
          <p:cNvPr id="4097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292849"/>
            <a:ext cx="480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latin typeface="+mn-lt"/>
              </a:rPr>
              <a:t>δυαδική αναζήτηση όπως πριν, τώρα στο </a:t>
            </a:r>
            <a:r>
              <a:rPr lang="en-US" sz="1800" dirty="0">
                <a:latin typeface="+mn-lt"/>
              </a:rPr>
              <a:t>string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30620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914400" y="1981200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Θα μειώσουμε το χώρο για την αποθήκευση των </a:t>
            </a:r>
            <a:r>
              <a:rPr lang="en-US" dirty="0">
                <a:latin typeface="+mn-lt"/>
              </a:rPr>
              <a:t>terms</a:t>
            </a:r>
          </a:p>
          <a:p>
            <a:r>
              <a:rPr lang="el-GR" b="1" dirty="0">
                <a:latin typeface="+mn-lt"/>
              </a:rPr>
              <a:t>Αρχικά</a:t>
            </a:r>
            <a:endParaRPr lang="en-US" b="1" dirty="0">
              <a:latin typeface="+mn-lt"/>
            </a:endParaRPr>
          </a:p>
          <a:p>
            <a:r>
              <a:rPr lang="el-GR" dirty="0">
                <a:latin typeface="+mn-lt"/>
              </a:rPr>
              <a:t>20 </a:t>
            </a:r>
            <a:r>
              <a:rPr lang="en-US" dirty="0">
                <a:latin typeface="+mn-lt"/>
              </a:rPr>
              <a:t>per term</a:t>
            </a:r>
          </a:p>
          <a:p>
            <a:r>
              <a:rPr lang="el-GR" dirty="0">
                <a:latin typeface="+mn-lt"/>
              </a:rPr>
              <a:t>Σύνολο: </a:t>
            </a:r>
            <a:r>
              <a:rPr lang="en-US" dirty="0">
                <a:latin typeface="+mn-lt"/>
              </a:rPr>
              <a:t>20 x 400,000</a:t>
            </a:r>
            <a:endParaRPr lang="el-GR" dirty="0">
              <a:latin typeface="+mn-lt"/>
            </a:endParaRPr>
          </a:p>
          <a:p>
            <a:r>
              <a:rPr lang="el-GR" b="1" dirty="0">
                <a:latin typeface="+mn-lt"/>
              </a:rPr>
              <a:t>Τώρα</a:t>
            </a:r>
          </a:p>
          <a:p>
            <a:r>
              <a:rPr lang="el-GR" dirty="0">
                <a:latin typeface="+mn-lt"/>
              </a:rPr>
              <a:t>Ένα μεγάλο </a:t>
            </a:r>
            <a:r>
              <a:rPr lang="en-US" dirty="0">
                <a:latin typeface="+mn-lt"/>
              </a:rPr>
              <a:t>string</a:t>
            </a:r>
          </a:p>
          <a:p>
            <a:r>
              <a:rPr lang="el-GR" dirty="0">
                <a:latin typeface="+mn-lt"/>
              </a:rPr>
              <a:t>Ένα δείκτη </a:t>
            </a:r>
            <a:r>
              <a:rPr lang="en-US" dirty="0">
                <a:latin typeface="+mn-lt"/>
              </a:rPr>
              <a:t>per term </a:t>
            </a:r>
            <a:r>
              <a:rPr lang="el-GR" dirty="0">
                <a:latin typeface="+mn-lt"/>
              </a:rPr>
              <a:t>(που δείχνει στη θέση του στο μεγάλο </a:t>
            </a:r>
            <a:r>
              <a:rPr lang="en-US" dirty="0">
                <a:latin typeface="+mn-lt"/>
              </a:rPr>
              <a:t>string)</a:t>
            </a:r>
            <a:r>
              <a:rPr lang="el-GR" dirty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89417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27476" y="-1604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της λίστας όρων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</a:b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Λεξικό-ως-Σειρά-Χαρακτήρων 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0979" name="Slide Number Placeholder 1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370A233-4CFB-4178-9990-FC324F5C5D7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2286000" y="3200400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>
                <a:latin typeface="Times New Roman" pitchFamily="-112" charset="0"/>
              </a:rPr>
              <a:t>….systilesyzygeticsyzygialsyzygyszaibelyiteszczecinszomo….</a:t>
            </a:r>
            <a:endParaRPr lang="en-US" sz="1600">
              <a:latin typeface="Times New Roman" pitchFamily="-112" charset="0"/>
            </a:endParaRP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/>
        </p:nvGraphicFramePr>
        <p:xfrm>
          <a:off x="230188" y="4017963"/>
          <a:ext cx="32194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Document" r:id="rId3" imgW="6403848" imgH="3941064" progId="Word.Document.8">
                  <p:embed/>
                </p:oleObj>
              </mc:Choice>
              <mc:Fallback>
                <p:oleObj name="Document" r:id="rId3" imgW="6403848" imgH="39410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4017963"/>
                        <a:ext cx="3219450" cy="197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901950" y="46339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3587750" y="387191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2749550" y="3567113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901950" y="49387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3892550" y="379571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3511550" y="3567113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901950" y="531971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4349750" y="3567113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901950" y="57769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5187950" y="3567113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AutoShape 16"/>
          <p:cNvSpPr>
            <a:spLocks noChangeArrowheads="1"/>
          </p:cNvSpPr>
          <p:nvPr/>
        </p:nvSpPr>
        <p:spPr bwMode="auto">
          <a:xfrm>
            <a:off x="6254750" y="3719513"/>
            <a:ext cx="2741613" cy="1096962"/>
          </a:xfrm>
          <a:prstGeom prst="upArrowCallout">
            <a:avLst>
              <a:gd name="adj1" fmla="val 62482"/>
              <a:gd name="adj2" fmla="val 62482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400" dirty="0">
                <a:latin typeface="Times New Roman" pitchFamily="-112" charset="0"/>
              </a:rPr>
              <a:t>Συνολικό μήκος της σειράς (</a:t>
            </a:r>
            <a:r>
              <a:rPr lang="en-US" sz="1400" dirty="0">
                <a:latin typeface="Times New Roman" pitchFamily="-112" charset="0"/>
              </a:rPr>
              <a:t>string</a:t>
            </a:r>
            <a:r>
              <a:rPr lang="el-GR" sz="1400" dirty="0">
                <a:latin typeface="Times New Roman" pitchFamily="-112" charset="0"/>
              </a:rPr>
              <a:t>)</a:t>
            </a:r>
            <a:r>
              <a:rPr lang="en-US" sz="1400" dirty="0">
                <a:latin typeface="Times New Roman" pitchFamily="-112" charset="0"/>
              </a:rPr>
              <a:t> =</a:t>
            </a:r>
          </a:p>
          <a:p>
            <a:pPr algn="ctr" eaLnBrk="0" hangingPunct="0"/>
            <a:r>
              <a:rPr lang="en-US" sz="1400" dirty="0">
                <a:latin typeface="Times New Roman" pitchFamily="-112" charset="0"/>
              </a:rPr>
              <a:t>400K x </a:t>
            </a:r>
            <a:r>
              <a:rPr lang="en-US" sz="1400" dirty="0">
                <a:solidFill>
                  <a:srgbClr val="FF0000"/>
                </a:solidFill>
                <a:latin typeface="Times New Roman" pitchFamily="-112" charset="0"/>
              </a:rPr>
              <a:t>8</a:t>
            </a:r>
            <a:r>
              <a:rPr lang="en-US" sz="1400" dirty="0">
                <a:latin typeface="Times New Roman" pitchFamily="-112" charset="0"/>
              </a:rPr>
              <a:t>B = 3.2MB</a:t>
            </a:r>
          </a:p>
        </p:txBody>
      </p:sp>
      <p:sp>
        <p:nvSpPr>
          <p:cNvPr id="40976" name="AutoShape 17"/>
          <p:cNvSpPr>
            <a:spLocks noChangeArrowheads="1"/>
          </p:cNvSpPr>
          <p:nvPr/>
        </p:nvSpPr>
        <p:spPr bwMode="auto">
          <a:xfrm>
            <a:off x="5264150" y="5167313"/>
            <a:ext cx="3748088" cy="1096962"/>
          </a:xfrm>
          <a:prstGeom prst="leftArrowCallout">
            <a:avLst>
              <a:gd name="adj1" fmla="val 25000"/>
              <a:gd name="adj2" fmla="val 25000"/>
              <a:gd name="adj3" fmla="val 56946"/>
              <a:gd name="adj4" fmla="val 71157"/>
            </a:avLst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>
                <a:latin typeface="Times New Roman" pitchFamily="-112" charset="0"/>
              </a:rPr>
              <a:t>Δείκτες για </a:t>
            </a:r>
            <a:r>
              <a:rPr lang="en-US" dirty="0">
                <a:latin typeface="Times New Roman" pitchFamily="-112" charset="0"/>
              </a:rPr>
              <a:t>3.2M</a:t>
            </a:r>
          </a:p>
          <a:p>
            <a:pPr algn="ctr" eaLnBrk="0" hangingPunct="0"/>
            <a:r>
              <a:rPr lang="el-GR" dirty="0">
                <a:latin typeface="Times New Roman" pitchFamily="-112" charset="0"/>
              </a:rPr>
              <a:t>θέσεις</a:t>
            </a:r>
            <a:r>
              <a:rPr lang="en-US" dirty="0">
                <a:latin typeface="Times New Roman" pitchFamily="-112" charset="0"/>
              </a:rPr>
              <a:t>: log</a:t>
            </a:r>
            <a:r>
              <a:rPr lang="en-US" baseline="-25000" dirty="0">
                <a:latin typeface="Times New Roman" pitchFamily="-112" charset="0"/>
              </a:rPr>
              <a:t>2</a:t>
            </a:r>
            <a:r>
              <a:rPr lang="en-US" dirty="0">
                <a:latin typeface="Times New Roman" pitchFamily="-112" charset="0"/>
              </a:rPr>
              <a:t>3.2M =</a:t>
            </a:r>
          </a:p>
          <a:p>
            <a:pPr algn="ctr" eaLnBrk="0" hangingPunct="0"/>
            <a:r>
              <a:rPr lang="en-US" dirty="0">
                <a:latin typeface="Times New Roman" pitchFamily="-112" charset="0"/>
              </a:rPr>
              <a:t>22bits = </a:t>
            </a:r>
            <a:r>
              <a:rPr lang="en-US" dirty="0">
                <a:solidFill>
                  <a:srgbClr val="FF0000"/>
                </a:solidFill>
                <a:latin typeface="Times New Roman" pitchFamily="-112" charset="0"/>
              </a:rPr>
              <a:t>3</a:t>
            </a:r>
            <a:r>
              <a:rPr lang="en-US" dirty="0">
                <a:latin typeface="Times New Roman" pitchFamily="-112" charset="0"/>
              </a:rPr>
              <a:t>bytes</a:t>
            </a:r>
          </a:p>
        </p:txBody>
      </p:sp>
      <p:sp>
        <p:nvSpPr>
          <p:cNvPr id="40977" name="Rectangle 18"/>
          <p:cNvSpPr>
            <a:spLocks noChangeArrowheads="1"/>
          </p:cNvSpPr>
          <p:nvPr/>
        </p:nvSpPr>
        <p:spPr bwMode="auto">
          <a:xfrm>
            <a:off x="228600" y="1523999"/>
            <a:ext cx="8701088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A50021"/>
              </a:buClr>
              <a:buSzPct val="60000"/>
            </a:pPr>
            <a:r>
              <a:rPr lang="el-GR" sz="2600" dirty="0">
                <a:latin typeface="+mn-lt"/>
              </a:rPr>
              <a:t>Αποθήκευσε το λεξικό ως ένα </a:t>
            </a:r>
            <a:r>
              <a:rPr lang="en-US" sz="2600" dirty="0">
                <a:latin typeface="+mn-lt"/>
              </a:rPr>
              <a:t>(</a:t>
            </a:r>
            <a:r>
              <a:rPr lang="el-GR" sz="2600" dirty="0">
                <a:latin typeface="+mn-lt"/>
              </a:rPr>
              <a:t>μεγάλο</a:t>
            </a:r>
            <a:r>
              <a:rPr lang="en-US" sz="2600" dirty="0">
                <a:latin typeface="+mn-lt"/>
              </a:rPr>
              <a:t>) string </a:t>
            </a:r>
            <a:r>
              <a:rPr lang="el-GR" sz="2600" dirty="0">
                <a:latin typeface="+mn-lt"/>
              </a:rPr>
              <a:t>χαρακτήρων</a:t>
            </a:r>
            <a:r>
              <a:rPr lang="en-US" sz="2600" dirty="0">
                <a:latin typeface="+mn-lt"/>
              </a:rPr>
              <a:t>:</a:t>
            </a:r>
            <a:endParaRPr lang="el-GR" sz="2600" dirty="0">
              <a:latin typeface="+mn-lt"/>
            </a:endParaRP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2000" dirty="0">
                <a:latin typeface="+mn-lt"/>
              </a:rPr>
              <a:t>Ένας δείκτης δείχνει στο τέλος της τρέχουσας λέξης (αρχή επόμενης) </a:t>
            </a: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2000" dirty="0">
                <a:latin typeface="+mn-lt"/>
              </a:rPr>
              <a:t>Εξοικονόμηση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60%</a:t>
            </a:r>
            <a:r>
              <a:rPr lang="en-US" sz="2000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του χώρου</a:t>
            </a:r>
            <a:endParaRPr lang="en-US" sz="2000" dirty="0">
              <a:latin typeface="+mn-lt"/>
            </a:endParaRPr>
          </a:p>
        </p:txBody>
      </p:sp>
      <p:sp>
        <p:nvSpPr>
          <p:cNvPr id="4097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292849"/>
            <a:ext cx="480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latin typeface="+mn-lt"/>
              </a:rPr>
              <a:t>δυαδική αναζήτηση όπως πριν, τώρα στο </a:t>
            </a:r>
            <a:r>
              <a:rPr lang="en-US" sz="1800" dirty="0">
                <a:latin typeface="+mn-lt"/>
              </a:rPr>
              <a:t>string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83522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41967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Χώρος για το λεξικό ως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string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305800" cy="17526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4</a:t>
            </a:r>
            <a:r>
              <a:rPr lang="en-US" dirty="0">
                <a:ea typeface="ＭＳ Ｐゴシック" pitchFamily="-112" charset="-128"/>
              </a:rPr>
              <a:t> bytes </a:t>
            </a:r>
            <a:r>
              <a:rPr lang="el-GR" dirty="0">
                <a:ea typeface="ＭＳ Ｐゴシック" pitchFamily="-112" charset="-128"/>
              </a:rPr>
              <a:t>ανά όρο για το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Freq</a:t>
            </a:r>
            <a:r>
              <a:rPr lang="en-US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4</a:t>
            </a:r>
            <a:r>
              <a:rPr lang="en-US" dirty="0">
                <a:ea typeface="ＭＳ Ｐゴシック" pitchFamily="-112" charset="-128"/>
              </a:rPr>
              <a:t> bytes </a:t>
            </a:r>
            <a:r>
              <a:rPr lang="el-GR" dirty="0">
                <a:ea typeface="ＭＳ Ｐゴシック" pitchFamily="-112" charset="-128"/>
              </a:rPr>
              <a:t>ανά όρο για δείκτες σε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Postings</a:t>
            </a:r>
            <a:r>
              <a:rPr lang="en-US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  <a:ea typeface="ＭＳ Ｐゴシック" pitchFamily="-112" charset="-128"/>
              </a:rPr>
              <a:t>3</a:t>
            </a:r>
            <a:r>
              <a:rPr lang="en-US" dirty="0">
                <a:ea typeface="ＭＳ Ｐゴシック" pitchFamily="-112" charset="-128"/>
              </a:rPr>
              <a:t> bytes </a:t>
            </a:r>
            <a:r>
              <a:rPr lang="el-GR" dirty="0">
                <a:ea typeface="ＭＳ Ｐゴシック" pitchFamily="-112" charset="-128"/>
              </a:rPr>
              <a:t>ανά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term pointer</a:t>
            </a: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Κατά μέσο όρο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8 </a:t>
            </a:r>
            <a:r>
              <a:rPr lang="en-US" dirty="0">
                <a:ea typeface="ＭＳ Ｐゴシック" pitchFamily="-112" charset="-128"/>
              </a:rPr>
              <a:t>bytes </a:t>
            </a:r>
            <a:r>
              <a:rPr lang="el-GR" dirty="0">
                <a:ea typeface="ＭＳ Ｐゴシック" pitchFamily="-112" charset="-128"/>
              </a:rPr>
              <a:t>ανά όρο στο </a:t>
            </a:r>
            <a:r>
              <a:rPr lang="en-US" dirty="0">
                <a:ea typeface="ＭＳ Ｐゴシック" pitchFamily="-112" charset="-128"/>
              </a:rPr>
              <a:t>string</a:t>
            </a:r>
            <a:r>
              <a:rPr lang="el-GR" dirty="0">
                <a:ea typeface="ＭＳ Ｐゴシック" pitchFamily="-112" charset="-128"/>
              </a:rPr>
              <a:t> (3.2ΜΒ)</a:t>
            </a:r>
            <a:endParaRPr lang="en-US" dirty="0">
              <a:ea typeface="ＭＳ Ｐゴシック" pitchFamily="-112" charset="-128"/>
            </a:endParaRP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r>
              <a:rPr lang="en-US" dirty="0">
                <a:ea typeface="ＭＳ Ｐゴシック" pitchFamily="-112" charset="-128"/>
              </a:rPr>
              <a:t>400K </a:t>
            </a:r>
            <a:r>
              <a:rPr lang="el-GR" dirty="0">
                <a:ea typeface="ＭＳ Ｐゴシック" pitchFamily="-112" charset="-128"/>
              </a:rPr>
              <a:t>όροι</a:t>
            </a:r>
            <a:r>
              <a:rPr lang="en-US" dirty="0">
                <a:ea typeface="ＭＳ Ｐゴシック" pitchFamily="-112" charset="-128"/>
              </a:rPr>
              <a:t> x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19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  <a:sym typeface="Symbol" pitchFamily="-112" charset="2"/>
              </a:rPr>
              <a:t> 7.6 MB (</a:t>
            </a:r>
            <a:r>
              <a:rPr lang="el-GR" dirty="0">
                <a:ea typeface="ＭＳ Ｐゴシック" pitchFamily="-112" charset="-128"/>
                <a:sym typeface="Symbol" pitchFamily="-112" charset="2"/>
              </a:rPr>
              <a:t>έναντι</a:t>
            </a:r>
            <a:r>
              <a:rPr lang="en-US" dirty="0">
                <a:ea typeface="ＭＳ Ｐゴシック" pitchFamily="-112" charset="-128"/>
                <a:sym typeface="Symbol" pitchFamily="-112" charset="2"/>
              </a:rPr>
              <a:t> 11.2MB </a:t>
            </a:r>
            <a:r>
              <a:rPr lang="el-GR" dirty="0">
                <a:ea typeface="ＭＳ Ｐゴシック" pitchFamily="-112" charset="-128"/>
                <a:sym typeface="Symbol" pitchFamily="-112" charset="2"/>
              </a:rPr>
              <a:t>για σταθερό μήκος λέξης</a:t>
            </a:r>
            <a:r>
              <a:rPr lang="en-US" dirty="0">
                <a:ea typeface="ＭＳ Ｐゴシック" pitchFamily="-112" charset="-128"/>
                <a:sym typeface="Symbol" pitchFamily="-112" charset="2"/>
              </a:rPr>
              <a:t>)</a:t>
            </a:r>
            <a:endParaRPr lang="el-GR" dirty="0">
              <a:ea typeface="ＭＳ Ｐゴシック" pitchFamily="-112" charset="-128"/>
              <a:sym typeface="Symbol" pitchFamily="-112" charset="2"/>
            </a:endParaRPr>
          </a:p>
          <a:p>
            <a:pPr eaLnBrk="1" hangingPunct="1">
              <a:buNone/>
            </a:pPr>
            <a:endParaRPr lang="en-US" dirty="0">
              <a:ea typeface="ＭＳ Ｐゴシック" pitchFamily="-112" charset="-128"/>
            </a:endParaRP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5D9A7EB-2613-4B15-8E56-371E57FA4CF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6600" y="2209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  <a:sym typeface="Symbol" pitchFamily="-112" charset="2"/>
              </a:rPr>
              <a:t>Κατά μέσο όρο:</a:t>
            </a:r>
            <a:r>
              <a:rPr lang="en-US" dirty="0">
                <a:solidFill>
                  <a:srgbClr val="FF0000"/>
                </a:solidFill>
                <a:latin typeface="+mn-lt"/>
                <a:sym typeface="Symbol" pitchFamily="-112" charset="2"/>
              </a:rPr>
              <a:t>11</a:t>
            </a:r>
            <a:r>
              <a:rPr lang="en-US" dirty="0">
                <a:latin typeface="+mn-lt"/>
                <a:sym typeface="Symbol" pitchFamily="-112" charset="2"/>
              </a:rPr>
              <a:t>bytes/term</a:t>
            </a:r>
            <a:endParaRPr lang="el-GR" dirty="0">
              <a:latin typeface="+mn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553200" y="2286000"/>
            <a:ext cx="457200" cy="838200"/>
          </a:xfrm>
          <a:prstGeom prst="rightBrac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1905000" y="5029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latin typeface="+mn-lt"/>
              </a:rPr>
              <a:t>11+8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209800" y="4800600"/>
            <a:ext cx="0" cy="2286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3942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838200" y="12954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Θα μειώσουμε το χώρο για την αποθήκευση των </a:t>
            </a:r>
            <a:r>
              <a:rPr lang="en-US" sz="2800" dirty="0">
                <a:latin typeface="+mn-lt"/>
              </a:rPr>
              <a:t>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FF9A1-99D6-448B-9B41-731EE5027DA6}"/>
              </a:ext>
            </a:extLst>
          </p:cNvPr>
          <p:cNvSpPr txBox="1"/>
          <p:nvPr/>
        </p:nvSpPr>
        <p:spPr>
          <a:xfrm>
            <a:off x="838200" y="3062268"/>
            <a:ext cx="693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Πως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;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Όλοι οι όροι σε ένα μεγάλο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+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Ένας δείκτης στο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ανά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k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όρους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902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Στατιστικά</a:t>
            </a:r>
            <a:endParaRPr lang="en-US" sz="44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90919"/>
            <a:ext cx="8534400" cy="6096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 Πόσο μεγάλο είναι το λεξικό και οι καταχωρήσεις; </a:t>
            </a:r>
            <a:endParaRPr lang="en-US" sz="2800" dirty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E65E9DB-96F2-4746-9033-0415F8B639A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</a:t>
            </a:r>
          </a:p>
        </p:txBody>
      </p:sp>
      <p:pic>
        <p:nvPicPr>
          <p:cNvPr id="2048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838200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4402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336925" y="5181600"/>
            <a:ext cx="282308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dirty="0">
                <a:latin typeface="+mn-lt"/>
                <a:sym typeface="Symbol" pitchFamily="-112" charset="2"/>
              </a:rPr>
              <a:t> </a:t>
            </a:r>
            <a:r>
              <a:rPr lang="el-GR" dirty="0">
                <a:latin typeface="+mn-lt"/>
                <a:sym typeface="Symbol" pitchFamily="-112" charset="2"/>
              </a:rPr>
              <a:t>Κερδίζουμε 3 </a:t>
            </a:r>
            <a:r>
              <a:rPr lang="en-US" dirty="0">
                <a:latin typeface="+mn-lt"/>
                <a:sym typeface="Symbol" pitchFamily="-112" charset="2"/>
              </a:rPr>
              <a:t>bytes</a:t>
            </a:r>
          </a:p>
          <a:p>
            <a:r>
              <a:rPr lang="en-US" dirty="0">
                <a:latin typeface="+mn-lt"/>
                <a:sym typeface="Symbol" pitchFamily="-112" charset="2"/>
              </a:rPr>
              <a:t> </a:t>
            </a:r>
            <a:r>
              <a:rPr lang="el-GR" dirty="0">
                <a:latin typeface="+mn-lt"/>
                <a:sym typeface="Symbol" pitchFamily="-112" charset="2"/>
              </a:rPr>
              <a:t>για</a:t>
            </a:r>
            <a:r>
              <a:rPr lang="en-US" dirty="0">
                <a:latin typeface="+mn-lt"/>
                <a:sym typeface="Symbol" pitchFamily="-112" charset="2"/>
              </a:rPr>
              <a:t> k - 1</a:t>
            </a:r>
            <a:r>
              <a:rPr lang="el-GR" dirty="0">
                <a:latin typeface="+mn-lt"/>
                <a:sym typeface="Symbol" pitchFamily="-112" charset="2"/>
              </a:rPr>
              <a:t> </a:t>
            </a:r>
            <a:endParaRPr lang="en-US" dirty="0">
              <a:latin typeface="+mn-lt"/>
              <a:sym typeface="Symbol" pitchFamily="-112" charset="2"/>
            </a:endParaRPr>
          </a:p>
          <a:p>
            <a:r>
              <a:rPr lang="en-US" dirty="0">
                <a:latin typeface="+mn-lt"/>
                <a:sym typeface="Symbol" pitchFamily="-112" charset="2"/>
              </a:rPr>
              <a:t> </a:t>
            </a:r>
            <a:r>
              <a:rPr lang="el-GR" dirty="0">
                <a:latin typeface="+mn-lt"/>
                <a:sym typeface="Symbol" pitchFamily="-112" charset="2"/>
              </a:rPr>
              <a:t>δείκτες</a:t>
            </a:r>
            <a:r>
              <a:rPr lang="en-US" dirty="0">
                <a:latin typeface="Times New Roman" pitchFamily="-112" charset="0"/>
                <a:sym typeface="Symbol" pitchFamily="-112" charset="2"/>
              </a:rPr>
              <a:t>.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69132" y="88314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Blocking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(Δείκτες σε ομάδες)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228601" y="1371600"/>
            <a:ext cx="8001000" cy="2514600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-112" charset="-128"/>
              </a:rPr>
              <a:t>Διαίρεσε το </a:t>
            </a:r>
            <a:r>
              <a:rPr lang="en-US" dirty="0">
                <a:ea typeface="ＭＳ Ｐゴシック" pitchFamily="-112" charset="-128"/>
              </a:rPr>
              <a:t>string </a:t>
            </a:r>
            <a:r>
              <a:rPr lang="el-GR" dirty="0">
                <a:ea typeface="ＭＳ Ｐゴシック" pitchFamily="-112" charset="-128"/>
              </a:rPr>
              <a:t>σε ομάδες </a:t>
            </a:r>
            <a:r>
              <a:rPr lang="en-US" dirty="0">
                <a:ea typeface="ＭＳ Ｐゴシック" pitchFamily="-112" charset="-128"/>
              </a:rPr>
              <a:t>(blocks) </a:t>
            </a:r>
            <a:r>
              <a:rPr lang="el-GR" dirty="0">
                <a:ea typeface="ＭＳ Ｐゴシック" pitchFamily="-112" charset="-128"/>
              </a:rPr>
              <a:t>των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k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l-GR" dirty="0">
                <a:ea typeface="ＭＳ Ｐゴシック" pitchFamily="-112" charset="-128"/>
              </a:rPr>
              <a:t>όρων</a:t>
            </a: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Διατήρησε ένα δείκτη σε κάθε ομάδα</a:t>
            </a:r>
            <a:endParaRPr lang="en-US" dirty="0">
              <a:ea typeface="ＭＳ Ｐゴシック" pitchFamily="-112" charset="-128"/>
            </a:endParaRPr>
          </a:p>
          <a:p>
            <a:pPr lvl="1" eaLnBrk="1" hangingPunct="1"/>
            <a:r>
              <a:rPr lang="el-GR" dirty="0">
                <a:ea typeface="ＭＳ Ｐゴシック" pitchFamily="-112" charset="-128"/>
              </a:rPr>
              <a:t>Παράδειγμα</a:t>
            </a:r>
            <a:r>
              <a:rPr lang="en-US" dirty="0">
                <a:ea typeface="ＭＳ Ｐゴシック" pitchFamily="-112" charset="-128"/>
              </a:rPr>
              <a:t>: </a:t>
            </a:r>
            <a:r>
              <a:rPr lang="en-US" i="1" dirty="0">
                <a:ea typeface="ＭＳ Ｐゴシック" pitchFamily="-112" charset="-128"/>
              </a:rPr>
              <a:t>k</a:t>
            </a:r>
            <a:r>
              <a:rPr lang="el-GR" i="1" dirty="0">
                <a:ea typeface="ＭＳ Ｐゴシック" pitchFamily="-112" charset="-128"/>
              </a:rPr>
              <a:t> </a:t>
            </a:r>
            <a:r>
              <a:rPr lang="en-US" i="1" dirty="0">
                <a:ea typeface="ＭＳ Ｐゴシック" pitchFamily="-112" charset="-128"/>
              </a:rPr>
              <a:t>=</a:t>
            </a:r>
            <a:r>
              <a:rPr lang="el-GR" i="1" dirty="0"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</a:rPr>
              <a:t>4.</a:t>
            </a: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Χρειαζόμαστε και το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μήκος </a:t>
            </a:r>
            <a:r>
              <a:rPr lang="el-GR" dirty="0">
                <a:ea typeface="ＭＳ Ｐゴシック" pitchFamily="-112" charset="-128"/>
              </a:rPr>
              <a:t>του όρου</a:t>
            </a:r>
            <a:r>
              <a:rPr lang="en-US" dirty="0">
                <a:ea typeface="ＭＳ Ｐゴシック" pitchFamily="-112" charset="-128"/>
              </a:rPr>
              <a:t> (1 extra byte)</a:t>
            </a:r>
          </a:p>
        </p:txBody>
      </p:sp>
      <p:sp>
        <p:nvSpPr>
          <p:cNvPr id="43022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0D64B99-4F3B-42D5-B5DD-70553AB0954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40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452563" y="3276600"/>
            <a:ext cx="7429500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 dirty="0">
                <a:latin typeface="Times New Roman" pitchFamily="-112" charset="0"/>
              </a:rPr>
              <a:t>….</a:t>
            </a:r>
            <a:r>
              <a:rPr lang="en-US" sz="2000" b="1" dirty="0">
                <a:solidFill>
                  <a:srgbClr val="990033"/>
                </a:solidFill>
                <a:latin typeface="Times New Roman" pitchFamily="-112" charset="0"/>
              </a:rPr>
              <a:t>7</a:t>
            </a:r>
            <a:r>
              <a:rPr lang="en-US" sz="2000" b="1" i="1" dirty="0">
                <a:latin typeface="Times New Roman" pitchFamily="-112" charset="0"/>
              </a:rPr>
              <a:t>systile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syzygetic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syzygial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6</a:t>
            </a:r>
            <a:r>
              <a:rPr lang="en-US" sz="2000" b="1" i="1" dirty="0">
                <a:latin typeface="Times New Roman" pitchFamily="-112" charset="0"/>
              </a:rPr>
              <a:t>syzygy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11</a:t>
            </a:r>
            <a:r>
              <a:rPr lang="en-US" sz="2000" b="1" i="1" dirty="0">
                <a:latin typeface="Times New Roman" pitchFamily="-112" charset="0"/>
              </a:rPr>
              <a:t>szaibelyite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szczecin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szomo</a:t>
            </a:r>
            <a:r>
              <a:rPr lang="en-US" sz="2000" dirty="0">
                <a:latin typeface="Times New Roman" pitchFamily="-112" charset="0"/>
              </a:rPr>
              <a:t>….</a:t>
            </a:r>
            <a:endParaRPr lang="en-US" sz="1600" dirty="0">
              <a:latin typeface="Times New Roman" pitchFamily="-112" charset="0"/>
            </a:endParaRPr>
          </a:p>
        </p:txBody>
      </p:sp>
      <p:graphicFrame>
        <p:nvGraphicFramePr>
          <p:cNvPr id="43010" name="Object 1024"/>
          <p:cNvGraphicFramePr>
            <a:graphicFrameLocks noChangeAspect="1"/>
          </p:cNvGraphicFramePr>
          <p:nvPr/>
        </p:nvGraphicFramePr>
        <p:xfrm>
          <a:off x="147638" y="4483100"/>
          <a:ext cx="331787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Document" r:id="rId3" imgW="6598920" imgH="4687824" progId="Word.Document.8">
                  <p:embed/>
                </p:oleObj>
              </mc:Choice>
              <mc:Fallback>
                <p:oleObj name="Document" r:id="rId3" imgW="6598920" imgH="46878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4483100"/>
                        <a:ext cx="3317875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7432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35052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 flipV="1">
            <a:off x="1981200" y="36576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743200" y="6477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5715000" y="3657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6021388" y="5257800"/>
            <a:ext cx="2741612" cy="914400"/>
          </a:xfrm>
          <a:prstGeom prst="leftArrowCallout">
            <a:avLst>
              <a:gd name="adj1" fmla="val 25000"/>
              <a:gd name="adj2" fmla="val 25000"/>
              <a:gd name="adj3" fmla="val 54138"/>
              <a:gd name="adj4" fmla="val 7044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600" dirty="0">
                <a:latin typeface="Times New Roman" pitchFamily="-112" charset="0"/>
              </a:rPr>
              <a:t>Χάνουμε</a:t>
            </a:r>
            <a:r>
              <a:rPr lang="en-US" sz="1600" dirty="0">
                <a:latin typeface="Times New Roman" pitchFamily="-112" charset="0"/>
              </a:rPr>
              <a:t> </a:t>
            </a:r>
            <a:r>
              <a:rPr lang="en-US" sz="1600" i="1" dirty="0">
                <a:latin typeface="Times New Roman" pitchFamily="-112" charset="0"/>
              </a:rPr>
              <a:t>k</a:t>
            </a:r>
            <a:r>
              <a:rPr lang="en-US" sz="1600" dirty="0">
                <a:latin typeface="Times New Roman" pitchFamily="-112" charset="0"/>
              </a:rPr>
              <a:t>  bytes </a:t>
            </a:r>
            <a:r>
              <a:rPr lang="el-GR" sz="1600" dirty="0">
                <a:latin typeface="Times New Roman" pitchFamily="-112" charset="0"/>
              </a:rPr>
              <a:t>για</a:t>
            </a:r>
          </a:p>
          <a:p>
            <a:pPr algn="ctr" eaLnBrk="0" hangingPunct="0"/>
            <a:r>
              <a:rPr lang="el-GR" sz="1600" dirty="0">
                <a:latin typeface="Times New Roman" pitchFamily="-112" charset="0"/>
              </a:rPr>
              <a:t> το μήκος του όρου</a:t>
            </a:r>
            <a:endParaRPr lang="en-US" sz="1600" dirty="0">
              <a:latin typeface="Times New Roman" pitchFamily="-112" charset="0"/>
            </a:endParaRPr>
          </a:p>
        </p:txBody>
      </p:sp>
      <p:sp>
        <p:nvSpPr>
          <p:cNvPr id="430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21388" y="4038600"/>
            <a:ext cx="175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Ανά </a:t>
            </a:r>
            <a:r>
              <a:rPr lang="en-US" sz="2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ＭＳ Ｐゴシック" pitchFamily="-112" charset="-128"/>
                <a:cs typeface="+mn-cs"/>
              </a:rPr>
              <a:t>k</a:t>
            </a:r>
            <a:r>
              <a:rPr lang="en-US" dirty="0"/>
              <a:t>:</a:t>
            </a:r>
            <a:endParaRPr lang="el-GR" dirty="0"/>
          </a:p>
        </p:txBody>
      </p:sp>
      <p:cxnSp>
        <p:nvCxnSpPr>
          <p:cNvPr id="4" name="Straight Arrow Connector 3"/>
          <p:cNvCxnSpPr>
            <a:endCxn id="43019" idx="0"/>
          </p:cNvCxnSpPr>
          <p:nvPr/>
        </p:nvCxnSpPr>
        <p:spPr>
          <a:xfrm flipH="1">
            <a:off x="4748466" y="4500265"/>
            <a:ext cx="1411540" cy="68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457950" y="4500265"/>
            <a:ext cx="1162050" cy="68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6770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Blocking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dirty="0">
                <a:ea typeface="ＭＳ Ｐゴシック" pitchFamily="-112" charset="-128"/>
              </a:rPr>
              <a:t>Συνολικό όφελος για </a:t>
            </a:r>
            <a:r>
              <a:rPr lang="en-US" dirty="0">
                <a:ea typeface="ＭＳ Ｐゴシック" pitchFamily="-112" charset="-128"/>
              </a:rPr>
              <a:t>block size </a:t>
            </a:r>
            <a:r>
              <a:rPr lang="en-US" i="1" dirty="0">
                <a:ea typeface="ＭＳ Ｐゴシック" pitchFamily="-112" charset="-128"/>
              </a:rPr>
              <a:t>k</a:t>
            </a:r>
            <a:r>
              <a:rPr lang="en-US" dirty="0">
                <a:ea typeface="ＭＳ Ｐゴシック" pitchFamily="-112" charset="-128"/>
              </a:rPr>
              <a:t> = 4</a:t>
            </a: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Χωρίς </a:t>
            </a:r>
            <a:r>
              <a:rPr lang="en-US" dirty="0">
                <a:ea typeface="ＭＳ Ｐゴシック" pitchFamily="-112" charset="-128"/>
              </a:rPr>
              <a:t>blocking 3 bytes/pointer </a:t>
            </a:r>
          </a:p>
          <a:p>
            <a:pPr lvl="1" eaLnBrk="1" hangingPunct="1"/>
            <a:r>
              <a:rPr lang="en-US" dirty="0">
                <a:ea typeface="ＭＳ Ｐゴシック" pitchFamily="-112" charset="-128"/>
              </a:rPr>
              <a:t>3 x 4 = 12 bytes, (</a:t>
            </a:r>
            <a:r>
              <a:rPr lang="el-GR" dirty="0">
                <a:ea typeface="ＭＳ Ｐゴシック" pitchFamily="-112" charset="-128"/>
              </a:rPr>
              <a:t>ανά </a:t>
            </a:r>
            <a:r>
              <a:rPr lang="en-US" dirty="0">
                <a:ea typeface="ＭＳ Ｐゴシック" pitchFamily="-112" charset="-128"/>
              </a:rPr>
              <a:t>block)</a:t>
            </a:r>
          </a:p>
          <a:p>
            <a:pPr eaLnBrk="1" hangingPunct="1">
              <a:buFont typeface="Wingdings" pitchFamily="-112" charset="2"/>
              <a:buNone/>
            </a:pPr>
            <a:r>
              <a:rPr lang="el-GR" dirty="0">
                <a:ea typeface="ＭＳ Ｐゴシック" pitchFamily="-112" charset="-128"/>
              </a:rPr>
              <a:t>Τώρα </a:t>
            </a:r>
            <a:r>
              <a:rPr lang="en-US" dirty="0">
                <a:ea typeface="ＭＳ Ｐゴシック" pitchFamily="-112" charset="-128"/>
              </a:rPr>
              <a:t>3 + 4 = 7 bytes.</a:t>
            </a:r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2A76F69-DD15-4409-93E9-3853DD0C1BF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1217540" name="Text Box 4"/>
          <p:cNvSpPr txBox="1">
            <a:spLocks noChangeArrowheads="1"/>
          </p:cNvSpPr>
          <p:nvPr/>
        </p:nvSpPr>
        <p:spPr bwMode="auto">
          <a:xfrm>
            <a:off x="319087" y="3568672"/>
            <a:ext cx="8505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Εξοικονόμηση ακόμα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~0.5MB. </a:t>
            </a:r>
            <a:r>
              <a:rPr lang="el-GR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Ελάττωση του μεγέθους του ευρετηρίου από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7.6 MB </a:t>
            </a:r>
            <a:r>
              <a:rPr lang="el-GR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σε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 7.1 MB.</a:t>
            </a:r>
          </a:p>
        </p:txBody>
      </p:sp>
      <p:sp>
        <p:nvSpPr>
          <p:cNvPr id="1217541" name="Text Box 5"/>
          <p:cNvSpPr txBox="1">
            <a:spLocks noChangeArrowheads="1"/>
          </p:cNvSpPr>
          <p:nvPr/>
        </p:nvSpPr>
        <p:spPr bwMode="auto">
          <a:xfrm>
            <a:off x="1904999" y="5105400"/>
            <a:ext cx="57842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>
                <a:latin typeface="+mn-lt"/>
              </a:rPr>
              <a:t>Γιατί όχι ακόμα μεγαλύτερο </a:t>
            </a:r>
            <a:r>
              <a:rPr lang="en-US" sz="3200" i="1" dirty="0">
                <a:latin typeface="+mn-lt"/>
              </a:rPr>
              <a:t>k</a:t>
            </a:r>
            <a:r>
              <a:rPr lang="en-US" sz="3200" dirty="0">
                <a:latin typeface="+mn-lt"/>
              </a:rPr>
              <a:t>; </a:t>
            </a:r>
            <a:endParaRPr lang="el-GR" sz="3200" dirty="0">
              <a:latin typeface="+mn-lt"/>
            </a:endParaRPr>
          </a:p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>
                <a:latin typeface="+mn-lt"/>
              </a:rPr>
              <a:t>Σε τι χάνουμε; </a:t>
            </a:r>
            <a:endParaRPr lang="en-US" sz="3200" dirty="0">
              <a:latin typeface="+mn-lt"/>
            </a:endParaRPr>
          </a:p>
        </p:txBody>
      </p:sp>
      <p:sp>
        <p:nvSpPr>
          <p:cNvPr id="4403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183466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7540" grpId="0" autoUpdateAnimBg="0"/>
      <p:bldP spid="1217541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838200" y="12954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Θα μειώσουμε το χώρο για την αποθήκευση των </a:t>
            </a:r>
            <a:r>
              <a:rPr lang="en-US" sz="2800" dirty="0">
                <a:latin typeface="+mn-lt"/>
              </a:rPr>
              <a:t>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FF9A1-99D6-448B-9B41-731EE5027DA6}"/>
              </a:ext>
            </a:extLst>
          </p:cNvPr>
          <p:cNvSpPr txBox="1"/>
          <p:nvPr/>
        </p:nvSpPr>
        <p:spPr>
          <a:xfrm>
            <a:off x="838200" y="3062268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Πως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;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Όλοι οι όροι σε ένα μεγάλο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+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Ένας δείκτης στο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ανά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k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όρους +</a:t>
            </a:r>
          </a:p>
          <a:p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Συγχώνευση των κοινών προθεμάτων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04624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65126"/>
            <a:ext cx="8991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Εμπρόσθια κωδικοποίηση (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Front coding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el-GR" sz="3200" dirty="0">
                <a:ea typeface="ＭＳ Ｐゴシック" pitchFamily="-112" charset="-128"/>
              </a:rPr>
              <a:t>Οι λέξεις συχνά έχουν μεγάλα κοινά προθέματα – αποθήκευση μόνο των διαφορών </a:t>
            </a:r>
          </a:p>
          <a:p>
            <a:pPr marL="457200" lvl="1" indent="0" eaLnBrk="1" hangingPunct="1">
              <a:buNone/>
            </a:pPr>
            <a:endParaRPr lang="el-GR" dirty="0">
              <a:solidFill>
                <a:srgbClr val="A40508"/>
              </a:solidFill>
              <a:ea typeface="ＭＳ Ｐゴシック" pitchFamily="-112" charset="-128"/>
            </a:endParaRPr>
          </a:p>
          <a:p>
            <a:pPr marL="457200" lvl="1" indent="0" eaLnBrk="1" hangingPunct="1">
              <a:buNone/>
            </a:pP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>
                <a:ea typeface="ＭＳ Ｐゴシック" pitchFamily="-112" charset="-128"/>
              </a:rPr>
              <a:t>automata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>
                <a:ea typeface="ＭＳ Ｐゴシック" pitchFamily="-112" charset="-128"/>
              </a:rPr>
              <a:t>automate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9</a:t>
            </a:r>
            <a:r>
              <a:rPr lang="en-US" b="1" i="1" dirty="0">
                <a:ea typeface="ＭＳ Ｐゴシック" pitchFamily="-112" charset="-128"/>
              </a:rPr>
              <a:t>automatic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b="1" i="1" dirty="0">
                <a:ea typeface="ＭＳ Ｐゴシック" pitchFamily="-112" charset="-128"/>
              </a:rPr>
              <a:t>automation</a:t>
            </a:r>
          </a:p>
        </p:txBody>
      </p:sp>
      <p:sp>
        <p:nvSpPr>
          <p:cNvPr id="49163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B234A38-42AE-4B33-90C2-01CB666FA16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49375" y="4038600"/>
            <a:ext cx="4321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>
                <a:sym typeface="Symbol" pitchFamily="-112" charset="2"/>
              </a:rPr>
              <a:t></a:t>
            </a:r>
            <a:r>
              <a:rPr lang="en-US">
                <a:solidFill>
                  <a:srgbClr val="A40508"/>
                </a:solidFill>
              </a:rPr>
              <a:t>8</a:t>
            </a:r>
            <a:r>
              <a:rPr lang="en-US" b="1" i="1"/>
              <a:t>automat</a:t>
            </a:r>
            <a:r>
              <a:rPr lang="en-US"/>
              <a:t>*</a:t>
            </a:r>
            <a:r>
              <a:rPr lang="en-US" b="1" i="1"/>
              <a:t>a</a:t>
            </a:r>
            <a:r>
              <a:rPr lang="en-US">
                <a:solidFill>
                  <a:srgbClr val="A40508"/>
                </a:solidFill>
              </a:rPr>
              <a:t>1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e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2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ic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3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ion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V="1">
            <a:off x="3330575" y="4419600"/>
            <a:ext cx="0" cy="1143000"/>
          </a:xfrm>
          <a:prstGeom prst="line">
            <a:avLst/>
          </a:prstGeom>
          <a:noFill/>
          <a:ln w="127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08025" y="5486400"/>
            <a:ext cx="2720975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Encodes </a:t>
            </a:r>
            <a:r>
              <a:rPr lang="en-US" b="1" i="1"/>
              <a:t>automat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 flipV="1">
            <a:off x="3733800" y="44196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114800" y="5370513"/>
            <a:ext cx="26924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Extra length</a:t>
            </a:r>
          </a:p>
          <a:p>
            <a:pPr eaLnBrk="1" hangingPunct="1"/>
            <a:r>
              <a:rPr lang="en-US"/>
              <a:t>beyond </a:t>
            </a:r>
            <a:r>
              <a:rPr lang="en-US" b="1" i="1"/>
              <a:t>automat.</a:t>
            </a:r>
          </a:p>
        </p:txBody>
      </p:sp>
      <p:sp>
        <p:nvSpPr>
          <p:cNvPr id="4916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33763983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8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Περίληψη συμπίεσης για το λεξικό του </a:t>
            </a:r>
            <a:r>
              <a:rPr lang="en-US" sz="38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7924800" cy="4098609"/>
        </p:xfrm>
        <a:graphic>
          <a:graphicData uri="http://schemas.openxmlformats.org/drawingml/2006/table">
            <a:tbl>
              <a:tblPr/>
              <a:tblGrid>
                <a:gridCol w="6016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Τεχνική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12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Μέγεθος σε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Fixed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Dictionary-as-String with pointers to every 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k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+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2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8F5004B-8348-44FD-89C1-6FF17CDB6E46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019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22864683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879233"/>
            <a:ext cx="7886700" cy="2852737"/>
          </a:xfrm>
        </p:spPr>
        <p:txBody>
          <a:bodyPr/>
          <a:lstStyle/>
          <a:p>
            <a:r>
              <a:rPr lang="el-GR" cap="none" dirty="0">
                <a:ea typeface="ＭＳ Ｐゴシック" pitchFamily="-112" charset="-128"/>
              </a:rPr>
              <a:t>ΣΥΜΠΙΕΣΗ ΤΩΝ ΚΑΤΑΧΩΡΗΣΕΩΝ</a:t>
            </a:r>
            <a:endParaRPr lang="en-US" cap="none" dirty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6518328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88824" y="1750807"/>
            <a:ext cx="8274176" cy="3810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Το αρχείο των καταχωρήσεων είναι </a:t>
            </a:r>
            <a:r>
              <a:rPr lang="el-GR" sz="28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πολύ μεγαλύτερο </a:t>
            </a:r>
            <a:r>
              <a:rPr lang="el-GR" sz="2800" dirty="0">
                <a:ea typeface="ＭＳ Ｐゴシック" pitchFamily="-112" charset="-128"/>
              </a:rPr>
              <a:t>αυτού του λεξικού - τουλάχιστον 10 φορές</a:t>
            </a:r>
            <a:r>
              <a:rPr lang="en-US" sz="2800" dirty="0">
                <a:ea typeface="ＭＳ Ｐゴシック" pitchFamily="-112" charset="-128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Βασική επιδίωξη: </a:t>
            </a:r>
            <a:r>
              <a:rPr lang="el-GR" sz="2800" i="1" dirty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αποθήκευση κάθε καταχώρησης συνοπτικά</a:t>
            </a:r>
            <a:endParaRPr lang="en-US" sz="2800" i="1" dirty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Στην περίπτωση μας, μια καταχώρηση είναι το αναγνωριστικό ενός εγγράφου (</a:t>
            </a:r>
            <a:r>
              <a:rPr lang="en-US" sz="2800" dirty="0" err="1">
                <a:solidFill>
                  <a:srgbClr val="FF0000"/>
                </a:solidFill>
                <a:ea typeface="ＭＳ Ｐゴシック" pitchFamily="-112" charset="-128"/>
              </a:rPr>
              <a:t>docID</a:t>
            </a:r>
            <a:r>
              <a:rPr lang="el-GR" sz="2800" dirty="0">
                <a:ea typeface="ＭＳ Ｐゴシック" pitchFamily="-112" charset="-128"/>
              </a:rPr>
              <a:t>)</a:t>
            </a:r>
            <a:r>
              <a:rPr lang="en-US" sz="2800" dirty="0">
                <a:ea typeface="ＭＳ Ｐゴシック" pitchFamily="-112" charset="-128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Για τη συλλογή του</a:t>
            </a:r>
            <a:r>
              <a:rPr lang="en-US" sz="2000" dirty="0">
                <a:ea typeface="ＭＳ Ｐゴシック" pitchFamily="-112" charset="-128"/>
              </a:rPr>
              <a:t> Reuters (800,000 </a:t>
            </a:r>
            <a:r>
              <a:rPr lang="el-GR" sz="2000" dirty="0">
                <a:ea typeface="ＭＳ Ｐゴシック" pitchFamily="-112" charset="-128"/>
              </a:rPr>
              <a:t>έγγραφα</a:t>
            </a:r>
            <a:r>
              <a:rPr lang="en-US" sz="2000" dirty="0">
                <a:ea typeface="ＭＳ Ｐゴシック" pitchFamily="-112" charset="-128"/>
              </a:rPr>
              <a:t>), </a:t>
            </a:r>
            <a:r>
              <a:rPr lang="el-GR" sz="2000" dirty="0">
                <a:ea typeface="ＭＳ Ｐゴシック" pitchFamily="-112" charset="-128"/>
              </a:rPr>
              <a:t>μπορούμε να χρησιμοποιήσουμε</a:t>
            </a:r>
            <a:r>
              <a:rPr lang="en-US" sz="2000" dirty="0">
                <a:ea typeface="ＭＳ Ｐゴシック" pitchFamily="-112" charset="-128"/>
              </a:rPr>
              <a:t> 32 bits </a:t>
            </a:r>
            <a:r>
              <a:rPr lang="el-GR" sz="2000" dirty="0">
                <a:ea typeface="ＭＳ Ｐゴシック" pitchFamily="-112" charset="-128"/>
              </a:rPr>
              <a:t>ανά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n-US" sz="2000" dirty="0" err="1">
                <a:ea typeface="ＭＳ Ｐゴシック" pitchFamily="-112" charset="-128"/>
              </a:rPr>
              <a:t>docID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αν έχουμε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ακεραίους </a:t>
            </a:r>
            <a:r>
              <a:rPr lang="en-US" sz="2000" dirty="0">
                <a:ea typeface="ＭＳ Ｐゴシック" pitchFamily="-112" charset="-128"/>
              </a:rPr>
              <a:t>4-bytes.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Εναλλακτικά, </a:t>
            </a:r>
            <a:r>
              <a:rPr lang="en-US" sz="2000" dirty="0">
                <a:ea typeface="ＭＳ Ｐゴシック" pitchFamily="-112" charset="-128"/>
              </a:rPr>
              <a:t>log</a:t>
            </a:r>
            <a:r>
              <a:rPr lang="en-US" sz="2000" baseline="-25000" dirty="0">
                <a:ea typeface="ＭＳ Ｐゴシック" pitchFamily="-112" charset="-128"/>
              </a:rPr>
              <a:t>2</a:t>
            </a:r>
            <a:r>
              <a:rPr lang="en-US" sz="2000" dirty="0">
                <a:ea typeface="ＭＳ Ｐゴシック" pitchFamily="-112" charset="-128"/>
              </a:rPr>
              <a:t> 800,000 ≈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20 bits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ανά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docID</a:t>
            </a:r>
            <a:r>
              <a:rPr lang="en-US" sz="2000" dirty="0">
                <a:ea typeface="ＭＳ Ｐゴシック" pitchFamily="-112" charset="-128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Μπορούμε λιγότερο από </a:t>
            </a:r>
            <a:r>
              <a:rPr lang="en-US" sz="2400" dirty="0">
                <a:ea typeface="ＭＳ Ｐゴシック" pitchFamily="-112" charset="-128"/>
              </a:rPr>
              <a:t>20 bits </a:t>
            </a:r>
            <a:r>
              <a:rPr lang="el-GR" sz="2400" dirty="0">
                <a:ea typeface="ＭＳ Ｐゴシック" pitchFamily="-112" charset="-128"/>
              </a:rPr>
              <a:t>ανά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dirty="0" err="1">
                <a:ea typeface="ＭＳ Ｐゴシック" pitchFamily="-112" charset="-128"/>
              </a:rPr>
              <a:t>docID</a:t>
            </a:r>
            <a:r>
              <a:rPr lang="el-GR" sz="2400" dirty="0">
                <a:ea typeface="ＭＳ Ｐゴシック" pitchFamily="-112" charset="-128"/>
              </a:rPr>
              <a:t>;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A134139-B44A-465E-8E5D-26A69D714B9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9430475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Η συλλογή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RCV1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 στατιστικά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4.2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905000"/>
          <a:ext cx="8143932" cy="237743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7439">
                <a:tc>
                  <a:txBody>
                    <a:bodyPr/>
                    <a:lstStyle/>
                    <a:p>
                      <a:r>
                        <a:rPr lang="de-DE" sz="2000" b="0" i="1" kern="1200" baseline="0" dirty="0"/>
                        <a:t>N</a:t>
                      </a:r>
                    </a:p>
                    <a:p>
                      <a:r>
                        <a:rPr lang="nl-NL" sz="2000" b="0" i="1" kern="1200" baseline="0" dirty="0"/>
                        <a:t>L </a:t>
                      </a:r>
                    </a:p>
                    <a:p>
                      <a:r>
                        <a:rPr lang="en-US" sz="2000" b="0" i="1" kern="1200" baseline="0" dirty="0"/>
                        <a:t>M</a:t>
                      </a:r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r>
                        <a:rPr lang="de-DE" sz="2000" b="0" i="1" kern="1200" baseline="0" dirty="0"/>
                        <a:t>T</a:t>
                      </a:r>
                      <a:endParaRPr lang="de-D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err="1"/>
                        <a:t>documents</a:t>
                      </a:r>
                      <a:endParaRPr lang="de-DE" sz="2000" b="0" kern="1200" baseline="0" dirty="0"/>
                    </a:p>
                    <a:p>
                      <a:r>
                        <a:rPr lang="nl-NL" sz="2000" b="0" kern="1200" baseline="0" dirty="0" err="1"/>
                        <a:t>tokens</a:t>
                      </a:r>
                      <a:r>
                        <a:rPr lang="nl-NL" sz="2000" b="0" kern="1200" baseline="0" dirty="0"/>
                        <a:t> per document</a:t>
                      </a:r>
                    </a:p>
                    <a:p>
                      <a:r>
                        <a:rPr lang="en-US" sz="2000" b="0" kern="1200" baseline="0" dirty="0"/>
                        <a:t>terms (= word types)</a:t>
                      </a:r>
                    </a:p>
                    <a:p>
                      <a:r>
                        <a:rPr lang="en-US" sz="2000" b="0" kern="1200" baseline="0" dirty="0"/>
                        <a:t>bytes per token (incl.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token (without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term (= word type)</a:t>
                      </a:r>
                    </a:p>
                    <a:p>
                      <a:r>
                        <a:rPr lang="de-DE" sz="2000" b="0" kern="1200" baseline="0" dirty="0"/>
                        <a:t>non-</a:t>
                      </a:r>
                      <a:r>
                        <a:rPr lang="de-DE" sz="2000" b="0" kern="1200" baseline="0" dirty="0" err="1"/>
                        <a:t>positional</a:t>
                      </a:r>
                      <a:r>
                        <a:rPr lang="de-DE" sz="2000" b="0" kern="1200" baseline="0" dirty="0"/>
                        <a:t> </a:t>
                      </a:r>
                      <a:r>
                        <a:rPr lang="de-DE" sz="2000" b="0" kern="1200" baseline="0" dirty="0" err="1"/>
                        <a:t>postings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/>
                        <a:t>800,000</a:t>
                      </a:r>
                    </a:p>
                    <a:p>
                      <a:r>
                        <a:rPr lang="nl-NL" sz="2000" b="0" kern="1200" baseline="0" dirty="0"/>
                        <a:t>200</a:t>
                      </a:r>
                    </a:p>
                    <a:p>
                      <a:r>
                        <a:rPr lang="en-US" sz="2000" b="0" kern="1200" baseline="0" dirty="0"/>
                        <a:t>400,000</a:t>
                      </a:r>
                    </a:p>
                    <a:p>
                      <a:r>
                        <a:rPr lang="en-US" sz="2000" b="0" kern="1200" baseline="0" dirty="0"/>
                        <a:t> 6</a:t>
                      </a:r>
                    </a:p>
                    <a:p>
                      <a:r>
                        <a:rPr lang="en-US" sz="2000" b="0" kern="1200" baseline="0" dirty="0"/>
                        <a:t>4.5</a:t>
                      </a:r>
                    </a:p>
                    <a:p>
                      <a:r>
                        <a:rPr lang="en-US" sz="2000" b="0" kern="1200" baseline="0" dirty="0"/>
                        <a:t>7.5</a:t>
                      </a:r>
                    </a:p>
                    <a:p>
                      <a:r>
                        <a:rPr lang="de-DE" sz="2000" b="0" kern="1200" baseline="0" dirty="0"/>
                        <a:t>100,000,000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6595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533400" y="1760332"/>
            <a:ext cx="8229600" cy="3505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l-GR" sz="2400" dirty="0"/>
          </a:p>
          <a:p>
            <a:pPr>
              <a:buFont typeface="Wingdings" panose="05000000000000000000" pitchFamily="2" charset="2"/>
              <a:buChar char="§"/>
            </a:pPr>
            <a:endParaRPr lang="el-G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/>
              <a:t>Μέγεθος της συλλογής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800,000</a:t>
            </a:r>
            <a:r>
              <a:rPr lang="el-GR" sz="2400" dirty="0"/>
              <a:t> (έγγραφα)</a:t>
            </a:r>
            <a:r>
              <a:rPr lang="en-US" sz="2400" dirty="0"/>
              <a:t>×200 </a:t>
            </a:r>
            <a:r>
              <a:rPr lang="el-GR" sz="2400" dirty="0"/>
              <a:t>(</a:t>
            </a:r>
            <a:r>
              <a:rPr lang="en-US" sz="2400" dirty="0"/>
              <a:t>token)× 6 bytes = 960 MB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l-G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/>
              <a:t>Μέγεθος του αρχείου καταχωρήσεων</a:t>
            </a:r>
            <a:r>
              <a:rPr lang="en-US" sz="2400" dirty="0"/>
              <a:t> (</a:t>
            </a:r>
            <a:r>
              <a:rPr lang="el-GR" sz="2400" dirty="0"/>
              <a:t>ευρετηρίου)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100,000,000</a:t>
            </a:r>
            <a:r>
              <a:rPr lang="el-GR" sz="2400" dirty="0"/>
              <a:t> (καταχωρήσεις)</a:t>
            </a:r>
            <a:r>
              <a:rPr lang="en-US" sz="2400" dirty="0"/>
              <a:t>×20/8 bytes = 250MB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A134139-B44A-465E-8E5D-26A69D714B9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3743257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1434" y="23256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8210550" cy="2670175"/>
          </a:xfrm>
        </p:spPr>
        <p:txBody>
          <a:bodyPr>
            <a:noAutofit/>
          </a:bodyPr>
          <a:lstStyle/>
          <a:p>
            <a:pPr algn="just" eaLnBrk="1" hangingPunct="1"/>
            <a:r>
              <a:rPr lang="el-GR" sz="2400" dirty="0">
                <a:ea typeface="ＭＳ Ｐゴシック" pitchFamily="-112" charset="-128"/>
              </a:rPr>
              <a:t>Αποθηκεύουμε τη λίστα των εγγράφων σε αύξουσα διάταξη των </a:t>
            </a:r>
            <a:r>
              <a:rPr lang="en-US" sz="2400" dirty="0" err="1">
                <a:ea typeface="ＭＳ Ｐゴシック" pitchFamily="-112" charset="-128"/>
              </a:rPr>
              <a:t>docID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lvl="1" algn="just" eaLnBrk="1" hangingPunct="1"/>
            <a:r>
              <a:rPr lang="en-US" sz="2400" b="1" i="1" dirty="0">
                <a:ea typeface="ＭＳ Ｐゴシック" pitchFamily="-112" charset="-128"/>
              </a:rPr>
              <a:t>computer</a:t>
            </a:r>
            <a:r>
              <a:rPr lang="en-US" sz="2400" dirty="0">
                <a:ea typeface="ＭＳ Ｐゴシック" pitchFamily="-112" charset="-128"/>
              </a:rPr>
              <a:t>: 33, 47, 154, 159, 202 …</a:t>
            </a:r>
          </a:p>
          <a:p>
            <a:pPr algn="just" eaLnBrk="1" hangingPunct="1"/>
            <a:r>
              <a:rPr lang="el-GR" sz="2400" u="sng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Συνέπεια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αρκεί να αποθηκεύουμε τα διάκενα (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gaps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.</a:t>
            </a:r>
          </a:p>
          <a:p>
            <a:pPr lvl="1" algn="just" eaLnBrk="1" hangingPunct="1"/>
            <a:r>
              <a:rPr lang="en-US" sz="2400" dirty="0">
                <a:ea typeface="ＭＳ Ｐゴシック" pitchFamily="-112" charset="-128"/>
              </a:rPr>
              <a:t>33, 14, 107, 5, 43 …</a:t>
            </a:r>
            <a:endParaRPr lang="el-GR" sz="2400" dirty="0">
              <a:ea typeface="ＭＳ Ｐゴシック" pitchFamily="-112" charset="-128"/>
            </a:endParaRPr>
          </a:p>
          <a:p>
            <a:pPr lvl="1" algn="just" eaLnBrk="1" hangingPunct="1"/>
            <a:endParaRPr lang="en-US" sz="2400" dirty="0">
              <a:ea typeface="ＭＳ Ｐゴシック" pitchFamily="-112" charset="-128"/>
            </a:endParaRPr>
          </a:p>
          <a:p>
            <a:pPr algn="just" eaLnBrk="1" hangingPunct="1"/>
            <a:r>
              <a:rPr lang="el-GR" sz="2400" u="sng" dirty="0">
                <a:ea typeface="ＭＳ Ｐゴシック" pitchFamily="-112" charset="-128"/>
              </a:rPr>
              <a:t>Γιατί;</a:t>
            </a:r>
            <a:r>
              <a:rPr lang="el-GR" sz="2400" dirty="0">
                <a:ea typeface="ＭＳ Ｐゴシック" pitchFamily="-112" charset="-128"/>
              </a:rPr>
              <a:t> Τα περισσότερα διάκενα μπορεί να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κωδικοποιηθούν/αποθηκευτούν με πολύ λιγότερα από  </a:t>
            </a:r>
            <a:r>
              <a:rPr lang="en-US" sz="2400" dirty="0">
                <a:ea typeface="ＭＳ Ｐゴシック" pitchFamily="-112" charset="-128"/>
              </a:rPr>
              <a:t>20 bits.</a:t>
            </a:r>
          </a:p>
        </p:txBody>
      </p:sp>
      <p:sp>
        <p:nvSpPr>
          <p:cNvPr id="5428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AAB147-56CA-43FF-A94C-5F7ABD8D53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160504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ea typeface="ＭＳ Ｐゴシック" charset="-128"/>
              </a:rPr>
              <a:t>Η συλλογή </a:t>
            </a:r>
            <a:r>
              <a:rPr lang="en-US" dirty="0">
                <a:ea typeface="ＭＳ Ｐゴシック" charset="-128"/>
              </a:rPr>
              <a:t>RCV1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>
                <a:ea typeface="ＭＳ Ｐゴシック" charset="-128"/>
              </a:rPr>
              <a:t>Η συλλογή με τα άπαντα του </a:t>
            </a:r>
            <a:r>
              <a:rPr lang="en-US" dirty="0">
                <a:ea typeface="ＭＳ Ｐゴシック" charset="-128"/>
              </a:rPr>
              <a:t>Shakespeare</a:t>
            </a:r>
            <a:r>
              <a:rPr lang="el-GR" dirty="0">
                <a:ea typeface="ＭＳ Ｐゴシック" charset="-128"/>
              </a:rPr>
              <a:t> δεν είναι αρκετά μεγάλη για το σκοπό της σημερινής διάλεξης</a:t>
            </a:r>
            <a:r>
              <a:rPr lang="en-US" dirty="0">
                <a:ea typeface="ＭＳ Ｐゴシック" charset="-128"/>
              </a:rPr>
              <a:t>.</a:t>
            </a:r>
          </a:p>
          <a:p>
            <a:pPr eaLnBrk="1" hangingPunct="1"/>
            <a:r>
              <a:rPr lang="el-GR" dirty="0">
                <a:ea typeface="ＭＳ Ｐゴシック" charset="-128"/>
              </a:rPr>
              <a:t>Η συλλογή που θα χρησιμοποιήσουμε δεν είναι στην πραγματικότητα πολύ μεγάλη, αλλά είναι διαθέσιμη</a:t>
            </a:r>
            <a:r>
              <a:rPr lang="en-US" dirty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στο κοινό</a:t>
            </a:r>
            <a:r>
              <a:rPr lang="en-US" dirty="0">
                <a:ea typeface="ＭＳ Ｐゴシック" charset="-128"/>
              </a:rPr>
              <a:t>.</a:t>
            </a:r>
          </a:p>
          <a:p>
            <a:pPr eaLnBrk="1" hangingPunct="1"/>
            <a:r>
              <a:rPr lang="el-GR" dirty="0">
                <a:ea typeface="ＭＳ Ｐゴシック" charset="-128"/>
              </a:rPr>
              <a:t>Θα χρησιμοποιήσουμε τη συλλογή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  <a:t>RCV1</a:t>
            </a:r>
            <a:r>
              <a:rPr lang="en-US" dirty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l-GR" dirty="0">
                <a:ea typeface="ＭＳ Ｐゴシック" charset="-128"/>
              </a:rPr>
              <a:t>Είναι ένας χρόνος του κυκλώματος ειδήσεων του </a:t>
            </a:r>
            <a:r>
              <a:rPr lang="en-US" dirty="0">
                <a:ea typeface="ＭＳ Ｐゴシック" charset="-128"/>
              </a:rPr>
              <a:t>Reuters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dirty="0">
                <a:ea typeface="ＭＳ Ｐゴシック" charset="-128"/>
              </a:rPr>
              <a:t>Reuters newswire</a:t>
            </a:r>
            <a:r>
              <a:rPr lang="el-GR" dirty="0">
                <a:ea typeface="ＭＳ Ｐゴシック" charset="-128"/>
              </a:rPr>
              <a:t>)</a:t>
            </a:r>
            <a:r>
              <a:rPr lang="en-US" dirty="0">
                <a:ea typeface="ＭＳ Ｐゴシック" charset="-128"/>
              </a:rPr>
              <a:t> (</a:t>
            </a:r>
            <a:r>
              <a:rPr lang="el-GR" dirty="0">
                <a:ea typeface="ＭＳ Ｐゴシック" charset="-128"/>
              </a:rPr>
              <a:t>μέρος του </a:t>
            </a:r>
            <a:r>
              <a:rPr lang="en-US" dirty="0">
                <a:ea typeface="ＭＳ Ｐゴシック" charset="-128"/>
              </a:rPr>
              <a:t>1995 </a:t>
            </a:r>
            <a:r>
              <a:rPr lang="el-GR" dirty="0">
                <a:ea typeface="ＭＳ Ｐゴシック" charset="-128"/>
              </a:rPr>
              <a:t>και</a:t>
            </a:r>
            <a:r>
              <a:rPr lang="en-US" dirty="0">
                <a:ea typeface="ＭＳ Ｐゴシック" charset="-128"/>
              </a:rPr>
              <a:t> 1996)</a:t>
            </a:r>
            <a:endParaRPr lang="el-GR" dirty="0">
              <a:ea typeface="ＭＳ Ｐゴシック" charset="-128"/>
            </a:endParaRPr>
          </a:p>
          <a:p>
            <a:pPr lvl="1" eaLnBrk="1" hangingPunct="1"/>
            <a:r>
              <a:rPr lang="el-GR" dirty="0">
                <a:ea typeface="ＭＳ Ｐゴシック" charset="-128"/>
              </a:rPr>
              <a:t>1</a:t>
            </a:r>
            <a:r>
              <a:rPr lang="en-US" dirty="0">
                <a:ea typeface="ＭＳ Ｐゴシック" charset="-128"/>
              </a:rPr>
              <a:t>GB </a:t>
            </a:r>
            <a:r>
              <a:rPr lang="el-GR" dirty="0">
                <a:ea typeface="ＭＳ Ｐゴシック" charset="-128"/>
              </a:rPr>
              <a:t>κειμένου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>
                <a:solidFill>
                  <a:srgbClr val="FBFCFF"/>
                </a:solidFill>
              </a:rPr>
              <a:t>Κεφ</a:t>
            </a:r>
            <a:r>
              <a:rPr lang="en-US" sz="1600" dirty="0">
                <a:solidFill>
                  <a:srgbClr val="FBFCFF"/>
                </a:solidFill>
              </a:rPr>
              <a:t>. 4.2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504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Παράδειγμα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pic>
        <p:nvPicPr>
          <p:cNvPr id="55299" name="Content Placeholder 3" descr="postingsgaps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323" y="1834550"/>
            <a:ext cx="8732677" cy="1752600"/>
          </a:xfrm>
        </p:spPr>
      </p:pic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636A83E-52E2-48D6-8237-9D61DFD22C6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530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878" y="451939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Παρόμοια ιδέα και για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positional indexes </a:t>
            </a:r>
            <a:r>
              <a:rPr lang="en-US" dirty="0">
                <a:latin typeface="+mn-lt"/>
              </a:rPr>
              <a:t>(</a:t>
            </a:r>
            <a:r>
              <a:rPr lang="el-GR" dirty="0">
                <a:latin typeface="+mn-lt"/>
              </a:rPr>
              <a:t>κωδικοποίηση των κενών ανάμεσα στις θέσεις)</a:t>
            </a:r>
          </a:p>
        </p:txBody>
      </p:sp>
    </p:spTree>
    <p:extLst>
      <p:ext uri="{BB962C8B-B14F-4D97-AF65-F5344CB8AC3E}">
        <p14:creationId xmlns:p14="http://schemas.microsoft.com/office/powerpoint/2010/main" val="32459275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3251" name="Rectangle 2051"/>
          <p:cNvSpPr>
            <a:spLocks noGrp="1" noChangeArrowheads="1"/>
          </p:cNvSpPr>
          <p:nvPr>
            <p:ph idx="1"/>
          </p:nvPr>
        </p:nvSpPr>
        <p:spPr>
          <a:xfrm>
            <a:off x="495300" y="2187679"/>
            <a:ext cx="81534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Ένας όρος όπως</a:t>
            </a: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n-US" sz="2800" b="1" i="1" dirty="0" err="1">
                <a:ea typeface="ＭＳ Ｐゴシック" pitchFamily="-112" charset="-128"/>
              </a:rPr>
              <a:t>arachnocentric</a:t>
            </a:r>
            <a:r>
              <a:rPr lang="en-US" sz="2800" b="1" i="1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εμφανίζεται ίσως σε ένα έγγραφο στο εκατομμύριο</a:t>
            </a:r>
            <a:r>
              <a:rPr lang="en-US" sz="2800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Ένας όρος όπως </a:t>
            </a:r>
            <a:r>
              <a:rPr lang="en-US" sz="2800" b="1" i="1" dirty="0">
                <a:ea typeface="ＭＳ Ｐゴシック" pitchFamily="-112" charset="-128"/>
              </a:rPr>
              <a:t>the</a:t>
            </a: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εμφανίζεται σχεδόν σε κάθε έγγραφο, άρα </a:t>
            </a:r>
            <a:r>
              <a:rPr lang="en-US" sz="2800" dirty="0">
                <a:ea typeface="ＭＳ Ｐゴシック" pitchFamily="-112" charset="-128"/>
              </a:rPr>
              <a:t>20 bits/</a:t>
            </a:r>
            <a:r>
              <a:rPr lang="el-GR" sz="2800" dirty="0">
                <a:ea typeface="ＭＳ Ｐゴシック" pitchFamily="-112" charset="-128"/>
              </a:rPr>
              <a:t>εγγραφή πολύ ακριβό </a:t>
            </a:r>
          </a:p>
          <a:p>
            <a:pPr lvl="1" eaLnBrk="1" hangingPunct="1"/>
            <a:endParaRPr lang="en-US" sz="2800" dirty="0">
              <a:ea typeface="ＭＳ Ｐゴシック" pitchFamily="-112" charset="-128"/>
            </a:endParaRP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48315D-3B2A-4D8B-96BA-A1F5B3653EE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0103236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Κωδικοποίηση μεταβλητού μεγέθους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Variable length encoding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6323" name="Rectangle 2051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763000" cy="21336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dirty="0">
                <a:ea typeface="ＭＳ Ｐゴシック" pitchFamily="-112" charset="-128"/>
              </a:rPr>
              <a:t>Στόχος</a:t>
            </a:r>
            <a:r>
              <a:rPr lang="en-US" dirty="0">
                <a:ea typeface="ＭＳ Ｐゴシック" pitchFamily="-112" charset="-128"/>
              </a:rPr>
              <a:t>:</a:t>
            </a:r>
          </a:p>
          <a:p>
            <a:pPr lvl="1" eaLnBrk="1" hangingPunct="1"/>
            <a:r>
              <a:rPr lang="el-GR" sz="1800" dirty="0">
                <a:ea typeface="ＭＳ Ｐゴシック" pitchFamily="-112" charset="-128"/>
              </a:rPr>
              <a:t>Για το</a:t>
            </a:r>
            <a:r>
              <a:rPr lang="en-US" sz="1800" dirty="0">
                <a:ea typeface="ＭＳ Ｐゴシック" pitchFamily="-112" charset="-128"/>
              </a:rPr>
              <a:t> </a:t>
            </a:r>
            <a:r>
              <a:rPr lang="en-US" sz="1800" b="1" i="1" dirty="0" err="1">
                <a:ea typeface="ＭＳ Ｐゴシック" pitchFamily="-112" charset="-128"/>
              </a:rPr>
              <a:t>arachnocentric</a:t>
            </a:r>
            <a:r>
              <a:rPr lang="en-US" sz="1800" dirty="0">
                <a:ea typeface="ＭＳ Ｐゴシック" pitchFamily="-112" charset="-128"/>
              </a:rPr>
              <a:t>, </a:t>
            </a:r>
            <a:r>
              <a:rPr lang="el-GR" sz="1800" dirty="0">
                <a:ea typeface="ＭＳ Ｐゴシック" pitchFamily="-112" charset="-128"/>
              </a:rPr>
              <a:t>θα χρησιμοποιήσουμε εγγραφές  </a:t>
            </a:r>
            <a:r>
              <a:rPr lang="en-US" sz="1800" dirty="0">
                <a:ea typeface="ＭＳ Ｐゴシック" pitchFamily="-112" charset="-128"/>
              </a:rPr>
              <a:t>~20 bits/gap.</a:t>
            </a:r>
          </a:p>
          <a:p>
            <a:pPr lvl="1" eaLnBrk="1" hangingPunct="1"/>
            <a:r>
              <a:rPr lang="el-GR" sz="1800" dirty="0">
                <a:ea typeface="ＭＳ Ｐゴシック" pitchFamily="-112" charset="-128"/>
              </a:rPr>
              <a:t>Για το </a:t>
            </a:r>
            <a:r>
              <a:rPr lang="en-US" sz="1800" dirty="0">
                <a:ea typeface="ＭＳ Ｐゴシック" pitchFamily="-112" charset="-128"/>
              </a:rPr>
              <a:t> </a:t>
            </a:r>
            <a:r>
              <a:rPr lang="en-US" sz="1800" b="1" i="1" dirty="0">
                <a:ea typeface="ＭＳ Ｐゴシック" pitchFamily="-112" charset="-128"/>
              </a:rPr>
              <a:t>the</a:t>
            </a:r>
            <a:r>
              <a:rPr lang="en-US" sz="1800" dirty="0">
                <a:ea typeface="ＭＳ Ｐゴシック" pitchFamily="-112" charset="-128"/>
              </a:rPr>
              <a:t>, </a:t>
            </a:r>
            <a:r>
              <a:rPr lang="el-GR" sz="1800" dirty="0">
                <a:ea typeface="ＭＳ Ｐゴシック" pitchFamily="-112" charset="-128"/>
              </a:rPr>
              <a:t>θα χρησιμοποιήσουμε εγγραφές </a:t>
            </a:r>
            <a:r>
              <a:rPr lang="en-US" sz="1800" dirty="0">
                <a:ea typeface="ＭＳ Ｐゴシック" pitchFamily="-112" charset="-128"/>
              </a:rPr>
              <a:t>~1 bit/gap entry.</a:t>
            </a: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Αν το μέσο κενό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για έναν όρο είναι 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r>
              <a:rPr lang="en-US" sz="2400" dirty="0">
                <a:ea typeface="ＭＳ Ｐゴシック" pitchFamily="-112" charset="-128"/>
              </a:rPr>
              <a:t>, </a:t>
            </a:r>
            <a:r>
              <a:rPr lang="el-GR" sz="2400" dirty="0">
                <a:ea typeface="ＭＳ Ｐゴシック" pitchFamily="-112" charset="-128"/>
              </a:rPr>
              <a:t>θέλουμε να χρησιμοποιήσουμε εγγραφές  </a:t>
            </a:r>
            <a:r>
              <a:rPr lang="en-US" sz="2400" dirty="0">
                <a:ea typeface="ＭＳ Ｐゴシック" pitchFamily="-112" charset="-128"/>
              </a:rPr>
              <a:t>~log</a:t>
            </a:r>
            <a:r>
              <a:rPr lang="en-US" sz="2400" baseline="-25000" dirty="0">
                <a:ea typeface="ＭＳ Ｐゴシック" pitchFamily="-112" charset="-128"/>
              </a:rPr>
              <a:t>2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r>
              <a:rPr lang="en-US" sz="2400" dirty="0">
                <a:ea typeface="ＭＳ Ｐゴシック" pitchFamily="-112" charset="-128"/>
              </a:rPr>
              <a:t> bits/gap.</a:t>
            </a:r>
          </a:p>
          <a:p>
            <a:pPr eaLnBrk="1" hangingPunct="1"/>
            <a:r>
              <a:rPr lang="el-GR" sz="2400" u="sng" dirty="0">
                <a:ea typeface="ＭＳ Ｐゴシック" pitchFamily="-112" charset="-128"/>
              </a:rPr>
              <a:t>Βασική πρόκληση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κωδικοποίηση κάθε ακεραίου </a:t>
            </a:r>
            <a:r>
              <a:rPr lang="en-US" sz="2400" dirty="0">
                <a:ea typeface="ＭＳ Ｐゴシック" pitchFamily="-112" charset="-128"/>
              </a:rPr>
              <a:t>(gap) 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με όσα λιγότερα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bits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είναι απαραίτητα για αυτόν τον ακέραιο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Αυτό απαιτεί κωδικοποίηση μεταβλητού μεγέθους --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variable length encoding</a:t>
            </a: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Αυτό το πετυχαίνουμε χρησιμοποιώντας σύντομους κώδικες για μικρούς αριθμούς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EE571D0-7FE3-4510-A8C0-4EAAA17453D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632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8008885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Κωδικοί μεταβλητών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384175" y="2514600"/>
            <a:ext cx="8131175" cy="1600200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Κωδικοποιούμε κάθε διάκενο με ακέραιο αριθμό από </a:t>
            </a:r>
            <a:r>
              <a:rPr lang="en-US" sz="2400" dirty="0">
                <a:ea typeface="ＭＳ Ｐゴシック" pitchFamily="-112" charset="-128"/>
              </a:rPr>
              <a:t>bytes</a:t>
            </a:r>
          </a:p>
          <a:p>
            <a:r>
              <a:rPr lang="el-GR" sz="2400" dirty="0">
                <a:ea typeface="ＭＳ Ｐゴシック" pitchFamily="-112" charset="-128"/>
              </a:rPr>
              <a:t>Το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πρώτο</a:t>
            </a:r>
            <a:r>
              <a:rPr lang="el-GR" sz="2400" dirty="0"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bit </a:t>
            </a:r>
            <a:r>
              <a:rPr lang="el-GR" sz="2400" dirty="0">
                <a:ea typeface="ＭＳ Ｐゴシック" pitchFamily="-112" charset="-128"/>
              </a:rPr>
              <a:t>κάθε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χρησιμοποιείται ως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bit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συνέχισης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(continuation bit)</a:t>
            </a:r>
          </a:p>
          <a:p>
            <a:pPr lvl="2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0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,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αν ακολουθεί και άλλο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byte</a:t>
            </a:r>
          </a:p>
          <a:p>
            <a:pPr lvl="2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1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,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αλλιώς (αν το τελευταίο)</a:t>
            </a:r>
            <a:endParaRPr lang="en-US" sz="24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3"/>
            <a:r>
              <a:rPr lang="el-GR" sz="2250" dirty="0">
                <a:ea typeface="ＭＳ Ｐゴシック" pitchFamily="-112" charset="-128"/>
              </a:rPr>
              <a:t>Είναι 0 σε όλα τα </a:t>
            </a:r>
            <a:r>
              <a:rPr lang="en-US" sz="2250" dirty="0">
                <a:ea typeface="ＭＳ Ｐゴシック" pitchFamily="-112" charset="-128"/>
              </a:rPr>
              <a:t>bytes </a:t>
            </a:r>
            <a:r>
              <a:rPr lang="el-GR" sz="2250" dirty="0">
                <a:ea typeface="ＭＳ Ｐゴシック" pitchFamily="-112" charset="-128"/>
              </a:rPr>
              <a:t>εκτός από το τελευταίο, όπου είναι 1</a:t>
            </a:r>
            <a:endParaRPr lang="el-GR" sz="225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1"/>
            <a:r>
              <a:rPr lang="el-GR" sz="2400" dirty="0">
                <a:ea typeface="ＭＳ Ｐゴシック" pitchFamily="-112" charset="-128"/>
              </a:rPr>
              <a:t>Χρησιμοποιείται για να σηματοδοτήσει το τελευταίο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της κωδικοποίησης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29942806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Κωδικοί μεταβλητών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2060575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Ξεκίνα με ένα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για την αποθήκευση του 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Αν 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r>
              <a:rPr lang="en-US" sz="2400" dirty="0">
                <a:ea typeface="ＭＳ Ｐゴシック" pitchFamily="-112" charset="-128"/>
              </a:rPr>
              <a:t> ≤127, </a:t>
            </a:r>
            <a:r>
              <a:rPr lang="el-GR" sz="2400" dirty="0">
                <a:ea typeface="ＭＳ Ｐゴシック" pitchFamily="-112" charset="-128"/>
              </a:rPr>
              <a:t>υπολόγισε τη δυαδική αναπαράσταση με τα </a:t>
            </a:r>
            <a:r>
              <a:rPr lang="en-US" sz="2400" dirty="0">
                <a:ea typeface="ＭＳ Ｐゴシック" pitchFamily="-112" charset="-128"/>
              </a:rPr>
              <a:t>7 </a:t>
            </a:r>
            <a:r>
              <a:rPr lang="el-GR" sz="2400" dirty="0">
                <a:ea typeface="ＭＳ Ｐゴシック" pitchFamily="-112" charset="-128"/>
              </a:rPr>
              <a:t>διαθέσιμα </a:t>
            </a:r>
            <a:r>
              <a:rPr lang="en-US" sz="2400" dirty="0">
                <a:ea typeface="ＭＳ Ｐゴシック" pitchFamily="-112" charset="-128"/>
              </a:rPr>
              <a:t>bits and </a:t>
            </a:r>
            <a:r>
              <a:rPr lang="el-GR" sz="2400" dirty="0">
                <a:ea typeface="ＭＳ Ｐゴシック" pitchFamily="-112" charset="-128"/>
              </a:rPr>
              <a:t>θέσε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i="1" dirty="0">
                <a:ea typeface="ＭＳ Ｐゴシック" pitchFamily="-112" charset="-128"/>
              </a:rPr>
              <a:t>c </a:t>
            </a:r>
            <a:r>
              <a:rPr lang="en-US" sz="2400" dirty="0">
                <a:ea typeface="ＭＳ Ｐゴシック" pitchFamily="-112" charset="-128"/>
              </a:rPr>
              <a:t>=1</a:t>
            </a:r>
          </a:p>
          <a:p>
            <a:r>
              <a:rPr lang="el-GR" sz="2400" dirty="0">
                <a:ea typeface="ＭＳ Ｐゴシック" pitchFamily="-112" charset="-128"/>
              </a:rPr>
              <a:t>Αλλιώς, κωδικοποίησε τα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7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lower-order bits </a:t>
            </a:r>
            <a:r>
              <a:rPr lang="el-GR" sz="2400" dirty="0">
                <a:ea typeface="ＭＳ Ｐゴシック" pitchFamily="-112" charset="-128"/>
              </a:rPr>
              <a:t>του </a:t>
            </a:r>
            <a:r>
              <a:rPr lang="en-US" sz="2400" dirty="0">
                <a:ea typeface="ＭＳ Ｐゴシック" pitchFamily="-112" charset="-128"/>
              </a:rPr>
              <a:t>G </a:t>
            </a:r>
            <a:r>
              <a:rPr lang="el-GR" sz="2400" dirty="0">
                <a:ea typeface="ＭＳ Ｐゴシック" pitchFamily="-112" charset="-128"/>
              </a:rPr>
              <a:t>και χρησιμοποίησε επιπρόσθετα </a:t>
            </a:r>
            <a:r>
              <a:rPr lang="en-US" sz="2400" dirty="0">
                <a:ea typeface="ＭＳ Ｐゴシック" pitchFamily="-112" charset="-128"/>
              </a:rPr>
              <a:t>bytes </a:t>
            </a:r>
            <a:r>
              <a:rPr lang="el-GR" sz="2400" dirty="0">
                <a:ea typeface="ＭＳ Ｐゴシック" pitchFamily="-112" charset="-128"/>
              </a:rPr>
              <a:t>για να κωδικοποιήσεις τα </a:t>
            </a:r>
            <a:r>
              <a:rPr lang="en-US" sz="2400" dirty="0">
                <a:ea typeface="ＭＳ Ｐゴシック" pitchFamily="-112" charset="-128"/>
              </a:rPr>
              <a:t>higher order bits </a:t>
            </a:r>
            <a:r>
              <a:rPr lang="el-GR" sz="2400" dirty="0">
                <a:ea typeface="ＭＳ Ｐゴシック" pitchFamily="-112" charset="-128"/>
              </a:rPr>
              <a:t>με τον ίδιο αλγόριθμο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Στο τέλος, θέσε το </a:t>
            </a:r>
            <a:r>
              <a:rPr lang="en-US" sz="2400" dirty="0">
                <a:ea typeface="ＭＳ Ｐゴシック" pitchFamily="-112" charset="-128"/>
              </a:rPr>
              <a:t>bit </a:t>
            </a:r>
            <a:r>
              <a:rPr lang="el-GR" sz="2400" dirty="0">
                <a:ea typeface="ＭＳ Ｐゴシック" pitchFamily="-112" charset="-128"/>
              </a:rPr>
              <a:t>συνέχισης του τελευταίου </a:t>
            </a:r>
            <a:r>
              <a:rPr lang="en-US" sz="2400" dirty="0">
                <a:ea typeface="ＭＳ Ｐゴシック" pitchFamily="-112" charset="-128"/>
              </a:rPr>
              <a:t>byte</a:t>
            </a:r>
            <a:r>
              <a:rPr lang="el-GR" sz="2400" dirty="0">
                <a:ea typeface="ＭＳ Ｐゴシック" pitchFamily="-112" charset="-128"/>
              </a:rPr>
              <a:t> σε 1, </a:t>
            </a:r>
            <a:r>
              <a:rPr lang="en-US" sz="2400" dirty="0">
                <a:ea typeface="ＭＳ Ｐゴシック" pitchFamily="-112" charset="-128"/>
              </a:rPr>
              <a:t>c = 1 </a:t>
            </a:r>
            <a:r>
              <a:rPr lang="el-GR" sz="2400" dirty="0">
                <a:ea typeface="ＭＳ Ｐゴシック" pitchFamily="-112" charset="-128"/>
              </a:rPr>
              <a:t>και στα άλλα σε 0, </a:t>
            </a:r>
            <a:r>
              <a:rPr lang="en-US" sz="2400" i="1" dirty="0">
                <a:ea typeface="ＭＳ Ｐゴシック" pitchFamily="-112" charset="-128"/>
              </a:rPr>
              <a:t>c</a:t>
            </a:r>
            <a:r>
              <a:rPr lang="en-US" sz="2400" dirty="0">
                <a:ea typeface="ＭＳ Ｐゴシック" pitchFamily="-112" charset="-128"/>
              </a:rPr>
              <a:t> = 0.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15034146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Παράδειγμα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1657350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docIDs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215406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214577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VB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00000110 10111000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10000101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00001101 00001100 10110001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8397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353175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492AD96-6165-4508-940C-5815513AD63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55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3581400"/>
            <a:ext cx="80375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Postings stored as the byte concatenation</a:t>
            </a:r>
          </a:p>
          <a:p>
            <a:pPr eaLnBrk="1" hangingPunct="1"/>
            <a:r>
              <a:rPr lang="en-US" sz="2000">
                <a:solidFill>
                  <a:srgbClr val="A40508"/>
                </a:solidFill>
              </a:rPr>
              <a:t>000001101011100010000101000011010000110010110001</a:t>
            </a:r>
          </a:p>
        </p:txBody>
      </p:sp>
      <p:sp>
        <p:nvSpPr>
          <p:cNvPr id="6" name="Up Arrow Callout 5"/>
          <p:cNvSpPr>
            <a:spLocks noChangeArrowheads="1"/>
          </p:cNvSpPr>
          <p:nvPr/>
        </p:nvSpPr>
        <p:spPr bwMode="auto">
          <a:xfrm>
            <a:off x="381000" y="4289425"/>
            <a:ext cx="5983288" cy="1273175"/>
          </a:xfrm>
          <a:prstGeom prst="upArrowCallout">
            <a:avLst>
              <a:gd name="adj1" fmla="val 25020"/>
              <a:gd name="adj2" fmla="val 24999"/>
              <a:gd name="adj3" fmla="val 25000"/>
              <a:gd name="adj4" fmla="val 64977"/>
            </a:avLst>
          </a:prstGeom>
          <a:solidFill>
            <a:srgbClr val="FFC000">
              <a:alpha val="2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/>
              <a:t>Key property: VB-encoded postings are</a:t>
            </a:r>
          </a:p>
          <a:p>
            <a:r>
              <a:rPr lang="en-US" dirty="0"/>
              <a:t>uniquely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prefix-decodable</a:t>
            </a:r>
            <a:r>
              <a:rPr lang="en-US" dirty="0"/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95800" y="2133600"/>
            <a:ext cx="3810000" cy="4648200"/>
            <a:chOff x="4495800" y="2133600"/>
            <a:chExt cx="3810000" cy="4648200"/>
          </a:xfrm>
        </p:grpSpPr>
        <p:sp>
          <p:nvSpPr>
            <p:cNvPr id="58398" name="Rounded Rectangle 6"/>
            <p:cNvSpPr>
              <a:spLocks noChangeArrowheads="1"/>
            </p:cNvSpPr>
            <p:nvPr/>
          </p:nvSpPr>
          <p:spPr bwMode="auto">
            <a:xfrm>
              <a:off x="4572000" y="2133600"/>
              <a:ext cx="1219200" cy="685800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5098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9" name="Line Callout 3 7"/>
            <p:cNvSpPr>
              <a:spLocks/>
            </p:cNvSpPr>
            <p:nvPr/>
          </p:nvSpPr>
          <p:spPr bwMode="auto">
            <a:xfrm>
              <a:off x="4495800" y="5867400"/>
              <a:ext cx="3810000" cy="914400"/>
            </a:xfrm>
            <a:prstGeom prst="borderCallout3">
              <a:avLst>
                <a:gd name="adj1" fmla="val -894"/>
                <a:gd name="adj2" fmla="val 100759"/>
                <a:gd name="adj3" fmla="val -207736"/>
                <a:gd name="adj4" fmla="val 114884"/>
                <a:gd name="adj5" fmla="val -239287"/>
                <a:gd name="adj6" fmla="val 60000"/>
                <a:gd name="adj7" fmla="val -335847"/>
                <a:gd name="adj8" fmla="val 180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/>
                <a:t>For a small gap (5), VB</a:t>
              </a:r>
            </a:p>
            <a:p>
              <a:r>
                <a:rPr lang="en-US"/>
                <a:t>uses a whole byte.</a:t>
              </a:r>
            </a:p>
          </p:txBody>
        </p:sp>
      </p:grpSp>
      <p:sp>
        <p:nvSpPr>
          <p:cNvPr id="58396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5867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824</a:t>
            </a:r>
          </a:p>
          <a:p>
            <a:r>
              <a:rPr lang="el-GR" dirty="0">
                <a:latin typeface="+mn-lt"/>
              </a:rPr>
              <a:t>110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0111000</a:t>
            </a:r>
          </a:p>
        </p:txBody>
      </p:sp>
    </p:spTree>
    <p:extLst>
      <p:ext uri="{BB962C8B-B14F-4D97-AF65-F5344CB8AC3E}">
        <p14:creationId xmlns:p14="http://schemas.microsoft.com/office/powerpoint/2010/main" val="182110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08C45B-F84D-44A5-9EEE-FE0E34B8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36AC0E-69E8-432E-9035-24355CC62A09}"/>
              </a:ext>
            </a:extLst>
          </p:cNvPr>
          <p:cNvSpPr txBox="1"/>
          <p:nvPr/>
        </p:nvSpPr>
        <p:spPr>
          <a:xfrm>
            <a:off x="1219200" y="838200"/>
            <a:ext cx="5638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 startAt="5"/>
            </a:pPr>
            <a:r>
              <a:rPr lang="el-GR" dirty="0">
                <a:latin typeface="+mn-lt"/>
              </a:rPr>
              <a:t>101</a:t>
            </a:r>
          </a:p>
          <a:p>
            <a:r>
              <a:rPr lang="el-GR" dirty="0">
                <a:latin typeface="+mn-lt"/>
              </a:rPr>
              <a:t>10000101</a:t>
            </a:r>
          </a:p>
          <a:p>
            <a:r>
              <a:rPr lang="el-GR" dirty="0">
                <a:latin typeface="+mn-lt"/>
              </a:rPr>
              <a:t>824    1100111000</a:t>
            </a:r>
          </a:p>
          <a:p>
            <a:r>
              <a:rPr lang="el-GR" dirty="0">
                <a:latin typeface="+mn-lt"/>
              </a:rPr>
              <a:t>      10000110   00111000</a:t>
            </a: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C4E6BC6-E319-4CE5-A274-CE1401B696FA}"/>
              </a:ext>
            </a:extLst>
          </p:cNvPr>
          <p:cNvCxnSpPr/>
          <p:nvPr/>
        </p:nvCxnSpPr>
        <p:spPr>
          <a:xfrm flipH="1">
            <a:off x="2514600" y="1981200"/>
            <a:ext cx="10668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5493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Άλλες κωδικοποιήσεις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19100" y="1905000"/>
            <a:ext cx="8305800" cy="1981200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Αντί για </a:t>
            </a:r>
            <a:r>
              <a:rPr lang="en-US" sz="2400" dirty="0">
                <a:ea typeface="ＭＳ Ｐゴシック" pitchFamily="-112" charset="-128"/>
              </a:rPr>
              <a:t>bytes</a:t>
            </a:r>
            <a:r>
              <a:rPr lang="el-GR" sz="2400" dirty="0">
                <a:ea typeface="ＭＳ Ｐゴシック" pitchFamily="-112" charset="-128"/>
              </a:rPr>
              <a:t>, δηλαδή 8 </a:t>
            </a:r>
            <a:r>
              <a:rPr lang="en-US" sz="2400" dirty="0">
                <a:ea typeface="ＭＳ Ｐゴシック" pitchFamily="-112" charset="-128"/>
              </a:rPr>
              <a:t>bits, </a:t>
            </a:r>
            <a:r>
              <a:rPr lang="el-GR" sz="2400" dirty="0">
                <a:ea typeface="ＭＳ Ｐゴシック" pitchFamily="-112" charset="-128"/>
              </a:rPr>
              <a:t>άλλες μονάδες πχ 3</a:t>
            </a:r>
            <a:r>
              <a:rPr lang="en-US" sz="2400" dirty="0">
                <a:ea typeface="ＭＳ Ｐゴシック" pitchFamily="-112" charset="-128"/>
              </a:rPr>
              <a:t>2 bits (words), 16 bits, 4 bits (nibbles).</a:t>
            </a:r>
            <a:endParaRPr lang="el-GR" sz="2400" dirty="0">
              <a:ea typeface="ＭＳ Ｐゴシック" pitchFamily="-112" charset="-128"/>
            </a:endParaRPr>
          </a:p>
          <a:p>
            <a:endParaRPr lang="en-US" sz="900" dirty="0">
              <a:ea typeface="ＭＳ Ｐゴシック" pitchFamily="-112" charset="-128"/>
            </a:endParaRPr>
          </a:p>
          <a:p>
            <a:pPr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Compression ratio </a:t>
            </a:r>
            <a:r>
              <a:rPr lang="en-US" sz="2400" i="1" dirty="0" err="1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vs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speed of decompression</a:t>
            </a:r>
          </a:p>
          <a:p>
            <a:pPr lvl="1"/>
            <a:r>
              <a:rPr lang="el-GR" sz="2400" dirty="0">
                <a:ea typeface="ＭＳ Ｐゴシック" pitchFamily="-112" charset="-128"/>
              </a:rPr>
              <a:t>Με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χάνουμε κάποιο χώρο αν πολύ μικρά διάκενα </a:t>
            </a:r>
            <a:r>
              <a:rPr lang="en-US" sz="2400" dirty="0">
                <a:ea typeface="ＭＳ Ｐゴシック" pitchFamily="-112" charset="-128"/>
              </a:rPr>
              <a:t>– nibbles </a:t>
            </a:r>
            <a:r>
              <a:rPr lang="el-GR" sz="2400" dirty="0">
                <a:ea typeface="ＭＳ Ｐゴシック" pitchFamily="-112" charset="-128"/>
              </a:rPr>
              <a:t>καλύτερα σε αυτές τις περιπτώσεις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lvl="1"/>
            <a:r>
              <a:rPr lang="el-GR" sz="2400" dirty="0">
                <a:ea typeface="ＭＳ Ｐゴシック" pitchFamily="-112" charset="-128"/>
              </a:rPr>
              <a:t>Μικρές λέξεις, πιο περίπλοκος χειρισμός</a:t>
            </a:r>
          </a:p>
          <a:p>
            <a:pPr lvl="1"/>
            <a:endParaRPr lang="en-US" sz="12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Οι κωδικοί </a:t>
            </a:r>
            <a:r>
              <a:rPr lang="en-US" sz="2400" dirty="0">
                <a:ea typeface="ＭＳ Ｐゴシック" pitchFamily="-112" charset="-128"/>
              </a:rPr>
              <a:t>V</a:t>
            </a:r>
            <a:r>
              <a:rPr lang="el-GR" sz="2400" dirty="0">
                <a:ea typeface="ＭＳ Ｐゴシック" pitchFamily="-112" charset="-128"/>
              </a:rPr>
              <a:t>Β χρησιμοποιούνται σε πολλά εμπορικά/ερευνητικά συστήματα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A324C8D-93FC-46B4-A790-7C85CDFEDC6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88951012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08C45B-F84D-44A5-9EEE-FE0E34B8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36AC0E-69E8-432E-9035-24355CC62A09}"/>
              </a:ext>
            </a:extLst>
          </p:cNvPr>
          <p:cNvSpPr txBox="1"/>
          <p:nvPr/>
        </p:nvSpPr>
        <p:spPr>
          <a:xfrm>
            <a:off x="1219200" y="838200"/>
            <a:ext cx="5638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 startAt="5"/>
            </a:pPr>
            <a:r>
              <a:rPr lang="el-GR" dirty="0">
                <a:latin typeface="+mn-lt"/>
              </a:rPr>
              <a:t>101</a:t>
            </a:r>
          </a:p>
          <a:p>
            <a:r>
              <a:rPr lang="el-GR" dirty="0">
                <a:latin typeface="+mn-lt"/>
              </a:rPr>
              <a:t>1101</a:t>
            </a:r>
          </a:p>
          <a:p>
            <a:pPr marL="457200" indent="-457200">
              <a:buAutoNum type="arabicPlain" startAt="5"/>
            </a:pPr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824    1100111000</a:t>
            </a:r>
          </a:p>
          <a:p>
            <a:r>
              <a:rPr lang="el-GR" dirty="0">
                <a:latin typeface="+mn-lt"/>
              </a:rPr>
              <a:t>  1001 0100 0111 0000 </a:t>
            </a: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C4E6BC6-E319-4CE5-A274-CE1401B696FA}"/>
              </a:ext>
            </a:extLst>
          </p:cNvPr>
          <p:cNvCxnSpPr>
            <a:cxnSpLocks/>
          </p:cNvCxnSpPr>
          <p:nvPr/>
        </p:nvCxnSpPr>
        <p:spPr>
          <a:xfrm flipH="1">
            <a:off x="3124200" y="1981200"/>
            <a:ext cx="4572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858084A-BAB7-4A52-ABD1-2A354D51B5CE}"/>
              </a:ext>
            </a:extLst>
          </p:cNvPr>
          <p:cNvCxnSpPr>
            <a:cxnSpLocks/>
          </p:cNvCxnSpPr>
          <p:nvPr/>
        </p:nvCxnSpPr>
        <p:spPr>
          <a:xfrm flipH="1">
            <a:off x="2667000" y="1981200"/>
            <a:ext cx="4572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3AF9095-1592-4525-9C8F-128CB77E4957}"/>
              </a:ext>
            </a:extLst>
          </p:cNvPr>
          <p:cNvCxnSpPr>
            <a:cxnSpLocks/>
          </p:cNvCxnSpPr>
          <p:nvPr/>
        </p:nvCxnSpPr>
        <p:spPr>
          <a:xfrm flipH="1">
            <a:off x="2209800" y="1985375"/>
            <a:ext cx="4572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4509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του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4457700"/>
        </p:xfrm>
        <a:graphic>
          <a:graphicData uri="http://schemas.openxmlformats.org/drawingml/2006/table">
            <a:tbl>
              <a:tblPr/>
              <a:tblGrid>
                <a:gridCol w="632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Data structure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in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fixed-width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term pointers into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blocking, k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 &amp;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(text, xml markup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3,600.0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960.0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Term-doc incidence matrix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40,000.0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(32-bit words)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(20 bits)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250.0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variable byte encoded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116.0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Symbol" pitchFamily="-112" charset="2"/>
                          <a:cs typeface="Arial Unicode MS" pitchFamily="-112" charset="0"/>
                        </a:rPr>
                        <a:t>g-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encoded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101.0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5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4EA8F55-C225-4314-91DC-95A954E8F30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65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48677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dirty="0">
                <a:ea typeface="ＭＳ Ｐゴシック" charset="-128"/>
              </a:rPr>
              <a:t>Ένα έγγραφο της συλλογής </a:t>
            </a:r>
            <a:r>
              <a:rPr lang="en-US" dirty="0">
                <a:ea typeface="ＭＳ Ｐゴシック" charset="-128"/>
              </a:rPr>
              <a:t>Reuters RCV1</a:t>
            </a: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1955800"/>
            <a:ext cx="84328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>
                <a:solidFill>
                  <a:srgbClr val="FBFCFF"/>
                </a:solidFill>
              </a:rPr>
              <a:t>Κεφ</a:t>
            </a:r>
            <a:r>
              <a:rPr lang="en-US" sz="1600" dirty="0">
                <a:solidFill>
                  <a:srgbClr val="FBFCFF"/>
                </a:solidFill>
              </a:rPr>
              <a:t>. 4.2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274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655658" y="26235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Συμπεράσματα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51175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Μπορούμε να κατασκευάσουμε ένα ευρετήριο για </a:t>
            </a:r>
            <a:r>
              <a:rPr lang="en-US" sz="2400" dirty="0">
                <a:ea typeface="ＭＳ Ｐゴシック" pitchFamily="-112" charset="-128"/>
              </a:rPr>
              <a:t>Boolean </a:t>
            </a:r>
            <a:r>
              <a:rPr lang="el-GR" sz="2400" dirty="0">
                <a:ea typeface="ＭＳ Ｐゴシック" pitchFamily="-112" charset="-128"/>
              </a:rPr>
              <a:t>ανάκτηση πολύ αποδοτικό από άποψη χώρου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Μόνο </a:t>
            </a:r>
            <a:r>
              <a:rPr lang="en-US" sz="2400" dirty="0">
                <a:ea typeface="ＭＳ Ｐゴシック" pitchFamily="-112" charset="-128"/>
              </a:rPr>
              <a:t> 4% </a:t>
            </a:r>
            <a:r>
              <a:rPr lang="el-GR" sz="2400" dirty="0">
                <a:ea typeface="ＭＳ Ｐゴシック" pitchFamily="-112" charset="-128"/>
              </a:rPr>
              <a:t>του συνολικού μεγέθους της συλλογής </a:t>
            </a:r>
          </a:p>
          <a:p>
            <a:r>
              <a:rPr lang="el-GR" sz="2400" dirty="0">
                <a:ea typeface="ＭＳ Ｐゴシック" pitchFamily="-112" charset="-128"/>
              </a:rPr>
              <a:t>Μόνο το </a:t>
            </a:r>
            <a:r>
              <a:rPr lang="en-US" sz="2400" dirty="0">
                <a:ea typeface="ＭＳ Ｐゴシック" pitchFamily="-112" charset="-128"/>
              </a:rPr>
              <a:t>10-15% </a:t>
            </a:r>
            <a:r>
              <a:rPr lang="el-GR" sz="2400" dirty="0">
                <a:ea typeface="ＭＳ Ｐゴシック" pitchFamily="-112" charset="-128"/>
              </a:rPr>
              <a:t>του συνολικού </a:t>
            </a:r>
            <a:r>
              <a:rPr lang="el-GR" sz="2400" u="sng" dirty="0">
                <a:ea typeface="ＭＳ Ｐゴシック" pitchFamily="-112" charset="-128"/>
              </a:rPr>
              <a:t>κειμένου</a:t>
            </a:r>
            <a:r>
              <a:rPr lang="el-GR" sz="2400" dirty="0">
                <a:ea typeface="ＭＳ Ｐゴシック" pitchFamily="-112" charset="-128"/>
              </a:rPr>
              <a:t> της συλλογής </a:t>
            </a:r>
          </a:p>
          <a:p>
            <a:r>
              <a:rPr lang="el-GR" sz="2400" dirty="0">
                <a:ea typeface="ＭＳ Ｐゴシック" pitchFamily="-112" charset="-128"/>
              </a:rPr>
              <a:t>Βέβαια, έχουμε αγνοήσει την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πληροφορία θέσης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(positional indexes)</a:t>
            </a:r>
            <a:endParaRPr lang="el-GR" sz="24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1"/>
            <a:r>
              <a:rPr lang="el-GR" sz="2400" dirty="0">
                <a:ea typeface="ＭＳ Ｐゴシック" pitchFamily="-112" charset="-128"/>
              </a:rPr>
              <a:t>Η εξοικονόμηση χώρου είναι μικρότερη στην πράξη</a:t>
            </a:r>
          </a:p>
          <a:p>
            <a:pPr lvl="1"/>
            <a:r>
              <a:rPr lang="el-GR" sz="2400" dirty="0">
                <a:ea typeface="ＭＳ Ｐゴシック" pitchFamily="-112" charset="-128"/>
              </a:rPr>
              <a:t>Αλλά, οι τεχνικές είναι παρόμοιες </a:t>
            </a:r>
            <a:r>
              <a:rPr lang="en-US" sz="2400" dirty="0">
                <a:ea typeface="ＭＳ Ｐゴシック" pitchFamily="-112" charset="-128"/>
              </a:rPr>
              <a:t>– </a:t>
            </a:r>
            <a:r>
              <a:rPr lang="el-GR" sz="2400" dirty="0">
                <a:ea typeface="ＭＳ Ｐゴシック" pitchFamily="-112" charset="-128"/>
              </a:rPr>
              <a:t>χρησιμοποίηση </a:t>
            </a:r>
            <a:r>
              <a:rPr lang="en-US" sz="2400" dirty="0">
                <a:ea typeface="ＭＳ Ｐゴシック" pitchFamily="-112" charset="-128"/>
              </a:rPr>
              <a:t>gaps </a:t>
            </a:r>
            <a:r>
              <a:rPr lang="el-GR" sz="2400" dirty="0">
                <a:ea typeface="ＭＳ Ｐゴシック" pitchFamily="-112" charset="-128"/>
              </a:rPr>
              <a:t>και για τις θέσεις στο έγγραφο</a:t>
            </a:r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275203B-CE1B-4348-8466-8FA6AF426238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66564" name="TextBox 3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5.3</a:t>
            </a:r>
          </a:p>
        </p:txBody>
      </p:sp>
    </p:spTree>
    <p:extLst>
      <p:ext uri="{BB962C8B-B14F-4D97-AF65-F5344CB8AC3E}">
        <p14:creationId xmlns:p14="http://schemas.microsoft.com/office/powerpoint/2010/main" val="36889485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>
                <a:ea typeface="ＭＳ Ｐゴシック" pitchFamily="-112" charset="-128"/>
              </a:rPr>
              <a:t>ΤΕΛΟΣ </a:t>
            </a:r>
            <a:r>
              <a:rPr lang="en-US" dirty="0">
                <a:ea typeface="ＭＳ Ｐゴシック" pitchFamily="-112" charset="-128"/>
              </a:rPr>
              <a:t>5</a:t>
            </a:r>
            <a:r>
              <a:rPr lang="el-GR" baseline="30000" dirty="0">
                <a:ea typeface="ＭＳ Ｐゴシック" pitchFamily="-112" charset="-128"/>
              </a:rPr>
              <a:t>ου</a:t>
            </a:r>
            <a:r>
              <a:rPr lang="el-GR" dirty="0">
                <a:ea typeface="ＭＳ Ｐゴシック" pitchFamily="-112" charset="-128"/>
              </a:rPr>
              <a:t> Κεφαλαίου</a:t>
            </a:r>
          </a:p>
          <a:p>
            <a:pPr algn="ctr" eaLnBrk="1" hangingPunct="1">
              <a:buNone/>
            </a:pPr>
            <a:endParaRPr lang="el-GR" dirty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>
                <a:ea typeface="ＭＳ Ｐゴシック" pitchFamily="-112" charset="-128"/>
              </a:rPr>
              <a:t>Ερωτήσεις?</a:t>
            </a:r>
            <a:endParaRPr lang="en-US" dirty="0"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690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 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</p:txBody>
      </p:sp>
    </p:spTree>
    <p:extLst>
      <p:ext uri="{BB962C8B-B14F-4D97-AF65-F5344CB8AC3E}">
        <p14:creationId xmlns:p14="http://schemas.microsoft.com/office/powerpoint/2010/main" val="3104843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n-US" dirty="0">
                <a:ea typeface="ＭＳ Ｐゴシック" pitchFamily="-112" charset="-128"/>
              </a:rPr>
              <a:t>Not used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02479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647700" y="21769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Αναζήτηση στο λεξικό χωρίς Β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locking</a:t>
            </a:r>
          </a:p>
        </p:txBody>
      </p:sp>
      <p:pic>
        <p:nvPicPr>
          <p:cNvPr id="46083" name="Content Placeholder 3" descr="tree1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525" y="1764610"/>
            <a:ext cx="3655875" cy="4351338"/>
          </a:xfrm>
        </p:spPr>
      </p:pic>
      <p:sp>
        <p:nvSpPr>
          <p:cNvPr id="4608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C451193-6BEE-456A-A458-370A5EF5A80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6084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228600" y="1524207"/>
            <a:ext cx="4800600" cy="1066800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Ας υποθέσουμε </a:t>
            </a:r>
            <a:r>
              <a:rPr lang="el-GR" sz="2400" i="1" dirty="0">
                <a:ea typeface="ＭＳ Ｐゴシック" pitchFamily="-112" charset="-128"/>
              </a:rPr>
              <a:t>δυαδική αναζήτηση</a:t>
            </a:r>
            <a:r>
              <a:rPr lang="el-GR" sz="2400" dirty="0">
                <a:ea typeface="ＭＳ Ｐゴシック" pitchFamily="-112" charset="-128"/>
              </a:rPr>
              <a:t> και ότι κάθε όρος </a:t>
            </a:r>
            <a:r>
              <a:rPr lang="el-GR" sz="2400" dirty="0" err="1">
                <a:ea typeface="ＭＳ Ｐゴシック" pitchFamily="-112" charset="-128"/>
              </a:rPr>
              <a:t>ισοπίθανο</a:t>
            </a:r>
            <a:r>
              <a:rPr lang="el-GR" sz="2400" dirty="0">
                <a:ea typeface="ＭＳ Ｐゴシック" pitchFamily="-112" charset="-128"/>
              </a:rPr>
              <a:t> να εμφανιστεί στην ερώτηση (όχι και τόσο ρεαλιστικό στη πράξη) μέσος αριθμός συγκρίσεων </a:t>
            </a:r>
            <a:r>
              <a:rPr lang="en-US" sz="2400" dirty="0">
                <a:ea typeface="ＭＳ Ｐゴシック" pitchFamily="-112" charset="-128"/>
              </a:rPr>
              <a:t>= 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(1+2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2+4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3+4)/8 ~2.6</a:t>
            </a: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4363" y="4267200"/>
            <a:ext cx="3352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l-GR" sz="2000" dirty="0">
                <a:solidFill>
                  <a:schemeClr val="lt1"/>
                </a:solidFill>
                <a:latin typeface="+mn-lt"/>
                <a:cs typeface="+mn-cs"/>
              </a:rPr>
              <a:t>Άσκηση: σκεφτείτε ένα καλύτερο τρόπο αναζήτησης αν δεν έχουμε ομοιόμορφη κατανομή των όρων</a:t>
            </a:r>
            <a:endParaRPr lang="en-US" sz="2000" dirty="0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3065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Αναζήτηση στο λεξικό με Β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locking</a:t>
            </a:r>
          </a:p>
        </p:txBody>
      </p:sp>
      <p:pic>
        <p:nvPicPr>
          <p:cNvPr id="9" name="Content Placeholder 4" descr="tree2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3059" y="3858126"/>
            <a:ext cx="8339138" cy="1981200"/>
          </a:xfrm>
        </p:spPr>
      </p:pic>
      <p:sp>
        <p:nvSpPr>
          <p:cNvPr id="4608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C451193-6BEE-456A-A458-370A5EF5A80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457200" y="1524000"/>
            <a:ext cx="8382000" cy="2362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l-GR" dirty="0">
                <a:ea typeface="ＭＳ Ｐゴシック" pitchFamily="-112" charset="-128"/>
              </a:rPr>
              <a:t>Δυαδική αναζήτηση μας οδηγεί σε ομάδες </a:t>
            </a:r>
            <a:r>
              <a:rPr lang="en-US" dirty="0">
                <a:ea typeface="ＭＳ Ｐゴシック" pitchFamily="-112" charset="-128"/>
              </a:rPr>
              <a:t>(block) </a:t>
            </a:r>
            <a:r>
              <a:rPr lang="el-GR" dirty="0">
                <a:ea typeface="ＭＳ Ｐゴシック" pitchFamily="-112" charset="-128"/>
              </a:rPr>
              <a:t>από </a:t>
            </a:r>
            <a:r>
              <a:rPr lang="en-US" i="1" dirty="0">
                <a:ea typeface="ＭＳ Ｐゴシック" pitchFamily="-112" charset="-128"/>
              </a:rPr>
              <a:t>k</a:t>
            </a:r>
            <a:r>
              <a:rPr lang="en-US" dirty="0">
                <a:ea typeface="ＭＳ Ｐゴシック" pitchFamily="-112" charset="-128"/>
              </a:rPr>
              <a:t> = </a:t>
            </a:r>
            <a:r>
              <a:rPr lang="el-GR" dirty="0">
                <a:ea typeface="ＭＳ Ｐゴシック" pitchFamily="-112" charset="-128"/>
              </a:rPr>
              <a:t>4 όρους</a:t>
            </a:r>
          </a:p>
          <a:p>
            <a:pPr marL="0" indent="0" eaLnBrk="1" hangingPunct="1">
              <a:buNone/>
            </a:pPr>
            <a:r>
              <a:rPr lang="el-GR" dirty="0">
                <a:ea typeface="ＭＳ Ｐゴシック" pitchFamily="-112" charset="-128"/>
              </a:rPr>
              <a:t>Μετά </a:t>
            </a:r>
            <a:r>
              <a:rPr lang="el-GR" i="1" dirty="0">
                <a:ea typeface="ＭＳ Ｐゴシック" pitchFamily="-112" charset="-128"/>
              </a:rPr>
              <a:t>γραμμική αναζήτηση </a:t>
            </a:r>
            <a:r>
              <a:rPr lang="el-GR" dirty="0">
                <a:ea typeface="ＭＳ Ｐゴシック" pitchFamily="-112" charset="-128"/>
              </a:rPr>
              <a:t>στους </a:t>
            </a:r>
            <a:r>
              <a:rPr lang="en-US" i="1" dirty="0">
                <a:ea typeface="ＭＳ Ｐゴシック" pitchFamily="-112" charset="-128"/>
              </a:rPr>
              <a:t>k</a:t>
            </a:r>
            <a:r>
              <a:rPr lang="en-US" dirty="0">
                <a:ea typeface="ＭＳ Ｐゴシック" pitchFamily="-112" charset="-128"/>
              </a:rPr>
              <a:t> = </a:t>
            </a:r>
            <a:r>
              <a:rPr lang="el-GR" dirty="0">
                <a:ea typeface="ＭＳ Ｐゴシック" pitchFamily="-112" charset="-128"/>
              </a:rPr>
              <a:t>4 αυτούς όρους</a:t>
            </a:r>
            <a:r>
              <a:rPr lang="en-US" dirty="0">
                <a:ea typeface="ＭＳ Ｐゴシック" pitchFamily="-112" charset="-128"/>
              </a:rPr>
              <a:t>.</a:t>
            </a:r>
          </a:p>
          <a:p>
            <a:pPr marL="0" indent="0" eaLnBrk="1" hangingPunct="1">
              <a:buNone/>
            </a:pPr>
            <a:r>
              <a:rPr lang="el-GR" dirty="0">
                <a:ea typeface="ＭＳ Ｐゴシック" pitchFamily="-112" charset="-128"/>
              </a:rPr>
              <a:t>Μέσος όρος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(1+2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2+2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3+2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4+5)/8 = 3</a:t>
            </a:r>
            <a:endParaRPr lang="en-US" dirty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69735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13747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Εμπρόσθια κωδικοποίηση 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Front coding</a:t>
            </a: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64523" y="2286000"/>
            <a:ext cx="8229600" cy="2774000"/>
          </a:xfrm>
        </p:spPr>
        <p:txBody>
          <a:bodyPr/>
          <a:lstStyle/>
          <a:p>
            <a:pPr marL="457200" lvl="1" indent="0" eaLnBrk="1" hangingPunct="1">
              <a:buNone/>
            </a:pPr>
            <a:r>
              <a:rPr lang="el-GR" sz="3200" dirty="0">
                <a:ea typeface="ＭＳ Ｐゴシック" pitchFamily="-112" charset="-128"/>
              </a:rPr>
              <a:t>Αν στο δίσκο, μπορούμε να έχουμε ένα Β-δέντρο με τον πρώτο όρο σε κάθε σελίδα</a:t>
            </a:r>
          </a:p>
          <a:p>
            <a:pPr marL="457200" lvl="1" indent="0" eaLnBrk="1" hangingPunct="1">
              <a:buNone/>
            </a:pPr>
            <a:endParaRPr lang="el-GR" sz="3200" b="1" i="1" dirty="0">
              <a:ea typeface="ＭＳ Ｐゴシック" pitchFamily="-112" charset="-128"/>
            </a:endParaRPr>
          </a:p>
          <a:p>
            <a:pPr marL="457200" lvl="1" indent="0" eaLnBrk="1" hangingPunct="1">
              <a:buNone/>
            </a:pPr>
            <a:r>
              <a:rPr lang="el-GR" sz="3200" dirty="0">
                <a:ea typeface="ＭＳ Ｐゴシック" pitchFamily="-112" charset="-128"/>
              </a:rPr>
              <a:t>Κατακερματισμός ελαττώνει το μέγεθος αλλά πρόβλημα με ενημερώσεις</a:t>
            </a:r>
            <a:endParaRPr lang="en-US" sz="3200" dirty="0">
              <a:ea typeface="ＭＳ Ｐゴシック" pitchFamily="-112" charset="-128"/>
            </a:endParaRPr>
          </a:p>
        </p:txBody>
      </p:sp>
      <p:sp>
        <p:nvSpPr>
          <p:cNvPr id="49163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B234A38-42AE-4B33-90C2-01CB666FA16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916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2010798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Η συλλογή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RCV1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 στατιστικά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4.2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51816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Γιατί κατά μέσο ένα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term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είναι μεγαλύτερο από ένα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token;</a:t>
            </a:r>
            <a:endParaRPr lang="el-GR" i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905000"/>
          <a:ext cx="8143932" cy="237743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7439">
                <a:tc>
                  <a:txBody>
                    <a:bodyPr/>
                    <a:lstStyle/>
                    <a:p>
                      <a:r>
                        <a:rPr lang="de-DE" sz="2000" b="0" i="1" kern="1200" baseline="0" dirty="0"/>
                        <a:t>N</a:t>
                      </a:r>
                    </a:p>
                    <a:p>
                      <a:r>
                        <a:rPr lang="nl-NL" sz="2000" b="0" i="1" kern="1200" baseline="0" dirty="0"/>
                        <a:t>L </a:t>
                      </a:r>
                    </a:p>
                    <a:p>
                      <a:r>
                        <a:rPr lang="en-US" sz="2000" b="0" i="1" kern="1200" baseline="0" dirty="0"/>
                        <a:t>M</a:t>
                      </a:r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r>
                        <a:rPr lang="de-DE" sz="2000" b="0" i="1" kern="1200" baseline="0" dirty="0"/>
                        <a:t>T</a:t>
                      </a:r>
                      <a:endParaRPr lang="de-D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err="1"/>
                        <a:t>documents</a:t>
                      </a:r>
                      <a:endParaRPr lang="de-DE" sz="2000" b="0" kern="1200" baseline="0" dirty="0"/>
                    </a:p>
                    <a:p>
                      <a:r>
                        <a:rPr lang="nl-NL" sz="2000" b="0" kern="1200" baseline="0" dirty="0" err="1"/>
                        <a:t>tokens</a:t>
                      </a:r>
                      <a:r>
                        <a:rPr lang="nl-NL" sz="2000" b="0" kern="1200" baseline="0" dirty="0"/>
                        <a:t> per document</a:t>
                      </a:r>
                    </a:p>
                    <a:p>
                      <a:r>
                        <a:rPr lang="en-US" sz="2000" b="0" kern="1200" baseline="0" dirty="0"/>
                        <a:t>terms (= word types)</a:t>
                      </a:r>
                    </a:p>
                    <a:p>
                      <a:r>
                        <a:rPr lang="en-US" sz="2000" b="0" kern="1200" baseline="0" dirty="0"/>
                        <a:t>bytes per token (incl.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token (without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term (= word type)</a:t>
                      </a:r>
                    </a:p>
                    <a:p>
                      <a:r>
                        <a:rPr lang="de-DE" sz="2000" b="0" kern="1200" baseline="0" dirty="0"/>
                        <a:t>non-</a:t>
                      </a:r>
                      <a:r>
                        <a:rPr lang="de-DE" sz="2000" b="0" kern="1200" baseline="0" dirty="0" err="1"/>
                        <a:t>positional</a:t>
                      </a:r>
                      <a:r>
                        <a:rPr lang="de-DE" sz="2000" b="0" kern="1200" baseline="0" dirty="0"/>
                        <a:t> </a:t>
                      </a:r>
                      <a:r>
                        <a:rPr lang="de-DE" sz="2000" b="0" kern="1200" baseline="0" dirty="0" err="1"/>
                        <a:t>postings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/>
                        <a:t>800,000</a:t>
                      </a:r>
                    </a:p>
                    <a:p>
                      <a:r>
                        <a:rPr lang="nl-NL" sz="2000" b="0" kern="1200" baseline="0" dirty="0"/>
                        <a:t>200</a:t>
                      </a:r>
                    </a:p>
                    <a:p>
                      <a:r>
                        <a:rPr lang="en-US" sz="2000" b="0" kern="1200" baseline="0" dirty="0"/>
                        <a:t>400,000</a:t>
                      </a:r>
                    </a:p>
                    <a:p>
                      <a:r>
                        <a:rPr lang="en-US" sz="2000" b="0" kern="1200" baseline="0" dirty="0"/>
                        <a:t> 6</a:t>
                      </a:r>
                    </a:p>
                    <a:p>
                      <a:r>
                        <a:rPr lang="en-US" sz="2000" b="0" kern="1200" baseline="0" dirty="0"/>
                        <a:t>4.5</a:t>
                      </a:r>
                    </a:p>
                    <a:p>
                      <a:r>
                        <a:rPr lang="en-US" sz="2000" b="0" kern="1200" baseline="0" dirty="0"/>
                        <a:t>7.5</a:t>
                      </a:r>
                    </a:p>
                    <a:p>
                      <a:r>
                        <a:rPr lang="de-DE" sz="2000" b="0" kern="1200" baseline="0" dirty="0"/>
                        <a:t>100,000,000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90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21803" y="107327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109512"/>
              </p:ext>
            </p:extLst>
          </p:nvPr>
        </p:nvGraphicFramePr>
        <p:xfrm>
          <a:off x="38100" y="838200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1.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44029E-ED99-4EE5-9F9D-38193BA18854}"/>
              </a:ext>
            </a:extLst>
          </p:cNvPr>
          <p:cNvSpPr txBox="1"/>
          <p:nvPr/>
        </p:nvSpPr>
        <p:spPr>
          <a:xfrm flipH="1">
            <a:off x="304800" y="538614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Ποια από τα παραπάνω πιστεύετε ότι θα προκαλεί τη μεγαλύτερη μείωση στο μέγεθος του λεξικού?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3566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135731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570718"/>
              </p:ext>
            </p:extLst>
          </p:nvPr>
        </p:nvGraphicFramePr>
        <p:xfrm>
          <a:off x="76200" y="854968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419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751977-0F48-4DE4-8498-557F3D560D9F}"/>
              </a:ext>
            </a:extLst>
          </p:cNvPr>
          <p:cNvSpPr txBox="1"/>
          <p:nvPr/>
        </p:nvSpPr>
        <p:spPr>
          <a:xfrm flipH="1">
            <a:off x="228600" y="5240635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Ποια από τα παραπάνω πιστεύετε ότι θα προκαλεί τη μεγαλύτερη μείωση στο μέγεθος του ανεστραμμένου ευρετηρίου?</a:t>
            </a:r>
          </a:p>
          <a:p>
            <a:r>
              <a:rPr lang="el-GR" sz="2000" dirty="0">
                <a:latin typeface="+mn-lt"/>
              </a:rPr>
              <a:t>(συνολικός αριθμός καταχωρήσεων)</a:t>
            </a:r>
            <a:endParaRPr lang="en-US" sz="2000" dirty="0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A7C8B1-D8F2-488B-BB2E-523CE90882D9}"/>
              </a:ext>
            </a:extLst>
          </p:cNvPr>
          <p:cNvSpPr/>
          <p:nvPr/>
        </p:nvSpPr>
        <p:spPr>
          <a:xfrm>
            <a:off x="4175955" y="2628443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800" dirty="0">
                <a:solidFill>
                  <a:srgbClr val="000000"/>
                </a:solidFill>
                <a:latin typeface="Calibri" panose="020F0502020204030204"/>
              </a:rPr>
              <a:t>109,971</a:t>
            </a:r>
          </a:p>
        </p:txBody>
      </p:sp>
    </p:spTree>
    <p:extLst>
      <p:ext uri="{BB962C8B-B14F-4D97-AF65-F5344CB8AC3E}">
        <p14:creationId xmlns:p14="http://schemas.microsoft.com/office/powerpoint/2010/main" val="185247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29191</TotalTime>
  <Words>3947</Words>
  <Application>Microsoft Office PowerPoint</Application>
  <PresentationFormat>On-screen Show (4:3)</PresentationFormat>
  <Paragraphs>931</Paragraphs>
  <Slides>65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6" baseType="lpstr">
      <vt:lpstr>Arial</vt:lpstr>
      <vt:lpstr>Calibri</vt:lpstr>
      <vt:lpstr>Calibri Light</vt:lpstr>
      <vt:lpstr>Courier New</vt:lpstr>
      <vt:lpstr>Lucida Sans</vt:lpstr>
      <vt:lpstr>Symbol</vt:lpstr>
      <vt:lpstr>Tahoma</vt:lpstr>
      <vt:lpstr>Times New Roman</vt:lpstr>
      <vt:lpstr>Wingdings</vt:lpstr>
      <vt:lpstr>Office Theme</vt:lpstr>
      <vt:lpstr>Document</vt:lpstr>
      <vt:lpstr>PowerPoint Presentation</vt:lpstr>
      <vt:lpstr>Τι θα δούμε σήμερα</vt:lpstr>
      <vt:lpstr>ΣΤΑΤΙΣΤΙΚΑ</vt:lpstr>
      <vt:lpstr>Στατιστικά</vt:lpstr>
      <vt:lpstr>Η συλλογή RCV1</vt:lpstr>
      <vt:lpstr>Ένα έγγραφο της συλλογής Reuters RCV1</vt:lpstr>
      <vt:lpstr>Η συλλογή RCV1: στατιστικά</vt:lpstr>
      <vt:lpstr>Μέγεθος ευρετηρίου</vt:lpstr>
      <vt:lpstr>Μέγεθος ευρετηρίου</vt:lpstr>
      <vt:lpstr>Μέγεθος ευρετηρίου</vt:lpstr>
      <vt:lpstr>Μέγεθος ευρετηρίου</vt:lpstr>
      <vt:lpstr>PowerPoint Presentation</vt:lpstr>
      <vt:lpstr>PowerPoint Presentation</vt:lpstr>
      <vt:lpstr>Μέγεθος ευρετηρίου</vt:lpstr>
      <vt:lpstr>Μέγεθος ευρετηρίου</vt:lpstr>
      <vt:lpstr>Λεξιλόγιο και μέγεθος συλλογής</vt:lpstr>
      <vt:lpstr>Λεξιλόγιο και μέγεθος συλλογής</vt:lpstr>
      <vt:lpstr>Λεξιλόγιο και μέγεθος συλλογής</vt:lpstr>
      <vt:lpstr>Heaps’ Law</vt:lpstr>
      <vt:lpstr>Λεξιλόγιο και μέγεθος συλλογής</vt:lpstr>
      <vt:lpstr>Ο νόμος του Heaps</vt:lpstr>
      <vt:lpstr>Ο νόμος του Zipf</vt:lpstr>
      <vt:lpstr>Ο νόμος του Zipf</vt:lpstr>
      <vt:lpstr>Ο νόμος του Zipf</vt:lpstr>
      <vt:lpstr>Zipf’s law for Reuters RCV1</vt:lpstr>
      <vt:lpstr>ΣΥΜΠΙΕΣΗ</vt:lpstr>
      <vt:lpstr>Συμπίεση</vt:lpstr>
      <vt:lpstr>Γιατί συμπίεση; </vt:lpstr>
      <vt:lpstr>Απωλεστική και μη συμπίεση</vt:lpstr>
      <vt:lpstr>ΣΥΜΠΙΕΣΗ ΛΕΞΙΚΟΥ</vt:lpstr>
      <vt:lpstr>Συμπίεση λεξικού</vt:lpstr>
      <vt:lpstr>Αποθήκευση λεξικού</vt:lpstr>
      <vt:lpstr>Αποθήκευση λεξικού</vt:lpstr>
      <vt:lpstr>PowerPoint Presentation</vt:lpstr>
      <vt:lpstr>Συμπίεση της λίστας όρων:  Λεξικό-ως-Σειρά-Χαρακτήρων </vt:lpstr>
      <vt:lpstr>PowerPoint Presentation</vt:lpstr>
      <vt:lpstr>Συμπίεση της λίστας όρων:  Λεξικό-ως-Σειρά-Χαρακτήρων </vt:lpstr>
      <vt:lpstr>Χώρος για το λεξικό ως string</vt:lpstr>
      <vt:lpstr>PowerPoint Presentation</vt:lpstr>
      <vt:lpstr>Blocking (Δείκτες σε ομάδες)</vt:lpstr>
      <vt:lpstr>Blocking</vt:lpstr>
      <vt:lpstr>PowerPoint Presentation</vt:lpstr>
      <vt:lpstr>Εμπρόσθια κωδικοποίηση (Front coding)</vt:lpstr>
      <vt:lpstr>Περίληψη συμπίεσης για το λεξικό του RCV1</vt:lpstr>
      <vt:lpstr>ΣΥΜΠΙΕΣΗ ΤΩΝ ΚΑΤΑΧΩΡΗΣΕΩΝ</vt:lpstr>
      <vt:lpstr>Συμπίεση των καταχωρήσεων</vt:lpstr>
      <vt:lpstr>Η συλλογή RCV1: στατιστικά</vt:lpstr>
      <vt:lpstr>Συμπίεση των καταχωρήσεων</vt:lpstr>
      <vt:lpstr>Συμπίεση των καταχωρήσεων</vt:lpstr>
      <vt:lpstr>Παράδειγμα</vt:lpstr>
      <vt:lpstr>Συμπίεση των καταχωρήσεων</vt:lpstr>
      <vt:lpstr>Κωδικοποίηση μεταβλητού μεγέθους (Variable length encoding)</vt:lpstr>
      <vt:lpstr>Κωδικοί μεταβλητών Byte (Variable Byte (VB) codes)</vt:lpstr>
      <vt:lpstr>Κωδικοί μεταβλητών Byte (Variable Byte (VB) codes)</vt:lpstr>
      <vt:lpstr>Παράδειγμα</vt:lpstr>
      <vt:lpstr>PowerPoint Presentation</vt:lpstr>
      <vt:lpstr>Άλλες κωδικοποιήσεις</vt:lpstr>
      <vt:lpstr>PowerPoint Presentation</vt:lpstr>
      <vt:lpstr>Συμπίεση του RCV1</vt:lpstr>
      <vt:lpstr>Συμπεράσματα</vt:lpstr>
      <vt:lpstr>PowerPoint Presentation</vt:lpstr>
      <vt:lpstr>PowerPoint Presentation</vt:lpstr>
      <vt:lpstr>Αναζήτηση στο λεξικό χωρίς Βlocking</vt:lpstr>
      <vt:lpstr>Αναζήτηση στο λεξικό με Βlocking</vt:lpstr>
      <vt:lpstr>Εμπρόσθια κωδικοποίηση (Front coding)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ep</dc:creator>
  <cp:lastModifiedBy>Evaggelia Pitoura</cp:lastModifiedBy>
  <cp:revision>552</cp:revision>
  <cp:lastPrinted>2011-04-04T04:19:57Z</cp:lastPrinted>
  <dcterms:created xsi:type="dcterms:W3CDTF">2011-04-01T01:43:31Z</dcterms:created>
  <dcterms:modified xsi:type="dcterms:W3CDTF">2020-06-25T11:30:13Z</dcterms:modified>
</cp:coreProperties>
</file>