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1" r:id="rId1"/>
  </p:sldMasterIdLst>
  <p:notesMasterIdLst>
    <p:notesMasterId r:id="rId67"/>
  </p:notesMasterIdLst>
  <p:handoutMasterIdLst>
    <p:handoutMasterId r:id="rId68"/>
  </p:handoutMasterIdLst>
  <p:sldIdLst>
    <p:sldId id="675" r:id="rId2"/>
    <p:sldId id="885" r:id="rId3"/>
    <p:sldId id="745" r:id="rId4"/>
    <p:sldId id="757" r:id="rId5"/>
    <p:sldId id="837" r:id="rId6"/>
    <p:sldId id="838" r:id="rId7"/>
    <p:sldId id="859" r:id="rId8"/>
    <p:sldId id="759" r:id="rId9"/>
    <p:sldId id="879" r:id="rId10"/>
    <p:sldId id="880" r:id="rId11"/>
    <p:sldId id="878" r:id="rId12"/>
    <p:sldId id="881" r:id="rId13"/>
    <p:sldId id="883" r:id="rId14"/>
    <p:sldId id="882" r:id="rId15"/>
    <p:sldId id="877" r:id="rId16"/>
    <p:sldId id="884" r:id="rId17"/>
    <p:sldId id="840" r:id="rId18"/>
    <p:sldId id="750" r:id="rId19"/>
    <p:sldId id="751" r:id="rId20"/>
    <p:sldId id="841" r:id="rId21"/>
    <p:sldId id="763" r:id="rId22"/>
    <p:sldId id="752" r:id="rId23"/>
    <p:sldId id="842" r:id="rId24"/>
    <p:sldId id="766" r:id="rId25"/>
    <p:sldId id="754" r:id="rId26"/>
    <p:sldId id="843" r:id="rId27"/>
    <p:sldId id="844" r:id="rId28"/>
    <p:sldId id="845" r:id="rId29"/>
    <p:sldId id="846" r:id="rId30"/>
    <p:sldId id="847" r:id="rId31"/>
    <p:sldId id="848" r:id="rId32"/>
    <p:sldId id="849" r:id="rId33"/>
    <p:sldId id="850" r:id="rId34"/>
    <p:sldId id="900" r:id="rId35"/>
    <p:sldId id="901" r:id="rId36"/>
    <p:sldId id="902" r:id="rId37"/>
    <p:sldId id="851" r:id="rId38"/>
    <p:sldId id="852" r:id="rId39"/>
    <p:sldId id="903" r:id="rId40"/>
    <p:sldId id="853" r:id="rId41"/>
    <p:sldId id="854" r:id="rId42"/>
    <p:sldId id="904" r:id="rId43"/>
    <p:sldId id="857" r:id="rId44"/>
    <p:sldId id="860" r:id="rId45"/>
    <p:sldId id="861" r:id="rId46"/>
    <p:sldId id="862" r:id="rId47"/>
    <p:sldId id="875" r:id="rId48"/>
    <p:sldId id="863" r:id="rId49"/>
    <p:sldId id="864" r:id="rId50"/>
    <p:sldId id="865" r:id="rId51"/>
    <p:sldId id="866" r:id="rId52"/>
    <p:sldId id="867" r:id="rId53"/>
    <p:sldId id="868" r:id="rId54"/>
    <p:sldId id="869" r:id="rId55"/>
    <p:sldId id="870" r:id="rId56"/>
    <p:sldId id="906" r:id="rId57"/>
    <p:sldId id="871" r:id="rId58"/>
    <p:sldId id="905" r:id="rId59"/>
    <p:sldId id="872" r:id="rId60"/>
    <p:sldId id="873" r:id="rId61"/>
    <p:sldId id="874" r:id="rId62"/>
    <p:sldId id="907" r:id="rId63"/>
    <p:sldId id="855" r:id="rId64"/>
    <p:sldId id="856" r:id="rId65"/>
    <p:sldId id="858" r:id="rId66"/>
  </p:sldIdLst>
  <p:sldSz cx="9144000" cy="6858000" type="screen4x3"/>
  <p:notesSz cx="7099300" cy="10223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00A000"/>
    <a:srgbClr val="B2B2B2"/>
    <a:srgbClr val="F4F3EB"/>
    <a:srgbClr val="F0EEEB"/>
    <a:srgbClr val="A40508"/>
    <a:srgbClr val="A50021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052" autoAdjust="0"/>
  </p:normalViewPr>
  <p:slideViewPr>
    <p:cSldViewPr>
      <p:cViewPr varScale="1">
        <p:scale>
          <a:sx n="102" d="100"/>
          <a:sy n="102" d="100"/>
        </p:scale>
        <p:origin x="75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3588"/>
    </p:cViewPr>
  </p:sorterViewPr>
  <p:notesViewPr>
    <p:cSldViewPr>
      <p:cViewPr varScale="1">
        <p:scale>
          <a:sx n="66" d="100"/>
          <a:sy n="66" d="100"/>
        </p:scale>
        <p:origin x="65536" y="13457817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-112" charset="0"/>
              </a:defRPr>
            </a:lvl1pPr>
          </a:lstStyle>
          <a:p>
            <a:fld id="{99F3A387-7CA4-42C4-A654-FB16CB1400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428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6763"/>
            <a:ext cx="5111750" cy="3833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57" y="4856502"/>
            <a:ext cx="5207386" cy="4599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FFFE52-FE1E-4D89-83CF-6E59217A9C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265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Term size vs</a:t>
            </a:r>
            <a:r>
              <a:rPr lang="en-US" baseline="0" dirty="0"/>
              <a:t> token size</a:t>
            </a:r>
            <a:endParaRPr lang="en-US" dirty="0"/>
          </a:p>
          <a:p>
            <a:r>
              <a:rPr lang="en-US" dirty="0"/>
              <a:t>You</a:t>
            </a:r>
            <a:r>
              <a:rPr lang="en-US" baseline="0" dirty="0"/>
              <a:t> should expect to decrease due to lemmatization/stemming</a:t>
            </a:r>
          </a:p>
          <a:p>
            <a:r>
              <a:rPr lang="en-US" baseline="0" dirty="0"/>
              <a:t>Common words are short (think of </a:t>
            </a:r>
            <a:r>
              <a:rPr lang="en-US" baseline="0" dirty="0" err="1"/>
              <a:t>stopwords</a:t>
            </a:r>
            <a:r>
              <a:rPr lang="en-US" baseline="0" dirty="0"/>
              <a:t>), many tokens are short </a:t>
            </a:r>
            <a:r>
              <a:rPr lang="en-US" baseline="0" dirty="0">
                <a:sym typeface="Wingdings" panose="05000000000000000000" pitchFamily="2" charset="2"/>
              </a:rPr>
              <a:t> average small  -- appear only once in the dictionary</a:t>
            </a:r>
          </a:p>
          <a:p>
            <a:r>
              <a:rPr lang="en-US" dirty="0"/>
              <a:t>T =</a:t>
            </a:r>
          </a:p>
          <a:p>
            <a:r>
              <a:rPr lang="en-US" dirty="0"/>
              <a:t>number of documents</a:t>
            </a:r>
            <a:r>
              <a:rPr lang="en-US" baseline="0" dirty="0"/>
              <a:t> x distinct terms per document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2768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Term size vs</a:t>
            </a:r>
            <a:r>
              <a:rPr lang="en-US" baseline="0" dirty="0"/>
              <a:t> token size</a:t>
            </a:r>
            <a:endParaRPr lang="en-US" dirty="0"/>
          </a:p>
          <a:p>
            <a:r>
              <a:rPr lang="en-US" dirty="0"/>
              <a:t>You</a:t>
            </a:r>
            <a:r>
              <a:rPr lang="en-US" baseline="0" dirty="0"/>
              <a:t> should expect to decrease due to lemmatization/stemming</a:t>
            </a:r>
          </a:p>
          <a:p>
            <a:r>
              <a:rPr lang="en-US" baseline="0" dirty="0"/>
              <a:t>Common words are short (think of </a:t>
            </a:r>
            <a:r>
              <a:rPr lang="en-US" baseline="0" dirty="0" err="1"/>
              <a:t>stopwords</a:t>
            </a:r>
            <a:r>
              <a:rPr lang="en-US" baseline="0" dirty="0"/>
              <a:t>), many tokens are short </a:t>
            </a:r>
            <a:r>
              <a:rPr lang="en-US" baseline="0" dirty="0">
                <a:sym typeface="Wingdings" panose="05000000000000000000" pitchFamily="2" charset="2"/>
              </a:rPr>
              <a:t> average small  -- appear only once in the dictionary</a:t>
            </a:r>
          </a:p>
          <a:p>
            <a:r>
              <a:rPr lang="en-US" dirty="0"/>
              <a:t>T =</a:t>
            </a:r>
          </a:p>
          <a:p>
            <a:r>
              <a:rPr lang="en-US" dirty="0"/>
              <a:t>number of documents</a:t>
            </a:r>
            <a:r>
              <a:rPr lang="en-US" baseline="0" dirty="0"/>
              <a:t> x distinct terms per document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2992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rPr>
              <a:t>steps in binary search are shown as double</a:t>
            </a:r>
          </a:p>
          <a:p>
            <a:r>
              <a:rPr kumimoji="1" lang="en-US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rPr>
              <a:t>lines and steps in list search as simple lines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5537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GB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rPr>
              <a:t>In the compressed dictionary,</a:t>
            </a:r>
            <a:r>
              <a:rPr kumimoji="1" lang="el-GR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rPr>
              <a:t> </a:t>
            </a:r>
            <a:r>
              <a:rPr kumimoji="1" lang="en-GB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rPr>
              <a:t>we</a:t>
            </a:r>
          </a:p>
          <a:p>
            <a:r>
              <a:rPr kumimoji="1" lang="en-US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rPr>
              <a:t>first locate the term’s block by binary search and then its position within the</a:t>
            </a:r>
          </a:p>
          <a:p>
            <a:r>
              <a:rPr kumimoji="1" lang="en-US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rPr>
              <a:t>list by linear search through the block</a:t>
            </a:r>
            <a:endParaRPr kumimoji="1" lang="el-GR" sz="1200" b="0" i="0" u="none" strike="noStrike" kern="1200" baseline="0" dirty="0">
              <a:solidFill>
                <a:schemeClr val="tx1"/>
              </a:solidFill>
              <a:latin typeface="Arial" charset="0"/>
              <a:ea typeface="ＭＳ Ｐゴシック" pitchFamily="-65" charset="-128"/>
              <a:cs typeface="ＭＳ Ｐゴシック" pitchFamily="-65" charset="-128"/>
            </a:endParaRPr>
          </a:p>
          <a:p>
            <a:endParaRPr lang="el-GR" dirty="0"/>
          </a:p>
          <a:p>
            <a:r>
              <a:rPr kumimoji="1" lang="en-US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rPr>
              <a:t>With blocks of size </a:t>
            </a:r>
            <a:r>
              <a:rPr kumimoji="1" lang="en-US" sz="1200" b="0" i="1" u="none" strike="noStrike" kern="1200" baseline="0" dirty="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rPr>
              <a:t>k </a:t>
            </a:r>
            <a:r>
              <a:rPr kumimoji="1" lang="en-US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rPr>
              <a:t>= 4 in (b),we need (0+1+2+3+4+1+2+3)/8 = 2</a:t>
            </a:r>
          </a:p>
          <a:p>
            <a:r>
              <a:rPr kumimoji="1" lang="en-US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rPr>
              <a:t>steps on average, ≈ 25% more. For example, finding den takes one binary</a:t>
            </a:r>
          </a:p>
          <a:p>
            <a:r>
              <a:rPr kumimoji="1" lang="en-US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rPr>
              <a:t>search step and two steps through the block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13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77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326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809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pitchFamily="-112" charset="-128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7ADD10A0-6B1E-49C8-ABA9-9A09DE892B8C}" type="slidenum">
              <a:rPr lang="en-US" sz="1200"/>
              <a:pPr eaLnBrk="1" hangingPunct="1"/>
              <a:t>19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755547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290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Rich</a:t>
            </a:r>
            <a:r>
              <a:rPr lang="en-US" baseline="0" dirty="0"/>
              <a:t> get richer</a:t>
            </a:r>
          </a:p>
          <a:p>
            <a:r>
              <a:rPr lang="el-GR" baseline="0" dirty="0"/>
              <a:t>Το 1% του πληθυσμού το 50% πλούτου</a:t>
            </a:r>
          </a:p>
          <a:p>
            <a:r>
              <a:rPr lang="el-GR" baseline="0" dirty="0"/>
              <a:t>Πληθυσμός πόλεων, αριθμό </a:t>
            </a:r>
            <a:r>
              <a:rPr lang="en-US" baseline="0" dirty="0"/>
              <a:t>followers 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7624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</a:t>
            </a:r>
            <a:r>
              <a:rPr lang="en-US" baseline="0" dirty="0"/>
              <a:t> bytes per term. Few words in English more than 20 characters</a:t>
            </a:r>
          </a:p>
          <a:p>
            <a:r>
              <a:rPr lang="en-US" baseline="0" dirty="0"/>
              <a:t>4 bytes pointers -&gt; 4GB address space (more bytes may be needed for larger collections)</a:t>
            </a:r>
          </a:p>
          <a:p>
            <a:r>
              <a:rPr lang="en-US" baseline="0" dirty="0"/>
              <a:t>1GB = 10^9 * 8 bits </a:t>
            </a:r>
            <a:r>
              <a:rPr lang="el-GR" baseline="0" dirty="0"/>
              <a:t>ή </a:t>
            </a:r>
            <a:r>
              <a:rPr lang="en-US" baseline="0" dirty="0"/>
              <a:t>2^30 * 8 bits</a:t>
            </a:r>
          </a:p>
          <a:p>
            <a:r>
              <a:rPr lang="en-US" baseline="0" dirty="0"/>
              <a:t>Pointers 2*32 bits total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5998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rPr>
              <a:t>As before, the first byte of each entry encodes the number of characters.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57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170C-A630-4BC4-99C2-1EEFC93C12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630588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FAF4-678C-4170-8B5E-D5D1B48C4B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926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AC3AD-617C-4A6C-BEE7-10C9A9D603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440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bg>
      <p:bgPr>
        <a:solidFill>
          <a:srgbClr val="2333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/>
          <a:lstStyle>
            <a:lvl1pPr marL="0" indent="0" algn="ctr">
              <a:buNone/>
              <a:defRPr>
                <a:solidFill>
                  <a:srgbClr val="4370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fld id="{EC65FA85-C043-4AC1-86AA-2F87DA9805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924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976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CC92-4490-4DFD-A50E-7CFF54CC48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73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300CA-A080-476D-84B4-AC6434A6B4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95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E445E-0100-404D-AEB0-69CA392494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157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DDB1-E385-4C2A-9F6F-88E564B234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680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508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558E-6DE4-4CD3-890E-A7DA5D0049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216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A00D-81AD-4FD2-AEF2-53F20508ED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674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2170C-A630-4BC4-99C2-1EEFC93C12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597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53" r:id="rId2"/>
    <p:sldLayoutId id="2147483954" r:id="rId3"/>
    <p:sldLayoutId id="2147483955" r:id="rId4"/>
    <p:sldLayoutId id="2147483956" r:id="rId5"/>
    <p:sldLayoutId id="2147483957" r:id="rId6"/>
    <p:sldLayoutId id="2147483958" r:id="rId7"/>
    <p:sldLayoutId id="2147483959" r:id="rId8"/>
    <p:sldLayoutId id="2147483960" r:id="rId9"/>
    <p:sldLayoutId id="2147483961" r:id="rId10"/>
    <p:sldLayoutId id="2147483962" r:id="rId11"/>
    <p:sldLayoutId id="2147483963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043608" y="4365104"/>
            <a:ext cx="7490792" cy="1349896"/>
          </a:xfrm>
        </p:spPr>
        <p:txBody>
          <a:bodyPr>
            <a:normAutofit/>
          </a:bodyPr>
          <a:lstStyle/>
          <a:p>
            <a:pPr eaLnBrk="1" hangingPunct="1"/>
            <a:r>
              <a:rPr lang="el-GR" sz="3200" dirty="0">
                <a:ea typeface="ＭＳ Ｐゴシック" pitchFamily="-112" charset="-128"/>
              </a:rPr>
              <a:t>ΜΥΕ003: Ανάκτηση Πληροφορίας</a:t>
            </a:r>
            <a:endParaRPr lang="en-US" sz="3200" dirty="0">
              <a:ea typeface="ＭＳ Ｐゴシック" pitchFamily="-112" charset="-128"/>
            </a:endParaRPr>
          </a:p>
          <a:p>
            <a:pPr eaLnBrk="1" hangingPunct="1"/>
            <a:r>
              <a:rPr lang="el-GR" sz="1800" i="1" dirty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Διδάσκουσα: Ευαγγελία </a:t>
            </a:r>
            <a:r>
              <a:rPr lang="el-GR" sz="1800" i="1" dirty="0" err="1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Πιτουρά</a:t>
            </a:r>
            <a:br>
              <a:rPr lang="en-US" dirty="0">
                <a:ea typeface="ＭＳ Ｐゴシック" pitchFamily="-112" charset="-128"/>
              </a:rPr>
            </a:br>
            <a:r>
              <a:rPr lang="el-GR" sz="2400" dirty="0">
                <a:ea typeface="ＭＳ Ｐゴシック" pitchFamily="-112" charset="-128"/>
              </a:rPr>
              <a:t>Κεφάλαιο</a:t>
            </a:r>
            <a:r>
              <a:rPr lang="en-US" sz="2400" dirty="0">
                <a:ea typeface="ＭＳ Ｐゴシック" pitchFamily="-112" charset="-128"/>
              </a:rPr>
              <a:t>  5: </a:t>
            </a:r>
            <a:r>
              <a:rPr lang="el-GR" sz="2400" dirty="0">
                <a:ea typeface="ＭＳ Ｐゴシック" pitchFamily="-112" charset="-128"/>
              </a:rPr>
              <a:t>Στατιστικά Συλλογής. Συμπίεση</a:t>
            </a:r>
            <a:r>
              <a:rPr lang="en-US" sz="2400" dirty="0">
                <a:ea typeface="ＭＳ Ｐゴシック" pitchFamily="-112" charset="-128"/>
              </a:rPr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5FA85-C043-4AC1-86AA-2F87DA98053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63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521803" y="0"/>
            <a:ext cx="8382000" cy="990600"/>
          </a:xfrm>
        </p:spPr>
        <p:txBody>
          <a:bodyPr>
            <a:normAutofit/>
          </a:bodyPr>
          <a:lstStyle/>
          <a:p>
            <a:pPr algn="ctr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Μέγεθος ευρετηρίου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6423714"/>
              </p:ext>
            </p:extLst>
          </p:nvPr>
        </p:nvGraphicFramePr>
        <p:xfrm>
          <a:off x="45203" y="885593"/>
          <a:ext cx="9067800" cy="4285615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096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of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word types (terms)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dictionary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 index 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index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Unfiltered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109,971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Α.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 numbers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100,680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Β.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Case folding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96,969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C. 30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stopwords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83,390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D. 150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stopwords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67,002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E. stemming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63,812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4683" name="Slide Number Placeholder 1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A78386CC-747D-4E23-9C86-E78EFA8B383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10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468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11FF3AC-297D-4DAD-95E5-A1896C94F0CA}"/>
              </a:ext>
            </a:extLst>
          </p:cNvPr>
          <p:cNvSpPr txBox="1"/>
          <p:nvPr/>
        </p:nvSpPr>
        <p:spPr>
          <a:xfrm flipH="1">
            <a:off x="228600" y="5441760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>
                <a:latin typeface="+mn-lt"/>
              </a:rPr>
              <a:t>Ποια από τα παραπάνω πιστεύετε ότι θα προκαλεί τη μεγαλύτερη μείωση στο μέγεθος του ανεστραμμένου ευρετηρίου με πληροφορία θέσης?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A0F3ED-0A6E-4B80-91BE-D432B0068D71}"/>
              </a:ext>
            </a:extLst>
          </p:cNvPr>
          <p:cNvSpPr/>
          <p:nvPr/>
        </p:nvSpPr>
        <p:spPr>
          <a:xfrm>
            <a:off x="6542161" y="2690065"/>
            <a:ext cx="9444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sz="1800" dirty="0">
                <a:solidFill>
                  <a:srgbClr val="000000"/>
                </a:solidFill>
                <a:latin typeface="Calibri" panose="020F0502020204030204"/>
              </a:rPr>
              <a:t>197,879</a:t>
            </a:r>
          </a:p>
        </p:txBody>
      </p:sp>
    </p:spTree>
    <p:extLst>
      <p:ext uri="{BB962C8B-B14F-4D97-AF65-F5344CB8AC3E}">
        <p14:creationId xmlns:p14="http://schemas.microsoft.com/office/powerpoint/2010/main" val="1006584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382000" cy="990600"/>
          </a:xfrm>
        </p:spPr>
        <p:txBody>
          <a:bodyPr>
            <a:normAutofit/>
          </a:bodyPr>
          <a:lstStyle/>
          <a:p>
            <a:pPr algn="ctr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Μέγεθος ευρετηρίου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8565227"/>
              </p:ext>
            </p:extLst>
          </p:nvPr>
        </p:nvGraphicFramePr>
        <p:xfrm>
          <a:off x="76200" y="1400492"/>
          <a:ext cx="9067800" cy="4285615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096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of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word types (terms)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dictionary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 index 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index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Unfiltered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109,971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197,879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Α.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 numbers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100,680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179,158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Β.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Case folding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96,969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179,158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C. 30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stopwords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83,390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121,858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D. 150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stopwords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67,002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94,517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E. stemming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63,812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94,517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4683" name="Slide Number Placeholder 1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A78386CC-747D-4E23-9C86-E78EFA8B383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11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468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7675536" y="3962400"/>
            <a:ext cx="533400" cy="381000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06CA7CC0-CAB3-4499-85A3-AC2139406B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5536" y="5295587"/>
            <a:ext cx="533400" cy="381000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6E612A-7CF0-4922-B456-6A2C0C194218}"/>
              </a:ext>
            </a:extLst>
          </p:cNvPr>
          <p:cNvSpPr txBox="1"/>
          <p:nvPr/>
        </p:nvSpPr>
        <p:spPr>
          <a:xfrm>
            <a:off x="685800" y="5943600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+mn-lt"/>
              </a:rPr>
              <a:t>Γιατί </a:t>
            </a:r>
            <a:r>
              <a:rPr lang="en-US" dirty="0">
                <a:latin typeface="+mn-lt"/>
              </a:rPr>
              <a:t>0;</a:t>
            </a:r>
          </a:p>
        </p:txBody>
      </p:sp>
    </p:spTree>
    <p:extLst>
      <p:ext uri="{BB962C8B-B14F-4D97-AF65-F5344CB8AC3E}">
        <p14:creationId xmlns:p14="http://schemas.microsoft.com/office/powerpoint/2010/main" val="3594640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1D4C29F-4E8A-454E-96B3-BDD001D30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B72C40-A37D-44D8-AEBF-A3C8A124DEDD}"/>
              </a:ext>
            </a:extLst>
          </p:cNvPr>
          <p:cNvSpPr txBox="1"/>
          <p:nvPr/>
        </p:nvSpPr>
        <p:spPr>
          <a:xfrm>
            <a:off x="1833644" y="2730142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window </a:t>
            </a:r>
            <a:r>
              <a:rPr lang="en-US" dirty="0">
                <a:latin typeface="+mn-lt"/>
                <a:sym typeface="Wingdings" panose="05000000000000000000" pitchFamily="2" charset="2"/>
              </a:rPr>
              <a:t> … d13</a:t>
            </a:r>
            <a:r>
              <a:rPr lang="en-US" dirty="0"/>
              <a:t>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6B8C803-F4A8-4490-9F26-1A60354567CC}"/>
              </a:ext>
            </a:extLst>
          </p:cNvPr>
          <p:cNvGrpSpPr/>
          <p:nvPr/>
        </p:nvGrpSpPr>
        <p:grpSpPr>
          <a:xfrm>
            <a:off x="914400" y="1222573"/>
            <a:ext cx="6172200" cy="766464"/>
            <a:chOff x="457200" y="1143000"/>
            <a:chExt cx="6172200" cy="766464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EC3BF0D0-44E6-4C55-ACAE-942236980DBB}"/>
                </a:ext>
              </a:extLst>
            </p:cNvPr>
            <p:cNvSpPr txBox="1"/>
            <p:nvPr/>
          </p:nvSpPr>
          <p:spPr>
            <a:xfrm>
              <a:off x="457200" y="1447799"/>
              <a:ext cx="6172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+mn-lt"/>
                </a:rPr>
                <a:t>d13:     windows … window … windows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D4DB153-62A7-4BB3-AE31-D32463BBF153}"/>
                </a:ext>
              </a:extLst>
            </p:cNvPr>
            <p:cNvSpPr txBox="1"/>
            <p:nvPr/>
          </p:nvSpPr>
          <p:spPr>
            <a:xfrm>
              <a:off x="1371600" y="1143000"/>
              <a:ext cx="419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  <a:latin typeface="+mn-lt"/>
                </a:rPr>
                <a:t>1		12	16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D525E08B-89BD-4F16-A973-695457FF935F}"/>
              </a:ext>
            </a:extLst>
          </p:cNvPr>
          <p:cNvSpPr txBox="1"/>
          <p:nvPr/>
        </p:nvSpPr>
        <p:spPr>
          <a:xfrm>
            <a:off x="1862381" y="4065994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window </a:t>
            </a:r>
            <a:r>
              <a:rPr lang="en-US" dirty="0">
                <a:latin typeface="+mn-lt"/>
                <a:sym typeface="Wingdings" panose="05000000000000000000" pitchFamily="2" charset="2"/>
              </a:rPr>
              <a:t> … d13</a:t>
            </a:r>
            <a:r>
              <a:rPr lang="en-US" dirty="0"/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F2E0B4-2A49-4954-8A0F-709B86D71346}"/>
              </a:ext>
            </a:extLst>
          </p:cNvPr>
          <p:cNvSpPr txBox="1"/>
          <p:nvPr/>
        </p:nvSpPr>
        <p:spPr>
          <a:xfrm>
            <a:off x="1636363" y="3603037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Stemming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92D7D6-EA3C-4C0A-A361-AC53A3CB13A4}"/>
              </a:ext>
            </a:extLst>
          </p:cNvPr>
          <p:cNvSpPr txBox="1"/>
          <p:nvPr/>
        </p:nvSpPr>
        <p:spPr>
          <a:xfrm>
            <a:off x="1849466" y="3023046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windows </a:t>
            </a:r>
            <a:r>
              <a:rPr lang="en-US" dirty="0">
                <a:latin typeface="+mn-lt"/>
                <a:sym typeface="Wingdings" panose="05000000000000000000" pitchFamily="2" charset="2"/>
              </a:rPr>
              <a:t> … d13</a:t>
            </a:r>
            <a:r>
              <a:rPr lang="en-US" dirty="0"/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63523E6-3C69-48F6-88E5-F9E72D18470E}"/>
              </a:ext>
            </a:extLst>
          </p:cNvPr>
          <p:cNvSpPr txBox="1"/>
          <p:nvPr/>
        </p:nvSpPr>
        <p:spPr>
          <a:xfrm>
            <a:off x="1712563" y="2435306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No stemming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F8D337-D526-4045-B105-5CCD38F73F61}"/>
              </a:ext>
            </a:extLst>
          </p:cNvPr>
          <p:cNvSpPr txBox="1"/>
          <p:nvPr/>
        </p:nvSpPr>
        <p:spPr>
          <a:xfrm>
            <a:off x="1905000" y="457200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n-lt"/>
              </a:rPr>
              <a:t>Non positional</a:t>
            </a:r>
          </a:p>
        </p:txBody>
      </p:sp>
    </p:spTree>
    <p:extLst>
      <p:ext uri="{BB962C8B-B14F-4D97-AF65-F5344CB8AC3E}">
        <p14:creationId xmlns:p14="http://schemas.microsoft.com/office/powerpoint/2010/main" val="3985447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1D4C29F-4E8A-454E-96B3-BDD001D30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B72C40-A37D-44D8-AEBF-A3C8A124DEDD}"/>
              </a:ext>
            </a:extLst>
          </p:cNvPr>
          <p:cNvSpPr txBox="1"/>
          <p:nvPr/>
        </p:nvSpPr>
        <p:spPr>
          <a:xfrm>
            <a:off x="1833644" y="2730142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window </a:t>
            </a:r>
            <a:r>
              <a:rPr lang="en-US" dirty="0">
                <a:latin typeface="+mn-lt"/>
                <a:sym typeface="Wingdings" panose="05000000000000000000" pitchFamily="2" charset="2"/>
              </a:rPr>
              <a:t> … d13, 1, 12</a:t>
            </a:r>
            <a:r>
              <a:rPr lang="en-US" dirty="0"/>
              <a:t>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6B8C803-F4A8-4490-9F26-1A60354567CC}"/>
              </a:ext>
            </a:extLst>
          </p:cNvPr>
          <p:cNvGrpSpPr/>
          <p:nvPr/>
        </p:nvGrpSpPr>
        <p:grpSpPr>
          <a:xfrm>
            <a:off x="914400" y="1222573"/>
            <a:ext cx="6172200" cy="766464"/>
            <a:chOff x="457200" y="1143000"/>
            <a:chExt cx="6172200" cy="766464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EC3BF0D0-44E6-4C55-ACAE-942236980DBB}"/>
                </a:ext>
              </a:extLst>
            </p:cNvPr>
            <p:cNvSpPr txBox="1"/>
            <p:nvPr/>
          </p:nvSpPr>
          <p:spPr>
            <a:xfrm>
              <a:off x="457200" y="1447799"/>
              <a:ext cx="6172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+mn-lt"/>
                </a:rPr>
                <a:t>d13:     windows … window … windows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D4DB153-62A7-4BB3-AE31-D32463BBF153}"/>
                </a:ext>
              </a:extLst>
            </p:cNvPr>
            <p:cNvSpPr txBox="1"/>
            <p:nvPr/>
          </p:nvSpPr>
          <p:spPr>
            <a:xfrm>
              <a:off x="1371600" y="1143000"/>
              <a:ext cx="419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  <a:latin typeface="+mn-lt"/>
                </a:rPr>
                <a:t>1		12	16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D525E08B-89BD-4F16-A973-695457FF935F}"/>
              </a:ext>
            </a:extLst>
          </p:cNvPr>
          <p:cNvSpPr txBox="1"/>
          <p:nvPr/>
        </p:nvSpPr>
        <p:spPr>
          <a:xfrm>
            <a:off x="1862381" y="4065994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window </a:t>
            </a:r>
            <a:r>
              <a:rPr lang="en-US" dirty="0">
                <a:latin typeface="+mn-lt"/>
                <a:sym typeface="Wingdings" panose="05000000000000000000" pitchFamily="2" charset="2"/>
              </a:rPr>
              <a:t> … d13, 1, 12, 16</a:t>
            </a:r>
            <a:r>
              <a:rPr lang="en-US" dirty="0"/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F2E0B4-2A49-4954-8A0F-709B86D71346}"/>
              </a:ext>
            </a:extLst>
          </p:cNvPr>
          <p:cNvSpPr txBox="1"/>
          <p:nvPr/>
        </p:nvSpPr>
        <p:spPr>
          <a:xfrm>
            <a:off x="1636363" y="3603037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Stemming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92D7D6-EA3C-4C0A-A361-AC53A3CB13A4}"/>
              </a:ext>
            </a:extLst>
          </p:cNvPr>
          <p:cNvSpPr txBox="1"/>
          <p:nvPr/>
        </p:nvSpPr>
        <p:spPr>
          <a:xfrm>
            <a:off x="1849466" y="3023046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windows </a:t>
            </a:r>
            <a:r>
              <a:rPr lang="en-US" dirty="0">
                <a:latin typeface="+mn-lt"/>
                <a:sym typeface="Wingdings" panose="05000000000000000000" pitchFamily="2" charset="2"/>
              </a:rPr>
              <a:t> … d13, 16</a:t>
            </a:r>
            <a:r>
              <a:rPr lang="en-US" dirty="0"/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63523E6-3C69-48F6-88E5-F9E72D18470E}"/>
              </a:ext>
            </a:extLst>
          </p:cNvPr>
          <p:cNvSpPr txBox="1"/>
          <p:nvPr/>
        </p:nvSpPr>
        <p:spPr>
          <a:xfrm>
            <a:off x="1712563" y="2435306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No stemming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F8D337-D526-4045-B105-5CCD38F73F61}"/>
              </a:ext>
            </a:extLst>
          </p:cNvPr>
          <p:cNvSpPr txBox="1"/>
          <p:nvPr/>
        </p:nvSpPr>
        <p:spPr>
          <a:xfrm>
            <a:off x="1905000" y="457200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n-lt"/>
              </a:rPr>
              <a:t>Positional</a:t>
            </a:r>
          </a:p>
        </p:txBody>
      </p:sp>
    </p:spTree>
    <p:extLst>
      <p:ext uri="{BB962C8B-B14F-4D97-AF65-F5344CB8AC3E}">
        <p14:creationId xmlns:p14="http://schemas.microsoft.com/office/powerpoint/2010/main" val="1154009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504615" y="219392"/>
            <a:ext cx="8382000" cy="990600"/>
          </a:xfrm>
        </p:spPr>
        <p:txBody>
          <a:bodyPr>
            <a:normAutofit/>
          </a:bodyPr>
          <a:lstStyle/>
          <a:p>
            <a:pPr algn="ctr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Μέγεθος ευρετηρίου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200" y="1400492"/>
          <a:ext cx="9067800" cy="4285615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096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of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word types (terms)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dictionary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 index 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index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Unfiltered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109,971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197,879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Α.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 numbers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100,680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179,158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Β.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Case folding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96,969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179,158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C. 30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stopwords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83,390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121,858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D. 150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stopwords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67,002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94,517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E. stemming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63,812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94,517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4683" name="Slide Number Placeholder 11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401020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A78386CC-747D-4E23-9C86-E78EFA8B383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14</a:t>
            </a:fld>
            <a:endParaRPr lang="en-US" sz="1200" dirty="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468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7772400" y="4312919"/>
            <a:ext cx="533400" cy="381000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06CA7CC0-CAB3-4499-85A3-AC2139406B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4693919"/>
            <a:ext cx="533400" cy="381000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6E612A-7CF0-4922-B456-6A2C0C194218}"/>
              </a:ext>
            </a:extLst>
          </p:cNvPr>
          <p:cNvSpPr txBox="1"/>
          <p:nvPr/>
        </p:nvSpPr>
        <p:spPr>
          <a:xfrm>
            <a:off x="400050" y="5940852"/>
            <a:ext cx="708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+mn-lt"/>
              </a:rPr>
              <a:t>Το κέρδος από την αφαίρεση των </a:t>
            </a:r>
            <a:r>
              <a:rPr lang="en-US" dirty="0" err="1">
                <a:latin typeface="+mn-lt"/>
              </a:rPr>
              <a:t>stopwords</a:t>
            </a:r>
            <a:r>
              <a:rPr lang="en-US" dirty="0">
                <a:latin typeface="+mn-lt"/>
              </a:rPr>
              <a:t> </a:t>
            </a:r>
            <a:r>
              <a:rPr lang="el-GR" dirty="0">
                <a:latin typeface="+mn-lt"/>
              </a:rPr>
              <a:t>πολύ μεγαλύτερο, γιατί;</a:t>
            </a:r>
            <a:endParaRPr lang="en-US" dirty="0">
              <a:latin typeface="+mn-lt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19688D1D-5FCB-470B-9EFA-A8671BCD70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343400"/>
            <a:ext cx="533400" cy="381000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182E7563-1858-4CCA-9EE9-B7A37CCEA7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740402"/>
            <a:ext cx="533400" cy="381000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15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1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382000" cy="990600"/>
          </a:xfrm>
        </p:spPr>
        <p:txBody>
          <a:bodyPr>
            <a:normAutofit/>
          </a:bodyPr>
          <a:lstStyle/>
          <a:p>
            <a:pPr algn="ctr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Μέγεθος ευρετηρίου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752600"/>
          <a:ext cx="9067800" cy="4017010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096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of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word types (terms)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dictionary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 index 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index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Unfiltered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109,971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197,879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 numbers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100,680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179,158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Case folding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96,969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179,158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30 stopwords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83,390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121,858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150 stopwords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67,002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94,517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stemming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63,812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94,517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4683" name="Slide Number Placeholder 1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A78386CC-747D-4E23-9C86-E78EFA8B383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15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468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</p:spTree>
    <p:extLst>
      <p:ext uri="{BB962C8B-B14F-4D97-AF65-F5344CB8AC3E}">
        <p14:creationId xmlns:p14="http://schemas.microsoft.com/office/powerpoint/2010/main" val="28725872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109596"/>
            <a:ext cx="7886700" cy="998413"/>
          </a:xfrm>
        </p:spPr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Λεξιλόγιο και μέγεθος συλλογής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503919" y="1066801"/>
            <a:ext cx="7609892" cy="4495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200" dirty="0">
                <a:ea typeface="ＭＳ Ｐゴシック" pitchFamily="-112" charset="-128"/>
              </a:rPr>
              <a:t>Νόμος του </a:t>
            </a:r>
            <a:r>
              <a:rPr lang="en-US" sz="3200" dirty="0">
                <a:ea typeface="ＭＳ Ｐゴシック" pitchFamily="-112" charset="-128"/>
              </a:rPr>
              <a:t>Heaps: </a:t>
            </a:r>
            <a:endParaRPr lang="en-US" sz="2800" i="1" dirty="0">
              <a:solidFill>
                <a:schemeClr val="accent1">
                  <a:lumMod val="75000"/>
                </a:schemeClr>
              </a:solidFill>
              <a:ea typeface="ＭＳ Ｐゴシック" pitchFamily="-112" charset="-128"/>
            </a:endParaRPr>
          </a:p>
          <a:p>
            <a:pPr marL="0" indent="0" algn="ctr">
              <a:buNone/>
            </a:pPr>
            <a:r>
              <a:rPr lang="en-US" sz="2800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M</a:t>
            </a:r>
            <a:r>
              <a:rPr lang="en-US" sz="2800" i="1" dirty="0">
                <a:ea typeface="ＭＳ Ｐゴシック" pitchFamily="-112" charset="-128"/>
              </a:rPr>
              <a:t> = k</a:t>
            </a:r>
            <a:r>
              <a:rPr lang="el-GR" sz="2800" i="1" dirty="0">
                <a:ea typeface="ＭＳ Ｐゴシック" pitchFamily="-112" charset="-128"/>
              </a:rPr>
              <a:t> </a:t>
            </a:r>
            <a:r>
              <a:rPr lang="en-US" sz="2800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T</a:t>
            </a:r>
            <a:r>
              <a:rPr lang="en-US" sz="2800" i="1" baseline="30000" dirty="0">
                <a:ea typeface="ＭＳ Ｐゴシック" pitchFamily="-112" charset="-128"/>
              </a:rPr>
              <a:t>b</a:t>
            </a:r>
          </a:p>
          <a:p>
            <a:pPr marL="0" indent="0">
              <a:buNone/>
            </a:pPr>
            <a:r>
              <a:rPr lang="en-US" sz="2400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M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είναι το μέγεθος του λεξιλογίου (αριθμός όρων), </a:t>
            </a:r>
            <a:r>
              <a:rPr lang="en-US" sz="2400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T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ο αριθμός των </a:t>
            </a:r>
            <a:r>
              <a:rPr lang="en-US" sz="2400" dirty="0">
                <a:ea typeface="ＭＳ Ｐゴシック" pitchFamily="-112" charset="-128"/>
              </a:rPr>
              <a:t>tokens </a:t>
            </a:r>
            <a:r>
              <a:rPr lang="el-GR" sz="2400" dirty="0">
                <a:ea typeface="ＭＳ Ｐゴシック" pitchFamily="-112" charset="-128"/>
              </a:rPr>
              <a:t>στη συλλογή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περιγράφει πόσο μεγαλώνει το λεξιλόγιο όσο μεγαλώνει η συλλογή (το συνολικό μήκος των εγγράφων)</a:t>
            </a:r>
            <a:endParaRPr lang="en-US" sz="2400" dirty="0">
              <a:solidFill>
                <a:schemeClr val="accent1">
                  <a:lumMod val="75000"/>
                </a:schemeClr>
              </a:solidFill>
              <a:ea typeface="ＭＳ Ｐゴシック" pitchFamily="-112" charset="-128"/>
            </a:endParaRPr>
          </a:p>
          <a:p>
            <a:pPr marL="0" indent="0">
              <a:buNone/>
              <a:tabLst>
                <a:tab pos="1792288" algn="l"/>
              </a:tabLst>
            </a:pPr>
            <a:endParaRPr lang="el-GR" sz="800" dirty="0">
              <a:ea typeface="ＭＳ Ｐゴシック" pitchFamily="-112" charset="-128"/>
            </a:endParaRPr>
          </a:p>
          <a:p>
            <a:pPr defTabSz="179388">
              <a:tabLst>
                <a:tab pos="6184900" algn="l"/>
              </a:tabLst>
            </a:pPr>
            <a:r>
              <a:rPr lang="el-GR" dirty="0">
                <a:ea typeface="ＭＳ Ｐゴシック" pitchFamily="-112" charset="-128"/>
              </a:rPr>
              <a:t>Συνήθης τιμές</a:t>
            </a:r>
            <a:r>
              <a:rPr lang="en-US" dirty="0">
                <a:ea typeface="ＭＳ Ｐゴシック" pitchFamily="-112" charset="-128"/>
              </a:rPr>
              <a:t>: 30 ≤</a:t>
            </a:r>
            <a:r>
              <a:rPr lang="en-US" dirty="0">
                <a:solidFill>
                  <a:srgbClr val="FF0000"/>
                </a:solidFill>
                <a:ea typeface="ＭＳ Ｐゴシック" pitchFamily="-112" charset="-128"/>
              </a:rPr>
              <a:t> </a:t>
            </a:r>
            <a:r>
              <a:rPr lang="en-US" i="1" dirty="0">
                <a:solidFill>
                  <a:srgbClr val="FF0000"/>
                </a:solidFill>
                <a:ea typeface="ＭＳ Ｐゴシック" pitchFamily="-112" charset="-128"/>
              </a:rPr>
              <a:t>k</a:t>
            </a:r>
            <a:r>
              <a:rPr lang="en-US" dirty="0">
                <a:solidFill>
                  <a:srgbClr val="FF0000"/>
                </a:solidFill>
                <a:ea typeface="ＭＳ Ｐゴシック" pitchFamily="-112" charset="-128"/>
              </a:rPr>
              <a:t> </a:t>
            </a:r>
            <a:r>
              <a:rPr lang="en-US" dirty="0">
                <a:ea typeface="ＭＳ Ｐゴシック" pitchFamily="-112" charset="-128"/>
              </a:rPr>
              <a:t>≤ 100 </a:t>
            </a:r>
            <a:r>
              <a:rPr lang="el-GR" dirty="0">
                <a:ea typeface="ＭＳ Ｐゴシック" pitchFamily="-112" charset="-128"/>
              </a:rPr>
              <a:t>(εξαρτάται από το είδος της συλλογής) και</a:t>
            </a:r>
            <a:r>
              <a:rPr lang="en-US" dirty="0">
                <a:ea typeface="ＭＳ Ｐゴシック" pitchFamily="-112" charset="-128"/>
              </a:rPr>
              <a:t> </a:t>
            </a:r>
            <a:r>
              <a:rPr lang="en-US" i="1" dirty="0">
                <a:solidFill>
                  <a:srgbClr val="FF0000"/>
                </a:solidFill>
                <a:ea typeface="ＭＳ Ｐゴシック" pitchFamily="-112" charset="-128"/>
              </a:rPr>
              <a:t>b</a:t>
            </a:r>
            <a:r>
              <a:rPr lang="en-US" dirty="0">
                <a:ea typeface="ＭＳ Ｐゴシック" pitchFamily="-112" charset="-128"/>
              </a:rPr>
              <a:t> ≈ 0.5</a:t>
            </a:r>
          </a:p>
        </p:txBody>
      </p:sp>
      <p:sp>
        <p:nvSpPr>
          <p:cNvPr id="2867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0C20BB4-1BBB-4A15-B672-D6215D5524C3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16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8141803" y="28074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47403A3-D051-468D-A8FE-8D5532F8D9D0}"/>
              </a:ext>
            </a:extLst>
          </p:cNvPr>
          <p:cNvSpPr txBox="1"/>
          <p:nvPr/>
        </p:nvSpPr>
        <p:spPr>
          <a:xfrm>
            <a:off x="489328" y="4800600"/>
            <a:ext cx="827367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>
                <a:latin typeface="+mn-lt"/>
              </a:rPr>
              <a:t>Παράδειγμα: Έχω μια συλλογή με έγγραφα που το καθένα έχει περίπου </a:t>
            </a:r>
            <a:r>
              <a:rPr lang="el-GR" sz="2000" i="1" dirty="0">
                <a:latin typeface="+mn-lt"/>
              </a:rPr>
              <a:t>1000 λέξεις</a:t>
            </a:r>
            <a:r>
              <a:rPr lang="el-GR" sz="2000" dirty="0">
                <a:latin typeface="+mn-lt"/>
              </a:rPr>
              <a:t>. Έστω ότι έχω </a:t>
            </a:r>
            <a:r>
              <a:rPr lang="el-GR" sz="2000" i="1" dirty="0">
                <a:latin typeface="+mn-lt"/>
              </a:rPr>
              <a:t>500 </a:t>
            </a:r>
            <a:r>
              <a:rPr lang="el-GR" sz="2000" dirty="0">
                <a:latin typeface="+mn-lt"/>
              </a:rPr>
              <a:t>έγγραφα και έρχεται ακόμα </a:t>
            </a:r>
            <a:r>
              <a:rPr lang="en-US" sz="2000" dirty="0">
                <a:latin typeface="+mn-lt"/>
              </a:rPr>
              <a:t>1 </a:t>
            </a:r>
            <a:r>
              <a:rPr lang="el-GR" sz="2000" dirty="0">
                <a:latin typeface="+mn-lt"/>
              </a:rPr>
              <a:t>έγγραφο</a:t>
            </a:r>
          </a:p>
          <a:p>
            <a:r>
              <a:rPr lang="el-GR" sz="2000" dirty="0">
                <a:latin typeface="+mn-lt"/>
              </a:rPr>
              <a:t>.</a:t>
            </a:r>
          </a:p>
          <a:p>
            <a:r>
              <a:rPr lang="el-GR" sz="2000" i="1" dirty="0">
                <a:latin typeface="+mn-lt"/>
              </a:rPr>
              <a:t>Πόσο περιμένω να μεγαλώσει το λεξικό</a:t>
            </a:r>
            <a:r>
              <a:rPr lang="en-US" sz="2000" i="1" dirty="0">
                <a:latin typeface="+mn-lt"/>
              </a:rPr>
              <a:t>, </a:t>
            </a:r>
            <a:r>
              <a:rPr lang="el-GR" sz="2000" i="1" dirty="0">
                <a:latin typeface="+mn-lt"/>
              </a:rPr>
              <a:t>δηλαδή, πόσοι  περιμένω να είναι οι νέοι όροι στο καινούργιο έγγραφο;</a:t>
            </a:r>
          </a:p>
        </p:txBody>
      </p:sp>
    </p:spTree>
    <p:extLst>
      <p:ext uri="{BB962C8B-B14F-4D97-AF65-F5344CB8AC3E}">
        <p14:creationId xmlns:p14="http://schemas.microsoft.com/office/powerpoint/2010/main" val="38830064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109596"/>
            <a:ext cx="7886700" cy="998413"/>
          </a:xfrm>
        </p:spPr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Λεξιλόγιο και μέγεθος συλλογής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503919" y="1066801"/>
            <a:ext cx="7497081" cy="27431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200" dirty="0">
                <a:ea typeface="ＭＳ Ｐゴシック" pitchFamily="-112" charset="-128"/>
              </a:rPr>
              <a:t>Νόμος του </a:t>
            </a:r>
            <a:r>
              <a:rPr lang="en-US" sz="3200" dirty="0">
                <a:ea typeface="ＭＳ Ｐゴシック" pitchFamily="-112" charset="-128"/>
              </a:rPr>
              <a:t>Heaps: </a:t>
            </a:r>
            <a:endParaRPr lang="en-US" sz="2800" i="1" dirty="0">
              <a:solidFill>
                <a:schemeClr val="accent1">
                  <a:lumMod val="75000"/>
                </a:schemeClr>
              </a:solidFill>
              <a:ea typeface="ＭＳ Ｐゴシック" pitchFamily="-112" charset="-128"/>
            </a:endParaRPr>
          </a:p>
          <a:p>
            <a:pPr marL="0" indent="0" algn="ctr">
              <a:buNone/>
            </a:pPr>
            <a:r>
              <a:rPr lang="en-US" sz="2800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M</a:t>
            </a:r>
            <a:r>
              <a:rPr lang="en-US" sz="2800" i="1" dirty="0">
                <a:ea typeface="ＭＳ Ｐゴシック" pitchFamily="-112" charset="-128"/>
              </a:rPr>
              <a:t> = k</a:t>
            </a:r>
            <a:r>
              <a:rPr lang="el-GR" sz="2800" i="1" dirty="0">
                <a:ea typeface="ＭＳ Ｐゴシック" pitchFamily="-112" charset="-128"/>
              </a:rPr>
              <a:t> </a:t>
            </a:r>
            <a:r>
              <a:rPr lang="en-US" sz="2800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T</a:t>
            </a:r>
            <a:r>
              <a:rPr lang="en-US" sz="2800" i="1" baseline="30000" dirty="0">
                <a:ea typeface="ＭＳ Ｐゴシック" pitchFamily="-112" charset="-128"/>
              </a:rPr>
              <a:t>b</a:t>
            </a:r>
          </a:p>
          <a:p>
            <a:pPr marL="0" indent="0">
              <a:buNone/>
            </a:pPr>
            <a:r>
              <a:rPr lang="en-US" sz="2400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M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είναι το μέγεθος του λεξιλογίου (αριθμός όρων), </a:t>
            </a:r>
            <a:r>
              <a:rPr lang="en-US" sz="2400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T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ο αριθμός των </a:t>
            </a:r>
            <a:r>
              <a:rPr lang="en-US" sz="2400" dirty="0">
                <a:ea typeface="ＭＳ Ｐゴシック" pitchFamily="-112" charset="-128"/>
              </a:rPr>
              <a:t>tokens </a:t>
            </a:r>
            <a:r>
              <a:rPr lang="el-GR" sz="2400" dirty="0">
                <a:ea typeface="ＭＳ Ｐゴシック" pitchFamily="-112" charset="-128"/>
              </a:rPr>
              <a:t>στη συλλογή</a:t>
            </a:r>
          </a:p>
          <a:p>
            <a:pPr marL="0" indent="0">
              <a:buNone/>
              <a:tabLst>
                <a:tab pos="1792288" algn="l"/>
              </a:tabLst>
            </a:pPr>
            <a:endParaRPr lang="el-GR" sz="800" dirty="0">
              <a:ea typeface="ＭＳ Ｐゴシック" pitchFamily="-112" charset="-128"/>
            </a:endParaRPr>
          </a:p>
          <a:p>
            <a:pPr defTabSz="179388">
              <a:tabLst>
                <a:tab pos="6184900" algn="l"/>
              </a:tabLst>
            </a:pPr>
            <a:r>
              <a:rPr lang="el-GR" dirty="0">
                <a:ea typeface="ＭＳ Ｐゴシック" pitchFamily="-112" charset="-128"/>
              </a:rPr>
              <a:t>Συνήθης τιμές</a:t>
            </a:r>
            <a:r>
              <a:rPr lang="en-US" dirty="0">
                <a:ea typeface="ＭＳ Ｐゴシック" pitchFamily="-112" charset="-128"/>
              </a:rPr>
              <a:t>: 30 ≤</a:t>
            </a:r>
            <a:r>
              <a:rPr lang="en-US" dirty="0">
                <a:solidFill>
                  <a:srgbClr val="FF0000"/>
                </a:solidFill>
                <a:ea typeface="ＭＳ Ｐゴシック" pitchFamily="-112" charset="-128"/>
              </a:rPr>
              <a:t> </a:t>
            </a:r>
            <a:r>
              <a:rPr lang="en-US" i="1" dirty="0">
                <a:solidFill>
                  <a:srgbClr val="FF0000"/>
                </a:solidFill>
                <a:ea typeface="ＭＳ Ｐゴシック" pitchFamily="-112" charset="-128"/>
              </a:rPr>
              <a:t>k</a:t>
            </a:r>
            <a:r>
              <a:rPr lang="en-US" dirty="0">
                <a:solidFill>
                  <a:srgbClr val="FF0000"/>
                </a:solidFill>
                <a:ea typeface="ＭＳ Ｐゴシック" pitchFamily="-112" charset="-128"/>
              </a:rPr>
              <a:t> </a:t>
            </a:r>
            <a:r>
              <a:rPr lang="en-US" dirty="0">
                <a:ea typeface="ＭＳ Ｐゴシック" pitchFamily="-112" charset="-128"/>
              </a:rPr>
              <a:t>≤ 100 </a:t>
            </a:r>
            <a:r>
              <a:rPr lang="el-GR" dirty="0">
                <a:ea typeface="ＭＳ Ｐゴシック" pitchFamily="-112" charset="-128"/>
              </a:rPr>
              <a:t>(εξαρτάται από το είδος της συλλογής) και</a:t>
            </a:r>
            <a:r>
              <a:rPr lang="en-US" dirty="0">
                <a:ea typeface="ＭＳ Ｐゴシック" pitchFamily="-112" charset="-128"/>
              </a:rPr>
              <a:t> </a:t>
            </a:r>
            <a:r>
              <a:rPr lang="en-US" i="1" dirty="0">
                <a:solidFill>
                  <a:srgbClr val="FF0000"/>
                </a:solidFill>
                <a:ea typeface="ＭＳ Ｐゴシック" pitchFamily="-112" charset="-128"/>
              </a:rPr>
              <a:t>b</a:t>
            </a:r>
            <a:r>
              <a:rPr lang="en-US" dirty="0">
                <a:ea typeface="ＭＳ Ｐゴシック" pitchFamily="-112" charset="-128"/>
              </a:rPr>
              <a:t> ≈ 0.5</a:t>
            </a:r>
          </a:p>
        </p:txBody>
      </p:sp>
      <p:sp>
        <p:nvSpPr>
          <p:cNvPr id="2867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0C20BB4-1BBB-4A15-B672-D6215D5524C3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17</a:t>
            </a:fld>
            <a:endParaRPr lang="en-US" sz="1200" dirty="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8141803" y="28074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47403A3-D051-468D-A8FE-8D5532F8D9D0}"/>
              </a:ext>
            </a:extLst>
          </p:cNvPr>
          <p:cNvSpPr txBox="1"/>
          <p:nvPr/>
        </p:nvSpPr>
        <p:spPr>
          <a:xfrm>
            <a:off x="499336" y="4419600"/>
            <a:ext cx="813616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>
                <a:latin typeface="+mn-lt"/>
              </a:rPr>
              <a:t>Παράδειγμα: Έχω μια συλλογή με έγγραφα που το καθένα έχει περίπου </a:t>
            </a:r>
            <a:r>
              <a:rPr lang="el-GR" sz="2000" i="1" dirty="0">
                <a:latin typeface="+mn-lt"/>
              </a:rPr>
              <a:t>1000 λέξεις</a:t>
            </a:r>
            <a:r>
              <a:rPr lang="el-GR" sz="2000" dirty="0">
                <a:latin typeface="+mn-lt"/>
              </a:rPr>
              <a:t>. Έστω ότι έχω </a:t>
            </a:r>
            <a:r>
              <a:rPr lang="el-GR" sz="2000" i="1" dirty="0">
                <a:latin typeface="+mn-lt"/>
              </a:rPr>
              <a:t>500 </a:t>
            </a:r>
            <a:r>
              <a:rPr lang="el-GR" sz="2000" dirty="0">
                <a:latin typeface="+mn-lt"/>
              </a:rPr>
              <a:t>έγγραφα και έρχεται ακόμα </a:t>
            </a:r>
            <a:r>
              <a:rPr lang="en-US" sz="2000" dirty="0">
                <a:latin typeface="+mn-lt"/>
              </a:rPr>
              <a:t>1 </a:t>
            </a:r>
            <a:r>
              <a:rPr lang="el-GR" sz="2000" dirty="0">
                <a:latin typeface="+mn-lt"/>
              </a:rPr>
              <a:t>έγγραφο.</a:t>
            </a:r>
          </a:p>
          <a:p>
            <a:endParaRPr lang="el-GR" sz="2000" dirty="0">
              <a:latin typeface="+mn-lt"/>
            </a:endParaRPr>
          </a:p>
          <a:p>
            <a:r>
              <a:rPr lang="el-GR" sz="2000" b="1" dirty="0">
                <a:latin typeface="+mn-lt"/>
              </a:rPr>
              <a:t>Πριν</a:t>
            </a:r>
            <a:r>
              <a:rPr lang="el-GR" sz="2000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T = 500,00</a:t>
            </a:r>
            <a:r>
              <a:rPr lang="el-GR" sz="2000" dirty="0">
                <a:latin typeface="+mn-lt"/>
              </a:rPr>
              <a:t>0 </a:t>
            </a:r>
            <a:r>
              <a:rPr lang="en-US" sz="2000" dirty="0">
                <a:latin typeface="+mn-lt"/>
              </a:rPr>
              <a:t>tokens </a:t>
            </a:r>
            <a:r>
              <a:rPr lang="el-GR" sz="2000" dirty="0">
                <a:latin typeface="+mn-lt"/>
              </a:rPr>
              <a:t>άρα</a:t>
            </a:r>
            <a:r>
              <a:rPr lang="el-GR" sz="2000" b="1" dirty="0">
                <a:latin typeface="+mn-lt"/>
              </a:rPr>
              <a:t> </a:t>
            </a:r>
            <a:r>
              <a:rPr lang="el-GR" sz="2000" dirty="0">
                <a:latin typeface="+mn-lt"/>
              </a:rPr>
              <a:t>Μ  = </a:t>
            </a:r>
            <a:r>
              <a:rPr lang="en-US" sz="2000" dirty="0">
                <a:latin typeface="+mn-lt"/>
              </a:rPr>
              <a:t>k*707.1 </a:t>
            </a:r>
            <a:r>
              <a:rPr lang="el-GR" sz="2000" dirty="0">
                <a:latin typeface="+mn-lt"/>
              </a:rPr>
              <a:t>όροι </a:t>
            </a:r>
          </a:p>
          <a:p>
            <a:r>
              <a:rPr lang="el-GR" sz="2000" b="1" dirty="0">
                <a:solidFill>
                  <a:prstClr val="black"/>
                </a:solidFill>
                <a:latin typeface="Calibri" panose="020F0502020204030204"/>
              </a:rPr>
              <a:t>Μετά</a:t>
            </a:r>
            <a:r>
              <a:rPr lang="el-GR" sz="2000" dirty="0">
                <a:solidFill>
                  <a:prstClr val="black"/>
                </a:solidFill>
                <a:latin typeface="Calibri" panose="020F0502020204030204"/>
              </a:rPr>
              <a:t> Τ’ = 501,000 </a:t>
            </a: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tokens </a:t>
            </a:r>
            <a:r>
              <a:rPr lang="el-GR" sz="2000" dirty="0">
                <a:solidFill>
                  <a:prstClr val="black"/>
                </a:solidFill>
                <a:latin typeface="Calibri" panose="020F0502020204030204"/>
              </a:rPr>
              <a:t>άρα </a:t>
            </a:r>
            <a:r>
              <a:rPr lang="el-GR" sz="2000" dirty="0">
                <a:latin typeface="+mn-lt"/>
              </a:rPr>
              <a:t>Μ’ =</a:t>
            </a:r>
            <a:r>
              <a:rPr lang="en-US" sz="2000" dirty="0">
                <a:latin typeface="+mn-lt"/>
              </a:rPr>
              <a:t> k*707.8</a:t>
            </a:r>
            <a:r>
              <a:rPr lang="el-GR" sz="2000" dirty="0">
                <a:latin typeface="+mn-lt"/>
              </a:rPr>
              <a:t> όροι</a:t>
            </a: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397767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Λεξιλόγιο και μέγεθος συλλογής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3657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dirty="0">
                <a:ea typeface="ＭＳ Ｐゴシック" pitchFamily="-112" charset="-128"/>
              </a:rPr>
              <a:t>Ο </a:t>
            </a:r>
            <a:r>
              <a:rPr lang="el-GR" b="1" dirty="0">
                <a:ea typeface="ＭＳ Ｐゴシック" pitchFamily="-112" charset="-128"/>
              </a:rPr>
              <a:t>νόμος του </a:t>
            </a:r>
            <a:r>
              <a:rPr lang="en-US" b="1" dirty="0">
                <a:ea typeface="ＭＳ Ｐゴシック" pitchFamily="-112" charset="-128"/>
              </a:rPr>
              <a:t>Heaps</a:t>
            </a:r>
            <a:r>
              <a:rPr lang="en-US" dirty="0">
                <a:ea typeface="ＭＳ Ｐゴシック" pitchFamily="-112" charset="-128"/>
              </a:rPr>
              <a:t>: </a:t>
            </a:r>
            <a:endParaRPr lang="el-GR" dirty="0">
              <a:ea typeface="ＭＳ Ｐゴシック" pitchFamily="-112" charset="-128"/>
            </a:endParaRPr>
          </a:p>
          <a:p>
            <a:pPr marL="0" indent="0">
              <a:buNone/>
            </a:pPr>
            <a:r>
              <a:rPr lang="el-GR" i="1" dirty="0">
                <a:ea typeface="ＭＳ Ｐゴシック" pitchFamily="-112" charset="-128"/>
              </a:rPr>
              <a:t>	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M</a:t>
            </a:r>
            <a:r>
              <a:rPr lang="en-US" i="1" dirty="0">
                <a:ea typeface="ＭＳ Ｐゴシック" pitchFamily="-112" charset="-128"/>
              </a:rPr>
              <a:t> = k</a:t>
            </a:r>
            <a:r>
              <a:rPr lang="el-GR" i="1" dirty="0">
                <a:ea typeface="ＭＳ Ｐゴシック" pitchFamily="-112" charset="-128"/>
              </a:rPr>
              <a:t>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T</a:t>
            </a:r>
            <a:r>
              <a:rPr lang="en-US" i="1" baseline="30000" dirty="0">
                <a:ea typeface="ＭＳ Ｐゴシック" pitchFamily="-112" charset="-128"/>
              </a:rPr>
              <a:t>b</a:t>
            </a:r>
          </a:p>
          <a:p>
            <a:pPr marL="0" indent="0">
              <a:buNone/>
            </a:pPr>
            <a:r>
              <a:rPr lang="en-US" sz="2400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M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είναι το μέγεθος του λεξιλογίου (αριθμός όρων), </a:t>
            </a:r>
            <a:r>
              <a:rPr lang="en-US" sz="2400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T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ο αριθμός των </a:t>
            </a:r>
            <a:r>
              <a:rPr lang="en-US" sz="2400" dirty="0">
                <a:ea typeface="ＭＳ Ｐゴシック" pitchFamily="-112" charset="-128"/>
              </a:rPr>
              <a:t>tokens </a:t>
            </a:r>
            <a:r>
              <a:rPr lang="el-GR" sz="2400" dirty="0">
                <a:ea typeface="ＭＳ Ｐゴシック" pitchFamily="-112" charset="-128"/>
              </a:rPr>
              <a:t>στη συλλογή</a:t>
            </a:r>
          </a:p>
          <a:p>
            <a:pPr marL="0" indent="0">
              <a:buNone/>
            </a:pP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-112" charset="-128"/>
              </a:rPr>
              <a:t>περιγράφει πως μεγαλώνει το λεξιλόγιο όσο μεγαλώνει η συλλογή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ea typeface="ＭＳ Ｐゴシック" pitchFamily="-112" charset="-128"/>
            </a:endParaRPr>
          </a:p>
          <a:p>
            <a:endParaRPr lang="el-GR" sz="800" dirty="0">
              <a:ea typeface="ＭＳ Ｐゴシック" pitchFamily="-112" charset="-128"/>
            </a:endParaRPr>
          </a:p>
          <a:p>
            <a:r>
              <a:rPr lang="el-GR" dirty="0">
                <a:ea typeface="ＭＳ Ｐゴシック" pitchFamily="-112" charset="-128"/>
              </a:rPr>
              <a:t>Συνήθης τιμές</a:t>
            </a:r>
            <a:r>
              <a:rPr lang="en-US" dirty="0">
                <a:ea typeface="ＭＳ Ｐゴシック" pitchFamily="-112" charset="-128"/>
              </a:rPr>
              <a:t>: 30 ≤ </a:t>
            </a:r>
            <a:r>
              <a:rPr lang="en-US" i="1" dirty="0">
                <a:ea typeface="ＭＳ Ｐゴシック" pitchFamily="-112" charset="-128"/>
              </a:rPr>
              <a:t>k</a:t>
            </a:r>
            <a:r>
              <a:rPr lang="en-US" dirty="0">
                <a:ea typeface="ＭＳ Ｐゴシック" pitchFamily="-112" charset="-128"/>
              </a:rPr>
              <a:t> ≤ 100 </a:t>
            </a:r>
            <a:r>
              <a:rPr lang="el-GR" dirty="0">
                <a:ea typeface="ＭＳ Ｐゴシック" pitchFamily="-112" charset="-128"/>
              </a:rPr>
              <a:t>(εξαρτάται από το είδος της συλλογής) και</a:t>
            </a:r>
            <a:r>
              <a:rPr lang="en-US" dirty="0">
                <a:ea typeface="ＭＳ Ｐゴシック" pitchFamily="-112" charset="-128"/>
              </a:rPr>
              <a:t> </a:t>
            </a:r>
            <a:r>
              <a:rPr lang="en-US" i="1" dirty="0">
                <a:ea typeface="ＭＳ Ｐゴシック" pitchFamily="-112" charset="-128"/>
              </a:rPr>
              <a:t>b</a:t>
            </a:r>
            <a:r>
              <a:rPr lang="en-US" dirty="0">
                <a:ea typeface="ＭＳ Ｐゴシック" pitchFamily="-112" charset="-128"/>
              </a:rPr>
              <a:t> ≈ 0.5</a:t>
            </a:r>
            <a:endParaRPr lang="el-GR" dirty="0">
              <a:ea typeface="ＭＳ Ｐゴシック" pitchFamily="-112" charset="-128"/>
            </a:endParaRPr>
          </a:p>
          <a:p>
            <a:endParaRPr lang="en-US" dirty="0">
              <a:ea typeface="ＭＳ Ｐゴシック" pitchFamily="-112" charset="-128"/>
            </a:endParaRPr>
          </a:p>
          <a:p>
            <a:r>
              <a:rPr lang="el-GR" sz="2800" dirty="0">
                <a:ea typeface="ＭＳ Ｐゴシック" pitchFamily="-112" charset="-128"/>
              </a:rPr>
              <a:t> Σε</a:t>
            </a:r>
            <a:r>
              <a:rPr lang="en-US" sz="2800" dirty="0">
                <a:ea typeface="ＭＳ Ｐゴシック" pitchFamily="-112" charset="-128"/>
              </a:rPr>
              <a:t> </a:t>
            </a:r>
            <a:r>
              <a:rPr lang="en-US" sz="2800" dirty="0">
                <a:solidFill>
                  <a:srgbClr val="FF0000"/>
                </a:solidFill>
                <a:ea typeface="ＭＳ Ｐゴシック" pitchFamily="-112" charset="-128"/>
              </a:rPr>
              <a:t>log-log plot </a:t>
            </a:r>
            <a:r>
              <a:rPr lang="el-GR" sz="2800" dirty="0">
                <a:ea typeface="ＭＳ Ｐゴシック" pitchFamily="-112" charset="-128"/>
              </a:rPr>
              <a:t>του μεγέθους Μ του λεξιλογίου με το Τ, ο νόμος προβλέπει γραμμή με κλίση περίπου </a:t>
            </a:r>
            <a:r>
              <a:rPr lang="en-US" sz="2800" dirty="0">
                <a:ea typeface="ＭＳ Ｐゴシック" pitchFamily="-112" charset="-128"/>
              </a:rPr>
              <a:t> ½</a:t>
            </a:r>
            <a:endParaRPr lang="el-GR" sz="2800" dirty="0">
              <a:ea typeface="ＭＳ Ｐゴシック" pitchFamily="-112" charset="-128"/>
            </a:endParaRPr>
          </a:p>
          <a:p>
            <a:pPr marL="0" indent="0">
              <a:buNone/>
            </a:pPr>
            <a:r>
              <a:rPr lang="en-US" sz="2800" dirty="0">
                <a:ea typeface="ＭＳ Ｐゴシック" pitchFamily="-112" charset="-128"/>
              </a:rPr>
              <a:t>log(M) = log(k) + ½ log(T)</a:t>
            </a:r>
          </a:p>
          <a:p>
            <a:pPr marL="457200" lvl="1" indent="0">
              <a:buNone/>
            </a:pPr>
            <a:endParaRPr lang="en-US" dirty="0">
              <a:ea typeface="ＭＳ Ｐゴシック" pitchFamily="-112" charset="-128"/>
            </a:endParaRPr>
          </a:p>
        </p:txBody>
      </p:sp>
      <p:sp>
        <p:nvSpPr>
          <p:cNvPr id="2867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0C20BB4-1BBB-4A15-B672-D6215D5524C3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18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</p:spTree>
    <p:extLst>
      <p:ext uri="{BB962C8B-B14F-4D97-AF65-F5344CB8AC3E}">
        <p14:creationId xmlns:p14="http://schemas.microsoft.com/office/powerpoint/2010/main" val="30111523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3886200" y="609600"/>
            <a:ext cx="3008313" cy="1162050"/>
          </a:xfrm>
        </p:spPr>
        <p:txBody>
          <a:bodyPr/>
          <a:lstStyle/>
          <a:p>
            <a:r>
              <a:rPr lang="en-US" sz="4000" b="0" dirty="0">
                <a:ea typeface="ＭＳ Ｐゴシック" pitchFamily="-112" charset="-128"/>
              </a:rPr>
              <a:t>Heaps’ Law</a:t>
            </a:r>
          </a:p>
        </p:txBody>
      </p:sp>
      <p:pic>
        <p:nvPicPr>
          <p:cNvPr id="29699" name="Content Placeholder 3" descr="heaps.gif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788" y="1287428"/>
            <a:ext cx="4629150" cy="4273619"/>
          </a:xfrm>
        </p:spPr>
      </p:pic>
      <p:sp>
        <p:nvSpPr>
          <p:cNvPr id="29700" name="Text Placeholder 4"/>
          <p:cNvSpPr>
            <a:spLocks noGrp="1"/>
          </p:cNvSpPr>
          <p:nvPr>
            <p:ph type="body" sz="half" idx="2"/>
          </p:nvPr>
        </p:nvSpPr>
        <p:spPr>
          <a:xfrm>
            <a:off x="381000" y="838200"/>
            <a:ext cx="3617912" cy="4800600"/>
          </a:xfrm>
        </p:spPr>
        <p:txBody>
          <a:bodyPr/>
          <a:lstStyle/>
          <a:p>
            <a:r>
              <a:rPr lang="el-GR" sz="2400" dirty="0">
                <a:ea typeface="ＭＳ Ｐゴシック" pitchFamily="-112" charset="-128"/>
              </a:rPr>
              <a:t>Για το</a:t>
            </a:r>
            <a:r>
              <a:rPr lang="en-US" sz="2400" dirty="0">
                <a:ea typeface="ＭＳ Ｐゴシック" pitchFamily="-112" charset="-128"/>
              </a:rPr>
              <a:t> RCV1, </a:t>
            </a:r>
            <a:r>
              <a:rPr lang="el-GR" sz="2400" dirty="0">
                <a:ea typeface="ＭＳ Ｐゴシック" pitchFamily="-112" charset="-128"/>
              </a:rPr>
              <a:t>η διακεκομμένη γραμμή </a:t>
            </a:r>
            <a:endParaRPr lang="en-US" sz="2400" dirty="0">
              <a:ea typeface="ＭＳ Ｐゴシック" pitchFamily="-112" charset="-128"/>
            </a:endParaRPr>
          </a:p>
          <a:p>
            <a:r>
              <a:rPr lang="en-US" sz="2400" dirty="0">
                <a:solidFill>
                  <a:srgbClr val="A40508"/>
                </a:solidFill>
                <a:ea typeface="ＭＳ Ｐゴシック" pitchFamily="-112" charset="-128"/>
              </a:rPr>
              <a:t>log</a:t>
            </a:r>
            <a:r>
              <a:rPr lang="en-US" sz="2400" baseline="-25000" dirty="0">
                <a:solidFill>
                  <a:srgbClr val="A40508"/>
                </a:solidFill>
                <a:ea typeface="ＭＳ Ｐゴシック" pitchFamily="-112" charset="-128"/>
              </a:rPr>
              <a:t>10</a:t>
            </a:r>
            <a:r>
              <a:rPr lang="en-US" sz="2400" i="1" dirty="0">
                <a:solidFill>
                  <a:srgbClr val="A40508"/>
                </a:solidFill>
                <a:ea typeface="ＭＳ Ｐゴシック" pitchFamily="-112" charset="-128"/>
              </a:rPr>
              <a:t>M</a:t>
            </a:r>
            <a:r>
              <a:rPr lang="en-US" sz="2400" dirty="0">
                <a:solidFill>
                  <a:srgbClr val="A40508"/>
                </a:solidFill>
                <a:ea typeface="ＭＳ Ｐゴシック" pitchFamily="-112" charset="-128"/>
              </a:rPr>
              <a:t> = 0.49 log</a:t>
            </a:r>
            <a:r>
              <a:rPr lang="en-US" sz="2400" baseline="-25000" dirty="0">
                <a:solidFill>
                  <a:srgbClr val="A40508"/>
                </a:solidFill>
                <a:ea typeface="ＭＳ Ｐゴシック" pitchFamily="-112" charset="-128"/>
              </a:rPr>
              <a:t>10</a:t>
            </a:r>
            <a:r>
              <a:rPr lang="en-US" sz="2400" i="1" dirty="0">
                <a:solidFill>
                  <a:srgbClr val="A40508"/>
                </a:solidFill>
                <a:ea typeface="ＭＳ Ｐゴシック" pitchFamily="-112" charset="-128"/>
              </a:rPr>
              <a:t>T</a:t>
            </a:r>
            <a:r>
              <a:rPr lang="en-US" sz="2400" dirty="0">
                <a:solidFill>
                  <a:srgbClr val="A40508"/>
                </a:solidFill>
                <a:ea typeface="ＭＳ Ｐゴシック" pitchFamily="-112" charset="-128"/>
              </a:rPr>
              <a:t> + 1.64</a:t>
            </a:r>
            <a:r>
              <a:rPr lang="en-US" sz="2800" dirty="0">
                <a:solidFill>
                  <a:srgbClr val="A40508"/>
                </a:solidFill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(</a:t>
            </a:r>
            <a:r>
              <a:rPr lang="en-US" sz="2400" dirty="0">
                <a:ea typeface="ＭＳ Ｐゴシック" pitchFamily="-112" charset="-128"/>
              </a:rPr>
              <a:t>best least squares fit</a:t>
            </a:r>
            <a:r>
              <a:rPr lang="el-GR" sz="2400" dirty="0">
                <a:ea typeface="ＭＳ Ｐゴシック" pitchFamily="-112" charset="-128"/>
              </a:rPr>
              <a:t>)</a:t>
            </a:r>
            <a:endParaRPr lang="en-US" sz="2400" dirty="0">
              <a:ea typeface="ＭＳ Ｐゴシック" pitchFamily="-112" charset="-128"/>
            </a:endParaRPr>
          </a:p>
          <a:p>
            <a:r>
              <a:rPr lang="el-GR" sz="2400" dirty="0">
                <a:ea typeface="ＭＳ Ｐゴシック" pitchFamily="-112" charset="-128"/>
              </a:rPr>
              <a:t>Οπότε</a:t>
            </a:r>
            <a:r>
              <a:rPr lang="en-US" sz="2400" dirty="0">
                <a:ea typeface="ＭＳ Ｐゴシック" pitchFamily="-112" charset="-128"/>
              </a:rPr>
              <a:t>, </a:t>
            </a:r>
            <a:r>
              <a:rPr lang="en-US" sz="2400" i="1" dirty="0">
                <a:solidFill>
                  <a:srgbClr val="A40508"/>
                </a:solidFill>
                <a:ea typeface="ＭＳ Ｐゴシック" pitchFamily="-112" charset="-128"/>
              </a:rPr>
              <a:t>M</a:t>
            </a:r>
            <a:r>
              <a:rPr lang="en-US" sz="2400" dirty="0">
                <a:solidFill>
                  <a:srgbClr val="A40508"/>
                </a:solidFill>
                <a:ea typeface="ＭＳ Ｐゴシック" pitchFamily="-112" charset="-128"/>
              </a:rPr>
              <a:t> = 10</a:t>
            </a:r>
            <a:r>
              <a:rPr lang="en-US" sz="2400" baseline="30000" dirty="0">
                <a:solidFill>
                  <a:srgbClr val="A40508"/>
                </a:solidFill>
                <a:ea typeface="ＭＳ Ｐゴシック" pitchFamily="-112" charset="-128"/>
              </a:rPr>
              <a:t>1.64</a:t>
            </a:r>
            <a:r>
              <a:rPr lang="en-US" sz="2400" i="1" dirty="0">
                <a:solidFill>
                  <a:srgbClr val="A40508"/>
                </a:solidFill>
                <a:ea typeface="ＭＳ Ｐゴシック" pitchFamily="-112" charset="-128"/>
              </a:rPr>
              <a:t>T</a:t>
            </a:r>
            <a:r>
              <a:rPr lang="en-US" sz="2400" baseline="30000" dirty="0">
                <a:solidFill>
                  <a:srgbClr val="A40508"/>
                </a:solidFill>
                <a:ea typeface="ＭＳ Ｐゴシック" pitchFamily="-112" charset="-128"/>
              </a:rPr>
              <a:t>0.49</a:t>
            </a:r>
            <a:r>
              <a:rPr lang="el-GR" sz="2400" dirty="0">
                <a:ea typeface="ＭＳ Ｐゴシック" pitchFamily="-112" charset="-128"/>
              </a:rPr>
              <a:t>, άρα </a:t>
            </a:r>
            <a:r>
              <a:rPr lang="en-US" sz="2400" i="1" dirty="0">
                <a:ea typeface="ＭＳ Ｐゴシック" pitchFamily="-112" charset="-128"/>
              </a:rPr>
              <a:t>k</a:t>
            </a:r>
            <a:r>
              <a:rPr lang="en-US" sz="2400" dirty="0">
                <a:ea typeface="ＭＳ Ｐゴシック" pitchFamily="-112" charset="-128"/>
              </a:rPr>
              <a:t> = 10</a:t>
            </a:r>
            <a:r>
              <a:rPr lang="en-US" sz="2400" baseline="30000" dirty="0">
                <a:ea typeface="ＭＳ Ｐゴシック" pitchFamily="-112" charset="-128"/>
              </a:rPr>
              <a:t>1.64 </a:t>
            </a:r>
            <a:r>
              <a:rPr lang="en-US" sz="2400" dirty="0">
                <a:ea typeface="ＭＳ Ｐゴシック" pitchFamily="-112" charset="-128"/>
              </a:rPr>
              <a:t>≈ 44 </a:t>
            </a:r>
            <a:r>
              <a:rPr lang="el-GR" sz="2400" dirty="0">
                <a:ea typeface="ＭＳ Ｐゴシック" pitchFamily="-112" charset="-128"/>
              </a:rPr>
              <a:t>και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n-US" sz="2400" i="1" dirty="0">
                <a:ea typeface="ＭＳ Ｐゴシック" pitchFamily="-112" charset="-128"/>
              </a:rPr>
              <a:t>b</a:t>
            </a:r>
            <a:r>
              <a:rPr lang="en-US" sz="2400" dirty="0">
                <a:ea typeface="ＭＳ Ｐゴシック" pitchFamily="-112" charset="-128"/>
              </a:rPr>
              <a:t> = 0.49.</a:t>
            </a:r>
          </a:p>
          <a:p>
            <a:endParaRPr lang="en-US" sz="1100" dirty="0">
              <a:ea typeface="ＭＳ Ｐゴシック" pitchFamily="-112" charset="-128"/>
            </a:endParaRPr>
          </a:p>
          <a:p>
            <a:r>
              <a:rPr lang="el-GR" sz="2400" dirty="0">
                <a:ea typeface="ＭＳ Ｐゴシック" pitchFamily="-112" charset="-128"/>
              </a:rPr>
              <a:t>Καλή προσέγγιση για το </a:t>
            </a:r>
            <a:r>
              <a:rPr lang="en-US" sz="2400" dirty="0">
                <a:ea typeface="ＭＳ Ｐゴシック" pitchFamily="-112" charset="-128"/>
              </a:rPr>
              <a:t>Reuters RCV1!</a:t>
            </a:r>
            <a:endParaRPr lang="en-US" sz="1800" dirty="0">
              <a:ea typeface="ＭＳ Ｐゴシック" pitchFamily="-112" charset="-128"/>
            </a:endParaRPr>
          </a:p>
          <a:p>
            <a:r>
              <a:rPr lang="el-GR" sz="2400" dirty="0">
                <a:ea typeface="ＭＳ Ｐゴシック" pitchFamily="-112" charset="-128"/>
              </a:rPr>
              <a:t>Για το πρώτα </a:t>
            </a:r>
            <a:r>
              <a:rPr lang="en-US" sz="2400" dirty="0">
                <a:solidFill>
                  <a:srgbClr val="FF0000"/>
                </a:solidFill>
                <a:ea typeface="ＭＳ Ｐゴシック" pitchFamily="-112" charset="-128"/>
              </a:rPr>
              <a:t>1,000,020</a:t>
            </a:r>
            <a:r>
              <a:rPr lang="en-US" sz="2400" dirty="0">
                <a:ea typeface="ＭＳ Ｐゴシック" pitchFamily="-112" charset="-128"/>
              </a:rPr>
              <a:t> tokens,</a:t>
            </a:r>
            <a:r>
              <a:rPr lang="el-GR" sz="2400" dirty="0">
                <a:ea typeface="ＭＳ Ｐゴシック" pitchFamily="-112" charset="-128"/>
              </a:rPr>
              <a:t> ο νόμος προβλέπει </a:t>
            </a:r>
            <a:r>
              <a:rPr lang="en-US" sz="2400" dirty="0">
                <a:ea typeface="ＭＳ Ｐゴシック" pitchFamily="-112" charset="-128"/>
              </a:rPr>
              <a:t> 38,323 </a:t>
            </a:r>
            <a:r>
              <a:rPr lang="el-GR" sz="2400" dirty="0">
                <a:ea typeface="ＭＳ Ｐゴシック" pitchFamily="-112" charset="-128"/>
              </a:rPr>
              <a:t>όρους, στην πραγματικότητα </a:t>
            </a:r>
            <a:r>
              <a:rPr lang="en-US" sz="2400" dirty="0">
                <a:ea typeface="ＭＳ Ｐゴシック" pitchFamily="-112" charset="-128"/>
              </a:rPr>
              <a:t>38,365</a:t>
            </a:r>
          </a:p>
        </p:txBody>
      </p:sp>
      <p:sp>
        <p:nvSpPr>
          <p:cNvPr id="29703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2D63DD20-80B6-45A3-A40D-785CA2952A84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19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970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</p:spTree>
    <p:extLst>
      <p:ext uri="{BB962C8B-B14F-4D97-AF65-F5344CB8AC3E}">
        <p14:creationId xmlns:p14="http://schemas.microsoft.com/office/powerpoint/2010/main" val="1330311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Τι θα δούμε σήμερα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447800" y="1981200"/>
            <a:ext cx="5486400" cy="1905000"/>
          </a:xfrm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Char char="§"/>
            </a:pPr>
            <a:endParaRPr lang="en-US" sz="2400" dirty="0">
              <a:ea typeface="ＭＳ Ｐゴシック" pitchFamily="-112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Κατασκευή ευρετηρίου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Στατιστικά για τη συλλογή</a:t>
            </a:r>
            <a:endParaRPr lang="en-US" sz="2400" dirty="0">
              <a:ea typeface="ＭＳ Ｐゴシック" pitchFamily="-112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n-US" sz="2400" i="1" dirty="0">
                <a:solidFill>
                  <a:schemeClr val="accent3">
                    <a:lumMod val="75000"/>
                  </a:schemeClr>
                </a:solidFill>
                <a:ea typeface="ＭＳ Ｐゴシック" pitchFamily="-112" charset="-128"/>
              </a:rPr>
              <a:t>How to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Συμπίεση</a:t>
            </a:r>
            <a:endParaRPr lang="en-US" sz="2400" dirty="0">
              <a:ea typeface="ＭＳ Ｐゴシック" pitchFamily="-112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380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/>
              <a:t>Κεφ</a:t>
            </a:r>
            <a:r>
              <a:rPr lang="en-US" sz="1600" dirty="0"/>
              <a:t>. 4-5</a:t>
            </a:r>
          </a:p>
        </p:txBody>
      </p:sp>
    </p:spTree>
    <p:extLst>
      <p:ext uri="{BB962C8B-B14F-4D97-AF65-F5344CB8AC3E}">
        <p14:creationId xmlns:p14="http://schemas.microsoft.com/office/powerpoint/2010/main" val="29075410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338868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Λεξιλόγιο και μέγεθος συλλογής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628650" y="2209800"/>
            <a:ext cx="7813508" cy="1730250"/>
          </a:xfrm>
        </p:spPr>
        <p:txBody>
          <a:bodyPr>
            <a:noAutofit/>
          </a:bodyPr>
          <a:lstStyle/>
          <a:p>
            <a:r>
              <a:rPr lang="en-US" sz="2400" dirty="0">
                <a:ea typeface="ＭＳ Ｐゴシック" pitchFamily="-112" charset="-128"/>
              </a:rPr>
              <a:t>Diminishing returns: </a:t>
            </a:r>
            <a:r>
              <a:rPr lang="el-GR" sz="2400" dirty="0">
                <a:ea typeface="ＭＳ Ｐゴシック" pitchFamily="-112" charset="-128"/>
              </a:rPr>
              <a:t>μπορούμε γρήγορα να καλύψουμε μέρος του λεξιλογίου, αλλά γίνεται όλο και πιο δύσκολο να το καλύψουμε όλο</a:t>
            </a:r>
          </a:p>
          <a:p>
            <a:endParaRPr lang="el-GR" sz="2400" dirty="0">
              <a:ea typeface="ＭＳ Ｐゴシック" pitchFamily="-112" charset="-128"/>
            </a:endParaRPr>
          </a:p>
          <a:p>
            <a:r>
              <a:rPr lang="el-GR" sz="2400" dirty="0">
                <a:ea typeface="ＭＳ Ｐゴシック" pitchFamily="-112" charset="-128"/>
              </a:rPr>
              <a:t>Σε</a:t>
            </a:r>
            <a:r>
              <a:rPr lang="en-US" sz="2400" dirty="0">
                <a:ea typeface="ＭＳ Ｐゴシック" pitchFamily="-112" charset="-128"/>
              </a:rPr>
              <a:t> log-log plot </a:t>
            </a:r>
            <a:r>
              <a:rPr lang="el-GR" sz="2400" dirty="0">
                <a:ea typeface="ＭＳ Ｐゴシック" pitchFamily="-112" charset="-128"/>
              </a:rPr>
              <a:t>του μεγέθους Μ του λεξιλογίου με το Τ, ο νόμος προβλέπει γραμμή με κλίση περίπου </a:t>
            </a:r>
            <a:r>
              <a:rPr lang="en-US" sz="2400" dirty="0">
                <a:ea typeface="ＭＳ Ｐゴシック" pitchFamily="-112" charset="-128"/>
              </a:rPr>
              <a:t> ½</a:t>
            </a:r>
            <a:endParaRPr lang="el-GR" sz="2400" dirty="0">
              <a:ea typeface="ＭＳ Ｐゴシック" pitchFamily="-112" charset="-128"/>
            </a:endParaRPr>
          </a:p>
        </p:txBody>
      </p:sp>
      <p:sp>
        <p:nvSpPr>
          <p:cNvPr id="2867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0C20BB4-1BBB-4A15-B672-D6215D5524C3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20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</p:spTree>
    <p:extLst>
      <p:ext uri="{BB962C8B-B14F-4D97-AF65-F5344CB8AC3E}">
        <p14:creationId xmlns:p14="http://schemas.microsoft.com/office/powerpoint/2010/main" val="12475992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735497" y="13573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Ο νόμος του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Heaps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990600" y="2063854"/>
            <a:ext cx="6858000" cy="2514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2400" dirty="0"/>
              <a:t>Τα παρακάτω επηρεάζουν το μέγεθος του λεξικού (και την παράμετρο </a:t>
            </a:r>
            <a:r>
              <a:rPr lang="en-US" sz="2400" dirty="0"/>
              <a:t>k)</a:t>
            </a:r>
            <a:r>
              <a:rPr lang="el-GR" sz="2400" dirty="0"/>
              <a:t>: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Stemming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Including numbers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Spelling errors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Case folding</a:t>
            </a:r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D3677038-DD2A-4DB0-84D9-984FC2DD5D84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21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</p:spTree>
    <p:extLst>
      <p:ext uri="{BB962C8B-B14F-4D97-AF65-F5344CB8AC3E}">
        <p14:creationId xmlns:p14="http://schemas.microsoft.com/office/powerpoint/2010/main" val="20337362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Ο νόμος του </a:t>
            </a:r>
            <a:r>
              <a:rPr lang="en-US" sz="4000" dirty="0" err="1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Zipf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033302" cy="32004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 </a:t>
            </a:r>
            <a:r>
              <a:rPr lang="en-US" sz="2400" dirty="0">
                <a:ea typeface="ＭＳ Ｐゴシック" pitchFamily="-112" charset="-128"/>
              </a:rPr>
              <a:t>   </a:t>
            </a:r>
            <a:r>
              <a:rPr lang="el-GR" sz="2400" dirty="0">
                <a:ea typeface="ＭＳ Ｐゴシック" pitchFamily="-112" charset="-128"/>
              </a:rPr>
              <a:t>Ο νόμος του </a:t>
            </a:r>
            <a:r>
              <a:rPr lang="en-US" sz="2400" dirty="0">
                <a:ea typeface="ＭＳ Ｐゴシック" pitchFamily="-112" charset="-128"/>
              </a:rPr>
              <a:t>Heaps </a:t>
            </a:r>
            <a:r>
              <a:rPr lang="el-GR" sz="2400" dirty="0">
                <a:ea typeface="ＭＳ Ｐゴシック" pitchFamily="-112" charset="-128"/>
              </a:rPr>
              <a:t>μας δίνει το μέγεθος του λεξιλογίου μιας συλλογής </a:t>
            </a:r>
            <a:r>
              <a:rPr lang="en-US" sz="2400" dirty="0">
                <a:ea typeface="ＭＳ Ｐゴシック" pitchFamily="-112" charset="-128"/>
              </a:rPr>
              <a:t>(</a:t>
            </a:r>
            <a:r>
              <a:rPr lang="el-GR" sz="2400" dirty="0">
                <a:ea typeface="ＭＳ Ｐゴシック" pitchFamily="-112" charset="-128"/>
              </a:rPr>
              <a:t>σε συνάρτηση του μεγέθους της συλλογής)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l-GR" sz="2400" dirty="0">
              <a:ea typeface="ＭＳ Ｐゴシック" pitchFamily="-112" charset="-128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 Θα εξετάσουμε τη </a:t>
            </a:r>
            <a:r>
              <a:rPr lang="el-GR" sz="2400" i="1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σχετική συχνότητα </a:t>
            </a:r>
            <a:r>
              <a:rPr lang="el-GR" sz="24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των όρων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Στις φυσικές γλώσσες, υπάρχουν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λίγοι πολύ συχνοί </a:t>
            </a:r>
            <a:r>
              <a:rPr lang="el-GR" sz="2400" dirty="0">
                <a:ea typeface="ＭＳ Ｐゴシック" pitchFamily="-112" charset="-128"/>
              </a:rPr>
              <a:t>όροι και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πάρα πολύ σπάνιοι </a:t>
            </a:r>
            <a:endParaRPr lang="en-US" sz="2400" dirty="0">
              <a:solidFill>
                <a:schemeClr val="accent1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D3677038-DD2A-4DB0-84D9-984FC2DD5D84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22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</p:spTree>
    <p:extLst>
      <p:ext uri="{BB962C8B-B14F-4D97-AF65-F5344CB8AC3E}">
        <p14:creationId xmlns:p14="http://schemas.microsoft.com/office/powerpoint/2010/main" val="8141616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628650" y="3309"/>
            <a:ext cx="7677150" cy="834891"/>
          </a:xfrm>
        </p:spPr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Ο νόμος του </a:t>
            </a:r>
            <a:r>
              <a:rPr lang="en-US" sz="4000" dirty="0" err="1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Zipf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152400" y="882345"/>
            <a:ext cx="8686800" cy="252557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dirty="0">
                <a:ea typeface="ＭＳ Ｐゴシック" pitchFamily="-112" charset="-128"/>
              </a:rPr>
              <a:t>Ο </a:t>
            </a:r>
            <a:r>
              <a:rPr lang="el-GR" sz="2400" b="1" dirty="0">
                <a:ea typeface="ＭＳ Ｐゴシック" pitchFamily="-112" charset="-128"/>
              </a:rPr>
              <a:t>νόμος του </a:t>
            </a:r>
            <a:r>
              <a:rPr lang="en-US" sz="2400" b="1" dirty="0" err="1">
                <a:ea typeface="ＭＳ Ｐゴシック" pitchFamily="-112" charset="-128"/>
              </a:rPr>
              <a:t>Zipf</a:t>
            </a:r>
            <a:r>
              <a:rPr lang="en-US" sz="2400" b="1" dirty="0">
                <a:ea typeface="ＭＳ Ｐゴシック" pitchFamily="-112" charset="-128"/>
              </a:rPr>
              <a:t>: </a:t>
            </a:r>
            <a:r>
              <a:rPr lang="el-GR" sz="2400" b="1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Ο </a:t>
            </a:r>
            <a:r>
              <a:rPr lang="en-US" sz="2400" dirty="0" err="1">
                <a:ea typeface="ＭＳ Ｐゴシック" pitchFamily="-112" charset="-128"/>
              </a:rPr>
              <a:t>i</a:t>
            </a:r>
            <a:r>
              <a:rPr lang="en-US" sz="2400" dirty="0">
                <a:ea typeface="ＭＳ Ｐゴシック" pitchFamily="-112" charset="-128"/>
              </a:rPr>
              <a:t>-</a:t>
            </a:r>
            <a:r>
              <a:rPr lang="el-GR" sz="2400" dirty="0" err="1">
                <a:ea typeface="ＭＳ Ｐゴシック" pitchFamily="-112" charset="-128"/>
              </a:rPr>
              <a:t>οστός</a:t>
            </a:r>
            <a:r>
              <a:rPr lang="el-GR" sz="2400" dirty="0">
                <a:ea typeface="ＭＳ Ｐゴシック" pitchFamily="-112" charset="-128"/>
              </a:rPr>
              <a:t> πιο συχνός όρος έχει συχνότητα ανάλογη του </a:t>
            </a:r>
            <a:r>
              <a:rPr lang="en-US" sz="2400" dirty="0">
                <a:ea typeface="ＭＳ Ｐゴシック" pitchFamily="-112" charset="-128"/>
              </a:rPr>
              <a:t>1/</a:t>
            </a:r>
            <a:r>
              <a:rPr lang="en-US" sz="2400" i="1" dirty="0" err="1">
                <a:ea typeface="ＭＳ Ｐゴシック" pitchFamily="-112" charset="-128"/>
              </a:rPr>
              <a:t>i</a:t>
            </a:r>
            <a:r>
              <a:rPr lang="en-US" sz="2400" dirty="0">
                <a:ea typeface="ＭＳ Ｐゴシック" pitchFamily="-112" charset="-128"/>
              </a:rPr>
              <a:t> .</a:t>
            </a:r>
            <a:endParaRPr lang="el-GR" sz="2400" dirty="0">
              <a:ea typeface="ＭＳ Ｐゴシック" pitchFamily="-112" charset="-128"/>
            </a:endParaRPr>
          </a:p>
          <a:p>
            <a:pPr marL="0" indent="0" algn="ctr">
              <a:buNone/>
            </a:pPr>
            <a:r>
              <a:rPr lang="en-US" sz="2400" dirty="0" err="1">
                <a:ea typeface="ＭＳ Ｐゴシック" pitchFamily="-112" charset="-128"/>
              </a:rPr>
              <a:t>cf</a:t>
            </a:r>
            <a:r>
              <a:rPr lang="en-US" sz="2400" i="1" baseline="-25000" dirty="0" err="1">
                <a:ea typeface="ＭＳ Ｐゴシック" pitchFamily="-112" charset="-128"/>
              </a:rPr>
              <a:t>i</a:t>
            </a:r>
            <a:r>
              <a:rPr lang="en-US" sz="2400" dirty="0">
                <a:ea typeface="ＭＳ Ｐゴシック" pitchFamily="-112" charset="-128"/>
              </a:rPr>
              <a:t> ∝ 1/</a:t>
            </a:r>
            <a:r>
              <a:rPr lang="en-US" sz="2400" i="1" dirty="0" err="1">
                <a:ea typeface="ＭＳ Ｐゴシック" pitchFamily="-112" charset="-128"/>
              </a:rPr>
              <a:t>i</a:t>
            </a:r>
            <a:r>
              <a:rPr lang="en-US" sz="2400" i="1" dirty="0">
                <a:ea typeface="ＭＳ Ｐゴシック" pitchFamily="-112" charset="-128"/>
              </a:rPr>
              <a:t> </a:t>
            </a:r>
          </a:p>
          <a:p>
            <a:pPr marL="0" indent="0" algn="ctr">
              <a:buNone/>
            </a:pPr>
            <a:r>
              <a:rPr lang="en-US" sz="2400" dirty="0" err="1">
                <a:ea typeface="ＭＳ Ｐゴシック" pitchFamily="-112" charset="-128"/>
              </a:rPr>
              <a:t>cf</a:t>
            </a:r>
            <a:r>
              <a:rPr lang="en-US" sz="2400" baseline="-25000" dirty="0" err="1">
                <a:ea typeface="ＭＳ Ｐゴシック" pitchFamily="-112" charset="-128"/>
              </a:rPr>
              <a:t>i</a:t>
            </a:r>
            <a:r>
              <a:rPr lang="en-US" sz="2400" dirty="0">
                <a:ea typeface="ＭＳ Ｐゴシック" pitchFamily="-112" charset="-128"/>
              </a:rPr>
              <a:t> = m </a:t>
            </a:r>
            <a:r>
              <a:rPr lang="en-US" sz="2400" dirty="0" err="1">
                <a:ea typeface="ＭＳ Ｐゴシック" pitchFamily="-112" charset="-128"/>
              </a:rPr>
              <a:t>i</a:t>
            </a:r>
            <a:r>
              <a:rPr lang="en-US" sz="2400" baseline="30000" dirty="0">
                <a:ea typeface="ＭＳ Ｐゴシック" pitchFamily="-112" charset="-128"/>
              </a:rPr>
              <a:t>-k</a:t>
            </a:r>
            <a:r>
              <a:rPr lang="en-US" sz="2400" i="1" dirty="0">
                <a:ea typeface="ＭＳ Ｐゴシック" pitchFamily="-112" charset="-128"/>
              </a:rPr>
              <a:t> </a:t>
            </a:r>
            <a:endParaRPr lang="el-GR" sz="2400" i="1" dirty="0">
              <a:ea typeface="ＭＳ Ｐゴシック" pitchFamily="-112" charset="-128"/>
            </a:endParaRPr>
          </a:p>
          <a:p>
            <a:pPr marL="0" lvl="1" indent="0">
              <a:buNone/>
            </a:pPr>
            <a:r>
              <a:rPr lang="en-US" sz="2400" dirty="0" err="1">
                <a:ea typeface="ＭＳ Ｐゴシック" pitchFamily="-112" charset="-128"/>
              </a:rPr>
              <a:t>cf</a:t>
            </a:r>
            <a:r>
              <a:rPr lang="en-US" sz="2400" i="1" baseline="-25000" dirty="0" err="1">
                <a:ea typeface="ＭＳ Ｐゴシック" pitchFamily="-112" charset="-128"/>
              </a:rPr>
              <a:t>i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n-US" sz="2400" u="sng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collection frequency</a:t>
            </a:r>
            <a:r>
              <a:rPr lang="en-US" sz="2400" dirty="0">
                <a:ea typeface="ＭＳ Ｐゴシック" pitchFamily="-112" charset="-128"/>
              </a:rPr>
              <a:t>: </a:t>
            </a:r>
            <a:r>
              <a:rPr lang="el-GR" sz="2400" dirty="0">
                <a:ea typeface="ＭＳ Ｐゴシック" pitchFamily="-112" charset="-128"/>
              </a:rPr>
              <a:t>ο αριθμός εμφανίσεων του όρου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n-US" sz="2400" dirty="0" err="1">
                <a:ea typeface="ＭＳ Ｐゴシック" pitchFamily="-112" charset="-128"/>
              </a:rPr>
              <a:t>t</a:t>
            </a:r>
            <a:r>
              <a:rPr lang="en-US" sz="2400" i="1" baseline="-25000" dirty="0" err="1">
                <a:ea typeface="ＭＳ Ｐゴシック" pitchFamily="-112" charset="-128"/>
              </a:rPr>
              <a:t>i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στη συλλογή (διαφορετικό από το </a:t>
            </a:r>
            <a:r>
              <a:rPr lang="en-US" sz="2400" dirty="0">
                <a:ea typeface="ＭＳ Ｐゴシック" pitchFamily="-112" charset="-128"/>
              </a:rPr>
              <a:t>df: document frequency)</a:t>
            </a:r>
          </a:p>
          <a:p>
            <a:pPr marL="0" lvl="1" indent="0">
              <a:buNone/>
            </a:pPr>
            <a:endParaRPr lang="el-GR" sz="2000" i="1" dirty="0">
              <a:solidFill>
                <a:schemeClr val="accent6">
                  <a:lumMod val="75000"/>
                </a:schemeClr>
              </a:solidFill>
              <a:ea typeface="ＭＳ Ｐゴシック" pitchFamily="-112" charset="-128"/>
            </a:endParaRPr>
          </a:p>
          <a:p>
            <a:pPr marL="0" lvl="1" indent="0">
              <a:spcBef>
                <a:spcPts val="750"/>
              </a:spcBef>
              <a:buNone/>
            </a:pPr>
            <a:r>
              <a:rPr lang="en-US" sz="2400" i="1" dirty="0">
                <a:ea typeface="ＭＳ Ｐゴシック" pitchFamily="-112" charset="-128"/>
              </a:rPr>
              <a:t>H </a:t>
            </a:r>
            <a:r>
              <a:rPr lang="el-GR" sz="2400" i="1" dirty="0">
                <a:ea typeface="ＭＳ Ｐゴシック" pitchFamily="-112" charset="-128"/>
              </a:rPr>
              <a:t>συχνότητα εμφάνισης ενός όρου είναι αντιστρόφως ανάλογη της θέσης του στη διάταξη με βάση τις συχνότητες</a:t>
            </a:r>
            <a:r>
              <a:rPr lang="en-US" sz="2400" i="1" dirty="0">
                <a:ea typeface="ＭＳ Ｐゴシック" pitchFamily="-112" charset="-128"/>
              </a:rPr>
              <a:t> </a:t>
            </a:r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D3677038-DD2A-4DB0-84D9-984FC2DD5D84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23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80039" y="4343400"/>
            <a:ext cx="8324324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Font typeface="Wingdings" pitchFamily="-11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Font typeface="Wingdings" pitchFamily="-11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18BA3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F6E7E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33337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Courier New" pitchFamily="49" charset="0"/>
              <a:buChar char="o"/>
            </a:pPr>
            <a:r>
              <a:rPr lang="el-GR" sz="2000" dirty="0">
                <a:ea typeface="ＭＳ Ｐゴシック" pitchFamily="-112" charset="-128"/>
              </a:rPr>
              <a:t>Αν ο πιο συχνός όρος </a:t>
            </a:r>
            <a:r>
              <a:rPr lang="en-US" sz="2000" dirty="0">
                <a:ea typeface="ＭＳ Ｐゴシック" pitchFamily="-112" charset="-128"/>
              </a:rPr>
              <a:t> (</a:t>
            </a:r>
            <a:r>
              <a:rPr lang="el-GR" sz="2000" dirty="0">
                <a:ea typeface="ＭＳ Ｐゴシック" pitchFamily="-112" charset="-128"/>
              </a:rPr>
              <a:t>ο όρος </a:t>
            </a:r>
            <a:r>
              <a:rPr lang="en-US" sz="2000" i="1" dirty="0">
                <a:ea typeface="ＭＳ Ｐゴシック" pitchFamily="-112" charset="-128"/>
              </a:rPr>
              <a:t>the</a:t>
            </a:r>
            <a:r>
              <a:rPr lang="en-US" sz="2000" dirty="0">
                <a:ea typeface="ＭＳ Ｐゴシック" pitchFamily="-112" charset="-128"/>
              </a:rPr>
              <a:t>) </a:t>
            </a:r>
            <a:r>
              <a:rPr lang="el-GR" sz="2000" dirty="0">
                <a:ea typeface="ＭＳ Ｐゴシック" pitchFamily="-112" charset="-128"/>
              </a:rPr>
              <a:t>εμφανίζεται </a:t>
            </a:r>
            <a:r>
              <a:rPr lang="en-US" sz="2000" dirty="0">
                <a:ea typeface="ＭＳ Ｐゴシック" pitchFamily="-112" charset="-128"/>
              </a:rPr>
              <a:t>cf</a:t>
            </a:r>
            <a:r>
              <a:rPr lang="en-US" sz="2000" i="1" baseline="-25000" dirty="0">
                <a:ea typeface="ＭＳ Ｐゴシック" pitchFamily="-112" charset="-128"/>
              </a:rPr>
              <a:t>1</a:t>
            </a:r>
            <a:r>
              <a:rPr lang="en-US" sz="2000" dirty="0">
                <a:ea typeface="ＭＳ Ｐゴシック" pitchFamily="-112" charset="-128"/>
              </a:rPr>
              <a:t> </a:t>
            </a:r>
            <a:r>
              <a:rPr lang="el-GR" sz="2000" dirty="0">
                <a:ea typeface="ＭＳ Ｐゴシック" pitchFamily="-112" charset="-128"/>
              </a:rPr>
              <a:t>φορές</a:t>
            </a:r>
          </a:p>
          <a:p>
            <a:pPr lvl="1">
              <a:buFont typeface="Courier New" pitchFamily="49" charset="0"/>
              <a:buChar char="o"/>
            </a:pPr>
            <a:r>
              <a:rPr lang="el-GR" sz="2000" dirty="0">
                <a:ea typeface="ＭＳ Ｐゴシック" pitchFamily="-112" charset="-128"/>
              </a:rPr>
              <a:t>Τότε ο δεύτερος πιο συχνός</a:t>
            </a:r>
            <a:r>
              <a:rPr lang="en-US" sz="2000" dirty="0">
                <a:ea typeface="ＭＳ Ｐゴシック" pitchFamily="-112" charset="-128"/>
              </a:rPr>
              <a:t> (</a:t>
            </a:r>
            <a:r>
              <a:rPr lang="en-US" sz="2000" i="1" dirty="0">
                <a:ea typeface="ＭＳ Ｐゴシック" pitchFamily="-112" charset="-128"/>
              </a:rPr>
              <a:t>of</a:t>
            </a:r>
            <a:r>
              <a:rPr lang="en-US" sz="2000" dirty="0">
                <a:ea typeface="ＭＳ Ｐゴシック" pitchFamily="-112" charset="-128"/>
              </a:rPr>
              <a:t>) </a:t>
            </a:r>
            <a:r>
              <a:rPr lang="el-GR" sz="2000" dirty="0">
                <a:ea typeface="ＭＳ Ｐゴシック" pitchFamily="-112" charset="-128"/>
              </a:rPr>
              <a:t>εμφανίζεται</a:t>
            </a:r>
            <a:r>
              <a:rPr lang="en-US" sz="2000" dirty="0">
                <a:ea typeface="ＭＳ Ｐゴシック" pitchFamily="-112" charset="-128"/>
              </a:rPr>
              <a:t> cf</a:t>
            </a:r>
            <a:r>
              <a:rPr lang="en-US" sz="2000" i="1" baseline="-25000" dirty="0">
                <a:ea typeface="ＭＳ Ｐゴシック" pitchFamily="-112" charset="-128"/>
              </a:rPr>
              <a:t>1</a:t>
            </a:r>
            <a:r>
              <a:rPr lang="en-US" sz="2000" dirty="0">
                <a:ea typeface="ＭＳ Ｐゴシック" pitchFamily="-112" charset="-128"/>
              </a:rPr>
              <a:t>/2 </a:t>
            </a:r>
            <a:r>
              <a:rPr lang="el-GR" sz="2000" dirty="0">
                <a:ea typeface="ＭＳ Ｐゴシック" pitchFamily="-112" charset="-128"/>
              </a:rPr>
              <a:t>φορές</a:t>
            </a:r>
          </a:p>
          <a:p>
            <a:pPr lvl="1">
              <a:buFont typeface="Courier New" pitchFamily="49" charset="0"/>
              <a:buChar char="o"/>
            </a:pPr>
            <a:r>
              <a:rPr lang="el-GR" sz="2000" dirty="0">
                <a:ea typeface="ＭＳ Ｐゴシック" pitchFamily="-112" charset="-128"/>
              </a:rPr>
              <a:t>Ο τρίτος </a:t>
            </a:r>
            <a:r>
              <a:rPr lang="en-US" sz="2000" dirty="0">
                <a:ea typeface="ＭＳ Ｐゴシック" pitchFamily="-112" charset="-128"/>
              </a:rPr>
              <a:t> (</a:t>
            </a:r>
            <a:r>
              <a:rPr lang="en-US" sz="2000" i="1" dirty="0">
                <a:ea typeface="ＭＳ Ｐゴシック" pitchFamily="-112" charset="-128"/>
              </a:rPr>
              <a:t>and</a:t>
            </a:r>
            <a:r>
              <a:rPr lang="en-US" sz="2000" dirty="0">
                <a:ea typeface="ＭＳ Ｐゴシック" pitchFamily="-112" charset="-128"/>
              </a:rPr>
              <a:t>)  cf</a:t>
            </a:r>
            <a:r>
              <a:rPr lang="en-US" sz="2000" i="1" baseline="-25000" dirty="0">
                <a:ea typeface="ＭＳ Ｐゴシック" pitchFamily="-112" charset="-128"/>
              </a:rPr>
              <a:t>1</a:t>
            </a:r>
            <a:r>
              <a:rPr lang="en-US" sz="2000" dirty="0">
                <a:ea typeface="ＭＳ Ｐゴシック" pitchFamily="-112" charset="-128"/>
              </a:rPr>
              <a:t>/3 </a:t>
            </a:r>
            <a:r>
              <a:rPr lang="el-GR" sz="2000" dirty="0">
                <a:ea typeface="ＭＳ Ｐゴシック" pitchFamily="-112" charset="-128"/>
              </a:rPr>
              <a:t>φορές </a:t>
            </a:r>
            <a:r>
              <a:rPr lang="en-US" sz="2000" dirty="0">
                <a:ea typeface="ＭＳ Ｐゴシック" pitchFamily="-112" charset="-128"/>
              </a:rPr>
              <a:t> </a:t>
            </a:r>
            <a:endParaRPr lang="el-GR" sz="2000" dirty="0">
              <a:ea typeface="ＭＳ Ｐゴシック" pitchFamily="-112" charset="-128"/>
            </a:endParaRPr>
          </a:p>
          <a:p>
            <a:pPr lvl="1">
              <a:buFont typeface="Courier New" pitchFamily="49" charset="0"/>
              <a:buChar char="o"/>
            </a:pPr>
            <a:r>
              <a:rPr lang="en-US" sz="2000" dirty="0">
                <a:ea typeface="ＭＳ Ｐゴシック" pitchFamily="-112" charset="-128"/>
              </a:rPr>
              <a:t>… </a:t>
            </a:r>
            <a:endParaRPr lang="el-GR" sz="2000" dirty="0"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12078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Ο νόμος του </a:t>
            </a:r>
            <a:r>
              <a:rPr lang="en-US" sz="4000" dirty="0" err="1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Zipf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D3677038-DD2A-4DB0-84D9-984FC2DD5D84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24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2209800"/>
            <a:ext cx="8324324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Font typeface="Wingdings" pitchFamily="-11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Font typeface="Wingdings" pitchFamily="-11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18BA3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F6E7E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33337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>
                <a:ea typeface="ＭＳ Ｐゴシック" pitchFamily="-112" charset="-128"/>
              </a:rPr>
              <a:t>cf</a:t>
            </a:r>
            <a:r>
              <a:rPr lang="en-US" baseline="-25000" dirty="0" err="1">
                <a:ea typeface="ＭＳ Ｐゴシック" pitchFamily="-112" charset="-128"/>
              </a:rPr>
              <a:t>i</a:t>
            </a:r>
            <a:r>
              <a:rPr lang="en-US" dirty="0">
                <a:ea typeface="ＭＳ Ｐゴシック" pitchFamily="-112" charset="-128"/>
              </a:rPr>
              <a:t> = m </a:t>
            </a:r>
            <a:r>
              <a:rPr lang="en-US" dirty="0" err="1">
                <a:ea typeface="ＭＳ Ｐゴシック" pitchFamily="-112" charset="-128"/>
              </a:rPr>
              <a:t>i</a:t>
            </a:r>
            <a:r>
              <a:rPr lang="en-US" baseline="30000" dirty="0">
                <a:ea typeface="ＭＳ Ｐゴシック" pitchFamily="-112" charset="-128"/>
              </a:rPr>
              <a:t>-k</a:t>
            </a:r>
          </a:p>
          <a:p>
            <a:pPr marL="0" indent="0">
              <a:buNone/>
            </a:pPr>
            <a:r>
              <a:rPr lang="en-US" dirty="0">
                <a:ea typeface="ＭＳ Ｐゴシック" pitchFamily="-112" charset="-128"/>
              </a:rPr>
              <a:t>log </a:t>
            </a:r>
            <a:r>
              <a:rPr lang="en-US" dirty="0" err="1">
                <a:ea typeface="ＭＳ Ｐゴシック" pitchFamily="-112" charset="-128"/>
              </a:rPr>
              <a:t>cf</a:t>
            </a:r>
            <a:r>
              <a:rPr lang="en-US" i="1" baseline="-25000" dirty="0" err="1">
                <a:ea typeface="ＭＳ Ｐゴシック" pitchFamily="-112" charset="-128"/>
              </a:rPr>
              <a:t>i</a:t>
            </a:r>
            <a:r>
              <a:rPr lang="en-US" dirty="0">
                <a:ea typeface="ＭＳ Ｐゴシック" pitchFamily="-112" charset="-128"/>
              </a:rPr>
              <a:t> = log </a:t>
            </a:r>
            <a:r>
              <a:rPr lang="en-US" i="1" dirty="0">
                <a:ea typeface="ＭＳ Ｐゴシック" pitchFamily="-112" charset="-128"/>
              </a:rPr>
              <a:t>m</a:t>
            </a:r>
            <a:r>
              <a:rPr lang="en-US" dirty="0">
                <a:ea typeface="ＭＳ Ｐゴシック" pitchFamily="-112" charset="-128"/>
              </a:rPr>
              <a:t> - k log </a:t>
            </a:r>
            <a:r>
              <a:rPr lang="en-US" i="1" dirty="0" err="1">
                <a:ea typeface="ＭＳ Ｐゴシック" pitchFamily="-112" charset="-128"/>
              </a:rPr>
              <a:t>i</a:t>
            </a:r>
            <a:endParaRPr lang="en-US" i="1" dirty="0">
              <a:ea typeface="ＭＳ Ｐゴシック" pitchFamily="-112" charset="-128"/>
            </a:endParaRPr>
          </a:p>
          <a:p>
            <a:pPr lvl="1"/>
            <a:r>
              <a:rPr lang="el-GR" dirty="0">
                <a:ea typeface="ＭＳ Ｐゴシック" pitchFamily="-112" charset="-128"/>
              </a:rPr>
              <a:t>Γραμμική σχέση μεταξύ </a:t>
            </a:r>
            <a:r>
              <a:rPr lang="en-US" dirty="0">
                <a:ea typeface="ＭＳ Ｐゴシック" pitchFamily="-112" charset="-128"/>
              </a:rPr>
              <a:t>log </a:t>
            </a:r>
            <a:r>
              <a:rPr lang="en-US" dirty="0" err="1">
                <a:ea typeface="ＭＳ Ｐゴシック" pitchFamily="-112" charset="-128"/>
              </a:rPr>
              <a:t>cf</a:t>
            </a:r>
            <a:r>
              <a:rPr lang="en-US" i="1" baseline="-25000" dirty="0" err="1">
                <a:ea typeface="ＭＳ Ｐゴシック" pitchFamily="-112" charset="-128"/>
              </a:rPr>
              <a:t>i</a:t>
            </a:r>
            <a:r>
              <a:rPr lang="en-US" dirty="0">
                <a:ea typeface="ＭＳ Ｐゴシック" pitchFamily="-112" charset="-128"/>
              </a:rPr>
              <a:t> </a:t>
            </a:r>
            <a:r>
              <a:rPr lang="el-GR" dirty="0">
                <a:ea typeface="ＭＳ Ｐゴシック" pitchFamily="-112" charset="-128"/>
              </a:rPr>
              <a:t>και</a:t>
            </a:r>
            <a:r>
              <a:rPr lang="en-US" dirty="0">
                <a:ea typeface="ＭＳ Ｐゴシック" pitchFamily="-112" charset="-128"/>
              </a:rPr>
              <a:t> log </a:t>
            </a:r>
            <a:r>
              <a:rPr lang="en-US" i="1" dirty="0" err="1">
                <a:ea typeface="ＭＳ Ｐゴシック" pitchFamily="-112" charset="-128"/>
              </a:rPr>
              <a:t>i</a:t>
            </a:r>
            <a:endParaRPr lang="en-US" i="1" dirty="0">
              <a:ea typeface="ＭＳ Ｐゴシック" pitchFamily="-112" charset="-128"/>
            </a:endParaRPr>
          </a:p>
          <a:p>
            <a:pPr marL="0" indent="0">
              <a:buNone/>
            </a:pPr>
            <a:endParaRPr lang="el-GR" sz="800" dirty="0">
              <a:solidFill>
                <a:schemeClr val="tx2">
                  <a:lumMod val="75000"/>
                </a:schemeClr>
              </a:solidFill>
              <a:ea typeface="ＭＳ Ｐゴシック" pitchFamily="-112" charset="-128"/>
            </a:endParaRPr>
          </a:p>
          <a:p>
            <a:pPr marL="0" indent="0">
              <a:buNone/>
            </a:pPr>
            <a:endParaRPr lang="en-US" sz="2400" dirty="0">
              <a:ea typeface="ＭＳ Ｐゴシック" pitchFamily="-112" charset="-128"/>
            </a:endParaRPr>
          </a:p>
          <a:p>
            <a:pPr marL="0" indent="0">
              <a:buNone/>
            </a:pPr>
            <a:r>
              <a:rPr lang="en-US" sz="2400" dirty="0" err="1">
                <a:ea typeface="ＭＳ Ｐゴシック" pitchFamily="-112" charset="-128"/>
              </a:rPr>
              <a:t>cf</a:t>
            </a:r>
            <a:r>
              <a:rPr lang="en-US" sz="2400" baseline="-25000" dirty="0" err="1">
                <a:ea typeface="ＭＳ Ｐゴシック" pitchFamily="-112" charset="-128"/>
              </a:rPr>
              <a:t>i</a:t>
            </a:r>
            <a:r>
              <a:rPr lang="en-US" sz="2400" dirty="0">
                <a:ea typeface="ＭＳ Ｐゴシック" pitchFamily="-112" charset="-128"/>
              </a:rPr>
              <a:t> = m </a:t>
            </a:r>
            <a:r>
              <a:rPr lang="en-US" sz="2400" dirty="0" err="1">
                <a:ea typeface="ＭＳ Ｐゴシック" pitchFamily="-112" charset="-128"/>
              </a:rPr>
              <a:t>i</a:t>
            </a:r>
            <a:r>
              <a:rPr lang="el-GR" baseline="30000" dirty="0">
                <a:ea typeface="ＭＳ Ｐゴシック" pitchFamily="-112" charset="-128"/>
              </a:rPr>
              <a:t>-</a:t>
            </a:r>
            <a:r>
              <a:rPr lang="en-US" baseline="30000" dirty="0">
                <a:ea typeface="ＭＳ Ｐゴシック" pitchFamily="-112" charset="-128"/>
              </a:rPr>
              <a:t>k</a:t>
            </a:r>
            <a:r>
              <a:rPr lang="en-US" sz="2400" dirty="0">
                <a:ea typeface="ＭＳ Ｐゴシック" pitchFamily="-112" charset="-128"/>
              </a:rPr>
              <a:t>, k = 1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power law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σχέση (εκθετικός νόμος)</a:t>
            </a:r>
            <a:endParaRPr lang="en-US" sz="2400" dirty="0">
              <a:solidFill>
                <a:schemeClr val="accent6">
                  <a:lumMod val="75000"/>
                </a:schemeClr>
              </a:solidFill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9016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err="1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Zipf’s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 law for Reuters RCV1</a:t>
            </a: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96C7E548-B741-4BF6-AF06-F545B643F2E5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25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pic>
        <p:nvPicPr>
          <p:cNvPr id="34820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649413"/>
            <a:ext cx="5524500" cy="502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1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96853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</p:spTree>
    <p:extLst>
      <p:ext uri="{BB962C8B-B14F-4D97-AF65-F5344CB8AC3E}">
        <p14:creationId xmlns:p14="http://schemas.microsoft.com/office/powerpoint/2010/main" val="17097770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l-GR" cap="none">
                <a:ea typeface="ＭＳ Ｐゴシック" pitchFamily="-112" charset="-128"/>
              </a:rPr>
              <a:t>ΣΥΜΠΙΕΣΗ</a:t>
            </a:r>
            <a:endParaRPr lang="en-US" cap="none" dirty="0">
              <a:ea typeface="ＭＳ Ｐゴシック" pitchFamily="-112" charset="-128"/>
            </a:endParaRPr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F329F1F-2E9C-4AC2-B78C-D8F4F5D9F770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26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120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>
                <a:solidFill>
                  <a:srgbClr val="FBFCFF"/>
                </a:solidFill>
              </a:rPr>
              <a:t>Κεφ</a:t>
            </a:r>
            <a:r>
              <a:rPr lang="en-US" sz="1600" dirty="0">
                <a:solidFill>
                  <a:srgbClr val="FBFCFF"/>
                </a:solidFill>
              </a:rPr>
              <a:t>. 5.2</a:t>
            </a:r>
          </a:p>
        </p:txBody>
      </p:sp>
    </p:spTree>
    <p:extLst>
      <p:ext uri="{BB962C8B-B14F-4D97-AF65-F5344CB8AC3E}">
        <p14:creationId xmlns:p14="http://schemas.microsoft.com/office/powerpoint/2010/main" val="23896260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Συμπίεση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35843" name="Rectangle 1027"/>
          <p:cNvSpPr>
            <a:spLocks noGrp="1" noChangeArrowheads="1"/>
          </p:cNvSpPr>
          <p:nvPr>
            <p:ph idx="1"/>
          </p:nvPr>
        </p:nvSpPr>
        <p:spPr>
          <a:xfrm>
            <a:off x="457200" y="2209800"/>
            <a:ext cx="8229600" cy="1143000"/>
          </a:xfrm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sz="3200" dirty="0">
                <a:ea typeface="ＭＳ Ｐゴシック" pitchFamily="-112" charset="-128"/>
              </a:rPr>
              <a:t> </a:t>
            </a:r>
            <a:r>
              <a:rPr lang="el-GR" sz="3200" dirty="0">
                <a:ea typeface="ＭＳ Ｐゴシック" pitchFamily="-112" charset="-128"/>
              </a:rPr>
              <a:t>Θα δούμε μερικά θέματα για τη συμπίεση το </a:t>
            </a:r>
            <a:r>
              <a:rPr lang="el-GR" sz="3200" i="1" dirty="0">
                <a:ea typeface="ＭＳ Ｐゴシック" pitchFamily="-112" charset="-128"/>
              </a:rPr>
              <a:t>λεξικού</a:t>
            </a:r>
            <a:r>
              <a:rPr lang="el-GR" sz="3200" dirty="0">
                <a:ea typeface="ＭＳ Ｐゴシック" pitchFamily="-112" charset="-128"/>
              </a:rPr>
              <a:t> και των </a:t>
            </a:r>
            <a:r>
              <a:rPr lang="el-GR" sz="3200" i="1" dirty="0">
                <a:ea typeface="ＭＳ Ｐゴシック" pitchFamily="-112" charset="-128"/>
              </a:rPr>
              <a:t>λιστών καταχωρήσεων 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sz="3200" dirty="0">
                <a:ea typeface="ＭＳ Ｐゴシック" pitchFamily="-112" charset="-128"/>
              </a:rPr>
              <a:t> </a:t>
            </a:r>
            <a:r>
              <a:rPr lang="el-GR" sz="3200" dirty="0">
                <a:ea typeface="ＭＳ Ｐゴシック" pitchFamily="-112" charset="-128"/>
              </a:rPr>
              <a:t>Βασικό </a:t>
            </a:r>
            <a:r>
              <a:rPr lang="en-US" sz="3200" dirty="0">
                <a:ea typeface="ＭＳ Ｐゴシック" pitchFamily="-112" charset="-128"/>
              </a:rPr>
              <a:t>Boolean </a:t>
            </a:r>
            <a:r>
              <a:rPr lang="el-GR" sz="3200" dirty="0">
                <a:ea typeface="ＭＳ Ｐゴシック" pitchFamily="-112" charset="-128"/>
              </a:rPr>
              <a:t>ανεστραμμένο ευρετήριο, χωρίς πληροφορία θέσης κλπ</a:t>
            </a:r>
            <a:endParaRPr lang="en-US" sz="3200" dirty="0">
              <a:ea typeface="ＭＳ Ｐゴシック" pitchFamily="-112" charset="-128"/>
            </a:endParaRPr>
          </a:p>
        </p:txBody>
      </p:sp>
      <p:sp>
        <p:nvSpPr>
          <p:cNvPr id="3584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59B74399-6C88-4C9B-A6BD-8ABCF0EBC09A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27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3584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</a:t>
            </a:r>
          </a:p>
        </p:txBody>
      </p:sp>
    </p:spTree>
    <p:extLst>
      <p:ext uri="{BB962C8B-B14F-4D97-AF65-F5344CB8AC3E}">
        <p14:creationId xmlns:p14="http://schemas.microsoft.com/office/powerpoint/2010/main" val="870343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Γιατί συμπίεση; 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628650" y="2057400"/>
            <a:ext cx="7886700" cy="167957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Λιγότερος </a:t>
            </a:r>
            <a:r>
              <a:rPr lang="el-GR" sz="2400" i="1" dirty="0">
                <a:ea typeface="ＭＳ Ｐゴシック" pitchFamily="-112" charset="-128"/>
              </a:rPr>
              <a:t>χώρος στη μνήμη </a:t>
            </a:r>
            <a:endParaRPr lang="en-US" sz="2400" i="1" dirty="0">
              <a:ea typeface="ＭＳ Ｐゴシック" pitchFamily="-112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Λίγο πιο οικονομικό </a:t>
            </a:r>
            <a:endParaRPr lang="en-US" sz="2400" dirty="0">
              <a:ea typeface="ＭＳ Ｐゴシック" pitchFamily="-112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Κρατάμε περισσότερα πράγματα στη μνήμη </a:t>
            </a:r>
            <a:endParaRPr lang="en-US" sz="2400" dirty="0">
              <a:ea typeface="ＭＳ Ｐゴシック" pitchFamily="-112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Αύξηση της ταχύτητας</a:t>
            </a:r>
            <a:endParaRPr lang="en-US" sz="2400" dirty="0">
              <a:ea typeface="ＭＳ Ｐゴシック" pitchFamily="-112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Αύξηση της ταχύτητας μεταφοράς δεδομένων από το δίσκο στη μνήμη</a:t>
            </a:r>
            <a:endParaRPr lang="en-US" sz="2400" dirty="0">
              <a:ea typeface="ＭＳ Ｐゴシック" pitchFamily="-112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[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διάβασε τα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συμπιεσμένα δεδομένα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|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αποσυμπίεσε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] </a:t>
            </a:r>
            <a:r>
              <a:rPr lang="el-GR" sz="2400" dirty="0">
                <a:ea typeface="ＭＳ Ｐゴシック" pitchFamily="-112" charset="-128"/>
              </a:rPr>
              <a:t>γρηγορότερο από</a:t>
            </a:r>
            <a:r>
              <a:rPr lang="en-US" sz="2400" dirty="0">
                <a:ea typeface="ＭＳ Ｐゴシック" pitchFamily="-112" charset="-128"/>
              </a:rPr>
              <a:t>   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[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διάβασε μη συμπιεσμένα δεδομένα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]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Προϋπόθεση</a:t>
            </a:r>
            <a:r>
              <a:rPr lang="en-US" sz="2400" dirty="0">
                <a:ea typeface="ＭＳ Ｐゴシック" pitchFamily="-112" charset="-128"/>
              </a:rPr>
              <a:t>: </a:t>
            </a:r>
            <a:r>
              <a:rPr lang="el-GR" sz="2400" dirty="0">
                <a:ea typeface="ＭＳ Ｐゴシック" pitchFamily="-112" charset="-128"/>
              </a:rPr>
              <a:t>Γρήγοροι αλγόριθμοι </a:t>
            </a:r>
            <a:r>
              <a:rPr lang="el-GR" sz="2400" dirty="0" err="1">
                <a:ea typeface="ＭＳ Ｐゴシック" pitchFamily="-112" charset="-128"/>
              </a:rPr>
              <a:t>αποσυμπίεσης</a:t>
            </a:r>
            <a:r>
              <a:rPr lang="el-GR" sz="2400" dirty="0">
                <a:ea typeface="ＭＳ Ｐゴシック" pitchFamily="-112" charset="-128"/>
              </a:rPr>
              <a:t> </a:t>
            </a:r>
            <a:endParaRPr lang="en-US" sz="2400" dirty="0">
              <a:ea typeface="ＭＳ Ｐゴシック" pitchFamily="-112" charset="-128"/>
            </a:endParaRPr>
          </a:p>
        </p:txBody>
      </p:sp>
      <p:sp>
        <p:nvSpPr>
          <p:cNvPr id="2150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23093762-6713-407C-9766-288D0ACBA3E4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28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150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</a:t>
            </a:r>
          </a:p>
        </p:txBody>
      </p:sp>
    </p:spTree>
    <p:extLst>
      <p:ext uri="{BB962C8B-B14F-4D97-AF65-F5344CB8AC3E}">
        <p14:creationId xmlns:p14="http://schemas.microsoft.com/office/powerpoint/2010/main" val="3480197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 err="1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Απωλεστική</a:t>
            </a:r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 και μη συμπίεση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19050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Lossless compression</a:t>
            </a:r>
            <a:r>
              <a:rPr lang="en-US" sz="2400" dirty="0">
                <a:ea typeface="ＭＳ Ｐゴシック" pitchFamily="-112" charset="-128"/>
              </a:rPr>
              <a:t>: </a:t>
            </a:r>
            <a:r>
              <a:rPr lang="el-GR" sz="2400" dirty="0">
                <a:ea typeface="ＭＳ Ｐゴシック" pitchFamily="-112" charset="-128"/>
              </a:rPr>
              <a:t>(μη </a:t>
            </a:r>
            <a:r>
              <a:rPr lang="el-GR" sz="2400" dirty="0" err="1">
                <a:ea typeface="ＭＳ Ｐゴシック" pitchFamily="-112" charset="-128"/>
              </a:rPr>
              <a:t>απωλεστική</a:t>
            </a:r>
            <a:r>
              <a:rPr lang="el-GR" sz="2400" dirty="0">
                <a:ea typeface="ＭＳ Ｐゴシック" pitchFamily="-112" charset="-128"/>
              </a:rPr>
              <a:t> συμπίεση) Διατηρείτε όλη η πληροφορία</a:t>
            </a:r>
            <a:endParaRPr lang="en-US" sz="2400" dirty="0">
              <a:ea typeface="ＭＳ Ｐゴシック" pitchFamily="-112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Αυτή που κυρίως χρησιμοποιείται σε ΑΠ </a:t>
            </a:r>
            <a:endParaRPr lang="en-US" sz="2400" dirty="0">
              <a:ea typeface="ＭＳ Ｐゴシック" pitchFamily="-112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Lossy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 compression</a:t>
            </a:r>
            <a:r>
              <a:rPr lang="en-US" sz="2400" dirty="0">
                <a:ea typeface="ＭＳ Ｐゴシック" pitchFamily="-112" charset="-128"/>
              </a:rPr>
              <a:t>: </a:t>
            </a:r>
            <a:r>
              <a:rPr lang="el-GR" sz="2400" dirty="0">
                <a:ea typeface="ＭＳ Ｐゴシック" pitchFamily="-112" charset="-128"/>
              </a:rPr>
              <a:t>(</a:t>
            </a:r>
            <a:r>
              <a:rPr lang="el-GR" sz="2400" dirty="0" err="1">
                <a:ea typeface="ＭＳ Ｐゴシック" pitchFamily="-112" charset="-128"/>
              </a:rPr>
              <a:t>απωλεστική</a:t>
            </a:r>
            <a:r>
              <a:rPr lang="el-GR" sz="2400" dirty="0">
                <a:ea typeface="ＭＳ Ｐゴシック" pitchFamily="-112" charset="-128"/>
              </a:rPr>
              <a:t> συμπίεση) Κάποια πληροφορία χάνεται </a:t>
            </a:r>
            <a:endParaRPr lang="en-US" sz="2400" dirty="0">
              <a:ea typeface="ＭＳ Ｐゴシック" pitchFamily="-112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Πολλά από τα </a:t>
            </a:r>
            <a:r>
              <a:rPr lang="el-GR" sz="2400" i="1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βήματα προ-επεξεργασίας </a:t>
            </a:r>
            <a:r>
              <a:rPr lang="el-GR" sz="2400" dirty="0">
                <a:ea typeface="ＭＳ Ｐゴシック" pitchFamily="-112" charset="-128"/>
              </a:rPr>
              <a:t>(μετατροπή σε μικρά, </a:t>
            </a:r>
            <a:r>
              <a:rPr lang="en-US" sz="2400" dirty="0">
                <a:ea typeface="ＭＳ Ｐゴシック" pitchFamily="-112" charset="-128"/>
              </a:rPr>
              <a:t>stop words, stemming, number elimination</a:t>
            </a:r>
            <a:r>
              <a:rPr lang="el-GR" sz="2400" dirty="0">
                <a:ea typeface="ＭＳ Ｐゴシック" pitchFamily="-112" charset="-128"/>
              </a:rPr>
              <a:t>) μπορεί να θεωρηθούν ως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 err="1">
                <a:ea typeface="ＭＳ Ｐゴシック" pitchFamily="-112" charset="-128"/>
              </a:rPr>
              <a:t>απωλεστική</a:t>
            </a:r>
            <a:r>
              <a:rPr lang="el-GR" sz="2400" dirty="0">
                <a:ea typeface="ＭＳ Ｐゴシック" pitchFamily="-112" charset="-128"/>
              </a:rPr>
              <a:t> συμπίεση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Μπορεί να είναι αποδεκτή στην περίπτωση π.χ., που μας ενδιαφέρουν μόνο τα κορυφαία από τα σχετικά έγγραφα</a:t>
            </a:r>
            <a:endParaRPr lang="en-US" sz="2400" dirty="0">
              <a:ea typeface="ＭＳ Ｐゴシック" pitchFamily="-112" charset="-128"/>
            </a:endParaRPr>
          </a:p>
        </p:txBody>
      </p:sp>
      <p:sp>
        <p:nvSpPr>
          <p:cNvPr id="2560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09DE0076-1A50-4759-8DBA-56B97E7769C1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29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560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</p:spTree>
    <p:extLst>
      <p:ext uri="{BB962C8B-B14F-4D97-AF65-F5344CB8AC3E}">
        <p14:creationId xmlns:p14="http://schemas.microsoft.com/office/powerpoint/2010/main" val="3505261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3400" y="2819400"/>
            <a:ext cx="7772400" cy="1362075"/>
          </a:xfrm>
        </p:spPr>
        <p:txBody>
          <a:bodyPr/>
          <a:lstStyle/>
          <a:p>
            <a:pPr algn="r" eaLnBrk="1" hangingPunct="1">
              <a:defRPr/>
            </a:pPr>
            <a:r>
              <a:rPr lang="el-GR" dirty="0">
                <a:ea typeface="ＭＳ Ｐゴシック" pitchFamily="34" charset="-128"/>
              </a:rPr>
              <a:t>ΣΤΑΤΙΣΤΙΚΑ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CC92-4490-4DFD-A50E-7CFF54CC48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2587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l-GR" cap="none" dirty="0">
                <a:ea typeface="ＭＳ Ｐゴシック" pitchFamily="-112" charset="-128"/>
              </a:rPr>
              <a:t>ΣΥΜΠΙΕΣΗ ΛΕΞΙΚΟΥ</a:t>
            </a:r>
            <a:endParaRPr lang="en-US" cap="none" dirty="0">
              <a:ea typeface="ＭＳ Ｐゴシック" pitchFamily="-112" charset="-128"/>
            </a:endParaRPr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F329F1F-2E9C-4AC2-B78C-D8F4F5D9F770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30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120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5.2</a:t>
            </a:r>
          </a:p>
        </p:txBody>
      </p:sp>
    </p:spTree>
    <p:extLst>
      <p:ext uri="{BB962C8B-B14F-4D97-AF65-F5344CB8AC3E}">
        <p14:creationId xmlns:p14="http://schemas.microsoft.com/office/powerpoint/2010/main" val="18314218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Συμπίεση λεξικού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37891" name="Content Placeholder 7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12954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l-GR" sz="2800" dirty="0">
                <a:ea typeface="ＭＳ Ｐゴシック" pitchFamily="-112" charset="-128"/>
              </a:rPr>
              <a:t> Η αναζήτηση αρχίζει από το λεξικό -&gt; Θα θέλαμε να το κρατάμε στη μνήμη</a:t>
            </a:r>
            <a:endParaRPr lang="en-US" sz="2800" dirty="0">
              <a:ea typeface="ＭＳ Ｐゴシック" pitchFamily="-112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l-GR" sz="2800" dirty="0">
                <a:ea typeface="ＭＳ Ｐゴシック" pitchFamily="-112" charset="-128"/>
              </a:rPr>
              <a:t> Συνυπάρχει με άλλες εφαρμογές (</a:t>
            </a:r>
            <a:r>
              <a:rPr lang="en-US" sz="2800" dirty="0">
                <a:ea typeface="ＭＳ Ｐゴシック" pitchFamily="-112" charset="-128"/>
              </a:rPr>
              <a:t>memory footprint competition)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sz="2800" dirty="0">
                <a:ea typeface="ＭＳ Ｐゴシック" pitchFamily="-112" charset="-128"/>
              </a:rPr>
              <a:t> Κινητές/ενσωματωμένες συσκευές μικρή μνήμη</a:t>
            </a:r>
            <a:endParaRPr lang="en-US" sz="2800" dirty="0">
              <a:ea typeface="ＭＳ Ｐゴシック" pitchFamily="-112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l-GR" sz="2800" dirty="0">
                <a:ea typeface="ＭＳ Ｐゴシック" pitchFamily="-112" charset="-128"/>
              </a:rPr>
              <a:t> Ακόμα και αν όχι στη μνήμη, θα θέλαμε να είναι μικρό για γρήγορη αρχή της αναζήτησης </a:t>
            </a:r>
          </a:p>
        </p:txBody>
      </p:sp>
      <p:sp>
        <p:nvSpPr>
          <p:cNvPr id="3789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C0D3DE7D-4BF7-4A50-881B-82FCAC7D02DA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31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3789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>
                <a:solidFill>
                  <a:srgbClr val="FBFCFF"/>
                </a:solidFill>
              </a:rPr>
              <a:t>Κεφ. </a:t>
            </a:r>
            <a:r>
              <a:rPr lang="en-US" sz="1600" dirty="0">
                <a:solidFill>
                  <a:srgbClr val="FBFCFF"/>
                </a:solidFill>
              </a:rPr>
              <a:t>5.2</a:t>
            </a:r>
          </a:p>
        </p:txBody>
      </p:sp>
    </p:spTree>
    <p:extLst>
      <p:ext uri="{BB962C8B-B14F-4D97-AF65-F5344CB8AC3E}">
        <p14:creationId xmlns:p14="http://schemas.microsoft.com/office/powerpoint/2010/main" val="42371119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35732"/>
            <a:ext cx="7886700" cy="96489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Αποθήκευση λεξικού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38916" name="Rectangle 3"/>
          <p:cNvSpPr>
            <a:spLocks noGrp="1" noChangeArrowheads="1"/>
          </p:cNvSpPr>
          <p:nvPr>
            <p:ph idx="1"/>
          </p:nvPr>
        </p:nvSpPr>
        <p:spPr>
          <a:xfrm>
            <a:off x="493713" y="962059"/>
            <a:ext cx="8458200" cy="751094"/>
          </a:xfrm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2000" dirty="0">
                <a:ea typeface="ＭＳ Ｐゴシック" pitchFamily="-112" charset="-128"/>
              </a:rPr>
              <a:t>Κάθε εγγραφή: τον όρο, συχνότητα εμφάνισης, δείκτη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2000" dirty="0">
                <a:ea typeface="ＭＳ Ｐゴシック" pitchFamily="-112" charset="-128"/>
              </a:rPr>
              <a:t>Θα θεωρήσουμε </a:t>
            </a:r>
            <a:r>
              <a:rPr lang="el-GR" sz="2000" i="1" dirty="0">
                <a:solidFill>
                  <a:srgbClr val="FF0000"/>
                </a:solidFill>
                <a:ea typeface="ＭＳ Ｐゴシック" pitchFamily="-112" charset="-128"/>
              </a:rPr>
              <a:t>την πιο απλή αποθήκευση</a:t>
            </a:r>
            <a:r>
              <a:rPr lang="el-GR" sz="2000" dirty="0">
                <a:ea typeface="ＭＳ Ｐゴシック" pitchFamily="-112" charset="-128"/>
              </a:rPr>
              <a:t>, ως ταξινομημένο πίνακα εγγραφών σταθερού μεγέθους (</a:t>
            </a:r>
            <a:r>
              <a:rPr lang="en-US" sz="2000" dirty="0">
                <a:ea typeface="ＭＳ Ｐゴシック" pitchFamily="-112" charset="-128"/>
              </a:rPr>
              <a:t>array of fixed-width entries)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sz="1600" dirty="0">
                <a:ea typeface="ＭＳ Ｐゴシック" pitchFamily="-112" charset="-128"/>
              </a:rPr>
              <a:t>~400,000 </a:t>
            </a:r>
            <a:r>
              <a:rPr lang="el-GR" sz="1600" dirty="0">
                <a:ea typeface="ＭＳ Ｐゴシック" pitchFamily="-112" charset="-128"/>
              </a:rPr>
              <a:t>όροι</a:t>
            </a:r>
            <a:r>
              <a:rPr lang="en-US" sz="1600" dirty="0">
                <a:ea typeface="ＭＳ Ｐゴシック" pitchFamily="-112" charset="-128"/>
              </a:rPr>
              <a:t>; 28 bytes/term = 11.2 MB.</a:t>
            </a:r>
          </a:p>
        </p:txBody>
      </p:sp>
      <p:sp>
        <p:nvSpPr>
          <p:cNvPr id="38935" name="Slide Number Placeholder 22"/>
          <p:cNvSpPr>
            <a:spLocks noGrp="1"/>
          </p:cNvSpPr>
          <p:nvPr>
            <p:ph type="sldNum" sz="quarter" idx="12"/>
          </p:nvPr>
        </p:nvSpPr>
        <p:spPr bwMode="auto">
          <a:xfrm>
            <a:off x="6932613" y="6298306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CB5A3449-696F-4075-BCC7-99E12A675C1B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32</a:t>
            </a:fld>
            <a:endParaRPr lang="en-US" sz="1200" dirty="0">
              <a:solidFill>
                <a:srgbClr val="898989"/>
              </a:solidFill>
              <a:latin typeface="Calibri" pitchFamily="-112" charset="0"/>
            </a:endParaRPr>
          </a:p>
        </p:txBody>
      </p:sp>
      <p:graphicFrame>
        <p:nvGraphicFramePr>
          <p:cNvPr id="38914" name="Object 0"/>
          <p:cNvGraphicFramePr>
            <a:graphicFrameLocks noChangeAspect="1"/>
          </p:cNvGraphicFramePr>
          <p:nvPr/>
        </p:nvGraphicFramePr>
        <p:xfrm>
          <a:off x="2817813" y="2628700"/>
          <a:ext cx="4016375" cy="2547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3" name="Document" r:id="rId4" imgW="6560657" imgH="4067652" progId="Word.Document.8">
                  <p:embed/>
                </p:oleObj>
              </mc:Choice>
              <mc:Fallback>
                <p:oleObj name="Document" r:id="rId4" imgW="6560657" imgH="40676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7813" y="2628700"/>
                        <a:ext cx="4016375" cy="2547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8917" name="AutoShape 5"/>
          <p:cNvCxnSpPr>
            <a:cxnSpLocks noChangeShapeType="1"/>
          </p:cNvCxnSpPr>
          <p:nvPr/>
        </p:nvCxnSpPr>
        <p:spPr bwMode="auto">
          <a:xfrm>
            <a:off x="5942013" y="3390700"/>
            <a:ext cx="2514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918" name="AutoShape 6"/>
          <p:cNvCxnSpPr>
            <a:cxnSpLocks noChangeShapeType="1"/>
          </p:cNvCxnSpPr>
          <p:nvPr/>
        </p:nvCxnSpPr>
        <p:spPr bwMode="auto">
          <a:xfrm>
            <a:off x="5942013" y="3771700"/>
            <a:ext cx="2514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919" name="AutoShape 7"/>
          <p:cNvCxnSpPr>
            <a:cxnSpLocks noChangeShapeType="1"/>
          </p:cNvCxnSpPr>
          <p:nvPr/>
        </p:nvCxnSpPr>
        <p:spPr bwMode="auto">
          <a:xfrm>
            <a:off x="5942013" y="4762300"/>
            <a:ext cx="2514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920" name="AutoShape 8"/>
          <p:cNvSpPr>
            <a:spLocks noChangeArrowheads="1"/>
          </p:cNvSpPr>
          <p:nvPr/>
        </p:nvSpPr>
        <p:spPr bwMode="auto">
          <a:xfrm>
            <a:off x="26987" y="5100238"/>
            <a:ext cx="2741613" cy="1143000"/>
          </a:xfrm>
          <a:prstGeom prst="upArrowCallout">
            <a:avLst>
              <a:gd name="adj1" fmla="val 59965"/>
              <a:gd name="adj2" fmla="val 59965"/>
              <a:gd name="adj3" fmla="val 16667"/>
              <a:gd name="adj4" fmla="val 6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l-GR" dirty="0">
                <a:latin typeface="Times New Roman" pitchFamily="-112" charset="0"/>
              </a:rPr>
              <a:t>Δομή Αναζήτησης </a:t>
            </a:r>
          </a:p>
          <a:p>
            <a:pPr algn="ctr" eaLnBrk="0" hangingPunct="0"/>
            <a:r>
              <a:rPr lang="el-GR" dirty="0">
                <a:latin typeface="Times New Roman" pitchFamily="-112" charset="0"/>
              </a:rPr>
              <a:t>Λεξικού</a:t>
            </a:r>
            <a:endParaRPr lang="en-US" dirty="0">
              <a:latin typeface="Times New Roman" pitchFamily="-112" charset="0"/>
            </a:endParaRPr>
          </a:p>
        </p:txBody>
      </p:sp>
      <p:sp>
        <p:nvSpPr>
          <p:cNvPr id="38921" name="AutoShape 9"/>
          <p:cNvSpPr>
            <a:spLocks noChangeArrowheads="1"/>
          </p:cNvSpPr>
          <p:nvPr/>
        </p:nvSpPr>
        <p:spPr bwMode="auto">
          <a:xfrm>
            <a:off x="1446213" y="33907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2" name="AutoShape 10"/>
          <p:cNvSpPr>
            <a:spLocks noChangeArrowheads="1"/>
          </p:cNvSpPr>
          <p:nvPr/>
        </p:nvSpPr>
        <p:spPr bwMode="auto">
          <a:xfrm>
            <a:off x="1446213" y="43051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3" name="AutoShape 11"/>
          <p:cNvSpPr>
            <a:spLocks noChangeArrowheads="1"/>
          </p:cNvSpPr>
          <p:nvPr/>
        </p:nvSpPr>
        <p:spPr bwMode="auto">
          <a:xfrm>
            <a:off x="379413" y="38479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4" name="Line 12"/>
          <p:cNvSpPr>
            <a:spLocks noChangeShapeType="1"/>
          </p:cNvSpPr>
          <p:nvPr/>
        </p:nvSpPr>
        <p:spPr bwMode="auto">
          <a:xfrm flipV="1">
            <a:off x="836613" y="36955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5" name="Line 13"/>
          <p:cNvSpPr>
            <a:spLocks noChangeShapeType="1"/>
          </p:cNvSpPr>
          <p:nvPr/>
        </p:nvSpPr>
        <p:spPr bwMode="auto">
          <a:xfrm flipV="1">
            <a:off x="1903413" y="33907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6" name="Line 14"/>
          <p:cNvSpPr>
            <a:spLocks noChangeShapeType="1"/>
          </p:cNvSpPr>
          <p:nvPr/>
        </p:nvSpPr>
        <p:spPr bwMode="auto">
          <a:xfrm>
            <a:off x="1903413" y="36955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7" name="Line 15"/>
          <p:cNvSpPr>
            <a:spLocks noChangeShapeType="1"/>
          </p:cNvSpPr>
          <p:nvPr/>
        </p:nvSpPr>
        <p:spPr bwMode="auto">
          <a:xfrm>
            <a:off x="1903413" y="46099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8" name="Line 16"/>
          <p:cNvSpPr>
            <a:spLocks noChangeShapeType="1"/>
          </p:cNvSpPr>
          <p:nvPr/>
        </p:nvSpPr>
        <p:spPr bwMode="auto">
          <a:xfrm flipV="1">
            <a:off x="1903413" y="43051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9" name="Line 17"/>
          <p:cNvSpPr>
            <a:spLocks noChangeShapeType="1"/>
          </p:cNvSpPr>
          <p:nvPr/>
        </p:nvSpPr>
        <p:spPr bwMode="auto">
          <a:xfrm>
            <a:off x="836613" y="41527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0" name="Text Box 18"/>
          <p:cNvSpPr txBox="1">
            <a:spLocks noChangeArrowheads="1"/>
          </p:cNvSpPr>
          <p:nvPr/>
        </p:nvSpPr>
        <p:spPr bwMode="auto">
          <a:xfrm>
            <a:off x="2894013" y="5209975"/>
            <a:ext cx="1217613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r>
              <a:rPr lang="en-US">
                <a:latin typeface="Times New Roman" pitchFamily="-112" charset="0"/>
              </a:rPr>
              <a:t>20 bytes</a:t>
            </a:r>
          </a:p>
        </p:txBody>
      </p:sp>
      <p:sp>
        <p:nvSpPr>
          <p:cNvPr id="38931" name="Text Box 19"/>
          <p:cNvSpPr txBox="1">
            <a:spLocks noChangeArrowheads="1"/>
          </p:cNvSpPr>
          <p:nvPr/>
        </p:nvSpPr>
        <p:spPr bwMode="auto">
          <a:xfrm>
            <a:off x="4624388" y="5209975"/>
            <a:ext cx="1698625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r>
              <a:rPr lang="en-US">
                <a:latin typeface="Times New Roman" pitchFamily="-112" charset="0"/>
              </a:rPr>
              <a:t>4 bytes each</a:t>
            </a:r>
          </a:p>
        </p:txBody>
      </p:sp>
      <p:sp>
        <p:nvSpPr>
          <p:cNvPr id="38932" name="Line 20"/>
          <p:cNvSpPr>
            <a:spLocks noChangeShapeType="1"/>
          </p:cNvSpPr>
          <p:nvPr/>
        </p:nvSpPr>
        <p:spPr bwMode="auto">
          <a:xfrm flipH="1" flipV="1">
            <a:off x="4722813" y="49147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3" name="Line 21"/>
          <p:cNvSpPr>
            <a:spLocks noChangeShapeType="1"/>
          </p:cNvSpPr>
          <p:nvPr/>
        </p:nvSpPr>
        <p:spPr bwMode="auto">
          <a:xfrm flipV="1">
            <a:off x="5408613" y="49147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092576" y="5757075"/>
            <a:ext cx="4175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20+4+4)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400,000=11,2MB</a:t>
            </a:r>
            <a:endParaRPr lang="el-GR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7013" y="6400303"/>
            <a:ext cx="243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Θα την αγνοήσουμε</a:t>
            </a:r>
          </a:p>
        </p:txBody>
      </p:sp>
      <p:cxnSp>
        <p:nvCxnSpPr>
          <p:cNvPr id="5" name="Elbow Connector 4"/>
          <p:cNvCxnSpPr/>
          <p:nvPr/>
        </p:nvCxnSpPr>
        <p:spPr>
          <a:xfrm rot="5400000" flipH="1" flipV="1">
            <a:off x="2026300" y="6321476"/>
            <a:ext cx="290800" cy="2286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810000" y="6290377"/>
            <a:ext cx="445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n-lt"/>
              </a:rPr>
              <a:t>4 bytes pointers -&gt; 4GB address space (more bytes may be needed for larger collections)</a:t>
            </a:r>
          </a:p>
        </p:txBody>
      </p:sp>
    </p:spTree>
    <p:extLst>
      <p:ext uri="{BB962C8B-B14F-4D97-AF65-F5344CB8AC3E}">
        <p14:creationId xmlns:p14="http://schemas.microsoft.com/office/powerpoint/2010/main" val="25680777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594438" y="86176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Αποθήκευση λεξικού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1689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05800" cy="1219200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l-GR" sz="2800" dirty="0">
                <a:ea typeface="ＭＳ Ｐゴシック" pitchFamily="-112" charset="-128"/>
              </a:rPr>
              <a:t>Σπατάλη χώρου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Πολλά από τα </a:t>
            </a:r>
            <a:r>
              <a:rPr lang="en-US" sz="2400" dirty="0">
                <a:ea typeface="ＭＳ Ｐゴシック" pitchFamily="-112" charset="-128"/>
              </a:rPr>
              <a:t>bytes </a:t>
            </a:r>
            <a:r>
              <a:rPr lang="el-GR" sz="2400" dirty="0">
                <a:ea typeface="ＭＳ Ｐゴシック" pitchFamily="-112" charset="-128"/>
              </a:rPr>
              <a:t>στη στήλη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Term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 </a:t>
            </a:r>
            <a:r>
              <a:rPr lang="el-GR" sz="2400" i="1" dirty="0">
                <a:ea typeface="ＭＳ Ｐゴシック" pitchFamily="-112" charset="-128"/>
              </a:rPr>
              <a:t>δεν</a:t>
            </a:r>
            <a:r>
              <a:rPr lang="el-GR" sz="2400" dirty="0">
                <a:ea typeface="ＭＳ Ｐゴシック" pitchFamily="-112" charset="-128"/>
              </a:rPr>
              <a:t> χρησιμοποιούνται </a:t>
            </a:r>
            <a:r>
              <a:rPr lang="en-US" sz="2400" dirty="0">
                <a:solidFill>
                  <a:srgbClr val="000000"/>
                </a:solidFill>
                <a:ea typeface="ＭＳ Ｐゴシック" pitchFamily="-112" charset="-128"/>
                <a:cs typeface="Times New Roman" pitchFamily="-112" charset="0"/>
              </a:rPr>
              <a:t>–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 δίνουμε </a:t>
            </a:r>
            <a:r>
              <a:rPr lang="en-US" sz="2400" dirty="0">
                <a:ea typeface="ＭＳ Ｐゴシック" pitchFamily="-112" charset="-128"/>
              </a:rPr>
              <a:t>20 bytes </a:t>
            </a:r>
            <a:r>
              <a:rPr lang="el-GR" sz="2400" dirty="0">
                <a:ea typeface="ＭＳ Ｐゴシック" pitchFamily="-112" charset="-128"/>
              </a:rPr>
              <a:t>για όρους με 1 χαρακτήρα</a:t>
            </a:r>
          </a:p>
          <a:p>
            <a:pPr lvl="2" eaLnBrk="1" hangingPunct="1">
              <a:buFont typeface="Wingdings" panose="05000000000000000000" pitchFamily="2" charset="2"/>
              <a:buChar char="§"/>
            </a:pPr>
            <a:r>
              <a:rPr lang="el-GR" sz="1600" dirty="0">
                <a:ea typeface="ＭＳ Ｐゴシック" pitchFamily="-112" charset="-128"/>
              </a:rPr>
              <a:t>Και  δε μπορούμε να χειριστούμε το </a:t>
            </a:r>
            <a:r>
              <a:rPr lang="en-US" sz="1600" i="1" dirty="0">
                <a:ea typeface="ＭＳ Ｐゴシック" pitchFamily="-112" charset="-128"/>
              </a:rPr>
              <a:t>supercalifragilisticexpialidocious </a:t>
            </a:r>
            <a:r>
              <a:rPr lang="el-GR" sz="1600" dirty="0">
                <a:ea typeface="ＭＳ Ｐゴシック" pitchFamily="-112" charset="-128"/>
              </a:rPr>
              <a:t>ή</a:t>
            </a:r>
            <a:r>
              <a:rPr lang="en-US" sz="1600" dirty="0">
                <a:ea typeface="ＭＳ Ｐゴシック" pitchFamily="-112" charset="-128"/>
              </a:rPr>
              <a:t> </a:t>
            </a:r>
            <a:r>
              <a:rPr lang="en-US" sz="1600" i="1" dirty="0" err="1">
                <a:ea typeface="ＭＳ Ｐゴシック" pitchFamily="-112" charset="-128"/>
              </a:rPr>
              <a:t>hydrochlorofluorocarbons</a:t>
            </a:r>
            <a:r>
              <a:rPr lang="el-GR" sz="1600" i="1" dirty="0">
                <a:ea typeface="ＭＳ Ｐゴシック" pitchFamily="-112" charset="-128"/>
              </a:rPr>
              <a:t> (λέξεις με πάνω από 20 χαρακτήρες)</a:t>
            </a:r>
          </a:p>
          <a:p>
            <a:pPr lvl="2" eaLnBrk="1" hangingPunct="1">
              <a:buFont typeface="Wingdings" panose="05000000000000000000" pitchFamily="2" charset="2"/>
              <a:buChar char="§"/>
            </a:pPr>
            <a:endParaRPr lang="en-US" sz="1600" i="1" dirty="0">
              <a:ea typeface="ＭＳ Ｐゴシック" pitchFamily="-112" charset="-128"/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Μέσος όρος στο γραπτό λόγο για τα Αγγλικά είναι </a:t>
            </a:r>
            <a:r>
              <a:rPr lang="en-US" sz="2400" dirty="0">
                <a:ea typeface="ＭＳ Ｐゴシック" pitchFamily="-112" charset="-128"/>
              </a:rPr>
              <a:t>~4.5 </a:t>
            </a:r>
            <a:r>
              <a:rPr lang="el-GR" sz="2400" dirty="0">
                <a:ea typeface="ＭＳ Ｐゴシック" pitchFamily="-112" charset="-128"/>
              </a:rPr>
              <a:t>χαρακτήρες</a:t>
            </a:r>
            <a:r>
              <a:rPr lang="en-US" sz="2400" dirty="0">
                <a:ea typeface="ＭＳ Ｐゴシック" pitchFamily="-112" charset="-128"/>
              </a:rPr>
              <a:t>/</a:t>
            </a:r>
            <a:r>
              <a:rPr lang="el-GR" sz="2400" dirty="0">
                <a:ea typeface="ＭＳ Ｐゴシック" pitchFamily="-112" charset="-128"/>
              </a:rPr>
              <a:t>λέξη</a:t>
            </a:r>
            <a:r>
              <a:rPr lang="en-US" sz="2400" dirty="0">
                <a:ea typeface="ＭＳ Ｐゴシック" pitchFamily="-112" charset="-128"/>
              </a:rPr>
              <a:t>.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Μέσος όρος των λέξεων στο λεξικό για τα Αγγλικά</a:t>
            </a:r>
            <a:r>
              <a:rPr lang="en-US" sz="2400" dirty="0">
                <a:ea typeface="ＭＳ Ｐゴシック" pitchFamily="-112" charset="-128"/>
              </a:rPr>
              <a:t>: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~8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χαρακτήρες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Οι μικρές λέξεις κυριαρχούν στα </a:t>
            </a:r>
            <a:r>
              <a:rPr lang="en-US" sz="2400" dirty="0">
                <a:ea typeface="ＭＳ Ｐゴシック" pitchFamily="-112" charset="-128"/>
              </a:rPr>
              <a:t>tokens </a:t>
            </a:r>
            <a:r>
              <a:rPr lang="el-GR" sz="2400" dirty="0">
                <a:ea typeface="ＭＳ Ｐゴシック" pitchFamily="-112" charset="-128"/>
              </a:rPr>
              <a:t>αλλά όχι στους όρους</a:t>
            </a:r>
            <a:r>
              <a:rPr lang="en-US" sz="2400" dirty="0">
                <a:ea typeface="ＭＳ Ｐゴシック" pitchFamily="-112" charset="-128"/>
              </a:rPr>
              <a:t>.</a:t>
            </a:r>
          </a:p>
        </p:txBody>
      </p:sp>
      <p:sp>
        <p:nvSpPr>
          <p:cNvPr id="3994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0A75FB2C-9AD2-4B42-9A8E-81ECE2257E19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33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3994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>
                <a:solidFill>
                  <a:srgbClr val="FBFCFF"/>
                </a:solidFill>
              </a:rPr>
              <a:t>Κεφ. </a:t>
            </a:r>
            <a:r>
              <a:rPr lang="en-US" sz="1600" dirty="0">
                <a:solidFill>
                  <a:srgbClr val="FBFCFF"/>
                </a:solidFill>
              </a:rPr>
              <a:t>5.2</a:t>
            </a:r>
          </a:p>
        </p:txBody>
      </p:sp>
    </p:spTree>
    <p:extLst>
      <p:ext uri="{BB962C8B-B14F-4D97-AF65-F5344CB8AC3E}">
        <p14:creationId xmlns:p14="http://schemas.microsoft.com/office/powerpoint/2010/main" val="2471128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3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4FF89FE-F050-45B7-ACBE-D03112FFA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BB8401-9F6D-43B8-B2E6-69F2B920D9DA}"/>
              </a:ext>
            </a:extLst>
          </p:cNvPr>
          <p:cNvSpPr txBox="1"/>
          <p:nvPr/>
        </p:nvSpPr>
        <p:spPr>
          <a:xfrm>
            <a:off x="838200" y="1676400"/>
            <a:ext cx="7162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latin typeface="+mn-lt"/>
              </a:rPr>
              <a:t>Θα μειώσουμε το χώρο για την αποθήκευση των </a:t>
            </a:r>
            <a:r>
              <a:rPr lang="en-US" sz="2800" dirty="0">
                <a:latin typeface="+mn-lt"/>
              </a:rPr>
              <a:t>terms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EFF9A1-99D6-448B-9B41-731EE5027DA6}"/>
              </a:ext>
            </a:extLst>
          </p:cNvPr>
          <p:cNvSpPr txBox="1"/>
          <p:nvPr/>
        </p:nvSpPr>
        <p:spPr>
          <a:xfrm>
            <a:off x="914400" y="3962400"/>
            <a:ext cx="6934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Πως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;</a:t>
            </a:r>
            <a:endParaRPr lang="el-GR" sz="28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Όλοι οι όροι σε ένα μεγάλο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string</a:t>
            </a:r>
          </a:p>
        </p:txBody>
      </p:sp>
    </p:spTree>
    <p:extLst>
      <p:ext uri="{BB962C8B-B14F-4D97-AF65-F5344CB8AC3E}">
        <p14:creationId xmlns:p14="http://schemas.microsoft.com/office/powerpoint/2010/main" val="4454641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727476" y="-16042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Συμπίεση της λίστας όρων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: </a:t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</a:br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Λεξικό-ως-Σειρά-Χαρακτήρων 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40979" name="Slide Number Placeholder 18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1370A233-4CFB-4178-9990-FC324F5C5D7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35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40964" name="Text Box 3"/>
          <p:cNvSpPr txBox="1">
            <a:spLocks noChangeArrowheads="1"/>
          </p:cNvSpPr>
          <p:nvPr/>
        </p:nvSpPr>
        <p:spPr bwMode="auto">
          <a:xfrm>
            <a:off x="2286000" y="3200400"/>
            <a:ext cx="6599238" cy="4064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r>
              <a:rPr lang="en-US" sz="2000">
                <a:latin typeface="Times New Roman" pitchFamily="-112" charset="0"/>
              </a:rPr>
              <a:t>….systilesyzygeticsyzygialsyzygyszaibelyiteszczecinszomo….</a:t>
            </a:r>
            <a:endParaRPr lang="en-US" sz="1600">
              <a:latin typeface="Times New Roman" pitchFamily="-112" charset="0"/>
            </a:endParaRPr>
          </a:p>
        </p:txBody>
      </p:sp>
      <p:graphicFrame>
        <p:nvGraphicFramePr>
          <p:cNvPr id="40962" name="Object 0"/>
          <p:cNvGraphicFramePr>
            <a:graphicFrameLocks noChangeAspect="1"/>
          </p:cNvGraphicFramePr>
          <p:nvPr/>
        </p:nvGraphicFramePr>
        <p:xfrm>
          <a:off x="230188" y="4017963"/>
          <a:ext cx="3219450" cy="197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7" name="Document" r:id="rId3" imgW="6403848" imgH="3941064" progId="Word.Document.8">
                  <p:embed/>
                </p:oleObj>
              </mc:Choice>
              <mc:Fallback>
                <p:oleObj name="Document" r:id="rId3" imgW="6403848" imgH="3941064" progId="Word.Document.8">
                  <p:embed/>
                  <p:pic>
                    <p:nvPicPr>
                      <p:cNvPr id="40962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8" y="4017963"/>
                        <a:ext cx="3219450" cy="1970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5" name="Line 5"/>
          <p:cNvSpPr>
            <a:spLocks noChangeShapeType="1"/>
          </p:cNvSpPr>
          <p:nvPr/>
        </p:nvSpPr>
        <p:spPr bwMode="auto">
          <a:xfrm>
            <a:off x="2901950" y="4633913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Line 6"/>
          <p:cNvSpPr>
            <a:spLocks noChangeShapeType="1"/>
          </p:cNvSpPr>
          <p:nvPr/>
        </p:nvSpPr>
        <p:spPr bwMode="auto">
          <a:xfrm flipH="1" flipV="1">
            <a:off x="3587750" y="3871913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Line 7"/>
          <p:cNvSpPr>
            <a:spLocks noChangeShapeType="1"/>
          </p:cNvSpPr>
          <p:nvPr/>
        </p:nvSpPr>
        <p:spPr bwMode="auto">
          <a:xfrm flipH="1" flipV="1">
            <a:off x="2749550" y="3567113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8" name="Line 8"/>
          <p:cNvSpPr>
            <a:spLocks noChangeShapeType="1"/>
          </p:cNvSpPr>
          <p:nvPr/>
        </p:nvSpPr>
        <p:spPr bwMode="auto">
          <a:xfrm>
            <a:off x="2901950" y="4938713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V="1">
            <a:off x="3892550" y="3795713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H="1" flipV="1">
            <a:off x="3511550" y="3567113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>
            <a:off x="2901950" y="5319713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 flipV="1">
            <a:off x="4349750" y="3567113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>
            <a:off x="2901950" y="5776913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 flipV="1">
            <a:off x="5187950" y="3567113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Rectangle 18"/>
          <p:cNvSpPr>
            <a:spLocks noChangeArrowheads="1"/>
          </p:cNvSpPr>
          <p:nvPr/>
        </p:nvSpPr>
        <p:spPr bwMode="auto">
          <a:xfrm>
            <a:off x="228600" y="1523999"/>
            <a:ext cx="870108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A50021"/>
              </a:buClr>
              <a:buSzPct val="60000"/>
            </a:pPr>
            <a:r>
              <a:rPr lang="el-GR" sz="2600" dirty="0">
                <a:latin typeface="+mn-lt"/>
              </a:rPr>
              <a:t>Αποθήκευσε το λεξικό ως ένα </a:t>
            </a:r>
            <a:r>
              <a:rPr lang="en-US" sz="2600" dirty="0">
                <a:latin typeface="+mn-lt"/>
              </a:rPr>
              <a:t>(</a:t>
            </a:r>
            <a:r>
              <a:rPr lang="el-GR" sz="2600" dirty="0">
                <a:latin typeface="+mn-lt"/>
              </a:rPr>
              <a:t>μεγάλο</a:t>
            </a:r>
            <a:r>
              <a:rPr lang="en-US" sz="2600" dirty="0">
                <a:latin typeface="+mn-lt"/>
              </a:rPr>
              <a:t>) string </a:t>
            </a:r>
            <a:r>
              <a:rPr lang="el-GR" sz="2600" dirty="0">
                <a:latin typeface="+mn-lt"/>
              </a:rPr>
              <a:t>χαρακτήρων</a:t>
            </a:r>
            <a:r>
              <a:rPr lang="en-US" sz="2600" dirty="0">
                <a:latin typeface="+mn-lt"/>
              </a:rPr>
              <a:t>:</a:t>
            </a:r>
            <a:endParaRPr lang="el-GR" sz="2600" dirty="0">
              <a:latin typeface="+mn-lt"/>
            </a:endParaRPr>
          </a:p>
          <a:p>
            <a:pPr marL="285750" indent="-285750">
              <a:spcBef>
                <a:spcPct val="50000"/>
              </a:spcBef>
              <a:buClr>
                <a:srgbClr val="A50021"/>
              </a:buClr>
              <a:buSzPct val="60000"/>
              <a:buFont typeface="Wingdings" pitchFamily="2" charset="2"/>
              <a:buChar char="v"/>
            </a:pPr>
            <a:r>
              <a:rPr lang="el-GR" sz="2000" dirty="0">
                <a:latin typeface="+mn-lt"/>
              </a:rPr>
              <a:t>Ένας δείκτης δείχνει στο τέλος της τρέχουσας λέξης (αρχή επόμενης) </a:t>
            </a:r>
          </a:p>
        </p:txBody>
      </p:sp>
      <p:sp>
        <p:nvSpPr>
          <p:cNvPr id="4097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>
                <a:solidFill>
                  <a:srgbClr val="FBFCFF"/>
                </a:solidFill>
              </a:rPr>
              <a:t>Κεφ. </a:t>
            </a:r>
            <a:r>
              <a:rPr lang="en-US" sz="1600" dirty="0">
                <a:solidFill>
                  <a:srgbClr val="FBFCFF"/>
                </a:solidFill>
              </a:rPr>
              <a:t>5.2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600" y="6292849"/>
            <a:ext cx="4806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0" dirty="0">
                <a:latin typeface="+mn-lt"/>
              </a:rPr>
              <a:t>δυαδική αναζήτηση όπως πριν, τώρα στο </a:t>
            </a:r>
            <a:r>
              <a:rPr lang="en-US" sz="1800" dirty="0">
                <a:latin typeface="+mn-lt"/>
              </a:rPr>
              <a:t>string</a:t>
            </a:r>
            <a:endParaRPr lang="el-GR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330620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4FF89FE-F050-45B7-ACBE-D03112FFA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BB8401-9F6D-43B8-B2E6-69F2B920D9DA}"/>
              </a:ext>
            </a:extLst>
          </p:cNvPr>
          <p:cNvSpPr txBox="1"/>
          <p:nvPr/>
        </p:nvSpPr>
        <p:spPr>
          <a:xfrm>
            <a:off x="914400" y="1981200"/>
            <a:ext cx="7162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+mn-lt"/>
              </a:rPr>
              <a:t>Θα μειώσουμε το χώρο για την αποθήκευση των </a:t>
            </a:r>
            <a:r>
              <a:rPr lang="en-US" dirty="0">
                <a:latin typeface="+mn-lt"/>
              </a:rPr>
              <a:t>terms</a:t>
            </a:r>
          </a:p>
          <a:p>
            <a:r>
              <a:rPr lang="el-GR" b="1" dirty="0">
                <a:latin typeface="+mn-lt"/>
              </a:rPr>
              <a:t>Αρχικά</a:t>
            </a:r>
            <a:endParaRPr lang="en-US" b="1" dirty="0">
              <a:latin typeface="+mn-lt"/>
            </a:endParaRPr>
          </a:p>
          <a:p>
            <a:r>
              <a:rPr lang="el-GR" dirty="0">
                <a:latin typeface="+mn-lt"/>
              </a:rPr>
              <a:t>20 </a:t>
            </a:r>
            <a:r>
              <a:rPr lang="en-US" dirty="0">
                <a:latin typeface="+mn-lt"/>
              </a:rPr>
              <a:t>per term</a:t>
            </a:r>
          </a:p>
          <a:p>
            <a:r>
              <a:rPr lang="el-GR" dirty="0">
                <a:latin typeface="+mn-lt"/>
              </a:rPr>
              <a:t>Σύνολο: </a:t>
            </a:r>
            <a:r>
              <a:rPr lang="en-US" dirty="0">
                <a:latin typeface="+mn-lt"/>
              </a:rPr>
              <a:t>20 x 400,000</a:t>
            </a:r>
            <a:endParaRPr lang="el-GR" dirty="0">
              <a:latin typeface="+mn-lt"/>
            </a:endParaRPr>
          </a:p>
          <a:p>
            <a:r>
              <a:rPr lang="el-GR" b="1" dirty="0">
                <a:latin typeface="+mn-lt"/>
              </a:rPr>
              <a:t>Τώρα</a:t>
            </a:r>
          </a:p>
          <a:p>
            <a:r>
              <a:rPr lang="el-GR" dirty="0">
                <a:latin typeface="+mn-lt"/>
              </a:rPr>
              <a:t>Ένα μεγάλο </a:t>
            </a:r>
            <a:r>
              <a:rPr lang="en-US" dirty="0">
                <a:latin typeface="+mn-lt"/>
              </a:rPr>
              <a:t>string</a:t>
            </a:r>
          </a:p>
          <a:p>
            <a:r>
              <a:rPr lang="el-GR" dirty="0">
                <a:latin typeface="+mn-lt"/>
              </a:rPr>
              <a:t>Ένα δείκτη </a:t>
            </a:r>
            <a:r>
              <a:rPr lang="en-US" dirty="0">
                <a:latin typeface="+mn-lt"/>
              </a:rPr>
              <a:t>per term </a:t>
            </a:r>
            <a:r>
              <a:rPr lang="el-GR" dirty="0">
                <a:latin typeface="+mn-lt"/>
              </a:rPr>
              <a:t>(που δείχνει στη θέση του στο μεγάλο </a:t>
            </a:r>
            <a:r>
              <a:rPr lang="en-US" dirty="0">
                <a:latin typeface="+mn-lt"/>
              </a:rPr>
              <a:t>string)</a:t>
            </a:r>
            <a:r>
              <a:rPr lang="el-GR" dirty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789417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727476" y="-16042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Συμπίεση της λίστας όρων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: </a:t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</a:br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Λεξικό-ως-Σειρά-Χαρακτήρων 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40979" name="Slide Number Placeholder 18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1370A233-4CFB-4178-9990-FC324F5C5D7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37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40964" name="Text Box 3"/>
          <p:cNvSpPr txBox="1">
            <a:spLocks noChangeArrowheads="1"/>
          </p:cNvSpPr>
          <p:nvPr/>
        </p:nvSpPr>
        <p:spPr bwMode="auto">
          <a:xfrm>
            <a:off x="2286000" y="3200400"/>
            <a:ext cx="6599238" cy="4064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r>
              <a:rPr lang="en-US" sz="2000">
                <a:latin typeface="Times New Roman" pitchFamily="-112" charset="0"/>
              </a:rPr>
              <a:t>….systilesyzygeticsyzygialsyzygyszaibelyiteszczecinszomo….</a:t>
            </a:r>
            <a:endParaRPr lang="en-US" sz="1600">
              <a:latin typeface="Times New Roman" pitchFamily="-112" charset="0"/>
            </a:endParaRPr>
          </a:p>
        </p:txBody>
      </p:sp>
      <p:graphicFrame>
        <p:nvGraphicFramePr>
          <p:cNvPr id="40962" name="Object 0"/>
          <p:cNvGraphicFramePr>
            <a:graphicFrameLocks noChangeAspect="1"/>
          </p:cNvGraphicFramePr>
          <p:nvPr/>
        </p:nvGraphicFramePr>
        <p:xfrm>
          <a:off x="230188" y="4017963"/>
          <a:ext cx="3219450" cy="197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7" name="Document" r:id="rId3" imgW="6403848" imgH="3941064" progId="Word.Document.8">
                  <p:embed/>
                </p:oleObj>
              </mc:Choice>
              <mc:Fallback>
                <p:oleObj name="Document" r:id="rId3" imgW="6403848" imgH="394106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8" y="4017963"/>
                        <a:ext cx="3219450" cy="1970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5" name="Line 5"/>
          <p:cNvSpPr>
            <a:spLocks noChangeShapeType="1"/>
          </p:cNvSpPr>
          <p:nvPr/>
        </p:nvSpPr>
        <p:spPr bwMode="auto">
          <a:xfrm>
            <a:off x="2901950" y="4633913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Line 6"/>
          <p:cNvSpPr>
            <a:spLocks noChangeShapeType="1"/>
          </p:cNvSpPr>
          <p:nvPr/>
        </p:nvSpPr>
        <p:spPr bwMode="auto">
          <a:xfrm flipH="1" flipV="1">
            <a:off x="3587750" y="3871913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Line 7"/>
          <p:cNvSpPr>
            <a:spLocks noChangeShapeType="1"/>
          </p:cNvSpPr>
          <p:nvPr/>
        </p:nvSpPr>
        <p:spPr bwMode="auto">
          <a:xfrm flipH="1" flipV="1">
            <a:off x="2749550" y="3567113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8" name="Line 8"/>
          <p:cNvSpPr>
            <a:spLocks noChangeShapeType="1"/>
          </p:cNvSpPr>
          <p:nvPr/>
        </p:nvSpPr>
        <p:spPr bwMode="auto">
          <a:xfrm>
            <a:off x="2901950" y="4938713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V="1">
            <a:off x="3892550" y="3795713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H="1" flipV="1">
            <a:off x="3511550" y="3567113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>
            <a:off x="2901950" y="5319713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 flipV="1">
            <a:off x="4349750" y="3567113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>
            <a:off x="2901950" y="5776913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 flipV="1">
            <a:off x="5187950" y="3567113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AutoShape 16"/>
          <p:cNvSpPr>
            <a:spLocks noChangeArrowheads="1"/>
          </p:cNvSpPr>
          <p:nvPr/>
        </p:nvSpPr>
        <p:spPr bwMode="auto">
          <a:xfrm>
            <a:off x="6254750" y="3719513"/>
            <a:ext cx="2741613" cy="1096962"/>
          </a:xfrm>
          <a:prstGeom prst="upArrowCallout">
            <a:avLst>
              <a:gd name="adj1" fmla="val 62482"/>
              <a:gd name="adj2" fmla="val 62482"/>
              <a:gd name="adj3" fmla="val 16667"/>
              <a:gd name="adj4" fmla="val 6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l-GR" sz="1400" dirty="0">
                <a:latin typeface="Times New Roman" pitchFamily="-112" charset="0"/>
              </a:rPr>
              <a:t>Συνολικό μήκος της σειράς (</a:t>
            </a:r>
            <a:r>
              <a:rPr lang="en-US" sz="1400" dirty="0">
                <a:latin typeface="Times New Roman" pitchFamily="-112" charset="0"/>
              </a:rPr>
              <a:t>string</a:t>
            </a:r>
            <a:r>
              <a:rPr lang="el-GR" sz="1400" dirty="0">
                <a:latin typeface="Times New Roman" pitchFamily="-112" charset="0"/>
              </a:rPr>
              <a:t>)</a:t>
            </a:r>
            <a:r>
              <a:rPr lang="en-US" sz="1400" dirty="0">
                <a:latin typeface="Times New Roman" pitchFamily="-112" charset="0"/>
              </a:rPr>
              <a:t> =</a:t>
            </a:r>
          </a:p>
          <a:p>
            <a:pPr algn="ctr" eaLnBrk="0" hangingPunct="0"/>
            <a:r>
              <a:rPr lang="en-US" sz="1400" dirty="0">
                <a:latin typeface="Times New Roman" pitchFamily="-112" charset="0"/>
              </a:rPr>
              <a:t>400K x </a:t>
            </a:r>
            <a:r>
              <a:rPr lang="en-US" sz="1400" dirty="0">
                <a:solidFill>
                  <a:srgbClr val="FF0000"/>
                </a:solidFill>
                <a:latin typeface="Times New Roman" pitchFamily="-112" charset="0"/>
              </a:rPr>
              <a:t>8</a:t>
            </a:r>
            <a:r>
              <a:rPr lang="en-US" sz="1400" dirty="0">
                <a:latin typeface="Times New Roman" pitchFamily="-112" charset="0"/>
              </a:rPr>
              <a:t>B = 3.2MB</a:t>
            </a:r>
          </a:p>
        </p:txBody>
      </p:sp>
      <p:sp>
        <p:nvSpPr>
          <p:cNvPr id="40976" name="AutoShape 17"/>
          <p:cNvSpPr>
            <a:spLocks noChangeArrowheads="1"/>
          </p:cNvSpPr>
          <p:nvPr/>
        </p:nvSpPr>
        <p:spPr bwMode="auto">
          <a:xfrm>
            <a:off x="5264150" y="5167313"/>
            <a:ext cx="3748088" cy="1096962"/>
          </a:xfrm>
          <a:prstGeom prst="leftArrowCallout">
            <a:avLst>
              <a:gd name="adj1" fmla="val 25000"/>
              <a:gd name="adj2" fmla="val 25000"/>
              <a:gd name="adj3" fmla="val 56946"/>
              <a:gd name="adj4" fmla="val 71157"/>
            </a:avLst>
          </a:prstGeom>
          <a:solidFill>
            <a:srgbClr val="00CC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l-GR" dirty="0">
                <a:latin typeface="Times New Roman" pitchFamily="-112" charset="0"/>
              </a:rPr>
              <a:t>Δείκτες για </a:t>
            </a:r>
            <a:r>
              <a:rPr lang="en-US" dirty="0">
                <a:latin typeface="Times New Roman" pitchFamily="-112" charset="0"/>
              </a:rPr>
              <a:t>3.2M</a:t>
            </a:r>
          </a:p>
          <a:p>
            <a:pPr algn="ctr" eaLnBrk="0" hangingPunct="0"/>
            <a:r>
              <a:rPr lang="el-GR" dirty="0">
                <a:latin typeface="Times New Roman" pitchFamily="-112" charset="0"/>
              </a:rPr>
              <a:t>θέσεις</a:t>
            </a:r>
            <a:r>
              <a:rPr lang="en-US" dirty="0">
                <a:latin typeface="Times New Roman" pitchFamily="-112" charset="0"/>
              </a:rPr>
              <a:t>: log</a:t>
            </a:r>
            <a:r>
              <a:rPr lang="en-US" baseline="-25000" dirty="0">
                <a:latin typeface="Times New Roman" pitchFamily="-112" charset="0"/>
              </a:rPr>
              <a:t>2</a:t>
            </a:r>
            <a:r>
              <a:rPr lang="en-US" dirty="0">
                <a:latin typeface="Times New Roman" pitchFamily="-112" charset="0"/>
              </a:rPr>
              <a:t>3.2M =</a:t>
            </a:r>
          </a:p>
          <a:p>
            <a:pPr algn="ctr" eaLnBrk="0" hangingPunct="0"/>
            <a:r>
              <a:rPr lang="en-US" dirty="0">
                <a:latin typeface="Times New Roman" pitchFamily="-112" charset="0"/>
              </a:rPr>
              <a:t>22bits = </a:t>
            </a:r>
            <a:r>
              <a:rPr lang="en-US" dirty="0">
                <a:solidFill>
                  <a:srgbClr val="FF0000"/>
                </a:solidFill>
                <a:latin typeface="Times New Roman" pitchFamily="-112" charset="0"/>
              </a:rPr>
              <a:t>3</a:t>
            </a:r>
            <a:r>
              <a:rPr lang="en-US" dirty="0">
                <a:latin typeface="Times New Roman" pitchFamily="-112" charset="0"/>
              </a:rPr>
              <a:t>bytes</a:t>
            </a:r>
          </a:p>
        </p:txBody>
      </p:sp>
      <p:sp>
        <p:nvSpPr>
          <p:cNvPr id="40977" name="Rectangle 18"/>
          <p:cNvSpPr>
            <a:spLocks noChangeArrowheads="1"/>
          </p:cNvSpPr>
          <p:nvPr/>
        </p:nvSpPr>
        <p:spPr bwMode="auto">
          <a:xfrm>
            <a:off x="228600" y="1523999"/>
            <a:ext cx="8701088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A50021"/>
              </a:buClr>
              <a:buSzPct val="60000"/>
            </a:pPr>
            <a:r>
              <a:rPr lang="el-GR" sz="2600" dirty="0">
                <a:latin typeface="+mn-lt"/>
              </a:rPr>
              <a:t>Αποθήκευσε το λεξικό ως ένα </a:t>
            </a:r>
            <a:r>
              <a:rPr lang="en-US" sz="2600" dirty="0">
                <a:latin typeface="+mn-lt"/>
              </a:rPr>
              <a:t>(</a:t>
            </a:r>
            <a:r>
              <a:rPr lang="el-GR" sz="2600" dirty="0">
                <a:latin typeface="+mn-lt"/>
              </a:rPr>
              <a:t>μεγάλο</a:t>
            </a:r>
            <a:r>
              <a:rPr lang="en-US" sz="2600" dirty="0">
                <a:latin typeface="+mn-lt"/>
              </a:rPr>
              <a:t>) string </a:t>
            </a:r>
            <a:r>
              <a:rPr lang="el-GR" sz="2600" dirty="0">
                <a:latin typeface="+mn-lt"/>
              </a:rPr>
              <a:t>χαρακτήρων</a:t>
            </a:r>
            <a:r>
              <a:rPr lang="en-US" sz="2600" dirty="0">
                <a:latin typeface="+mn-lt"/>
              </a:rPr>
              <a:t>:</a:t>
            </a:r>
            <a:endParaRPr lang="el-GR" sz="2600" dirty="0">
              <a:latin typeface="+mn-lt"/>
            </a:endParaRPr>
          </a:p>
          <a:p>
            <a:pPr marL="285750" indent="-285750">
              <a:spcBef>
                <a:spcPct val="50000"/>
              </a:spcBef>
              <a:buClr>
                <a:srgbClr val="A50021"/>
              </a:buClr>
              <a:buSzPct val="60000"/>
              <a:buFont typeface="Wingdings" pitchFamily="2" charset="2"/>
              <a:buChar char="v"/>
            </a:pPr>
            <a:r>
              <a:rPr lang="el-GR" sz="2000" dirty="0">
                <a:latin typeface="+mn-lt"/>
              </a:rPr>
              <a:t>Ένας δείκτης δείχνει στο τέλος της τρέχουσας λέξης (αρχή επόμενης) </a:t>
            </a:r>
          </a:p>
          <a:p>
            <a:pPr marL="285750" indent="-285750">
              <a:spcBef>
                <a:spcPct val="50000"/>
              </a:spcBef>
              <a:buClr>
                <a:srgbClr val="A50021"/>
              </a:buClr>
              <a:buSzPct val="60000"/>
              <a:buFont typeface="Wingdings" pitchFamily="2" charset="2"/>
              <a:buChar char="v"/>
            </a:pPr>
            <a:r>
              <a:rPr lang="el-GR" sz="2000" dirty="0">
                <a:latin typeface="+mn-lt"/>
              </a:rPr>
              <a:t>Εξοικονόμηση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60%</a:t>
            </a:r>
            <a:r>
              <a:rPr lang="en-US" sz="2000" dirty="0">
                <a:latin typeface="+mn-lt"/>
              </a:rPr>
              <a:t> </a:t>
            </a:r>
            <a:r>
              <a:rPr lang="el-GR" sz="2000" dirty="0">
                <a:latin typeface="+mn-lt"/>
              </a:rPr>
              <a:t>του χώρου</a:t>
            </a:r>
            <a:endParaRPr lang="en-US" sz="2000" dirty="0">
              <a:latin typeface="+mn-lt"/>
            </a:endParaRPr>
          </a:p>
        </p:txBody>
      </p:sp>
      <p:sp>
        <p:nvSpPr>
          <p:cNvPr id="4097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>
                <a:solidFill>
                  <a:srgbClr val="FBFCFF"/>
                </a:solidFill>
              </a:rPr>
              <a:t>Κεφ. </a:t>
            </a:r>
            <a:r>
              <a:rPr lang="en-US" sz="1600" dirty="0">
                <a:solidFill>
                  <a:srgbClr val="FBFCFF"/>
                </a:solidFill>
              </a:rPr>
              <a:t>5.2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600" y="6292849"/>
            <a:ext cx="4806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0" dirty="0">
                <a:latin typeface="+mn-lt"/>
              </a:rPr>
              <a:t>δυαδική αναζήτηση όπως πριν, τώρα στο </a:t>
            </a:r>
            <a:r>
              <a:rPr lang="en-US" sz="1800" dirty="0">
                <a:latin typeface="+mn-lt"/>
              </a:rPr>
              <a:t>string</a:t>
            </a:r>
            <a:endParaRPr lang="el-GR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1835223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241967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Χώρος για το λεξικό ως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string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305800" cy="1752600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4</a:t>
            </a:r>
            <a:r>
              <a:rPr lang="en-US" dirty="0">
                <a:ea typeface="ＭＳ Ｐゴシック" pitchFamily="-112" charset="-128"/>
              </a:rPr>
              <a:t> bytes </a:t>
            </a:r>
            <a:r>
              <a:rPr lang="el-GR" dirty="0">
                <a:ea typeface="ＭＳ Ｐゴシック" pitchFamily="-112" charset="-128"/>
              </a:rPr>
              <a:t>ανά όρο για το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Freq</a:t>
            </a:r>
            <a:r>
              <a:rPr lang="en-US" dirty="0">
                <a:ea typeface="ＭＳ Ｐゴシック" pitchFamily="-112" charset="-128"/>
              </a:rPr>
              <a:t>.</a:t>
            </a:r>
          </a:p>
          <a:p>
            <a:pPr eaLnBrk="1" hangingPunct="1"/>
            <a:r>
              <a:rPr lang="en-US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4</a:t>
            </a:r>
            <a:r>
              <a:rPr lang="en-US" dirty="0">
                <a:ea typeface="ＭＳ Ｐゴシック" pitchFamily="-112" charset="-128"/>
              </a:rPr>
              <a:t> bytes </a:t>
            </a:r>
            <a:r>
              <a:rPr lang="el-GR" dirty="0">
                <a:ea typeface="ＭＳ Ｐゴシック" pitchFamily="-112" charset="-128"/>
              </a:rPr>
              <a:t>ανά όρο για δείκτες σε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Postings</a:t>
            </a:r>
            <a:r>
              <a:rPr lang="en-US" dirty="0">
                <a:ea typeface="ＭＳ Ｐゴシック" pitchFamily="-112" charset="-128"/>
              </a:rPr>
              <a:t>.</a:t>
            </a:r>
          </a:p>
          <a:p>
            <a:pPr eaLnBrk="1" hangingPunct="1"/>
            <a:r>
              <a:rPr lang="en-US" sz="2400" dirty="0">
                <a:solidFill>
                  <a:srgbClr val="FF0000"/>
                </a:solidFill>
                <a:ea typeface="ＭＳ Ｐゴシック" pitchFamily="-112" charset="-128"/>
              </a:rPr>
              <a:t>3</a:t>
            </a:r>
            <a:r>
              <a:rPr lang="en-US" dirty="0">
                <a:ea typeface="ＭＳ Ｐゴシック" pitchFamily="-112" charset="-128"/>
              </a:rPr>
              <a:t> bytes </a:t>
            </a:r>
            <a:r>
              <a:rPr lang="el-GR" dirty="0">
                <a:ea typeface="ＭＳ Ｐゴシック" pitchFamily="-112" charset="-128"/>
              </a:rPr>
              <a:t>ανά</a:t>
            </a:r>
            <a:r>
              <a:rPr lang="en-US" dirty="0">
                <a:ea typeface="ＭＳ Ｐゴシック" pitchFamily="-112" charset="-128"/>
              </a:rPr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term pointer</a:t>
            </a:r>
          </a:p>
          <a:p>
            <a:pPr eaLnBrk="1" hangingPunct="1"/>
            <a:endParaRPr lang="en-US" dirty="0">
              <a:ea typeface="ＭＳ Ｐゴシック" pitchFamily="-112" charset="-128"/>
            </a:endParaRPr>
          </a:p>
          <a:p>
            <a:pPr eaLnBrk="1" hangingPunct="1"/>
            <a:r>
              <a:rPr lang="el-GR" dirty="0">
                <a:ea typeface="ＭＳ Ｐゴシック" pitchFamily="-112" charset="-128"/>
              </a:rPr>
              <a:t>Κατά μέσο όρο</a:t>
            </a:r>
            <a:r>
              <a:rPr lang="en-US" dirty="0">
                <a:ea typeface="ＭＳ Ｐゴシック" pitchFamily="-112" charset="-128"/>
              </a:rPr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8 </a:t>
            </a:r>
            <a:r>
              <a:rPr lang="en-US" dirty="0">
                <a:ea typeface="ＭＳ Ｐゴシック" pitchFamily="-112" charset="-128"/>
              </a:rPr>
              <a:t>bytes </a:t>
            </a:r>
            <a:r>
              <a:rPr lang="el-GR" dirty="0">
                <a:ea typeface="ＭＳ Ｐゴシック" pitchFamily="-112" charset="-128"/>
              </a:rPr>
              <a:t>ανά όρο στο </a:t>
            </a:r>
            <a:r>
              <a:rPr lang="en-US" dirty="0">
                <a:ea typeface="ＭＳ Ｐゴシック" pitchFamily="-112" charset="-128"/>
              </a:rPr>
              <a:t>string</a:t>
            </a:r>
            <a:r>
              <a:rPr lang="el-GR" dirty="0">
                <a:ea typeface="ＭＳ Ｐゴシック" pitchFamily="-112" charset="-128"/>
              </a:rPr>
              <a:t> (3.2ΜΒ)</a:t>
            </a:r>
            <a:endParaRPr lang="en-US" dirty="0">
              <a:ea typeface="ＭＳ Ｐゴシック" pitchFamily="-112" charset="-128"/>
            </a:endParaRPr>
          </a:p>
          <a:p>
            <a:pPr eaLnBrk="1" hangingPunct="1"/>
            <a:endParaRPr lang="en-US" dirty="0">
              <a:ea typeface="ＭＳ Ｐゴシック" pitchFamily="-112" charset="-128"/>
            </a:endParaRPr>
          </a:p>
          <a:p>
            <a:pPr eaLnBrk="1" hangingPunct="1"/>
            <a:r>
              <a:rPr lang="en-US" dirty="0">
                <a:ea typeface="ＭＳ Ｐゴシック" pitchFamily="-112" charset="-128"/>
              </a:rPr>
              <a:t>400K </a:t>
            </a:r>
            <a:r>
              <a:rPr lang="el-GR" dirty="0">
                <a:ea typeface="ＭＳ Ｐゴシック" pitchFamily="-112" charset="-128"/>
              </a:rPr>
              <a:t>όροι</a:t>
            </a:r>
            <a:r>
              <a:rPr lang="en-US" dirty="0">
                <a:ea typeface="ＭＳ Ｐゴシック" pitchFamily="-112" charset="-128"/>
              </a:rPr>
              <a:t> x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19</a:t>
            </a:r>
            <a:r>
              <a:rPr lang="en-US" dirty="0">
                <a:ea typeface="ＭＳ Ｐゴシック" pitchFamily="-112" charset="-128"/>
              </a:rPr>
              <a:t> </a:t>
            </a:r>
            <a:r>
              <a:rPr lang="en-US" dirty="0">
                <a:ea typeface="ＭＳ Ｐゴシック" pitchFamily="-112" charset="-128"/>
                <a:sym typeface="Symbol" pitchFamily="-112" charset="2"/>
              </a:rPr>
              <a:t> 7.6 MB (</a:t>
            </a:r>
            <a:r>
              <a:rPr lang="el-GR" dirty="0">
                <a:ea typeface="ＭＳ Ｐゴシック" pitchFamily="-112" charset="-128"/>
                <a:sym typeface="Symbol" pitchFamily="-112" charset="2"/>
              </a:rPr>
              <a:t>έναντι</a:t>
            </a:r>
            <a:r>
              <a:rPr lang="en-US" dirty="0">
                <a:ea typeface="ＭＳ Ｐゴシック" pitchFamily="-112" charset="-128"/>
                <a:sym typeface="Symbol" pitchFamily="-112" charset="2"/>
              </a:rPr>
              <a:t> 11.2MB </a:t>
            </a:r>
            <a:r>
              <a:rPr lang="el-GR" dirty="0">
                <a:ea typeface="ＭＳ Ｐゴシック" pitchFamily="-112" charset="-128"/>
                <a:sym typeface="Symbol" pitchFamily="-112" charset="2"/>
              </a:rPr>
              <a:t>για σταθερό μήκος λέξης</a:t>
            </a:r>
            <a:r>
              <a:rPr lang="en-US" dirty="0">
                <a:ea typeface="ＭＳ Ｐゴシック" pitchFamily="-112" charset="-128"/>
                <a:sym typeface="Symbol" pitchFamily="-112" charset="2"/>
              </a:rPr>
              <a:t>)</a:t>
            </a:r>
            <a:endParaRPr lang="el-GR" dirty="0">
              <a:ea typeface="ＭＳ Ｐゴシック" pitchFamily="-112" charset="-128"/>
              <a:sym typeface="Symbol" pitchFamily="-112" charset="2"/>
            </a:endParaRPr>
          </a:p>
          <a:p>
            <a:pPr eaLnBrk="1" hangingPunct="1">
              <a:buNone/>
            </a:pPr>
            <a:endParaRPr lang="en-US" dirty="0">
              <a:ea typeface="ＭＳ Ｐゴシック" pitchFamily="-112" charset="-128"/>
            </a:endParaRPr>
          </a:p>
        </p:txBody>
      </p:sp>
      <p:sp>
        <p:nvSpPr>
          <p:cNvPr id="4199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55D9A7EB-2613-4B15-8E56-371E57FA4CFC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38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41989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086600" y="2209800"/>
            <a:ext cx="175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+mn-lt"/>
                <a:sym typeface="Symbol" pitchFamily="-112" charset="2"/>
              </a:rPr>
              <a:t>Κατά μέσο όρο:</a:t>
            </a:r>
            <a:r>
              <a:rPr lang="en-US" dirty="0">
                <a:solidFill>
                  <a:srgbClr val="FF0000"/>
                </a:solidFill>
                <a:latin typeface="+mn-lt"/>
                <a:sym typeface="Symbol" pitchFamily="-112" charset="2"/>
              </a:rPr>
              <a:t>11</a:t>
            </a:r>
            <a:r>
              <a:rPr lang="en-US" dirty="0">
                <a:latin typeface="+mn-lt"/>
                <a:sym typeface="Symbol" pitchFamily="-112" charset="2"/>
              </a:rPr>
              <a:t>bytes/term</a:t>
            </a:r>
            <a:endParaRPr lang="el-GR" dirty="0">
              <a:latin typeface="+mn-lt"/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6553200" y="2286000"/>
            <a:ext cx="457200" cy="838200"/>
          </a:xfrm>
          <a:prstGeom prst="rightBrac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extBox 1"/>
          <p:cNvSpPr txBox="1"/>
          <p:nvPr/>
        </p:nvSpPr>
        <p:spPr>
          <a:xfrm>
            <a:off x="1905000" y="50292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>
                <a:latin typeface="+mn-lt"/>
              </a:rPr>
              <a:t>11+8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2209800" y="4800600"/>
            <a:ext cx="0" cy="22860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239421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4FF89FE-F050-45B7-ACBE-D03112FFA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BB8401-9F6D-43B8-B2E6-69F2B920D9DA}"/>
              </a:ext>
            </a:extLst>
          </p:cNvPr>
          <p:cNvSpPr txBox="1"/>
          <p:nvPr/>
        </p:nvSpPr>
        <p:spPr>
          <a:xfrm>
            <a:off x="838200" y="1295400"/>
            <a:ext cx="7162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latin typeface="+mn-lt"/>
              </a:rPr>
              <a:t>Θα μειώσουμε το χώρο για την αποθήκευση των </a:t>
            </a:r>
            <a:r>
              <a:rPr lang="en-US" sz="2800" dirty="0">
                <a:latin typeface="+mn-lt"/>
              </a:rPr>
              <a:t>terms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EFF9A1-99D6-448B-9B41-731EE5027DA6}"/>
              </a:ext>
            </a:extLst>
          </p:cNvPr>
          <p:cNvSpPr txBox="1"/>
          <p:nvPr/>
        </p:nvSpPr>
        <p:spPr>
          <a:xfrm>
            <a:off x="838200" y="3062268"/>
            <a:ext cx="6934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Πως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;</a:t>
            </a:r>
            <a:endParaRPr lang="el-GR" sz="28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Όλοι οι όροι σε ένα μεγάλο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string +</a:t>
            </a:r>
            <a:endParaRPr lang="el-GR" sz="28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endParaRPr lang="en-US" sz="28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Ένας δείκτης στο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string 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ανά </a:t>
            </a:r>
            <a:r>
              <a:rPr lang="en-US" sz="2800" b="1" i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k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όρους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59021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l-GR" sz="44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Στατιστικά</a:t>
            </a:r>
            <a:endParaRPr lang="en-US" sz="44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890919"/>
            <a:ext cx="8534400" cy="609600"/>
          </a:xfrm>
        </p:spPr>
        <p:txBody>
          <a:bodyPr/>
          <a:lstStyle/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ea typeface="ＭＳ Ｐゴシック" pitchFamily="-112" charset="-128"/>
              </a:rPr>
              <a:t> Πόσο μεγάλο είναι το λεξικό και οι καταχωρήσεις; </a:t>
            </a:r>
            <a:endParaRPr lang="en-US" sz="2800" dirty="0">
              <a:solidFill>
                <a:schemeClr val="tx2">
                  <a:lumMod val="50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048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DE65E9DB-96F2-4746-9033-0415F8B639A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</a:t>
            </a:r>
          </a:p>
        </p:txBody>
      </p:sp>
      <p:pic>
        <p:nvPicPr>
          <p:cNvPr id="2048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581400"/>
            <a:ext cx="8382000" cy="193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344024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9" name="Text Box 11"/>
          <p:cNvSpPr txBox="1">
            <a:spLocks noChangeArrowheads="1"/>
          </p:cNvSpPr>
          <p:nvPr/>
        </p:nvSpPr>
        <p:spPr bwMode="auto">
          <a:xfrm>
            <a:off x="3336925" y="5181600"/>
            <a:ext cx="282308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r>
              <a:rPr lang="en-US" dirty="0">
                <a:latin typeface="+mn-lt"/>
                <a:sym typeface="Symbol" pitchFamily="-112" charset="2"/>
              </a:rPr>
              <a:t> </a:t>
            </a:r>
            <a:r>
              <a:rPr lang="el-GR" dirty="0">
                <a:latin typeface="+mn-lt"/>
                <a:sym typeface="Symbol" pitchFamily="-112" charset="2"/>
              </a:rPr>
              <a:t>Κερδίζουμε 3 </a:t>
            </a:r>
            <a:r>
              <a:rPr lang="en-US" dirty="0">
                <a:latin typeface="+mn-lt"/>
                <a:sym typeface="Symbol" pitchFamily="-112" charset="2"/>
              </a:rPr>
              <a:t>bytes</a:t>
            </a:r>
          </a:p>
          <a:p>
            <a:r>
              <a:rPr lang="en-US" dirty="0">
                <a:latin typeface="+mn-lt"/>
                <a:sym typeface="Symbol" pitchFamily="-112" charset="2"/>
              </a:rPr>
              <a:t> </a:t>
            </a:r>
            <a:r>
              <a:rPr lang="el-GR" dirty="0">
                <a:latin typeface="+mn-lt"/>
                <a:sym typeface="Symbol" pitchFamily="-112" charset="2"/>
              </a:rPr>
              <a:t>για</a:t>
            </a:r>
            <a:r>
              <a:rPr lang="en-US" dirty="0">
                <a:latin typeface="+mn-lt"/>
                <a:sym typeface="Symbol" pitchFamily="-112" charset="2"/>
              </a:rPr>
              <a:t> k - 1</a:t>
            </a:r>
            <a:r>
              <a:rPr lang="el-GR" dirty="0">
                <a:latin typeface="+mn-lt"/>
                <a:sym typeface="Symbol" pitchFamily="-112" charset="2"/>
              </a:rPr>
              <a:t> </a:t>
            </a:r>
            <a:endParaRPr lang="en-US" dirty="0">
              <a:latin typeface="+mn-lt"/>
              <a:sym typeface="Symbol" pitchFamily="-112" charset="2"/>
            </a:endParaRPr>
          </a:p>
          <a:p>
            <a:r>
              <a:rPr lang="en-US" dirty="0">
                <a:latin typeface="+mn-lt"/>
                <a:sym typeface="Symbol" pitchFamily="-112" charset="2"/>
              </a:rPr>
              <a:t> </a:t>
            </a:r>
            <a:r>
              <a:rPr lang="el-GR" dirty="0">
                <a:latin typeface="+mn-lt"/>
                <a:sym typeface="Symbol" pitchFamily="-112" charset="2"/>
              </a:rPr>
              <a:t>δείκτες</a:t>
            </a:r>
            <a:r>
              <a:rPr lang="en-US" dirty="0">
                <a:latin typeface="Times New Roman" pitchFamily="-112" charset="0"/>
                <a:sym typeface="Symbol" pitchFamily="-112" charset="2"/>
              </a:rPr>
              <a:t>.</a:t>
            </a:r>
            <a:endParaRPr lang="en-US" dirty="0">
              <a:latin typeface="Times New Roman" pitchFamily="-112" charset="0"/>
            </a:endParaRP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669132" y="88314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Blocking</a:t>
            </a:r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 (Δείκτες σε ομάδες)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43012" name="Rectangle 3"/>
          <p:cNvSpPr>
            <a:spLocks noGrp="1" noChangeArrowheads="1"/>
          </p:cNvSpPr>
          <p:nvPr>
            <p:ph idx="1"/>
          </p:nvPr>
        </p:nvSpPr>
        <p:spPr>
          <a:xfrm>
            <a:off x="228601" y="1371600"/>
            <a:ext cx="8001000" cy="2514600"/>
          </a:xfrm>
        </p:spPr>
        <p:txBody>
          <a:bodyPr/>
          <a:lstStyle/>
          <a:p>
            <a:pPr eaLnBrk="1" hangingPunct="1"/>
            <a:r>
              <a:rPr lang="el-GR" dirty="0">
                <a:ea typeface="ＭＳ Ｐゴシック" pitchFamily="-112" charset="-128"/>
              </a:rPr>
              <a:t>Διαίρεσε το </a:t>
            </a:r>
            <a:r>
              <a:rPr lang="en-US" dirty="0">
                <a:ea typeface="ＭＳ Ｐゴシック" pitchFamily="-112" charset="-128"/>
              </a:rPr>
              <a:t>string </a:t>
            </a:r>
            <a:r>
              <a:rPr lang="el-GR" dirty="0">
                <a:ea typeface="ＭＳ Ｐゴシック" pitchFamily="-112" charset="-128"/>
              </a:rPr>
              <a:t>σε ομάδες </a:t>
            </a:r>
            <a:r>
              <a:rPr lang="en-US" dirty="0">
                <a:ea typeface="ＭＳ Ｐゴシック" pitchFamily="-112" charset="-128"/>
              </a:rPr>
              <a:t>(blocks) </a:t>
            </a:r>
            <a:r>
              <a:rPr lang="el-GR" dirty="0">
                <a:ea typeface="ＭＳ Ｐゴシック" pitchFamily="-112" charset="-128"/>
              </a:rPr>
              <a:t>των </a:t>
            </a:r>
            <a:r>
              <a:rPr lang="en-US" i="1" dirty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-112" charset="-128"/>
              </a:rPr>
              <a:t>k</a:t>
            </a:r>
            <a:r>
              <a:rPr lang="en-US" dirty="0">
                <a:ea typeface="ＭＳ Ｐゴシック" pitchFamily="-112" charset="-128"/>
              </a:rPr>
              <a:t> </a:t>
            </a:r>
            <a:r>
              <a:rPr lang="el-GR" dirty="0">
                <a:ea typeface="ＭＳ Ｐゴシック" pitchFamily="-112" charset="-128"/>
              </a:rPr>
              <a:t>όρων</a:t>
            </a:r>
          </a:p>
          <a:p>
            <a:pPr eaLnBrk="1" hangingPunct="1"/>
            <a:r>
              <a:rPr lang="el-GR" dirty="0">
                <a:ea typeface="ＭＳ Ｐゴシック" pitchFamily="-112" charset="-128"/>
              </a:rPr>
              <a:t>Διατήρησε ένα δείκτη σε κάθε ομάδα</a:t>
            </a:r>
            <a:endParaRPr lang="en-US" dirty="0">
              <a:ea typeface="ＭＳ Ｐゴシック" pitchFamily="-112" charset="-128"/>
            </a:endParaRPr>
          </a:p>
          <a:p>
            <a:pPr lvl="1" eaLnBrk="1" hangingPunct="1"/>
            <a:r>
              <a:rPr lang="el-GR" dirty="0">
                <a:ea typeface="ＭＳ Ｐゴシック" pitchFamily="-112" charset="-128"/>
              </a:rPr>
              <a:t>Παράδειγμα</a:t>
            </a:r>
            <a:r>
              <a:rPr lang="en-US" dirty="0">
                <a:ea typeface="ＭＳ Ｐゴシック" pitchFamily="-112" charset="-128"/>
              </a:rPr>
              <a:t>: </a:t>
            </a:r>
            <a:r>
              <a:rPr lang="en-US" i="1" dirty="0">
                <a:ea typeface="ＭＳ Ｐゴシック" pitchFamily="-112" charset="-128"/>
              </a:rPr>
              <a:t>k</a:t>
            </a:r>
            <a:r>
              <a:rPr lang="el-GR" i="1" dirty="0">
                <a:ea typeface="ＭＳ Ｐゴシック" pitchFamily="-112" charset="-128"/>
              </a:rPr>
              <a:t> </a:t>
            </a:r>
            <a:r>
              <a:rPr lang="en-US" i="1" dirty="0">
                <a:ea typeface="ＭＳ Ｐゴシック" pitchFamily="-112" charset="-128"/>
              </a:rPr>
              <a:t>=</a:t>
            </a:r>
            <a:r>
              <a:rPr lang="el-GR" i="1" dirty="0">
                <a:ea typeface="ＭＳ Ｐゴシック" pitchFamily="-112" charset="-128"/>
              </a:rPr>
              <a:t> </a:t>
            </a:r>
            <a:r>
              <a:rPr lang="en-US" dirty="0">
                <a:ea typeface="ＭＳ Ｐゴシック" pitchFamily="-112" charset="-128"/>
              </a:rPr>
              <a:t>4.</a:t>
            </a:r>
          </a:p>
          <a:p>
            <a:pPr eaLnBrk="1" hangingPunct="1"/>
            <a:r>
              <a:rPr lang="el-GR" dirty="0">
                <a:ea typeface="ＭＳ Ｐゴシック" pitchFamily="-112" charset="-128"/>
              </a:rPr>
              <a:t>Χρειαζόμαστε και το 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μήκος </a:t>
            </a:r>
            <a:r>
              <a:rPr lang="el-GR" dirty="0">
                <a:ea typeface="ＭＳ Ｐゴシック" pitchFamily="-112" charset="-128"/>
              </a:rPr>
              <a:t>του όρου</a:t>
            </a:r>
            <a:r>
              <a:rPr lang="en-US" dirty="0">
                <a:ea typeface="ＭＳ Ｐゴシック" pitchFamily="-112" charset="-128"/>
              </a:rPr>
              <a:t> (1 extra byte)</a:t>
            </a:r>
          </a:p>
        </p:txBody>
      </p:sp>
      <p:sp>
        <p:nvSpPr>
          <p:cNvPr id="43022" name="Slide Number Placeholder 1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00D64B99-4F3B-42D5-B5DD-70553AB09547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40</a:t>
            </a:fld>
            <a:endParaRPr lang="en-US" sz="1200" dirty="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43013" name="Text Box 4"/>
          <p:cNvSpPr txBox="1">
            <a:spLocks noChangeArrowheads="1"/>
          </p:cNvSpPr>
          <p:nvPr/>
        </p:nvSpPr>
        <p:spPr bwMode="auto">
          <a:xfrm>
            <a:off x="1452563" y="3276600"/>
            <a:ext cx="7429500" cy="4064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r>
              <a:rPr lang="en-US" sz="2000" dirty="0">
                <a:latin typeface="Times New Roman" pitchFamily="-112" charset="0"/>
              </a:rPr>
              <a:t>….</a:t>
            </a:r>
            <a:r>
              <a:rPr lang="en-US" sz="2000" b="1" dirty="0">
                <a:solidFill>
                  <a:srgbClr val="990033"/>
                </a:solidFill>
                <a:latin typeface="Times New Roman" pitchFamily="-112" charset="0"/>
              </a:rPr>
              <a:t>7</a:t>
            </a:r>
            <a:r>
              <a:rPr lang="en-US" sz="2000" b="1" i="1" dirty="0">
                <a:latin typeface="Times New Roman" pitchFamily="-112" charset="0"/>
              </a:rPr>
              <a:t>systile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9</a:t>
            </a:r>
            <a:r>
              <a:rPr lang="en-US" sz="2000" b="1" i="1" dirty="0">
                <a:latin typeface="Times New Roman" pitchFamily="-112" charset="0"/>
              </a:rPr>
              <a:t>syzygetic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8</a:t>
            </a:r>
            <a:r>
              <a:rPr lang="en-US" sz="2000" b="1" i="1" dirty="0">
                <a:latin typeface="Times New Roman" pitchFamily="-112" charset="0"/>
              </a:rPr>
              <a:t>syzygial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6</a:t>
            </a:r>
            <a:r>
              <a:rPr lang="en-US" sz="2000" b="1" i="1" dirty="0">
                <a:latin typeface="Times New Roman" pitchFamily="-112" charset="0"/>
              </a:rPr>
              <a:t>syzygy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11</a:t>
            </a:r>
            <a:r>
              <a:rPr lang="en-US" sz="2000" b="1" i="1" dirty="0">
                <a:latin typeface="Times New Roman" pitchFamily="-112" charset="0"/>
              </a:rPr>
              <a:t>szaibelyite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8</a:t>
            </a:r>
            <a:r>
              <a:rPr lang="en-US" sz="2000" b="1" i="1" dirty="0">
                <a:latin typeface="Times New Roman" pitchFamily="-112" charset="0"/>
              </a:rPr>
              <a:t>szczecin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9</a:t>
            </a:r>
            <a:r>
              <a:rPr lang="en-US" sz="2000" b="1" i="1" dirty="0">
                <a:latin typeface="Times New Roman" pitchFamily="-112" charset="0"/>
              </a:rPr>
              <a:t>szomo</a:t>
            </a:r>
            <a:r>
              <a:rPr lang="en-US" sz="2000" dirty="0">
                <a:latin typeface="Times New Roman" pitchFamily="-112" charset="0"/>
              </a:rPr>
              <a:t>….</a:t>
            </a:r>
            <a:endParaRPr lang="en-US" sz="1600" dirty="0">
              <a:latin typeface="Times New Roman" pitchFamily="-112" charset="0"/>
            </a:endParaRPr>
          </a:p>
        </p:txBody>
      </p:sp>
      <p:graphicFrame>
        <p:nvGraphicFramePr>
          <p:cNvPr id="43010" name="Object 1024"/>
          <p:cNvGraphicFramePr>
            <a:graphicFrameLocks noChangeAspect="1"/>
          </p:cNvGraphicFramePr>
          <p:nvPr/>
        </p:nvGraphicFramePr>
        <p:xfrm>
          <a:off x="147638" y="4483100"/>
          <a:ext cx="3317875" cy="233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1" name="Document" r:id="rId3" imgW="6598920" imgH="4687824" progId="Word.Document.8">
                  <p:embed/>
                </p:oleObj>
              </mc:Choice>
              <mc:Fallback>
                <p:oleObj name="Document" r:id="rId3" imgW="6598920" imgH="468782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8" y="4483100"/>
                        <a:ext cx="3317875" cy="2332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4" name="Line 6"/>
          <p:cNvSpPr>
            <a:spLocks noChangeShapeType="1"/>
          </p:cNvSpPr>
          <p:nvPr/>
        </p:nvSpPr>
        <p:spPr bwMode="auto">
          <a:xfrm>
            <a:off x="2743200" y="5029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Line 7"/>
          <p:cNvSpPr>
            <a:spLocks noChangeShapeType="1"/>
          </p:cNvSpPr>
          <p:nvPr/>
        </p:nvSpPr>
        <p:spPr bwMode="auto">
          <a:xfrm flipV="1">
            <a:off x="3505200" y="4343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Line 8"/>
          <p:cNvSpPr>
            <a:spLocks noChangeShapeType="1"/>
          </p:cNvSpPr>
          <p:nvPr/>
        </p:nvSpPr>
        <p:spPr bwMode="auto">
          <a:xfrm flipH="1" flipV="1">
            <a:off x="1981200" y="3657600"/>
            <a:ext cx="1524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>
            <a:off x="2743200" y="647700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 flipV="1">
            <a:off x="5715000" y="36576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0" name="AutoShape 12"/>
          <p:cNvSpPr>
            <a:spLocks noChangeArrowheads="1"/>
          </p:cNvSpPr>
          <p:nvPr/>
        </p:nvSpPr>
        <p:spPr bwMode="auto">
          <a:xfrm>
            <a:off x="6021388" y="5257800"/>
            <a:ext cx="2741612" cy="914400"/>
          </a:xfrm>
          <a:prstGeom prst="leftArrowCallout">
            <a:avLst>
              <a:gd name="adj1" fmla="val 25000"/>
              <a:gd name="adj2" fmla="val 25000"/>
              <a:gd name="adj3" fmla="val 54138"/>
              <a:gd name="adj4" fmla="val 70444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l-GR" sz="1600" dirty="0">
                <a:latin typeface="Times New Roman" pitchFamily="-112" charset="0"/>
              </a:rPr>
              <a:t>Χάνουμε</a:t>
            </a:r>
            <a:r>
              <a:rPr lang="en-US" sz="1600" dirty="0">
                <a:latin typeface="Times New Roman" pitchFamily="-112" charset="0"/>
              </a:rPr>
              <a:t> </a:t>
            </a:r>
            <a:r>
              <a:rPr lang="en-US" sz="1600" i="1" dirty="0">
                <a:latin typeface="Times New Roman" pitchFamily="-112" charset="0"/>
              </a:rPr>
              <a:t>k</a:t>
            </a:r>
            <a:r>
              <a:rPr lang="en-US" sz="1600" dirty="0">
                <a:latin typeface="Times New Roman" pitchFamily="-112" charset="0"/>
              </a:rPr>
              <a:t>  bytes </a:t>
            </a:r>
            <a:r>
              <a:rPr lang="el-GR" sz="1600" dirty="0">
                <a:latin typeface="Times New Roman" pitchFamily="-112" charset="0"/>
              </a:rPr>
              <a:t>για</a:t>
            </a:r>
          </a:p>
          <a:p>
            <a:pPr algn="ctr" eaLnBrk="0" hangingPunct="0"/>
            <a:r>
              <a:rPr lang="el-GR" sz="1600" dirty="0">
                <a:latin typeface="Times New Roman" pitchFamily="-112" charset="0"/>
              </a:rPr>
              <a:t> το μήκος του όρου</a:t>
            </a:r>
            <a:endParaRPr lang="en-US" sz="1600" dirty="0">
              <a:latin typeface="Times New Roman" pitchFamily="-112" charset="0"/>
            </a:endParaRPr>
          </a:p>
        </p:txBody>
      </p:sp>
      <p:sp>
        <p:nvSpPr>
          <p:cNvPr id="43021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21388" y="4038600"/>
            <a:ext cx="1751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Ανά </a:t>
            </a:r>
            <a:r>
              <a:rPr lang="en-US" sz="2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ＭＳ Ｐゴシック" pitchFamily="-112" charset="-128"/>
                <a:cs typeface="+mn-cs"/>
              </a:rPr>
              <a:t>k</a:t>
            </a:r>
            <a:r>
              <a:rPr lang="en-US" dirty="0"/>
              <a:t>:</a:t>
            </a:r>
            <a:endParaRPr lang="el-GR" dirty="0"/>
          </a:p>
        </p:txBody>
      </p:sp>
      <p:cxnSp>
        <p:nvCxnSpPr>
          <p:cNvPr id="4" name="Straight Arrow Connector 3"/>
          <p:cNvCxnSpPr>
            <a:endCxn id="43019" idx="0"/>
          </p:cNvCxnSpPr>
          <p:nvPr/>
        </p:nvCxnSpPr>
        <p:spPr>
          <a:xfrm flipH="1">
            <a:off x="4748466" y="4500265"/>
            <a:ext cx="1411540" cy="681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6457950" y="4500265"/>
            <a:ext cx="1162050" cy="681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867709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Blocking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l-GR" dirty="0">
                <a:ea typeface="ＭＳ Ｐゴシック" pitchFamily="-112" charset="-128"/>
              </a:rPr>
              <a:t>Συνολικό όφελος για </a:t>
            </a:r>
            <a:r>
              <a:rPr lang="en-US" dirty="0">
                <a:ea typeface="ＭＳ Ｐゴシック" pitchFamily="-112" charset="-128"/>
              </a:rPr>
              <a:t>block size </a:t>
            </a:r>
            <a:r>
              <a:rPr lang="en-US" i="1" dirty="0">
                <a:ea typeface="ＭＳ Ｐゴシック" pitchFamily="-112" charset="-128"/>
              </a:rPr>
              <a:t>k</a:t>
            </a:r>
            <a:r>
              <a:rPr lang="en-US" dirty="0">
                <a:ea typeface="ＭＳ Ｐゴシック" pitchFamily="-112" charset="-128"/>
              </a:rPr>
              <a:t> = 4</a:t>
            </a:r>
          </a:p>
          <a:p>
            <a:pPr eaLnBrk="1" hangingPunct="1"/>
            <a:r>
              <a:rPr lang="el-GR" dirty="0">
                <a:ea typeface="ＭＳ Ｐゴシック" pitchFamily="-112" charset="-128"/>
              </a:rPr>
              <a:t>Χωρίς </a:t>
            </a:r>
            <a:r>
              <a:rPr lang="en-US" dirty="0">
                <a:ea typeface="ＭＳ Ｐゴシック" pitchFamily="-112" charset="-128"/>
              </a:rPr>
              <a:t>blocking 3 bytes/pointer </a:t>
            </a:r>
          </a:p>
          <a:p>
            <a:pPr lvl="1" eaLnBrk="1" hangingPunct="1"/>
            <a:r>
              <a:rPr lang="en-US" dirty="0">
                <a:ea typeface="ＭＳ Ｐゴシック" pitchFamily="-112" charset="-128"/>
              </a:rPr>
              <a:t>3 x 4 = 12 bytes, (</a:t>
            </a:r>
            <a:r>
              <a:rPr lang="el-GR" dirty="0">
                <a:ea typeface="ＭＳ Ｐゴシック" pitchFamily="-112" charset="-128"/>
              </a:rPr>
              <a:t>ανά </a:t>
            </a:r>
            <a:r>
              <a:rPr lang="en-US" dirty="0">
                <a:ea typeface="ＭＳ Ｐゴシック" pitchFamily="-112" charset="-128"/>
              </a:rPr>
              <a:t>block)</a:t>
            </a:r>
          </a:p>
          <a:p>
            <a:pPr eaLnBrk="1" hangingPunct="1">
              <a:buFont typeface="Wingdings" pitchFamily="-112" charset="2"/>
              <a:buNone/>
            </a:pPr>
            <a:r>
              <a:rPr lang="el-GR" dirty="0">
                <a:ea typeface="ＭＳ Ｐゴシック" pitchFamily="-112" charset="-128"/>
              </a:rPr>
              <a:t>Τώρα </a:t>
            </a:r>
            <a:r>
              <a:rPr lang="en-US" dirty="0">
                <a:ea typeface="ＭＳ Ｐゴシック" pitchFamily="-112" charset="-128"/>
              </a:rPr>
              <a:t>3 + 4 = 7 bytes.</a:t>
            </a:r>
          </a:p>
        </p:txBody>
      </p:sp>
      <p:sp>
        <p:nvSpPr>
          <p:cNvPr id="44039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C2A76F69-DD15-4409-93E9-3853DD0C1BF2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41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1217540" name="Text Box 4"/>
          <p:cNvSpPr txBox="1">
            <a:spLocks noChangeArrowheads="1"/>
          </p:cNvSpPr>
          <p:nvPr/>
        </p:nvSpPr>
        <p:spPr bwMode="auto">
          <a:xfrm>
            <a:off x="319087" y="3568672"/>
            <a:ext cx="85058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2800" dirty="0">
                <a:solidFill>
                  <a:schemeClr val="accent6">
                    <a:lumMod val="50000"/>
                  </a:schemeClr>
                </a:solidFill>
                <a:latin typeface="Calibri" pitchFamily="-112" charset="0"/>
              </a:rPr>
              <a:t>Εξοικονόμηση ακόμα 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Calibri" pitchFamily="-112" charset="0"/>
              </a:rPr>
              <a:t>~0.5MB. </a:t>
            </a:r>
            <a:r>
              <a:rPr lang="el-GR" sz="2800" dirty="0">
                <a:solidFill>
                  <a:schemeClr val="accent6">
                    <a:lumMod val="50000"/>
                  </a:schemeClr>
                </a:solidFill>
                <a:latin typeface="Calibri" pitchFamily="-112" charset="0"/>
              </a:rPr>
              <a:t>Ελάττωση του μεγέθους του ευρετηρίου από 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Calibri" pitchFamily="-112" charset="0"/>
              </a:rPr>
              <a:t>7.6 MB </a:t>
            </a:r>
            <a:r>
              <a:rPr lang="el-GR" sz="2800" dirty="0">
                <a:solidFill>
                  <a:schemeClr val="accent6">
                    <a:lumMod val="50000"/>
                  </a:schemeClr>
                </a:solidFill>
                <a:latin typeface="Calibri" pitchFamily="-112" charset="0"/>
              </a:rPr>
              <a:t>σε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Calibri" pitchFamily="-112" charset="0"/>
              </a:rPr>
              <a:t> 7.1 MB.</a:t>
            </a:r>
          </a:p>
        </p:txBody>
      </p:sp>
      <p:sp>
        <p:nvSpPr>
          <p:cNvPr id="1217541" name="Text Box 5"/>
          <p:cNvSpPr txBox="1">
            <a:spLocks noChangeArrowheads="1"/>
          </p:cNvSpPr>
          <p:nvPr/>
        </p:nvSpPr>
        <p:spPr bwMode="auto">
          <a:xfrm>
            <a:off x="1904999" y="5105400"/>
            <a:ext cx="578421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marL="457200" indent="-457200" eaLnBrk="1" hangingPunct="1">
              <a:buFont typeface="Wingdings" pitchFamily="2" charset="2"/>
              <a:buChar char="§"/>
            </a:pPr>
            <a:r>
              <a:rPr lang="el-GR" sz="3200" dirty="0">
                <a:latin typeface="+mn-lt"/>
              </a:rPr>
              <a:t>Γιατί όχι ακόμα μεγαλύτερο </a:t>
            </a:r>
            <a:r>
              <a:rPr lang="en-US" sz="3200" i="1" dirty="0">
                <a:latin typeface="+mn-lt"/>
              </a:rPr>
              <a:t>k</a:t>
            </a:r>
            <a:r>
              <a:rPr lang="en-US" sz="3200" dirty="0">
                <a:latin typeface="+mn-lt"/>
              </a:rPr>
              <a:t>; </a:t>
            </a:r>
            <a:endParaRPr lang="el-GR" sz="3200" dirty="0">
              <a:latin typeface="+mn-lt"/>
            </a:endParaRPr>
          </a:p>
          <a:p>
            <a:pPr marL="457200" indent="-457200" eaLnBrk="1" hangingPunct="1">
              <a:buFont typeface="Wingdings" pitchFamily="2" charset="2"/>
              <a:buChar char="§"/>
            </a:pPr>
            <a:r>
              <a:rPr lang="el-GR" sz="3200" dirty="0">
                <a:latin typeface="+mn-lt"/>
              </a:rPr>
              <a:t>Σε τι χάνουμε; </a:t>
            </a:r>
            <a:endParaRPr lang="en-US" sz="3200" dirty="0">
              <a:latin typeface="+mn-lt"/>
            </a:endParaRPr>
          </a:p>
        </p:txBody>
      </p:sp>
      <p:sp>
        <p:nvSpPr>
          <p:cNvPr id="4403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5.2</a:t>
            </a:r>
          </a:p>
        </p:txBody>
      </p:sp>
    </p:spTree>
    <p:extLst>
      <p:ext uri="{BB962C8B-B14F-4D97-AF65-F5344CB8AC3E}">
        <p14:creationId xmlns:p14="http://schemas.microsoft.com/office/powerpoint/2010/main" val="183466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7540" grpId="0" autoUpdateAnimBg="0"/>
      <p:bldP spid="1217541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4FF89FE-F050-45B7-ACBE-D03112FFA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BB8401-9F6D-43B8-B2E6-69F2B920D9DA}"/>
              </a:ext>
            </a:extLst>
          </p:cNvPr>
          <p:cNvSpPr txBox="1"/>
          <p:nvPr/>
        </p:nvSpPr>
        <p:spPr>
          <a:xfrm>
            <a:off x="838200" y="1295400"/>
            <a:ext cx="7162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latin typeface="+mn-lt"/>
              </a:rPr>
              <a:t>Θα μειώσουμε το χώρο για την αποθήκευση των </a:t>
            </a:r>
            <a:r>
              <a:rPr lang="en-US" sz="2800" dirty="0">
                <a:latin typeface="+mn-lt"/>
              </a:rPr>
              <a:t>terms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EFF9A1-99D6-448B-9B41-731EE5027DA6}"/>
              </a:ext>
            </a:extLst>
          </p:cNvPr>
          <p:cNvSpPr txBox="1"/>
          <p:nvPr/>
        </p:nvSpPr>
        <p:spPr>
          <a:xfrm>
            <a:off x="838200" y="3062268"/>
            <a:ext cx="6934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Πως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;</a:t>
            </a:r>
            <a:endParaRPr lang="el-GR" sz="28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Όλοι οι όροι σε ένα μεγάλο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string +</a:t>
            </a:r>
            <a:endParaRPr lang="el-GR" sz="28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endParaRPr lang="en-US" sz="28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Ένας δείκτης στο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string 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ανά </a:t>
            </a:r>
            <a:r>
              <a:rPr lang="en-US" sz="2800" b="1" i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k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όρους +</a:t>
            </a:r>
          </a:p>
          <a:p>
            <a:endParaRPr lang="el-GR" sz="28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Συγχώνευση των κοινών προθεμάτων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8046247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65126"/>
            <a:ext cx="8991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Εμπρόσθια κωδικοποίηση (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Front coding</a:t>
            </a:r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)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lvl="1" indent="0" eaLnBrk="1" hangingPunct="1">
              <a:buNone/>
            </a:pPr>
            <a:r>
              <a:rPr lang="el-GR" sz="3200" dirty="0">
                <a:ea typeface="ＭＳ Ｐゴシック" pitchFamily="-112" charset="-128"/>
              </a:rPr>
              <a:t>Οι λέξεις συχνά έχουν μεγάλα κοινά προθέματα – αποθήκευση μόνο των διαφορών </a:t>
            </a:r>
          </a:p>
          <a:p>
            <a:pPr marL="457200" lvl="1" indent="0" eaLnBrk="1" hangingPunct="1">
              <a:buNone/>
            </a:pPr>
            <a:endParaRPr lang="el-GR" dirty="0">
              <a:solidFill>
                <a:srgbClr val="A40508"/>
              </a:solidFill>
              <a:ea typeface="ＭＳ Ｐゴシック" pitchFamily="-112" charset="-128"/>
            </a:endParaRPr>
          </a:p>
          <a:p>
            <a:pPr marL="457200" lvl="1" indent="0" eaLnBrk="1" hangingPunct="1">
              <a:buNone/>
            </a:pPr>
            <a:r>
              <a:rPr lang="en-US" dirty="0">
                <a:solidFill>
                  <a:srgbClr val="A40508"/>
                </a:solidFill>
                <a:ea typeface="ＭＳ Ｐゴシック" pitchFamily="-112" charset="-128"/>
              </a:rPr>
              <a:t>8</a:t>
            </a:r>
            <a:r>
              <a:rPr lang="en-US" b="1" i="1" dirty="0">
                <a:ea typeface="ＭＳ Ｐゴシック" pitchFamily="-112" charset="-128"/>
              </a:rPr>
              <a:t>automata</a:t>
            </a:r>
            <a:r>
              <a:rPr lang="en-US" dirty="0">
                <a:solidFill>
                  <a:srgbClr val="A40508"/>
                </a:solidFill>
                <a:ea typeface="ＭＳ Ｐゴシック" pitchFamily="-112" charset="-128"/>
              </a:rPr>
              <a:t>8</a:t>
            </a:r>
            <a:r>
              <a:rPr lang="en-US" b="1" i="1" dirty="0">
                <a:ea typeface="ＭＳ Ｐゴシック" pitchFamily="-112" charset="-128"/>
              </a:rPr>
              <a:t>automate</a:t>
            </a:r>
            <a:r>
              <a:rPr lang="en-US" dirty="0">
                <a:solidFill>
                  <a:srgbClr val="A40508"/>
                </a:solidFill>
                <a:ea typeface="ＭＳ Ｐゴシック" pitchFamily="-112" charset="-128"/>
              </a:rPr>
              <a:t>9</a:t>
            </a:r>
            <a:r>
              <a:rPr lang="en-US" b="1" i="1" dirty="0">
                <a:ea typeface="ＭＳ Ｐゴシック" pitchFamily="-112" charset="-128"/>
              </a:rPr>
              <a:t>automatic</a:t>
            </a:r>
            <a:r>
              <a:rPr lang="en-US" dirty="0">
                <a:solidFill>
                  <a:srgbClr val="A40508"/>
                </a:solidFill>
                <a:ea typeface="ＭＳ Ｐゴシック" pitchFamily="-112" charset="-128"/>
              </a:rPr>
              <a:t>10</a:t>
            </a:r>
            <a:r>
              <a:rPr lang="en-US" b="1" i="1" dirty="0">
                <a:ea typeface="ＭＳ Ｐゴシック" pitchFamily="-112" charset="-128"/>
              </a:rPr>
              <a:t>automation</a:t>
            </a:r>
          </a:p>
        </p:txBody>
      </p:sp>
      <p:sp>
        <p:nvSpPr>
          <p:cNvPr id="49163" name="Slide Number Placeholder 10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7B234A38-42AE-4B33-90C2-01CB666FA167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43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1349375" y="4038600"/>
            <a:ext cx="4321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n-US">
                <a:sym typeface="Symbol" pitchFamily="-112" charset="2"/>
              </a:rPr>
              <a:t></a:t>
            </a:r>
            <a:r>
              <a:rPr lang="en-US">
                <a:solidFill>
                  <a:srgbClr val="A40508"/>
                </a:solidFill>
              </a:rPr>
              <a:t>8</a:t>
            </a:r>
            <a:r>
              <a:rPr lang="en-US" b="1" i="1"/>
              <a:t>automat</a:t>
            </a:r>
            <a:r>
              <a:rPr lang="en-US"/>
              <a:t>*</a:t>
            </a:r>
            <a:r>
              <a:rPr lang="en-US" b="1" i="1"/>
              <a:t>a</a:t>
            </a:r>
            <a:r>
              <a:rPr lang="en-US">
                <a:solidFill>
                  <a:srgbClr val="A40508"/>
                </a:solidFill>
              </a:rPr>
              <a:t>1</a:t>
            </a:r>
            <a:r>
              <a:rPr lang="en-US">
                <a:sym typeface="Symbol" pitchFamily="-112" charset="2"/>
              </a:rPr>
              <a:t></a:t>
            </a:r>
            <a:r>
              <a:rPr lang="en-US" b="1" i="1">
                <a:sym typeface="Symbol" pitchFamily="-112" charset="2"/>
              </a:rPr>
              <a:t>e</a:t>
            </a:r>
            <a:r>
              <a:rPr lang="en-US">
                <a:solidFill>
                  <a:srgbClr val="A40508"/>
                </a:solidFill>
                <a:sym typeface="Symbol" pitchFamily="-112" charset="2"/>
              </a:rPr>
              <a:t>2</a:t>
            </a:r>
            <a:r>
              <a:rPr lang="en-US">
                <a:sym typeface="Symbol" pitchFamily="-112" charset="2"/>
              </a:rPr>
              <a:t></a:t>
            </a:r>
            <a:r>
              <a:rPr lang="en-US" b="1" i="1">
                <a:sym typeface="Symbol" pitchFamily="-112" charset="2"/>
              </a:rPr>
              <a:t>ic</a:t>
            </a:r>
            <a:r>
              <a:rPr lang="en-US">
                <a:solidFill>
                  <a:srgbClr val="A40508"/>
                </a:solidFill>
                <a:sym typeface="Symbol" pitchFamily="-112" charset="2"/>
              </a:rPr>
              <a:t>3</a:t>
            </a:r>
            <a:r>
              <a:rPr lang="en-US">
                <a:sym typeface="Symbol" pitchFamily="-112" charset="2"/>
              </a:rPr>
              <a:t></a:t>
            </a:r>
            <a:r>
              <a:rPr lang="en-US" b="1" i="1">
                <a:sym typeface="Symbol" pitchFamily="-112" charset="2"/>
              </a:rPr>
              <a:t>ion</a:t>
            </a:r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 flipV="1">
            <a:off x="3330575" y="4419600"/>
            <a:ext cx="0" cy="1143000"/>
          </a:xfrm>
          <a:prstGeom prst="line">
            <a:avLst/>
          </a:prstGeom>
          <a:noFill/>
          <a:ln w="12700">
            <a:solidFill>
              <a:schemeClr val="hlink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708025" y="5486400"/>
            <a:ext cx="2720975" cy="4572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n-US"/>
              <a:t>Encodes </a:t>
            </a:r>
            <a:r>
              <a:rPr lang="en-US" b="1" i="1"/>
              <a:t>automat</a:t>
            </a:r>
          </a:p>
        </p:txBody>
      </p:sp>
      <p:sp>
        <p:nvSpPr>
          <p:cNvPr id="49159" name="Line 7"/>
          <p:cNvSpPr>
            <a:spLocks noChangeShapeType="1"/>
          </p:cNvSpPr>
          <p:nvPr/>
        </p:nvSpPr>
        <p:spPr bwMode="auto">
          <a:xfrm flipH="1" flipV="1">
            <a:off x="3733800" y="4419600"/>
            <a:ext cx="381000" cy="1143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4114800" y="5370513"/>
            <a:ext cx="2692400" cy="82232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n-US"/>
              <a:t>Extra length</a:t>
            </a:r>
          </a:p>
          <a:p>
            <a:pPr eaLnBrk="1" hangingPunct="1"/>
            <a:r>
              <a:rPr lang="en-US"/>
              <a:t>beyond </a:t>
            </a:r>
            <a:r>
              <a:rPr lang="en-US" b="1" i="1"/>
              <a:t>automat.</a:t>
            </a:r>
          </a:p>
        </p:txBody>
      </p:sp>
      <p:sp>
        <p:nvSpPr>
          <p:cNvPr id="4916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5.2</a:t>
            </a:r>
          </a:p>
        </p:txBody>
      </p:sp>
    </p:spTree>
    <p:extLst>
      <p:ext uri="{BB962C8B-B14F-4D97-AF65-F5344CB8AC3E}">
        <p14:creationId xmlns:p14="http://schemas.microsoft.com/office/powerpoint/2010/main" val="337639833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8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Περίληψη συμπίεσης για το λεξικό του </a:t>
            </a:r>
            <a:r>
              <a:rPr lang="en-US" sz="38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RCV1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52600"/>
          <a:ext cx="7924800" cy="4098609"/>
        </p:xfrm>
        <a:graphic>
          <a:graphicData uri="http://schemas.openxmlformats.org/drawingml/2006/table">
            <a:tbl>
              <a:tblPr/>
              <a:tblGrid>
                <a:gridCol w="6016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75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Τεχνική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12" charset="0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Μέγεθος σε 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MB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75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Fixed width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11.2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67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Dictionary-as-String with pointers to every 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7.6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75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Also, blocking </a:t>
                      </a: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k 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=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7.1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75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Also, Blocking + front coding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5.9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020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C8F5004B-8348-44FD-89C1-6FF17CDB6E46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44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0199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5.2</a:t>
            </a:r>
          </a:p>
        </p:txBody>
      </p:sp>
    </p:spTree>
    <p:extLst>
      <p:ext uri="{BB962C8B-B14F-4D97-AF65-F5344CB8AC3E}">
        <p14:creationId xmlns:p14="http://schemas.microsoft.com/office/powerpoint/2010/main" val="228646835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66800" y="1879233"/>
            <a:ext cx="7886700" cy="2852737"/>
          </a:xfrm>
        </p:spPr>
        <p:txBody>
          <a:bodyPr/>
          <a:lstStyle/>
          <a:p>
            <a:r>
              <a:rPr lang="el-GR" cap="none" dirty="0">
                <a:ea typeface="ＭＳ Ｐゴシック" pitchFamily="-112" charset="-128"/>
              </a:rPr>
              <a:t>ΣΥΜΠΙΕΣΗ ΤΩΝ ΚΑΤΑΧΩΡΗΣΕΩΝ</a:t>
            </a:r>
            <a:endParaRPr lang="en-US" cap="none" dirty="0">
              <a:ea typeface="ＭＳ Ｐゴシック" pitchFamily="-112" charset="-128"/>
            </a:endParaRPr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F329F1F-2E9C-4AC2-B78C-D8F4F5D9F770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45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120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5.3</a:t>
            </a:r>
          </a:p>
        </p:txBody>
      </p:sp>
    </p:spTree>
    <p:extLst>
      <p:ext uri="{BB962C8B-B14F-4D97-AF65-F5344CB8AC3E}">
        <p14:creationId xmlns:p14="http://schemas.microsoft.com/office/powerpoint/2010/main" val="65183282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Συμπίεση των καταχωρήσεων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488824" y="1750807"/>
            <a:ext cx="8274176" cy="38100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l-GR" sz="2800" dirty="0">
                <a:ea typeface="ＭＳ Ｐゴシック" pitchFamily="-112" charset="-128"/>
              </a:rPr>
              <a:t>Το αρχείο των καταχωρήσεων είναι </a:t>
            </a:r>
            <a:r>
              <a:rPr lang="el-GR" sz="2800" i="1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πολύ μεγαλύτερο </a:t>
            </a:r>
            <a:r>
              <a:rPr lang="el-GR" sz="2800" dirty="0">
                <a:ea typeface="ＭＳ Ｐゴシック" pitchFamily="-112" charset="-128"/>
              </a:rPr>
              <a:t>αυτού του λεξικού - τουλάχιστον 10 φορές</a:t>
            </a:r>
            <a:r>
              <a:rPr lang="en-US" sz="2800" dirty="0">
                <a:ea typeface="ＭＳ Ｐゴシック" pitchFamily="-112" charset="-128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sz="2800" dirty="0">
                <a:ea typeface="ＭＳ Ｐゴシック" pitchFamily="-112" charset="-128"/>
              </a:rPr>
              <a:t>Βασική επιδίωξη: </a:t>
            </a:r>
            <a:r>
              <a:rPr lang="el-GR" sz="2800" i="1" dirty="0">
                <a:solidFill>
                  <a:schemeClr val="tx2">
                    <a:lumMod val="75000"/>
                  </a:schemeClr>
                </a:solidFill>
                <a:ea typeface="ＭＳ Ｐゴシック" pitchFamily="-112" charset="-128"/>
              </a:rPr>
              <a:t>αποθήκευση κάθε καταχώρησης συνοπτικά</a:t>
            </a:r>
            <a:endParaRPr lang="en-US" sz="2800" i="1" dirty="0">
              <a:solidFill>
                <a:schemeClr val="tx2">
                  <a:lumMod val="75000"/>
                </a:schemeClr>
              </a:solidFill>
              <a:ea typeface="ＭＳ Ｐゴシック" pitchFamily="-112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l-GR" sz="2800" dirty="0">
                <a:ea typeface="ＭＳ Ｐゴシック" pitchFamily="-112" charset="-128"/>
              </a:rPr>
              <a:t>Στην περίπτωση μας, μια καταχώρηση είναι το αναγνωριστικό ενός εγγράφου (</a:t>
            </a:r>
            <a:r>
              <a:rPr lang="en-US" sz="2800" dirty="0" err="1">
                <a:solidFill>
                  <a:srgbClr val="FF0000"/>
                </a:solidFill>
                <a:ea typeface="ＭＳ Ｐゴシック" pitchFamily="-112" charset="-128"/>
              </a:rPr>
              <a:t>docID</a:t>
            </a:r>
            <a:r>
              <a:rPr lang="el-GR" sz="2800" dirty="0">
                <a:ea typeface="ＭＳ Ｐゴシック" pitchFamily="-112" charset="-128"/>
              </a:rPr>
              <a:t>)</a:t>
            </a:r>
            <a:r>
              <a:rPr lang="en-US" sz="2800" dirty="0">
                <a:ea typeface="ＭＳ Ｐゴシック" pitchFamily="-112" charset="-128"/>
              </a:rPr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>
                <a:ea typeface="ＭＳ Ｐゴシック" pitchFamily="-112" charset="-128"/>
              </a:rPr>
              <a:t>Για τη συλλογή του</a:t>
            </a:r>
            <a:r>
              <a:rPr lang="en-US" sz="2000" dirty="0">
                <a:ea typeface="ＭＳ Ｐゴシック" pitchFamily="-112" charset="-128"/>
              </a:rPr>
              <a:t> Reuters (800,000 </a:t>
            </a:r>
            <a:r>
              <a:rPr lang="el-GR" sz="2000" dirty="0">
                <a:ea typeface="ＭＳ Ｐゴシック" pitchFamily="-112" charset="-128"/>
              </a:rPr>
              <a:t>έγγραφα</a:t>
            </a:r>
            <a:r>
              <a:rPr lang="en-US" sz="2000" dirty="0">
                <a:ea typeface="ＭＳ Ｐゴシック" pitchFamily="-112" charset="-128"/>
              </a:rPr>
              <a:t>), </a:t>
            </a:r>
            <a:r>
              <a:rPr lang="el-GR" sz="2000" dirty="0">
                <a:ea typeface="ＭＳ Ｐゴシック" pitchFamily="-112" charset="-128"/>
              </a:rPr>
              <a:t>μπορούμε να χρησιμοποιήσουμε</a:t>
            </a:r>
            <a:r>
              <a:rPr lang="en-US" sz="2000" dirty="0">
                <a:ea typeface="ＭＳ Ｐゴシック" pitchFamily="-112" charset="-128"/>
              </a:rPr>
              <a:t> 32 bits </a:t>
            </a:r>
            <a:r>
              <a:rPr lang="el-GR" sz="2000" dirty="0">
                <a:ea typeface="ＭＳ Ｐゴシック" pitchFamily="-112" charset="-128"/>
              </a:rPr>
              <a:t>ανά</a:t>
            </a:r>
            <a:r>
              <a:rPr lang="en-US" sz="2000" dirty="0">
                <a:ea typeface="ＭＳ Ｐゴシック" pitchFamily="-112" charset="-128"/>
              </a:rPr>
              <a:t> </a:t>
            </a:r>
            <a:r>
              <a:rPr lang="en-US" sz="2000" dirty="0" err="1">
                <a:ea typeface="ＭＳ Ｐゴシック" pitchFamily="-112" charset="-128"/>
              </a:rPr>
              <a:t>docID</a:t>
            </a:r>
            <a:r>
              <a:rPr lang="en-US" sz="2000" dirty="0">
                <a:ea typeface="ＭＳ Ｐゴシック" pitchFamily="-112" charset="-128"/>
              </a:rPr>
              <a:t> </a:t>
            </a:r>
            <a:r>
              <a:rPr lang="el-GR" sz="2000" dirty="0">
                <a:ea typeface="ＭＳ Ｐゴシック" pitchFamily="-112" charset="-128"/>
              </a:rPr>
              <a:t>αν έχουμε</a:t>
            </a:r>
            <a:r>
              <a:rPr lang="en-US" sz="2000" dirty="0">
                <a:ea typeface="ＭＳ Ｐゴシック" pitchFamily="-112" charset="-128"/>
              </a:rPr>
              <a:t> </a:t>
            </a:r>
            <a:r>
              <a:rPr lang="el-GR" sz="2000" dirty="0">
                <a:ea typeface="ＭＳ Ｐゴシック" pitchFamily="-112" charset="-128"/>
              </a:rPr>
              <a:t>ακεραίους </a:t>
            </a:r>
            <a:r>
              <a:rPr lang="en-US" sz="2000" dirty="0">
                <a:ea typeface="ＭＳ Ｐゴシック" pitchFamily="-112" charset="-128"/>
              </a:rPr>
              <a:t>4-bytes.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>
                <a:ea typeface="ＭＳ Ｐゴシック" pitchFamily="-112" charset="-128"/>
              </a:rPr>
              <a:t>Εναλλακτικά, </a:t>
            </a:r>
            <a:r>
              <a:rPr lang="en-US" sz="2000" dirty="0">
                <a:ea typeface="ＭＳ Ｐゴシック" pitchFamily="-112" charset="-128"/>
              </a:rPr>
              <a:t>log</a:t>
            </a:r>
            <a:r>
              <a:rPr lang="en-US" sz="2000" baseline="-25000" dirty="0">
                <a:ea typeface="ＭＳ Ｐゴシック" pitchFamily="-112" charset="-128"/>
              </a:rPr>
              <a:t>2</a:t>
            </a:r>
            <a:r>
              <a:rPr lang="en-US" sz="2000" dirty="0">
                <a:ea typeface="ＭＳ Ｐゴシック" pitchFamily="-112" charset="-128"/>
              </a:rPr>
              <a:t> 800,000 ≈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20 bits </a:t>
            </a:r>
            <a:r>
              <a:rPr lang="el-GR" sz="2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ανά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 </a:t>
            </a:r>
            <a:r>
              <a:rPr lang="en-US" sz="2000" dirty="0" err="1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docID</a:t>
            </a:r>
            <a:r>
              <a:rPr lang="en-US" sz="2000" dirty="0">
                <a:ea typeface="ＭＳ Ｐゴシック" pitchFamily="-112" charset="-128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Μπορούμε λιγότερο από </a:t>
            </a:r>
            <a:r>
              <a:rPr lang="en-US" sz="2400" dirty="0">
                <a:ea typeface="ＭＳ Ｐゴシック" pitchFamily="-112" charset="-128"/>
              </a:rPr>
              <a:t>20 bits </a:t>
            </a:r>
            <a:r>
              <a:rPr lang="el-GR" sz="2400" dirty="0">
                <a:ea typeface="ＭＳ Ｐゴシック" pitchFamily="-112" charset="-128"/>
              </a:rPr>
              <a:t>ανά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n-US" sz="2400" dirty="0" err="1">
                <a:ea typeface="ＭＳ Ｐゴシック" pitchFamily="-112" charset="-128"/>
              </a:rPr>
              <a:t>docID</a:t>
            </a:r>
            <a:r>
              <a:rPr lang="el-GR" sz="2400" dirty="0">
                <a:ea typeface="ＭＳ Ｐゴシック" pitchFamily="-112" charset="-128"/>
              </a:rPr>
              <a:t>;</a:t>
            </a:r>
            <a:endParaRPr lang="en-US" sz="2400" dirty="0">
              <a:ea typeface="ＭＳ Ｐゴシック" pitchFamily="-112" charset="-128"/>
            </a:endParaRPr>
          </a:p>
        </p:txBody>
      </p:sp>
      <p:sp>
        <p:nvSpPr>
          <p:cNvPr id="5222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BA134139-B44A-465E-8E5D-26A69D714B99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46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2228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5.3</a:t>
            </a:r>
          </a:p>
        </p:txBody>
      </p:sp>
    </p:spTree>
    <p:extLst>
      <p:ext uri="{BB962C8B-B14F-4D97-AF65-F5344CB8AC3E}">
        <p14:creationId xmlns:p14="http://schemas.microsoft.com/office/powerpoint/2010/main" val="394304753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04800" y="365126"/>
            <a:ext cx="821055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Η συλλογή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RCV1</a:t>
            </a:r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: στατιστικά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DDB1-E385-4C2A-9F6F-88E564B234DB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1843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4.2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" y="1905000"/>
          <a:ext cx="8143932" cy="2377439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714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149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46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77439">
                <a:tc>
                  <a:txBody>
                    <a:bodyPr/>
                    <a:lstStyle/>
                    <a:p>
                      <a:r>
                        <a:rPr lang="de-DE" sz="2000" b="0" i="1" kern="1200" baseline="0" dirty="0"/>
                        <a:t>N</a:t>
                      </a:r>
                    </a:p>
                    <a:p>
                      <a:r>
                        <a:rPr lang="nl-NL" sz="2000" b="0" i="1" kern="1200" baseline="0" dirty="0"/>
                        <a:t>L </a:t>
                      </a:r>
                    </a:p>
                    <a:p>
                      <a:r>
                        <a:rPr lang="en-US" sz="2000" b="0" i="1" kern="1200" baseline="0" dirty="0"/>
                        <a:t>M</a:t>
                      </a:r>
                    </a:p>
                    <a:p>
                      <a:endParaRPr lang="en-US" sz="2000" b="0" i="1" kern="1200" baseline="0" dirty="0"/>
                    </a:p>
                    <a:p>
                      <a:endParaRPr lang="en-US" sz="2000" b="0" i="1" kern="1200" baseline="0" dirty="0"/>
                    </a:p>
                    <a:p>
                      <a:endParaRPr lang="en-US" sz="2000" b="0" i="1" kern="1200" baseline="0" dirty="0"/>
                    </a:p>
                    <a:p>
                      <a:r>
                        <a:rPr lang="de-DE" sz="2000" b="0" i="1" kern="1200" baseline="0" dirty="0"/>
                        <a:t>T</a:t>
                      </a:r>
                      <a:endParaRPr lang="de-DE" sz="20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0" kern="1200" baseline="0" dirty="0" err="1"/>
                        <a:t>documents</a:t>
                      </a:r>
                      <a:endParaRPr lang="de-DE" sz="2000" b="0" kern="1200" baseline="0" dirty="0"/>
                    </a:p>
                    <a:p>
                      <a:r>
                        <a:rPr lang="nl-NL" sz="2000" b="0" kern="1200" baseline="0" dirty="0" err="1"/>
                        <a:t>tokens</a:t>
                      </a:r>
                      <a:r>
                        <a:rPr lang="nl-NL" sz="2000" b="0" kern="1200" baseline="0" dirty="0"/>
                        <a:t> per document</a:t>
                      </a:r>
                    </a:p>
                    <a:p>
                      <a:r>
                        <a:rPr lang="en-US" sz="2000" b="0" kern="1200" baseline="0" dirty="0"/>
                        <a:t>terms (= word types)</a:t>
                      </a:r>
                    </a:p>
                    <a:p>
                      <a:r>
                        <a:rPr lang="en-US" sz="2000" b="0" kern="1200" baseline="0" dirty="0"/>
                        <a:t>bytes per token (incl. spaces/</a:t>
                      </a:r>
                      <a:r>
                        <a:rPr lang="en-US" sz="2000" b="0" kern="1200" baseline="0" dirty="0" err="1"/>
                        <a:t>punct</a:t>
                      </a:r>
                      <a:r>
                        <a:rPr lang="en-US" sz="2000" b="0" kern="1200" baseline="0" dirty="0"/>
                        <a:t>.)</a:t>
                      </a:r>
                    </a:p>
                    <a:p>
                      <a:r>
                        <a:rPr lang="en-US" sz="2000" b="0" kern="1200" baseline="0" dirty="0"/>
                        <a:t>bytes per token (without spaces/</a:t>
                      </a:r>
                      <a:r>
                        <a:rPr lang="en-US" sz="2000" b="0" kern="1200" baseline="0" dirty="0" err="1"/>
                        <a:t>punct</a:t>
                      </a:r>
                      <a:r>
                        <a:rPr lang="en-US" sz="2000" b="0" kern="1200" baseline="0" dirty="0"/>
                        <a:t>.)</a:t>
                      </a:r>
                    </a:p>
                    <a:p>
                      <a:r>
                        <a:rPr lang="en-US" sz="2000" b="0" kern="1200" baseline="0" dirty="0"/>
                        <a:t>bytes per term (= word type)</a:t>
                      </a:r>
                    </a:p>
                    <a:p>
                      <a:r>
                        <a:rPr lang="de-DE" sz="2000" b="0" kern="1200" baseline="0" dirty="0"/>
                        <a:t>non-</a:t>
                      </a:r>
                      <a:r>
                        <a:rPr lang="de-DE" sz="2000" b="0" kern="1200" baseline="0" dirty="0" err="1"/>
                        <a:t>positional</a:t>
                      </a:r>
                      <a:r>
                        <a:rPr lang="de-DE" sz="2000" b="0" kern="1200" baseline="0" dirty="0"/>
                        <a:t> </a:t>
                      </a:r>
                      <a:r>
                        <a:rPr lang="de-DE" sz="2000" b="0" kern="1200" baseline="0" dirty="0" err="1"/>
                        <a:t>postings</a:t>
                      </a:r>
                      <a:endParaRPr lang="de-DE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0" kern="1200" baseline="0" dirty="0"/>
                        <a:t>800,000</a:t>
                      </a:r>
                    </a:p>
                    <a:p>
                      <a:r>
                        <a:rPr lang="nl-NL" sz="2000" b="0" kern="1200" baseline="0" dirty="0"/>
                        <a:t>200</a:t>
                      </a:r>
                    </a:p>
                    <a:p>
                      <a:r>
                        <a:rPr lang="en-US" sz="2000" b="0" kern="1200" baseline="0" dirty="0"/>
                        <a:t>400,000</a:t>
                      </a:r>
                    </a:p>
                    <a:p>
                      <a:r>
                        <a:rPr lang="en-US" sz="2000" b="0" kern="1200" baseline="0" dirty="0"/>
                        <a:t> 6</a:t>
                      </a:r>
                    </a:p>
                    <a:p>
                      <a:r>
                        <a:rPr lang="en-US" sz="2000" b="0" kern="1200" baseline="0" dirty="0"/>
                        <a:t>4.5</a:t>
                      </a:r>
                    </a:p>
                    <a:p>
                      <a:r>
                        <a:rPr lang="en-US" sz="2000" b="0" kern="1200" baseline="0" dirty="0"/>
                        <a:t>7.5</a:t>
                      </a:r>
                    </a:p>
                    <a:p>
                      <a:r>
                        <a:rPr lang="de-DE" sz="2000" b="0" kern="1200" baseline="0" dirty="0"/>
                        <a:t>100,000,000</a:t>
                      </a:r>
                      <a:endParaRPr lang="de-DE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465953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Συμπίεση των καταχωρήσεων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533400" y="1760332"/>
            <a:ext cx="8229600" cy="35052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l-GR" sz="2400" dirty="0"/>
          </a:p>
          <a:p>
            <a:pPr>
              <a:buFont typeface="Wingdings" panose="05000000000000000000" pitchFamily="2" charset="2"/>
              <a:buChar char="§"/>
            </a:pPr>
            <a:endParaRPr lang="el-GR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l-GR" sz="2400" dirty="0"/>
              <a:t>Μέγεθος της συλλογής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800,000</a:t>
            </a:r>
            <a:r>
              <a:rPr lang="el-GR" sz="2400" dirty="0"/>
              <a:t> (έγγραφα)</a:t>
            </a:r>
            <a:r>
              <a:rPr lang="en-US" sz="2400" dirty="0"/>
              <a:t>×200 </a:t>
            </a:r>
            <a:r>
              <a:rPr lang="el-GR" sz="2400" dirty="0"/>
              <a:t>(</a:t>
            </a:r>
            <a:r>
              <a:rPr lang="en-US" sz="2400" dirty="0"/>
              <a:t>token)× 6 bytes = 960 MB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l-GR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l-GR" sz="2400" dirty="0"/>
              <a:t>Μέγεθος του αρχείου καταχωρήσεων</a:t>
            </a:r>
            <a:r>
              <a:rPr lang="en-US" sz="2400" dirty="0"/>
              <a:t> (</a:t>
            </a:r>
            <a:r>
              <a:rPr lang="el-GR" sz="2400" dirty="0"/>
              <a:t>ευρετηρίου)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100,000,000</a:t>
            </a:r>
            <a:r>
              <a:rPr lang="el-GR" sz="2400" dirty="0"/>
              <a:t> (καταχωρήσεις)</a:t>
            </a:r>
            <a:r>
              <a:rPr lang="en-US" sz="2400" dirty="0"/>
              <a:t>×20/8 bytes = 250MB</a:t>
            </a:r>
            <a:endParaRPr lang="en-US" sz="2400" dirty="0">
              <a:ea typeface="ＭＳ Ｐゴシック" pitchFamily="-112" charset="-128"/>
            </a:endParaRPr>
          </a:p>
        </p:txBody>
      </p:sp>
      <p:sp>
        <p:nvSpPr>
          <p:cNvPr id="5222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BA134139-B44A-465E-8E5D-26A69D714B99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48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2228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5.3</a:t>
            </a:r>
          </a:p>
        </p:txBody>
      </p:sp>
    </p:spTree>
    <p:extLst>
      <p:ext uri="{BB962C8B-B14F-4D97-AF65-F5344CB8AC3E}">
        <p14:creationId xmlns:p14="http://schemas.microsoft.com/office/powerpoint/2010/main" val="337432579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11434" y="232568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Συμπίεση των καταχωρήσεων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8210550" cy="2670175"/>
          </a:xfrm>
        </p:spPr>
        <p:txBody>
          <a:bodyPr>
            <a:noAutofit/>
          </a:bodyPr>
          <a:lstStyle/>
          <a:p>
            <a:pPr algn="just" eaLnBrk="1" hangingPunct="1"/>
            <a:r>
              <a:rPr lang="el-GR" sz="2400" dirty="0">
                <a:ea typeface="ＭＳ Ｐゴシック" pitchFamily="-112" charset="-128"/>
              </a:rPr>
              <a:t>Αποθηκεύουμε τη λίστα των εγγράφων σε αύξουσα διάταξη των </a:t>
            </a:r>
            <a:r>
              <a:rPr lang="en-US" sz="2400" dirty="0" err="1">
                <a:ea typeface="ＭＳ Ｐゴシック" pitchFamily="-112" charset="-128"/>
              </a:rPr>
              <a:t>docID</a:t>
            </a:r>
            <a:r>
              <a:rPr lang="en-US" sz="2400" dirty="0">
                <a:ea typeface="ＭＳ Ｐゴシック" pitchFamily="-112" charset="-128"/>
              </a:rPr>
              <a:t>.</a:t>
            </a:r>
          </a:p>
          <a:p>
            <a:pPr lvl="1" algn="just" eaLnBrk="1" hangingPunct="1"/>
            <a:r>
              <a:rPr lang="en-US" sz="2400" b="1" i="1" dirty="0">
                <a:ea typeface="ＭＳ Ｐゴシック" pitchFamily="-112" charset="-128"/>
              </a:rPr>
              <a:t>computer</a:t>
            </a:r>
            <a:r>
              <a:rPr lang="en-US" sz="2400" dirty="0">
                <a:ea typeface="ＭＳ Ｐゴシック" pitchFamily="-112" charset="-128"/>
              </a:rPr>
              <a:t>: 33, 47, 154, 159, 202 …</a:t>
            </a:r>
          </a:p>
          <a:p>
            <a:pPr algn="just" eaLnBrk="1" hangingPunct="1"/>
            <a:r>
              <a:rPr lang="el-GR" sz="2400" u="sng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Συνέπεια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: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αρκεί να αποθηκεύουμε τα διάκενα (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gaps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)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.</a:t>
            </a:r>
          </a:p>
          <a:p>
            <a:pPr lvl="1" algn="just" eaLnBrk="1" hangingPunct="1"/>
            <a:r>
              <a:rPr lang="en-US" sz="2400" dirty="0">
                <a:ea typeface="ＭＳ Ｐゴシック" pitchFamily="-112" charset="-128"/>
              </a:rPr>
              <a:t>33, 14, 107, 5, 43 …</a:t>
            </a:r>
            <a:endParaRPr lang="el-GR" sz="2400" dirty="0">
              <a:ea typeface="ＭＳ Ｐゴシック" pitchFamily="-112" charset="-128"/>
            </a:endParaRPr>
          </a:p>
          <a:p>
            <a:pPr lvl="1" algn="just" eaLnBrk="1" hangingPunct="1"/>
            <a:endParaRPr lang="en-US" sz="2400" dirty="0">
              <a:ea typeface="ＭＳ Ｐゴシック" pitchFamily="-112" charset="-128"/>
            </a:endParaRPr>
          </a:p>
          <a:p>
            <a:pPr algn="just" eaLnBrk="1" hangingPunct="1"/>
            <a:r>
              <a:rPr lang="el-GR" sz="2400" u="sng" dirty="0">
                <a:ea typeface="ＭＳ Ｐゴシック" pitchFamily="-112" charset="-128"/>
              </a:rPr>
              <a:t>Γιατί;</a:t>
            </a:r>
            <a:r>
              <a:rPr lang="el-GR" sz="2400" dirty="0">
                <a:ea typeface="ＭＳ Ｐゴシック" pitchFamily="-112" charset="-128"/>
              </a:rPr>
              <a:t> Τα περισσότερα διάκενα μπορεί να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κωδικοποιηθούν/αποθηκευτούν με πολύ λιγότερα από  </a:t>
            </a:r>
            <a:r>
              <a:rPr lang="en-US" sz="2400" dirty="0">
                <a:ea typeface="ＭＳ Ｐゴシック" pitchFamily="-112" charset="-128"/>
              </a:rPr>
              <a:t>20 bits.</a:t>
            </a:r>
          </a:p>
        </p:txBody>
      </p:sp>
      <p:sp>
        <p:nvSpPr>
          <p:cNvPr id="54280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10AAB147-56CA-43FF-A94C-5F7ABD8D53C1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49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4279" name="TextBox 6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5.3</a:t>
            </a:r>
          </a:p>
        </p:txBody>
      </p:sp>
    </p:spTree>
    <p:extLst>
      <p:ext uri="{BB962C8B-B14F-4D97-AF65-F5344CB8AC3E}">
        <p14:creationId xmlns:p14="http://schemas.microsoft.com/office/powerpoint/2010/main" val="1605045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>
                <a:ea typeface="ＭＳ Ｐゴシック" charset="-128"/>
              </a:rPr>
              <a:t>Η συλλογή </a:t>
            </a:r>
            <a:r>
              <a:rPr lang="en-US" dirty="0">
                <a:ea typeface="ＭＳ Ｐゴシック" charset="-128"/>
              </a:rPr>
              <a:t>RCV1</a:t>
            </a:r>
          </a:p>
        </p:txBody>
      </p:sp>
      <p:sp>
        <p:nvSpPr>
          <p:cNvPr id="1741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dirty="0">
                <a:ea typeface="ＭＳ Ｐゴシック" charset="-128"/>
              </a:rPr>
              <a:t>Η συλλογή με τα άπαντα του </a:t>
            </a:r>
            <a:r>
              <a:rPr lang="en-US" dirty="0">
                <a:ea typeface="ＭＳ Ｐゴシック" charset="-128"/>
              </a:rPr>
              <a:t>Shakespeare</a:t>
            </a:r>
            <a:r>
              <a:rPr lang="el-GR" dirty="0">
                <a:ea typeface="ＭＳ Ｐゴシック" charset="-128"/>
              </a:rPr>
              <a:t> δεν είναι αρκετά μεγάλη για το σκοπό της σημερινής διάλεξης</a:t>
            </a:r>
            <a:r>
              <a:rPr lang="en-US" dirty="0">
                <a:ea typeface="ＭＳ Ｐゴシック" charset="-128"/>
              </a:rPr>
              <a:t>.</a:t>
            </a:r>
          </a:p>
          <a:p>
            <a:pPr eaLnBrk="1" hangingPunct="1"/>
            <a:r>
              <a:rPr lang="el-GR" dirty="0">
                <a:ea typeface="ＭＳ Ｐゴシック" charset="-128"/>
              </a:rPr>
              <a:t>Η συλλογή που θα χρησιμοποιήσουμε δεν είναι στην πραγματικότητα πολύ μεγάλη, αλλά είναι διαθέσιμη</a:t>
            </a:r>
            <a:r>
              <a:rPr lang="en-US" dirty="0">
                <a:ea typeface="ＭＳ Ｐゴシック" charset="-128"/>
              </a:rPr>
              <a:t> </a:t>
            </a:r>
            <a:r>
              <a:rPr lang="el-GR" dirty="0">
                <a:ea typeface="ＭＳ Ｐゴシック" charset="-128"/>
              </a:rPr>
              <a:t>στο κοινό</a:t>
            </a:r>
            <a:r>
              <a:rPr lang="en-US" dirty="0">
                <a:ea typeface="ＭＳ Ｐゴシック" charset="-128"/>
              </a:rPr>
              <a:t>.</a:t>
            </a:r>
          </a:p>
          <a:p>
            <a:pPr eaLnBrk="1" hangingPunct="1"/>
            <a:r>
              <a:rPr lang="el-GR" dirty="0">
                <a:ea typeface="ＭＳ Ｐゴシック" charset="-128"/>
              </a:rPr>
              <a:t>Θα χρησιμοποιήσουμε τη συλλογή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  <a:ea typeface="ＭＳ Ｐゴシック" charset="-128"/>
              </a:rPr>
              <a:t>RCV1</a:t>
            </a:r>
            <a:r>
              <a:rPr lang="en-US" dirty="0">
                <a:ea typeface="ＭＳ Ｐゴシック" charset="-128"/>
              </a:rPr>
              <a:t>.</a:t>
            </a:r>
          </a:p>
          <a:p>
            <a:pPr lvl="1" eaLnBrk="1" hangingPunct="1"/>
            <a:r>
              <a:rPr lang="el-GR" dirty="0">
                <a:ea typeface="ＭＳ Ｐゴシック" charset="-128"/>
              </a:rPr>
              <a:t>Είναι ένας χρόνος του κυκλώματος ειδήσεων του </a:t>
            </a:r>
            <a:r>
              <a:rPr lang="en-US" dirty="0">
                <a:ea typeface="ＭＳ Ｐゴシック" charset="-128"/>
              </a:rPr>
              <a:t>Reuters </a:t>
            </a:r>
            <a:r>
              <a:rPr lang="el-GR" dirty="0">
                <a:ea typeface="ＭＳ Ｐゴシック" charset="-128"/>
              </a:rPr>
              <a:t>(</a:t>
            </a:r>
            <a:r>
              <a:rPr lang="en-US" dirty="0">
                <a:ea typeface="ＭＳ Ｐゴシック" charset="-128"/>
              </a:rPr>
              <a:t>Reuters newswire</a:t>
            </a:r>
            <a:r>
              <a:rPr lang="el-GR" dirty="0">
                <a:ea typeface="ＭＳ Ｐゴシック" charset="-128"/>
              </a:rPr>
              <a:t>)</a:t>
            </a:r>
            <a:r>
              <a:rPr lang="en-US" dirty="0">
                <a:ea typeface="ＭＳ Ｐゴシック" charset="-128"/>
              </a:rPr>
              <a:t> (</a:t>
            </a:r>
            <a:r>
              <a:rPr lang="el-GR" dirty="0">
                <a:ea typeface="ＭＳ Ｐゴシック" charset="-128"/>
              </a:rPr>
              <a:t>μέρος του </a:t>
            </a:r>
            <a:r>
              <a:rPr lang="en-US" dirty="0">
                <a:ea typeface="ＭＳ Ｐゴシック" charset="-128"/>
              </a:rPr>
              <a:t>1995 </a:t>
            </a:r>
            <a:r>
              <a:rPr lang="el-GR" dirty="0">
                <a:ea typeface="ＭＳ Ｐゴシック" charset="-128"/>
              </a:rPr>
              <a:t>και</a:t>
            </a:r>
            <a:r>
              <a:rPr lang="en-US" dirty="0">
                <a:ea typeface="ＭＳ Ｐゴシック" charset="-128"/>
              </a:rPr>
              <a:t> 1996)</a:t>
            </a:r>
            <a:endParaRPr lang="el-GR" dirty="0">
              <a:ea typeface="ＭＳ Ｐゴシック" charset="-128"/>
            </a:endParaRPr>
          </a:p>
          <a:p>
            <a:pPr lvl="1" eaLnBrk="1" hangingPunct="1"/>
            <a:r>
              <a:rPr lang="el-GR" dirty="0">
                <a:ea typeface="ＭＳ Ｐゴシック" charset="-128"/>
              </a:rPr>
              <a:t>1</a:t>
            </a:r>
            <a:r>
              <a:rPr lang="en-US" dirty="0">
                <a:ea typeface="ＭＳ Ｐゴシック" charset="-128"/>
              </a:rPr>
              <a:t>GB </a:t>
            </a:r>
            <a:r>
              <a:rPr lang="el-GR" dirty="0">
                <a:ea typeface="ＭＳ Ｐゴシック" charset="-128"/>
              </a:rPr>
              <a:t>κειμένου</a:t>
            </a:r>
            <a:endParaRPr lang="en-US" dirty="0">
              <a:ea typeface="ＭＳ Ｐゴシック" charset="-128"/>
            </a:endParaRPr>
          </a:p>
        </p:txBody>
      </p:sp>
      <p:sp>
        <p:nvSpPr>
          <p:cNvPr id="1741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l-GR" sz="1600" dirty="0" err="1">
                <a:solidFill>
                  <a:srgbClr val="FBFCFF"/>
                </a:solidFill>
              </a:rPr>
              <a:t>Κεφ</a:t>
            </a:r>
            <a:r>
              <a:rPr lang="en-US" sz="1600" dirty="0">
                <a:solidFill>
                  <a:srgbClr val="FBFCFF"/>
                </a:solidFill>
              </a:rPr>
              <a:t>. 4.2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5047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Παράδειγμα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pic>
        <p:nvPicPr>
          <p:cNvPr id="55299" name="Content Placeholder 3" descr="postingsgaps.gi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1323" y="1834550"/>
            <a:ext cx="8732677" cy="1752600"/>
          </a:xfrm>
        </p:spPr>
      </p:pic>
      <p:sp>
        <p:nvSpPr>
          <p:cNvPr id="5530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A636A83E-52E2-48D6-8237-9D61DFD22C6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50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5300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12878" y="451939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+mn-lt"/>
              </a:rPr>
              <a:t>Παρόμοια ιδέα και για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positional indexes </a:t>
            </a:r>
            <a:r>
              <a:rPr lang="en-US" dirty="0">
                <a:latin typeface="+mn-lt"/>
              </a:rPr>
              <a:t>(</a:t>
            </a:r>
            <a:r>
              <a:rPr lang="el-GR" dirty="0">
                <a:latin typeface="+mn-lt"/>
              </a:rPr>
              <a:t>κωδικοποίηση των κενών ανάμεσα στις θέσεις)</a:t>
            </a:r>
          </a:p>
        </p:txBody>
      </p:sp>
    </p:spTree>
    <p:extLst>
      <p:ext uri="{BB962C8B-B14F-4D97-AF65-F5344CB8AC3E}">
        <p14:creationId xmlns:p14="http://schemas.microsoft.com/office/powerpoint/2010/main" val="324592754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Συμπίεση των καταχωρήσεων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53251" name="Rectangle 2051"/>
          <p:cNvSpPr>
            <a:spLocks noGrp="1" noChangeArrowheads="1"/>
          </p:cNvSpPr>
          <p:nvPr>
            <p:ph idx="1"/>
          </p:nvPr>
        </p:nvSpPr>
        <p:spPr>
          <a:xfrm>
            <a:off x="495300" y="2187679"/>
            <a:ext cx="81534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en-US" sz="2800" dirty="0">
                <a:ea typeface="ＭＳ Ｐゴシック" pitchFamily="-112" charset="-128"/>
              </a:rPr>
              <a:t> </a:t>
            </a:r>
            <a:r>
              <a:rPr lang="el-GR" sz="2800" dirty="0">
                <a:ea typeface="ＭＳ Ｐゴシック" pitchFamily="-112" charset="-128"/>
              </a:rPr>
              <a:t>Ένας όρος όπως</a:t>
            </a:r>
            <a:r>
              <a:rPr lang="en-US" sz="2800" dirty="0">
                <a:ea typeface="ＭＳ Ｐゴシック" pitchFamily="-112" charset="-128"/>
              </a:rPr>
              <a:t> </a:t>
            </a:r>
            <a:r>
              <a:rPr lang="en-US" sz="2800" b="1" i="1" dirty="0" err="1">
                <a:ea typeface="ＭＳ Ｐゴシック" pitchFamily="-112" charset="-128"/>
              </a:rPr>
              <a:t>arachnocentric</a:t>
            </a:r>
            <a:r>
              <a:rPr lang="en-US" sz="2800" b="1" i="1" dirty="0">
                <a:ea typeface="ＭＳ Ｐゴシック" pitchFamily="-112" charset="-128"/>
              </a:rPr>
              <a:t> </a:t>
            </a:r>
            <a:r>
              <a:rPr lang="el-GR" sz="2800" dirty="0">
                <a:ea typeface="ＭＳ Ｐゴシック" pitchFamily="-112" charset="-128"/>
              </a:rPr>
              <a:t>εμφανίζεται ίσως σε ένα έγγραφο στο εκατομμύριο</a:t>
            </a:r>
            <a:r>
              <a:rPr lang="en-US" sz="2800" dirty="0">
                <a:ea typeface="ＭＳ Ｐゴシック" pitchFamily="-112" charset="-128"/>
              </a:rPr>
              <a:t>.</a:t>
            </a:r>
          </a:p>
          <a:p>
            <a:pPr eaLnBrk="1" hangingPunct="1"/>
            <a:r>
              <a:rPr lang="en-US" sz="2800" dirty="0">
                <a:ea typeface="ＭＳ Ｐゴシック" pitchFamily="-112" charset="-128"/>
              </a:rPr>
              <a:t> </a:t>
            </a:r>
            <a:r>
              <a:rPr lang="el-GR" sz="2800" dirty="0">
                <a:ea typeface="ＭＳ Ｐゴシック" pitchFamily="-112" charset="-128"/>
              </a:rPr>
              <a:t>Ένας όρος όπως </a:t>
            </a:r>
            <a:r>
              <a:rPr lang="en-US" sz="2800" b="1" i="1" dirty="0">
                <a:ea typeface="ＭＳ Ｐゴシック" pitchFamily="-112" charset="-128"/>
              </a:rPr>
              <a:t>the</a:t>
            </a:r>
            <a:r>
              <a:rPr lang="en-US" sz="2800" dirty="0">
                <a:ea typeface="ＭＳ Ｐゴシック" pitchFamily="-112" charset="-128"/>
              </a:rPr>
              <a:t> </a:t>
            </a:r>
            <a:r>
              <a:rPr lang="el-GR" sz="2800" dirty="0">
                <a:ea typeface="ＭＳ Ｐゴシック" pitchFamily="-112" charset="-128"/>
              </a:rPr>
              <a:t>εμφανίζεται σχεδόν σε κάθε έγγραφο, άρα </a:t>
            </a:r>
            <a:r>
              <a:rPr lang="en-US" sz="2800" dirty="0">
                <a:ea typeface="ＭＳ Ｐゴシック" pitchFamily="-112" charset="-128"/>
              </a:rPr>
              <a:t>20 bits/</a:t>
            </a:r>
            <a:r>
              <a:rPr lang="el-GR" sz="2800" dirty="0">
                <a:ea typeface="ＭＳ Ｐゴシック" pitchFamily="-112" charset="-128"/>
              </a:rPr>
              <a:t>εγγραφή πολύ ακριβό </a:t>
            </a:r>
          </a:p>
          <a:p>
            <a:pPr lvl="1" eaLnBrk="1" hangingPunct="1"/>
            <a:endParaRPr lang="en-US" sz="2800" dirty="0">
              <a:ea typeface="ＭＳ Ｐゴシック" pitchFamily="-112" charset="-128"/>
            </a:endParaRPr>
          </a:p>
        </p:txBody>
      </p:sp>
      <p:sp>
        <p:nvSpPr>
          <p:cNvPr id="5325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1048315D-3B2A-4D8B-96BA-A1F5B3653EE2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51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3252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5.3</a:t>
            </a:r>
          </a:p>
        </p:txBody>
      </p:sp>
    </p:spTree>
    <p:extLst>
      <p:ext uri="{BB962C8B-B14F-4D97-AF65-F5344CB8AC3E}">
        <p14:creationId xmlns:p14="http://schemas.microsoft.com/office/powerpoint/2010/main" val="301032369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Κωδικοποίηση μεταβλητού μεγέθους (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Variable length encoding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)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56323" name="Rectangle 2051"/>
          <p:cNvSpPr>
            <a:spLocks noGrp="1" noChangeArrowheads="1"/>
          </p:cNvSpPr>
          <p:nvPr>
            <p:ph idx="1"/>
          </p:nvPr>
        </p:nvSpPr>
        <p:spPr>
          <a:xfrm>
            <a:off x="228600" y="1981200"/>
            <a:ext cx="8763000" cy="2133600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l-GR" dirty="0">
                <a:ea typeface="ＭＳ Ｐゴシック" pitchFamily="-112" charset="-128"/>
              </a:rPr>
              <a:t>Στόχος</a:t>
            </a:r>
            <a:r>
              <a:rPr lang="en-US" dirty="0">
                <a:ea typeface="ＭＳ Ｐゴシック" pitchFamily="-112" charset="-128"/>
              </a:rPr>
              <a:t>:</a:t>
            </a:r>
          </a:p>
          <a:p>
            <a:pPr lvl="1" eaLnBrk="1" hangingPunct="1"/>
            <a:r>
              <a:rPr lang="el-GR" sz="1800" dirty="0">
                <a:ea typeface="ＭＳ Ｐゴシック" pitchFamily="-112" charset="-128"/>
              </a:rPr>
              <a:t>Για το</a:t>
            </a:r>
            <a:r>
              <a:rPr lang="en-US" sz="1800" dirty="0">
                <a:ea typeface="ＭＳ Ｐゴシック" pitchFamily="-112" charset="-128"/>
              </a:rPr>
              <a:t> </a:t>
            </a:r>
            <a:r>
              <a:rPr lang="en-US" sz="1800" b="1" i="1" dirty="0" err="1">
                <a:ea typeface="ＭＳ Ｐゴシック" pitchFamily="-112" charset="-128"/>
              </a:rPr>
              <a:t>arachnocentric</a:t>
            </a:r>
            <a:r>
              <a:rPr lang="en-US" sz="1800" dirty="0">
                <a:ea typeface="ＭＳ Ｐゴシック" pitchFamily="-112" charset="-128"/>
              </a:rPr>
              <a:t>, </a:t>
            </a:r>
            <a:r>
              <a:rPr lang="el-GR" sz="1800" dirty="0">
                <a:ea typeface="ＭＳ Ｐゴシック" pitchFamily="-112" charset="-128"/>
              </a:rPr>
              <a:t>θα χρησιμοποιήσουμε εγγραφές  </a:t>
            </a:r>
            <a:r>
              <a:rPr lang="en-US" sz="1800" dirty="0">
                <a:ea typeface="ＭＳ Ｐゴシック" pitchFamily="-112" charset="-128"/>
              </a:rPr>
              <a:t>~20 bits/gap.</a:t>
            </a:r>
          </a:p>
          <a:p>
            <a:pPr lvl="1" eaLnBrk="1" hangingPunct="1"/>
            <a:r>
              <a:rPr lang="el-GR" sz="1800" dirty="0">
                <a:ea typeface="ＭＳ Ｐゴシック" pitchFamily="-112" charset="-128"/>
              </a:rPr>
              <a:t>Για το </a:t>
            </a:r>
            <a:r>
              <a:rPr lang="en-US" sz="1800" dirty="0">
                <a:ea typeface="ＭＳ Ｐゴシック" pitchFamily="-112" charset="-128"/>
              </a:rPr>
              <a:t> </a:t>
            </a:r>
            <a:r>
              <a:rPr lang="en-US" sz="1800" b="1" i="1" dirty="0">
                <a:ea typeface="ＭＳ Ｐゴシック" pitchFamily="-112" charset="-128"/>
              </a:rPr>
              <a:t>the</a:t>
            </a:r>
            <a:r>
              <a:rPr lang="en-US" sz="1800" dirty="0">
                <a:ea typeface="ＭＳ Ｐゴシック" pitchFamily="-112" charset="-128"/>
              </a:rPr>
              <a:t>, </a:t>
            </a:r>
            <a:r>
              <a:rPr lang="el-GR" sz="1800" dirty="0">
                <a:ea typeface="ＭＳ Ｐゴシック" pitchFamily="-112" charset="-128"/>
              </a:rPr>
              <a:t>θα χρησιμοποιήσουμε εγγραφές </a:t>
            </a:r>
            <a:r>
              <a:rPr lang="en-US" sz="1800" dirty="0">
                <a:ea typeface="ＭＳ Ｐゴシック" pitchFamily="-112" charset="-128"/>
              </a:rPr>
              <a:t>~1 bit/gap entry.</a:t>
            </a:r>
          </a:p>
          <a:p>
            <a:pPr eaLnBrk="1" hangingPunct="1"/>
            <a:r>
              <a:rPr lang="el-GR" sz="2400" dirty="0">
                <a:ea typeface="ＭＳ Ｐゴシック" pitchFamily="-112" charset="-128"/>
              </a:rPr>
              <a:t>Αν το μέσο κενό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για έναν όρο είναι </a:t>
            </a:r>
            <a:r>
              <a:rPr lang="en-US" sz="2400" i="1" dirty="0">
                <a:ea typeface="ＭＳ Ｐゴシック" pitchFamily="-112" charset="-128"/>
              </a:rPr>
              <a:t>G</a:t>
            </a:r>
            <a:r>
              <a:rPr lang="en-US" sz="2400" dirty="0">
                <a:ea typeface="ＭＳ Ｐゴシック" pitchFamily="-112" charset="-128"/>
              </a:rPr>
              <a:t>, </a:t>
            </a:r>
            <a:r>
              <a:rPr lang="el-GR" sz="2400" dirty="0">
                <a:ea typeface="ＭＳ Ｐゴシック" pitchFamily="-112" charset="-128"/>
              </a:rPr>
              <a:t>θέλουμε να χρησιμοποιήσουμε εγγραφές  </a:t>
            </a:r>
            <a:r>
              <a:rPr lang="en-US" sz="2400" dirty="0">
                <a:ea typeface="ＭＳ Ｐゴシック" pitchFamily="-112" charset="-128"/>
              </a:rPr>
              <a:t>~log</a:t>
            </a:r>
            <a:r>
              <a:rPr lang="en-US" sz="2400" baseline="-25000" dirty="0">
                <a:ea typeface="ＭＳ Ｐゴシック" pitchFamily="-112" charset="-128"/>
              </a:rPr>
              <a:t>2</a:t>
            </a:r>
            <a:r>
              <a:rPr lang="en-US" sz="2400" i="1" dirty="0">
                <a:ea typeface="ＭＳ Ｐゴシック" pitchFamily="-112" charset="-128"/>
              </a:rPr>
              <a:t>G</a:t>
            </a:r>
            <a:r>
              <a:rPr lang="en-US" sz="2400" dirty="0">
                <a:ea typeface="ＭＳ Ｐゴシック" pitchFamily="-112" charset="-128"/>
              </a:rPr>
              <a:t> bits/gap.</a:t>
            </a:r>
          </a:p>
          <a:p>
            <a:pPr eaLnBrk="1" hangingPunct="1"/>
            <a:r>
              <a:rPr lang="el-GR" sz="2400" u="sng" dirty="0">
                <a:ea typeface="ＭＳ Ｐゴシック" pitchFamily="-112" charset="-128"/>
              </a:rPr>
              <a:t>Βασική πρόκληση</a:t>
            </a:r>
            <a:r>
              <a:rPr lang="en-US" sz="2400" dirty="0">
                <a:ea typeface="ＭＳ Ｐゴシック" pitchFamily="-112" charset="-128"/>
              </a:rPr>
              <a:t>: </a:t>
            </a:r>
            <a:r>
              <a:rPr lang="el-GR" sz="2400" dirty="0">
                <a:ea typeface="ＭＳ Ｐゴシック" pitchFamily="-112" charset="-128"/>
              </a:rPr>
              <a:t>κωδικοποίηση κάθε ακεραίου </a:t>
            </a:r>
            <a:r>
              <a:rPr lang="en-US" sz="2400" dirty="0">
                <a:ea typeface="ＭＳ Ｐゴシック" pitchFamily="-112" charset="-128"/>
              </a:rPr>
              <a:t>(gap) </a:t>
            </a:r>
            <a:r>
              <a:rPr lang="el-GR" sz="2400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με όσα λιγότερα</a:t>
            </a:r>
            <a:r>
              <a:rPr lang="en-US" sz="2400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 bits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είναι απαραίτητα για αυτόν τον ακέραιο</a:t>
            </a:r>
            <a:r>
              <a:rPr lang="en-US" sz="2400" dirty="0">
                <a:ea typeface="ＭＳ Ｐゴシック" pitchFamily="-112" charset="-128"/>
              </a:rPr>
              <a:t>.</a:t>
            </a:r>
          </a:p>
          <a:p>
            <a:pPr eaLnBrk="1" hangingPunct="1"/>
            <a:r>
              <a:rPr lang="el-GR" sz="2400" dirty="0">
                <a:ea typeface="ＭＳ Ｐゴシック" pitchFamily="-112" charset="-128"/>
              </a:rPr>
              <a:t>Αυτό απαιτεί κωδικοποίηση μεταβλητού μεγέθους -- </a:t>
            </a: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variable length encoding</a:t>
            </a:r>
          </a:p>
          <a:p>
            <a:pPr eaLnBrk="1" hangingPunct="1"/>
            <a:r>
              <a:rPr lang="el-GR" sz="2400" dirty="0">
                <a:ea typeface="ＭＳ Ｐゴシック" pitchFamily="-112" charset="-128"/>
              </a:rPr>
              <a:t>Αυτό το πετυχαίνουμε χρησιμοποιώντας σύντομους κώδικες για μικρούς αριθμούς</a:t>
            </a:r>
            <a:endParaRPr lang="en-US" sz="2400" dirty="0">
              <a:ea typeface="ＭＳ Ｐゴシック" pitchFamily="-112" charset="-128"/>
            </a:endParaRPr>
          </a:p>
        </p:txBody>
      </p:sp>
      <p:sp>
        <p:nvSpPr>
          <p:cNvPr id="5632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AEE571D0-7FE3-4510-A8C0-4EAAA17453D1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52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6324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5.3</a:t>
            </a:r>
          </a:p>
        </p:txBody>
      </p:sp>
    </p:spTree>
    <p:extLst>
      <p:ext uri="{BB962C8B-B14F-4D97-AF65-F5344CB8AC3E}">
        <p14:creationId xmlns:p14="http://schemas.microsoft.com/office/powerpoint/2010/main" val="380088853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249362"/>
          </a:xfrm>
        </p:spPr>
        <p:txBody>
          <a:bodyPr>
            <a:normAutofit/>
          </a:bodyPr>
          <a:lstStyle/>
          <a:p>
            <a:pPr algn="ctr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Κωδικοί μεταβλητών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Byte (Variable Byte (VB) codes)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>
          <a:xfrm>
            <a:off x="384175" y="2514600"/>
            <a:ext cx="8131175" cy="1600200"/>
          </a:xfrm>
        </p:spPr>
        <p:txBody>
          <a:bodyPr>
            <a:noAutofit/>
          </a:bodyPr>
          <a:lstStyle/>
          <a:p>
            <a:r>
              <a:rPr lang="el-GR" sz="2400" dirty="0">
                <a:ea typeface="ＭＳ Ｐゴシック" pitchFamily="-112" charset="-128"/>
              </a:rPr>
              <a:t>Κωδικοποιούμε κάθε διάκενο με ακέραιο αριθμό από </a:t>
            </a:r>
            <a:r>
              <a:rPr lang="en-US" sz="2400" dirty="0">
                <a:ea typeface="ＭＳ Ｐゴシック" pitchFamily="-112" charset="-128"/>
              </a:rPr>
              <a:t>bytes</a:t>
            </a:r>
          </a:p>
          <a:p>
            <a:r>
              <a:rPr lang="el-GR" sz="2400" dirty="0">
                <a:ea typeface="ＭＳ Ｐゴシック" pitchFamily="-112" charset="-128"/>
              </a:rPr>
              <a:t>Το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πρώτο</a:t>
            </a:r>
            <a:r>
              <a:rPr lang="el-GR" sz="2400" dirty="0">
                <a:ea typeface="ＭＳ Ｐゴシック" pitchFamily="-112" charset="-128"/>
              </a:rPr>
              <a:t> </a:t>
            </a:r>
            <a:r>
              <a:rPr lang="en-US" sz="2400" dirty="0">
                <a:ea typeface="ＭＳ Ｐゴシック" pitchFamily="-112" charset="-128"/>
              </a:rPr>
              <a:t>bit </a:t>
            </a:r>
            <a:r>
              <a:rPr lang="el-GR" sz="2400" dirty="0">
                <a:ea typeface="ＭＳ Ｐゴシック" pitchFamily="-112" charset="-128"/>
              </a:rPr>
              <a:t>κάθε </a:t>
            </a:r>
            <a:r>
              <a:rPr lang="en-US" sz="2400" dirty="0">
                <a:ea typeface="ＭＳ Ｐゴシック" pitchFamily="-112" charset="-128"/>
              </a:rPr>
              <a:t>byte </a:t>
            </a:r>
            <a:r>
              <a:rPr lang="el-GR" sz="2400" dirty="0">
                <a:ea typeface="ＭＳ Ｐゴシック" pitchFamily="-112" charset="-128"/>
              </a:rPr>
              <a:t>χρησιμοποιείται ως </a:t>
            </a: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bit </a:t>
            </a:r>
            <a:r>
              <a:rPr lang="el-GR" sz="2400" i="1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συνέχισης</a:t>
            </a:r>
            <a:r>
              <a:rPr lang="el-GR" sz="24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 </a:t>
            </a:r>
            <a:r>
              <a:rPr lang="en-US" sz="2400" dirty="0">
                <a:ea typeface="ＭＳ Ｐゴシック" pitchFamily="-112" charset="-128"/>
              </a:rPr>
              <a:t>(continuation bit)</a:t>
            </a:r>
          </a:p>
          <a:p>
            <a:pPr lvl="2"/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0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,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αν ακολουθεί και άλλο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byte</a:t>
            </a:r>
          </a:p>
          <a:p>
            <a:pPr lvl="2"/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1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,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αλλιώς (αν το τελευταίο)</a:t>
            </a:r>
            <a:endParaRPr lang="en-US" sz="2400" dirty="0">
              <a:solidFill>
                <a:schemeClr val="accent1">
                  <a:lumMod val="75000"/>
                </a:schemeClr>
              </a:solidFill>
              <a:ea typeface="ＭＳ Ｐゴシック" pitchFamily="-112" charset="-128"/>
            </a:endParaRPr>
          </a:p>
          <a:p>
            <a:pPr lvl="3"/>
            <a:r>
              <a:rPr lang="el-GR" sz="2250" dirty="0">
                <a:ea typeface="ＭＳ Ｐゴシック" pitchFamily="-112" charset="-128"/>
              </a:rPr>
              <a:t>Είναι 0 σε όλα τα </a:t>
            </a:r>
            <a:r>
              <a:rPr lang="en-US" sz="2250" dirty="0">
                <a:ea typeface="ＭＳ Ｐゴシック" pitchFamily="-112" charset="-128"/>
              </a:rPr>
              <a:t>bytes </a:t>
            </a:r>
            <a:r>
              <a:rPr lang="el-GR" sz="2250" dirty="0">
                <a:ea typeface="ＭＳ Ｐゴシック" pitchFamily="-112" charset="-128"/>
              </a:rPr>
              <a:t>εκτός από το τελευταίο, όπου είναι 1</a:t>
            </a:r>
            <a:endParaRPr lang="el-GR" sz="2250" dirty="0">
              <a:solidFill>
                <a:schemeClr val="accent1">
                  <a:lumMod val="75000"/>
                </a:schemeClr>
              </a:solidFill>
              <a:ea typeface="ＭＳ Ｐゴシック" pitchFamily="-112" charset="-128"/>
            </a:endParaRPr>
          </a:p>
          <a:p>
            <a:pPr lvl="1"/>
            <a:r>
              <a:rPr lang="el-GR" sz="2400" dirty="0">
                <a:ea typeface="ＭＳ Ｐゴシック" pitchFamily="-112" charset="-128"/>
              </a:rPr>
              <a:t>Χρησιμοποιείται για να σηματοδοτήσει το τελευταίο </a:t>
            </a:r>
            <a:r>
              <a:rPr lang="en-US" sz="2400" dirty="0">
                <a:ea typeface="ＭＳ Ｐゴシック" pitchFamily="-112" charset="-128"/>
              </a:rPr>
              <a:t>byte </a:t>
            </a:r>
            <a:r>
              <a:rPr lang="el-GR" sz="2400" dirty="0">
                <a:ea typeface="ＭＳ Ｐゴシック" pitchFamily="-112" charset="-128"/>
              </a:rPr>
              <a:t>της κωδικοποίησης</a:t>
            </a:r>
            <a:endParaRPr lang="en-US" sz="2400" dirty="0">
              <a:ea typeface="ＭＳ Ｐゴシック" pitchFamily="-112" charset="-128"/>
            </a:endParaRPr>
          </a:p>
        </p:txBody>
      </p:sp>
      <p:sp>
        <p:nvSpPr>
          <p:cNvPr id="5734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F611144F-98E5-43A9-806F-8CED3D2A66AC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53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7348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5.3</a:t>
            </a:r>
          </a:p>
        </p:txBody>
      </p:sp>
    </p:spTree>
    <p:extLst>
      <p:ext uri="{BB962C8B-B14F-4D97-AF65-F5344CB8AC3E}">
        <p14:creationId xmlns:p14="http://schemas.microsoft.com/office/powerpoint/2010/main" val="299428065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249362"/>
          </a:xfrm>
        </p:spPr>
        <p:txBody>
          <a:bodyPr>
            <a:normAutofit/>
          </a:bodyPr>
          <a:lstStyle/>
          <a:p>
            <a:pPr algn="ctr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Κωδικοί μεταβλητών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Byte (Variable Byte (VB) codes)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>
          <a:xfrm>
            <a:off x="628650" y="2133600"/>
            <a:ext cx="7886700" cy="2060575"/>
          </a:xfrm>
        </p:spPr>
        <p:txBody>
          <a:bodyPr>
            <a:noAutofit/>
          </a:bodyPr>
          <a:lstStyle/>
          <a:p>
            <a:r>
              <a:rPr lang="el-GR" sz="2400" dirty="0">
                <a:ea typeface="ＭＳ Ｐゴシック" pitchFamily="-112" charset="-128"/>
              </a:rPr>
              <a:t>Ξεκίνα με ένα </a:t>
            </a:r>
            <a:r>
              <a:rPr lang="en-US" sz="2400" dirty="0">
                <a:ea typeface="ＭＳ Ｐゴシック" pitchFamily="-112" charset="-128"/>
              </a:rPr>
              <a:t>byte </a:t>
            </a:r>
            <a:r>
              <a:rPr lang="el-GR" sz="2400" dirty="0">
                <a:ea typeface="ＭＳ Ｐゴシック" pitchFamily="-112" charset="-128"/>
              </a:rPr>
              <a:t>για την αποθήκευση του </a:t>
            </a:r>
            <a:r>
              <a:rPr lang="en-US" sz="2400" i="1" dirty="0">
                <a:ea typeface="ＭＳ Ｐゴシック" pitchFamily="-112" charset="-128"/>
              </a:rPr>
              <a:t>G</a:t>
            </a:r>
            <a:endParaRPr lang="en-US" sz="2400" dirty="0">
              <a:ea typeface="ＭＳ Ｐゴシック" pitchFamily="-112" charset="-128"/>
            </a:endParaRPr>
          </a:p>
          <a:p>
            <a:r>
              <a:rPr lang="el-GR" sz="2400" dirty="0">
                <a:ea typeface="ＭＳ Ｐゴシック" pitchFamily="-112" charset="-128"/>
              </a:rPr>
              <a:t>Αν </a:t>
            </a:r>
            <a:r>
              <a:rPr lang="en-US" sz="2400" i="1" dirty="0">
                <a:ea typeface="ＭＳ Ｐゴシック" pitchFamily="-112" charset="-128"/>
              </a:rPr>
              <a:t>G</a:t>
            </a:r>
            <a:r>
              <a:rPr lang="en-US" sz="2400" dirty="0">
                <a:ea typeface="ＭＳ Ｐゴシック" pitchFamily="-112" charset="-128"/>
              </a:rPr>
              <a:t> ≤127, </a:t>
            </a:r>
            <a:r>
              <a:rPr lang="el-GR" sz="2400" dirty="0">
                <a:ea typeface="ＭＳ Ｐゴシック" pitchFamily="-112" charset="-128"/>
              </a:rPr>
              <a:t>υπολόγισε τη δυαδική αναπαράσταση με τα </a:t>
            </a:r>
            <a:r>
              <a:rPr lang="en-US" sz="2400" dirty="0">
                <a:ea typeface="ＭＳ Ｐゴシック" pitchFamily="-112" charset="-128"/>
              </a:rPr>
              <a:t>7 </a:t>
            </a:r>
            <a:r>
              <a:rPr lang="el-GR" sz="2400" dirty="0">
                <a:ea typeface="ＭＳ Ｐゴシック" pitchFamily="-112" charset="-128"/>
              </a:rPr>
              <a:t>διαθέσιμα </a:t>
            </a:r>
            <a:r>
              <a:rPr lang="en-US" sz="2400" dirty="0">
                <a:ea typeface="ＭＳ Ｐゴシック" pitchFamily="-112" charset="-128"/>
              </a:rPr>
              <a:t>bits and </a:t>
            </a:r>
            <a:r>
              <a:rPr lang="el-GR" sz="2400" dirty="0">
                <a:ea typeface="ＭＳ Ｐゴシック" pitchFamily="-112" charset="-128"/>
              </a:rPr>
              <a:t>θέσε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n-US" sz="2400" i="1" dirty="0">
                <a:ea typeface="ＭＳ Ｐゴシック" pitchFamily="-112" charset="-128"/>
              </a:rPr>
              <a:t>c </a:t>
            </a:r>
            <a:r>
              <a:rPr lang="en-US" sz="2400" dirty="0">
                <a:ea typeface="ＭＳ Ｐゴシック" pitchFamily="-112" charset="-128"/>
              </a:rPr>
              <a:t>=1</a:t>
            </a:r>
          </a:p>
          <a:p>
            <a:r>
              <a:rPr lang="el-GR" sz="2400" dirty="0">
                <a:ea typeface="ＭＳ Ｐゴシック" pitchFamily="-112" charset="-128"/>
              </a:rPr>
              <a:t>Αλλιώς, κωδικοποίησε τα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7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lower-order bits </a:t>
            </a:r>
            <a:r>
              <a:rPr lang="el-GR" sz="2400" dirty="0">
                <a:ea typeface="ＭＳ Ｐゴシック" pitchFamily="-112" charset="-128"/>
              </a:rPr>
              <a:t>του </a:t>
            </a:r>
            <a:r>
              <a:rPr lang="en-US" sz="2400" dirty="0">
                <a:ea typeface="ＭＳ Ｐゴシック" pitchFamily="-112" charset="-128"/>
              </a:rPr>
              <a:t>G </a:t>
            </a:r>
            <a:r>
              <a:rPr lang="el-GR" sz="2400" dirty="0">
                <a:ea typeface="ＭＳ Ｐゴシック" pitchFamily="-112" charset="-128"/>
              </a:rPr>
              <a:t>και χρησιμοποίησε επιπρόσθετα </a:t>
            </a:r>
            <a:r>
              <a:rPr lang="en-US" sz="2400" dirty="0">
                <a:ea typeface="ＭＳ Ｐゴシック" pitchFamily="-112" charset="-128"/>
              </a:rPr>
              <a:t>bytes </a:t>
            </a:r>
            <a:r>
              <a:rPr lang="el-GR" sz="2400" dirty="0">
                <a:ea typeface="ＭＳ Ｐゴシック" pitchFamily="-112" charset="-128"/>
              </a:rPr>
              <a:t>για να κωδικοποιήσεις τα </a:t>
            </a:r>
            <a:r>
              <a:rPr lang="en-US" sz="2400" dirty="0">
                <a:ea typeface="ＭＳ Ｐゴシック" pitchFamily="-112" charset="-128"/>
              </a:rPr>
              <a:t>higher order bits </a:t>
            </a:r>
            <a:r>
              <a:rPr lang="el-GR" sz="2400" dirty="0">
                <a:ea typeface="ＭＳ Ｐゴシック" pitchFamily="-112" charset="-128"/>
              </a:rPr>
              <a:t>με τον ίδιο αλγόριθμο</a:t>
            </a:r>
            <a:endParaRPr lang="en-US" sz="2400" dirty="0">
              <a:ea typeface="ＭＳ Ｐゴシック" pitchFamily="-112" charset="-128"/>
            </a:endParaRPr>
          </a:p>
          <a:p>
            <a:r>
              <a:rPr lang="el-GR" sz="2400" dirty="0">
                <a:ea typeface="ＭＳ Ｐゴシック" pitchFamily="-112" charset="-128"/>
              </a:rPr>
              <a:t>Στο τέλος, θέσε το </a:t>
            </a:r>
            <a:r>
              <a:rPr lang="en-US" sz="2400" dirty="0">
                <a:ea typeface="ＭＳ Ｐゴシック" pitchFamily="-112" charset="-128"/>
              </a:rPr>
              <a:t>bit </a:t>
            </a:r>
            <a:r>
              <a:rPr lang="el-GR" sz="2400" dirty="0">
                <a:ea typeface="ＭＳ Ｐゴシック" pitchFamily="-112" charset="-128"/>
              </a:rPr>
              <a:t>συνέχισης του τελευταίου </a:t>
            </a:r>
            <a:r>
              <a:rPr lang="en-US" sz="2400" dirty="0">
                <a:ea typeface="ＭＳ Ｐゴシック" pitchFamily="-112" charset="-128"/>
              </a:rPr>
              <a:t>byte</a:t>
            </a:r>
            <a:r>
              <a:rPr lang="el-GR" sz="2400" dirty="0">
                <a:ea typeface="ＭＳ Ｐゴシック" pitchFamily="-112" charset="-128"/>
              </a:rPr>
              <a:t> σε 1, </a:t>
            </a:r>
            <a:r>
              <a:rPr lang="en-US" sz="2400" dirty="0">
                <a:ea typeface="ＭＳ Ｐゴシック" pitchFamily="-112" charset="-128"/>
              </a:rPr>
              <a:t>c = 1 </a:t>
            </a:r>
            <a:r>
              <a:rPr lang="el-GR" sz="2400" dirty="0">
                <a:ea typeface="ＭＳ Ｐゴシック" pitchFamily="-112" charset="-128"/>
              </a:rPr>
              <a:t>και στα άλλα σε 0, </a:t>
            </a:r>
            <a:r>
              <a:rPr lang="en-US" sz="2400" i="1" dirty="0">
                <a:ea typeface="ＭＳ Ｐゴシック" pitchFamily="-112" charset="-128"/>
              </a:rPr>
              <a:t>c</a:t>
            </a:r>
            <a:r>
              <a:rPr lang="en-US" sz="2400" dirty="0">
                <a:ea typeface="ＭＳ Ｐゴシック" pitchFamily="-112" charset="-128"/>
              </a:rPr>
              <a:t> = 0.</a:t>
            </a:r>
          </a:p>
        </p:txBody>
      </p:sp>
      <p:sp>
        <p:nvSpPr>
          <p:cNvPr id="5734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F611144F-98E5-43A9-806F-8CED3D2A66AC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54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7348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5.3</a:t>
            </a:r>
          </a:p>
        </p:txBody>
      </p:sp>
    </p:spTree>
    <p:extLst>
      <p:ext uri="{BB962C8B-B14F-4D97-AF65-F5344CB8AC3E}">
        <p14:creationId xmlns:p14="http://schemas.microsoft.com/office/powerpoint/2010/main" val="150341465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Παράδειγμα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752600"/>
          <a:ext cx="7772400" cy="1657350"/>
        </p:xfrm>
        <a:graphic>
          <a:graphicData uri="http://schemas.openxmlformats.org/drawingml/2006/table">
            <a:tbl>
              <a:tblPr/>
              <a:tblGrid>
                <a:gridCol w="194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docIDs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824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829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215406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gaps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214577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VB code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00000110 10111000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10000101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00001101 00001100 10110001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8397" name="Slide Number Placeholder 9"/>
          <p:cNvSpPr>
            <a:spLocks noGrp="1"/>
          </p:cNvSpPr>
          <p:nvPr>
            <p:ph type="sldNum" sz="quarter" idx="12"/>
          </p:nvPr>
        </p:nvSpPr>
        <p:spPr bwMode="auto">
          <a:xfrm>
            <a:off x="6934200" y="6353175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7492AD96-6165-4508-940C-5815513AD632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55</a:t>
            </a:fld>
            <a:endParaRPr lang="en-US" sz="1200" dirty="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33400" y="3581400"/>
            <a:ext cx="803751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n-US"/>
              <a:t>Postings stored as the byte concatenation</a:t>
            </a:r>
          </a:p>
          <a:p>
            <a:pPr eaLnBrk="1" hangingPunct="1"/>
            <a:r>
              <a:rPr lang="en-US" sz="2000">
                <a:solidFill>
                  <a:srgbClr val="A40508"/>
                </a:solidFill>
              </a:rPr>
              <a:t>000001101011100010000101000011010000110010110001</a:t>
            </a:r>
          </a:p>
        </p:txBody>
      </p:sp>
      <p:sp>
        <p:nvSpPr>
          <p:cNvPr id="6" name="Up Arrow Callout 5"/>
          <p:cNvSpPr>
            <a:spLocks noChangeArrowheads="1"/>
          </p:cNvSpPr>
          <p:nvPr/>
        </p:nvSpPr>
        <p:spPr bwMode="auto">
          <a:xfrm>
            <a:off x="381000" y="4289425"/>
            <a:ext cx="5983288" cy="1273175"/>
          </a:xfrm>
          <a:prstGeom prst="upArrowCallout">
            <a:avLst>
              <a:gd name="adj1" fmla="val 25020"/>
              <a:gd name="adj2" fmla="val 24999"/>
              <a:gd name="adj3" fmla="val 25000"/>
              <a:gd name="adj4" fmla="val 64977"/>
            </a:avLst>
          </a:prstGeom>
          <a:solidFill>
            <a:srgbClr val="FFC000">
              <a:alpha val="2901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dirty="0"/>
              <a:t>Key property: VB-encoded postings are</a:t>
            </a:r>
          </a:p>
          <a:p>
            <a:r>
              <a:rPr lang="en-US" dirty="0"/>
              <a:t>uniquely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prefix-decodable</a:t>
            </a:r>
            <a:r>
              <a:rPr lang="en-US" dirty="0"/>
              <a:t>.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495800" y="2133600"/>
            <a:ext cx="3810000" cy="4648200"/>
            <a:chOff x="4495800" y="2133600"/>
            <a:chExt cx="3810000" cy="4648200"/>
          </a:xfrm>
        </p:grpSpPr>
        <p:sp>
          <p:nvSpPr>
            <p:cNvPr id="58398" name="Rounded Rectangle 6"/>
            <p:cNvSpPr>
              <a:spLocks noChangeArrowheads="1"/>
            </p:cNvSpPr>
            <p:nvPr/>
          </p:nvSpPr>
          <p:spPr bwMode="auto">
            <a:xfrm>
              <a:off x="4572000" y="2133600"/>
              <a:ext cx="1219200" cy="685800"/>
            </a:xfrm>
            <a:prstGeom prst="roundRect">
              <a:avLst>
                <a:gd name="adj" fmla="val 16667"/>
              </a:avLst>
            </a:prstGeom>
            <a:solidFill>
              <a:srgbClr val="FFFF00">
                <a:alpha val="25098"/>
              </a:srgb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99" name="Line Callout 3 7"/>
            <p:cNvSpPr>
              <a:spLocks/>
            </p:cNvSpPr>
            <p:nvPr/>
          </p:nvSpPr>
          <p:spPr bwMode="auto">
            <a:xfrm>
              <a:off x="4495800" y="5867400"/>
              <a:ext cx="3810000" cy="914400"/>
            </a:xfrm>
            <a:prstGeom prst="borderCallout3">
              <a:avLst>
                <a:gd name="adj1" fmla="val -894"/>
                <a:gd name="adj2" fmla="val 100759"/>
                <a:gd name="adj3" fmla="val -207736"/>
                <a:gd name="adj4" fmla="val 114884"/>
                <a:gd name="adj5" fmla="val -239287"/>
                <a:gd name="adj6" fmla="val 60000"/>
                <a:gd name="adj7" fmla="val -335847"/>
                <a:gd name="adj8" fmla="val 1808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/>
                <a:t>For a small gap (5), VB</a:t>
              </a:r>
            </a:p>
            <a:p>
              <a:r>
                <a:rPr lang="en-US"/>
                <a:t>uses a whole byte.</a:t>
              </a:r>
            </a:p>
          </p:txBody>
        </p:sp>
      </p:grpSp>
      <p:sp>
        <p:nvSpPr>
          <p:cNvPr id="58396" name="TextBox 8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8600" y="5867400"/>
            <a:ext cx="281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+mn-lt"/>
              </a:rPr>
              <a:t>824</a:t>
            </a:r>
          </a:p>
          <a:p>
            <a:r>
              <a:rPr lang="el-GR" dirty="0">
                <a:latin typeface="+mn-lt"/>
              </a:rPr>
              <a:t>110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0111000</a:t>
            </a:r>
          </a:p>
        </p:txBody>
      </p:sp>
    </p:spTree>
    <p:extLst>
      <p:ext uri="{BB962C8B-B14F-4D97-AF65-F5344CB8AC3E}">
        <p14:creationId xmlns:p14="http://schemas.microsoft.com/office/powerpoint/2010/main" val="1821100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708C45B-F84D-44A5-9EEE-FE0E34B80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236AC0E-69E8-432E-9035-24355CC62A09}"/>
              </a:ext>
            </a:extLst>
          </p:cNvPr>
          <p:cNvSpPr txBox="1"/>
          <p:nvPr/>
        </p:nvSpPr>
        <p:spPr>
          <a:xfrm>
            <a:off x="1219200" y="838200"/>
            <a:ext cx="5638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lain" startAt="5"/>
            </a:pPr>
            <a:r>
              <a:rPr lang="el-GR" dirty="0">
                <a:latin typeface="+mn-lt"/>
              </a:rPr>
              <a:t>101</a:t>
            </a:r>
          </a:p>
          <a:p>
            <a:r>
              <a:rPr lang="el-GR" dirty="0">
                <a:latin typeface="+mn-lt"/>
              </a:rPr>
              <a:t>10000101</a:t>
            </a:r>
          </a:p>
          <a:p>
            <a:r>
              <a:rPr lang="el-GR" dirty="0">
                <a:latin typeface="+mn-lt"/>
              </a:rPr>
              <a:t>824    1100111000</a:t>
            </a:r>
          </a:p>
          <a:p>
            <a:r>
              <a:rPr lang="el-GR" dirty="0">
                <a:latin typeface="+mn-lt"/>
              </a:rPr>
              <a:t>      10000110   00111000</a:t>
            </a:r>
          </a:p>
          <a:p>
            <a:endParaRPr lang="el-GR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C4E6BC6-E319-4CE5-A274-CE1401B696FA}"/>
              </a:ext>
            </a:extLst>
          </p:cNvPr>
          <p:cNvCxnSpPr/>
          <p:nvPr/>
        </p:nvCxnSpPr>
        <p:spPr>
          <a:xfrm flipH="1">
            <a:off x="2514600" y="1981200"/>
            <a:ext cx="1066800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454938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Άλλες κωδικοποιήσεις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>
          <a:xfrm>
            <a:off x="419100" y="1905000"/>
            <a:ext cx="8305800" cy="1981200"/>
          </a:xfrm>
        </p:spPr>
        <p:txBody>
          <a:bodyPr>
            <a:noAutofit/>
          </a:bodyPr>
          <a:lstStyle/>
          <a:p>
            <a:r>
              <a:rPr lang="el-GR" sz="2400" dirty="0">
                <a:ea typeface="ＭＳ Ｐゴシック" pitchFamily="-112" charset="-128"/>
              </a:rPr>
              <a:t>Αντί για </a:t>
            </a:r>
            <a:r>
              <a:rPr lang="en-US" sz="2400" dirty="0">
                <a:ea typeface="ＭＳ Ｐゴシック" pitchFamily="-112" charset="-128"/>
              </a:rPr>
              <a:t>bytes</a:t>
            </a:r>
            <a:r>
              <a:rPr lang="el-GR" sz="2400" dirty="0">
                <a:ea typeface="ＭＳ Ｐゴシック" pitchFamily="-112" charset="-128"/>
              </a:rPr>
              <a:t>, δηλαδή 8 </a:t>
            </a:r>
            <a:r>
              <a:rPr lang="en-US" sz="2400" dirty="0">
                <a:ea typeface="ＭＳ Ｐゴシック" pitchFamily="-112" charset="-128"/>
              </a:rPr>
              <a:t>bits, </a:t>
            </a:r>
            <a:r>
              <a:rPr lang="el-GR" sz="2400" dirty="0">
                <a:ea typeface="ＭＳ Ｐゴシック" pitchFamily="-112" charset="-128"/>
              </a:rPr>
              <a:t>άλλες μονάδες πχ 3</a:t>
            </a:r>
            <a:r>
              <a:rPr lang="en-US" sz="2400" dirty="0">
                <a:ea typeface="ＭＳ Ｐゴシック" pitchFamily="-112" charset="-128"/>
              </a:rPr>
              <a:t>2 bits (words), 16 bits, 4 bits (nibbles).</a:t>
            </a:r>
            <a:endParaRPr lang="el-GR" sz="2400" dirty="0">
              <a:ea typeface="ＭＳ Ｐゴシック" pitchFamily="-112" charset="-128"/>
            </a:endParaRPr>
          </a:p>
          <a:p>
            <a:endParaRPr lang="en-US" sz="900" dirty="0">
              <a:ea typeface="ＭＳ Ｐゴシック" pitchFamily="-112" charset="-128"/>
            </a:endParaRPr>
          </a:p>
          <a:p>
            <a:pPr>
              <a:buNone/>
            </a:pP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Compression ratio </a:t>
            </a:r>
            <a:r>
              <a:rPr lang="en-US" sz="2400" i="1" dirty="0" err="1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vs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 speed of decompression</a:t>
            </a:r>
          </a:p>
          <a:p>
            <a:pPr lvl="1"/>
            <a:r>
              <a:rPr lang="el-GR" sz="2400" dirty="0">
                <a:ea typeface="ＭＳ Ｐゴシック" pitchFamily="-112" charset="-128"/>
              </a:rPr>
              <a:t>Με </a:t>
            </a:r>
            <a:r>
              <a:rPr lang="en-US" sz="2400" dirty="0">
                <a:ea typeface="ＭＳ Ｐゴシック" pitchFamily="-112" charset="-128"/>
              </a:rPr>
              <a:t>byte </a:t>
            </a:r>
            <a:r>
              <a:rPr lang="el-GR" sz="2400" dirty="0">
                <a:ea typeface="ＭＳ Ｐゴシック" pitchFamily="-112" charset="-128"/>
              </a:rPr>
              <a:t>χάνουμε κάποιο χώρο αν πολύ μικρά διάκενα </a:t>
            </a:r>
            <a:r>
              <a:rPr lang="en-US" sz="2400" dirty="0">
                <a:ea typeface="ＭＳ Ｐゴシック" pitchFamily="-112" charset="-128"/>
              </a:rPr>
              <a:t>– nibbles </a:t>
            </a:r>
            <a:r>
              <a:rPr lang="el-GR" sz="2400" dirty="0">
                <a:ea typeface="ＭＳ Ｐゴシック" pitchFamily="-112" charset="-128"/>
              </a:rPr>
              <a:t>καλύτερα σε αυτές τις περιπτώσεις</a:t>
            </a:r>
            <a:r>
              <a:rPr lang="en-US" sz="2400" dirty="0">
                <a:ea typeface="ＭＳ Ｐゴシック" pitchFamily="-112" charset="-128"/>
              </a:rPr>
              <a:t>.</a:t>
            </a:r>
          </a:p>
          <a:p>
            <a:pPr lvl="1"/>
            <a:r>
              <a:rPr lang="el-GR" sz="2400" dirty="0">
                <a:ea typeface="ＭＳ Ｐゴシック" pitchFamily="-112" charset="-128"/>
              </a:rPr>
              <a:t>Μικρές λέξεις, πιο περίπλοκος χειρισμός</a:t>
            </a:r>
          </a:p>
          <a:p>
            <a:pPr lvl="1"/>
            <a:endParaRPr lang="en-US" sz="1200" dirty="0">
              <a:ea typeface="ＭＳ Ｐゴシック" pitchFamily="-112" charset="-128"/>
            </a:endParaRPr>
          </a:p>
          <a:p>
            <a:r>
              <a:rPr lang="el-GR" sz="2400" dirty="0">
                <a:ea typeface="ＭＳ Ｐゴシック" pitchFamily="-112" charset="-128"/>
              </a:rPr>
              <a:t>Οι κωδικοί </a:t>
            </a:r>
            <a:r>
              <a:rPr lang="en-US" sz="2400" dirty="0">
                <a:ea typeface="ＭＳ Ｐゴシック" pitchFamily="-112" charset="-128"/>
              </a:rPr>
              <a:t>V</a:t>
            </a:r>
            <a:r>
              <a:rPr lang="el-GR" sz="2400" dirty="0">
                <a:ea typeface="ＭＳ Ｐゴシック" pitchFamily="-112" charset="-128"/>
              </a:rPr>
              <a:t>Β χρησιμοποιούνται σε πολλά εμπορικά/ερευνητικά συστήματα</a:t>
            </a:r>
            <a:endParaRPr lang="en-US" sz="2400" dirty="0">
              <a:ea typeface="ＭＳ Ｐゴシック" pitchFamily="-112" charset="-128"/>
            </a:endParaRPr>
          </a:p>
        </p:txBody>
      </p:sp>
      <p:sp>
        <p:nvSpPr>
          <p:cNvPr id="5939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1A324C8D-93FC-46B4-A790-7C85CDFEDC6A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57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939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>
                <a:solidFill>
                  <a:srgbClr val="FBFCFF"/>
                </a:solidFill>
              </a:rPr>
              <a:t>Κεφ. </a:t>
            </a:r>
            <a:r>
              <a:rPr lang="en-US" sz="1600" dirty="0">
                <a:solidFill>
                  <a:srgbClr val="FBFCFF"/>
                </a:solidFill>
              </a:rPr>
              <a:t>5.3</a:t>
            </a:r>
          </a:p>
        </p:txBody>
      </p:sp>
    </p:spTree>
    <p:extLst>
      <p:ext uri="{BB962C8B-B14F-4D97-AF65-F5344CB8AC3E}">
        <p14:creationId xmlns:p14="http://schemas.microsoft.com/office/powerpoint/2010/main" val="88951012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708C45B-F84D-44A5-9EEE-FE0E34B80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236AC0E-69E8-432E-9035-24355CC62A09}"/>
              </a:ext>
            </a:extLst>
          </p:cNvPr>
          <p:cNvSpPr txBox="1"/>
          <p:nvPr/>
        </p:nvSpPr>
        <p:spPr>
          <a:xfrm>
            <a:off x="1219200" y="838200"/>
            <a:ext cx="5638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lain" startAt="5"/>
            </a:pPr>
            <a:r>
              <a:rPr lang="el-GR" dirty="0">
                <a:latin typeface="+mn-lt"/>
              </a:rPr>
              <a:t>101</a:t>
            </a:r>
          </a:p>
          <a:p>
            <a:r>
              <a:rPr lang="el-GR" dirty="0">
                <a:latin typeface="+mn-lt"/>
              </a:rPr>
              <a:t>1101</a:t>
            </a:r>
          </a:p>
          <a:p>
            <a:pPr marL="457200" indent="-457200">
              <a:buAutoNum type="arabicPlain" startAt="5"/>
            </a:pPr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824    1100111000</a:t>
            </a:r>
          </a:p>
          <a:p>
            <a:r>
              <a:rPr lang="el-GR" dirty="0">
                <a:latin typeface="+mn-lt"/>
              </a:rPr>
              <a:t>  1001 0100 0111 0000 </a:t>
            </a:r>
          </a:p>
          <a:p>
            <a:endParaRPr lang="el-GR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C4E6BC6-E319-4CE5-A274-CE1401B696FA}"/>
              </a:ext>
            </a:extLst>
          </p:cNvPr>
          <p:cNvCxnSpPr>
            <a:cxnSpLocks/>
          </p:cNvCxnSpPr>
          <p:nvPr/>
        </p:nvCxnSpPr>
        <p:spPr>
          <a:xfrm flipH="1">
            <a:off x="3124200" y="1981200"/>
            <a:ext cx="457200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858084A-BAB7-4A52-ABD1-2A354D51B5CE}"/>
              </a:ext>
            </a:extLst>
          </p:cNvPr>
          <p:cNvCxnSpPr>
            <a:cxnSpLocks/>
          </p:cNvCxnSpPr>
          <p:nvPr/>
        </p:nvCxnSpPr>
        <p:spPr>
          <a:xfrm flipH="1">
            <a:off x="2667000" y="1981200"/>
            <a:ext cx="457200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3AF9095-1592-4525-9C8F-128CB77E4957}"/>
              </a:ext>
            </a:extLst>
          </p:cNvPr>
          <p:cNvCxnSpPr>
            <a:cxnSpLocks/>
          </p:cNvCxnSpPr>
          <p:nvPr/>
        </p:nvCxnSpPr>
        <p:spPr>
          <a:xfrm flipH="1">
            <a:off x="2209800" y="1985375"/>
            <a:ext cx="457200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745091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Συμπίεση του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RCV1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752600"/>
          <a:ext cx="7772400" cy="4457700"/>
        </p:xfrm>
        <a:graphic>
          <a:graphicData uri="http://schemas.openxmlformats.org/drawingml/2006/table">
            <a:tbl>
              <a:tblPr/>
              <a:tblGrid>
                <a:gridCol w="632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Data structure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Size in MB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dictionary, fixed-width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11.2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dictionary, term pointers into string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7.6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with blocking, k =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7.1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with blocking &amp; front coding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5.9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collection (text, xml markup etc)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3,600.0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collection (text)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960.0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Term-doc incidence matrix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40,000.0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postings, uncompressed (32-bit words)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400.0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postings, uncompressed (20 bits)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250.0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postings, variable byte encoded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116.0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postings,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Symbol" pitchFamily="-112" charset="2"/>
                          <a:cs typeface="Arial Unicode MS" pitchFamily="-112" charset="0"/>
                        </a:rPr>
                        <a:t>g-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encoded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101.0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6558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94EA8F55-C225-4314-91DC-95A954E8F30C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59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6558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5.3</a:t>
            </a:r>
          </a:p>
        </p:txBody>
      </p:sp>
    </p:spTree>
    <p:extLst>
      <p:ext uri="{BB962C8B-B14F-4D97-AF65-F5344CB8AC3E}">
        <p14:creationId xmlns:p14="http://schemas.microsoft.com/office/powerpoint/2010/main" val="3486773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dirty="0">
                <a:ea typeface="ＭＳ Ｐゴシック" charset="-128"/>
              </a:rPr>
              <a:t>Ένα έγγραφο της συλλογής </a:t>
            </a:r>
            <a:r>
              <a:rPr lang="en-US" dirty="0">
                <a:ea typeface="ＭＳ Ｐゴシック" charset="-128"/>
              </a:rPr>
              <a:t>Reuters RCV1</a:t>
            </a:r>
          </a:p>
        </p:txBody>
      </p:sp>
      <p:pic>
        <p:nvPicPr>
          <p:cNvPr id="18435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0" y="1955800"/>
            <a:ext cx="8432800" cy="429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l-GR" sz="1600" dirty="0" err="1">
                <a:solidFill>
                  <a:srgbClr val="FBFCFF"/>
                </a:solidFill>
              </a:rPr>
              <a:t>Κεφ</a:t>
            </a:r>
            <a:r>
              <a:rPr lang="en-US" sz="1600" dirty="0">
                <a:solidFill>
                  <a:srgbClr val="FBFCFF"/>
                </a:solidFill>
              </a:rPr>
              <a:t>. 4.2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DDB1-E385-4C2A-9F6F-88E564B234D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82741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>
          <a:xfrm>
            <a:off x="655658" y="262359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Συμπεράσματα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6656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051175"/>
          </a:xfrm>
        </p:spPr>
        <p:txBody>
          <a:bodyPr>
            <a:noAutofit/>
          </a:bodyPr>
          <a:lstStyle/>
          <a:p>
            <a:r>
              <a:rPr lang="el-GR" sz="2400" dirty="0">
                <a:ea typeface="ＭＳ Ｐゴシック" pitchFamily="-112" charset="-128"/>
              </a:rPr>
              <a:t>Μπορούμε να κατασκευάσουμε ένα ευρετήριο για </a:t>
            </a:r>
            <a:r>
              <a:rPr lang="en-US" sz="2400" dirty="0">
                <a:ea typeface="ＭＳ Ｐゴシック" pitchFamily="-112" charset="-128"/>
              </a:rPr>
              <a:t>Boolean </a:t>
            </a:r>
            <a:r>
              <a:rPr lang="el-GR" sz="2400" dirty="0">
                <a:ea typeface="ＭＳ Ｐゴシック" pitchFamily="-112" charset="-128"/>
              </a:rPr>
              <a:t>ανάκτηση πολύ αποδοτικό από άποψη χώρου</a:t>
            </a:r>
            <a:endParaRPr lang="en-US" sz="2400" dirty="0">
              <a:ea typeface="ＭＳ Ｐゴシック" pitchFamily="-112" charset="-128"/>
            </a:endParaRPr>
          </a:p>
          <a:p>
            <a:r>
              <a:rPr lang="el-GR" sz="2400" dirty="0">
                <a:ea typeface="ＭＳ Ｐゴシック" pitchFamily="-112" charset="-128"/>
              </a:rPr>
              <a:t>Μόνο </a:t>
            </a:r>
            <a:r>
              <a:rPr lang="en-US" sz="2400" dirty="0">
                <a:ea typeface="ＭＳ Ｐゴシック" pitchFamily="-112" charset="-128"/>
              </a:rPr>
              <a:t> 4% </a:t>
            </a:r>
            <a:r>
              <a:rPr lang="el-GR" sz="2400" dirty="0">
                <a:ea typeface="ＭＳ Ｐゴシック" pitchFamily="-112" charset="-128"/>
              </a:rPr>
              <a:t>του συνολικού μεγέθους της συλλογής </a:t>
            </a:r>
          </a:p>
          <a:p>
            <a:r>
              <a:rPr lang="el-GR" sz="2400" dirty="0">
                <a:ea typeface="ＭＳ Ｐゴシック" pitchFamily="-112" charset="-128"/>
              </a:rPr>
              <a:t>Μόνο το </a:t>
            </a:r>
            <a:r>
              <a:rPr lang="en-US" sz="2400" dirty="0">
                <a:ea typeface="ＭＳ Ｐゴシック" pitchFamily="-112" charset="-128"/>
              </a:rPr>
              <a:t>10-15% </a:t>
            </a:r>
            <a:r>
              <a:rPr lang="el-GR" sz="2400" dirty="0">
                <a:ea typeface="ＭＳ Ｐゴシック" pitchFamily="-112" charset="-128"/>
              </a:rPr>
              <a:t>του συνολικού </a:t>
            </a:r>
            <a:r>
              <a:rPr lang="el-GR" sz="2400" u="sng" dirty="0">
                <a:ea typeface="ＭＳ Ｐゴシック" pitchFamily="-112" charset="-128"/>
              </a:rPr>
              <a:t>κειμένου</a:t>
            </a:r>
            <a:r>
              <a:rPr lang="el-GR" sz="2400" dirty="0">
                <a:ea typeface="ＭＳ Ｐゴシック" pitchFamily="-112" charset="-128"/>
              </a:rPr>
              <a:t> της συλλογής </a:t>
            </a:r>
          </a:p>
          <a:p>
            <a:r>
              <a:rPr lang="el-GR" sz="2400" dirty="0">
                <a:ea typeface="ＭＳ Ｐゴシック" pitchFamily="-112" charset="-128"/>
              </a:rPr>
              <a:t>Βέβαια, έχουμε αγνοήσει την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πληροφορία θέσης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 (positional indexes)</a:t>
            </a:r>
            <a:endParaRPr lang="el-GR" sz="2400" dirty="0">
              <a:solidFill>
                <a:schemeClr val="accent1">
                  <a:lumMod val="75000"/>
                </a:schemeClr>
              </a:solidFill>
              <a:ea typeface="ＭＳ Ｐゴシック" pitchFamily="-112" charset="-128"/>
            </a:endParaRPr>
          </a:p>
          <a:p>
            <a:pPr lvl="1"/>
            <a:r>
              <a:rPr lang="el-GR" sz="2400" dirty="0">
                <a:ea typeface="ＭＳ Ｐゴシック" pitchFamily="-112" charset="-128"/>
              </a:rPr>
              <a:t>Η εξοικονόμηση χώρου είναι μικρότερη στην πράξη</a:t>
            </a:r>
          </a:p>
          <a:p>
            <a:pPr lvl="1"/>
            <a:r>
              <a:rPr lang="el-GR" sz="2400" dirty="0">
                <a:ea typeface="ＭＳ Ｐゴシック" pitchFamily="-112" charset="-128"/>
              </a:rPr>
              <a:t>Αλλά, οι τεχνικές είναι παρόμοιες </a:t>
            </a:r>
            <a:r>
              <a:rPr lang="en-US" sz="2400" dirty="0">
                <a:ea typeface="ＭＳ Ｐゴシック" pitchFamily="-112" charset="-128"/>
              </a:rPr>
              <a:t>– </a:t>
            </a:r>
            <a:r>
              <a:rPr lang="el-GR" sz="2400" dirty="0">
                <a:ea typeface="ＭＳ Ｐゴシック" pitchFamily="-112" charset="-128"/>
              </a:rPr>
              <a:t>χρησιμοποίηση </a:t>
            </a:r>
            <a:r>
              <a:rPr lang="en-US" sz="2400" dirty="0">
                <a:ea typeface="ＭＳ Ｐゴシック" pitchFamily="-112" charset="-128"/>
              </a:rPr>
              <a:t>gaps </a:t>
            </a:r>
            <a:r>
              <a:rPr lang="el-GR" sz="2400" dirty="0">
                <a:ea typeface="ＭＳ Ｐゴシック" pitchFamily="-112" charset="-128"/>
              </a:rPr>
              <a:t>και για τις θέσεις στο έγγραφο</a:t>
            </a:r>
          </a:p>
        </p:txBody>
      </p:sp>
      <p:sp>
        <p:nvSpPr>
          <p:cNvPr id="6656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275203B-CE1B-4348-8466-8FA6AF426238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60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66564" name="TextBox 3"/>
          <p:cNvSpPr txBox="1">
            <a:spLocks noChangeArrowheads="1"/>
          </p:cNvSpPr>
          <p:nvPr/>
        </p:nvSpPr>
        <p:spPr bwMode="auto">
          <a:xfrm>
            <a:off x="7620000" y="-33338"/>
            <a:ext cx="968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5.3</a:t>
            </a:r>
          </a:p>
        </p:txBody>
      </p:sp>
    </p:spTree>
    <p:extLst>
      <p:ext uri="{BB962C8B-B14F-4D97-AF65-F5344CB8AC3E}">
        <p14:creationId xmlns:p14="http://schemas.microsoft.com/office/powerpoint/2010/main" val="368894854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l-GR" dirty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>
                <a:ea typeface="ＭＳ Ｐゴシック" pitchFamily="-112" charset="-128"/>
              </a:rPr>
              <a:t>ΤΕΛΟΣ </a:t>
            </a:r>
            <a:r>
              <a:rPr lang="en-US" dirty="0">
                <a:ea typeface="ＭＳ Ｐゴシック" pitchFamily="-112" charset="-128"/>
              </a:rPr>
              <a:t>5</a:t>
            </a:r>
            <a:r>
              <a:rPr lang="el-GR" baseline="30000" dirty="0">
                <a:ea typeface="ＭＳ Ｐゴシック" pitchFamily="-112" charset="-128"/>
              </a:rPr>
              <a:t>ου</a:t>
            </a:r>
            <a:r>
              <a:rPr lang="el-GR" dirty="0">
                <a:ea typeface="ＭＳ Ｐゴシック" pitchFamily="-112" charset="-128"/>
              </a:rPr>
              <a:t> Κεφαλαίου</a:t>
            </a:r>
          </a:p>
          <a:p>
            <a:pPr algn="ctr" eaLnBrk="1" hangingPunct="1">
              <a:buNone/>
            </a:pPr>
            <a:endParaRPr lang="el-GR" dirty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>
                <a:ea typeface="ＭＳ Ｐゴシック" pitchFamily="-112" charset="-128"/>
              </a:rPr>
              <a:t>Ερωτήσεις?</a:t>
            </a:r>
            <a:endParaRPr lang="en-US" dirty="0">
              <a:ea typeface="ＭＳ Ｐゴシック" pitchFamily="-112" charset="-128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67589" name="Rectangle 4"/>
          <p:cNvSpPr>
            <a:spLocks noChangeArrowheads="1"/>
          </p:cNvSpPr>
          <p:nvPr/>
        </p:nvSpPr>
        <p:spPr bwMode="auto">
          <a:xfrm>
            <a:off x="0" y="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sz="1200">
                <a:solidFill>
                  <a:prstClr val="black"/>
                </a:solidFill>
                <a:latin typeface="Times New Roman" pitchFamily="-112" charset="0"/>
                <a:ea typeface="MS Mincho" pitchFamily="49" charset="-128"/>
                <a:cs typeface="Arial Unicode MS" pitchFamily="-112" charset="0"/>
              </a:rPr>
              <a:t> </a:t>
            </a:r>
            <a:endParaRPr lang="en-US">
              <a:solidFill>
                <a:prstClr val="black"/>
              </a:solidFill>
              <a:latin typeface="Arial" charset="0"/>
              <a:ea typeface="MS Mincho" pitchFamily="49" charset="-128"/>
              <a:cs typeface="Arial Unicode MS" pitchFamily="-112" charset="0"/>
            </a:endParaRPr>
          </a:p>
        </p:txBody>
      </p:sp>
      <p:sp>
        <p:nvSpPr>
          <p:cNvPr id="67590" name="Rectangle 5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67591" name="Rectangle 6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5373216"/>
            <a:ext cx="7690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l-GR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Χρησιμοποιήθηκε κάποιο υλικό των: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l-GR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 </a:t>
            </a:r>
            <a:r>
              <a:rPr lang="en-US" sz="1200" i="1" dirty="0" err="1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Pandu</a:t>
            </a:r>
            <a:r>
              <a:rPr lang="en-US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Nayak</a:t>
            </a:r>
            <a:r>
              <a:rPr lang="en-US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and </a:t>
            </a:r>
            <a:r>
              <a:rPr lang="en-US" sz="1200" i="1" dirty="0" err="1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Prabhakar</a:t>
            </a:r>
            <a:r>
              <a:rPr lang="en-US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Raghavan</a:t>
            </a:r>
            <a:r>
              <a:rPr lang="el-GR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, </a:t>
            </a:r>
            <a:r>
              <a:rPr lang="en-US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CS276</a:t>
            </a:r>
            <a:r>
              <a:rPr lang="el-GR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: </a:t>
            </a:r>
            <a:r>
              <a:rPr lang="en-US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Information Retrieval and Web Search</a:t>
            </a:r>
            <a:r>
              <a:rPr lang="el-GR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(</a:t>
            </a:r>
            <a:r>
              <a:rPr lang="en-US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Stanford)</a:t>
            </a:r>
          </a:p>
        </p:txBody>
      </p:sp>
    </p:spTree>
    <p:extLst>
      <p:ext uri="{BB962C8B-B14F-4D97-AF65-F5344CB8AC3E}">
        <p14:creationId xmlns:p14="http://schemas.microsoft.com/office/powerpoint/2010/main" val="31048434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l-GR" dirty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n-US" dirty="0">
                <a:ea typeface="ＭＳ Ｐゴシック" pitchFamily="-112" charset="-128"/>
              </a:rPr>
              <a:t>Not used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67589" name="Rectangle 4"/>
          <p:cNvSpPr>
            <a:spLocks noChangeArrowheads="1"/>
          </p:cNvSpPr>
          <p:nvPr/>
        </p:nvSpPr>
        <p:spPr bwMode="auto">
          <a:xfrm>
            <a:off x="0" y="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sz="1200">
                <a:solidFill>
                  <a:prstClr val="black"/>
                </a:solidFill>
                <a:latin typeface="Times New Roman" pitchFamily="-112" charset="0"/>
                <a:ea typeface="MS Mincho" pitchFamily="49" charset="-128"/>
                <a:cs typeface="Arial Unicode MS" pitchFamily="-112" charset="0"/>
              </a:rPr>
              <a:t> </a:t>
            </a:r>
            <a:endParaRPr lang="en-US">
              <a:solidFill>
                <a:prstClr val="black"/>
              </a:solidFill>
              <a:latin typeface="Arial" charset="0"/>
              <a:ea typeface="MS Mincho" pitchFamily="49" charset="-128"/>
              <a:cs typeface="Arial Unicode MS" pitchFamily="-112" charset="0"/>
            </a:endParaRPr>
          </a:p>
        </p:txBody>
      </p:sp>
      <p:sp>
        <p:nvSpPr>
          <p:cNvPr id="67590" name="Rectangle 5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67591" name="Rectangle 6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802479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647700" y="217695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Αναζήτηση στο λεξικό χωρίς Β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locking</a:t>
            </a:r>
          </a:p>
        </p:txBody>
      </p:sp>
      <p:pic>
        <p:nvPicPr>
          <p:cNvPr id="46083" name="Content Placeholder 3" descr="tree1.gif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525" y="1764610"/>
            <a:ext cx="3655875" cy="4351338"/>
          </a:xfrm>
        </p:spPr>
      </p:pic>
      <p:sp>
        <p:nvSpPr>
          <p:cNvPr id="46087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DC451193-6BEE-456A-A458-370A5EF5A800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63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46084" name="Text Placeholder 4"/>
          <p:cNvSpPr>
            <a:spLocks noGrp="1"/>
          </p:cNvSpPr>
          <p:nvPr>
            <p:ph type="body" sz="half" idx="4294967295"/>
          </p:nvPr>
        </p:nvSpPr>
        <p:spPr>
          <a:xfrm>
            <a:off x="228600" y="1524207"/>
            <a:ext cx="4800600" cy="1066800"/>
          </a:xfrm>
        </p:spPr>
        <p:txBody>
          <a:bodyPr>
            <a:noAutofit/>
          </a:bodyPr>
          <a:lstStyle/>
          <a:p>
            <a:r>
              <a:rPr lang="el-GR" sz="2400" dirty="0">
                <a:ea typeface="ＭＳ Ｐゴシック" pitchFamily="-112" charset="-128"/>
              </a:rPr>
              <a:t>Ας υποθέσουμε </a:t>
            </a:r>
            <a:r>
              <a:rPr lang="el-GR" sz="2400" i="1" dirty="0">
                <a:ea typeface="ＭＳ Ｐゴシック" pitchFamily="-112" charset="-128"/>
              </a:rPr>
              <a:t>δυαδική αναζήτηση</a:t>
            </a:r>
            <a:r>
              <a:rPr lang="el-GR" sz="2400" dirty="0">
                <a:ea typeface="ＭＳ Ｐゴシック" pitchFamily="-112" charset="-128"/>
              </a:rPr>
              <a:t> και ότι κάθε όρος </a:t>
            </a:r>
            <a:r>
              <a:rPr lang="el-GR" sz="2400" dirty="0" err="1">
                <a:ea typeface="ＭＳ Ｐゴシック" pitchFamily="-112" charset="-128"/>
              </a:rPr>
              <a:t>ισοπίθανο</a:t>
            </a:r>
            <a:r>
              <a:rPr lang="el-GR" sz="2400" dirty="0">
                <a:ea typeface="ＭＳ Ｐゴシック" pitchFamily="-112" charset="-128"/>
              </a:rPr>
              <a:t> να εμφανιστεί στην ερώτηση (όχι και τόσο ρεαλιστικό στη πράξη) μέσος αριθμός συγκρίσεων </a:t>
            </a:r>
            <a:r>
              <a:rPr lang="en-US" sz="2400" dirty="0">
                <a:ea typeface="ＭＳ Ｐゴシック" pitchFamily="-112" charset="-128"/>
              </a:rPr>
              <a:t>= </a:t>
            </a:r>
            <a:r>
              <a:rPr lang="en-US" sz="2400" dirty="0">
                <a:solidFill>
                  <a:srgbClr val="A40508"/>
                </a:solidFill>
                <a:ea typeface="ＭＳ Ｐゴシック" pitchFamily="-112" charset="-128"/>
              </a:rPr>
              <a:t>(1+2</a:t>
            </a:r>
            <a:r>
              <a:rPr lang="en-US" sz="2400" dirty="0">
                <a:solidFill>
                  <a:srgbClr val="A40508"/>
                </a:solidFill>
                <a:ea typeface="ＭＳ Ｐゴシック" pitchFamily="-112" charset="-128"/>
                <a:cs typeface="Times New Roman" pitchFamily="-112" charset="0"/>
              </a:rPr>
              <a:t>∙</a:t>
            </a:r>
            <a:r>
              <a:rPr lang="en-US" sz="2400" dirty="0">
                <a:solidFill>
                  <a:srgbClr val="A40508"/>
                </a:solidFill>
                <a:ea typeface="ＭＳ Ｐゴシック" pitchFamily="-112" charset="-128"/>
              </a:rPr>
              <a:t>2+4</a:t>
            </a:r>
            <a:r>
              <a:rPr lang="en-US" sz="2400" dirty="0">
                <a:solidFill>
                  <a:srgbClr val="A40508"/>
                </a:solidFill>
                <a:ea typeface="ＭＳ Ｐゴシック" pitchFamily="-112" charset="-128"/>
                <a:cs typeface="Times New Roman" pitchFamily="-112" charset="0"/>
              </a:rPr>
              <a:t>∙</a:t>
            </a:r>
            <a:r>
              <a:rPr lang="en-US" sz="2400" dirty="0">
                <a:solidFill>
                  <a:srgbClr val="A40508"/>
                </a:solidFill>
                <a:ea typeface="ＭＳ Ｐゴシック" pitchFamily="-112" charset="-128"/>
              </a:rPr>
              <a:t>3+4)/8 ~2.6</a:t>
            </a:r>
          </a:p>
        </p:txBody>
      </p:sp>
      <p:sp>
        <p:nvSpPr>
          <p:cNvPr id="46085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5.2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14363" y="4267200"/>
            <a:ext cx="33528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406E84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l-GR" sz="2000" dirty="0">
                <a:solidFill>
                  <a:schemeClr val="lt1"/>
                </a:solidFill>
                <a:latin typeface="+mn-lt"/>
                <a:cs typeface="+mn-cs"/>
              </a:rPr>
              <a:t>Άσκηση: σκεφτείτε ένα καλύτερο τρόπο αναζήτησης αν δεν έχουμε ομοιόμορφη κατανομή των όρων</a:t>
            </a:r>
            <a:endParaRPr lang="en-US" sz="2000" dirty="0">
              <a:solidFill>
                <a:schemeClr val="lt1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130656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Αναζήτηση στο λεξικό με Β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locking</a:t>
            </a:r>
          </a:p>
        </p:txBody>
      </p:sp>
      <p:pic>
        <p:nvPicPr>
          <p:cNvPr id="9" name="Content Placeholder 4" descr="tree2.gif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3059" y="3858126"/>
            <a:ext cx="8339138" cy="1981200"/>
          </a:xfrm>
        </p:spPr>
      </p:pic>
      <p:sp>
        <p:nvSpPr>
          <p:cNvPr id="46087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DC451193-6BEE-456A-A458-370A5EF5A800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64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46085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5.2</a:t>
            </a:r>
          </a:p>
        </p:txBody>
      </p:sp>
      <p:sp>
        <p:nvSpPr>
          <p:cNvPr id="10" name="Text Placeholder 5"/>
          <p:cNvSpPr txBox="1">
            <a:spLocks/>
          </p:cNvSpPr>
          <p:nvPr/>
        </p:nvSpPr>
        <p:spPr>
          <a:xfrm>
            <a:off x="457200" y="1524000"/>
            <a:ext cx="8382000" cy="23622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Font typeface="Wingdings" pitchFamily="-11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Font typeface="Wingdings" pitchFamily="-11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18BA3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F6E7E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33337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l-GR" dirty="0">
                <a:ea typeface="ＭＳ Ｐゴシック" pitchFamily="-112" charset="-128"/>
              </a:rPr>
              <a:t>Δυαδική αναζήτηση μας οδηγεί σε ομάδες </a:t>
            </a:r>
            <a:r>
              <a:rPr lang="en-US" dirty="0">
                <a:ea typeface="ＭＳ Ｐゴシック" pitchFamily="-112" charset="-128"/>
              </a:rPr>
              <a:t>(block) </a:t>
            </a:r>
            <a:r>
              <a:rPr lang="el-GR" dirty="0">
                <a:ea typeface="ＭＳ Ｐゴシック" pitchFamily="-112" charset="-128"/>
              </a:rPr>
              <a:t>από </a:t>
            </a:r>
            <a:r>
              <a:rPr lang="en-US" i="1" dirty="0">
                <a:ea typeface="ＭＳ Ｐゴシック" pitchFamily="-112" charset="-128"/>
              </a:rPr>
              <a:t>k</a:t>
            </a:r>
            <a:r>
              <a:rPr lang="en-US" dirty="0">
                <a:ea typeface="ＭＳ Ｐゴシック" pitchFamily="-112" charset="-128"/>
              </a:rPr>
              <a:t> = </a:t>
            </a:r>
            <a:r>
              <a:rPr lang="el-GR" dirty="0">
                <a:ea typeface="ＭＳ Ｐゴシック" pitchFamily="-112" charset="-128"/>
              </a:rPr>
              <a:t>4 όρους</a:t>
            </a:r>
          </a:p>
          <a:p>
            <a:pPr marL="0" indent="0" eaLnBrk="1" hangingPunct="1">
              <a:buNone/>
            </a:pPr>
            <a:r>
              <a:rPr lang="el-GR" dirty="0">
                <a:ea typeface="ＭＳ Ｐゴシック" pitchFamily="-112" charset="-128"/>
              </a:rPr>
              <a:t>Μετά </a:t>
            </a:r>
            <a:r>
              <a:rPr lang="el-GR" i="1" dirty="0">
                <a:ea typeface="ＭＳ Ｐゴシック" pitchFamily="-112" charset="-128"/>
              </a:rPr>
              <a:t>γραμμική αναζήτηση </a:t>
            </a:r>
            <a:r>
              <a:rPr lang="el-GR" dirty="0">
                <a:ea typeface="ＭＳ Ｐゴシック" pitchFamily="-112" charset="-128"/>
              </a:rPr>
              <a:t>στους </a:t>
            </a:r>
            <a:r>
              <a:rPr lang="en-US" i="1" dirty="0">
                <a:ea typeface="ＭＳ Ｐゴシック" pitchFamily="-112" charset="-128"/>
              </a:rPr>
              <a:t>k</a:t>
            </a:r>
            <a:r>
              <a:rPr lang="en-US" dirty="0">
                <a:ea typeface="ＭＳ Ｐゴシック" pitchFamily="-112" charset="-128"/>
              </a:rPr>
              <a:t> = </a:t>
            </a:r>
            <a:r>
              <a:rPr lang="el-GR" dirty="0">
                <a:ea typeface="ＭＳ Ｐゴシック" pitchFamily="-112" charset="-128"/>
              </a:rPr>
              <a:t>4 αυτούς όρους</a:t>
            </a:r>
            <a:r>
              <a:rPr lang="en-US" dirty="0">
                <a:ea typeface="ＭＳ Ｐゴシック" pitchFamily="-112" charset="-128"/>
              </a:rPr>
              <a:t>.</a:t>
            </a:r>
          </a:p>
          <a:p>
            <a:pPr marL="0" indent="0" eaLnBrk="1" hangingPunct="1">
              <a:buNone/>
            </a:pPr>
            <a:r>
              <a:rPr lang="el-GR" dirty="0">
                <a:ea typeface="ＭＳ Ｐゴシック" pitchFamily="-112" charset="-128"/>
              </a:rPr>
              <a:t>Μέσος όρος</a:t>
            </a:r>
            <a:r>
              <a:rPr lang="en-US" dirty="0">
                <a:ea typeface="ＭＳ Ｐゴシック" pitchFamily="-112" charset="-128"/>
              </a:rPr>
              <a:t> </a:t>
            </a:r>
            <a:r>
              <a:rPr lang="en-US" dirty="0">
                <a:solidFill>
                  <a:srgbClr val="A40508"/>
                </a:solidFill>
                <a:ea typeface="ＭＳ Ｐゴシック" pitchFamily="-112" charset="-128"/>
              </a:rPr>
              <a:t>(1+2</a:t>
            </a:r>
            <a:r>
              <a:rPr lang="en-US" dirty="0">
                <a:solidFill>
                  <a:srgbClr val="A40508"/>
                </a:solidFill>
                <a:ea typeface="ＭＳ Ｐゴシック" pitchFamily="-112" charset="-128"/>
                <a:cs typeface="Times New Roman" pitchFamily="-112" charset="0"/>
              </a:rPr>
              <a:t>∙</a:t>
            </a:r>
            <a:r>
              <a:rPr lang="en-US" dirty="0">
                <a:solidFill>
                  <a:srgbClr val="A40508"/>
                </a:solidFill>
                <a:ea typeface="ＭＳ Ｐゴシック" pitchFamily="-112" charset="-128"/>
              </a:rPr>
              <a:t>2+2</a:t>
            </a:r>
            <a:r>
              <a:rPr lang="en-US" dirty="0">
                <a:solidFill>
                  <a:srgbClr val="A40508"/>
                </a:solidFill>
                <a:ea typeface="ＭＳ Ｐゴシック" pitchFamily="-112" charset="-128"/>
                <a:cs typeface="Times New Roman" pitchFamily="-112" charset="0"/>
              </a:rPr>
              <a:t>∙</a:t>
            </a:r>
            <a:r>
              <a:rPr lang="en-US" dirty="0">
                <a:solidFill>
                  <a:srgbClr val="A40508"/>
                </a:solidFill>
                <a:ea typeface="ＭＳ Ｐゴシック" pitchFamily="-112" charset="-128"/>
              </a:rPr>
              <a:t>3+2</a:t>
            </a:r>
            <a:r>
              <a:rPr lang="en-US" dirty="0">
                <a:solidFill>
                  <a:srgbClr val="A40508"/>
                </a:solidFill>
                <a:ea typeface="ＭＳ Ｐゴシック" pitchFamily="-112" charset="-128"/>
                <a:cs typeface="Times New Roman" pitchFamily="-112" charset="0"/>
              </a:rPr>
              <a:t>∙</a:t>
            </a:r>
            <a:r>
              <a:rPr lang="en-US" dirty="0">
                <a:solidFill>
                  <a:srgbClr val="A40508"/>
                </a:solidFill>
                <a:ea typeface="ＭＳ Ｐゴシック" pitchFamily="-112" charset="-128"/>
              </a:rPr>
              <a:t>4+5)/8 = 3</a:t>
            </a:r>
            <a:endParaRPr lang="en-US" dirty="0"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697351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513747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Εμπρόσθια κωδικοποίηση (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Front coding</a:t>
            </a:r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)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364523" y="2286000"/>
            <a:ext cx="8229600" cy="2774000"/>
          </a:xfrm>
        </p:spPr>
        <p:txBody>
          <a:bodyPr/>
          <a:lstStyle/>
          <a:p>
            <a:pPr marL="457200" lvl="1" indent="0" eaLnBrk="1" hangingPunct="1">
              <a:buNone/>
            </a:pPr>
            <a:r>
              <a:rPr lang="el-GR" sz="3200" dirty="0">
                <a:ea typeface="ＭＳ Ｐゴシック" pitchFamily="-112" charset="-128"/>
              </a:rPr>
              <a:t>Αν στο δίσκο, μπορούμε να έχουμε ένα Β-δέντρο με τον πρώτο όρο σε κάθε σελίδα</a:t>
            </a:r>
          </a:p>
          <a:p>
            <a:pPr marL="457200" lvl="1" indent="0" eaLnBrk="1" hangingPunct="1">
              <a:buNone/>
            </a:pPr>
            <a:endParaRPr lang="el-GR" sz="3200" b="1" i="1" dirty="0">
              <a:ea typeface="ＭＳ Ｐゴシック" pitchFamily="-112" charset="-128"/>
            </a:endParaRPr>
          </a:p>
          <a:p>
            <a:pPr marL="457200" lvl="1" indent="0" eaLnBrk="1" hangingPunct="1">
              <a:buNone/>
            </a:pPr>
            <a:r>
              <a:rPr lang="el-GR" sz="3200" dirty="0">
                <a:ea typeface="ＭＳ Ｐゴシック" pitchFamily="-112" charset="-128"/>
              </a:rPr>
              <a:t>Κατακερματισμός ελαττώνει το μέγεθος αλλά πρόβλημα με ενημερώσεις</a:t>
            </a:r>
            <a:endParaRPr lang="en-US" sz="3200" dirty="0">
              <a:ea typeface="ＭＳ Ｐゴシック" pitchFamily="-112" charset="-128"/>
            </a:endParaRPr>
          </a:p>
        </p:txBody>
      </p:sp>
      <p:sp>
        <p:nvSpPr>
          <p:cNvPr id="49163" name="Slide Number Placeholder 10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7B234A38-42AE-4B33-90C2-01CB666FA167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65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4916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5.2</a:t>
            </a:r>
          </a:p>
        </p:txBody>
      </p:sp>
    </p:spTree>
    <p:extLst>
      <p:ext uri="{BB962C8B-B14F-4D97-AF65-F5344CB8AC3E}">
        <p14:creationId xmlns:p14="http://schemas.microsoft.com/office/powerpoint/2010/main" val="2010798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04800" y="365126"/>
            <a:ext cx="821055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Η συλλογή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RCV1</a:t>
            </a:r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: στατιστικά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DDB1-E385-4C2A-9F6F-88E564B234D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843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4.2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7200" y="5181600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i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Γιατί κατά μέσο ένα </a:t>
            </a:r>
            <a:r>
              <a:rPr lang="en-US" i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term </a:t>
            </a:r>
            <a:r>
              <a:rPr lang="el-GR" i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είναι μεγαλύτερο από ένα </a:t>
            </a:r>
            <a:r>
              <a:rPr lang="en-US" i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token;</a:t>
            </a:r>
            <a:endParaRPr lang="el-GR" i="1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" y="1905000"/>
          <a:ext cx="8143932" cy="2377439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714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149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46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77439">
                <a:tc>
                  <a:txBody>
                    <a:bodyPr/>
                    <a:lstStyle/>
                    <a:p>
                      <a:r>
                        <a:rPr lang="de-DE" sz="2000" b="0" i="1" kern="1200" baseline="0" dirty="0"/>
                        <a:t>N</a:t>
                      </a:r>
                    </a:p>
                    <a:p>
                      <a:r>
                        <a:rPr lang="nl-NL" sz="2000" b="0" i="1" kern="1200" baseline="0" dirty="0"/>
                        <a:t>L </a:t>
                      </a:r>
                    </a:p>
                    <a:p>
                      <a:r>
                        <a:rPr lang="en-US" sz="2000" b="0" i="1" kern="1200" baseline="0" dirty="0"/>
                        <a:t>M</a:t>
                      </a:r>
                    </a:p>
                    <a:p>
                      <a:endParaRPr lang="en-US" sz="2000" b="0" i="1" kern="1200" baseline="0" dirty="0"/>
                    </a:p>
                    <a:p>
                      <a:endParaRPr lang="en-US" sz="2000" b="0" i="1" kern="1200" baseline="0" dirty="0"/>
                    </a:p>
                    <a:p>
                      <a:endParaRPr lang="en-US" sz="2000" b="0" i="1" kern="1200" baseline="0" dirty="0"/>
                    </a:p>
                    <a:p>
                      <a:r>
                        <a:rPr lang="de-DE" sz="2000" b="0" i="1" kern="1200" baseline="0" dirty="0"/>
                        <a:t>T</a:t>
                      </a:r>
                      <a:endParaRPr lang="de-DE" sz="20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0" kern="1200" baseline="0" dirty="0" err="1"/>
                        <a:t>documents</a:t>
                      </a:r>
                      <a:endParaRPr lang="de-DE" sz="2000" b="0" kern="1200" baseline="0" dirty="0"/>
                    </a:p>
                    <a:p>
                      <a:r>
                        <a:rPr lang="nl-NL" sz="2000" b="0" kern="1200" baseline="0" dirty="0" err="1"/>
                        <a:t>tokens</a:t>
                      </a:r>
                      <a:r>
                        <a:rPr lang="nl-NL" sz="2000" b="0" kern="1200" baseline="0" dirty="0"/>
                        <a:t> per document</a:t>
                      </a:r>
                    </a:p>
                    <a:p>
                      <a:r>
                        <a:rPr lang="en-US" sz="2000" b="0" kern="1200" baseline="0" dirty="0"/>
                        <a:t>terms (= word types)</a:t>
                      </a:r>
                    </a:p>
                    <a:p>
                      <a:r>
                        <a:rPr lang="en-US" sz="2000" b="0" kern="1200" baseline="0" dirty="0"/>
                        <a:t>bytes per token (incl. spaces/</a:t>
                      </a:r>
                      <a:r>
                        <a:rPr lang="en-US" sz="2000" b="0" kern="1200" baseline="0" dirty="0" err="1"/>
                        <a:t>punct</a:t>
                      </a:r>
                      <a:r>
                        <a:rPr lang="en-US" sz="2000" b="0" kern="1200" baseline="0" dirty="0"/>
                        <a:t>.)</a:t>
                      </a:r>
                    </a:p>
                    <a:p>
                      <a:r>
                        <a:rPr lang="en-US" sz="2000" b="0" kern="1200" baseline="0" dirty="0"/>
                        <a:t>bytes per token (without spaces/</a:t>
                      </a:r>
                      <a:r>
                        <a:rPr lang="en-US" sz="2000" b="0" kern="1200" baseline="0" dirty="0" err="1"/>
                        <a:t>punct</a:t>
                      </a:r>
                      <a:r>
                        <a:rPr lang="en-US" sz="2000" b="0" kern="1200" baseline="0" dirty="0"/>
                        <a:t>.)</a:t>
                      </a:r>
                    </a:p>
                    <a:p>
                      <a:r>
                        <a:rPr lang="en-US" sz="2000" b="0" kern="1200" baseline="0" dirty="0"/>
                        <a:t>bytes per term (= word type)</a:t>
                      </a:r>
                    </a:p>
                    <a:p>
                      <a:r>
                        <a:rPr lang="de-DE" sz="2000" b="0" kern="1200" baseline="0" dirty="0"/>
                        <a:t>non-</a:t>
                      </a:r>
                      <a:r>
                        <a:rPr lang="de-DE" sz="2000" b="0" kern="1200" baseline="0" dirty="0" err="1"/>
                        <a:t>positional</a:t>
                      </a:r>
                      <a:r>
                        <a:rPr lang="de-DE" sz="2000" b="0" kern="1200" baseline="0" dirty="0"/>
                        <a:t> </a:t>
                      </a:r>
                      <a:r>
                        <a:rPr lang="de-DE" sz="2000" b="0" kern="1200" baseline="0" dirty="0" err="1"/>
                        <a:t>postings</a:t>
                      </a:r>
                      <a:endParaRPr lang="de-DE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0" kern="1200" baseline="0" dirty="0"/>
                        <a:t>800,000</a:t>
                      </a:r>
                    </a:p>
                    <a:p>
                      <a:r>
                        <a:rPr lang="nl-NL" sz="2000" b="0" kern="1200" baseline="0" dirty="0"/>
                        <a:t>200</a:t>
                      </a:r>
                    </a:p>
                    <a:p>
                      <a:r>
                        <a:rPr lang="en-US" sz="2000" b="0" kern="1200" baseline="0" dirty="0"/>
                        <a:t>400,000</a:t>
                      </a:r>
                    </a:p>
                    <a:p>
                      <a:r>
                        <a:rPr lang="en-US" sz="2000" b="0" kern="1200" baseline="0" dirty="0"/>
                        <a:t> 6</a:t>
                      </a:r>
                    </a:p>
                    <a:p>
                      <a:r>
                        <a:rPr lang="en-US" sz="2000" b="0" kern="1200" baseline="0" dirty="0"/>
                        <a:t>4.5</a:t>
                      </a:r>
                    </a:p>
                    <a:p>
                      <a:r>
                        <a:rPr lang="en-US" sz="2000" b="0" kern="1200" baseline="0" dirty="0"/>
                        <a:t>7.5</a:t>
                      </a:r>
                    </a:p>
                    <a:p>
                      <a:r>
                        <a:rPr lang="de-DE" sz="2000" b="0" kern="1200" baseline="0" dirty="0"/>
                        <a:t>100,000,000</a:t>
                      </a:r>
                      <a:endParaRPr lang="de-DE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6906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521803" y="107327"/>
            <a:ext cx="8382000" cy="990600"/>
          </a:xfrm>
        </p:spPr>
        <p:txBody>
          <a:bodyPr>
            <a:normAutofit/>
          </a:bodyPr>
          <a:lstStyle/>
          <a:p>
            <a:pPr algn="ctr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Μέγεθος ευρετηρίου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1109512"/>
              </p:ext>
            </p:extLst>
          </p:nvPr>
        </p:nvGraphicFramePr>
        <p:xfrm>
          <a:off x="38100" y="838200"/>
          <a:ext cx="9067800" cy="4285615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096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of</a:t>
                      </a:r>
                      <a:r>
                        <a:rPr kumimoji="0" lang="el-G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1.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word types (terms)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dictionary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 index 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index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Unfiltered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Α. 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 numbers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Β.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Case folding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C. 30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stopwords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D. 150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stopwords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E. stemming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4683" name="Slide Number Placeholder 1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A78386CC-747D-4E23-9C86-E78EFA8B383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8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468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44029E-ED99-4EE5-9F9D-38193BA18854}"/>
              </a:ext>
            </a:extLst>
          </p:cNvPr>
          <p:cNvSpPr txBox="1"/>
          <p:nvPr/>
        </p:nvSpPr>
        <p:spPr>
          <a:xfrm flipH="1">
            <a:off x="304800" y="5386140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>
                <a:latin typeface="+mn-lt"/>
              </a:rPr>
              <a:t>Ποια από τα παραπάνω πιστεύετε ότι θα προκαλεί τη μεγαλύτερη μείωση στο μέγεθος του λεξικού?</a:t>
            </a: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3566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57200" y="135731"/>
            <a:ext cx="8382000" cy="990600"/>
          </a:xfrm>
        </p:spPr>
        <p:txBody>
          <a:bodyPr>
            <a:normAutofit/>
          </a:bodyPr>
          <a:lstStyle/>
          <a:p>
            <a:pPr algn="ctr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Μέγεθος ευρετηρίου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0570718"/>
              </p:ext>
            </p:extLst>
          </p:nvPr>
        </p:nvGraphicFramePr>
        <p:xfrm>
          <a:off x="76200" y="854968"/>
          <a:ext cx="9067800" cy="4285615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24192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of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word types (terms)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dictionary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 index 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index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Unfiltered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Α.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 numbers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Β.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Case folding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C. 30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stopwords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D. 150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stopwords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E. stemming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4683" name="Slide Number Placeholder 1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A78386CC-747D-4E23-9C86-E78EFA8B383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9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468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D751977-0F48-4DE4-8498-557F3D560D9F}"/>
              </a:ext>
            </a:extLst>
          </p:cNvPr>
          <p:cNvSpPr txBox="1"/>
          <p:nvPr/>
        </p:nvSpPr>
        <p:spPr>
          <a:xfrm flipH="1">
            <a:off x="228600" y="5240635"/>
            <a:ext cx="853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>
                <a:latin typeface="+mn-lt"/>
              </a:rPr>
              <a:t>Ποια από τα παραπάνω πιστεύετε ότι θα προκαλεί τη μεγαλύτερη μείωση στο μέγεθος του ανεστραμμένου ευρετηρίου?</a:t>
            </a:r>
          </a:p>
          <a:p>
            <a:r>
              <a:rPr lang="el-GR" sz="2000" dirty="0">
                <a:latin typeface="+mn-lt"/>
              </a:rPr>
              <a:t>(συνολικός αριθμός καταχωρήσεων)</a:t>
            </a:r>
            <a:endParaRPr lang="en-US" sz="2000" dirty="0">
              <a:latin typeface="+mn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AA7C8B1-D8F2-488B-BB2E-523CE90882D9}"/>
              </a:ext>
            </a:extLst>
          </p:cNvPr>
          <p:cNvSpPr/>
          <p:nvPr/>
        </p:nvSpPr>
        <p:spPr>
          <a:xfrm>
            <a:off x="4175955" y="2628443"/>
            <a:ext cx="9444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sz="1800" dirty="0">
                <a:solidFill>
                  <a:srgbClr val="000000"/>
                </a:solidFill>
                <a:latin typeface="Calibri" panose="020F0502020204030204"/>
              </a:rPr>
              <a:t>109,971</a:t>
            </a:r>
          </a:p>
        </p:txBody>
      </p:sp>
    </p:spTree>
    <p:extLst>
      <p:ext uri="{BB962C8B-B14F-4D97-AF65-F5344CB8AC3E}">
        <p14:creationId xmlns:p14="http://schemas.microsoft.com/office/powerpoint/2010/main" val="1852472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29191</TotalTime>
  <Words>3947</Words>
  <Application>Microsoft Office PowerPoint</Application>
  <PresentationFormat>On-screen Show (4:3)</PresentationFormat>
  <Paragraphs>931</Paragraphs>
  <Slides>65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76" baseType="lpstr">
      <vt:lpstr>Arial</vt:lpstr>
      <vt:lpstr>Calibri</vt:lpstr>
      <vt:lpstr>Calibri Light</vt:lpstr>
      <vt:lpstr>Courier New</vt:lpstr>
      <vt:lpstr>Lucida Sans</vt:lpstr>
      <vt:lpstr>Symbol</vt:lpstr>
      <vt:lpstr>Tahoma</vt:lpstr>
      <vt:lpstr>Times New Roman</vt:lpstr>
      <vt:lpstr>Wingdings</vt:lpstr>
      <vt:lpstr>Office Theme</vt:lpstr>
      <vt:lpstr>Document</vt:lpstr>
      <vt:lpstr>PowerPoint Presentation</vt:lpstr>
      <vt:lpstr>Τι θα δούμε σήμερα</vt:lpstr>
      <vt:lpstr>ΣΤΑΤΙΣΤΙΚΑ</vt:lpstr>
      <vt:lpstr>Στατιστικά</vt:lpstr>
      <vt:lpstr>Η συλλογή RCV1</vt:lpstr>
      <vt:lpstr>Ένα έγγραφο της συλλογής Reuters RCV1</vt:lpstr>
      <vt:lpstr>Η συλλογή RCV1: στατιστικά</vt:lpstr>
      <vt:lpstr>Μέγεθος ευρετηρίου</vt:lpstr>
      <vt:lpstr>Μέγεθος ευρετηρίου</vt:lpstr>
      <vt:lpstr>Μέγεθος ευρετηρίου</vt:lpstr>
      <vt:lpstr>Μέγεθος ευρετηρίου</vt:lpstr>
      <vt:lpstr>PowerPoint Presentation</vt:lpstr>
      <vt:lpstr>PowerPoint Presentation</vt:lpstr>
      <vt:lpstr>Μέγεθος ευρετηρίου</vt:lpstr>
      <vt:lpstr>Μέγεθος ευρετηρίου</vt:lpstr>
      <vt:lpstr>Λεξιλόγιο και μέγεθος συλλογής</vt:lpstr>
      <vt:lpstr>Λεξιλόγιο και μέγεθος συλλογής</vt:lpstr>
      <vt:lpstr>Λεξιλόγιο και μέγεθος συλλογής</vt:lpstr>
      <vt:lpstr>Heaps’ Law</vt:lpstr>
      <vt:lpstr>Λεξιλόγιο και μέγεθος συλλογής</vt:lpstr>
      <vt:lpstr>Ο νόμος του Heaps</vt:lpstr>
      <vt:lpstr>Ο νόμος του Zipf</vt:lpstr>
      <vt:lpstr>Ο νόμος του Zipf</vt:lpstr>
      <vt:lpstr>Ο νόμος του Zipf</vt:lpstr>
      <vt:lpstr>Zipf’s law for Reuters RCV1</vt:lpstr>
      <vt:lpstr>ΣΥΜΠΙΕΣΗ</vt:lpstr>
      <vt:lpstr>Συμπίεση</vt:lpstr>
      <vt:lpstr>Γιατί συμπίεση; </vt:lpstr>
      <vt:lpstr>Απωλεστική και μη συμπίεση</vt:lpstr>
      <vt:lpstr>ΣΥΜΠΙΕΣΗ ΛΕΞΙΚΟΥ</vt:lpstr>
      <vt:lpstr>Συμπίεση λεξικού</vt:lpstr>
      <vt:lpstr>Αποθήκευση λεξικού</vt:lpstr>
      <vt:lpstr>Αποθήκευση λεξικού</vt:lpstr>
      <vt:lpstr>PowerPoint Presentation</vt:lpstr>
      <vt:lpstr>Συμπίεση της λίστας όρων:  Λεξικό-ως-Σειρά-Χαρακτήρων </vt:lpstr>
      <vt:lpstr>PowerPoint Presentation</vt:lpstr>
      <vt:lpstr>Συμπίεση της λίστας όρων:  Λεξικό-ως-Σειρά-Χαρακτήρων </vt:lpstr>
      <vt:lpstr>Χώρος για το λεξικό ως string</vt:lpstr>
      <vt:lpstr>PowerPoint Presentation</vt:lpstr>
      <vt:lpstr>Blocking (Δείκτες σε ομάδες)</vt:lpstr>
      <vt:lpstr>Blocking</vt:lpstr>
      <vt:lpstr>PowerPoint Presentation</vt:lpstr>
      <vt:lpstr>Εμπρόσθια κωδικοποίηση (Front coding)</vt:lpstr>
      <vt:lpstr>Περίληψη συμπίεσης για το λεξικό του RCV1</vt:lpstr>
      <vt:lpstr>ΣΥΜΠΙΕΣΗ ΤΩΝ ΚΑΤΑΧΩΡΗΣΕΩΝ</vt:lpstr>
      <vt:lpstr>Συμπίεση των καταχωρήσεων</vt:lpstr>
      <vt:lpstr>Η συλλογή RCV1: στατιστικά</vt:lpstr>
      <vt:lpstr>Συμπίεση των καταχωρήσεων</vt:lpstr>
      <vt:lpstr>Συμπίεση των καταχωρήσεων</vt:lpstr>
      <vt:lpstr>Παράδειγμα</vt:lpstr>
      <vt:lpstr>Συμπίεση των καταχωρήσεων</vt:lpstr>
      <vt:lpstr>Κωδικοποίηση μεταβλητού μεγέθους (Variable length encoding)</vt:lpstr>
      <vt:lpstr>Κωδικοί μεταβλητών Byte (Variable Byte (VB) codes)</vt:lpstr>
      <vt:lpstr>Κωδικοί μεταβλητών Byte (Variable Byte (VB) codes)</vt:lpstr>
      <vt:lpstr>Παράδειγμα</vt:lpstr>
      <vt:lpstr>PowerPoint Presentation</vt:lpstr>
      <vt:lpstr>Άλλες κωδικοποιήσεις</vt:lpstr>
      <vt:lpstr>PowerPoint Presentation</vt:lpstr>
      <vt:lpstr>Συμπίεση του RCV1</vt:lpstr>
      <vt:lpstr>Συμπεράσματα</vt:lpstr>
      <vt:lpstr>PowerPoint Presentation</vt:lpstr>
      <vt:lpstr>PowerPoint Presentation</vt:lpstr>
      <vt:lpstr>Αναζήτηση στο λεξικό χωρίς Βlocking</vt:lpstr>
      <vt:lpstr>Αναζήτηση στο λεξικό με Βlocking</vt:lpstr>
      <vt:lpstr>Εμπρόσθια κωδικοποίηση (Front coding)</vt:lpstr>
    </vt:vector>
  </TitlesOfParts>
  <Company>Stanford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ep</dc:creator>
  <cp:lastModifiedBy>Evaggelia Pitoura</cp:lastModifiedBy>
  <cp:revision>552</cp:revision>
  <cp:lastPrinted>2011-04-04T04:19:57Z</cp:lastPrinted>
  <dcterms:created xsi:type="dcterms:W3CDTF">2011-04-01T01:43:31Z</dcterms:created>
  <dcterms:modified xsi:type="dcterms:W3CDTF">2020-06-25T11:30:13Z</dcterms:modified>
</cp:coreProperties>
</file>