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17"/>
  </p:notesMasterIdLst>
  <p:handoutMasterIdLst>
    <p:handoutMasterId r:id="rId118"/>
  </p:handoutMasterIdLst>
  <p:sldIdLst>
    <p:sldId id="402" r:id="rId2"/>
    <p:sldId id="354" r:id="rId3"/>
    <p:sldId id="406" r:id="rId4"/>
    <p:sldId id="355" r:id="rId5"/>
    <p:sldId id="356" r:id="rId6"/>
    <p:sldId id="357" r:id="rId7"/>
    <p:sldId id="414" r:id="rId8"/>
    <p:sldId id="358" r:id="rId9"/>
    <p:sldId id="359" r:id="rId10"/>
    <p:sldId id="407" r:id="rId11"/>
    <p:sldId id="804" r:id="rId12"/>
    <p:sldId id="360" r:id="rId13"/>
    <p:sldId id="361" r:id="rId14"/>
    <p:sldId id="362" r:id="rId15"/>
    <p:sldId id="546" r:id="rId16"/>
    <p:sldId id="409" r:id="rId17"/>
    <p:sldId id="650" r:id="rId18"/>
    <p:sldId id="363" r:id="rId19"/>
    <p:sldId id="365" r:id="rId20"/>
    <p:sldId id="547" r:id="rId21"/>
    <p:sldId id="561" r:id="rId22"/>
    <p:sldId id="410" r:id="rId23"/>
    <p:sldId id="367" r:id="rId24"/>
    <p:sldId id="368" r:id="rId25"/>
    <p:sldId id="369" r:id="rId26"/>
    <p:sldId id="370" r:id="rId27"/>
    <p:sldId id="673" r:id="rId28"/>
    <p:sldId id="371" r:id="rId29"/>
    <p:sldId id="672" r:id="rId30"/>
    <p:sldId id="565" r:id="rId31"/>
    <p:sldId id="566" r:id="rId32"/>
    <p:sldId id="806" r:id="rId33"/>
    <p:sldId id="567" r:id="rId34"/>
    <p:sldId id="569" r:id="rId35"/>
    <p:sldId id="570" r:id="rId36"/>
    <p:sldId id="652" r:id="rId37"/>
    <p:sldId id="574" r:id="rId38"/>
    <p:sldId id="571" r:id="rId39"/>
    <p:sldId id="572" r:id="rId40"/>
    <p:sldId id="573" r:id="rId41"/>
    <p:sldId id="808" r:id="rId42"/>
    <p:sldId id="575" r:id="rId43"/>
    <p:sldId id="576" r:id="rId44"/>
    <p:sldId id="577" r:id="rId45"/>
    <p:sldId id="578" r:id="rId46"/>
    <p:sldId id="582" r:id="rId47"/>
    <p:sldId id="581" r:id="rId48"/>
    <p:sldId id="580" r:id="rId49"/>
    <p:sldId id="579" r:id="rId50"/>
    <p:sldId id="583" r:id="rId51"/>
    <p:sldId id="584" r:id="rId52"/>
    <p:sldId id="802" r:id="rId53"/>
    <p:sldId id="803" r:id="rId54"/>
    <p:sldId id="805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07" r:id="rId74"/>
    <p:sldId id="608" r:id="rId75"/>
    <p:sldId id="609" r:id="rId76"/>
    <p:sldId id="610" r:id="rId77"/>
    <p:sldId id="611" r:id="rId78"/>
    <p:sldId id="612" r:id="rId79"/>
    <p:sldId id="613" r:id="rId80"/>
    <p:sldId id="614" r:id="rId81"/>
    <p:sldId id="615" r:id="rId82"/>
    <p:sldId id="616" r:id="rId83"/>
    <p:sldId id="617" r:id="rId84"/>
    <p:sldId id="618" r:id="rId85"/>
    <p:sldId id="619" r:id="rId86"/>
    <p:sldId id="620" r:id="rId87"/>
    <p:sldId id="621" r:id="rId88"/>
    <p:sldId id="622" r:id="rId89"/>
    <p:sldId id="623" r:id="rId90"/>
    <p:sldId id="624" r:id="rId91"/>
    <p:sldId id="625" r:id="rId92"/>
    <p:sldId id="626" r:id="rId93"/>
    <p:sldId id="627" r:id="rId94"/>
    <p:sldId id="628" r:id="rId95"/>
    <p:sldId id="629" r:id="rId96"/>
    <p:sldId id="630" r:id="rId97"/>
    <p:sldId id="631" r:id="rId98"/>
    <p:sldId id="632" r:id="rId99"/>
    <p:sldId id="633" r:id="rId100"/>
    <p:sldId id="809" r:id="rId101"/>
    <p:sldId id="637" r:id="rId102"/>
    <p:sldId id="639" r:id="rId103"/>
    <p:sldId id="636" r:id="rId104"/>
    <p:sldId id="638" r:id="rId105"/>
    <p:sldId id="635" r:id="rId106"/>
    <p:sldId id="653" r:id="rId107"/>
    <p:sldId id="786" r:id="rId108"/>
    <p:sldId id="787" r:id="rId109"/>
    <p:sldId id="788" r:id="rId110"/>
    <p:sldId id="644" r:id="rId111"/>
    <p:sldId id="645" r:id="rId112"/>
    <p:sldId id="646" r:id="rId113"/>
    <p:sldId id="647" r:id="rId114"/>
    <p:sldId id="648" r:id="rId115"/>
    <p:sldId id="651" r:id="rId116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288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ΜΥΕ003-ΠΛΕ70: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3: </a:t>
            </a:r>
            <a:r>
              <a:rPr lang="el-GR" sz="2400" dirty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848600" y="18103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O(log M), M: </a:t>
            </a:r>
            <a:r>
              <a:rPr lang="el-GR" dirty="0">
                <a:latin typeface="+mn-lt"/>
              </a:rPr>
              <a:t>αριθμός των όρων</a:t>
            </a:r>
            <a:r>
              <a:rPr lang="en-US" dirty="0">
                <a:latin typeface="+mn-lt"/>
              </a:rPr>
              <a:t> (</a:t>
            </a:r>
            <a:r>
              <a:rPr lang="el-GR" dirty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προϋποθέτει </a:t>
            </a:r>
            <a:r>
              <a:rPr lang="el-GR" dirty="0" err="1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(ασκήσεις)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2057400"/>
            <a:ext cx="7886700" cy="21014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Η </a:t>
            </a:r>
            <a:r>
              <a:rPr lang="de-DE" sz="2400" dirty="0" err="1"/>
              <a:t>Levenshtein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απόσταση διόρθωσης είναι ή όχι </a:t>
            </a:r>
            <a:endParaRPr lang="en-US" sz="2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(α) συμμετρική, </a:t>
            </a:r>
            <a:endParaRPr lang="en-US" sz="2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(β) ισχύει η τριγωνική ανισότητα;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Τροποποιείστε τον αλγόριθμο ώστε να υπολογίζει την απόσταση </a:t>
            </a:r>
            <a:r>
              <a:rPr lang="de-DE" sz="2400" dirty="0"/>
              <a:t>Damerau-</a:t>
            </a:r>
            <a:r>
              <a:rPr lang="de-DE" sz="2400" dirty="0" err="1"/>
              <a:t>Levenshtein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  <p:extLst>
      <p:ext uri="{BB962C8B-B14F-4D97-AF65-F5344CB8AC3E}">
        <p14:creationId xmlns:p14="http://schemas.microsoft.com/office/powerpoint/2010/main" val="32780691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68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sz="4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>
                <a:ea typeface="ＭＳ Ｐゴシック" pitchFamily="-112" charset="-128"/>
              </a:rPr>
              <a:t>november</a:t>
            </a:r>
            <a:endParaRPr lang="en-US" sz="2000" b="1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>
                <a:ea typeface="ＭＳ Ｐゴシック" pitchFamily="-112" charset="-128"/>
              </a:rPr>
              <a:t>nov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ove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vem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>
                <a:ea typeface="ＭＳ Ｐゴシック" pitchFamily="-112" charset="-128"/>
              </a:rPr>
              <a:t>december</a:t>
            </a:r>
            <a:endParaRPr lang="en-US" sz="2000" b="1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>
                <a:ea typeface="ＭＳ Ｐゴシック" pitchFamily="-112" charset="-128"/>
              </a:rPr>
              <a:t>dec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ece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cem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από τα</a:t>
            </a:r>
            <a:r>
              <a:rPr lang="en-US" sz="2000" dirty="0">
                <a:ea typeface="ＭＳ Ｐゴシック" pitchFamily="-112" charset="-128"/>
              </a:rPr>
              <a:t> 6 </a:t>
            </a:r>
            <a:r>
              <a:rPr lang="el-GR" sz="2000" dirty="0">
                <a:ea typeface="ＭＳ Ｐゴシック" pitchFamily="-112" charset="-128"/>
              </a:rPr>
              <a:t>κάθε όρου</a:t>
            </a:r>
            <a:r>
              <a:rPr lang="en-US" sz="2000" dirty="0">
                <a:ea typeface="ＭＳ Ｐゴシック" pitchFamily="-112" charset="-128"/>
              </a:rPr>
              <a:t>)</a:t>
            </a:r>
            <a:r>
              <a:rPr lang="el-GR" sz="2000" dirty="0">
                <a:ea typeface="ＭＳ Ｐゴシック" pitchFamily="-112" charset="-128"/>
              </a:rPr>
              <a:t> – ομοιότητα 3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9312" y="1371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Εναλλακτικός ορισμός απόστασης με βάση τα κοινά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Η ομοιότητα δυο όρων είναι ίση με το πλήθος των κοινών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τους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37981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δυνατότητα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–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Jaccard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Συνήθης μέτρηση της  επικάλυψης</a:t>
            </a:r>
            <a:endParaRPr lang="en-US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</a:t>
            </a:r>
            <a:r>
              <a:rPr lang="en-US" i="1" dirty="0">
                <a:ea typeface="ＭＳ Ｐゴシック" pitchFamily="-112" charset="-128"/>
              </a:rPr>
              <a:t>X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Y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δύο σύνολα, 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>
                <a:ea typeface="ＭＳ Ｐゴシック" pitchFamily="-112" charset="-128"/>
              </a:rPr>
              <a:t>ορίζεται ως: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Ίσος με</a:t>
            </a:r>
            <a:r>
              <a:rPr lang="en-US" sz="2000" dirty="0">
                <a:ea typeface="ＭＳ Ｐゴシック" pitchFamily="-112" charset="-128"/>
              </a:rPr>
              <a:t> 1 </a:t>
            </a:r>
            <a:r>
              <a:rPr lang="el-GR" sz="2000" dirty="0">
                <a:ea typeface="ＭＳ Ｐゴシック" pitchFamily="-112" charset="-128"/>
              </a:rPr>
              <a:t>όταν τα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X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και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Y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έχουν τα ίδια στοιχεία και 0 όταν είναι ξένα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X</a:t>
            </a:r>
            <a:r>
              <a:rPr lang="en-US" sz="2000" dirty="0">
                <a:ea typeface="ＭＳ Ｐゴシック" pitchFamily="-112" charset="-128"/>
              </a:rPr>
              <a:t> and </a:t>
            </a:r>
            <a:r>
              <a:rPr lang="en-US" sz="2000" i="1" dirty="0">
                <a:ea typeface="ＭＳ Ｐゴシック" pitchFamily="-112" charset="-128"/>
              </a:rPr>
              <a:t>Y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δε χρειάζεται να έχουν το ίδιο μέγεθος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Πάντα μεταξύ του 0 και του 1</a:t>
            </a:r>
          </a:p>
          <a:p>
            <a:pPr lvl="2" eaLnBrk="1" hangingPunct="1"/>
            <a:r>
              <a:rPr lang="el-GR" sz="1800" dirty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>
                <a:ea typeface="ＭＳ Ｐゴシック" pitchFamily="-112" charset="-128"/>
              </a:rPr>
              <a:t>J.C. &gt; 0.8, </a:t>
            </a:r>
            <a:r>
              <a:rPr lang="el-GR" sz="1800" dirty="0">
                <a:ea typeface="ＭＳ Ｐゴシック" pitchFamily="-112" charset="-128"/>
              </a:rPr>
              <a:t>τότε ταίριασμα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68854"/>
              </p:ext>
            </p:extLst>
          </p:nvPr>
        </p:nvGraphicFramePr>
        <p:xfrm>
          <a:off x="2895600" y="2409825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9825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υπολογίζουμε αποδοτικά στην περίπτωση των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593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Απαρίθμησε όλα το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στον όρο της ερώτησης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Χρησιμοποίησε το ευρετήριο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του ερωτήματος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>
                <a:ea typeface="ＭＳ Ｐゴシック" pitchFamily="-112" charset="-128"/>
              </a:rPr>
              <a:t>κάποιο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&gt;=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>
                <a:ea typeface="ＭＳ Ｐゴシック" pitchFamily="-112" charset="-128"/>
              </a:rPr>
              <a:t>) αριθμό από τα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του ερωτήματος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508500" y="31464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487863" y="26130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Παράδειγμα: Ταίριασμα 2-γραμμάτων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idx="1"/>
          </p:nvPr>
        </p:nvSpPr>
        <p:spPr>
          <a:xfrm>
            <a:off x="498480" y="1472406"/>
            <a:ext cx="7886700" cy="95646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Έστω το ερώτημα </a:t>
            </a:r>
            <a:r>
              <a:rPr lang="en-US" b="1" i="1" dirty="0">
                <a:ea typeface="ＭＳ Ｐゴシック" pitchFamily="-112" charset="-128"/>
              </a:rPr>
              <a:t>lord</a:t>
            </a:r>
            <a:r>
              <a:rPr lang="en-US" dirty="0">
                <a:ea typeface="ＭＳ Ｐゴシック" pitchFamily="-112" charset="-128"/>
              </a:rPr>
              <a:t> – </a:t>
            </a:r>
            <a:r>
              <a:rPr lang="el-GR" dirty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>
                <a:ea typeface="ＭＳ Ｐゴシック" pitchFamily="-112" charset="-128"/>
              </a:rPr>
              <a:t>διγράμματα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n-US" b="1" i="1" dirty="0">
                <a:ea typeface="ＭＳ Ｐゴシック" pitchFamily="-112" charset="-128"/>
              </a:rPr>
              <a:t>lo, or, rd</a:t>
            </a:r>
            <a:r>
              <a:rPr lang="en-US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363663" y="26035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363663" y="31369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363663" y="36703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1897063" y="27559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1897063" y="32893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1897063" y="3822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124200" y="26130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5783263" y="26130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5783263" y="31464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564063" y="37369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5942013" y="37369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121150" y="28463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116263" y="31464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302125" y="33797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368925" y="33797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749925" y="39703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348288" y="28463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116263" y="37465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268788" y="39703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41583" y="4610697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557212" y="576699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buClr>
                <a:schemeClr val="accent6"/>
              </a:buClr>
            </a:pPr>
            <a:r>
              <a:rPr lang="el-GR" sz="1800" dirty="0">
                <a:latin typeface="Calibri"/>
                <a:ea typeface="ＭＳ Ｐゴシック" pitchFamily="-112" charset="-128"/>
              </a:rPr>
              <a:t>Για το </a:t>
            </a:r>
            <a:r>
              <a:rPr lang="en-US" sz="1800" dirty="0">
                <a:latin typeface="Calibri"/>
                <a:ea typeface="ＭＳ Ｐゴシック" pitchFamily="-112" charset="-128"/>
              </a:rPr>
              <a:t>JC </a:t>
            </a:r>
            <a:r>
              <a:rPr lang="el-GR" sz="1800" dirty="0">
                <a:latin typeface="Calibri"/>
                <a:ea typeface="ＭＳ Ｐゴシック" pitchFamily="-112" charset="-128"/>
              </a:rPr>
              <a:t>χρειαζόμαστε και τον αριθμό των 2-γραμμάτων (το μήκος της λέξης)</a:t>
            </a:r>
            <a:endParaRPr lang="en-US" sz="1800" dirty="0"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24200" y="26130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242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91200" y="26130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91200" y="31464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943600" y="3756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7659"/>
            <a:ext cx="8229600" cy="288534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Δοθέντος ενός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ανορθόγραφου</a:t>
            </a:r>
            <a:r>
              <a:rPr lang="en-US" dirty="0"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ερωτήματος,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υπολογίζουμε την απόσταση διόρθωσης </a:t>
            </a:r>
            <a:r>
              <a:rPr lang="el-GR" i="1" dirty="0">
                <a:ea typeface="ＭＳ Ｐゴシック" pitchFamily="-112" charset="-128"/>
              </a:rPr>
              <a:t>από όλους τους όρους </a:t>
            </a:r>
            <a:r>
              <a:rPr lang="el-GR" dirty="0">
                <a:ea typeface="ＭＳ Ｐゴシック" pitchFamily="-112" charset="-128"/>
              </a:rPr>
              <a:t>του λεξικού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Ακριβό και αργό 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Μπορούμε να </a:t>
            </a:r>
            <a:r>
              <a:rPr lang="el-GR" i="1" dirty="0">
                <a:ea typeface="ＭＳ Ｐゴシック" pitchFamily="-112" charset="-128"/>
              </a:rPr>
              <a:t>μειώσουμε τον αριθμό των υποψήφιων όρων </a:t>
            </a:r>
            <a:r>
              <a:rPr lang="el-GR" dirty="0">
                <a:ea typeface="ＭＳ Ｐゴシック" pitchFamily="-112" charset="-128"/>
              </a:rPr>
              <a:t>του ευρετηρίου;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Μόνο λέξεις που </a:t>
            </a:r>
            <a:r>
              <a:rPr lang="el-GR" i="1" dirty="0">
                <a:ea typeface="ＭＳ Ｐゴシック" pitchFamily="-112" charset="-128"/>
              </a:rPr>
              <a:t>αρχίζουν από το ίδιο γράμμα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>
                <a:ea typeface="ＭＳ Ｐゴシック" pitchFamily="-112" charset="-128"/>
              </a:rPr>
              <a:t>permuterm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(με κάποιες τροποποιήσεις)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Χρήση των αποστάσεων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</a:t>
            </a:r>
            <a:r>
              <a:rPr lang="en-US" sz="2400" dirty="0">
                <a:ea typeface="ＭＳ Ｐゴシック" pitchFamily="-112" charset="-128"/>
              </a:rPr>
              <a:t>.</a:t>
            </a:r>
            <a:r>
              <a:rPr lang="el-GR" sz="2400" dirty="0">
                <a:ea typeface="ＭＳ Ｐゴシック" pitchFamily="-112" charset="-128"/>
              </a:rPr>
              <a:t>χ</a:t>
            </a:r>
            <a:r>
              <a:rPr lang="en-US" sz="2400" dirty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>
                <a:ea typeface="ＭＳ Ｐゴシック" pitchFamily="-112" charset="-128"/>
              </a:rPr>
              <a:t>που βρήκες στο χρήστη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Μπορούμε 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>
                <a:ea typeface="ＭＳ Ｐゴシック" pitchFamily="-112" charset="-128"/>
              </a:rPr>
              <a:t>)</a:t>
            </a:r>
            <a:r>
              <a:rPr lang="el-GR" dirty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/>
            <a:r>
              <a:rPr lang="el-GR" dirty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dirty="0" err="1">
                <a:ea typeface="ＭＳ Ｐゴシック" pitchFamily="-112" charset="-128"/>
              </a:rPr>
              <a:t>διάδρασης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Κείμενο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b="1" i="1" dirty="0">
                <a:ea typeface="ＭＳ Ｐゴシック" pitchFamily="-112" charset="-128"/>
              </a:rPr>
              <a:t>I flew </a:t>
            </a:r>
            <a:r>
              <a:rPr lang="en-US" b="1" i="1" u="sng" dirty="0">
                <a:ea typeface="ＭＳ Ｐゴシック" pitchFamily="-112" charset="-128"/>
              </a:rPr>
              <a:t>from</a:t>
            </a:r>
            <a:r>
              <a:rPr lang="en-US" b="1" i="1" dirty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>
                <a:ea typeface="ＭＳ Ｐゴシック" pitchFamily="-112" charset="-128"/>
              </a:rPr>
              <a:t>“flew </a:t>
            </a:r>
            <a:r>
              <a:rPr lang="en-US" b="1" i="1" u="sng" dirty="0">
                <a:ea typeface="ＭＳ Ｐゴシック" pitchFamily="-112" charset="-128"/>
              </a:rPr>
              <a:t>form</a:t>
            </a:r>
            <a:r>
              <a:rPr lang="en-US" b="1" i="1" dirty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θέλαμε να απαντήσουμε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>
                <a:ea typeface="ＭＳ Ｐゴシック" pitchFamily="-112" charset="-128"/>
              </a:rPr>
              <a:t>		Did you mean “</a:t>
            </a:r>
            <a:r>
              <a:rPr lang="en-US" b="1" i="1" dirty="0">
                <a:ea typeface="ＭＳ Ｐゴシック" pitchFamily="-112" charset="-128"/>
              </a:rPr>
              <a:t>flew from Heathrow</a:t>
            </a:r>
            <a:r>
              <a:rPr lang="en-US" dirty="0">
                <a:ea typeface="ＭＳ Ｐゴシック" pitchFamily="-112" charset="-128"/>
              </a:rPr>
              <a:t>”?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dirty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>
                <a:ea typeface="ＭＳ Ｐゴシック" pitchFamily="-112" charset="-128"/>
              </a:rPr>
              <a:t>Πρώτη ιδέα</a:t>
            </a:r>
            <a:r>
              <a:rPr lang="en-US" dirty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000" dirty="0">
                <a:ea typeface="ＭＳ Ｐゴシック" pitchFamily="-112" charset="-128"/>
              </a:rPr>
              <a:t>)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από κάθε όρο του ερωτήματος </a:t>
            </a:r>
            <a:r>
              <a:rPr lang="el-GR" sz="2000" dirty="0">
                <a:ea typeface="ＭＳ Ｐゴシック" pitchFamily="-112" charset="-128"/>
              </a:rPr>
              <a:t>(ακόμα και για αυτές χωρίς λάθος)</a:t>
            </a:r>
            <a:endParaRPr lang="en-US" sz="2000" dirty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Δοκίμασε όλες τις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πιθανές φράσεις που προκύπτουν </a:t>
            </a:r>
            <a:r>
              <a:rPr lang="el-GR" sz="2000" dirty="0">
                <a:ea typeface="ＭＳ Ｐゴシック" pitchFamily="-112" charset="-128"/>
              </a:rPr>
              <a:t>κρατώντας κάθε φορά μια λέξη σταθερή</a:t>
            </a:r>
            <a:endParaRPr lang="en-US" sz="2000" dirty="0">
              <a:ea typeface="ＭＳ Ｐゴシック" pitchFamily="-112" charset="-128"/>
            </a:endParaRP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flew from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r>
              <a:rPr lang="en-US" sz="1700" b="1" i="1" dirty="0">
                <a:ea typeface="ＭＳ Ｐゴシック" pitchFamily="-112" charset="-128"/>
              </a:rPr>
              <a:t> </a:t>
            </a: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fled form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endParaRPr lang="en-US" sz="1700" b="1" i="1" dirty="0">
              <a:ea typeface="ＭＳ Ｐゴシック" pitchFamily="-112" charset="-128"/>
            </a:endParaRP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flea form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endParaRPr lang="en-US" sz="1700" b="1" i="1" dirty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000" dirty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7470"/>
            <a:ext cx="8229600" cy="2743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Εναλλακτική προσέγγιση με χρήση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000" dirty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Ψάξε τα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332638"/>
            <a:ext cx="7218615" cy="2096865"/>
          </a:xfrm>
          <a:prstGeom prst="rect">
            <a:avLst/>
          </a:prstGeom>
        </p:spPr>
      </p:pic>
      <p:sp>
        <p:nvSpPr>
          <p:cNvPr id="30" name="Content Placeholder 21"/>
          <p:cNvSpPr>
            <a:spLocks noGrp="1"/>
          </p:cNvSpPr>
          <p:nvPr>
            <p:ph idx="1"/>
          </p:nvPr>
        </p:nvSpPr>
        <p:spPr>
          <a:xfrm>
            <a:off x="571500" y="1946957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5192674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66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44615" y="2743200"/>
            <a:ext cx="7848600" cy="1992275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Κλάση </a:t>
            </a:r>
            <a:r>
              <a:rPr lang="el-GR" dirty="0" err="1">
                <a:ea typeface="ＭＳ Ｐゴシック" pitchFamily="-112" charset="-128"/>
              </a:rPr>
              <a:t>ευριστικών</a:t>
            </a:r>
            <a:r>
              <a:rPr lang="el-GR" dirty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ισοδύναμα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n-US" b="1" i="1" dirty="0" err="1">
                <a:ea typeface="ＭＳ Ｐゴシック" pitchFamily="-112" charset="-128"/>
              </a:rPr>
              <a:t>chebyshev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</a:t>
            </a:r>
            <a:r>
              <a:rPr lang="en-US" sz="1600" dirty="0">
                <a:solidFill>
                  <a:srgbClr val="FBFCFF"/>
                </a:solidFill>
              </a:rPr>
              <a:t> 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15" y="15240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53" y="5068859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hash”: </a:t>
            </a:r>
            <a:r>
              <a:rPr lang="el-GR" sz="2800" dirty="0">
                <a:latin typeface="+mn-lt"/>
              </a:rPr>
              <a:t>όροι που «ακούγονται» το ίδιο κατακερματίζονται στην ίδια θέση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3.4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86750" cy="2822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Μετέτρεψε κάθε </a:t>
            </a:r>
            <a:r>
              <a:rPr lang="en-US" dirty="0">
                <a:ea typeface="ＭＳ Ｐゴシック" pitchFamily="-112" charset="-128"/>
              </a:rPr>
              <a:t>token </a:t>
            </a:r>
            <a:r>
              <a:rPr lang="el-GR" dirty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>
                <a:ea typeface="ＭＳ Ｐゴシック" pitchFamily="-112" charset="-128"/>
              </a:rPr>
              <a:t> 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>
                <a:ea typeface="ＭＳ Ｐゴシック" pitchFamily="-112" charset="-128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600" u="sng" dirty="0">
              <a:solidFill>
                <a:schemeClr val="folHlink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u="sng" dirty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831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τυπικός αλγόριθμος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>
                <a:ea typeface="ＭＳ Ｐゴシック" pitchFamily="-112" charset="-128"/>
              </a:rPr>
              <a:t>'0' (zero):</a:t>
            </a:r>
            <a:br>
              <a:rPr lang="en-US" dirty="0">
                <a:ea typeface="ＭＳ Ｐゴシック" pitchFamily="-112" charset="-128"/>
              </a:rPr>
            </a:br>
            <a:r>
              <a:rPr lang="en-US" dirty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>
                <a:ea typeface="ＭＳ Ｐゴシック" pitchFamily="-112" charset="-128"/>
              </a:rPr>
              <a:t>: </a:t>
            </a: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B, F, P, V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C, G, J, K, Q, S, X, Z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D, T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L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M, N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R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6959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Σημασία το πρώτο γράμμα, όλα τα φωνήεντα το ίδιο, σύμφωνα που ακούγονται το ίδιο</a:t>
            </a:r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συνέχεια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Σβήσε όλα τα ζεύγη συνεχόμενων ίδιων αριθμών</a:t>
            </a:r>
            <a:endParaRPr lang="en-US" dirty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Σβήσε όλα τα απομένοντα 0</a:t>
            </a:r>
            <a:endParaRPr lang="en-US" dirty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Πρόσθεσε 0 στο τέλος και επέστρεψε τις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τέσσερις πρώτες θέσεις </a:t>
            </a:r>
            <a:r>
              <a:rPr lang="el-GR" dirty="0">
                <a:ea typeface="ＭＳ Ｐゴシック" pitchFamily="-112" charset="-128"/>
              </a:rPr>
              <a:t>που είναι της μορφής </a:t>
            </a:r>
            <a:r>
              <a:rPr lang="en-US" dirty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n-US" b="1" i="1" dirty="0">
                <a:ea typeface="ＭＳ Ｐゴシック" pitchFamily="-112" charset="-128"/>
              </a:rPr>
              <a:t>Herman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γίνεται</a:t>
            </a:r>
            <a:r>
              <a:rPr lang="en-US" dirty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828800" y="44196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/>
              <a:t>Το</a:t>
            </a:r>
            <a:r>
              <a:rPr lang="en-US" dirty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3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απλούστερο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δυαδικό δέντρο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πιο συνηθισμένο</a:t>
            </a:r>
            <a:r>
              <a:rPr lang="en-US" sz="2400" dirty="0">
                <a:ea typeface="ＭＳ Ｐゴシック" pitchFamily="-112" charset="-128"/>
              </a:rPr>
              <a:t>: B-</a:t>
            </a:r>
            <a:r>
              <a:rPr lang="el-GR" sz="2400" dirty="0">
                <a:ea typeface="ＭＳ Ｐゴシック" pitchFamily="-112" charset="-128"/>
              </a:rPr>
              <a:t>δέντρα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+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>
                <a:ea typeface="ＭＳ Ｐゴシック" pitchFamily="-112" charset="-128"/>
              </a:rPr>
              <a:t>hyp</a:t>
            </a:r>
            <a:r>
              <a:rPr lang="en-US" sz="1600" dirty="0">
                <a:ea typeface="ＭＳ Ｐゴシック" pitchFamily="-112" charset="-128"/>
              </a:rPr>
              <a:t>)</a:t>
            </a:r>
            <a:endParaRPr lang="el-GR" sz="16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>
                <a:ea typeface="ＭＳ Ｐゴシック" pitchFamily="-112" charset="-128"/>
              </a:rPr>
              <a:t>a</a:t>
            </a:r>
            <a:r>
              <a:rPr lang="el-GR" sz="1600" dirty="0">
                <a:ea typeface="ＭＳ Ｐゴシック" pitchFamily="-112" charset="-128"/>
              </a:rPr>
              <a:t> και </a:t>
            </a:r>
            <a:r>
              <a:rPr lang="en-US" sz="1600" i="1" dirty="0">
                <a:ea typeface="ＭＳ Ｐゴシック" pitchFamily="-112" charset="-128"/>
              </a:rPr>
              <a:t>b</a:t>
            </a:r>
            <a:r>
              <a:rPr lang="el-GR" sz="1600" dirty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Πιο αργή</a:t>
            </a:r>
            <a:r>
              <a:rPr lang="en-US" dirty="0">
                <a:ea typeface="ＭＳ Ｐゴシック" pitchFamily="-112" charset="-128"/>
              </a:rPr>
              <a:t>: O(log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)  [</a:t>
            </a:r>
            <a:r>
              <a:rPr lang="el-GR" dirty="0">
                <a:ea typeface="ＭＳ Ｐゴシック" pitchFamily="-112" charset="-128"/>
              </a:rPr>
              <a:t>και αυτό απαιτεί (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δέντρα)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</a:t>
            </a:r>
            <a:r>
              <a:rPr lang="el-GR" dirty="0" err="1">
                <a:ea typeface="ＭＳ Ｐゴシック" pitchFamily="-112" charset="-128"/>
              </a:rPr>
              <a:t>επανα-ισοζύγιση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rebalancing) </a:t>
            </a:r>
            <a:r>
              <a:rPr lang="el-GR" dirty="0">
                <a:ea typeface="ＭＳ Ｐゴシック" pitchFamily="-112" charset="-128"/>
              </a:rPr>
              <a:t>των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δυαδικών δέντρων είναι ακριβή 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τα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καλύτερα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ea typeface="ＭＳ Ｐゴシック" pitchFamily="34" charset="-128"/>
              </a:rPr>
              <a:t>Ερωτήματα με *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>
                <a:ea typeface="ＭＳ Ｐゴシック" pitchFamily="-112" charset="-128"/>
              </a:rPr>
              <a:t>Sydney? Sidney?)</a:t>
            </a:r>
            <a:r>
              <a:rPr lang="el-GR" sz="3200" dirty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>
                <a:ea typeface="ＭＳ Ｐゴシック" pitchFamily="-112" charset="-128"/>
              </a:rPr>
              <a:t>(</a:t>
            </a:r>
            <a:r>
              <a:rPr lang="el-GR" sz="3200" dirty="0">
                <a:ea typeface="ＭＳ Ｐゴシック" pitchFamily="-112" charset="-128"/>
              </a:rPr>
              <a:t>πχ </a:t>
            </a:r>
            <a:r>
              <a:rPr lang="en-US" sz="3200" dirty="0">
                <a:ea typeface="ＭＳ Ｐゴシック" pitchFamily="-112" charset="-128"/>
              </a:rPr>
              <a:t>color, </a:t>
            </a:r>
            <a:r>
              <a:rPr lang="en-US" sz="3200" dirty="0" err="1">
                <a:ea typeface="ＭＳ Ｐゴシック" pitchFamily="-112" charset="-128"/>
              </a:rPr>
              <a:t>colour</a:t>
            </a:r>
            <a:r>
              <a:rPr lang="en-US" sz="3200" dirty="0">
                <a:ea typeface="ＭＳ Ｐゴシック" pitchFamily="-112" charset="-128"/>
              </a:rPr>
              <a:t>)</a:t>
            </a:r>
          </a:p>
          <a:p>
            <a:pPr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(3) </a:t>
            </a:r>
            <a:r>
              <a:rPr lang="el-GR" sz="3200" dirty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(4) </a:t>
            </a:r>
            <a:r>
              <a:rPr lang="el-GR" sz="3200" dirty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>
                <a:ea typeface="ＭＳ Ｐゴシック" pitchFamily="-112" charset="-128"/>
              </a:rPr>
              <a:t>ξπ</a:t>
            </a:r>
            <a:r>
              <a:rPr lang="el-GR" sz="3200" dirty="0">
                <a:ea typeface="ＭＳ Ｐゴシック" pitchFamily="-112" charset="-128"/>
              </a:rPr>
              <a:t>*ρ</a:t>
            </a:r>
            <a:r>
              <a:rPr lang="el-GR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696200" cy="3352800"/>
          </a:xfrm>
        </p:spPr>
        <p:txBody>
          <a:bodyPr/>
          <a:lstStyle/>
          <a:p>
            <a:pPr eaLnBrk="1" hangingPunct="1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l-GR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”</a:t>
            </a:r>
            <a:r>
              <a:rPr lang="el-GR" dirty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dirty="0">
                <a:ea typeface="ＭＳ Ｐゴシック" pitchFamily="-112" charset="-128"/>
              </a:rPr>
              <a:t> query</a:t>
            </a:r>
            <a:r>
              <a:rPr lang="el-GR" dirty="0">
                <a:ea typeface="ＭＳ Ｐゴシック" pitchFamily="-112" charset="-128"/>
              </a:rPr>
              <a:t>,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b="1" i="1" dirty="0" err="1">
                <a:ea typeface="ＭＳ Ｐゴシック" pitchFamily="-112" charset="-128"/>
              </a:rPr>
              <a:t>mon</a:t>
            </a:r>
            <a:r>
              <a:rPr lang="en-US" b="1" i="1" dirty="0">
                <a:ea typeface="ＭＳ Ｐゴシック" pitchFamily="-112" charset="-128"/>
              </a:rPr>
              <a:t>*: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>
                <a:ea typeface="ＭＳ Ｐゴシック" pitchFamily="-112" charset="-128"/>
              </a:rPr>
              <a:t>αρχίζει με </a:t>
            </a:r>
            <a:r>
              <a:rPr lang="en-US" i="1" dirty="0">
                <a:ea typeface="ＭＳ Ｐゴシック" pitchFamily="-112" charset="-128"/>
              </a:rPr>
              <a:t> “</a:t>
            </a:r>
            <a:r>
              <a:rPr lang="en-US" i="1" dirty="0" err="1">
                <a:ea typeface="ＭＳ Ｐゴシック" pitchFamily="-112" charset="-128"/>
              </a:rPr>
              <a:t>mon</a:t>
            </a:r>
            <a:r>
              <a:rPr lang="en-US" i="1" dirty="0">
                <a:ea typeface="ＭＳ Ｐゴシック" pitchFamily="-112" charset="-128"/>
              </a:rPr>
              <a:t>”</a:t>
            </a:r>
            <a:endParaRPr lang="el-GR" i="1" dirty="0">
              <a:ea typeface="ＭＳ Ｐゴシック" pitchFamily="-112" charset="-128"/>
            </a:endParaRPr>
          </a:p>
          <a:p>
            <a:pPr eaLnBrk="1" hangingPunct="1"/>
            <a:endParaRPr lang="en-US" sz="8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ή</a:t>
            </a:r>
            <a:r>
              <a:rPr lang="en-US" dirty="0">
                <a:ea typeface="ＭＳ Ｐゴシック" pitchFamily="-112" charset="-128"/>
              </a:rPr>
              <a:t> B-</a:t>
            </a:r>
            <a:r>
              <a:rPr lang="el-GR" dirty="0">
                <a:ea typeface="ＭＳ Ｐゴシック" pitchFamily="-112" charset="-128"/>
              </a:rPr>
              <a:t>δέντρο</a:t>
            </a:r>
            <a:r>
              <a:rPr lang="en-US" dirty="0">
                <a:ea typeface="ＭＳ Ｐゴシック" pitchFamily="-112" charset="-128"/>
              </a:rPr>
              <a:t>): </a:t>
            </a:r>
            <a:endParaRPr lang="el-GR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ανάκτησε όλους τους όρους </a:t>
            </a:r>
            <a:r>
              <a:rPr lang="en-US" dirty="0">
                <a:ea typeface="ＭＳ Ｐゴシック" pitchFamily="-112" charset="-128"/>
              </a:rPr>
              <a:t>t </a:t>
            </a:r>
            <a:r>
              <a:rPr lang="el-GR" dirty="0">
                <a:ea typeface="ＭＳ Ｐゴシック" pitchFamily="-112" charset="-128"/>
              </a:rPr>
              <a:t>στο διάστημα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b="1" i="1" dirty="0" err="1">
                <a:ea typeface="ＭＳ Ｐゴシック" pitchFamily="-112" charset="-128"/>
              </a:rPr>
              <a:t>mon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>
                <a:ea typeface="ＭＳ Ｐゴシック" pitchFamily="-112" charset="-128"/>
              </a:rPr>
              <a:t> t &lt; </a:t>
            </a:r>
            <a:r>
              <a:rPr lang="el-GR" b="1" i="1" dirty="0">
                <a:ea typeface="ＭＳ Ｐゴシック" pitchFamily="-112" charset="-128"/>
              </a:rPr>
              <a:t>επόμενο-πρόθεμα</a:t>
            </a:r>
          </a:p>
          <a:p>
            <a:pPr lvl="3" eaLnBrk="1" hangingPunct="1"/>
            <a:r>
              <a:rPr lang="el-GR" sz="1600" dirty="0">
                <a:ea typeface="ＭＳ Ｐゴシック" pitchFamily="-112" charset="-128"/>
              </a:rPr>
              <a:t>Για κάθε όρο, αναζήτησε στο αντεστραμμένο ευρετήριο σε ποια έγγραφα εμφανίζεται</a:t>
            </a:r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1524" y="1963702"/>
            <a:ext cx="8077200" cy="2971799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l-GR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”</a:t>
            </a:r>
            <a:r>
              <a:rPr lang="el-GR" dirty="0">
                <a:ea typeface="ＭＳ Ｐゴシック" pitchFamily="-112" charset="-128"/>
              </a:rPr>
              <a:t> εμφανίζεται μόνο μια φορά στην αρχή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dirty="0">
                <a:ea typeface="ＭＳ Ｐゴシック" pitchFamily="-112" charset="-128"/>
              </a:rPr>
              <a:t> query</a:t>
            </a:r>
            <a:r>
              <a:rPr lang="el-GR" dirty="0">
                <a:ea typeface="ＭＳ Ｐゴシック" pitchFamily="-112" charset="-128"/>
              </a:rPr>
              <a:t>,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>
              <a:ea typeface="ＭＳ Ｐゴシック" pitchFamily="-112" charset="-128"/>
            </a:endParaRPr>
          </a:p>
          <a:p>
            <a:pPr eaLnBrk="1" hangingPunct="1"/>
            <a:r>
              <a:rPr lang="el-GR" b="1" i="1" dirty="0">
                <a:ea typeface="ＭＳ Ｐゴシック" pitchFamily="-112" charset="-128"/>
              </a:rPr>
              <a:t>Π.χ., </a:t>
            </a:r>
            <a:r>
              <a:rPr lang="en-US" b="1" i="1" dirty="0">
                <a:ea typeface="ＭＳ Ｐゴシック" pitchFamily="-112" charset="-128"/>
              </a:rPr>
              <a:t>*</a:t>
            </a:r>
            <a:r>
              <a:rPr lang="en-US" b="1" i="1" dirty="0" err="1">
                <a:ea typeface="ＭＳ Ｐゴシック" pitchFamily="-112" charset="-128"/>
              </a:rPr>
              <a:t>mon</a:t>
            </a:r>
            <a:r>
              <a:rPr lang="en-US" b="1" i="1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λέξη τελειώνει σε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n-US" dirty="0" err="1">
                <a:ea typeface="ＭＳ Ｐゴシック" pitchFamily="-112" charset="-128"/>
              </a:rPr>
              <a:t>mon</a:t>
            </a:r>
            <a:r>
              <a:rPr lang="en-US" dirty="0">
                <a:ea typeface="ＭＳ Ｐゴシック" pitchFamily="-112" charset="-128"/>
              </a:rPr>
              <a:t>” </a:t>
            </a:r>
          </a:p>
          <a:p>
            <a:pPr eaLnBrk="1" hangingPunct="1"/>
            <a:r>
              <a:rPr lang="el-GR" i="1" dirty="0">
                <a:ea typeface="ＭＳ Ｐゴシック" pitchFamily="-112" charset="-128"/>
              </a:rPr>
              <a:t>πιο δύσκολο</a:t>
            </a:r>
            <a:endParaRPr lang="en-US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Διατήρησε ένα επιπρόσθετο </a:t>
            </a:r>
            <a:r>
              <a:rPr lang="en-US" dirty="0">
                <a:ea typeface="ＭＳ Ｐゴシック" pitchFamily="-112" charset="-128"/>
              </a:rPr>
              <a:t>B-tree </a:t>
            </a:r>
            <a:r>
              <a:rPr lang="el-GR" dirty="0">
                <a:ea typeface="ＭＳ Ｐゴシック" pitchFamily="-112" charset="-128"/>
              </a:rPr>
              <a:t>για τους όρους ανάποδα (</a:t>
            </a:r>
            <a:r>
              <a:rPr lang="en-US" i="1" dirty="0">
                <a:ea typeface="ＭＳ Ｐゴシック" pitchFamily="-112" charset="-128"/>
              </a:rPr>
              <a:t>backwards</a:t>
            </a:r>
            <a:r>
              <a:rPr lang="el-GR" i="1" dirty="0">
                <a:ea typeface="ＭＳ Ｐゴシック" pitchFamily="-112" charset="-128"/>
              </a:rPr>
              <a:t>), πχ ο όρος </a:t>
            </a:r>
            <a:r>
              <a:rPr lang="en-US" i="1" dirty="0">
                <a:ea typeface="ＭＳ Ｐゴシック" pitchFamily="-112" charset="-128"/>
              </a:rPr>
              <a:t>demon </a:t>
            </a:r>
            <a:r>
              <a:rPr lang="el-GR" i="1" dirty="0">
                <a:ea typeface="ＭＳ Ｐゴシック" pitchFamily="-112" charset="-128"/>
              </a:rPr>
              <a:t>-&gt; </a:t>
            </a:r>
            <a:r>
              <a:rPr lang="en-US" i="1" dirty="0" err="1">
                <a:ea typeface="ＭＳ Ｐゴシック" pitchFamily="-112" charset="-128"/>
              </a:rPr>
              <a:t>nomed</a:t>
            </a:r>
            <a:endParaRPr lang="en-US" i="1" dirty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Ανάκτησε όλους τους όρους </a:t>
            </a:r>
            <a:r>
              <a:rPr lang="en-US" dirty="0">
                <a:ea typeface="ＭＳ Ｐゴシック" pitchFamily="-112" charset="-128"/>
              </a:rPr>
              <a:t>t </a:t>
            </a:r>
            <a:r>
              <a:rPr lang="el-GR" dirty="0">
                <a:ea typeface="ＭＳ Ｐゴシック" pitchFamily="-112" charset="-128"/>
              </a:rPr>
              <a:t>στο διάστημα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b="1" i="1" dirty="0">
                <a:ea typeface="ＭＳ Ｐゴシック" pitchFamily="-112" charset="-128"/>
              </a:rPr>
              <a:t>nom </a:t>
            </a:r>
            <a:r>
              <a:rPr lang="en-US" b="1" i="1" dirty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>
                <a:ea typeface="ＭＳ Ｐゴシック" pitchFamily="-112" charset="-128"/>
              </a:rPr>
              <a:t> t &lt; </a:t>
            </a:r>
            <a:r>
              <a:rPr lang="el-GR" i="1" dirty="0">
                <a:ea typeface="ＭＳ Ｐゴシック" pitchFamily="-112" charset="-128"/>
              </a:rPr>
              <a:t>επόμενο-επίθημα-ανάποδα</a:t>
            </a:r>
            <a:r>
              <a:rPr lang="en-US" i="1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600222" y="19812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Πως μπορούμε να απαντήσουμε ερωτήσεις με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>
                <a:latin typeface="+mn-lt"/>
              </a:rPr>
              <a:t> * στη μέση της λέξης, π.χ., </a:t>
            </a:r>
            <a:r>
              <a:rPr lang="en-US" sz="2800" b="1" i="1" dirty="0">
                <a:latin typeface="+mn-lt"/>
              </a:rPr>
              <a:t>pro*cent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22" y="352244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Όροι με πρόθημα </a:t>
            </a:r>
            <a:r>
              <a:rPr lang="en-US" dirty="0">
                <a:latin typeface="+mn-lt"/>
              </a:rPr>
              <a:t>pro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Όροι με επίθημα </a:t>
            </a:r>
            <a:r>
              <a:rPr lang="en-US" dirty="0">
                <a:latin typeface="+mn-lt"/>
              </a:rPr>
              <a:t>cent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Διατρέχουμε τους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όρους</a:t>
            </a:r>
            <a:r>
              <a:rPr lang="el-GR" dirty="0">
                <a:latin typeface="+mn-lt"/>
              </a:rPr>
              <a:t> που ανήκουν στην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dirty="0">
                <a:latin typeface="+mn-lt"/>
              </a:rPr>
              <a:t> και απορρίπτουμε όσους ταιριάζουν και με το πρόθημα και με το επίθημα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(αρκεί; 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*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όρος 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?)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*</a:t>
            </a:r>
            <a:r>
              <a:rPr lang="el-GR" dirty="0">
                <a:ea typeface="ＭＳ Ｐゴシック" pitchFamily="-112" charset="-128"/>
              </a:rPr>
              <a:t> στη μέση του όρου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>
                <a:ea typeface="ＭＳ Ｐゴシック" pitchFamily="-112" charset="-128"/>
              </a:rPr>
              <a:t>co*</a:t>
            </a:r>
            <a:r>
              <a:rPr lang="en-US" b="1" i="1" dirty="0" err="1">
                <a:ea typeface="ＭＳ Ｐゴシック" pitchFamily="-112" charset="-128"/>
              </a:rPr>
              <a:t>tion</a:t>
            </a:r>
            <a:endParaRPr lang="en-US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Αναζήτησε το </a:t>
            </a:r>
            <a:r>
              <a:rPr lang="en-US" b="1" i="1" dirty="0">
                <a:ea typeface="ＭＳ Ｐゴシック" pitchFamily="-112" charset="-128"/>
              </a:rPr>
              <a:t>co*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b="1" i="1" dirty="0">
                <a:ea typeface="ＭＳ Ｐゴシック" pitchFamily="-112" charset="-128"/>
              </a:rPr>
              <a:t>*</a:t>
            </a:r>
            <a:r>
              <a:rPr lang="en-US" b="1" i="1" dirty="0" err="1">
                <a:ea typeface="ＭＳ Ｐゴシック" pitchFamily="-112" charset="-128"/>
              </a:rPr>
              <a:t>tion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ένα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 ένα </a:t>
            </a:r>
            <a:r>
              <a:rPr lang="en-US" dirty="0">
                <a:ea typeface="ＭＳ Ｐゴシック" pitchFamily="-112" charset="-128"/>
              </a:rPr>
              <a:t>reverse B-</a:t>
            </a:r>
            <a:r>
              <a:rPr lang="el-GR" dirty="0">
                <a:ea typeface="ＭＳ Ｐゴシック" pitchFamily="-112" charset="-128"/>
              </a:rPr>
              <a:t>δέντρο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υπολόγισε την τομή των συνόλων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Ακριβό!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Δύο εναλλακτικές λύσεις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dirty="0">
                <a:ea typeface="ＭＳ Ｐゴシック" pitchFamily="-112" charset="-128"/>
              </a:rPr>
              <a:t>και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Μετατρέπουν την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αρχική ερώτησης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μια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ερώτηση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να είναι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>
                <a:ea typeface="ＭＳ Ｐゴシック" pitchFamily="-112" charset="-128"/>
              </a:rPr>
              <a:t> της απάντησης στο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l-GR" i="1" dirty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Στη συνέχεια ελέγχουν τις απαντήσεις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Δομές δεδομένων για λεξικά 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Ανάκτηση ανεκτική </a:t>
            </a:r>
            <a:r>
              <a:rPr lang="en-US" sz="3000" dirty="0">
                <a:ea typeface="ＭＳ Ｐゴシック" pitchFamily="-112" charset="-128"/>
              </a:rPr>
              <a:t> (tolerant) </a:t>
            </a:r>
            <a:r>
              <a:rPr lang="el-GR" sz="3000" dirty="0">
                <a:ea typeface="ＭＳ Ｐゴシック" pitchFamily="-112" charset="-128"/>
              </a:rPr>
              <a:t>σε σφάλματα </a:t>
            </a:r>
            <a:r>
              <a:rPr lang="en-US" sz="30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Ερωτήματα με </a:t>
            </a:r>
            <a:r>
              <a:rPr lang="en-US" sz="2800" dirty="0">
                <a:ea typeface="ＭＳ Ｐゴシック" pitchFamily="-112" charset="-128"/>
              </a:rPr>
              <a:t>wild-card</a:t>
            </a:r>
            <a:r>
              <a:rPr lang="el-GR" sz="2800" dirty="0">
                <a:ea typeface="ＭＳ Ｐゴシック" pitchFamily="-112" charset="-128"/>
              </a:rPr>
              <a:t> *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(«χαρακτήρων μπαλαντέρ»)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Ορθογραφικά λάθη</a:t>
            </a:r>
            <a:r>
              <a:rPr lang="en-US" sz="2800" dirty="0">
                <a:ea typeface="ＭＳ Ｐゴシック" pitchFamily="-112" charset="-128"/>
              </a:rPr>
              <a:t> </a:t>
            </a: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2971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Πρώτη εναλλακτική λύση: </a:t>
            </a:r>
          </a:p>
          <a:p>
            <a:pPr marL="0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Για κάθε όρο, αποθήκευση </a:t>
            </a:r>
            <a:r>
              <a:rPr lang="el-GR" sz="2000" u="sng" dirty="0">
                <a:ea typeface="ＭＳ Ｐゴシック" pitchFamily="-112" charset="-128"/>
              </a:rPr>
              <a:t>όλων</a:t>
            </a:r>
            <a:r>
              <a:rPr lang="el-GR" sz="2000" dirty="0">
                <a:ea typeface="ＭＳ Ｐゴシック" pitchFamily="-112" charset="-128"/>
              </a:rPr>
              <a:t> των αντιμεταθέσεων του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-&gt;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endParaRPr lang="en-US" sz="2000" b="1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αντιμετατιθεμένων όρων)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Μετατροπή της ερώτησης με αντιμεταθέσεις (περιστροφές) ώστε το * να εμφανίζεται στο τέλος.</a:t>
            </a:r>
          </a:p>
          <a:p>
            <a:pPr marL="685800" lvl="2" indent="0">
              <a:buNone/>
            </a:pPr>
            <a:endParaRPr lang="el-GR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>
                <a:ea typeface="ＭＳ Ｐゴシック" pitchFamily="-112" charset="-128"/>
              </a:rPr>
              <a:t>Προθηματικό</a:t>
            </a:r>
            <a:r>
              <a:rPr lang="el-GR" sz="2000" dirty="0">
                <a:ea typeface="ＭＳ Ｐゴシック" pitchFamily="-112" charset="-128"/>
              </a:rPr>
              <a:t> (</a:t>
            </a:r>
            <a:r>
              <a:rPr lang="en-US" sz="2000" dirty="0">
                <a:ea typeface="ＭＳ Ｐゴシック" pitchFamily="-112" charset="-128"/>
              </a:rPr>
              <a:t>prefix) </a:t>
            </a:r>
            <a:r>
              <a:rPr lang="el-GR" sz="2000" dirty="0">
                <a:ea typeface="ＭＳ Ｐゴシック" pitchFamily="-112" charset="-128"/>
              </a:rPr>
              <a:t>ταίριασμα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331" y="1258715"/>
            <a:ext cx="8839200" cy="48768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Κατασκευάζουμε ένα (επιπρόσθετο)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 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οποίο συνδέουμε όλες οι παραλλαγές που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προκύπτουν από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την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δεξιόστροφη) περιστροφή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rotation) </a:t>
            </a:r>
            <a:r>
              <a:rPr lang="el-GR" sz="2000" dirty="0">
                <a:ea typeface="ＭＳ Ｐゴシック" pitchFamily="-112" charset="-128"/>
              </a:rPr>
              <a:t>του αρχικού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όρου</a:t>
            </a:r>
          </a:p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>
                <a:ea typeface="ＭＳ Ｐゴシック" pitchFamily="-112" charset="-128"/>
              </a:rPr>
              <a:t> 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lo$hel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>
                <a:ea typeface="ＭＳ Ｐゴシック" pitchFamily="-112" charset="-128"/>
              </a:rPr>
              <a:t>ello$h</a:t>
            </a:r>
            <a:endParaRPr lang="en-US" sz="2000" b="1" dirty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vocabulary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όλα τα προθέματα που προκύπτουν</a:t>
            </a:r>
          </a:p>
          <a:p>
            <a:pPr marL="0" lvl="2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από την περιστροφή όλων των όρων </a:t>
            </a:r>
          </a:p>
          <a:p>
            <a:pPr marL="0" lvl="2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Εισαγωγή σε δέντρο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αναζήτησης, φύλλα οι αρχικοί όροι</a:t>
            </a:r>
          </a:p>
          <a:p>
            <a:pPr lvl="2" algn="just" eaLnBrk="1" hangingPunct="1"/>
            <a:endParaRPr lang="el-GR" sz="11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>
                <a:ea typeface="ＭＳ Ｐゴシック" pitchFamily="-112" charset="-128"/>
              </a:rPr>
              <a:t>ώστε το * στο τέλος</a:t>
            </a:r>
          </a:p>
          <a:p>
            <a:pPr algn="just" eaLnBrk="1" hangingPunct="1">
              <a:buNone/>
            </a:pPr>
            <a:r>
              <a:rPr lang="el-GR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Π.χ., Ερώτημα </a:t>
            </a:r>
            <a:r>
              <a:rPr lang="en-US" sz="2000" dirty="0">
                <a:ea typeface="ＭＳ Ｐゴシック" pitchFamily="-112" charset="-128"/>
              </a:rPr>
              <a:t>he*lo -&gt; he*lo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>
                <a:ea typeface="ＭＳ Ｐゴシック" pitchFamily="-112" charset="-128"/>
              </a:rPr>
              <a:t> -&gt; </a:t>
            </a:r>
            <a:r>
              <a:rPr lang="en-US" sz="2000" dirty="0" err="1">
                <a:ea typeface="ＭＳ Ｐゴシック" pitchFamily="-112" charset="-128"/>
              </a:rPr>
              <a:t>lo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>
                <a:ea typeface="ＭＳ Ｐゴシック" pitchFamily="-112" charset="-128"/>
              </a:rPr>
              <a:t>he</a:t>
            </a:r>
            <a:r>
              <a:rPr lang="en-US" sz="2000" dirty="0">
                <a:ea typeface="ＭＳ Ｐゴシック" pitchFamily="-112" charset="-128"/>
              </a:rPr>
              <a:t>*</a:t>
            </a: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r>
              <a:rPr lang="el-GR" sz="2000" u="sng" dirty="0">
                <a:ea typeface="ＭＳ Ｐゴシック" pitchFamily="-112" charset="-128"/>
              </a:rPr>
              <a:t>Ψάχνουμε το </a:t>
            </a:r>
            <a:r>
              <a:rPr lang="en-US" sz="2000" u="sng" dirty="0" err="1">
                <a:ea typeface="ＭＳ Ｐゴシック" pitchFamily="-112" charset="-128"/>
              </a:rPr>
              <a:t>lo</a:t>
            </a:r>
            <a:r>
              <a:rPr lang="en-US" sz="2000" u="sng" dirty="0" err="1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>
                <a:ea typeface="ＭＳ Ｐゴシック" pitchFamily="-112" charset="-128"/>
              </a:rPr>
              <a:t>hel</a:t>
            </a:r>
            <a:r>
              <a:rPr lang="el-GR" sz="2000" u="sng" dirty="0">
                <a:ea typeface="ＭＳ Ｐゴシック" pitchFamily="-112" charset="-128"/>
              </a:rPr>
              <a:t>*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dirty="0">
                <a:ea typeface="ＭＳ Ｐゴシック" pitchFamily="-112" charset="-128"/>
              </a:rPr>
              <a:t>prefix queries </a:t>
            </a:r>
            <a:r>
              <a:rPr lang="el-GR" sz="2000" dirty="0">
                <a:ea typeface="ＭＳ Ｐゴシック" pitchFamily="-112" charset="-128"/>
              </a:rPr>
              <a:t>στο  </a:t>
            </a:r>
            <a:r>
              <a:rPr lang="en-US" sz="2000" dirty="0" err="1">
                <a:ea typeface="ＭＳ Ｐゴシック" pitchFamily="-112" charset="-128"/>
              </a:rPr>
              <a:t>permuterm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ευρετήριο – η δομή του το </a:t>
            </a:r>
            <a:r>
              <a:rPr lang="en-US" sz="2000" dirty="0" err="1">
                <a:ea typeface="ＭＳ Ｐゴシック" pitchFamily="-112" charset="-128"/>
              </a:rPr>
              <a:t>permuterm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ευρετηρίου είναι κάποιο δέντρο αναζήτησης</a:t>
            </a:r>
          </a:p>
          <a:p>
            <a:pPr algn="just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8956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Ευρετήριο </a:t>
            </a:r>
            <a:r>
              <a:rPr lang="el-GR" sz="1800" dirty="0" err="1">
                <a:ea typeface="ＭＳ Ｐゴシック" pitchFamily="-112" charset="-128"/>
              </a:rPr>
              <a:t>αντιμετατεθειμένων</a:t>
            </a:r>
            <a:r>
              <a:rPr lang="el-GR" sz="1800" dirty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>
                <a:ea typeface="ＭＳ Ｐゴシック" pitchFamily="-112" charset="-128"/>
              </a:rPr>
              <a:t>Εισάγουμε </a:t>
            </a:r>
            <a:r>
              <a:rPr lang="el-GR" sz="1800" i="1" dirty="0">
                <a:ea typeface="ＭＳ Ｐゴシック" pitchFamily="-112" charset="-128"/>
              </a:rPr>
              <a:t>στο λεξικό </a:t>
            </a:r>
            <a:r>
              <a:rPr lang="el-GR" sz="1800" dirty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 -&gt; moron$ -&gt; </a:t>
            </a:r>
            <a:r>
              <a:rPr lang="el-GR" sz="1800" dirty="0">
                <a:ea typeface="ＭＳ Ｐゴシック" pitchFamily="-112" charset="-128"/>
              </a:rPr>
              <a:t>στο λεξικό: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man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>
                <a:ea typeface="ＭＳ Ｐゴシック" pitchFamily="-112" charset="-128"/>
              </a:rPr>
              <a:t>-&gt; man$ -&gt; </a:t>
            </a:r>
            <a:r>
              <a:rPr lang="el-GR" sz="1800" dirty="0">
                <a:ea typeface="ＭＳ Ｐゴシック" pitchFamily="-112" charset="-128"/>
              </a:rPr>
              <a:t>στο λεξικό: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man$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$man</a:t>
            </a:r>
            <a:r>
              <a:rPr lang="en-US" sz="1800" u="sng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 </a:t>
            </a:r>
            <a:r>
              <a:rPr lang="en-US" sz="1800" dirty="0">
                <a:ea typeface="ＭＳ Ｐゴシック" pitchFamily="-112" charset="-128"/>
              </a:rPr>
              <a:t>m*n 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</a:t>
            </a:r>
            <a:r>
              <a:rPr lang="en-US" sz="1800" dirty="0">
                <a:ea typeface="ＭＳ Ｐゴシック" pitchFamily="-112" charset="-128"/>
              </a:rPr>
              <a:t>: mo*n -&gt; </a:t>
            </a:r>
            <a:r>
              <a:rPr lang="en-US" sz="1800" dirty="0" err="1">
                <a:ea typeface="ＭＳ Ｐゴシック" pitchFamily="-112" charset="-128"/>
              </a:rPr>
              <a:t>n$mo</a:t>
            </a:r>
            <a:r>
              <a:rPr lang="en-US" sz="1800" dirty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</a:t>
            </a:r>
            <a:r>
              <a:rPr lang="en-US" sz="1800" dirty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pitchFamily="-112" charset="-128"/>
              </a:rPr>
              <a:t>X*Y*Z</a:t>
            </a:r>
            <a:r>
              <a:rPr lang="en-US" dirty="0">
                <a:ea typeface="ＭＳ Ｐゴシック" pitchFamily="-112" charset="-128"/>
              </a:rPr>
              <a:t>    </a:t>
            </a:r>
            <a:r>
              <a:rPr lang="en-US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πως γίνεται </a:t>
            </a:r>
            <a:r>
              <a:rPr lang="en-US" dirty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X*Y*Z$ -&gt; Z$X*</a:t>
            </a:r>
            <a:r>
              <a:rPr lang="el-GR" dirty="0">
                <a:ea typeface="ＭＳ Ｐゴシック" pitchFamily="-112" charset="-128"/>
              </a:rPr>
              <a:t> (παίρνουμε μόνο τα άκρα)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Ψάξε </a:t>
            </a:r>
            <a:r>
              <a:rPr lang="en-US" dirty="0">
                <a:ea typeface="ＭＳ Ｐゴシック" pitchFamily="-112" charset="-128"/>
              </a:rPr>
              <a:t>Z$X*</a:t>
            </a:r>
            <a:r>
              <a:rPr lang="el-GR" dirty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Πχ </a:t>
            </a:r>
            <a:r>
              <a:rPr lang="en-US" dirty="0" err="1">
                <a:ea typeface="ＭＳ Ｐゴシック" pitchFamily="-112" charset="-128"/>
              </a:rPr>
              <a:t>fi</a:t>
            </a:r>
            <a:r>
              <a:rPr lang="en-US" dirty="0">
                <a:ea typeface="ＭＳ Ｐゴシック" pitchFamily="-112" charset="-128"/>
              </a:rPr>
              <a:t>*mo*</a:t>
            </a:r>
            <a:r>
              <a:rPr lang="en-US" dirty="0" err="1">
                <a:ea typeface="ＭＳ Ｐゴシック" pitchFamily="-112" charset="-128"/>
              </a:rPr>
              <a:t>er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-&gt; ψάξε </a:t>
            </a:r>
            <a:r>
              <a:rPr lang="en-US" dirty="0" err="1">
                <a:ea typeface="ＭＳ Ｐゴシック" pitchFamily="-112" charset="-128"/>
              </a:rPr>
              <a:t>er$fi</a:t>
            </a:r>
            <a:r>
              <a:rPr lang="en-US" dirty="0">
                <a:ea typeface="ＭＳ Ｐゴシック" pitchFamily="-112" charset="-128"/>
              </a:rPr>
              <a:t>*</a:t>
            </a:r>
            <a:r>
              <a:rPr lang="el-GR" dirty="0">
                <a:ea typeface="ＭＳ Ｐゴシック" pitchFamily="-112" charset="-128"/>
              </a:rPr>
              <a:t>, έλεγξε αν και </a:t>
            </a:r>
            <a:r>
              <a:rPr lang="en-US" dirty="0">
                <a:ea typeface="ＭＳ Ｐゴシック" pitchFamily="-112" charset="-128"/>
              </a:rPr>
              <a:t>mo (</a:t>
            </a:r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dirty="0">
                <a:ea typeface="ＭＳ Ｐゴシック" pitchFamily="-112" charset="-128"/>
              </a:rPr>
              <a:t>fishmonger </a:t>
            </a:r>
            <a:r>
              <a:rPr lang="el-GR" dirty="0">
                <a:ea typeface="ＭＳ Ｐゴシック" pitchFamily="-112" charset="-128"/>
              </a:rPr>
              <a:t>και </a:t>
            </a:r>
            <a:r>
              <a:rPr lang="en-US" dirty="0" err="1">
                <a:ea typeface="ＭＳ Ｐゴシック" pitchFamily="-112" charset="-128"/>
              </a:rPr>
              <a:t>fillbuster</a:t>
            </a:r>
            <a:r>
              <a:rPr lang="en-US" dirty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ea typeface="ＭＳ Ｐゴシック" pitchFamily="-112" charset="-128"/>
              </a:rPr>
              <a:t>Permuterm</a:t>
            </a:r>
            <a:r>
              <a:rPr lang="en-US" dirty="0">
                <a:solidFill>
                  <a:srgbClr val="FF0000"/>
                </a:solidFill>
                <a:ea typeface="ＭＳ Ｐゴシック" pitchFamily="-112" charset="-128"/>
              </a:rPr>
              <a:t> B-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δέντρο </a:t>
            </a:r>
            <a:r>
              <a:rPr lang="el-GR" dirty="0">
                <a:ea typeface="ＭＳ Ｐゴシック" pitchFamily="-112" charset="-128"/>
              </a:rPr>
              <a:t>για τους αντιμετατιθεμένους όρους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i="1" dirty="0">
                <a:ea typeface="ＭＳ Ｐゴシック" pitchFamily="-112" charset="-128"/>
              </a:rPr>
              <a:t>Πρόβλημα</a:t>
            </a:r>
            <a:r>
              <a:rPr lang="en-US" i="1" dirty="0">
                <a:ea typeface="ＭＳ Ｐゴシック" pitchFamily="-112" charset="-128"/>
              </a:rPr>
              <a:t>: </a:t>
            </a:r>
            <a:r>
              <a:rPr lang="en-US" dirty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rgbClr val="FF0000"/>
                </a:solidFill>
                <a:ea typeface="ＭＳ Ｐゴシック" pitchFamily="-112" charset="-128"/>
              </a:rPr>
              <a:t>δεκαπλασιάζει</a:t>
            </a:r>
            <a:r>
              <a:rPr lang="el-GR" i="1" dirty="0">
                <a:ea typeface="ＭＳ Ｐゴシック" pitchFamily="-112" charset="-128"/>
              </a:rPr>
              <a:t> το μέγεθος του λεξικού</a:t>
            </a:r>
            <a:endParaRPr lang="en-US" i="1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514600" y="41910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ακολουθία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χαρακτήρων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Απαρίθμησε όλα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</a:t>
            </a:r>
            <a:r>
              <a:rPr lang="el-GR" sz="2400" dirty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pitchFamily="-112" charset="-128"/>
              </a:rPr>
              <a:t>π</a:t>
            </a:r>
            <a:r>
              <a:rPr lang="en-US" sz="2000" i="1" dirty="0">
                <a:ea typeface="ＭＳ Ｐゴシック" pitchFamily="-112" charset="-128"/>
              </a:rPr>
              <a:t>.</a:t>
            </a:r>
            <a:r>
              <a:rPr lang="el-GR" sz="2000" i="1" dirty="0">
                <a:ea typeface="ＭＳ Ｐゴシック" pitchFamily="-112" charset="-128"/>
              </a:rPr>
              <a:t>χ</a:t>
            </a:r>
            <a:r>
              <a:rPr lang="en-US" sz="2000" i="1" dirty="0">
                <a:ea typeface="ＭＳ Ｐゴシック" pitchFamily="-112" charset="-128"/>
              </a:rPr>
              <a:t>.,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το κείμενο </a:t>
            </a:r>
            <a:r>
              <a:rPr lang="en-US" sz="2000" dirty="0">
                <a:ea typeface="ＭＳ Ｐゴシック" pitchFamily="-112" charset="-128"/>
              </a:rPr>
              <a:t>“</a:t>
            </a:r>
            <a:r>
              <a:rPr lang="en-US" sz="2000" b="1" i="1" dirty="0">
                <a:ea typeface="ＭＳ Ｐゴシック" pitchFamily="-112" charset="-128"/>
              </a:rPr>
              <a:t>April is the cruelest month</a:t>
            </a:r>
            <a:r>
              <a:rPr lang="en-US" sz="2000" dirty="0">
                <a:ea typeface="ＭＳ Ｐゴシック" pitchFamily="-112" charset="-128"/>
              </a:rPr>
              <a:t>” </a:t>
            </a:r>
            <a:r>
              <a:rPr lang="el-GR" sz="2000" dirty="0">
                <a:ea typeface="ＭＳ Ｐゴシック" pitchFamily="-112" charset="-128"/>
              </a:rPr>
              <a:t>έχουμε τα 2-γράμματα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n-US" sz="2000" i="1" dirty="0">
                <a:ea typeface="ＭＳ Ｐゴシック" pitchFamily="-112" charset="-128"/>
              </a:rPr>
              <a:t>bigrams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Όπου </a:t>
            </a:r>
            <a:r>
              <a:rPr lang="en-US" sz="1600" dirty="0">
                <a:ea typeface="ＭＳ Ｐゴシック" pitchFamily="-112" charset="-128"/>
              </a:rPr>
              <a:t>$ </a:t>
            </a:r>
            <a:r>
              <a:rPr lang="el-GR" sz="1600" dirty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Σε ένα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-gram </a:t>
            </a:r>
            <a:r>
              <a:rPr lang="el-GR" sz="2400" dirty="0">
                <a:ea typeface="ＭＳ Ｐゴシック" pitchFamily="-112" charset="-128"/>
              </a:rPr>
              <a:t>ευρετήριο, το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περιέχει </a:t>
            </a:r>
            <a:r>
              <a:rPr lang="el-GR" sz="2400" u="sng" dirty="0">
                <a:ea typeface="ＭＳ Ｐゴシック" pitchFamily="-112" charset="-128"/>
              </a:rPr>
              <a:t>όλα </a:t>
            </a:r>
            <a:r>
              <a:rPr lang="el-GR" sz="2400" dirty="0">
                <a:ea typeface="ＭＳ Ｐゴシック" pitchFamily="-112" charset="-128"/>
              </a:rPr>
              <a:t>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-grams </a:t>
            </a:r>
            <a:r>
              <a:rPr lang="el-GR" sz="2400" dirty="0">
                <a:ea typeface="ＭＳ Ｐゴシック" pitchFamily="-112" charset="-128"/>
              </a:rPr>
              <a:t>που εμφανίζονται σε οποιοδήποτε όρο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Διατήρησε ένα </a:t>
            </a:r>
            <a:r>
              <a:rPr lang="el-GR" sz="24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>
                <a:ea typeface="ＭＳ Ｐゴシック" pitchFamily="-112" charset="-128"/>
              </a:rPr>
              <a:t>από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l-GR" sz="2400" dirty="0">
                <a:ea typeface="ＭＳ Ｐゴシック" pitchFamily="-112" charset="-128"/>
              </a:rPr>
              <a:t>-γράμματα στους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11321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 ευρετηρίου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ευρετήριο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περιέχει τους όρους και αποτελείται από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εδώ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=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2).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Αριστερά: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Δεξιά: λίστα με τους όρους που τα περιέχουν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29894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Ερώτημα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mon</a:t>
            </a:r>
            <a:r>
              <a:rPr lang="en-US" b="1" i="1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τώρα γίνεται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b="1" i="1" dirty="0">
                <a:ea typeface="ＭＳ Ｐゴシック" pitchFamily="-112" charset="-128"/>
              </a:rPr>
              <a:t>		</a:t>
            </a:r>
            <a:r>
              <a:rPr lang="en-US" b="1" i="1" dirty="0">
                <a:ea typeface="ＭＳ Ｐゴシック" pitchFamily="-112" charset="-128"/>
              </a:rPr>
              <a:t>$m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mo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b="1" i="1" dirty="0">
                <a:ea typeface="ＭＳ Ｐゴシック" pitchFamily="-112" charset="-128"/>
              </a:rPr>
              <a:t> 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Βρίσκει τους όρους που ταιριάζουν την </a:t>
            </a:r>
            <a:r>
              <a:rPr lang="en-US" dirty="0">
                <a:ea typeface="ＭＳ Ｐゴシック" pitchFamily="-112" charset="-128"/>
              </a:rPr>
              <a:t>AND </a:t>
            </a:r>
            <a:r>
              <a:rPr lang="el-GR" dirty="0">
                <a:ea typeface="ＭＳ Ｐゴシック" pitchFamily="-112" charset="-128"/>
              </a:rPr>
              <a:t>εκδοχή του </a:t>
            </a:r>
            <a:r>
              <a:rPr lang="en-US" dirty="0">
                <a:ea typeface="ＭＳ Ｐゴシック" pitchFamily="-112" charset="-128"/>
              </a:rPr>
              <a:t>wildcard </a:t>
            </a:r>
            <a:r>
              <a:rPr lang="el-GR" dirty="0">
                <a:ea typeface="ＭＳ Ｐゴシック" pitchFamily="-112" charset="-128"/>
              </a:rPr>
              <a:t>ερωτήματος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Απαιτείται βήμα μετά-φιλτραρίσματος (</a:t>
            </a:r>
            <a:r>
              <a:rPr lang="en-US" dirty="0">
                <a:ea typeface="ＭＳ Ｐゴシック" pitchFamily="-112" charset="-128"/>
              </a:rPr>
              <a:t>post-filter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False positive, </a:t>
            </a:r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dirty="0">
                <a:ea typeface="ＭＳ Ｐゴシック" pitchFamily="-112" charset="-128"/>
              </a:rPr>
              <a:t>moon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Ερώτηση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Ένα </a:t>
            </a:r>
            <a:r>
              <a:rPr lang="en-US" sz="2400" dirty="0">
                <a:ea typeface="ＭＳ Ｐゴシック" pitchFamily="-112" charset="-128"/>
              </a:rPr>
              <a:t>Boolean </a:t>
            </a:r>
            <a:r>
              <a:rPr lang="el-GR" sz="2400" dirty="0">
                <a:ea typeface="ＭＳ Ｐゴシック" pitchFamily="-112" charset="-128"/>
              </a:rPr>
              <a:t>ερώτημα για κάθε όρο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Μπορεί να οδηγήσουν σε ακριβή επεξεργασία ερωτημάτων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pyth</a:t>
            </a:r>
            <a:r>
              <a:rPr lang="en-US" dirty="0">
                <a:ea typeface="ＭＳ Ｐゴシック" pitchFamily="-112" charset="-128"/>
              </a:rPr>
              <a:t>* AND </a:t>
            </a:r>
            <a:r>
              <a:rPr lang="en-US" dirty="0" err="1">
                <a:ea typeface="ＭＳ Ｐゴシック" pitchFamily="-112" charset="-128"/>
              </a:rPr>
              <a:t>prog</a:t>
            </a:r>
            <a:r>
              <a:rPr lang="en-US" dirty="0">
                <a:ea typeface="ＭＳ Ｐゴシック" pitchFamily="-112" charset="-128"/>
              </a:rPr>
              <a:t>*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Αν ενθαρρύνουμε την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τεμπελιά</a:t>
            </a:r>
            <a:r>
              <a:rPr lang="en-US" sz="2400" dirty="0">
                <a:ea typeface="ＭＳ Ｐゴシック" pitchFamily="-112" charset="-128"/>
              </a:rPr>
              <a:t>” </a:t>
            </a:r>
            <a:r>
              <a:rPr lang="el-GR" sz="2400" dirty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>
                <a:ea typeface="ＭＳ Ｐゴシック" pitchFamily="-112" charset="-128"/>
              </a:rPr>
              <a:t>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2020351"/>
            <a:chOff x="838200" y="4525963"/>
            <a:chExt cx="7924800" cy="2020351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691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Alexander.</a:t>
              </a:r>
              <a:endParaRPr lang="el-GR" sz="2000" dirty="0">
                <a:latin typeface="Arial" charset="0"/>
              </a:endParaRPr>
            </a:p>
            <a:p>
              <a:endParaRPr lang="el-GR" sz="2000" dirty="0">
                <a:latin typeface="Arial" charset="0"/>
              </a:endParaRPr>
            </a:p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760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Εναλλακτικά: </a:t>
            </a:r>
            <a:r>
              <a:rPr lang="en-US" i="1" dirty="0">
                <a:latin typeface="+mn-lt"/>
              </a:rPr>
              <a:t>query autocomplete</a:t>
            </a:r>
            <a:endParaRPr lang="el-GR" i="1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Άσκηση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5965" y="2057400"/>
            <a:ext cx="80772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Παράδειγμα </a:t>
            </a:r>
            <a:r>
              <a:rPr lang="en-US" dirty="0" err="1">
                <a:ea typeface="ＭＳ Ｐゴシック" pitchFamily="-112" charset="-128"/>
              </a:rPr>
              <a:t>permuterm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όροι για </a:t>
            </a:r>
            <a:r>
              <a:rPr lang="en-US" dirty="0">
                <a:ea typeface="ＭＳ Ｐゴシック" pitchFamily="-112" charset="-128"/>
              </a:rPr>
              <a:t>baba, </a:t>
            </a:r>
            <a:r>
              <a:rPr lang="en-US" dirty="0" err="1">
                <a:ea typeface="ＭＳ Ｐゴシック" pitchFamily="-112" charset="-128"/>
              </a:rPr>
              <a:t>ba</a:t>
            </a:r>
            <a:r>
              <a:rPr lang="el-GR" dirty="0">
                <a:ea typeface="ＭＳ Ｐゴシック" pitchFamily="-112" charset="-128"/>
              </a:rPr>
              <a:t> και αποτέλεσμα των </a:t>
            </a:r>
            <a:r>
              <a:rPr lang="en-US" dirty="0" err="1">
                <a:ea typeface="ＭＳ Ｐゴシック" pitchFamily="-112" charset="-128"/>
              </a:rPr>
              <a:t>ba</a:t>
            </a:r>
            <a:r>
              <a:rPr lang="en-US" dirty="0">
                <a:ea typeface="ＭＳ Ｐゴシック" pitchFamily="-112" charset="-128"/>
              </a:rPr>
              <a:t>*</a:t>
            </a:r>
            <a:r>
              <a:rPr lang="en-US" dirty="0" err="1">
                <a:ea typeface="ＭＳ Ｐゴシック" pitchFamily="-112" charset="-128"/>
              </a:rPr>
              <a:t>ba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</a:t>
            </a:r>
            <a:r>
              <a:rPr lang="en-US" dirty="0" err="1">
                <a:ea typeface="ＭＳ Ｐゴシック" pitchFamily="-112" charset="-128"/>
              </a:rPr>
              <a:t>ba</a:t>
            </a:r>
            <a:r>
              <a:rPr lang="en-US" dirty="0">
                <a:ea typeface="ＭＳ Ｐゴシック" pitchFamily="-112" charset="-128"/>
              </a:rPr>
              <a:t>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964" y="3350260"/>
            <a:ext cx="837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+mn-lt"/>
              </a:rPr>
              <a:t>Άσκηση </a:t>
            </a:r>
            <a:r>
              <a:rPr lang="en-GB" sz="1600" b="1" dirty="0">
                <a:latin typeface="+mn-lt"/>
              </a:rPr>
              <a:t>3.5</a:t>
            </a:r>
          </a:p>
          <a:p>
            <a:r>
              <a:rPr lang="el-GR" sz="1600" dirty="0">
                <a:latin typeface="+mn-lt"/>
              </a:rPr>
              <a:t>Θεωρείστε την ερώτηση </a:t>
            </a:r>
            <a:r>
              <a:rPr lang="en-US" sz="1600" dirty="0">
                <a:latin typeface="+mn-lt"/>
              </a:rPr>
              <a:t>fi*</a:t>
            </a:r>
            <a:r>
              <a:rPr lang="en-US" sz="1600" dirty="0" err="1">
                <a:latin typeface="+mn-lt"/>
              </a:rPr>
              <a:t>mo</a:t>
            </a:r>
            <a:r>
              <a:rPr lang="en-US" sz="1600" dirty="0">
                <a:latin typeface="+mn-lt"/>
              </a:rPr>
              <a:t>*</a:t>
            </a:r>
            <a:r>
              <a:rPr lang="en-US" sz="1600" dirty="0" err="1">
                <a:latin typeface="+mn-lt"/>
              </a:rPr>
              <a:t>er</a:t>
            </a:r>
            <a:r>
              <a:rPr lang="en-US" sz="1600" dirty="0">
                <a:latin typeface="+mn-lt"/>
              </a:rPr>
              <a:t>. </a:t>
            </a:r>
            <a:r>
              <a:rPr lang="el-GR" sz="1600" dirty="0">
                <a:latin typeface="+mn-lt"/>
              </a:rPr>
              <a:t>Ποια είναι η </a:t>
            </a:r>
            <a:r>
              <a:rPr lang="en-US" sz="1600" dirty="0">
                <a:latin typeface="+mn-lt"/>
              </a:rPr>
              <a:t>Boolean </a:t>
            </a:r>
            <a:r>
              <a:rPr lang="el-GR" sz="1600" dirty="0">
                <a:latin typeface="+mn-lt"/>
              </a:rPr>
              <a:t>ερώτηση στην </a:t>
            </a:r>
            <a:r>
              <a:rPr lang="el-GR" sz="1600" dirty="0" err="1">
                <a:latin typeface="+mn-lt"/>
              </a:rPr>
              <a:t>περίπτωσηευρετηρίου</a:t>
            </a:r>
            <a:r>
              <a:rPr lang="el-GR" sz="1600" dirty="0">
                <a:latin typeface="+mn-lt"/>
              </a:rPr>
              <a:t>  2-γραμμάτων;</a:t>
            </a:r>
            <a:endParaRPr lang="en-US" sz="1600" dirty="0">
              <a:latin typeface="+mn-lt"/>
            </a:endParaRPr>
          </a:p>
          <a:p>
            <a:r>
              <a:rPr lang="en-US" sz="1600" dirty="0"/>
              <a:t>f</a:t>
            </a:r>
            <a:r>
              <a:rPr lang="en-GB" sz="1600" dirty="0" err="1"/>
              <a:t>ishmonger</a:t>
            </a:r>
            <a:r>
              <a:rPr lang="en-GB" sz="1600" dirty="0"/>
              <a:t> </a:t>
            </a:r>
            <a:r>
              <a:rPr lang="en-GB" sz="1600" i="1" dirty="0">
                <a:latin typeface="+mn-lt"/>
              </a:rPr>
              <a:t>(</a:t>
            </a:r>
            <a:r>
              <a:rPr lang="el-GR" sz="1600" i="1" dirty="0">
                <a:latin typeface="+mn-lt"/>
              </a:rPr>
              <a:t>αυτός που πουλά ψάρια)</a:t>
            </a:r>
            <a:endParaRPr lang="en-GB" sz="1600" i="1" dirty="0">
              <a:latin typeface="+mn-lt"/>
            </a:endParaRPr>
          </a:p>
          <a:p>
            <a:r>
              <a:rPr lang="en-GB" sz="1600" dirty="0"/>
              <a:t>filibuster</a:t>
            </a:r>
            <a:r>
              <a:rPr lang="el-GR" sz="1600" dirty="0"/>
              <a:t> </a:t>
            </a:r>
            <a:r>
              <a:rPr lang="el-GR" sz="1600" i="1" dirty="0">
                <a:latin typeface="+mn-lt"/>
              </a:rPr>
              <a:t>(πολιτική κωλυσιεργία)</a:t>
            </a:r>
          </a:p>
        </p:txBody>
      </p:sp>
    </p:spTree>
    <p:extLst>
      <p:ext uri="{BB962C8B-B14F-4D97-AF65-F5344CB8AC3E}">
        <p14:creationId xmlns:p14="http://schemas.microsoft.com/office/powerpoint/2010/main" val="196557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>
                <a:ea typeface="ＭＳ Ｐゴシック" pitchFamily="-112" charset="-128"/>
              </a:rPr>
              <a:t>(</a:t>
            </a:r>
            <a:r>
              <a:rPr lang="el-GR" sz="2400" i="1" dirty="0">
                <a:ea typeface="ＭＳ Ｐゴシック" pitchFamily="-112" charset="-128"/>
              </a:rPr>
              <a:t>στη μνήμη</a:t>
            </a:r>
            <a:r>
              <a:rPr lang="en-US" sz="2400" i="1" dirty="0">
                <a:ea typeface="ＭＳ Ｐゴシック" pitchFamily="-112" charset="-128"/>
              </a:rPr>
              <a:t>)</a:t>
            </a:r>
            <a:r>
              <a:rPr lang="el-GR" sz="2400" i="1" dirty="0">
                <a:ea typeface="ＭＳ Ｐゴシック" pitchFamily="-112" charset="-128"/>
              </a:rPr>
              <a:t> αποδοτικά;</a:t>
            </a:r>
            <a:endParaRPr lang="en-US" sz="2400" i="1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3700"/>
            <a:ext cx="1047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a typeface="ＭＳ Ｐゴシック" pitchFamily="34" charset="-128"/>
              </a:rPr>
              <a:t>Διόρθωση ορθογραφικών λαθών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Δύο βασικές χρήσεις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Διόρθωση των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>
                <a:ea typeface="ＭＳ Ｐゴシック" pitchFamily="-112" charset="-128"/>
              </a:rPr>
              <a:t> που </a:t>
            </a:r>
            <a:r>
              <a:rPr lang="el-GR" sz="2000" dirty="0" err="1">
                <a:ea typeface="ＭＳ Ｐゴシック" pitchFamily="-112" charset="-128"/>
              </a:rPr>
              <a:t>ευρετηριοποιούνται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Διόρθωση των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Δυο βασικές κατηγορίες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Δεν πιάνει </a:t>
            </a:r>
            <a:r>
              <a:rPr lang="en-US" sz="1800" dirty="0">
                <a:ea typeface="ＭＳ Ｐゴシック" pitchFamily="-112" charset="-128"/>
              </a:rPr>
              <a:t>typos </a:t>
            </a:r>
            <a:r>
              <a:rPr lang="el-GR" sz="1800" dirty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</a:t>
            </a:r>
            <a:r>
              <a:rPr lang="en-US" sz="1600" b="1" i="1" dirty="0">
                <a:ea typeface="ＭＳ Ｐゴシック" pitchFamily="-112" charset="-128"/>
              </a:rPr>
              <a:t>from </a:t>
            </a:r>
            <a:r>
              <a:rPr lang="en-US" sz="1600" b="1" i="1" dirty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>
                <a:ea typeface="ＭＳ Ｐゴシック" pitchFamily="-112" charset="-128"/>
              </a:rPr>
              <a:t> form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Βασισμένη </a:t>
            </a:r>
            <a:r>
              <a:rPr lang="el-GR" sz="2000" i="1" dirty="0">
                <a:ea typeface="ＭＳ Ｐゴシック" pitchFamily="-112" charset="-128"/>
              </a:rPr>
              <a:t>σε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context sensitive)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Κοιτά τις λέξεις γύρω</a:t>
            </a:r>
            <a:r>
              <a:rPr lang="en-US" sz="1800" dirty="0">
                <a:ea typeface="ＭＳ Ｐゴシック" pitchFamily="-112" charset="-128"/>
              </a:rPr>
              <a:t>, </a:t>
            </a:r>
            <a:endParaRPr lang="el-GR" sz="1800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</a:t>
            </a:r>
            <a:r>
              <a:rPr lang="en-US" sz="1600" b="1" i="1" dirty="0">
                <a:ea typeface="ＭＳ Ｐゴシック" pitchFamily="-112" charset="-128"/>
              </a:rPr>
              <a:t>I flew </a:t>
            </a:r>
            <a:r>
              <a:rPr lang="en-US" sz="1600" b="1" i="1" u="sng" dirty="0">
                <a:ea typeface="ＭＳ Ｐゴシック" pitchFamily="-112" charset="-128"/>
              </a:rPr>
              <a:t>form</a:t>
            </a:r>
            <a:r>
              <a:rPr lang="en-US" sz="1600" b="1" i="1" dirty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7886700" cy="27463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Μη πραγματικές λέξεις</a:t>
            </a:r>
          </a:p>
          <a:p>
            <a:pPr marL="342900" lvl="1" indent="0">
              <a:buNone/>
            </a:pPr>
            <a:r>
              <a:rPr lang="en-US" sz="2400" dirty="0" err="1">
                <a:ea typeface="ＭＳ Ｐゴシック" pitchFamily="-112" charset="-128"/>
              </a:rPr>
              <a:t>grafe</a:t>
            </a:r>
            <a:r>
              <a:rPr lang="en-US" sz="2400" dirty="0">
                <a:ea typeface="ＭＳ Ｐゴシック" pitchFamily="-112" charset="-128"/>
              </a:rPr>
              <a:t> -&gt; giraffe</a:t>
            </a:r>
          </a:p>
          <a:p>
            <a:pPr marL="342900" lvl="1" indent="0">
              <a:buNone/>
            </a:pPr>
            <a:r>
              <a:rPr lang="el-GR" sz="2400" dirty="0">
                <a:ea typeface="ＭＳ Ｐゴシック" pitchFamily="-112" charset="-128"/>
              </a:rPr>
              <a:t>Κάθε λέξη που δεν ανήκει στο λεξικό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Πραγματικές λέξεις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Τυπογραφικά λάθη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three-&gt; there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Γνωστικό λάθος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l-GR" sz="2400" dirty="0">
                <a:ea typeface="ＭＳ Ｐゴシック" pitchFamily="-112" charset="-128"/>
              </a:rPr>
              <a:t>ομόηχες/ομώνυμες λέξεις)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peace -&gt; piece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too -&gt; two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  <p:extLst>
      <p:ext uri="{BB962C8B-B14F-4D97-AF65-F5344CB8AC3E}">
        <p14:creationId xmlns:p14="http://schemas.microsoft.com/office/powerpoint/2010/main" val="17664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>
                <a:ea typeface="ＭＳ Ｐゴシック" pitchFamily="-112" charset="-128"/>
              </a:rPr>
              <a:t>OCR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dirty="0" err="1">
                <a:ea typeface="ＭＳ Ｐゴシック" pitchFamily="-112" charset="-128"/>
              </a:rPr>
              <a:t>rn</a:t>
            </a:r>
            <a:r>
              <a:rPr lang="el-GR" sz="2000" dirty="0">
                <a:ea typeface="ＭＳ Ｐゴシック" pitchFamily="-112" charset="-128"/>
              </a:rPr>
              <a:t>  μοιάζει με </a:t>
            </a:r>
            <a:r>
              <a:rPr lang="en-US" sz="2000" dirty="0">
                <a:ea typeface="ＭＳ Ｐゴシック" pitchFamily="-112" charset="-128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>
                <a:ea typeface="ＭＳ Ｐゴシック" pitchFamily="-112" charset="-128"/>
              </a:rPr>
              <a:t>domain-specific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OCR </a:t>
            </a:r>
            <a:r>
              <a:rPr lang="el-GR" sz="1600" dirty="0">
                <a:ea typeface="ＭＳ Ｐゴシック" pitchFamily="-112" charset="-128"/>
              </a:rPr>
              <a:t>μπερδεύει το </a:t>
            </a:r>
            <a:r>
              <a:rPr lang="en-US" sz="1600" dirty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με το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πιο συχνά από το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και το</a:t>
            </a:r>
            <a:r>
              <a:rPr lang="en-US" sz="1600" dirty="0">
                <a:solidFill>
                  <a:srgbClr val="00B050"/>
                </a:solidFill>
                <a:ea typeface="ＭＳ Ｐゴシック" pitchFamily="-112" charset="-128"/>
              </a:rPr>
              <a:t> I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>
                <a:ea typeface="ＭＳ Ｐゴシック" pitchFamily="-112" charset="-128"/>
              </a:rPr>
              <a:t>QWERTY </a:t>
            </a:r>
            <a:r>
              <a:rPr lang="el-GR" sz="1600" dirty="0">
                <a:ea typeface="ＭＳ Ｐゴシック" pitchFamily="-112" charset="-128"/>
              </a:rPr>
              <a:t>πληκτρολόγιο), 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Αλλά συχνά</a:t>
            </a:r>
            <a:r>
              <a:rPr lang="en-US" sz="2400" dirty="0">
                <a:ea typeface="ＭＳ Ｐゴシック" pitchFamily="-112" charset="-128"/>
              </a:rPr>
              <a:t>: web </a:t>
            </a:r>
            <a:r>
              <a:rPr lang="el-GR" sz="2400" dirty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>
                <a:ea typeface="ＭＳ Ｐゴシック" pitchFamily="-112" charset="-128"/>
              </a:rPr>
              <a:t>typos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Στόχος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Αλλά συχνά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δεν αλλάζουμε τα έγγραφα </a:t>
            </a:r>
            <a:r>
              <a:rPr lang="el-GR" sz="2000" dirty="0">
                <a:ea typeface="ＭＳ Ｐゴシック" pitchFamily="-112" charset="-128"/>
              </a:rPr>
              <a:t>αλλά  επεκτείνουμε την απεικόνιση ερωτήματος – εγγράφου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Θεμελιώδης υπόθεση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Ένα 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standard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</a:t>
            </a:r>
            <a:r>
              <a:rPr lang="el-GR" dirty="0">
                <a:ea typeface="ＭＳ Ｐゴシック" pitchFamily="-112" charset="-128"/>
              </a:rPr>
              <a:t>όπως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Ένα </a:t>
            </a:r>
            <a:r>
              <a:rPr lang="en-US" dirty="0">
                <a:ea typeface="ＭＳ Ｐゴシック" pitchFamily="-112" charset="-128"/>
              </a:rPr>
              <a:t>“industry-specific” </a:t>
            </a:r>
            <a:r>
              <a:rPr lang="el-GR" dirty="0">
                <a:ea typeface="ＭＳ Ｐゴシック" pitchFamily="-112" charset="-128"/>
              </a:rPr>
              <a:t>λεξικό </a:t>
            </a:r>
            <a:r>
              <a:rPr lang="en-US" dirty="0">
                <a:ea typeface="ＭＳ Ｐゴシック" pitchFamily="-112" charset="-128"/>
              </a:rPr>
              <a:t> – hand-maintained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της συλλογής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corpus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όλες οι λέξεις στο </a:t>
            </a:r>
            <a:r>
              <a:rPr lang="en-US" dirty="0">
                <a:ea typeface="ＭＳ Ｐゴシック" pitchFamily="-112" charset="-128"/>
              </a:rPr>
              <a:t>web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Όλα τα ονόματα, ακρώνυμα 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/>
              <a:t>Στο ερώτημα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πάντα επέστρεψε τα έγγραφα που περιέχουν το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καθώς και τα έγγραφα με όλες τις διορθωμένες εκδοχές του όρου, πχ </a:t>
            </a:r>
            <a:r>
              <a:rPr lang="en-US" sz="2400" dirty="0"/>
              <a:t>carrot and tarot.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Όπως στο (1) , αλλά διορθώσεις μόνο αν το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Όπως στο (1), αλλά μόνο αν η αρχική ερώτηση επιστρέφει λίγα (πχ λιγότερο από 5) έγγραφα</a:t>
            </a:r>
            <a:r>
              <a:rPr lang="en-US" sz="2400" dirty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/>
              <a:t>spelling suggestions” </a:t>
            </a:r>
            <a:r>
              <a:rPr lang="en-US" sz="2400" dirty="0"/>
              <a:t>: “Did you mean carrot?” (</a:t>
            </a:r>
            <a:r>
              <a:rPr lang="el-GR" sz="2400" dirty="0"/>
              <a:t>και όχι επιπρόσθετα έγγραφα)</a:t>
            </a:r>
            <a:endParaRPr lang="en-US" sz="2400" dirty="0"/>
          </a:p>
          <a:p>
            <a:pPr marL="1257300" lvl="2" indent="-457200">
              <a:buAutoNum type="arabicParenBoth"/>
            </a:pPr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el-GR" sz="2400" dirty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/>
          </a:p>
          <a:p>
            <a:pPr marL="457200" indent="-457200">
              <a:buAutoNum type="arabicParenBoth"/>
            </a:pPr>
            <a:r>
              <a:rPr lang="el-GR" sz="2400" dirty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/>
              <a:t>Την πιο συχνή στα ερωτήματα</a:t>
            </a:r>
            <a:endParaRPr lang="en-US" sz="2000" dirty="0"/>
          </a:p>
          <a:p>
            <a:pPr marL="857250" lvl="1" indent="-457200">
              <a:buNone/>
            </a:pPr>
            <a:endParaRPr lang="en-US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/>
              <a:t>Δείτε στο </a:t>
            </a:r>
            <a:r>
              <a:rPr lang="en-GB" sz="2000" dirty="0">
                <a:hlinkClick r:id="rId2"/>
              </a:rPr>
              <a:t>http://www.netpaths.net/blog/britney-spears-spelling-variations/</a:t>
            </a:r>
            <a:endParaRPr lang="en-GB" sz="2000" dirty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>
                <a:hlinkClick r:id="rId3"/>
              </a:rPr>
              <a:t>http://www.google.com/jobs/archive/britney.html</a:t>
            </a:r>
            <a:r>
              <a:rPr lang="el-GR" sz="2000" dirty="0"/>
              <a:t>)</a:t>
            </a:r>
          </a:p>
          <a:p>
            <a:pPr marL="400050" lvl="1" indent="0">
              <a:buNone/>
            </a:pPr>
            <a:r>
              <a:rPr lang="el-GR" sz="2000" dirty="0"/>
              <a:t>στατιστικά για </a:t>
            </a:r>
            <a:r>
              <a:rPr lang="en-US" sz="2000" dirty="0"/>
              <a:t>misspellings </a:t>
            </a:r>
            <a:r>
              <a:rPr lang="el-GR" sz="2000" dirty="0"/>
              <a:t>του </a:t>
            </a:r>
            <a:r>
              <a:rPr lang="en-US" sz="2000" dirty="0"/>
              <a:t>Britney Spears</a:t>
            </a:r>
            <a:r>
              <a:rPr lang="el-GR" sz="2000" dirty="0"/>
              <a:t>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/>
              <a:t>Ένας απλός </a:t>
            </a:r>
            <a:r>
              <a:rPr lang="en-US" sz="2000" dirty="0"/>
              <a:t>spell corrector </a:t>
            </a:r>
            <a:r>
              <a:rPr lang="el-GR" sz="2000" dirty="0"/>
              <a:t>σε </a:t>
            </a:r>
            <a:r>
              <a:rPr lang="en-US" sz="2000" dirty="0"/>
              <a:t>Python</a:t>
            </a:r>
          </a:p>
          <a:p>
            <a:pPr marL="400050" lvl="1" indent="0">
              <a:buNone/>
            </a:pPr>
            <a:r>
              <a:rPr lang="el-GR" sz="2000" dirty="0"/>
              <a:t>		</a:t>
            </a:r>
            <a:r>
              <a:rPr lang="en-US" sz="2000" dirty="0"/>
              <a:t>http://norvig.com/spell-correct.html </a:t>
            </a:r>
            <a:endParaRPr lang="el-GR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82" y="2286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Shortest path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Dynamic version of </a:t>
            </a:r>
            <a:r>
              <a:rPr lang="en-US" sz="2000" dirty="0" err="1">
                <a:latin typeface="+mn-lt"/>
              </a:rPr>
              <a:t>Dijkstra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όχι όσο αποδοτική όσο μια </a:t>
            </a:r>
            <a:r>
              <a:rPr lang="en-US" sz="2000" dirty="0">
                <a:latin typeface="+mn-lt"/>
              </a:rPr>
              <a:t>greedy </a:t>
            </a:r>
            <a:r>
              <a:rPr lang="el-GR" sz="2000" dirty="0">
                <a:latin typeface="+mn-lt"/>
              </a:rPr>
              <a:t>υλοποίηση</a:t>
            </a:r>
            <a:endParaRPr lang="en-US" sz="2000" dirty="0">
              <a:latin typeface="+mn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Bellman-Ford </a:t>
            </a:r>
            <a:r>
              <a:rPr lang="en-GB" sz="1600" dirty="0">
                <a:latin typeface="+mn-lt"/>
              </a:rPr>
              <a:t>single source shortest path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+mn-lt"/>
              </a:rPr>
              <a:t>Floyd-</a:t>
            </a:r>
            <a:r>
              <a:rPr lang="en-GB" sz="1600" dirty="0" err="1">
                <a:latin typeface="+mn-lt"/>
              </a:rPr>
              <a:t>Warshall</a:t>
            </a:r>
            <a:r>
              <a:rPr lang="en-GB" sz="1600" dirty="0">
                <a:latin typeface="+mn-lt"/>
              </a:rPr>
              <a:t> all pairs shortest path</a:t>
            </a: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45915"/>
            <a:ext cx="7886700" cy="43513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Δοθέντων ενός λεξικού και μιας ακολουθίας χαρακτήρων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l-GR" sz="2800" dirty="0"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sz="28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πιο κοντά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endParaRPr lang="el-GR" sz="2800" i="1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Τι σημαίνει </a:t>
            </a:r>
            <a:r>
              <a:rPr lang="en-US" sz="2800" dirty="0">
                <a:ea typeface="ＭＳ Ｐゴシック" pitchFamily="-112" charset="-128"/>
              </a:rPr>
              <a:t> “</a:t>
            </a:r>
            <a:r>
              <a:rPr lang="el-GR" sz="2800" dirty="0">
                <a:ea typeface="ＭＳ Ｐゴシック" pitchFamily="-112" charset="-128"/>
              </a:rPr>
              <a:t>πιο κοντά</a:t>
            </a:r>
            <a:r>
              <a:rPr lang="en-US" sz="2800" dirty="0">
                <a:ea typeface="ＭＳ Ｐゴシック" pitchFamily="-112" charset="-128"/>
              </a:rPr>
              <a:t>”?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Θα εξετάσουμε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δύο ορισμούς εγγύτητας (απόστασης):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n-US" sz="2400" dirty="0" err="1">
                <a:ea typeface="ＭＳ Ｐゴシック" pitchFamily="-112" charset="-128"/>
              </a:rPr>
              <a:t>Levenshtein</a:t>
            </a:r>
            <a:r>
              <a:rPr lang="en-US" sz="2400" dirty="0">
                <a:ea typeface="ＭＳ Ｐゴシック" pitchFamily="-112" charset="-128"/>
              </a:rPr>
              <a:t> distance)</a:t>
            </a:r>
            <a:r>
              <a:rPr lang="el-GR" sz="2400" dirty="0">
                <a:ea typeface="ＭＳ Ｐゴシック" pitchFamily="-112" charset="-128"/>
              </a:rPr>
              <a:t> και την </a:t>
            </a:r>
            <a:r>
              <a:rPr lang="el-GR" sz="2400" i="1" dirty="0">
                <a:ea typeface="ＭＳ Ｐゴシック" pitchFamily="-112" charset="-128"/>
              </a:rPr>
              <a:t>σταθμισμένη</a:t>
            </a:r>
            <a:r>
              <a:rPr lang="el-GR" sz="2400" dirty="0">
                <a:ea typeface="ＭＳ Ｐゴシック" pitchFamily="-112" charset="-128"/>
              </a:rPr>
              <a:t> εκδοχή της </a:t>
            </a:r>
            <a:r>
              <a:rPr lang="en-US" sz="2400" dirty="0">
                <a:ea typeface="ＭＳ Ｐゴシック" pitchFamily="-112" charset="-128"/>
              </a:rPr>
              <a:t>-- </a:t>
            </a:r>
            <a:r>
              <a:rPr lang="en-US" sz="2400" i="1" dirty="0">
                <a:ea typeface="ＭＳ Ｐゴシック" pitchFamily="-112" charset="-128"/>
              </a:rPr>
              <a:t>weighted edit distance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k-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193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25193" y="1613465"/>
            <a:ext cx="8229600" cy="37107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ΟΡΙΣΜΟΣ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Δοθέντων δυο αλφαριθμητικών (</a:t>
            </a:r>
            <a:r>
              <a:rPr lang="en-US" sz="2400" dirty="0">
                <a:ea typeface="ＭＳ Ｐゴシック" pitchFamily="-112" charset="-128"/>
              </a:rPr>
              <a:t>strings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>
                <a:solidFill>
                  <a:srgbClr val="FF0000"/>
                </a:solidFill>
                <a:ea typeface="ＭＳ Ｐゴシック" pitchFamily="-112" charset="-128"/>
              </a:rPr>
              <a:t>1</a:t>
            </a:r>
            <a:r>
              <a:rPr lang="en-US" sz="2400" dirty="0">
                <a:ea typeface="ＭＳ Ｐゴシック" pitchFamily="-112" charset="-128"/>
              </a:rPr>
              <a:t> and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η απόσταση ορίζεται ως ο </a:t>
            </a:r>
            <a:r>
              <a:rPr lang="el-GR" sz="2400" i="1" dirty="0">
                <a:solidFill>
                  <a:srgbClr val="FF0000"/>
                </a:solidFill>
                <a:ea typeface="ＭＳ Ｐゴシック" pitchFamily="-112" charset="-128"/>
              </a:rPr>
              <a:t>ελάχιστος αριθμός πράξεων </a:t>
            </a:r>
            <a:r>
              <a:rPr lang="el-GR" sz="2400" dirty="0">
                <a:ea typeface="ＭＳ Ｐゴシック" pitchFamily="-112" charset="-128"/>
              </a:rPr>
              <a:t>για τη μετατροπή του ενός στον άλλο</a:t>
            </a:r>
          </a:p>
          <a:p>
            <a:pPr eaLnBrk="1" hangingPunct="1">
              <a:buNone/>
            </a:pPr>
            <a:endParaRPr lang="en-US" sz="16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distance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Πράξεις</a:t>
            </a: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(1)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Insert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Εισαγωγή</a:t>
            </a:r>
            <a:r>
              <a:rPr lang="en-US" sz="2000" dirty="0">
                <a:ea typeface="ＭＳ Ｐゴシック" pitchFamily="-112" charset="-128"/>
              </a:rPr>
              <a:t>, </a:t>
            </a:r>
            <a:endParaRPr lang="el-GR" sz="2000" dirty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(2)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Delete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 Διαγραφή και </a:t>
            </a: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(3)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Replace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Αντικατάσταση ενός χαρακτήρα (μερικές φορές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κόστος 2 ως </a:t>
            </a:r>
            <a:r>
              <a:rPr lang="en-US" sz="2000" dirty="0">
                <a:ea typeface="ＭＳ Ｐゴシック" pitchFamily="-112" charset="-128"/>
              </a:rPr>
              <a:t>delete-insert)</a:t>
            </a:r>
            <a:endParaRPr lang="el-GR" sz="2000" dirty="0">
              <a:ea typeface="ＭＳ Ｐゴシック" pitchFamily="-112" charset="-128"/>
            </a:endParaRPr>
          </a:p>
          <a:p>
            <a:pPr marL="685800" lvl="2" indent="0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Damerau-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distance</a:t>
            </a:r>
            <a:r>
              <a:rPr lang="el-GR" sz="2000" b="1" dirty="0"/>
              <a:t>:</a:t>
            </a:r>
          </a:p>
          <a:p>
            <a:pPr marL="685800" lvl="2" indent="0">
              <a:buNone/>
            </a:pPr>
            <a:r>
              <a:rPr lang="el-GR" sz="2000" b="1" dirty="0"/>
              <a:t>+</a:t>
            </a:r>
            <a:r>
              <a:rPr lang="el-GR" sz="1700" dirty="0"/>
              <a:t>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Transposition</a:t>
            </a:r>
            <a:r>
              <a:rPr lang="el-GR" sz="1700" dirty="0">
                <a:ea typeface="ＭＳ Ｐゴシック" pitchFamily="-112" charset="-128"/>
              </a:rPr>
              <a:t> - Αντιμετάθεση ενός χαρακτήρα</a:t>
            </a:r>
            <a:endParaRPr lang="en-US" sz="17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>
                <a:ea typeface="ＭＳ Ｐゴシック" pitchFamily="-112" charset="-128"/>
              </a:rPr>
              <a:t>λεξιλόγιο όρων (λήμμα)</a:t>
            </a:r>
            <a:r>
              <a:rPr lang="el-GR" sz="2000" dirty="0">
                <a:ea typeface="ＭＳ Ｐゴシック" pitchFamily="-112" charset="-128"/>
              </a:rPr>
              <a:t>, για κάθε όρο: τη συχνότητα εγγράφου (</a:t>
            </a:r>
            <a:r>
              <a:rPr lang="en-US" sz="2000" dirty="0">
                <a:ea typeface="ＭＳ Ｐゴシック" pitchFamily="-112" charset="-128"/>
              </a:rPr>
              <a:t>document frequency</a:t>
            </a:r>
            <a:r>
              <a:rPr lang="el-GR" sz="2000" dirty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Σε κάθε ερώτημα, αναζήτηση στο λεξικό αν υπάρχει ο όρος και σε ποια έγγραφα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574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33"/>
            <a:ext cx="88392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3962400"/>
            <a:ext cx="80772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Γενικά υπολογίζεται με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δυναμικό προγραμματισμό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Κοιτάξτε πχ το</a:t>
            </a:r>
            <a:r>
              <a:rPr lang="en-US" dirty="0">
                <a:ea typeface="ＭＳ Ｐゴシック" pitchFamily="-112" charset="-128"/>
              </a:rPr>
              <a:t> http://www.let.rug.nl/kleiweg/lev/ </a:t>
            </a:r>
            <a:r>
              <a:rPr lang="el-GR" dirty="0">
                <a:ea typeface="ＭＳ Ｐゴシック" pitchFamily="-112" charset="-128"/>
              </a:rPr>
              <a:t>για παραδείγματα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49449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725" lvl="1" algn="ctr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Παραδείγματα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err="1">
                <a:latin typeface="+mn-lt"/>
              </a:rPr>
              <a:t>Levenshtein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distance</a:t>
            </a:r>
            <a:r>
              <a:rPr lang="el-GR" sz="2000" dirty="0">
                <a:latin typeface="+mn-lt"/>
              </a:rPr>
              <a:t>:</a:t>
            </a:r>
            <a:r>
              <a:rPr lang="de-DE" sz="2000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dog</a:t>
            </a:r>
            <a:r>
              <a:rPr lang="de-DE" sz="2000" i="1" dirty="0">
                <a:latin typeface="+mn-lt"/>
              </a:rPr>
              <a:t>-do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dof</a:t>
            </a:r>
            <a:r>
              <a:rPr lang="en-US" sz="2000" i="1" dirty="0">
                <a:latin typeface="+mn-lt"/>
              </a:rPr>
              <a:t>-dog </a:t>
            </a:r>
            <a:r>
              <a:rPr lang="de-DE" sz="2000" i="1" dirty="0" err="1">
                <a:latin typeface="+mn-lt"/>
              </a:rPr>
              <a:t>cat-cart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>
                <a:latin typeface="+mn-lt"/>
              </a:rPr>
              <a:t>cat-cut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>
                <a:latin typeface="+mn-lt"/>
              </a:rPr>
              <a:t>cat-act</a:t>
            </a:r>
            <a:r>
              <a:rPr lang="de-DE" sz="2000" dirty="0">
                <a:latin typeface="+mn-lt"/>
              </a:rPr>
              <a:t>: 2, </a:t>
            </a:r>
            <a:r>
              <a:rPr lang="de-DE" sz="2000" dirty="0" err="1">
                <a:latin typeface="+mn-lt"/>
              </a:rPr>
              <a:t>cat</a:t>
            </a:r>
            <a:r>
              <a:rPr lang="de-DE" sz="2000" dirty="0">
                <a:latin typeface="+mn-lt"/>
              </a:rPr>
              <a:t>-dog: 3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i="1" dirty="0">
                <a:latin typeface="+mn-lt"/>
              </a:rPr>
              <a:t>Damerau-</a:t>
            </a:r>
            <a:r>
              <a:rPr lang="de-DE" sz="2000" i="1" dirty="0" err="1">
                <a:latin typeface="+mn-lt"/>
              </a:rPr>
              <a:t>Levenshtein</a:t>
            </a:r>
            <a:r>
              <a:rPr lang="de-DE" sz="2000" i="1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distance</a:t>
            </a:r>
            <a:r>
              <a:rPr lang="el-GR" sz="2000" i="1" dirty="0">
                <a:latin typeface="+mn-lt"/>
              </a:rPr>
              <a:t>:</a:t>
            </a:r>
            <a:r>
              <a:rPr lang="de-DE" sz="2000" i="1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cat-act</a:t>
            </a:r>
            <a:r>
              <a:rPr lang="de-DE" sz="2000" i="1" dirty="0">
                <a:latin typeface="+mn-lt"/>
              </a:rPr>
              <a:t>: 1</a:t>
            </a:r>
            <a:endParaRPr lang="el-GR" sz="2000" i="1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i="1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9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</a:t>
            </a:r>
            <a:r>
              <a:rPr lang="el-GR" u="sng" dirty="0">
                <a:solidFill>
                  <a:schemeClr val="tx1"/>
                </a:solidFill>
                <a:latin typeface="+mn-lt"/>
              </a:rPr>
              <a:t>δυο προθ</a:t>
            </a:r>
            <a:r>
              <a:rPr lang="el-GR" u="sng" dirty="0">
                <a:latin typeface="+mn-lt"/>
              </a:rPr>
              <a:t>η</a:t>
            </a:r>
            <a:r>
              <a:rPr lang="el-GR" u="sng" dirty="0">
                <a:solidFill>
                  <a:schemeClr val="tx1"/>
                </a:solidFill>
                <a:latin typeface="+mn-lt"/>
              </a:rPr>
              <a:t>μάτων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</a:t>
            </a:r>
            <a:r>
              <a:rPr lang="el-GR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πρώτης </a:t>
            </a:r>
            <a:r>
              <a:rPr lang="el-GR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σε κάποιο </a:t>
            </a:r>
            <a:r>
              <a:rPr lang="el-GR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Γραμμές</a:t>
            </a:r>
            <a:r>
              <a:rPr lang="el-GR" sz="2000" dirty="0">
                <a:latin typeface="+mn-lt"/>
              </a:rPr>
              <a:t>: Γράμματα (προθήματα) της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Στήλες</a:t>
            </a:r>
            <a:r>
              <a:rPr lang="el-GR" sz="2000" dirty="0">
                <a:latin typeface="+mn-lt"/>
              </a:rPr>
              <a:t>: Γράμματα (προθήματα) της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Θέσεις</a:t>
            </a:r>
            <a:r>
              <a:rPr lang="el-GR" sz="2000" dirty="0">
                <a:latin typeface="+mn-lt"/>
              </a:rPr>
              <a:t> του πίνακα: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βέλτιστο κόστος </a:t>
            </a:r>
            <a:r>
              <a:rPr lang="el-GR" sz="2000" dirty="0">
                <a:latin typeface="+mn-lt"/>
              </a:rPr>
              <a:t>(απόσταση)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394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27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cats </a:t>
                </a:r>
                <a:r>
                  <a:rPr lang="el-GR" dirty="0">
                    <a:latin typeface="+mn-lt"/>
                  </a:rPr>
                  <a:t>-&gt;</a:t>
                </a:r>
                <a:r>
                  <a:rPr lang="en-US" dirty="0">
                    <a:latin typeface="+mn-lt"/>
                  </a:rPr>
                  <a:t> fast</a:t>
                </a: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Κάθε στοιχείο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m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, j] 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του πίνακα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l-GR" dirty="0">
                    <a:latin typeface="+mn-lt"/>
                  </a:rPr>
                  <a:t>το </a:t>
                </a:r>
                <a:r>
                  <a:rPr lang="el-GR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βέλτιστο</a:t>
                </a:r>
                <a:r>
                  <a:rPr lang="el-GR" dirty="0">
                    <a:latin typeface="+mn-lt"/>
                  </a:rPr>
                  <a:t> κόστος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l-GR" dirty="0">
                    <a:latin typeface="+mn-lt"/>
                  </a:rPr>
                  <a:t>ελάχιστη απόσταση) για να πάμε από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 πρόθεμα μήκους</a:t>
                </a:r>
                <a:r>
                  <a:rPr lang="el-GR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στο πρόθεμα μήκους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j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latin typeface="+mn-lt"/>
                  </a:rPr>
                  <a:t>Πχ </a:t>
                </a:r>
                <a:r>
                  <a:rPr lang="en-US" dirty="0">
                    <a:latin typeface="+mn-lt"/>
                  </a:rPr>
                  <a:t>m[</a:t>
                </a:r>
                <a:r>
                  <a:rPr lang="el-GR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:r>
                  <a:rPr lang="el-GR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] cat-&gt;</a:t>
                </a:r>
                <a:r>
                  <a:rPr lang="en-US" dirty="0" err="1">
                    <a:latin typeface="+mn-lt"/>
                  </a:rPr>
                  <a:t>fa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 m[0, 3]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l-GR" dirty="0">
                    <a:latin typeface="+mn-lt"/>
                  </a:rPr>
                  <a:t>κενό</a:t>
                </a:r>
                <a:r>
                  <a:rPr lang="en-US" dirty="0">
                    <a:latin typeface="+mn-lt"/>
                  </a:rPr>
                  <a:t>)</a:t>
                </a:r>
                <a:r>
                  <a:rPr lang="el-GR" dirty="0">
                    <a:latin typeface="+mn-lt"/>
                  </a:rPr>
                  <a:t> -&gt;</a:t>
                </a:r>
                <a:r>
                  <a:rPr lang="en-US" dirty="0" err="1">
                    <a:latin typeface="+mn-lt"/>
                  </a:rPr>
                  <a:t>fas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2614" t="-1108" r="-1144" b="-2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Επικαλυπτόμενες υπό-λύσεις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fas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από αριστερά (γραμμή)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m[2, 2] ca -&gt;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(insert s)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από πάνω (στήλη)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m[1, 3]  c-&gt;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(delete a)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διαγώνια)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m[1,2]  c -&gt;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(replace a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αριστερά)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πάνω)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γείτονα</a:t>
                      </a:r>
                      <a:endParaRPr lang="de-DE" sz="2200" b="0" kern="1200" baseline="0" dirty="0"/>
                    </a:p>
                    <a:p>
                      <a:pPr rtl="0"/>
                      <a:r>
                        <a:rPr lang="de-DE" sz="2200" b="0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κόστος από τον αριστερό γείτονα </a:t>
                      </a:r>
                      <a:r>
                        <a:rPr lang="de-DE" sz="2200" kern="1200" baseline="0" dirty="0"/>
                        <a:t>(</a:t>
                      </a:r>
                      <a:r>
                        <a:rPr lang="de-DE" sz="2200" kern="1200" baseline="0" dirty="0" err="1"/>
                        <a:t>insert</a:t>
                      </a:r>
                      <a:r>
                        <a:rPr lang="de-DE" sz="2200" kern="1200" baseline="0" dirty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Το μικρότερο από τις 3 πιθανές για να φτάσουμε στο </a:t>
                      </a:r>
                      <a:r>
                        <a:rPr lang="el-GR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+mn-lt"/>
              </a:rPr>
              <a:t>Κόστος διόρθωσης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για τα προθέματα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+mn-lt"/>
              </a:rPr>
              <a:t>Αρχικοποίηση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array of </a:t>
            </a:r>
            <a:r>
              <a:rPr lang="en-US" dirty="0" err="1">
                <a:ea typeface="ＭＳ Ｐゴシック" pitchFamily="-112" charset="-128"/>
              </a:rPr>
              <a:t>struct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      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char[20]  </a:t>
            </a:r>
            <a:r>
              <a:rPr lang="el-GR" sz="2400" dirty="0">
                <a:ea typeface="ＭＳ Ｐゴシック" pitchFamily="-112" charset="-128"/>
              </a:rPr>
              <a:t> 		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int</a:t>
            </a:r>
            <a:r>
              <a:rPr lang="en-US" sz="2400" dirty="0">
                <a:ea typeface="ＭＳ Ｐゴシック" pitchFamily="-112" charset="-128"/>
              </a:rPr>
              <a:t>                   </a:t>
            </a: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n-US" sz="2400" dirty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>
                <a:latin typeface="Calibri"/>
                <a:ea typeface="ＭＳ Ｐゴシック" pitchFamily="-112" charset="-128"/>
              </a:rPr>
              <a:t>key) </a:t>
            </a:r>
            <a:r>
              <a:rPr lang="el-GR" dirty="0"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αριστερό γείτονα </a:t>
                      </a:r>
                      <a:endParaRPr lang="en-US" sz="2200" b="0" kern="1200" baseline="0" dirty="0"/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/>
                    </a:p>
                    <a:p>
                      <a:pPr rtl="0"/>
                      <a:r>
                        <a:rPr lang="el-GR" sz="2200" kern="1200" baseline="0" dirty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6662" y="2933700"/>
            <a:ext cx="9906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114800"/>
            <a:ext cx="1143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Βέλτιστη υπό-δομή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sub-solutions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72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84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20559"/>
            <a:ext cx="90678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λέγεται δυναμικός προγραμματισμός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" y="1828800"/>
            <a:ext cx="8308828" cy="3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9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διαγώνιο) </a:t>
            </a:r>
            <a:r>
              <a:rPr lang="en-US" sz="1800" dirty="0">
                <a:latin typeface="+mn-lt"/>
              </a:rPr>
              <a:t>replace o with n, insert s</a:t>
            </a:r>
          </a:p>
          <a:p>
            <a:r>
              <a:rPr lang="en-US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αριστερά-γραμμή) </a:t>
            </a:r>
            <a:r>
              <a:rPr lang="en-US" sz="1800" dirty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Δυο βασικές επιλογές: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Πίνακες Κατακερματισμού 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 Δέντρα 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ποιες λειτουργίες, </a:t>
            </a:r>
            <a:r>
              <a:rPr lang="en-US" sz="2400" dirty="0">
                <a:ea typeface="ＭＳ Ｐゴシック" pitchFamily="-112" charset="-128"/>
              </a:rPr>
              <a:t>workload, </a:t>
            </a:r>
            <a:r>
              <a:rPr lang="el-GR" sz="2400" dirty="0">
                <a:ea typeface="ＭＳ Ｐゴシック" pitchFamily="-112" charset="-128"/>
              </a:rPr>
              <a:t>μέγεθος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>
                <a:ea typeface="ＭＳ Ｐゴシック" pitchFamily="-112" charset="-128"/>
              </a:rPr>
              <a:t>;</a:t>
            </a:r>
            <a:r>
              <a:rPr lang="el-GR" sz="2400" dirty="0">
                <a:ea typeface="ＭＳ Ｐゴシック" pitchFamily="-112" charset="-128"/>
              </a:rPr>
              <a:t> Μόνο εισαγωγές </a:t>
            </a:r>
            <a:r>
              <a:rPr lang="en-US" sz="2400" dirty="0">
                <a:ea typeface="ＭＳ Ｐゴシック" pitchFamily="-112" charset="-128"/>
              </a:rPr>
              <a:t>(insert only – append only)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3050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35224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+:</a:t>
            </a:r>
            <a:endParaRPr lang="en-US" sz="36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judgment/</a:t>
            </a:r>
            <a:r>
              <a:rPr lang="en-US" dirty="0" err="1">
                <a:ea typeface="ＭＳ Ｐゴシック" pitchFamily="-112" charset="-128"/>
              </a:rPr>
              <a:t>judgement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/>
              <a:t>resume</a:t>
            </a:r>
            <a:r>
              <a:rPr lang="en-US" dirty="0"/>
              <a:t> vs. </a:t>
            </a:r>
            <a:r>
              <a:rPr lang="en-US" i="1" dirty="0"/>
              <a:t>r</a:t>
            </a:r>
            <a:r>
              <a:rPr lang="en-US" i="1" dirty="0">
                <a:cs typeface="Calibri"/>
              </a:rPr>
              <a:t>é</a:t>
            </a:r>
            <a:r>
              <a:rPr lang="en-US" i="1" dirty="0"/>
              <a:t>sum</a:t>
            </a:r>
            <a:r>
              <a:rPr lang="en-US" i="1" dirty="0">
                <a:cs typeface="Calibri"/>
              </a:rPr>
              <a:t>é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84603" y="18297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τις πράξεις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OSLO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SNOW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Σταθμισμένη απόσταση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1479955"/>
            <a:ext cx="7886700" cy="43513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βάρος μιας πράξης εξαρτάται από τον ποιο χαρακτήρα (χαρακτήρες) αφορά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Στόχος να λάβει υπόψη λάθη </a:t>
            </a:r>
            <a:r>
              <a:rPr lang="en-US" sz="2000" dirty="0">
                <a:ea typeface="ＭＳ Ｐゴシック" pitchFamily="-112" charset="-128"/>
              </a:rPr>
              <a:t>OCR </a:t>
            </a:r>
            <a:r>
              <a:rPr lang="el-GR" sz="2000" dirty="0">
                <a:ea typeface="ＭＳ Ｐゴシック" pitchFamily="-112" charset="-128"/>
              </a:rPr>
              <a:t>ή πληκτρολόγησης </a:t>
            </a:r>
            <a:br>
              <a:rPr lang="en-US" sz="2000" dirty="0">
                <a:ea typeface="ＭＳ Ｐゴシック" pitchFamily="-112" charset="-128"/>
              </a:rPr>
            </a:br>
            <a:r>
              <a:rPr lang="el-GR" sz="2000" dirty="0">
                <a:ea typeface="ＭＳ Ｐゴシック" pitchFamily="-112" charset="-128"/>
              </a:rPr>
              <a:t>Παράδειγμα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πιο πιθανό να πληκτρολογηθεί ως </a:t>
            </a:r>
            <a:r>
              <a:rPr lang="en-US" sz="2000" b="1" i="1" dirty="0">
                <a:ea typeface="ＭＳ Ｐゴシック" pitchFamily="-112" charset="-128"/>
              </a:rPr>
              <a:t>n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παρά ως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</a:rPr>
              <a:t>q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Οπότε η αντικατάσταση του </a:t>
            </a:r>
            <a:r>
              <a:rPr lang="en-US" sz="2000" b="1" i="1" dirty="0"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από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</a:rPr>
              <a:t>n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sz="2000" b="1" i="1" dirty="0">
                <a:ea typeface="ＭＳ Ｐゴシック" pitchFamily="-112" charset="-128"/>
              </a:rPr>
              <a:t>q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Διατύπωση ως </a:t>
            </a:r>
            <a:r>
              <a:rPr lang="el-GR" sz="2000" dirty="0" err="1">
                <a:ea typeface="ＭＳ Ｐゴシック" pitchFamily="-112" charset="-128"/>
              </a:rPr>
              <a:t>πιθανοτικό</a:t>
            </a:r>
            <a:r>
              <a:rPr lang="el-GR" sz="2000" dirty="0">
                <a:ea typeface="ＭＳ Ｐゴシック" pitchFamily="-112" charset="-128"/>
              </a:rPr>
              <a:t> μοντέλο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Προϋποθέτει ως είσοδο έναν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sz="2400" i="1" dirty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29018</TotalTime>
  <Words>4742</Words>
  <Application>Microsoft Office PowerPoint</Application>
  <PresentationFormat>On-screen Show (4:3)</PresentationFormat>
  <Paragraphs>833</Paragraphs>
  <Slides>115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7" baseType="lpstr">
      <vt:lpstr>Arial</vt:lpstr>
      <vt:lpstr>Calibri</vt:lpstr>
      <vt:lpstr>Calibri Light</vt:lpstr>
      <vt:lpstr>Cambria Math</vt:lpstr>
      <vt:lpstr>Courier</vt:lpstr>
      <vt:lpstr>Courier New</vt:lpstr>
      <vt:lpstr>Lucida Sans</vt:lpstr>
      <vt:lpstr>Tahoma</vt:lpstr>
      <vt:lpstr>Times New Roman</vt:lpstr>
      <vt:lpstr>Wingdings</vt:lpstr>
      <vt:lpstr>Office Theme</vt:lpstr>
      <vt:lpstr>Equation</vt:lpstr>
      <vt:lpstr>PowerPoint Presentation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Δέντρα: B-δέντρα</vt:lpstr>
      <vt:lpstr>Δέντρα</vt:lpstr>
      <vt:lpstr>Ερωτήματα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Γενικά ερωτήματα με *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Ευρετήρια k-γραμμάτων (k-gram indexes)</vt:lpstr>
      <vt:lpstr>Παράδειγμα ευρετηρίου k-γραμμάτων</vt:lpstr>
      <vt:lpstr>Επεξεργασία ερωτημάτων</vt:lpstr>
      <vt:lpstr>Ερώτηση</vt:lpstr>
      <vt:lpstr>Επεξεργασία ερωτημάτων</vt:lpstr>
      <vt:lpstr>Άσκηση</vt:lpstr>
      <vt:lpstr>Διόρθωση ορθογραφικών λαθών</vt:lpstr>
      <vt:lpstr>Διόρθωση ορθογραφικών λαθών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Δυναμικός προγραμματισμός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διόρθωσης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Γιατί λέγεται 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Σταθμισμένη απόσταση διόρθωσης</vt:lpstr>
      <vt:lpstr>Απόσταση διόρθωσης (ασκήσεις)</vt:lpstr>
      <vt:lpstr>Επικάλυψη k-γραμμάτων</vt:lpstr>
      <vt:lpstr>Μια δυνατότητα – συντελεστής Jaccard</vt:lpstr>
      <vt:lpstr>Επικάλυψη k-γραμμάτων</vt:lpstr>
      <vt:lpstr>Παράδειγμα: Ταίριασμα 2-γραμμάτων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</vt:lpstr>
      <vt:lpstr>Soundex: τυπικός αλγόριθμος</vt:lpstr>
      <vt:lpstr>Soundex συνέχεια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Evaggelia Pitoura</cp:lastModifiedBy>
  <cp:revision>551</cp:revision>
  <cp:lastPrinted>2011-04-04T04:19:57Z</cp:lastPrinted>
  <dcterms:created xsi:type="dcterms:W3CDTF">2011-04-01T01:43:31Z</dcterms:created>
  <dcterms:modified xsi:type="dcterms:W3CDTF">2020-03-16T13:22:31Z</dcterms:modified>
</cp:coreProperties>
</file>