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110"/>
  </p:notesMasterIdLst>
  <p:handoutMasterIdLst>
    <p:handoutMasterId r:id="rId111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706" r:id="rId11"/>
    <p:sldId id="1703" r:id="rId12"/>
    <p:sldId id="1592" r:id="rId13"/>
    <p:sldId id="1591" r:id="rId14"/>
    <p:sldId id="1467" r:id="rId15"/>
    <p:sldId id="1593" r:id="rId16"/>
    <p:sldId id="1596" r:id="rId17"/>
    <p:sldId id="1469" r:id="rId18"/>
    <p:sldId id="1470" r:id="rId19"/>
    <p:sldId id="1472" r:id="rId20"/>
    <p:sldId id="1474" r:id="rId21"/>
    <p:sldId id="1707" r:id="rId22"/>
    <p:sldId id="1475" r:id="rId23"/>
    <p:sldId id="1599" r:id="rId24"/>
    <p:sldId id="1600" r:id="rId25"/>
    <p:sldId id="1601" r:id="rId26"/>
    <p:sldId id="1602" r:id="rId27"/>
    <p:sldId id="1603" r:id="rId28"/>
    <p:sldId id="1604" r:id="rId29"/>
    <p:sldId id="1605" r:id="rId30"/>
    <p:sldId id="1606" r:id="rId31"/>
    <p:sldId id="1607" r:id="rId32"/>
    <p:sldId id="1608" r:id="rId33"/>
    <p:sldId id="1598" r:id="rId34"/>
    <p:sldId id="1610" r:id="rId35"/>
    <p:sldId id="1477" r:id="rId36"/>
    <p:sldId id="1711" r:id="rId37"/>
    <p:sldId id="1479" r:id="rId38"/>
    <p:sldId id="1483" r:id="rId39"/>
    <p:sldId id="1712" r:id="rId40"/>
    <p:sldId id="1487" r:id="rId41"/>
    <p:sldId id="1713" r:id="rId42"/>
    <p:sldId id="1768" r:id="rId43"/>
    <p:sldId id="1765" r:id="rId44"/>
    <p:sldId id="1763" r:id="rId45"/>
    <p:sldId id="1793" r:id="rId46"/>
    <p:sldId id="1767" r:id="rId47"/>
    <p:sldId id="1619" r:id="rId48"/>
    <p:sldId id="1620" r:id="rId49"/>
    <p:sldId id="1621" r:id="rId50"/>
    <p:sldId id="1622" r:id="rId51"/>
    <p:sldId id="1623" r:id="rId52"/>
    <p:sldId id="1626" r:id="rId53"/>
    <p:sldId id="1710" r:id="rId54"/>
    <p:sldId id="1716" r:id="rId55"/>
    <p:sldId id="1717" r:id="rId56"/>
    <p:sldId id="1650" r:id="rId57"/>
    <p:sldId id="1714" r:id="rId58"/>
    <p:sldId id="1613" r:id="rId59"/>
    <p:sldId id="1719" r:id="rId60"/>
    <p:sldId id="1615" r:id="rId61"/>
    <p:sldId id="1720" r:id="rId62"/>
    <p:sldId id="1617" r:id="rId63"/>
    <p:sldId id="1721" r:id="rId64"/>
    <p:sldId id="1527" r:id="rId65"/>
    <p:sldId id="1743" r:id="rId66"/>
    <p:sldId id="1732" r:id="rId67"/>
    <p:sldId id="1733" r:id="rId68"/>
    <p:sldId id="1734" r:id="rId69"/>
    <p:sldId id="1735" r:id="rId70"/>
    <p:sldId id="1508" r:id="rId71"/>
    <p:sldId id="1489" r:id="rId72"/>
    <p:sldId id="1496" r:id="rId73"/>
    <p:sldId id="1739" r:id="rId74"/>
    <p:sldId id="1497" r:id="rId75"/>
    <p:sldId id="1511" r:id="rId76"/>
    <p:sldId id="1512" r:id="rId77"/>
    <p:sldId id="1628" r:id="rId78"/>
    <p:sldId id="1629" r:id="rId79"/>
    <p:sldId id="1630" r:id="rId80"/>
    <p:sldId id="1631" r:id="rId81"/>
    <p:sldId id="1514" r:id="rId82"/>
    <p:sldId id="1515" r:id="rId83"/>
    <p:sldId id="1516" r:id="rId84"/>
    <p:sldId id="1640" r:id="rId85"/>
    <p:sldId id="1632" r:id="rId86"/>
    <p:sldId id="1633" r:id="rId87"/>
    <p:sldId id="1634" r:id="rId88"/>
    <p:sldId id="1635" r:id="rId89"/>
    <p:sldId id="1636" r:id="rId90"/>
    <p:sldId id="1637" r:id="rId91"/>
    <p:sldId id="1638" r:id="rId92"/>
    <p:sldId id="1639" r:id="rId93"/>
    <p:sldId id="1517" r:id="rId94"/>
    <p:sldId id="1518" r:id="rId95"/>
    <p:sldId id="1519" r:id="rId96"/>
    <p:sldId id="1523" r:id="rId97"/>
    <p:sldId id="1520" r:id="rId98"/>
    <p:sldId id="1521" r:id="rId99"/>
    <p:sldId id="1522" r:id="rId100"/>
    <p:sldId id="1536" r:id="rId101"/>
    <p:sldId id="1705" r:id="rId102"/>
    <p:sldId id="1787" r:id="rId103"/>
    <p:sldId id="1774" r:id="rId104"/>
    <p:sldId id="1775" r:id="rId105"/>
    <p:sldId id="1786" r:id="rId106"/>
    <p:sldId id="1788" r:id="rId107"/>
    <p:sldId id="1764" r:id="rId108"/>
    <p:sldId id="1792" r:id="rId109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ggelia Pitoura" initials="EP" lastIdx="1" clrIdx="0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 autoAdjust="0"/>
    <p:restoredTop sz="90409" autoAdjust="0"/>
  </p:normalViewPr>
  <p:slideViewPr>
    <p:cSldViewPr>
      <p:cViewPr>
        <p:scale>
          <a:sx n="85" d="100"/>
          <a:sy n="85" d="100"/>
        </p:scale>
        <p:origin x="1188" y="208"/>
      </p:cViewPr>
      <p:guideLst>
        <p:guide orient="horz" pos="283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3:5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57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77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78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79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80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84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3.xml"/><Relationship Id="rId5" Type="http://schemas.openxmlformats.org/officeDocument/2006/relationships/image" Target="../media/image14.png"/><Relationship Id="rId10" Type="http://schemas.openxmlformats.org/officeDocument/2006/relationships/customXml" Target="../ink/ink2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customXml" Target="../ink/ink13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12" Type="http://schemas.openxmlformats.org/officeDocument/2006/relationships/customXml" Target="../ink/ink8.xml"/><Relationship Id="rId1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16.png"/><Relationship Id="rId5" Type="http://schemas.openxmlformats.org/officeDocument/2006/relationships/image" Target="../media/image36.png"/><Relationship Id="rId15" Type="http://schemas.openxmlformats.org/officeDocument/2006/relationships/customXml" Target="../ink/ink10.xml"/><Relationship Id="rId10" Type="http://schemas.openxmlformats.org/officeDocument/2006/relationships/image" Target="../media/image15.png"/><Relationship Id="rId4" Type="http://schemas.openxmlformats.org/officeDocument/2006/relationships/image" Target="../media/image35.wmf"/><Relationship Id="rId9" Type="http://schemas.openxmlformats.org/officeDocument/2006/relationships/image" Target="../media/image14.png"/><Relationship Id="rId1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7.xml"/><Relationship Id="rId3" Type="http://schemas.openxmlformats.org/officeDocument/2006/relationships/image" Target="../media/image59.png"/><Relationship Id="rId7" Type="http://schemas.openxmlformats.org/officeDocument/2006/relationships/image" Target="../media/image15.png"/><Relationship Id="rId12" Type="http://schemas.openxmlformats.org/officeDocument/2006/relationships/customXml" Target="../ink/ink16.xml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customXml" Target="../ink/ink15.xml"/><Relationship Id="rId5" Type="http://schemas.openxmlformats.org/officeDocument/2006/relationships/image" Target="../media/image13.png"/><Relationship Id="rId15" Type="http://schemas.openxmlformats.org/officeDocument/2006/relationships/customXml" Target="../ink/ink19.xm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customXml" Target="../ink/ink14.xml"/><Relationship Id="rId14" Type="http://schemas.openxmlformats.org/officeDocument/2006/relationships/customXml" Target="../ink/ink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0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png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58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60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3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 21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Ανάλυση Συνδέσμων.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55" y="2033724"/>
            <a:ext cx="1759834" cy="115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08126" cy="351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2290549" cy="1382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F027F2-FB88-4A0C-AA63-48972343213A}"/>
                  </a:ext>
                </a:extLst>
              </p:cNvPr>
              <p:cNvSpPr txBox="1"/>
              <p:nvPr/>
            </p:nvSpPr>
            <p:spPr>
              <a:xfrm>
                <a:off x="609600" y="5334000"/>
                <a:ext cx="6172200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Όπου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i="1" dirty="0" err="1">
                    <a:latin typeface="+mn-lt"/>
                  </a:rPr>
                  <a:t>Pagerank</a:t>
                </a:r>
                <a:r>
                  <a:rPr lang="en-US" i="1" dirty="0">
                    <a:latin typeface="+mn-lt"/>
                  </a:rPr>
                  <a:t>(y)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F027F2-FB88-4A0C-AA63-489723432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34000"/>
                <a:ext cx="6172200" cy="490840"/>
              </a:xfrm>
              <a:prstGeom prst="rect">
                <a:avLst/>
              </a:prstGeom>
              <a:blipFill>
                <a:blip r:embed="rId5"/>
                <a:stretch>
                  <a:fillRect l="-1481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810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30500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1"/>
            <a:ext cx="8294841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Θα μπορούσαμε να εφαρμόσουμε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σε όλο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web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και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σε θεματικό  υποσύνολο</a:t>
            </a: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web, 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Ένα καλό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hub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είναι συνήθως και ένα καλό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authority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Οι διαφορές στο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με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και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μικρές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l-GR">
                <a:ea typeface="ＭＳ Ｐゴシック" pitchFamily="-112" charset="-128"/>
              </a:rPr>
              <a:t>21</a:t>
            </a:r>
            <a:r>
              <a:rPr lang="el-GR" baseline="30000">
                <a:ea typeface="ＭＳ Ｐゴシック" pitchFamily="-112" charset="-128"/>
              </a:rPr>
              <a:t>ου</a:t>
            </a:r>
            <a:r>
              <a:rPr lang="el-GR">
                <a:ea typeface="ＭＳ Ｐゴシック" pitchFamily="-112" charset="-128"/>
              </a:rPr>
              <a:t> Κεφαλαίου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PageRank</a:t>
            </a:r>
          </a:p>
          <a:p>
            <a:r>
              <a:rPr lang="en-US" dirty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2" y="1591142"/>
              <a:ext cx="38099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671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914" y="1828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75" y="2819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all the hub and authority scores are initialized to 1, what is the hub/authority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score of a node after one iteration?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0833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4214326" cy="124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21.5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452" y="3429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Πίνακα μετάβασης για </a:t>
            </a:r>
            <a:r>
              <a:rPr lang="en-US" dirty="0">
                <a:latin typeface="+mn-lt"/>
              </a:rPr>
              <a:t>Markov </a:t>
            </a:r>
            <a:r>
              <a:rPr lang="el-GR" dirty="0">
                <a:latin typeface="+mn-lt"/>
              </a:rPr>
              <a:t>αλυσίδες</a:t>
            </a:r>
          </a:p>
          <a:p>
            <a:r>
              <a:rPr lang="en-US" dirty="0">
                <a:latin typeface="+mn-lt"/>
              </a:rPr>
              <a:t>PageRank (*)</a:t>
            </a:r>
          </a:p>
          <a:p>
            <a:r>
              <a:rPr lang="en-US" dirty="0">
                <a:latin typeface="+mn-lt"/>
              </a:rPr>
              <a:t>Power iteration</a:t>
            </a:r>
          </a:p>
          <a:p>
            <a:r>
              <a:rPr lang="en-US" dirty="0">
                <a:latin typeface="+mn-lt"/>
              </a:rPr>
              <a:t>Jumps </a:t>
            </a:r>
            <a:r>
              <a:rPr lang="el-GR" dirty="0">
                <a:latin typeface="+mn-lt"/>
              </a:rPr>
              <a:t>με α </a:t>
            </a:r>
            <a:r>
              <a:rPr lang="en-US" dirty="0">
                <a:latin typeface="+mn-lt"/>
              </a:rPr>
              <a:t>= 0.8</a:t>
            </a:r>
          </a:p>
          <a:p>
            <a:r>
              <a:rPr lang="en-US" dirty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(*) </a:t>
            </a:r>
            <a:r>
              <a:rPr lang="el-GR" dirty="0">
                <a:latin typeface="+mn-lt"/>
              </a:rPr>
              <a:t>επειδή ο πίνακας είναι περιοδικός, δε συγκλίνει</a:t>
            </a:r>
          </a:p>
        </p:txBody>
      </p:sp>
    </p:spTree>
    <p:extLst>
      <p:ext uri="{BB962C8B-B14F-4D97-AF65-F5344CB8AC3E}">
        <p14:creationId xmlns:p14="http://schemas.microsoft.com/office/powerpoint/2010/main" val="22945192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46" y="1066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 user of a browser can, in addition to clicking a hyperlink on the page x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she is currently browsing, use the </a:t>
            </a:r>
            <a:r>
              <a:rPr lang="en-US" sz="2000" i="1" dirty="0">
                <a:latin typeface="+mn-lt"/>
              </a:rPr>
              <a:t>back button </a:t>
            </a:r>
            <a:r>
              <a:rPr lang="en-US" sz="2000" dirty="0">
                <a:latin typeface="+mn-lt"/>
              </a:rPr>
              <a:t>to go back to the page from which she arrived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at x.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Can such a use of back buttons be modelled as a Markov chain? </a:t>
            </a:r>
            <a:r>
              <a:rPr lang="en-US" sz="2000" dirty="0">
                <a:latin typeface="+mn-lt"/>
              </a:rPr>
              <a:t>How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would we model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repeated invocations of the back button?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6244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497761" cy="3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58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Επεκτάσεις</a:t>
                </a:r>
              </a:p>
              <a:p>
                <a:r>
                  <a:rPr lang="en-US" dirty="0">
                    <a:latin typeface="+mn-lt"/>
                  </a:rPr>
                  <a:t>Dead ends:</a:t>
                </a:r>
                <a:r>
                  <a:rPr lang="el-GR" dirty="0">
                    <a:latin typeface="+mn-lt"/>
                  </a:rPr>
                  <a:t> η στήλη στο Μ που του αντιστοιχεί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sz="16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l-G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el-GR" sz="1600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Spider traps (loops): </a:t>
                </a:r>
                <a:r>
                  <a:rPr lang="el-GR" dirty="0">
                    <a:latin typeface="+mn-lt"/>
                  </a:rPr>
                  <a:t>ακμές με πιθανότητα 1-β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	</a:t>
                </a:r>
                <a:r>
                  <a:rPr lang="el-GR" dirty="0">
                    <a:latin typeface="+mn-lt"/>
                  </a:rPr>
                  <a:t>β Μ + (1-β)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…</m:t>
                        </m:r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blipFill rotWithShape="0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594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PageRank</a:t>
            </a:r>
          </a:p>
          <a:p>
            <a:r>
              <a:rPr lang="en-US" dirty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2" y="1591142"/>
              <a:ext cx="38099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baseline="-25000" dirty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86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527486" cy="3491023"/>
            <a:chOff x="2492375" y="2296211"/>
            <a:chExt cx="3527486" cy="3491023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669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5041900" y="1640922"/>
            <a:ext cx="3527486" cy="3504837"/>
            <a:chOff x="2492375" y="2282397"/>
            <a:chExt cx="3527486" cy="3504837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/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FE178-36DF-4DF0-905F-336EB1153AC4}"/>
              </a:ext>
            </a:extLst>
          </p:cNvPr>
          <p:cNvGrpSpPr/>
          <p:nvPr/>
        </p:nvGrpSpPr>
        <p:grpSpPr>
          <a:xfrm>
            <a:off x="823912" y="2447413"/>
            <a:ext cx="4312228" cy="2323803"/>
            <a:chOff x="823912" y="2447413"/>
            <a:chExt cx="4312228" cy="232380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51C8B0-F549-49C6-8305-2862DC8AED4D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9F0376-94BB-42DC-9022-3CD682E3BCA6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2E7D66-43A0-46E3-967D-45B5C95B986A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92" y="53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</p:spPr>
            <p:txBody>
              <a:bodyPr>
                <a:noAutofit/>
              </a:bodyPr>
              <a:lstStyle/>
              <a:p>
                <a:r>
                  <a:rPr lang="el-GR" dirty="0"/>
                  <a:t>Λύνοντας το σύστημα εξισώσεων παίρνουμε το </a:t>
                </a:r>
                <a:r>
                  <a:rPr lang="en-US" dirty="0"/>
                  <a:t>PageRank </a:t>
                </a:r>
                <a:r>
                  <a:rPr lang="el-GR" dirty="0"/>
                  <a:t>των κόμβων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  <a:blipFill>
                <a:blip r:embed="rId2"/>
                <a:stretch>
                  <a:fillRect l="-1706" t="-4437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99060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blipFill>
                <a:blip r:embed="rId3"/>
                <a:stretch>
                  <a:fillRect r="-547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b="1" dirty="0"/>
                  <a:t>= 1</a:t>
                </a:r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blipFill>
                <a:blip r:embed="rId6"/>
                <a:stretch>
                  <a:fillRect t="-10526" r="-13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5822" y="11835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Το συνολικό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μοιράζεται στους 3 κόμβους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14:cNvPr>
              <p14:cNvContentPartPr/>
              <p14:nvPr/>
            </p14:nvContentPartPr>
            <p14:xfrm>
              <a:off x="5630599" y="611215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1599" y="6103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/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/>
              <a:t>Κεφ</a:t>
            </a:r>
            <a:r>
              <a:rPr lang="en-US" sz="1600" b="1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" y="1524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Σε ένα γράφο με 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 nodes, </a:t>
            </a:r>
            <a:r>
              <a:rPr lang="el-GR" dirty="0">
                <a:latin typeface="+mn-lt"/>
              </a:rPr>
              <a:t>αναθέτουμε σε όλους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ίδιο αρχικό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Εκτελούμε μια ακολουθία από </a:t>
            </a:r>
            <a:r>
              <a:rPr lang="en-US" i="1" dirty="0">
                <a:latin typeface="+mn-lt"/>
              </a:rPr>
              <a:t>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ενημερώσεις των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τιμών με βάση των παρακάτω κανόνα</a:t>
            </a:r>
            <a:r>
              <a:rPr lang="en-US" dirty="0">
                <a:latin typeface="+mn-lt"/>
              </a:rPr>
              <a:t>:</a:t>
            </a: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Κάθε σελίδα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>
                <a:latin typeface="+mn-lt"/>
              </a:rPr>
              <a:t> την τρέχουσα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τιμή της ισόποσα στις  </a:t>
            </a:r>
            <a:r>
              <a:rPr lang="en-US" i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εξερχόμενες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ακμές και τις περνά στους αντίστοιχους κόμβους</a:t>
            </a:r>
            <a:endParaRPr lang="el-GR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Κάθε σελίδα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ανανεώνει</a:t>
            </a:r>
            <a:r>
              <a:rPr lang="el-GR" dirty="0">
                <a:latin typeface="+mn-lt"/>
              </a:rPr>
              <a:t> την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τιμή της ώστε να είναι ίση με το άθροισμα τον ποσών που δέχεται μέσω των εισερχόμενων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ακμών της</a:t>
            </a:r>
            <a:r>
              <a:rPr lang="en-US" dirty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Αλγόριθμος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Επαναληπτικός υπολογισμός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8089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498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5" y="4143375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Ένα είδος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>
                <a:latin typeface="+mn-lt"/>
              </a:rPr>
              <a:t>που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κινείται στο δίκτυο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Το συνολικό </a:t>
            </a:r>
            <a:r>
              <a:rPr lang="en-US" sz="2800" dirty="0" err="1">
                <a:latin typeface="+mn-lt"/>
              </a:rPr>
              <a:t>PageRank</a:t>
            </a:r>
            <a:r>
              <a:rPr lang="el-GR" sz="2800" dirty="0">
                <a:latin typeface="+mn-lt"/>
              </a:rPr>
              <a:t> στο δίκτυο παραμένει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Ένας απλός τρόπος να ελέγξουμε αν το σύνολο </a:t>
            </a:r>
            <a:r>
              <a:rPr lang="en-US" sz="2000" dirty="0">
                <a:latin typeface="+mn-lt"/>
              </a:rPr>
              <a:t>PageRank </a:t>
            </a:r>
            <a:r>
              <a:rPr lang="el-GR" sz="2000" dirty="0">
                <a:latin typeface="+mn-lt"/>
              </a:rPr>
              <a:t>τιμών αντιστοιχεί σε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οι τιμές αθροίζουν σε 1 και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>
                <a:latin typeface="+mn-lt"/>
              </a:rPr>
              <a:t>αν εφαρμόσουμε τον κανόνα ενημέρωσης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Πίνακας </a:t>
            </a:r>
            <a:r>
              <a:rPr lang="en-US" dirty="0">
                <a:latin typeface="+mn-lt"/>
              </a:rPr>
              <a:t>M – </a:t>
            </a:r>
            <a:r>
              <a:rPr lang="el-GR" dirty="0">
                <a:latin typeface="+mn-lt"/>
              </a:rPr>
              <a:t>πίνακας γειτνίασης του</a:t>
            </a:r>
            <a:r>
              <a:rPr lang="en-US" dirty="0">
                <a:latin typeface="+mn-lt"/>
              </a:rPr>
              <a:t> web</a:t>
            </a:r>
            <a:endParaRPr lang="el-GR" dirty="0"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Αν </a:t>
            </a:r>
            <a:r>
              <a:rPr lang="en-US" dirty="0">
                <a:latin typeface="+mn-lt"/>
              </a:rPr>
              <a:t>j -&gt;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τότε Μ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dirty="0" err="1">
                <a:latin typeface="+mn-lt"/>
              </a:rPr>
              <a:t>outdegree</a:t>
            </a:r>
            <a:r>
              <a:rPr lang="en-US" dirty="0">
                <a:latin typeface="+mn-lt"/>
              </a:rPr>
              <a:t>(j)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Αλλιώς,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dirty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διάνυσμα με μία τιμή για κάθε σελίδα (το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/>
              <a:t>Κεφ</a:t>
            </a:r>
            <a:r>
              <a:rPr lang="en-US" sz="1600" b="1" dirty="0"/>
              <a:t>. 21.2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7" y="1078544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Column stochastic: </a:t>
            </a:r>
            <a:r>
              <a:rPr lang="el-GR" dirty="0">
                <a:latin typeface="+mn-lt"/>
              </a:rPr>
              <a:t>οι τιμές στις στήλες αθροίζουν στο 1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23" y="5652925"/>
            <a:ext cx="652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Ισοδύναμα,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1 x n vector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(αριστερό </a:t>
            </a:r>
            <a:r>
              <a:rPr lang="el-G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ιδιοδιάνυσμα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      row stochastic adjacency matrix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		r = r M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77308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+mn-lt"/>
              </a:rPr>
              <a:t>ιδιοδιάνυσμα</a:t>
            </a:r>
            <a:r>
              <a:rPr lang="el-GR" dirty="0">
                <a:latin typeface="+mn-lt"/>
              </a:rPr>
              <a:t>, με </a:t>
            </a:r>
            <a:r>
              <a:rPr lang="el-GR" dirty="0" err="1">
                <a:latin typeface="+mn-lt"/>
              </a:rPr>
              <a:t>ιδιοτιμή</a:t>
            </a:r>
            <a:r>
              <a:rPr lang="el-GR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1959" y="5665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9B1ABA5B-2BEE-4EA7-8FE8-4C1E1436B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704443"/>
              </p:ext>
            </p:extLst>
          </p:nvPr>
        </p:nvGraphicFramePr>
        <p:xfrm>
          <a:off x="5576549" y="1278528"/>
          <a:ext cx="2501900" cy="158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2" name="Equation" r:id="rId3" imgW="1803240" imgH="1143000" progId="Equation.3">
                  <p:embed/>
                </p:oleObj>
              </mc:Choice>
              <mc:Fallback>
                <p:oleObj name="Equation" r:id="rId3" imgW="180324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49" y="1278528"/>
                        <a:ext cx="2501900" cy="1585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/>
              <p:nvPr/>
            </p:nvSpPr>
            <p:spPr bwMode="auto">
              <a:xfrm>
                <a:off x="3974059" y="3041589"/>
                <a:ext cx="4863905" cy="2159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4059" y="3041589"/>
                <a:ext cx="4863905" cy="2159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 Συγκλίνει;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 Συγκλίνει σε αυτό που θέλουμε;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 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latin typeface="+mn-lt"/>
              </a:rPr>
              <a:t>Ο αλγόριθμος προσομοιώνει 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>
                <a:latin typeface="+mn-lt"/>
              </a:rPr>
              <a:t>στο γράφο</a:t>
            </a:r>
            <a:endParaRPr lang="en-US" sz="2800" dirty="0">
              <a:latin typeface="+mn-lt"/>
            </a:endParaRPr>
          </a:p>
          <a:p>
            <a:pPr algn="just"/>
            <a:endParaRPr lang="en-US" sz="2800" dirty="0">
              <a:latin typeface="+mn-lt"/>
            </a:endParaRPr>
          </a:p>
          <a:p>
            <a:pPr algn="just"/>
            <a:r>
              <a:rPr lang="el-GR" sz="2800" dirty="0">
                <a:latin typeface="+mn-lt"/>
              </a:rPr>
              <a:t>Τυχαίος περίπατος</a:t>
            </a:r>
            <a:r>
              <a:rPr lang="en-US" sz="2800" dirty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Ξεκίνα από κάποιον τυχαίο κόμβο (επιλεγμένο </a:t>
            </a:r>
            <a:r>
              <a:rPr lang="en-US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με πιθανότητα 1/</a:t>
            </a:r>
            <a:r>
              <a:rPr lang="en-US" sz="2800" dirty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Επέλεξε τυχαία (</a:t>
            </a:r>
            <a:r>
              <a:rPr lang="en-GB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GB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Επανέλαβε</a:t>
            </a: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Ανάλυση συνδέσμων (</a:t>
            </a:r>
            <a:r>
              <a:rPr lang="en-US" sz="2800" dirty="0">
                <a:latin typeface="+mn-lt"/>
              </a:rPr>
              <a:t>link analysis)</a:t>
            </a:r>
          </a:p>
          <a:p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HITS (</a:t>
            </a:r>
            <a:r>
              <a:rPr lang="el-GR" sz="2800" dirty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SALSA</a:t>
            </a:r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Το 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Η πιθανότητα να είσαι στη σελίδα </a:t>
            </a:r>
            <a:r>
              <a:rPr lang="en-US" i="1" dirty="0">
                <a:latin typeface="+mn-lt"/>
              </a:rPr>
              <a:t>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k </a:t>
            </a:r>
            <a:r>
              <a:rPr lang="el-GR" i="1" dirty="0">
                <a:latin typeface="+mn-lt"/>
              </a:rPr>
              <a:t>βήματα του τυχαίου περιπάτου είναι το </a:t>
            </a:r>
            <a:r>
              <a:rPr lang="en-US" i="1" dirty="0" err="1">
                <a:latin typeface="+mn-lt"/>
              </a:rPr>
              <a:t>PageRank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της σελίδας</a:t>
            </a:r>
            <a:r>
              <a:rPr lang="en-US" i="1" dirty="0">
                <a:latin typeface="+mn-lt"/>
              </a:rPr>
              <a:t> 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 k </a:t>
            </a:r>
            <a:r>
              <a:rPr lang="el-GR" i="1" dirty="0">
                <a:latin typeface="+mn-lt"/>
              </a:rPr>
              <a:t>επαναλήψεις του υπολογισμού του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Δύο προβλήματα</a:t>
            </a:r>
          </a:p>
          <a:p>
            <a:endParaRPr lang="el-GR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>
                <a:latin typeface="+mn-lt"/>
              </a:rPr>
              <a:t>	</a:t>
            </a:r>
            <a:r>
              <a:rPr lang="en-US" sz="32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Έχουν ως αποτέλεσμα να ξεφεύγει </a:t>
            </a:r>
            <a:r>
              <a:rPr lang="en-US" sz="2800" dirty="0">
                <a:latin typeface="+mn-lt"/>
              </a:rPr>
              <a:t>(leak out) to </a:t>
            </a:r>
            <a:r>
              <a:rPr lang="en-US" sz="2800" dirty="0" err="1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>
                <a:latin typeface="+mn-lt"/>
              </a:rPr>
              <a:t>	Τελικά απορροφούν όλο το </a:t>
            </a:r>
            <a:r>
              <a:rPr lang="en-US" sz="2800" dirty="0" err="1">
                <a:latin typeface="+mn-lt"/>
              </a:rPr>
              <a:t>PageRank</a:t>
            </a:r>
            <a:r>
              <a:rPr lang="en-US" sz="2800" dirty="0">
                <a:latin typeface="+mn-lt"/>
              </a:rPr>
              <a:t>  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446374" y="345728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60774" y="3228686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Ο τυχαίος περίπατος μπορεί να κολλήσει σε ένα τέτοιον κόμβο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Λέγονται και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4712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>
                <a:latin typeface="+mn-lt"/>
              </a:rPr>
              <a:t>ακολούθησε με πιθανότητα 1 τυχαία </a:t>
            </a:r>
            <a:r>
              <a:rPr lang="en-US" sz="2800" dirty="0">
                <a:latin typeface="+mn-lt"/>
              </a:rPr>
              <a:t>links </a:t>
            </a:r>
            <a:r>
              <a:rPr lang="el-GR" sz="2800" dirty="0">
                <a:latin typeface="+mn-lt"/>
              </a:rPr>
              <a:t>από τους αδιέξοδους κόμβους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Αντίστοιχη τροποποίηση του πίνακα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Διάταξη των σελίδων με βάσει τον αριθμό των εισερχόμενων ακμών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>
                <a:latin typeface="+mn-lt"/>
              </a:rPr>
              <a:t>n</a:t>
            </a:r>
            <a:endParaRPr lang="el-GR" sz="2800" dirty="0">
              <a:latin typeface="+mn-lt"/>
            </a:endParaRPr>
          </a:p>
          <a:p>
            <a:endParaRPr lang="en-US" sz="13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Brin</a:t>
            </a:r>
            <a:r>
              <a:rPr lang="en-US" sz="2800" dirty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– 0,9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ή με κάποια πιθανότητα βαριέται και πάει </a:t>
            </a:r>
            <a:r>
              <a:rPr lang="en-US" dirty="0">
                <a:latin typeface="+mn-lt"/>
              </a:rPr>
              <a:t>(jumps) </a:t>
            </a:r>
            <a:r>
              <a:rPr lang="el-GR" dirty="0">
                <a:latin typeface="+mn-lt"/>
              </a:rPr>
              <a:t>σε μια άλλη τυχαία σελίδα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>
                <a:latin typeface="+mn-lt"/>
              </a:rPr>
              <a:t> links </a:t>
            </a:r>
            <a:r>
              <a:rPr lang="el-GR" dirty="0">
                <a:latin typeface="+mn-lt"/>
              </a:rPr>
              <a:t>και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jump</a:t>
            </a:r>
            <a:r>
              <a:rPr lang="el-GR" dirty="0">
                <a:latin typeface="+mn-lt"/>
              </a:rPr>
              <a:t>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1343"/>
              </p:ext>
            </p:extLst>
          </p:nvPr>
        </p:nvGraphicFramePr>
        <p:xfrm>
          <a:off x="5414545" y="1872432"/>
          <a:ext cx="277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7" name="Equation" r:id="rId5" imgW="1473120" imgH="711000" progId="Equation.3">
                  <p:embed/>
                </p:oleObj>
              </mc:Choice>
              <mc:Fallback>
                <p:oleObj name="Equation" r:id="rId5" imgW="1473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545" y="1872432"/>
                        <a:ext cx="27797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Περίληψη: ορισμός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622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μια τιμή που δείχνει πόσο σημαντικός είναι ένας κόμβος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Ένας κόμβος είναι σημαντικός αν δείχνουν σε αυτόν σημαντικοί κόμβοι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Κάθε κόμβος έχει ένα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Κάθε κόμβος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>
                <a:latin typeface="+mn-lt"/>
              </a:rPr>
              <a:t> 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του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στους κόμβους που δείχνει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ενός κόμβου είναι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άθροισμα </a:t>
            </a:r>
            <a:r>
              <a:rPr lang="el-GR" dirty="0">
                <a:latin typeface="+mn-lt"/>
              </a:rPr>
              <a:t>των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κόμβων που δείχνουν σε αυτόν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5621196"/>
                <a:ext cx="4521494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21196"/>
                <a:ext cx="4521494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4043" t="-1031" b="-8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146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462968" y="2087244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480431" y="2536507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478843" y="3028632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482018" y="3452494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77256" y="3949382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3" name="Group 39"/>
          <p:cNvGrpSpPr/>
          <p:nvPr/>
        </p:nvGrpSpPr>
        <p:grpSpPr>
          <a:xfrm>
            <a:off x="5041900" y="2200175"/>
            <a:ext cx="3439729" cy="2483919"/>
            <a:chOff x="2492375" y="2841650"/>
            <a:chExt cx="3439729" cy="2483919"/>
          </a:xfrm>
        </p:grpSpPr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3460750" y="5186747"/>
              <a:ext cx="12700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>
              <a:off x="3143250" y="3542671"/>
              <a:ext cx="1079500" cy="11179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2762250" y="4068775"/>
              <a:ext cx="190500" cy="5918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143250" y="3213856"/>
              <a:ext cx="952500" cy="26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079750" y="3805723"/>
              <a:ext cx="22225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H="1" flipV="1">
              <a:off x="4730750" y="3213855"/>
              <a:ext cx="635000" cy="3945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H="1" flipV="1">
              <a:off x="4476750" y="3542671"/>
              <a:ext cx="571500" cy="1249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5238750" y="4266065"/>
              <a:ext cx="381000" cy="526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3143250" y="4003012"/>
              <a:ext cx="1651000" cy="105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809875" y="4765892"/>
              <a:ext cx="539750" cy="533400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92375" y="3375050"/>
              <a:ext cx="539750" cy="533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144798" y="2841650"/>
              <a:ext cx="53975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392354" y="3641750"/>
              <a:ext cx="539750" cy="533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52604" y="4792169"/>
              <a:ext cx="539750" cy="533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Περίληψη: παράδειγμα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827" y="5162202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567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Περίληψη: αλγόριθμος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Επαναληπτικός υπολογισμός (</a:t>
            </a:r>
            <a:r>
              <a:rPr lang="en-US" dirty="0">
                <a:latin typeface="+mn-lt"/>
              </a:rPr>
              <a:t>power iteration method)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>
                    <a:latin typeface="+mn-lt"/>
                  </a:rPr>
                  <a:t>   r</a:t>
                </a:r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+mn-lt"/>
                  </a:rPr>
                  <a:t>t = 1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>
                    <a:latin typeface="+mn-lt"/>
                  </a:rPr>
                  <a:t>      </a:t>
                </a:r>
                <a:r>
                  <a:rPr lang="en-US" dirty="0" err="1">
                    <a:latin typeface="+mn-lt"/>
                  </a:rPr>
                  <a:t>r</a:t>
                </a:r>
                <a:r>
                  <a:rPr lang="en-US" baseline="30000" dirty="0" err="1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t = t + 1  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r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blipFill>
                <a:blip r:embed="rId3"/>
                <a:stretch>
                  <a:fillRect l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E3CA9A81-837E-4B98-9460-33FC3B69680D}"/>
              </a:ext>
            </a:extLst>
          </p:cNvPr>
          <p:cNvSpPr txBox="1">
            <a:spLocks/>
          </p:cNvSpPr>
          <p:nvPr/>
        </p:nvSpPr>
        <p:spPr>
          <a:xfrm>
            <a:off x="457200" y="322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532AFE5C-EB45-4B4C-A34A-2E8A682C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42528"/>
              </p:ext>
            </p:extLst>
          </p:nvPr>
        </p:nvGraphicFramePr>
        <p:xfrm>
          <a:off x="4516054" y="1505831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0" name="Equation" r:id="rId16" imgW="1726920" imgH="1143000" progId="Equation.3">
                  <p:embed/>
                </p:oleObj>
              </mc:Choice>
              <mc:Fallback>
                <p:oleObj name="Equation" r:id="rId16" imgW="1726920" imgH="1143000" progId="Equation.3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054" y="1505831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D7C691-E074-4B5B-88DF-F7375E09252B}"/>
              </a:ext>
            </a:extLst>
          </p:cNvPr>
          <p:cNvSpPr txBox="1"/>
          <p:nvPr/>
        </p:nvSpPr>
        <p:spPr>
          <a:xfrm>
            <a:off x="6705600" y="4191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3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random walks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329557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Ξεκίνα από κάποιον τυχαίο κόμβο </a:t>
            </a:r>
          </a:p>
          <a:p>
            <a:pPr algn="just"/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από τις εξερχόμενες ακμές του 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Ακολούθησε την ακμή</a:t>
            </a:r>
          </a:p>
          <a:p>
            <a:pPr marL="0" lvl="1"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Επανέλαβε</a:t>
            </a:r>
          </a:p>
          <a:p>
            <a:pPr marL="0" lvl="1" algn="just"/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(με άλματα)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από τις εξερχόμενες ακμές του 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Ακολούθησε την ακμή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1-β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ένα τυχαίο κόμβο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96150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Random surfer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+mn-lt"/>
                  </a:rPr>
                  <a:t>PageRank </a:t>
                </a:r>
                <a:r>
                  <a:rPr lang="el-GR" dirty="0">
                    <a:latin typeface="+mn-lt"/>
                  </a:rPr>
                  <a:t>του κόμβου </a:t>
                </a:r>
                <a:r>
                  <a:rPr lang="en-US" dirty="0">
                    <a:latin typeface="+mn-lt"/>
                  </a:rPr>
                  <a:t>u</a:t>
                </a:r>
                <a:r>
                  <a:rPr lang="el-GR" dirty="0">
                    <a:latin typeface="+mn-lt"/>
                  </a:rPr>
                  <a:t>: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η πιθανότητα να είμαστε στον κόμβο 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45" t="-5882" r="-1091" b="-16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7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 (επανάληψη)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Vanilla random walk</a:t>
            </a:r>
          </a:p>
          <a:p>
            <a:pPr lvl="1"/>
            <a:r>
              <a:rPr lang="el-GR" dirty="0"/>
              <a:t>Κάνουμε το πίνακα γειτνίασης στοχαστικό και τρέχουμε ένα τυχαίο περίπατο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72995"/>
              </p:ext>
            </p:extLst>
          </p:nvPr>
        </p:nvGraphicFramePr>
        <p:xfrm>
          <a:off x="1116013" y="3678238"/>
          <a:ext cx="34067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2" name="Equation" r:id="rId4" imgW="1803240" imgH="1143000" progId="Equation.3">
                  <p:embed/>
                </p:oleObj>
              </mc:Choice>
              <mc:Fallback>
                <p:oleObj name="Equation" r:id="rId4" imgW="180324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78238"/>
                        <a:ext cx="34067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n-lt"/>
              </a:rPr>
              <a:t>Σε αυτή τη διαφάνεια </a:t>
            </a:r>
            <a:r>
              <a:rPr lang="en-US" sz="1600" dirty="0">
                <a:latin typeface="+mn-lt"/>
              </a:rPr>
              <a:t>P </a:t>
            </a:r>
            <a:r>
              <a:rPr lang="el-GR" sz="1600" dirty="0">
                <a:latin typeface="+mn-lt"/>
              </a:rPr>
              <a:t>είναι ο </a:t>
            </a:r>
            <a:r>
              <a:rPr lang="en-US" sz="1600" dirty="0">
                <a:latin typeface="+mn-lt"/>
              </a:rPr>
              <a:t>M transpose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συμβαίνει με τα αδιέξοδα (</a:t>
            </a:r>
            <a:r>
              <a:rPr lang="en-US" dirty="0">
                <a:solidFill>
                  <a:srgbClr val="FF6600"/>
                </a:solidFill>
              </a:rPr>
              <a:t>sink </a:t>
            </a:r>
            <a:r>
              <a:rPr lang="en-US" dirty="0"/>
              <a:t>nodes</a:t>
            </a:r>
            <a:r>
              <a:rPr lang="el-GR" dirty="0"/>
              <a:t>);</a:t>
            </a:r>
            <a:endParaRPr lang="en-US" dirty="0"/>
          </a:p>
          <a:p>
            <a:pPr lvl="1"/>
            <a:r>
              <a:rPr lang="el-GR" dirty="0"/>
              <a:t>Όταν ο τυχαίος περίπατος φτάσει σε έναν κόμβο χωρίς εξερχόμενες ακμές; </a:t>
            </a:r>
            <a:endParaRPr lang="en-US" dirty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43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n-lt"/>
              </a:rPr>
              <a:t>Στις διαφάνειες έχουμε τον ανάστροφο του </a:t>
            </a:r>
            <a:r>
              <a:rPr lang="el-GR" sz="1600" i="1" dirty="0">
                <a:latin typeface="+mn-lt"/>
              </a:rPr>
              <a:t>Μ</a:t>
            </a:r>
            <a:r>
              <a:rPr lang="el-GR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60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Αντικαθιστούμε αυτά τα διανύσματα με ένα διάνυσμα </a:t>
            </a:r>
            <a:r>
              <a:rPr lang="en-US" dirty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l-GR" dirty="0"/>
              <a:t>συνήθως</a:t>
            </a:r>
            <a:r>
              <a:rPr lang="en-US" dirty="0"/>
              <a:t>, </a:t>
            </a:r>
            <a:r>
              <a:rPr lang="el-GR" dirty="0"/>
              <a:t>το ομοιόμορφο διάνυσμα</a:t>
            </a:r>
            <a:endParaRPr lang="en-US" dirty="0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61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Αρκεί η δημοτικότητα;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Δεν είναι σημαντικό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/>
              <a:t>δείχνουν σε μια σελίδα αλλά 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/>
              <a:t>είναι αυτοί οι κόμβοι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>
            <a:off x="5523186" y="28430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61327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5231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4967452" y="181958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742825" y="37574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5400000" flipV="1">
            <a:off x="4993761" y="2313607"/>
            <a:ext cx="807919" cy="340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4" idx="2"/>
          </p:cNvCxnSpPr>
          <p:nvPr/>
        </p:nvCxnSpPr>
        <p:spPr>
          <a:xfrm rot="5400000">
            <a:off x="5294586" y="2462032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4" idx="1"/>
          </p:cNvCxnSpPr>
          <p:nvPr/>
        </p:nvCxnSpPr>
        <p:spPr>
          <a:xfrm rot="5400000">
            <a:off x="5554749" y="2264995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4" idx="5"/>
          </p:cNvCxnSpPr>
          <p:nvPr/>
        </p:nvCxnSpPr>
        <p:spPr>
          <a:xfrm flipV="1">
            <a:off x="5002988" y="3103196"/>
            <a:ext cx="564835" cy="69887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5400000">
            <a:off x="3901965" y="28876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45115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9019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400000">
            <a:off x="3313386" y="184977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V="1">
            <a:off x="3348891" y="2334595"/>
            <a:ext cx="822371" cy="373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rot="5400000">
            <a:off x="3673366" y="250667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rot="5400000">
            <a:off x="3933529" y="2309633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22" idx="7"/>
          </p:cNvCxnSpPr>
          <p:nvPr/>
        </p:nvCxnSpPr>
        <p:spPr>
          <a:xfrm flipH="1" flipV="1">
            <a:off x="4162128" y="3147833"/>
            <a:ext cx="625334" cy="65423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τα </a:t>
            </a:r>
            <a:r>
              <a:rPr lang="en-US" dirty="0"/>
              <a:t>loops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(</a:t>
            </a:r>
            <a:r>
              <a:rPr lang="en-US" dirty="0"/>
              <a:t>spider traps)</a:t>
            </a:r>
            <a:r>
              <a:rPr lang="el-GR" dirty="0"/>
              <a:t>;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04189"/>
              </p:ext>
            </p:extLst>
          </p:nvPr>
        </p:nvGraphicFramePr>
        <p:xfrm>
          <a:off x="441325" y="3679825"/>
          <a:ext cx="78390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3" name="Equation" r:id="rId4" imgW="4152600" imgH="1143000" progId="Equation.3">
                  <p:embed/>
                </p:oleObj>
              </mc:Choice>
              <mc:Fallback>
                <p:oleObj name="Equation" r:id="rId4" imgW="41526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679825"/>
                        <a:ext cx="78390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852657"/>
            <a:ext cx="8229600" cy="2554387"/>
          </a:xfrm>
        </p:spPr>
        <p:txBody>
          <a:bodyPr>
            <a:noAutofit/>
          </a:bodyPr>
          <a:lstStyle/>
          <a:p>
            <a:r>
              <a:rPr lang="el-GR" sz="2400" dirty="0"/>
              <a:t>Προσθέτουμε ένα τυχαίο άλμα σε ένα διάνυσμα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dirty="0"/>
              <a:t> </a:t>
            </a:r>
            <a:r>
              <a:rPr lang="el-GR" sz="2400" dirty="0"/>
              <a:t>με πιθανότητα </a:t>
            </a:r>
            <a:r>
              <a:rPr lang="en-US" sz="2400" dirty="0">
                <a:solidFill>
                  <a:srgbClr val="0070C0"/>
                </a:solidFill>
              </a:rPr>
              <a:t>1</a:t>
            </a:r>
            <a:r>
              <a:rPr lang="el-GR" sz="2400" dirty="0">
                <a:solidFill>
                  <a:srgbClr val="0070C0"/>
                </a:solidFill>
              </a:rPr>
              <a:t>-β</a:t>
            </a:r>
            <a:endParaRPr lang="fi-FI" sz="2400" dirty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l-GR" sz="2400" dirty="0"/>
              <a:t>συνήθως</a:t>
            </a:r>
            <a:r>
              <a:rPr lang="en-US" sz="2400" dirty="0"/>
              <a:t>, </a:t>
            </a:r>
            <a:r>
              <a:rPr lang="el-GR" sz="2400" dirty="0"/>
              <a:t>το ομοιόμορφο διάνυσμα</a:t>
            </a:r>
            <a:endParaRPr lang="en-US" sz="2400" dirty="0"/>
          </a:p>
          <a:p>
            <a:pPr lvl="1"/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l-GR" sz="2400" dirty="0"/>
              <a:t> </a:t>
            </a:r>
            <a:r>
              <a:rPr lang="en-US" sz="2400" dirty="0"/>
              <a:t>dumping factor</a:t>
            </a:r>
          </a:p>
          <a:p>
            <a:r>
              <a:rPr lang="el-GR" sz="2400" dirty="0">
                <a:cs typeface="Times New Roman" pitchFamily="18" charset="0"/>
              </a:rPr>
              <a:t>Ο τυχαίος περίπατος ξαναρχίζει μετά από 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sz="2400" dirty="0">
                <a:solidFill>
                  <a:srgbClr val="0070C0"/>
                </a:solidFill>
                <a:cs typeface="Times New Roman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βήματα</a:t>
            </a:r>
            <a:r>
              <a:rPr lang="en-US" sz="2400" dirty="0">
                <a:cs typeface="Times New Roman" pitchFamily="18" charset="0"/>
              </a:rPr>
              <a:t> in expectation</a:t>
            </a:r>
          </a:p>
          <a:p>
            <a:pPr lvl="1"/>
            <a:r>
              <a:rPr lang="el-GR" sz="2000" dirty="0">
                <a:cs typeface="Times New Roman" pitchFamily="18" charset="0"/>
              </a:rPr>
              <a:t>Εξασφαλίζει </a:t>
            </a:r>
            <a:r>
              <a:rPr lang="en-US" sz="2000" dirty="0">
                <a:cs typeface="Times New Roman" pitchFamily="18" charset="0"/>
              </a:rPr>
              <a:t>irreducibility</a:t>
            </a:r>
            <a:endParaRPr lang="en-US" sz="20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178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</a:t>
            </a:r>
            <a:r>
              <a:rPr lang="el-GR" sz="2000" dirty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 + (1-</a:t>
            </a:r>
            <a:r>
              <a:rPr lang="el-GR" sz="2000" dirty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</a:t>
            </a:r>
            <a:r>
              <a:rPr lang="el-GR" sz="2000" dirty="0">
                <a:latin typeface="Calibri" pitchFamily="34" charset="0"/>
              </a:rPr>
              <a:t>όπου</a:t>
            </a:r>
            <a:r>
              <a:rPr lang="en-US" sz="2000" dirty="0">
                <a:latin typeface="Calibri" pitchFamily="34" charset="0"/>
              </a:rPr>
              <a:t> u </a:t>
            </a:r>
            <a:r>
              <a:rPr lang="el-GR" sz="2000" dirty="0">
                <a:latin typeface="Calibri" pitchFamily="34" charset="0"/>
              </a:rPr>
              <a:t>διάνυσμα με όλα </a:t>
            </a:r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</a:t>
            </a:r>
            <a:r>
              <a:rPr lang="el-GR" dirty="0"/>
              <a:t>, τυχαίοι περίπατοι και αλυσίδες </a:t>
            </a:r>
            <a:r>
              <a:rPr lang="en-US" dirty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βήματα;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091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Περιγράφουν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>
                <a:latin typeface="+mn-lt"/>
              </a:rPr>
              <a:t>σε ένα σύνολο από καταστάσεις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>
                <a:latin typeface="+mn-lt"/>
              </a:rPr>
              <a:t>με βάση έναν πίνακα πιθανοτήτων μετάβασης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>
                <a:latin typeface="+mn-lt"/>
              </a:rPr>
              <a:t>Όπου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latin typeface="+mn-lt"/>
              </a:rPr>
              <a:t>να μεταβούμε στην κατάσταση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όταν είμαστε στην κατάσταση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Οι γραμμές αθροίζουν σε 1 (</a:t>
            </a:r>
            <a:r>
              <a:rPr lang="en-US" dirty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η επόμενη κατάσταση εξαρτάται </a:t>
            </a:r>
            <a:r>
              <a:rPr lang="el-GR" i="1" dirty="0">
                <a:latin typeface="+mn-lt"/>
              </a:rPr>
              <a:t>μόνο</a:t>
            </a:r>
            <a:r>
              <a:rPr lang="el-GR" dirty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State probability distribution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To state probability vector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>
                <a:latin typeface="+mn-lt"/>
              </a:rPr>
              <a:t> σε μια μοναδική κατανομή αν η αλυσίδα είναι </a:t>
            </a:r>
            <a:r>
              <a:rPr lang="el-GR" i="1" dirty="0">
                <a:latin typeface="+mn-lt"/>
              </a:rPr>
              <a:t>μη περιοδική </a:t>
            </a:r>
            <a:r>
              <a:rPr lang="en-US" dirty="0">
                <a:latin typeface="+mn-lt"/>
              </a:rPr>
              <a:t>(aperiodic) </a:t>
            </a:r>
            <a:r>
              <a:rPr lang="el-GR" dirty="0">
                <a:latin typeface="+mn-lt"/>
              </a:rPr>
              <a:t>και </a:t>
            </a:r>
            <a:r>
              <a:rPr lang="el-GR" i="1" dirty="0">
                <a:latin typeface="+mn-lt"/>
              </a:rPr>
              <a:t>αμείωτη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Μπορούμε να το υπολογίσουμε ως:</a:t>
            </a: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>
                <a:latin typeface="+mn-lt"/>
              </a:rPr>
              <a:t>connectivity)</a:t>
            </a:r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Οι τυχαίοι περίπατοι στους </a:t>
                </a:r>
                <a:r>
                  <a:rPr lang="el-GR" dirty="0" err="1">
                    <a:latin typeface="+mn-lt"/>
                  </a:rPr>
                  <a:t>γράφους</a:t>
                </a:r>
                <a:r>
                  <a:rPr lang="el-GR" dirty="0">
                    <a:latin typeface="+mn-lt"/>
                  </a:rPr>
                  <a:t> αντιστοιχούν σε Αλυσίδες </a:t>
                </a:r>
                <a:r>
                  <a:rPr lang="en-US" dirty="0">
                    <a:latin typeface="+mn-lt"/>
                  </a:rPr>
                  <a:t>Markov</a:t>
                </a:r>
                <a:endParaRPr lang="el-GR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σύνολο των καταστάσεων 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Στα επόμενα θα θεωρήσουμε τον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ανάστροφο (</a:t>
            </a:r>
            <a:r>
              <a:rPr lang="en-US" dirty="0">
                <a:latin typeface="+mn-lt"/>
              </a:rPr>
              <a:t>transpose</a:t>
            </a:r>
            <a:r>
              <a:rPr lang="el-GR" dirty="0"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του πίνακα Μ</a:t>
            </a: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4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5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+mn-lt"/>
                  </a:rPr>
                  <a:t>πιθανότητα να αρχίσουμε από τον κόμβο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(συνηθώς)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 rotWithShape="0"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6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Η </a:t>
                </a:r>
                <a:r>
                  <a:rPr lang="en-US" dirty="0">
                    <a:latin typeface="+mn-lt"/>
                  </a:rPr>
                  <a:t>stationary </a:t>
                </a:r>
                <a:r>
                  <a:rPr lang="el-GR" dirty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είναι η κατανομή πιθανοτήτων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</a:t>
                </a:r>
                <a:r>
                  <a:rPr lang="el-GR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(principal left eigenvector) </a:t>
                </a:r>
                <a:r>
                  <a:rPr lang="el-GR" dirty="0">
                    <a:latin typeface="+mn-lt"/>
                  </a:rPr>
                  <a:t>του πίνακα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(</a:t>
                </a:r>
                <a:r>
                  <a:rPr lang="el-GR" dirty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>
                    <a:latin typeface="+mn-lt"/>
                  </a:rPr>
                  <a:t>ιδιοτιμή</a:t>
                </a:r>
                <a:r>
                  <a:rPr lang="el-GR" dirty="0">
                    <a:latin typeface="+mn-lt"/>
                  </a:rPr>
                  <a:t> 1)</a:t>
                </a: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Θεωρία Αλυσίδων </a:t>
                </a:r>
                <a:r>
                  <a:rPr lang="en-US" dirty="0">
                    <a:latin typeface="+mn-lt"/>
                  </a:rPr>
                  <a:t>Markov: </a:t>
                </a:r>
                <a:r>
                  <a:rPr lang="el-GR" dirty="0">
                    <a:latin typeface="+mn-lt"/>
                  </a:rPr>
                  <a:t>Ο τυχαίος περίπατος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>
                    <a:latin typeface="+mn-lt"/>
                  </a:rPr>
                  <a:t> σε μια μοναδική </a:t>
                </a:r>
                <a:r>
                  <a:rPr lang="en-US" dirty="0">
                    <a:latin typeface="+mn-lt"/>
                  </a:rPr>
                  <a:t>stationary distribution </a:t>
                </a:r>
                <a:r>
                  <a:rPr lang="el-GR" dirty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>
                    <a:latin typeface="+mn-lt"/>
                  </a:rPr>
                  <a:t>γράφος</a:t>
                </a:r>
                <a:r>
                  <a:rPr lang="el-GR" dirty="0">
                    <a:latin typeface="+mn-lt"/>
                  </a:rPr>
                  <a:t>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>
                    <a:latin typeface="+mn-lt"/>
                  </a:rPr>
                  <a:t>και δεν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/>
                  <a:t> </a:t>
                </a:r>
                <a:r>
                  <a:rPr lang="el-GR" dirty="0"/>
                  <a:t>επαναλήψεις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</a:t>
                </a:r>
                <a:r>
                  <a:rPr lang="el-GR" dirty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Ρυθμός σύγκλισης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l-GR" dirty="0"/>
                  <a:t>Καθορίζεται από τη δεύτερη </a:t>
                </a:r>
                <a:r>
                  <a:rPr lang="el-GR" dirty="0" err="1"/>
                  <a:t>ιδιοτιμή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Τι σημαίνει η </a:t>
                </a:r>
                <a:r>
                  <a:rPr lang="en-US" sz="2400" dirty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ενός τυχαίου περίπατου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/>
                  <a:t> </a:t>
                </a:r>
                <a:r>
                  <a:rPr lang="el-GR" sz="2400" dirty="0"/>
                  <a:t>μετά από ένα πολύ μεγάλο (άπειρο) αριθμό από βήματα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όπου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 πίνακας μετάβασης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 αρχικό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σε</a:t>
                </a:r>
                <a:r>
                  <a:rPr lang="en-US" sz="2000" dirty="0"/>
                  <a:t> </a:t>
                </a:r>
                <a:r>
                  <a:rPr lang="el-GR" sz="2000" dirty="0"/>
                  <a:t>ένα βήμα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δύο βήματα </a:t>
                </a:r>
                <a:r>
                  <a:rPr lang="en-US" sz="2000" dirty="0"/>
                  <a:t> (</a:t>
                </a:r>
                <a:r>
                  <a:rPr lang="el-GR" sz="2000" dirty="0"/>
                  <a:t>πιθανότητα όλων των μονοπατιών μήκους 2)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άπειρα βήματα </a:t>
                </a:r>
                <a:r>
                  <a:rPr lang="en-US" sz="2000" dirty="0"/>
                  <a:t>– </a:t>
                </a:r>
                <a:r>
                  <a:rPr lang="el-GR" sz="2000" dirty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22" y="1752600"/>
            <a:ext cx="7781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το διάνυσμα </a:t>
            </a:r>
            <a:r>
              <a:rPr lang="en-US" dirty="0">
                <a:latin typeface="+mn-lt"/>
              </a:rPr>
              <a:t>v </a:t>
            </a:r>
            <a:r>
              <a:rPr lang="el-GR" dirty="0">
                <a:latin typeface="+mn-lt"/>
              </a:rPr>
              <a:t>που γίνεται το </a:t>
            </a:r>
            <a:r>
              <a:rPr lang="en-US" dirty="0">
                <a:latin typeface="+mn-lt"/>
              </a:rPr>
              <a:t>jump </a:t>
            </a:r>
            <a:r>
              <a:rPr lang="el-GR" dirty="0">
                <a:latin typeface="+mn-lt"/>
              </a:rPr>
              <a:t>δεν είναι </a:t>
            </a:r>
            <a:r>
              <a:rPr lang="en-US" dirty="0">
                <a:latin typeface="+mn-lt"/>
              </a:rPr>
              <a:t>uniform, </a:t>
            </a:r>
            <a:r>
              <a:rPr lang="el-GR" dirty="0">
                <a:latin typeface="+mn-lt"/>
              </a:rPr>
              <a:t>τότε μια </a:t>
            </a:r>
            <a:r>
              <a:rPr lang="el-GR" i="1" dirty="0">
                <a:latin typeface="+mn-lt"/>
              </a:rPr>
              <a:t>προτίμηση </a:t>
            </a:r>
            <a:r>
              <a:rPr lang="el-GR" dirty="0">
                <a:latin typeface="+mn-lt"/>
              </a:rPr>
              <a:t>σε συγκεκριμένους κόμβους 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Ονομάζεται 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με επανεκκίνηση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 - </a:t>
            </a:r>
            <a:r>
              <a:rPr lang="en-US" dirty="0">
                <a:latin typeface="+mn-lt"/>
              </a:rPr>
              <a:t>Personalized page rank – Rooted page rank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K</a:t>
            </a:r>
            <a:r>
              <a:rPr lang="el-GR" dirty="0" err="1">
                <a:latin typeface="+mn-lt"/>
              </a:rPr>
              <a:t>όμβο</a:t>
            </a:r>
            <a:r>
              <a:rPr lang="en-US" dirty="0">
                <a:latin typeface="+mn-lt"/>
              </a:rPr>
              <a:t>q</a:t>
            </a:r>
            <a:r>
              <a:rPr lang="el-GR" dirty="0">
                <a:latin typeface="+mn-lt"/>
              </a:rPr>
              <a:t> σε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>
                <a:latin typeface="+mn-lt"/>
              </a:rPr>
              <a:t>από τον «</a:t>
            </a:r>
            <a:r>
              <a:rPr lang="en-US" dirty="0">
                <a:latin typeface="+mn-lt"/>
              </a:rPr>
              <a:t>restart</a:t>
            </a:r>
            <a:r>
              <a:rPr lang="el-GR" dirty="0">
                <a:latin typeface="+mn-lt"/>
              </a:rPr>
              <a:t>»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κόμβο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82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Πως μπορούμε να υπολογίσουμε «θεματικό» ή </a:t>
            </a:r>
            <a:r>
              <a:rPr lang="en-US" sz="2800" dirty="0">
                <a:latin typeface="+mn-lt"/>
              </a:rPr>
              <a:t>personalized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Έστω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>
                <a:latin typeface="+mn-lt"/>
              </a:rPr>
              <a:t>Προσθέτουμε συνδέσεις </a:t>
            </a:r>
            <a:r>
              <a:rPr lang="en-US" sz="2800" dirty="0">
                <a:latin typeface="+mn-lt"/>
              </a:rPr>
              <a:t>teleports </a:t>
            </a:r>
            <a:r>
              <a:rPr lang="el-GR" sz="2800" dirty="0">
                <a:latin typeface="+mn-lt"/>
              </a:rPr>
              <a:t>σε αυτές αντί σε τυχαίους κόμβους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Γειτνίαση με τις σελίδες στο σύνολο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κάποιων σελίδων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στην ανάκτηση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Σελίδες με μεγάλο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Τελικός βαθμός συνδυασμός πολλών χαρακτηριστικών </a:t>
            </a:r>
            <a:r>
              <a:rPr lang="en-US" dirty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H</a:t>
            </a:r>
            <a:r>
              <a:rPr lang="el-GR" sz="2800" dirty="0">
                <a:latin typeface="+mn-lt"/>
              </a:rPr>
              <a:t> αξία (</a:t>
            </a:r>
            <a:r>
              <a:rPr lang="en-US" sz="2800" dirty="0">
                <a:latin typeface="+mn-lt"/>
              </a:rPr>
              <a:t>PageRank) </a:t>
            </a:r>
            <a:r>
              <a:rPr lang="el-GR" sz="2800" dirty="0">
                <a:latin typeface="+mn-lt"/>
              </a:rPr>
              <a:t>ενός κόμβου είναι το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>
                <a:latin typeface="+mn-lt"/>
              </a:rPr>
              <a:t> της αξίας των φίλων του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152400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70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Hyperlink-Induced Topic Search (HITS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Την ίδια εποχή με το </a:t>
            </a:r>
            <a:r>
              <a:rPr lang="en-US" sz="2800" dirty="0" err="1">
                <a:latin typeface="+mn-lt"/>
              </a:rPr>
              <a:t>PageRank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Δύο βασικές διαφορές</a:t>
            </a:r>
          </a:p>
          <a:p>
            <a:endParaRPr lang="el-GR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+mn-lt"/>
              </a:rPr>
              <a:t>Κάθε σελίδα έχει δύο βαθμούς: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>
                <a:latin typeface="+mn-lt"/>
              </a:rPr>
              <a:t>και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+mn-lt"/>
              </a:rPr>
              <a:t>Οι βαθμοί είναι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θεματικοί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Authorities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(σελίδες κύρους)</a:t>
            </a:r>
            <a:r>
              <a:rPr lang="en-US" sz="2800" dirty="0">
                <a:latin typeface="+mn-lt"/>
              </a:rPr>
              <a:t>: </a:t>
            </a:r>
            <a:r>
              <a:rPr lang="el-GR" sz="2800" dirty="0">
                <a:latin typeface="+mn-lt"/>
              </a:rPr>
              <a:t>σελίδες που περιέχουν χρήσιμη πληροφορία </a:t>
            </a:r>
            <a:r>
              <a:rPr lang="en-US" sz="2800" dirty="0">
                <a:latin typeface="+mn-lt"/>
              </a:rPr>
              <a:t>(</a:t>
            </a:r>
            <a:r>
              <a:rPr lang="el-GR" sz="2800" dirty="0">
                <a:latin typeface="+mn-lt"/>
              </a:rPr>
              <a:t>οι εξέχουσες, έγκριτες απαντήσεις στις ερωτήσεις)</a:t>
            </a:r>
            <a:endParaRPr lang="en-US" sz="28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Σελίδες εφημερίδων </a:t>
            </a:r>
          </a:p>
          <a:p>
            <a:pPr algn="just"/>
            <a:r>
              <a:rPr lang="en-US" sz="18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Σελίδες μαθημάτων</a:t>
            </a:r>
            <a:endParaRPr lang="en-US" sz="1800" dirty="0">
              <a:latin typeface="+mn-lt"/>
            </a:endParaRPr>
          </a:p>
          <a:p>
            <a:pPr lvl="2" algn="just"/>
            <a:r>
              <a:rPr lang="el-GR" sz="1800" dirty="0">
                <a:latin typeface="+mn-lt"/>
              </a:rPr>
              <a:t>Σελίδες κατασκευαστών αυτοκινήτων</a:t>
            </a:r>
          </a:p>
          <a:p>
            <a:pPr lvl="2" algn="just"/>
            <a:endParaRPr lang="en-US" sz="2000" dirty="0">
              <a:latin typeface="+mn-lt"/>
            </a:endParaRP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(κομβικές σελίδες)</a:t>
            </a:r>
            <a:r>
              <a:rPr lang="en-US" sz="2800" dirty="0">
                <a:latin typeface="+mn-lt"/>
              </a:rPr>
              <a:t>: </a:t>
            </a:r>
            <a:r>
              <a:rPr lang="el-GR" sz="2800" dirty="0">
                <a:latin typeface="+mn-lt"/>
              </a:rPr>
              <a:t>σελίδες που δείχνουν σε αυθεντίες </a:t>
            </a:r>
            <a:r>
              <a:rPr lang="en-US" sz="2800" dirty="0">
                <a:latin typeface="+mn-lt"/>
              </a:rPr>
              <a:t>(</a:t>
            </a:r>
            <a:r>
              <a:rPr lang="el-GR" sz="2800" dirty="0">
                <a:latin typeface="+mn-lt"/>
              </a:rPr>
              <a:t>λίστες μεγάλης αξίας</a:t>
            </a:r>
            <a:r>
              <a:rPr lang="en-US" sz="2800" dirty="0">
                <a:latin typeface="+mn-lt"/>
              </a:rPr>
              <a:t>)</a:t>
            </a:r>
          </a:p>
          <a:p>
            <a:pPr algn="just"/>
            <a:r>
              <a:rPr lang="en-US" sz="20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Λίστες από εφημερίδες </a:t>
            </a:r>
          </a:p>
          <a:p>
            <a:pPr algn="just"/>
            <a:r>
              <a:rPr lang="el-GR" sz="1800" dirty="0">
                <a:latin typeface="+mn-lt"/>
              </a:rPr>
              <a:t>	Πρόγραμμα μαθημάτων</a:t>
            </a:r>
            <a:r>
              <a:rPr lang="en-US" sz="1800" dirty="0">
                <a:latin typeface="+mn-lt"/>
              </a:rPr>
              <a:t>	</a:t>
            </a:r>
          </a:p>
          <a:p>
            <a:pPr algn="just"/>
            <a:r>
              <a:rPr lang="en-US" sz="18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Λίστες από κατασκευαστές</a:t>
            </a:r>
          </a:p>
          <a:p>
            <a:pPr algn="just"/>
            <a:endParaRPr lang="el-GR" sz="1800" dirty="0">
              <a:latin typeface="+mn-lt"/>
            </a:endParaRPr>
          </a:p>
          <a:p>
            <a:pPr algn="just"/>
            <a:r>
              <a:rPr lang="el-GR" sz="1800" dirty="0">
                <a:latin typeface="+mn-lt"/>
              </a:rPr>
              <a:t>Άλλη εφαρμογή: βιβλιογραφικές αναφορές</a:t>
            </a: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996" y="2286000"/>
            <a:ext cx="81006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τόσο καλό όσο καλά είναι τα </a:t>
            </a:r>
            <a:r>
              <a:rPr lang="en-US" sz="2800" dirty="0">
                <a:latin typeface="+mn-lt"/>
              </a:rPr>
              <a:t>authorities </a:t>
            </a:r>
            <a:r>
              <a:rPr lang="el-GR" sz="2800" dirty="0">
                <a:latin typeface="+mn-lt"/>
              </a:rPr>
              <a:t>στα οποία δείχνει (εξερχόμενες ακμές σε πολλά καλά </a:t>
            </a:r>
            <a:r>
              <a:rPr lang="en-US" sz="2800" dirty="0">
                <a:latin typeface="+mn-lt"/>
              </a:rPr>
              <a:t>authorities)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authority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τόσο καλό όσο τα</a:t>
            </a:r>
            <a:r>
              <a:rPr lang="en-US" sz="2800" dirty="0">
                <a:latin typeface="+mn-lt"/>
              </a:rPr>
              <a:t> hubs </a:t>
            </a:r>
            <a:r>
              <a:rPr lang="el-GR" sz="2800" dirty="0">
                <a:latin typeface="+mn-lt"/>
              </a:rPr>
              <a:t>που δείχνουν σε αυτό (εισερχόμενες ακμές από πολλά καλά </a:t>
            </a:r>
            <a:r>
              <a:rPr lang="en-US" sz="2800" dirty="0">
                <a:latin typeface="+mn-lt"/>
              </a:rPr>
              <a:t>hubs)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7562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Ορισμοί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545" y="4041979"/>
            <a:ext cx="2553753" cy="21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Κάθε σελίδα </a:t>
            </a:r>
            <a:r>
              <a:rPr lang="en-US" sz="2800" dirty="0">
                <a:latin typeface="+mn-lt"/>
              </a:rPr>
              <a:t>p, </a:t>
            </a:r>
            <a:r>
              <a:rPr lang="el-GR" sz="2800" dirty="0">
                <a:latin typeface="+mn-lt"/>
              </a:rPr>
              <a:t>έχει δύο σκορ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(h) </a:t>
            </a:r>
            <a:r>
              <a:rPr lang="el-GR" sz="2800" dirty="0">
                <a:latin typeface="+mn-lt"/>
              </a:rPr>
              <a:t>ως ειδικός</a:t>
            </a:r>
          </a:p>
          <a:p>
            <a:pPr lvl="2"/>
            <a:r>
              <a:rPr lang="el-GR" sz="2800" dirty="0">
                <a:latin typeface="+mn-lt"/>
              </a:rPr>
              <a:t>Άθροισμα των </a:t>
            </a:r>
            <a:r>
              <a:rPr lang="en-US" sz="2800" dirty="0">
                <a:latin typeface="+mn-lt"/>
              </a:rPr>
              <a:t>authority </a:t>
            </a:r>
            <a:r>
              <a:rPr lang="el-GR" sz="2800" dirty="0">
                <a:latin typeface="+mn-lt"/>
              </a:rPr>
              <a:t>σκορ των σελίδων στις οποίες δείχνει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ποιότητα περιεχομένου</a:t>
            </a:r>
          </a:p>
          <a:p>
            <a:pPr lvl="2"/>
            <a:r>
              <a:rPr lang="el-GR" sz="2800" dirty="0">
                <a:latin typeface="+mn-lt"/>
              </a:rPr>
              <a:t>Άθροισμα των </a:t>
            </a:r>
            <a:r>
              <a:rPr lang="en-US" sz="2800" dirty="0">
                <a:latin typeface="+mn-lt"/>
              </a:rPr>
              <a:t>hub </a:t>
            </a:r>
            <a:r>
              <a:rPr lang="el-GR" sz="2800" dirty="0">
                <a:latin typeface="+mn-lt"/>
              </a:rPr>
              <a:t>σκορ των σελίδων που δείχνουν σε αυτήν</a:t>
            </a:r>
            <a:endParaRPr lang="en-US" sz="28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4796" y="1305989"/>
            <a:ext cx="2613404" cy="2351611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 αναζήτηση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/>
              <a:t>Στην αρχική του μορφή,  ο αλγόριθμος εφαρμόζεται σε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υποσύνολο του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(query dependent input)</a:t>
            </a:r>
            <a:endParaRPr lang="el-G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dirty="0"/>
              <a:t>Βρες από το </a:t>
            </a:r>
            <a:r>
              <a:rPr lang="en-US" sz="2800" dirty="0"/>
              <a:t>web </a:t>
            </a:r>
            <a:r>
              <a:rPr lang="el-GR" sz="2800" dirty="0"/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/>
              <a:t>από σελίδες που θα μπορούσαν να είναι καλά </a:t>
            </a:r>
            <a:r>
              <a:rPr lang="en-US" sz="2800" dirty="0"/>
              <a:t>hubs </a:t>
            </a:r>
            <a:r>
              <a:rPr lang="el-GR" sz="2800" dirty="0"/>
              <a:t>ή </a:t>
            </a:r>
            <a:r>
              <a:rPr lang="en-US" sz="2800" dirty="0"/>
              <a:t>authorities.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i="1" dirty="0"/>
              <a:t>Χρησιμοποίησε αυτό το σύνολο </a:t>
            </a:r>
            <a:r>
              <a:rPr lang="el-GR" sz="2800" dirty="0"/>
              <a:t>για να υπολογίσεις τα </a:t>
            </a:r>
            <a:r>
              <a:rPr lang="en-US" sz="2800" dirty="0"/>
              <a:t>scores </a:t>
            </a:r>
            <a:r>
              <a:rPr lang="el-GR" sz="2800" dirty="0"/>
              <a:t>και να βρεις ένα μικρό σύνολο από κορυφαίες </a:t>
            </a:r>
            <a:r>
              <a:rPr lang="en-US" sz="2800" dirty="0"/>
              <a:t>hub </a:t>
            </a:r>
            <a:r>
              <a:rPr lang="el-GR" sz="2800" dirty="0"/>
              <a:t>και </a:t>
            </a:r>
            <a:r>
              <a:rPr lang="en-US" sz="2800" dirty="0"/>
              <a:t>authority </a:t>
            </a:r>
            <a:r>
              <a:rPr lang="el-GR" sz="2800" dirty="0"/>
              <a:t>σελίδες (επαναληπτικός αλγόριθμος)</a:t>
            </a:r>
            <a:endParaRPr lang="en-US" sz="2800" dirty="0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0614" y="1413519"/>
            <a:ext cx="8458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Δοθείσας μια ερώτησης </a:t>
            </a:r>
            <a:r>
              <a:rPr lang="en-US" sz="2800" dirty="0"/>
              <a:t>(</a:t>
            </a:r>
            <a:r>
              <a:rPr lang="el-GR" sz="2800" dirty="0"/>
              <a:t>πχ</a:t>
            </a:r>
            <a:r>
              <a:rPr lang="en-US" sz="2800" dirty="0"/>
              <a:t> </a:t>
            </a:r>
            <a:r>
              <a:rPr lang="en-US" sz="2800" b="1" i="1" dirty="0"/>
              <a:t>Covid19</a:t>
            </a:r>
            <a:r>
              <a:rPr lang="en-US" sz="2800" dirty="0"/>
              <a:t>), </a:t>
            </a:r>
            <a:r>
              <a:rPr lang="el-GR" sz="2800" dirty="0"/>
              <a:t>χρησιμοποίησε ένα ευρετήριο κειμένου και ανέκτησε όλες τις σελίδες που περιέχουν τον όρο </a:t>
            </a:r>
            <a:r>
              <a:rPr lang="en-US" sz="2800" b="1" i="1" dirty="0"/>
              <a:t>Covid19.</a:t>
            </a:r>
          </a:p>
          <a:p>
            <a:pPr lvl="1" eaLnBrk="1" hangingPunct="1"/>
            <a:r>
              <a:rPr lang="el-GR" dirty="0"/>
              <a:t>Ας ονομάσουμε αυτό το σύνολο,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ρίζα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root set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l-GR" sz="2800" dirty="0"/>
              <a:t>Πρόσθεσε οποιαδήποτε σελίδα: </a:t>
            </a:r>
          </a:p>
          <a:p>
            <a:pPr lvl="1"/>
            <a:r>
              <a:rPr lang="el-GR" sz="2400" dirty="0"/>
              <a:t>είτε δείχνει σε μια σελίδα στο σύνολο ρίζα, </a:t>
            </a:r>
          </a:p>
          <a:p>
            <a:pPr lvl="1"/>
            <a:r>
              <a:rPr lang="el-GR" sz="2400" dirty="0"/>
              <a:t>είτε μια σελίδα στο σύνολο ρίζα δείχνει σε αυτήν </a:t>
            </a:r>
          </a:p>
          <a:p>
            <a:pPr marL="457200" lvl="1" indent="0">
              <a:buNone/>
            </a:pPr>
            <a:r>
              <a:rPr lang="el-GR" sz="2400" dirty="0"/>
              <a:t>Και τις μεταξύ τους συνδέσεις</a:t>
            </a:r>
          </a:p>
          <a:p>
            <a:pPr eaLnBrk="1" hangingPunct="1"/>
            <a:r>
              <a:rPr lang="el-GR" sz="2800" dirty="0"/>
              <a:t>Ονομάζουμε το σύνολο που προκύπτει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167319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</a:pPr>
            <a:r>
              <a:rPr lang="el-GR" sz="2800" dirty="0">
                <a:latin typeface="+mn-lt"/>
                <a:cs typeface="+mn-cs"/>
              </a:rPr>
              <a:t>Σύνολο ρίζα που προκύπτει από μια μηχανή αναζήτησης που χρησιμοποιεί μόνο το κείμενο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Έχουμε μια «μονάδα κύρους» που τη λέμε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και την μοιράζουμε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στις σελίδες. 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Κάθε σελίδα έχει μια τιμή </a:t>
            </a:r>
            <a:r>
              <a:rPr lang="en-US" sz="2800" dirty="0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Κάθε σελίδα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στις σελίδες που δείχνει</a:t>
            </a:r>
          </a:p>
          <a:p>
            <a:endParaRPr lang="el-GR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Το </a:t>
            </a:r>
            <a:r>
              <a:rPr lang="en-US" sz="2800" dirty="0"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μιας σελίδας είναι το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426308" y="2209800"/>
            <a:ext cx="8229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000" dirty="0"/>
              <a:t>Υπολόγισε για κάθε σελίδα </a:t>
            </a:r>
            <a:r>
              <a:rPr lang="en-US" sz="3000" i="1" dirty="0"/>
              <a:t>x</a:t>
            </a:r>
            <a:r>
              <a:rPr lang="en-US" sz="3000" dirty="0"/>
              <a:t> </a:t>
            </a:r>
            <a:r>
              <a:rPr lang="el-GR" sz="3000" dirty="0"/>
              <a:t>στο σύνολο βάσης ένα</a:t>
            </a:r>
            <a:r>
              <a:rPr lang="en-US" sz="3000" dirty="0"/>
              <a:t> </a:t>
            </a:r>
            <a:r>
              <a:rPr lang="en-US" sz="3000" u="sng" dirty="0"/>
              <a:t>hub score</a:t>
            </a:r>
            <a:r>
              <a:rPr lang="en-US" sz="3000" dirty="0"/>
              <a:t> </a:t>
            </a:r>
            <a:r>
              <a:rPr lang="en-US" sz="3000" i="1" dirty="0"/>
              <a:t>h(x)</a:t>
            </a:r>
            <a:r>
              <a:rPr lang="en-US" sz="3000" dirty="0"/>
              <a:t> </a:t>
            </a:r>
            <a:r>
              <a:rPr lang="el-GR" sz="3000" dirty="0"/>
              <a:t>και ένα </a:t>
            </a:r>
            <a:r>
              <a:rPr lang="en-US" sz="3000" u="sng" dirty="0"/>
              <a:t>authority score</a:t>
            </a:r>
            <a:r>
              <a:rPr lang="en-US" sz="3000" dirty="0"/>
              <a:t> </a:t>
            </a:r>
            <a:r>
              <a:rPr lang="en-US" sz="3000" i="1" dirty="0"/>
              <a:t>a(x).</a:t>
            </a:r>
            <a:endParaRPr lang="el-GR" sz="3000" i="1" dirty="0"/>
          </a:p>
          <a:p>
            <a:pPr eaLnBrk="1" hangingPunct="1"/>
            <a:endParaRPr lang="en-US" sz="3000" i="1" dirty="0"/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Initialize: for all </a:t>
            </a:r>
            <a:r>
              <a:rPr lang="en-US" sz="2600" i="1" dirty="0">
                <a:solidFill>
                  <a:srgbClr val="C00000"/>
                </a:solidFill>
              </a:rPr>
              <a:t>x, h(x)</a:t>
            </a:r>
            <a:r>
              <a:rPr lang="en-US" sz="2600" i="1" dirty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2600" dirty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lvl="1"/>
            <a:r>
              <a:rPr lang="en-US" sz="2600" dirty="0">
                <a:sym typeface="Symbol" pitchFamily="18" charset="2"/>
              </a:rPr>
              <a:t>Iteratively update all </a:t>
            </a:r>
            <a:r>
              <a:rPr lang="en-US" sz="2600" i="1" dirty="0">
                <a:sym typeface="Symbol" pitchFamily="18" charset="2"/>
              </a:rPr>
              <a:t>h(x), a(x)</a:t>
            </a:r>
            <a:r>
              <a:rPr lang="en-US" sz="2600" dirty="0">
                <a:sym typeface="Symbol" pitchFamily="18" charset="2"/>
              </a:rPr>
              <a:t>;</a:t>
            </a:r>
            <a:endParaRPr lang="el-GR" sz="260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l-GR" sz="30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Επαναληπτικός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25053"/>
            <a:ext cx="8229600" cy="666751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/>
              <a:t>Επανέλαβε τις παρακάτω ενημερώσεις για κάθε κόμβο </a:t>
            </a:r>
            <a:r>
              <a:rPr lang="en-US" sz="2800" i="1" dirty="0"/>
              <a:t>x</a:t>
            </a:r>
            <a:r>
              <a:rPr lang="en-US" sz="2800" dirty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59" y="243768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Κανονικοποίηση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/>
              <a:t>Για να αποφύγουμε οι τιμές </a:t>
            </a:r>
            <a:r>
              <a:rPr lang="en-US" i="1" dirty="0"/>
              <a:t>h()</a:t>
            </a:r>
            <a:r>
              <a:rPr lang="en-US" dirty="0"/>
              <a:t> and </a:t>
            </a:r>
            <a:r>
              <a:rPr lang="en-US" i="1" dirty="0"/>
              <a:t>a()</a:t>
            </a:r>
            <a:r>
              <a:rPr lang="en-US" dirty="0"/>
              <a:t> </a:t>
            </a:r>
            <a:r>
              <a:rPr lang="el-GR" dirty="0"/>
              <a:t>να γίνουν πολύ μεγάλες τις κλιμακώνουμε (</a:t>
            </a:r>
            <a:r>
              <a:rPr lang="en-US" dirty="0"/>
              <a:t>scale down</a:t>
            </a:r>
            <a:r>
              <a:rPr lang="el-GR" dirty="0"/>
              <a:t>) μετά από κάθε επανάληψη</a:t>
            </a:r>
            <a:endParaRPr lang="en-US" dirty="0"/>
          </a:p>
          <a:p>
            <a:pPr eaLnBrk="1" hangingPunct="1"/>
            <a:r>
              <a:rPr lang="el-GR" dirty="0"/>
              <a:t>Πως;</a:t>
            </a:r>
          </a:p>
          <a:p>
            <a:pPr lvl="1"/>
            <a:r>
              <a:rPr lang="el-GR" sz="2400" dirty="0"/>
              <a:t>Δεν έχει σημασία γιατί αυτό που πραγματικά μας ενδιαφέρει είναι οι σχετικές τιμές τους</a:t>
            </a:r>
          </a:p>
          <a:p>
            <a:pPr lvl="1"/>
            <a:r>
              <a:rPr lang="el-GR" sz="2400" dirty="0"/>
              <a:t> Διαίρεσε όλα τα </a:t>
            </a:r>
            <a:r>
              <a:rPr lang="en-US" sz="2400" dirty="0"/>
              <a:t>hub scores </a:t>
            </a:r>
            <a:r>
              <a:rPr lang="el-GR" sz="2400" dirty="0"/>
              <a:t>με το άθροισμα των </a:t>
            </a:r>
            <a:r>
              <a:rPr lang="en-US" sz="2400" dirty="0"/>
              <a:t>hub scores </a:t>
            </a:r>
            <a:r>
              <a:rPr lang="el-GR" sz="2400" dirty="0"/>
              <a:t>και όλα τα </a:t>
            </a:r>
            <a:r>
              <a:rPr lang="en-US" sz="2400" dirty="0"/>
              <a:t>authority scores </a:t>
            </a:r>
            <a:r>
              <a:rPr lang="el-GR" sz="2400" dirty="0"/>
              <a:t>με το άθροισμα των </a:t>
            </a:r>
            <a:r>
              <a:rPr lang="en-US" sz="2400" dirty="0"/>
              <a:t>authority scores 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</a:t>
            </a:r>
          </a:p>
        </p:txBody>
      </p:sp>
      <p:sp>
        <p:nvSpPr>
          <p:cNvPr id="38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O operation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I operation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3/3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Normalization (Max norm)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O step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/>
              <p:nvPr/>
            </p:nvSpPr>
            <p:spPr>
              <a:xfrm>
                <a:off x="983190" y="2743200"/>
                <a:ext cx="665759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𝑃𝑎𝑔𝑒𝑅𝑎𝑛𝑘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∈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𝐼𝑛𝑁𝑒𝑖𝑔𝑏𝑜𝑟𝑠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𝑃𝑎𝑔𝑒𝑅𝑎𝑛𝑘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𝑜𝑢𝑡𝑑𝑒𝑔𝑟𝑒𝑒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90" y="2743200"/>
                <a:ext cx="6657592" cy="943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I step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Normalization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Σύγκλιση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8077200" cy="2438400"/>
          </a:xfrm>
        </p:spPr>
        <p:txBody>
          <a:bodyPr/>
          <a:lstStyle/>
          <a:p>
            <a:pPr eaLnBrk="1" hangingPunct="1"/>
            <a:r>
              <a:rPr lang="el-GR" sz="3000" dirty="0"/>
              <a:t>Οι σχετικές τιμές συγκλίνουν μετά από λίγες επαναλήψεις</a:t>
            </a:r>
            <a:endParaRPr lang="en-US" sz="3000" dirty="0"/>
          </a:p>
          <a:p>
            <a:pPr eaLnBrk="1" hangingPunct="1"/>
            <a:r>
              <a:rPr lang="el-GR" sz="3000" dirty="0"/>
              <a:t>Στην πράξη</a:t>
            </a:r>
            <a:r>
              <a:rPr lang="en-US" sz="3000" dirty="0"/>
              <a:t>, </a:t>
            </a:r>
            <a:r>
              <a:rPr lang="el-GR" sz="3000" dirty="0"/>
              <a:t>μετά από </a:t>
            </a:r>
            <a:r>
              <a:rPr lang="en-US" sz="3000" dirty="0"/>
              <a:t>~5 </a:t>
            </a:r>
            <a:r>
              <a:rPr lang="el-GR" sz="3000" dirty="0"/>
              <a:t>επαναλήψεις οι τιμές σχεδόν σταθεροποιούνται</a:t>
            </a:r>
            <a:endParaRPr lang="en-US" sz="3000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Kamishibun Elementary School...</a:t>
            </a:r>
            <a:r>
              <a:rPr lang="en-US" sz="11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Παρατηρήσεις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3352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400" dirty="0"/>
              <a:t>Συγκεντρώθηκαν καλές σελίδες </a:t>
            </a:r>
            <a:r>
              <a:rPr lang="el-GR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ανεξάρτητα από τη γλώσσα </a:t>
            </a:r>
            <a:r>
              <a:rPr lang="el-GR" sz="3400" dirty="0"/>
              <a:t>του περιεχομένου της σελίδας</a:t>
            </a:r>
          </a:p>
          <a:p>
            <a:pPr eaLnBrk="1" hangingPunct="1"/>
            <a:r>
              <a:rPr lang="el-GR" sz="3400" dirty="0"/>
              <a:t>Η χρήση της ανάλυσης συνδέσμων  γίνεται </a:t>
            </a:r>
            <a:r>
              <a:rPr lang="el-GR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μετά τη δημιουργία του συνόλου βάσης</a:t>
            </a:r>
          </a:p>
          <a:p>
            <a:pPr lvl="1"/>
            <a:r>
              <a:rPr lang="el-GR" sz="2800" dirty="0"/>
              <a:t> ο υπολογισμός των </a:t>
            </a:r>
            <a:r>
              <a:rPr lang="en-US" sz="2800" dirty="0"/>
              <a:t>score </a:t>
            </a:r>
            <a:r>
              <a:rPr lang="el-GR" sz="2800" dirty="0"/>
              <a:t>εξαρτάται από το ερώτημα και γίνεται μετά την ανάκτηση με βάση το περιεχόμενο </a:t>
            </a:r>
            <a:r>
              <a:rPr lang="el-GR" sz="2800" i="1" dirty="0"/>
              <a:t>(σημαντική χρονική επιβάρυνση)</a:t>
            </a:r>
            <a:endParaRPr lang="en-US" sz="2800" i="1" dirty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Θέματα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/>
              <a:t>Topic Drift</a:t>
            </a:r>
          </a:p>
          <a:p>
            <a:pPr lvl="1" eaLnBrk="1" hangingPunct="1"/>
            <a:r>
              <a:rPr lang="el-GR" dirty="0"/>
              <a:t>Σελίδες εκτός θέματος (</a:t>
            </a:r>
            <a:r>
              <a:rPr lang="en-US" sz="2800" dirty="0"/>
              <a:t>off-topic) </a:t>
            </a:r>
            <a:r>
              <a:rPr lang="el-GR" sz="2800" dirty="0"/>
              <a:t>μπορεί να οδηγήσουν στο να επιστραφούν </a:t>
            </a:r>
            <a:r>
              <a:rPr lang="el-GR" dirty="0"/>
              <a:t>εκτός θέματος </a:t>
            </a:r>
            <a:r>
              <a:rPr lang="en-US" dirty="0"/>
              <a:t>authorities </a:t>
            </a:r>
            <a:endParaRPr lang="el-GR" dirty="0"/>
          </a:p>
          <a:p>
            <a:pPr lvl="2"/>
            <a:r>
              <a:rPr lang="el-GR" sz="2000" dirty="0" err="1"/>
              <a:t>Π.χ</a:t>
            </a:r>
            <a:r>
              <a:rPr lang="en-US" sz="2000" dirty="0"/>
              <a:t>., </a:t>
            </a:r>
            <a:r>
              <a:rPr lang="el-GR" dirty="0"/>
              <a:t>οι γειτονικοί κόμβοι μπορεί να αναφέρονται σε κάποιο </a:t>
            </a:r>
            <a:r>
              <a:rPr lang="en-US" sz="2000" dirty="0"/>
              <a:t>“super topic”</a:t>
            </a:r>
          </a:p>
          <a:p>
            <a:pPr eaLnBrk="1" hangingPunct="1"/>
            <a:r>
              <a:rPr lang="en-US" sz="3000" dirty="0"/>
              <a:t>Mutually Reinforcing Affiliates</a:t>
            </a:r>
          </a:p>
          <a:p>
            <a:pPr lvl="1" eaLnBrk="1" hangingPunct="1"/>
            <a:r>
              <a:rPr lang="en-US" sz="2800" dirty="0"/>
              <a:t> </a:t>
            </a:r>
            <a:r>
              <a:rPr lang="el-GR" dirty="0"/>
              <a:t>Συνεργαζόμενες σελίδες μπορεί να αυξήσουν τα σκορ τους</a:t>
            </a:r>
            <a:endParaRPr lang="en-US" sz="24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6869" y="1600200"/>
            <a:ext cx="7772400" cy="170677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/>
              <a:t>n</a:t>
            </a:r>
            <a:r>
              <a:rPr lang="en-US" dirty="0"/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πίνακας γειτνίασης </a:t>
            </a:r>
            <a:r>
              <a:rPr lang="en-US" b="1" dirty="0"/>
              <a:t>A</a:t>
            </a:r>
            <a:r>
              <a:rPr lang="en-US" dirty="0"/>
              <a:t>:</a:t>
            </a:r>
          </a:p>
          <a:p>
            <a:pPr lvl="1" eaLnBrk="1" hangingPunct="1"/>
            <a:r>
              <a:rPr lang="el-GR" dirty="0"/>
              <a:t>Για το σύνολο βάση </a:t>
            </a:r>
          </a:p>
          <a:p>
            <a:pPr lvl="1" eaLnBrk="1" hangingPunct="1"/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/>
              <a:t> = 1</a:t>
            </a:r>
            <a:r>
              <a:rPr lang="en-US" dirty="0"/>
              <a:t> </a:t>
            </a:r>
            <a:r>
              <a:rPr lang="el-GR" dirty="0"/>
              <a:t>αν η σελίδα</a:t>
            </a:r>
            <a:r>
              <a:rPr lang="en-US" dirty="0"/>
              <a:t> page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l-GR" dirty="0"/>
              <a:t>δείχνει στο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l-GR" dirty="0"/>
              <a:t>αλλιώς</a:t>
            </a:r>
            <a:r>
              <a:rPr lang="en-US" dirty="0"/>
              <a:t>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90600" y="444997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19200" y="437377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467857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914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819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05000" y="52119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132807" y="353636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132807" y="391418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219451" y="435472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360613" y="475477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181100" y="475477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429757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3600" y="391657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486400" y="429757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43600" y="42975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943600" y="48309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943600" y="53643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Διανύσματα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Hub/Authority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Τα </a:t>
            </a:r>
            <a:r>
              <a:rPr lang="en-US" dirty="0"/>
              <a:t>hub </a:t>
            </a:r>
            <a:r>
              <a:rPr lang="el-GR" dirty="0"/>
              <a:t>σκορ</a:t>
            </a:r>
            <a:r>
              <a:rPr lang="en-US" dirty="0"/>
              <a:t> </a:t>
            </a:r>
            <a:r>
              <a:rPr lang="en-US" i="1" dirty="0"/>
              <a:t>h()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authority </a:t>
            </a:r>
            <a:r>
              <a:rPr lang="el-GR" dirty="0"/>
              <a:t>σκορ</a:t>
            </a:r>
            <a:r>
              <a:rPr lang="en-US" dirty="0"/>
              <a:t> </a:t>
            </a:r>
            <a:r>
              <a:rPr lang="en-US" i="1" dirty="0"/>
              <a:t>a()</a:t>
            </a:r>
            <a:r>
              <a:rPr lang="en-US" dirty="0"/>
              <a:t> </a:t>
            </a:r>
            <a:r>
              <a:rPr lang="el-GR" dirty="0"/>
              <a:t>ως </a:t>
            </a:r>
            <a:r>
              <a:rPr lang="en-US" dirty="0"/>
              <a:t>n-</a:t>
            </a:r>
            <a:r>
              <a:rPr lang="el-GR" dirty="0" err="1"/>
              <a:t>διάστατα</a:t>
            </a:r>
            <a:r>
              <a:rPr lang="el-GR" dirty="0"/>
              <a:t> διανύσματα</a:t>
            </a:r>
            <a:endParaRPr lang="en-US" dirty="0"/>
          </a:p>
          <a:p>
            <a:pPr eaLnBrk="1" hangingPunct="1"/>
            <a:r>
              <a:rPr lang="el-GR" dirty="0"/>
              <a:t>Οι επαναληπτικοί υπολογισμοί:</a:t>
            </a: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14675"/>
              </p:ext>
            </p:extLst>
          </p:nvPr>
        </p:nvGraphicFramePr>
        <p:xfrm>
          <a:off x="2727582" y="3329781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3329781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1914"/>
              </p:ext>
            </p:extLst>
          </p:nvPr>
        </p:nvGraphicFramePr>
        <p:xfrm>
          <a:off x="2727582" y="4566786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4566786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486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i="1" dirty="0">
                <a:latin typeface="+mn-lt"/>
              </a:rPr>
              <a:t>h 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=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dirty="0">
                <a:latin typeface="+mn-lt"/>
              </a:rPr>
              <a:t> </a:t>
            </a:r>
            <a:endParaRPr lang="en-US" sz="3200" i="1" dirty="0">
              <a:latin typeface="+mn-lt"/>
            </a:endParaRPr>
          </a:p>
          <a:p>
            <a:pPr eaLnBrk="1" hangingPunct="1"/>
            <a:r>
              <a:rPr lang="en-US" sz="3200" i="1" dirty="0">
                <a:latin typeface="+mn-lt"/>
              </a:rPr>
              <a:t>a = 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i="1" baseline="30000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h</a:t>
            </a:r>
            <a:r>
              <a:rPr lang="el-GR" sz="3200" i="1" dirty="0">
                <a:latin typeface="+mn-lt"/>
              </a:rPr>
              <a:t>,  </a:t>
            </a:r>
            <a:r>
              <a:rPr lang="en-US" sz="3200" i="1" dirty="0"/>
              <a:t>A</a:t>
            </a:r>
            <a:r>
              <a:rPr lang="el-GR" sz="3200" i="1" baseline="30000" dirty="0"/>
              <a:t>Τ</a:t>
            </a:r>
            <a:r>
              <a:rPr lang="en-US" sz="3200" i="1" baseline="30000" dirty="0"/>
              <a:t> </a:t>
            </a:r>
            <a:r>
              <a:rPr lang="en-US" sz="3200" dirty="0">
                <a:latin typeface="+mn-lt"/>
                <a:cs typeface="+mn-cs"/>
              </a:rPr>
              <a:t>transpose (</a:t>
            </a:r>
            <a:r>
              <a:rPr lang="el-GR" sz="3200" dirty="0">
                <a:latin typeface="+mn-lt"/>
                <a:cs typeface="+mn-cs"/>
              </a:rPr>
              <a:t>ανάστροφος</a:t>
            </a:r>
            <a:r>
              <a:rPr lang="en-US" sz="3200" dirty="0">
                <a:latin typeface="+mn-lt"/>
                <a:cs typeface="+mn-cs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499781"/>
            <a:ext cx="2259338" cy="7267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5869" y="1773195"/>
            <a:ext cx="3136106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i="1" dirty="0"/>
              <a:t>h = A </a:t>
            </a:r>
            <a:r>
              <a:rPr lang="en-US" i="1" dirty="0" err="1"/>
              <a:t>a</a:t>
            </a:r>
            <a:r>
              <a:rPr lang="en-US" i="1" dirty="0"/>
              <a:t>.</a:t>
            </a:r>
          </a:p>
          <a:p>
            <a:pPr marL="0" indent="0" eaLnBrk="1" hangingPunct="1">
              <a:buNone/>
            </a:pPr>
            <a:r>
              <a:rPr lang="en-US" i="1" dirty="0"/>
              <a:t>a = A</a:t>
            </a:r>
            <a:r>
              <a:rPr lang="el-GR" i="1" baseline="30000" dirty="0"/>
              <a:t>Τ</a:t>
            </a:r>
            <a:r>
              <a:rPr lang="en-US" i="1" baseline="30000" dirty="0"/>
              <a:t> </a:t>
            </a:r>
            <a:r>
              <a:rPr lang="en-US" i="1" dirty="0"/>
              <a:t>h.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86200" y="1549568"/>
            <a:ext cx="292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3200" dirty="0">
                <a:latin typeface="+mn-lt"/>
              </a:rPr>
              <a:t>Αντικατάσταση</a:t>
            </a:r>
            <a:r>
              <a:rPr lang="en-US" sz="3200" dirty="0">
                <a:latin typeface="+mn-lt"/>
              </a:rPr>
              <a:t>: </a:t>
            </a:r>
          </a:p>
          <a:p>
            <a:pPr algn="ctr"/>
            <a:r>
              <a:rPr lang="en-US" sz="3200" i="1" dirty="0">
                <a:latin typeface="+mn-lt"/>
              </a:rPr>
              <a:t>h = A A</a:t>
            </a:r>
            <a:r>
              <a:rPr lang="en-US" sz="3200" i="1" baseline="30000" dirty="0">
                <a:latin typeface="+mn-lt"/>
              </a:rPr>
              <a:t>T </a:t>
            </a:r>
            <a:r>
              <a:rPr lang="en-US" sz="3200" i="1" dirty="0">
                <a:latin typeface="+mn-lt"/>
              </a:rPr>
              <a:t>h </a:t>
            </a:r>
          </a:p>
          <a:p>
            <a:pPr algn="ctr"/>
            <a:r>
              <a:rPr lang="en-US" sz="3200" i="1" dirty="0">
                <a:latin typeface="+mn-lt"/>
              </a:rPr>
              <a:t>a = A</a:t>
            </a:r>
            <a:r>
              <a:rPr lang="en-US" sz="3200" i="1" baseline="30000" dirty="0">
                <a:latin typeface="+mn-lt"/>
              </a:rPr>
              <a:t>T</a:t>
            </a:r>
            <a:r>
              <a:rPr lang="en-US" sz="3200" i="1" dirty="0">
                <a:latin typeface="+mn-lt"/>
              </a:rPr>
              <a:t>A a.</a:t>
            </a:r>
            <a:endParaRPr lang="en-US" i="1" dirty="0">
              <a:latin typeface="+mn-lt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2000" y="3481482"/>
            <a:ext cx="5300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latin typeface="+mn-lt"/>
              </a:rPr>
              <a:t>h</a:t>
            </a:r>
            <a:r>
              <a:rPr lang="en-US" sz="3200" dirty="0">
                <a:latin typeface="+mn-lt"/>
              </a:rPr>
              <a:t> </a:t>
            </a:r>
            <a:r>
              <a:rPr lang="el-GR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>
                <a:latin typeface="+mn-lt"/>
              </a:rPr>
              <a:t> του  </a:t>
            </a:r>
            <a:r>
              <a:rPr lang="en-US" sz="3200" i="1" dirty="0">
                <a:latin typeface="+mn-lt"/>
              </a:rPr>
              <a:t>AA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dirty="0">
                <a:latin typeface="+mn-lt"/>
              </a:rPr>
              <a:t> </a:t>
            </a:r>
            <a:endParaRPr lang="el-GR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i="1" dirty="0">
                <a:latin typeface="+mn-lt"/>
              </a:rPr>
              <a:t>α</a:t>
            </a:r>
            <a:r>
              <a:rPr lang="el-GR" sz="3200" dirty="0">
                <a:latin typeface="+mn-lt"/>
              </a:rPr>
              <a:t> </a:t>
            </a:r>
            <a:r>
              <a:rPr lang="el-GR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>
                <a:latin typeface="+mn-lt"/>
              </a:rPr>
              <a:t> του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i="1" dirty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05288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 αλγόριθμος ανήκει στις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iteration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μεθόδους υπολογισμού </a:t>
            </a:r>
            <a:r>
              <a:rPr lang="el-GR" dirty="0" err="1">
                <a:latin typeface="+mn-lt"/>
              </a:rPr>
              <a:t>ιδιοδιανυσμάτων</a:t>
            </a: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Συγκλίνει</a:t>
            </a:r>
            <a:endParaRPr lang="en-US" dirty="0">
              <a:latin typeface="+mn-lt"/>
            </a:endParaRP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31634</TotalTime>
  <Words>4207</Words>
  <Application>Microsoft Office PowerPoint</Application>
  <PresentationFormat>On-screen Show (4:3)</PresentationFormat>
  <Paragraphs>883</Paragraphs>
  <Slides>108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9" baseType="lpstr">
      <vt:lpstr>Arial</vt:lpstr>
      <vt:lpstr>Calibri</vt:lpstr>
      <vt:lpstr>Cambria Math</vt:lpstr>
      <vt:lpstr>Lucida Sans</vt:lpstr>
      <vt:lpstr>Rockwell</vt:lpstr>
      <vt:lpstr>Tahoma</vt:lpstr>
      <vt:lpstr>Times New Roman</vt:lpstr>
      <vt:lpstr>Wingdings</vt:lpstr>
      <vt:lpstr>Office Theme</vt:lpstr>
      <vt:lpstr>Equation</vt:lpstr>
      <vt:lpstr>Εξίσωση</vt:lpstr>
      <vt:lpstr>PowerPoint Presentation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PageRank: Ορισμός</vt:lpstr>
      <vt:lpstr>PageRank: παράδειγμα</vt:lpstr>
      <vt:lpstr>PageRank: παράδειγμα</vt:lpstr>
      <vt:lpstr>PageRank: παράδειγμα</vt:lpstr>
      <vt:lpstr>Ένα απλό παράδειγμα: υπολογισμός</vt:lpstr>
      <vt:lpstr>PageRank: Επαναληπτικός Αλγόριθμος</vt:lpstr>
      <vt:lpstr>PageRank: Αλγόριθμος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Περίληψη: ορισμός</vt:lpstr>
      <vt:lpstr>Περίληψη: παράδειγμα</vt:lpstr>
      <vt:lpstr>Περίληψη: αλγόριθμος</vt:lpstr>
      <vt:lpstr>PowerPoint Presentation</vt:lpstr>
      <vt:lpstr>Περίληψη: random walks</vt:lpstr>
      <vt:lpstr>PageRank: τυχαίος περίπατος (επανάληψη)</vt:lpstr>
      <vt:lpstr>PageRank: τυχαίος περίπατος</vt:lpstr>
      <vt:lpstr>PageRank: τυχαίος περίπατος</vt:lpstr>
      <vt:lpstr>PageRank: τυχαίος περίπατος</vt:lpstr>
      <vt:lpstr>PageRank: τυχαίος περίπατος</vt:lpstr>
      <vt:lpstr>PageRank, τυχαίοι περίπατοι και αλυσίδες Markov</vt:lpstr>
      <vt:lpstr>Τυχαίος περίπατος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PowerPoint Presentation</vt:lpstr>
      <vt:lpstr>Hyperlink-Induced Topic Search (HITS)</vt:lpstr>
      <vt:lpstr>HITS</vt:lpstr>
      <vt:lpstr>HITS</vt:lpstr>
      <vt:lpstr>HITS: Ορισμοί</vt:lpstr>
      <vt:lpstr>Χρήση στη αναζήτηση</vt:lpstr>
      <vt:lpstr>Σύνολο βάσης</vt:lpstr>
      <vt:lpstr>Σύνολο βάσης</vt:lpstr>
      <vt:lpstr>Σύνολο βάσης</vt:lpstr>
      <vt:lpstr>Σύνολο βάσης</vt:lpstr>
      <vt:lpstr>Σύνολο βάσης</vt:lpstr>
      <vt:lpstr>Υπολογισμός</vt:lpstr>
      <vt:lpstr>Επαναληπτικός υπολογισμός</vt:lpstr>
      <vt:lpstr>Κανονικοποίηση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Σύγκλιση</vt:lpstr>
      <vt:lpstr>Japan Elementary Schools</vt:lpstr>
      <vt:lpstr>Παρατηρήσεις</vt:lpstr>
      <vt:lpstr>Θέματα</vt:lpstr>
      <vt:lpstr>Διανυσματική αναπαράσταση</vt:lpstr>
      <vt:lpstr>Διανύσματα Hub/Authority</vt:lpstr>
      <vt:lpstr>Διανυσματική αναπαράσταση</vt:lpstr>
      <vt:lpstr>PageRank vs HITS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Περίληψη: πίνακες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analysis</dc:title>
  <dc:creator>pitoura</dc:creator>
  <cp:lastModifiedBy>Evaggelia Pitoura</cp:lastModifiedBy>
  <cp:revision>891</cp:revision>
  <cp:lastPrinted>2011-04-04T04:19:57Z</cp:lastPrinted>
  <dcterms:created xsi:type="dcterms:W3CDTF">2011-04-01T01:43:31Z</dcterms:created>
  <dcterms:modified xsi:type="dcterms:W3CDTF">2020-05-28T12:02:12Z</dcterms:modified>
</cp:coreProperties>
</file>