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2" r:id="rId1"/>
    <p:sldMasterId id="2147483996" r:id="rId2"/>
  </p:sldMasterIdLst>
  <p:notesMasterIdLst>
    <p:notesMasterId r:id="rId83"/>
  </p:notesMasterIdLst>
  <p:handoutMasterIdLst>
    <p:handoutMasterId r:id="rId84"/>
  </p:handoutMasterIdLst>
  <p:sldIdLst>
    <p:sldId id="402" r:id="rId3"/>
    <p:sldId id="1675" r:id="rId4"/>
    <p:sldId id="1725" r:id="rId5"/>
    <p:sldId id="1726" r:id="rId6"/>
    <p:sldId id="1727" r:id="rId7"/>
    <p:sldId id="1750" r:id="rId8"/>
    <p:sldId id="1729" r:id="rId9"/>
    <p:sldId id="1728" r:id="rId10"/>
    <p:sldId id="1731" r:id="rId11"/>
    <p:sldId id="1864" r:id="rId12"/>
    <p:sldId id="1755" r:id="rId13"/>
    <p:sldId id="1752" r:id="rId14"/>
    <p:sldId id="1732" r:id="rId15"/>
    <p:sldId id="1756" r:id="rId16"/>
    <p:sldId id="1734" r:id="rId17"/>
    <p:sldId id="1730" r:id="rId18"/>
    <p:sldId id="1733" r:id="rId19"/>
    <p:sldId id="1736" r:id="rId20"/>
    <p:sldId id="1737" r:id="rId21"/>
    <p:sldId id="1738" r:id="rId22"/>
    <p:sldId id="1739" r:id="rId23"/>
    <p:sldId id="1740" r:id="rId24"/>
    <p:sldId id="1742" r:id="rId25"/>
    <p:sldId id="1743" r:id="rId26"/>
    <p:sldId id="1744" r:id="rId27"/>
    <p:sldId id="1745" r:id="rId28"/>
    <p:sldId id="1746" r:id="rId29"/>
    <p:sldId id="1747" r:id="rId30"/>
    <p:sldId id="1748" r:id="rId31"/>
    <p:sldId id="1749" r:id="rId32"/>
    <p:sldId id="1735" r:id="rId33"/>
    <p:sldId id="1759" r:id="rId34"/>
    <p:sldId id="1760" r:id="rId35"/>
    <p:sldId id="1761" r:id="rId36"/>
    <p:sldId id="1762" r:id="rId37"/>
    <p:sldId id="1763" r:id="rId38"/>
    <p:sldId id="1764" r:id="rId39"/>
    <p:sldId id="1765" r:id="rId40"/>
    <p:sldId id="1766" r:id="rId41"/>
    <p:sldId id="1865" r:id="rId42"/>
    <p:sldId id="1767" r:id="rId43"/>
    <p:sldId id="1768" r:id="rId44"/>
    <p:sldId id="1769" r:id="rId45"/>
    <p:sldId id="1870" r:id="rId46"/>
    <p:sldId id="1862" r:id="rId47"/>
    <p:sldId id="1814" r:id="rId48"/>
    <p:sldId id="1775" r:id="rId49"/>
    <p:sldId id="1776" r:id="rId50"/>
    <p:sldId id="1777" r:id="rId51"/>
    <p:sldId id="1778" r:id="rId52"/>
    <p:sldId id="1779" r:id="rId53"/>
    <p:sldId id="1780" r:id="rId54"/>
    <p:sldId id="1781" r:id="rId55"/>
    <p:sldId id="1782" r:id="rId56"/>
    <p:sldId id="1866" r:id="rId57"/>
    <p:sldId id="1784" r:id="rId58"/>
    <p:sldId id="1785" r:id="rId59"/>
    <p:sldId id="1786" r:id="rId60"/>
    <p:sldId id="1787" r:id="rId61"/>
    <p:sldId id="1788" r:id="rId62"/>
    <p:sldId id="1789" r:id="rId63"/>
    <p:sldId id="1790" r:id="rId64"/>
    <p:sldId id="1791" r:id="rId65"/>
    <p:sldId id="1869" r:id="rId66"/>
    <p:sldId id="1792" r:id="rId67"/>
    <p:sldId id="1793" r:id="rId68"/>
    <p:sldId id="1794" r:id="rId69"/>
    <p:sldId id="1808" r:id="rId70"/>
    <p:sldId id="1867" r:id="rId71"/>
    <p:sldId id="1772" r:id="rId72"/>
    <p:sldId id="1849" r:id="rId73"/>
    <p:sldId id="1795" r:id="rId74"/>
    <p:sldId id="1796" r:id="rId75"/>
    <p:sldId id="1797" r:id="rId76"/>
    <p:sldId id="1798" r:id="rId77"/>
    <p:sldId id="1800" r:id="rId78"/>
    <p:sldId id="1801" r:id="rId79"/>
    <p:sldId id="1802" r:id="rId80"/>
    <p:sldId id="1803" r:id="rId81"/>
    <p:sldId id="1804" r:id="rId82"/>
  </p:sldIdLst>
  <p:sldSz cx="9144000" cy="6858000" type="screen4x3"/>
  <p:notesSz cx="7099300" cy="10223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0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EEB"/>
    <a:srgbClr val="FF9966"/>
    <a:srgbClr val="00A000"/>
    <a:srgbClr val="B2B2B2"/>
    <a:srgbClr val="F4F3EB"/>
    <a:srgbClr val="A40508"/>
    <a:srgbClr val="A50021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44" autoAdjust="0"/>
    <p:restoredTop sz="86754" autoAdjust="0"/>
  </p:normalViewPr>
  <p:slideViewPr>
    <p:cSldViewPr>
      <p:cViewPr varScale="1">
        <p:scale>
          <a:sx n="88" d="100"/>
          <a:sy n="88" d="100"/>
        </p:scale>
        <p:origin x="1048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596"/>
    </p:cViewPr>
  </p:sorterViewPr>
  <p:notesViewPr>
    <p:cSldViewPr>
      <p:cViewPr varScale="1">
        <p:scale>
          <a:sx n="53" d="100"/>
          <a:sy n="53" d="100"/>
        </p:scale>
        <p:origin x="-2826" y="-96"/>
      </p:cViewPr>
      <p:guideLst>
        <p:guide orient="horz" pos="3220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-112" charset="0"/>
              </a:defRPr>
            </a:lvl1pPr>
          </a:lstStyle>
          <a:p>
            <a:fld id="{99F3A387-7CA4-42C4-A654-FB16CB1400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285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957" y="4856502"/>
            <a:ext cx="5207386" cy="459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FFFE52-FE1E-4D89-83CF-6E59217A9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26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4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76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5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17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524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57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65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752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22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720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51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787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Google, the web crawling (downloading of web pages) is done by several distributed crawlers. There is </a:t>
            </a:r>
            <a:r>
              <a:rPr lang="en-US" b="1" dirty="0"/>
              <a:t>a </a:t>
            </a:r>
            <a:r>
              <a:rPr lang="en-US" b="1" dirty="0" err="1"/>
              <a:t>URLserver</a:t>
            </a:r>
            <a:r>
              <a:rPr lang="en-US" b="1" dirty="0"/>
              <a:t> that sends lists of URLs to be fetched to the crawlers</a:t>
            </a:r>
            <a:r>
              <a:rPr lang="en-US" dirty="0"/>
              <a:t>. The web pages that are fetched are then sent to the store server. The store server then compresses and </a:t>
            </a:r>
            <a:r>
              <a:rPr lang="en-US" i="1" dirty="0"/>
              <a:t>stores the web pages into a repository</a:t>
            </a:r>
            <a:r>
              <a:rPr lang="en-US" dirty="0"/>
              <a:t>. Every web page has an associated ID number called a </a:t>
            </a:r>
            <a:r>
              <a:rPr lang="en-US" dirty="0" err="1"/>
              <a:t>docID</a:t>
            </a:r>
            <a:r>
              <a:rPr lang="en-US" dirty="0"/>
              <a:t> which is assigned whenever a new URL is parsed out of a web page. </a:t>
            </a:r>
          </a:p>
          <a:p>
            <a:r>
              <a:rPr lang="en-US" dirty="0"/>
              <a:t>The indexing function is performed by the indexer and the sorter. The indexer performs a number of functions. It reads the repository, </a:t>
            </a:r>
            <a:r>
              <a:rPr lang="en-US" dirty="0" err="1"/>
              <a:t>uncompresses</a:t>
            </a:r>
            <a:r>
              <a:rPr lang="en-US" dirty="0"/>
              <a:t> the documents, and parses them. Each document is converted into a set of word occurrences called hits. The hits record the word, position in document, an approximation of font size, and capitalization. The indexer distributes these hits into a set of "barrels", creating a partially sorted forward index. </a:t>
            </a:r>
          </a:p>
          <a:p>
            <a:r>
              <a:rPr lang="en-US" dirty="0"/>
              <a:t>The indexer performs another important function. It </a:t>
            </a:r>
            <a:r>
              <a:rPr lang="en-US" dirty="0">
                <a:solidFill>
                  <a:srgbClr val="FF0000"/>
                </a:solidFill>
              </a:rPr>
              <a:t>parses out all the links</a:t>
            </a:r>
            <a:r>
              <a:rPr lang="en-US" dirty="0"/>
              <a:t> in every web page and stores important information about them in an anchors file. This file contains enough information to determine where each link points fro</a:t>
            </a:r>
          </a:p>
          <a:p>
            <a:r>
              <a:rPr lang="en-US" dirty="0"/>
              <a:t>The </a:t>
            </a:r>
            <a:r>
              <a:rPr lang="en-US" dirty="0" err="1"/>
              <a:t>URLresolver</a:t>
            </a:r>
            <a:r>
              <a:rPr lang="en-US" dirty="0"/>
              <a:t> reads the anchors file and converts relative URLs into absolute URLs and in turn into </a:t>
            </a:r>
            <a:r>
              <a:rPr lang="en-US" dirty="0" err="1"/>
              <a:t>docIDs</a:t>
            </a:r>
            <a:r>
              <a:rPr lang="en-US" dirty="0"/>
              <a:t>. It puts the anchor text into the forward index, associated with the </a:t>
            </a:r>
            <a:r>
              <a:rPr lang="en-US" dirty="0" err="1"/>
              <a:t>docID</a:t>
            </a:r>
            <a:r>
              <a:rPr lang="en-US" dirty="0"/>
              <a:t> that the anchor points to. It also generates a database of links which are pairs of </a:t>
            </a:r>
            <a:r>
              <a:rPr lang="en-US" dirty="0" err="1"/>
              <a:t>docIDs</a:t>
            </a:r>
            <a:r>
              <a:rPr lang="en-US" dirty="0"/>
              <a:t>. The links database is used to compute </a:t>
            </a:r>
            <a:r>
              <a:rPr lang="en-US" dirty="0" err="1"/>
              <a:t>PageRanks</a:t>
            </a:r>
            <a:r>
              <a:rPr lang="en-US" dirty="0"/>
              <a:t> for all the documents. The sorter takes the barrels, which are sorted by </a:t>
            </a:r>
            <a:r>
              <a:rPr lang="en-US" dirty="0" err="1"/>
              <a:t>docID</a:t>
            </a:r>
            <a:r>
              <a:rPr lang="en-US" dirty="0"/>
              <a:t> (this is a simplification, see Section 4.2.5), and resorts them by </a:t>
            </a:r>
            <a:r>
              <a:rPr lang="en-US" dirty="0" err="1"/>
              <a:t>wordID</a:t>
            </a:r>
            <a:r>
              <a:rPr lang="en-US" dirty="0"/>
              <a:t> to generate the inverted index. This is done in place so that little temporary space is needed for this operation. The sorter also produces a list of </a:t>
            </a:r>
            <a:r>
              <a:rPr lang="en-US" dirty="0" err="1"/>
              <a:t>wordIDs</a:t>
            </a:r>
            <a:r>
              <a:rPr lang="en-US" dirty="0"/>
              <a:t> and offsets into the inverted index. A program called </a:t>
            </a:r>
            <a:r>
              <a:rPr lang="en-US" dirty="0" err="1"/>
              <a:t>DumpLexicon</a:t>
            </a:r>
            <a:r>
              <a:rPr lang="en-US" dirty="0"/>
              <a:t> takes this list together with the lexicon produced by the indexer and generates a new lexicon to be used by the searcher. The searcher is run by a web server and uses the lexicon built by </a:t>
            </a:r>
            <a:r>
              <a:rPr lang="en-US" dirty="0" err="1"/>
              <a:t>DumpLexicon</a:t>
            </a:r>
            <a:r>
              <a:rPr lang="en-US" dirty="0"/>
              <a:t> together with the inverted index and the </a:t>
            </a:r>
            <a:r>
              <a:rPr lang="en-US" dirty="0" err="1"/>
              <a:t>PageRanks</a:t>
            </a:r>
            <a:r>
              <a:rPr lang="en-US" dirty="0"/>
              <a:t> to answer queries. from and to, and the text of the link. </a:t>
            </a:r>
          </a:p>
        </p:txBody>
      </p:sp>
    </p:spTree>
    <p:extLst>
      <p:ext uri="{BB962C8B-B14F-4D97-AF65-F5344CB8AC3E}">
        <p14:creationId xmlns:p14="http://schemas.microsoft.com/office/powerpoint/2010/main" val="34429903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60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8163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61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25178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62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36420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63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98403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64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7457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65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7069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66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74081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67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7000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72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0240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535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>
                <a:solidFill>
                  <a:prstClr val="black"/>
                </a:solidFill>
              </a:rPr>
              <a:pPr/>
              <a:t>76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10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85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90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87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11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62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32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170C-A630-4BC4-99C2-1EEFC93C1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4781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FAF4-678C-4170-8B5E-D5D1B48C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31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C3AD-617C-4A6C-BEE7-10C9A9D603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10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EC65FA85-C043-4AC1-86AA-2F87DA9805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7A03A-6A5E-4081-A060-488477FCB5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2ECF-953B-4245-8635-DB139CFFED9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28/5/2020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12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AB46-AAA9-4184-BEB1-32916596BE9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28/5/2020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076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7004-3BF3-4B0D-854E-505443C4DE8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28/5/2020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834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0B70-AA71-47A3-BB84-03507777F39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28/5/2020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913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494FC-AABD-4406-B24E-E27DBA9C65B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28/5/2020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94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99DC-D5C5-45C3-91C0-1E729826E56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28/5/2020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04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92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947F-EBB2-40F6-BFF0-7F3B8C36D3B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28/5/2020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609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D951-FEC9-416A-9CB8-A2399635A9A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28/5/2020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3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C67F-DA4C-449B-8314-D7C4E105497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28/5/2020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7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42071-7801-4C84-A4E2-ECFDCEFC17B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28/5/2020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2764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A6ED-803B-4B80-9C83-80989E6E6AF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28/5/2020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526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CC92-4490-4DFD-A50E-7CFF54CC48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3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00CA-A080-476D-84B4-AC6434A6B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35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45E-0100-404D-AEB0-69CA392494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06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36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4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558E-6DE4-4CD3-890E-A7DA5D0049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4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A00D-81AD-4FD2-AEF2-53F20508ED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8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170C-A630-4BC4-99C2-1EEFC93C1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4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  <p:sldLayoutId id="214748399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76115-2B6E-45D7-9815-40F2F3878DEE}" type="datetime1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28/5/2020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30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research.google/pubs/pub334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jpeg"/><Relationship Id="rId5" Type="http://schemas.openxmlformats.org/officeDocument/2006/relationships/image" Target="../media/image18.wmf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widewebsize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rospect.com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rthur_C._Clark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wire.org/highest-paying-search-terms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dstream.com/articles/most-expensive-keywords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ronlinechoices.com/gr/" TargetMode="External"/><Relationship Id="rId2" Type="http://schemas.openxmlformats.org/officeDocument/2006/relationships/hyperlink" Target="https://adssettings.google.com/authenticated" TargetMode="Externa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advanced_image_search" TargetMode="External"/><Relationship Id="rId2" Type="http://schemas.openxmlformats.org/officeDocument/2006/relationships/hyperlink" Target="https://www.google.com/advanced_search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us-news/2016/sep/29/donald-trump-attacks-biased-lester-holt-and-accuses-google-of-conspiracy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theguardian.com/technology/2016/dec/04/google-democracy-truth-internet-search-facebook?CMP=fb_gu" TargetMode="Externa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technology/2015/may/20/flickr-complaints-offensive-auto-tagging-photos" TargetMode="External"/><Relationship Id="rId2" Type="http://schemas.openxmlformats.org/officeDocument/2006/relationships/hyperlink" Target="http://www.seattletimes.com/business/microsoft/how-linkedins-search-engine-may-reflect-a-bias/" TargetMode="Externa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://blog.airbnb.com/the-airbnb-community-commitment/" TargetMode="External"/><Relationship Id="rId4" Type="http://schemas.openxmlformats.org/officeDocument/2006/relationships/hyperlink" Target="http://www.debiasyourself.org/" TargetMode="Externa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flipfeed.media.mit.edu/" TargetMode="External"/><Relationship Id="rId2" Type="http://schemas.openxmlformats.org/officeDocument/2006/relationships/hyperlink" Target="http://politecho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escapeyourbubble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365104"/>
            <a:ext cx="8001000" cy="1502296"/>
          </a:xfrm>
        </p:spPr>
        <p:txBody>
          <a:bodyPr/>
          <a:lstStyle/>
          <a:p>
            <a:pPr eaLnBrk="1" hangingPunct="1"/>
            <a:r>
              <a:rPr lang="el-GR" sz="3200" dirty="0">
                <a:ea typeface="ＭＳ Ｐゴシック" pitchFamily="-112" charset="-128"/>
              </a:rPr>
              <a:t>ΜΥΕ003: Ανάκτηση Πληροφορίας</a:t>
            </a:r>
            <a:endParaRPr lang="en-US" sz="3200" dirty="0">
              <a:ea typeface="ＭＳ Ｐゴシック" pitchFamily="-112" charset="-128"/>
            </a:endParaRPr>
          </a:p>
          <a:p>
            <a:pPr eaLnBrk="1" hangingPunct="1"/>
            <a:r>
              <a:rPr lang="el-GR" sz="1800" i="1" dirty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1800" i="1" dirty="0" err="1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br>
              <a:rPr lang="en-US" dirty="0">
                <a:ea typeface="ＭＳ Ｐゴシック" pitchFamily="-112" charset="-128"/>
              </a:rPr>
            </a:br>
            <a:r>
              <a:rPr lang="el-GR" sz="2400" dirty="0">
                <a:ea typeface="ＭＳ Ｐゴシック" pitchFamily="-112" charset="-128"/>
              </a:rPr>
              <a:t>Κεφάλαια </a:t>
            </a:r>
            <a:r>
              <a:rPr lang="en-US" sz="2400" dirty="0">
                <a:ea typeface="ＭＳ Ｐゴシック" pitchFamily="-112" charset="-128"/>
              </a:rPr>
              <a:t>19, </a:t>
            </a:r>
            <a:r>
              <a:rPr lang="el-GR" sz="2400" dirty="0">
                <a:ea typeface="ＭＳ Ｐゴシック" pitchFamily="-112" charset="-128"/>
              </a:rPr>
              <a:t>2</a:t>
            </a:r>
            <a:r>
              <a:rPr lang="en-US" sz="2400" dirty="0">
                <a:ea typeface="ＭＳ Ｐゴシック" pitchFamily="-112" charset="-128"/>
              </a:rPr>
              <a:t>0: Web</a:t>
            </a:r>
            <a:r>
              <a:rPr lang="el-GR" sz="2400" dirty="0">
                <a:ea typeface="ＭＳ Ｐゴシック" pitchFamily="-112" charset="-128"/>
              </a:rPr>
              <a:t>.  Μηχανές αναζήτησης.</a:t>
            </a:r>
            <a:endParaRPr lang="en-US" sz="2400" dirty="0">
              <a:ea typeface="ＭＳ Ｐゴシック" pitchFamily="-112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FA85-C043-4AC1-86AA-2F87DA98053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7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Εύρεση Πληροφορίας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689266"/>
            <a:ext cx="4419600" cy="566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99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8413" y="1828800"/>
            <a:ext cx="4562470" cy="299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74848" y="152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Εύρεση Πληροφορίας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49530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officially closed on December 31, 2014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2527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444668" y="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Εύρεση Πληροφορίας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9837" y="751747"/>
            <a:ext cx="62843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Δεύτερη προσπάθεια: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Μηχανές αναζήτησης </a:t>
            </a:r>
            <a:r>
              <a:rPr lang="el-GR" dirty="0">
                <a:latin typeface="+mn-lt"/>
              </a:rPr>
              <a:t>πλήρους κειμένου </a:t>
            </a:r>
            <a:r>
              <a:rPr lang="en-US" dirty="0">
                <a:latin typeface="+mn-lt"/>
              </a:rPr>
              <a:t>(full text)</a:t>
            </a:r>
            <a:endParaRPr lang="el-GR" dirty="0">
              <a:latin typeface="+mn-lt"/>
            </a:endParaRPr>
          </a:p>
          <a:p>
            <a:r>
              <a:rPr lang="el-GR" sz="1800" dirty="0">
                <a:latin typeface="+mn-lt"/>
              </a:rPr>
              <a:t>Πόσο συχνά ο όρος εμφανίζεται στο κείμενο</a:t>
            </a:r>
          </a:p>
          <a:p>
            <a:r>
              <a:rPr lang="el-GR" sz="1800" dirty="0">
                <a:latin typeface="+mn-lt"/>
              </a:rPr>
              <a:t>Αρχικά οι χρήστες τις σελίδες τους για να </a:t>
            </a:r>
            <a:r>
              <a:rPr lang="el-GR" sz="1800" dirty="0" err="1">
                <a:latin typeface="+mn-lt"/>
              </a:rPr>
              <a:t>ευρετηριοποιηθούν</a:t>
            </a:r>
            <a:endParaRPr lang="el-GR" sz="18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1452" y="2590800"/>
            <a:ext cx="12473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+mn-lt"/>
              </a:rPr>
              <a:t>Altavista</a:t>
            </a:r>
            <a:endParaRPr lang="en-US" dirty="0"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416" y="2359058"/>
            <a:ext cx="3900284" cy="2743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550" y="739390"/>
            <a:ext cx="1427669" cy="5181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67" y="5249070"/>
            <a:ext cx="3812033" cy="148510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174925" y="5529957"/>
            <a:ext cx="15130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+mn-lt"/>
              </a:rPr>
              <a:t>Infoseek</a:t>
            </a:r>
            <a:endParaRPr lang="en-US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48600" y="6046315"/>
            <a:ext cx="914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Excite</a:t>
            </a:r>
          </a:p>
        </p:txBody>
      </p:sp>
    </p:spTree>
    <p:extLst>
      <p:ext uri="{BB962C8B-B14F-4D97-AF65-F5344CB8AC3E}">
        <p14:creationId xmlns:p14="http://schemas.microsoft.com/office/powerpoint/2010/main" val="1863136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Εύρεση Πληροφορίας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rgbClr val="FBFCFF"/>
                </a:solidFill>
              </a:rPr>
              <a:t>Κεφ</a:t>
            </a:r>
            <a:r>
              <a:rPr lang="en-US" sz="1600" dirty="0">
                <a:solidFill>
                  <a:srgbClr val="FBFCFF"/>
                </a:solidFill>
              </a:rPr>
              <a:t>. 19.</a:t>
            </a:r>
            <a:r>
              <a:rPr lang="el-GR" sz="1600" dirty="0">
                <a:solidFill>
                  <a:srgbClr val="FBFCFF"/>
                </a:solidFill>
              </a:rPr>
              <a:t>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1959" y="1411526"/>
            <a:ext cx="8001000" cy="226298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pitchFamily="-11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pitchFamily="-11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l-GR" dirty="0"/>
              <a:t>Η εποχή του </a:t>
            </a:r>
            <a:r>
              <a:rPr lang="en-US" dirty="0"/>
              <a:t>Google</a:t>
            </a:r>
            <a:r>
              <a:rPr lang="el-GR" dirty="0"/>
              <a:t> (~1998)</a:t>
            </a:r>
            <a:r>
              <a:rPr lang="en-US" dirty="0"/>
              <a:t>: </a:t>
            </a:r>
            <a:r>
              <a:rPr lang="el-GR" dirty="0"/>
              <a:t>χρήση του </a:t>
            </a:r>
            <a:r>
              <a:rPr lang="en-US" dirty="0"/>
              <a:t>web </a:t>
            </a:r>
            <a:r>
              <a:rPr lang="el-GR" dirty="0"/>
              <a:t>ως γράφου</a:t>
            </a:r>
            <a:endParaRPr lang="en-US" dirty="0"/>
          </a:p>
          <a:p>
            <a:pPr lvl="1">
              <a:buClrTx/>
            </a:pPr>
            <a:r>
              <a:rPr lang="el-GR" dirty="0"/>
              <a:t>Πέρασμα από τη </a:t>
            </a:r>
            <a:r>
              <a:rPr lang="el-GR" i="1" dirty="0"/>
              <a:t>συνάφεια</a:t>
            </a:r>
            <a:r>
              <a:rPr lang="el-GR" dirty="0"/>
              <a:t> στο </a:t>
            </a:r>
            <a:r>
              <a:rPr lang="el-GR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κύρος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l-GR" dirty="0"/>
              <a:t>(</a:t>
            </a:r>
            <a:r>
              <a:rPr lang="en-US" dirty="0"/>
              <a:t>authoritativeness</a:t>
            </a:r>
            <a:r>
              <a:rPr lang="el-GR" dirty="0"/>
              <a:t>)</a:t>
            </a:r>
            <a:endParaRPr lang="en-US" dirty="0"/>
          </a:p>
          <a:p>
            <a:pPr lvl="1">
              <a:buClrTx/>
            </a:pPr>
            <a:r>
              <a:rPr lang="el-GR" dirty="0"/>
              <a:t>Δεν έχει μόνο σημασία μια σελίδα να είναι συναφής πρέπει να είναι και </a:t>
            </a:r>
            <a:r>
              <a:rPr lang="el-GR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σημαντική</a:t>
            </a:r>
            <a:r>
              <a:rPr lang="el-GR" dirty="0"/>
              <a:t> στο </a:t>
            </a:r>
            <a:r>
              <a:rPr lang="en-US" dirty="0"/>
              <a:t>web</a:t>
            </a:r>
          </a:p>
          <a:p>
            <a:pPr marL="0" indent="0">
              <a:buClrTx/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63127" y="4019351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Larry Page, Sergey </a:t>
            </a:r>
            <a:r>
              <a:rPr lang="en-US" sz="1800" dirty="0" err="1">
                <a:latin typeface="+mn-lt"/>
              </a:rPr>
              <a:t>Brin</a:t>
            </a:r>
            <a:endParaRPr lang="el-GR" sz="18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632325"/>
            <a:ext cx="2647950" cy="1724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61327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01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Εύρεση Πληροφορίας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19.</a:t>
            </a:r>
            <a:r>
              <a:rPr lang="el-GR" sz="1600" dirty="0"/>
              <a:t>1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706416"/>
            <a:ext cx="3174603" cy="17650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1182" y="3471495"/>
            <a:ext cx="7685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από τη λέξη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googol</a:t>
            </a:r>
            <a:r>
              <a:rPr lang="en-US" dirty="0">
                <a:latin typeface="+mn-lt"/>
              </a:rPr>
              <a:t>,</a:t>
            </a:r>
            <a:r>
              <a:rPr lang="el-GR" dirty="0">
                <a:latin typeface="+mn-lt"/>
              </a:rPr>
              <a:t> ο αριθμός</a:t>
            </a:r>
            <a:r>
              <a:rPr lang="en-US" dirty="0">
                <a:latin typeface="+mn-lt"/>
              </a:rPr>
              <a:t> 1 </a:t>
            </a:r>
            <a:r>
              <a:rPr lang="el-GR" dirty="0">
                <a:latin typeface="+mn-lt"/>
              </a:rPr>
              <a:t>ακολουθούμενος από </a:t>
            </a:r>
            <a:r>
              <a:rPr lang="en-US" dirty="0">
                <a:latin typeface="+mn-lt"/>
              </a:rPr>
              <a:t>100 </a:t>
            </a:r>
            <a:r>
              <a:rPr lang="el-GR" dirty="0">
                <a:latin typeface="+mn-lt"/>
              </a:rPr>
              <a:t>μηδενικά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47244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αρχικά στο </a:t>
            </a:r>
            <a:r>
              <a:rPr lang="en-US" dirty="0">
                <a:latin typeface="+mn-lt"/>
              </a:rPr>
              <a:t>website </a:t>
            </a:r>
            <a:r>
              <a:rPr lang="el-GR" dirty="0">
                <a:latin typeface="+mn-lt"/>
              </a:rPr>
              <a:t>του</a:t>
            </a:r>
            <a:r>
              <a:rPr lang="en-GB" dirty="0">
                <a:latin typeface="+mn-lt"/>
              </a:rPr>
              <a:t> Stanford University</a:t>
            </a:r>
            <a:endParaRPr lang="el-GR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4504F2-274D-49F9-BCD5-FE6CA2962855}"/>
              </a:ext>
            </a:extLst>
          </p:cNvPr>
          <p:cNvSpPr txBox="1"/>
          <p:nvPr/>
        </p:nvSpPr>
        <p:spPr>
          <a:xfrm>
            <a:off x="522441" y="5607973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660099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anatomy of a large-scale hypertextual web search engine</a:t>
            </a:r>
            <a:endParaRPr lang="en-US" sz="18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333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Αναζήτηση στο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Web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: βασικά σημεία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graphicFrame>
        <p:nvGraphicFramePr>
          <p:cNvPr id="794652" name="Object 28"/>
          <p:cNvGraphicFramePr>
            <a:graphicFrameLocks noGrp="1" noChangeAspect="1"/>
          </p:cNvGraphicFramePr>
          <p:nvPr>
            <p:ph idx="1"/>
          </p:nvPr>
        </p:nvGraphicFramePr>
        <p:xfrm>
          <a:off x="7010400" y="1676400"/>
          <a:ext cx="1654175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39" name="Document" r:id="rId3" imgW="5539012" imgH="8035023" progId="Word.Document.8">
                  <p:embed/>
                </p:oleObj>
              </mc:Choice>
              <mc:Fallback>
                <p:oleObj name="Document" r:id="rId3" imgW="5539012" imgH="8035023" progId="Word.Documen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676400"/>
                        <a:ext cx="1654175" cy="240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7200" y="1905000"/>
            <a:ext cx="2438400" cy="4027488"/>
            <a:chOff x="288" y="1200"/>
            <a:chExt cx="1536" cy="2537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88" y="1200"/>
              <a:ext cx="1536" cy="2256"/>
              <a:chOff x="384" y="1968"/>
              <a:chExt cx="1536" cy="2256"/>
            </a:xfrm>
          </p:grpSpPr>
          <p:sp>
            <p:nvSpPr>
              <p:cNvPr id="22578" name="Rectangle 5"/>
              <p:cNvSpPr>
                <a:spLocks noChangeArrowheads="1"/>
              </p:cNvSpPr>
              <p:nvPr/>
            </p:nvSpPr>
            <p:spPr bwMode="auto">
              <a:xfrm>
                <a:off x="864" y="196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79" name="Rectangle 6"/>
              <p:cNvSpPr>
                <a:spLocks noChangeArrowheads="1"/>
              </p:cNvSpPr>
              <p:nvPr/>
            </p:nvSpPr>
            <p:spPr bwMode="auto">
              <a:xfrm>
                <a:off x="576" y="268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0" name="Rectangle 7"/>
              <p:cNvSpPr>
                <a:spLocks noChangeArrowheads="1"/>
              </p:cNvSpPr>
              <p:nvPr/>
            </p:nvSpPr>
            <p:spPr bwMode="auto">
              <a:xfrm>
                <a:off x="672" y="2784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1" name="Rectangle 8"/>
              <p:cNvSpPr>
                <a:spLocks noChangeArrowheads="1"/>
              </p:cNvSpPr>
              <p:nvPr/>
            </p:nvSpPr>
            <p:spPr bwMode="auto">
              <a:xfrm>
                <a:off x="768" y="288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2" name="Rectangle 9"/>
              <p:cNvSpPr>
                <a:spLocks noChangeArrowheads="1"/>
              </p:cNvSpPr>
              <p:nvPr/>
            </p:nvSpPr>
            <p:spPr bwMode="auto">
              <a:xfrm>
                <a:off x="384" y="3552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3" name="Rectangle 10"/>
              <p:cNvSpPr>
                <a:spLocks noChangeArrowheads="1"/>
              </p:cNvSpPr>
              <p:nvPr/>
            </p:nvSpPr>
            <p:spPr bwMode="auto">
              <a:xfrm>
                <a:off x="1440" y="312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4" name="Rectangle 11"/>
              <p:cNvSpPr>
                <a:spLocks noChangeArrowheads="1"/>
              </p:cNvSpPr>
              <p:nvPr/>
            </p:nvSpPr>
            <p:spPr bwMode="auto">
              <a:xfrm>
                <a:off x="1536" y="2352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5" name="Rectangle 12"/>
              <p:cNvSpPr>
                <a:spLocks noChangeArrowheads="1"/>
              </p:cNvSpPr>
              <p:nvPr/>
            </p:nvSpPr>
            <p:spPr bwMode="auto">
              <a:xfrm>
                <a:off x="480" y="364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6" name="Rectangle 13"/>
              <p:cNvSpPr>
                <a:spLocks noChangeArrowheads="1"/>
              </p:cNvSpPr>
              <p:nvPr/>
            </p:nvSpPr>
            <p:spPr bwMode="auto">
              <a:xfrm>
                <a:off x="576" y="3744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7" name="Rectangle 14"/>
              <p:cNvSpPr>
                <a:spLocks noChangeArrowheads="1"/>
              </p:cNvSpPr>
              <p:nvPr/>
            </p:nvSpPr>
            <p:spPr bwMode="auto">
              <a:xfrm>
                <a:off x="672" y="384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8" name="Rectangle 15"/>
              <p:cNvSpPr>
                <a:spLocks noChangeArrowheads="1"/>
              </p:cNvSpPr>
              <p:nvPr/>
            </p:nvSpPr>
            <p:spPr bwMode="auto">
              <a:xfrm>
                <a:off x="1632" y="244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9" name="Line 16"/>
              <p:cNvSpPr>
                <a:spLocks noChangeShapeType="1"/>
              </p:cNvSpPr>
              <p:nvPr/>
            </p:nvSpPr>
            <p:spPr bwMode="auto">
              <a:xfrm flipV="1">
                <a:off x="912" y="3504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90" name="Line 17"/>
              <p:cNvSpPr>
                <a:spLocks noChangeShapeType="1"/>
              </p:cNvSpPr>
              <p:nvPr/>
            </p:nvSpPr>
            <p:spPr bwMode="auto">
              <a:xfrm flipH="1" flipV="1">
                <a:off x="1104" y="2976"/>
                <a:ext cx="28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91" name="Line 18"/>
              <p:cNvSpPr>
                <a:spLocks noChangeShapeType="1"/>
              </p:cNvSpPr>
              <p:nvPr/>
            </p:nvSpPr>
            <p:spPr bwMode="auto">
              <a:xfrm flipV="1">
                <a:off x="1056" y="2640"/>
                <a:ext cx="43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92" name="Line 19"/>
              <p:cNvSpPr>
                <a:spLocks noChangeShapeType="1"/>
              </p:cNvSpPr>
              <p:nvPr/>
            </p:nvSpPr>
            <p:spPr bwMode="auto">
              <a:xfrm>
                <a:off x="1200" y="2400"/>
                <a:ext cx="24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93" name="Line 20"/>
              <p:cNvSpPr>
                <a:spLocks noChangeShapeType="1"/>
              </p:cNvSpPr>
              <p:nvPr/>
            </p:nvSpPr>
            <p:spPr bwMode="auto">
              <a:xfrm flipV="1">
                <a:off x="1632" y="2880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94" name="Line 21"/>
              <p:cNvSpPr>
                <a:spLocks noChangeShapeType="1"/>
              </p:cNvSpPr>
              <p:nvPr/>
            </p:nvSpPr>
            <p:spPr bwMode="auto">
              <a:xfrm flipH="1">
                <a:off x="816" y="3360"/>
                <a:ext cx="4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22577" name="Text Box 22"/>
            <p:cNvSpPr txBox="1">
              <a:spLocks noChangeArrowheads="1"/>
            </p:cNvSpPr>
            <p:nvPr/>
          </p:nvSpPr>
          <p:spPr bwMode="auto">
            <a:xfrm>
              <a:off x="417" y="3487"/>
              <a:ext cx="7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000"/>
                <a:t>The Web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7508875" y="5562600"/>
            <a:ext cx="1558925" cy="1219200"/>
            <a:chOff x="4730" y="3504"/>
            <a:chExt cx="982" cy="768"/>
          </a:xfrm>
        </p:grpSpPr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4800" y="3504"/>
              <a:ext cx="768" cy="528"/>
              <a:chOff x="3264" y="2496"/>
              <a:chExt cx="768" cy="528"/>
            </a:xfrm>
          </p:grpSpPr>
          <p:sp>
            <p:nvSpPr>
              <p:cNvPr id="22574" name="Rectangle 25"/>
              <p:cNvSpPr>
                <a:spLocks noChangeArrowheads="1"/>
              </p:cNvSpPr>
              <p:nvPr/>
            </p:nvSpPr>
            <p:spPr bwMode="auto">
              <a:xfrm>
                <a:off x="3264" y="2592"/>
                <a:ext cx="768" cy="432"/>
              </a:xfrm>
              <a:prstGeom prst="rect">
                <a:avLst/>
              </a:prstGeom>
              <a:gradFill rotWithShape="0">
                <a:gsLst>
                  <a:gs pos="0">
                    <a:srgbClr val="489C62"/>
                  </a:gs>
                  <a:gs pos="100000">
                    <a:srgbClr val="00A000">
                      <a:alpha val="50000"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75" name="Oval 26"/>
              <p:cNvSpPr>
                <a:spLocks noChangeArrowheads="1"/>
              </p:cNvSpPr>
              <p:nvPr/>
            </p:nvSpPr>
            <p:spPr bwMode="auto">
              <a:xfrm>
                <a:off x="3264" y="2496"/>
                <a:ext cx="768" cy="144"/>
              </a:xfrm>
              <a:prstGeom prst="ellipse">
                <a:avLst/>
              </a:prstGeom>
              <a:gradFill rotWithShape="0">
                <a:gsLst>
                  <a:gs pos="0">
                    <a:srgbClr val="489C62"/>
                  </a:gs>
                  <a:gs pos="100000">
                    <a:srgbClr val="00A0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22573" name="Text Box 27"/>
            <p:cNvSpPr txBox="1">
              <a:spLocks noChangeArrowheads="1"/>
            </p:cNvSpPr>
            <p:nvPr/>
          </p:nvSpPr>
          <p:spPr bwMode="auto">
            <a:xfrm>
              <a:off x="4730" y="4022"/>
              <a:ext cx="98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000"/>
                <a:t>Ad indexes</a:t>
              </a: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2971802" y="2733675"/>
            <a:ext cx="2395539" cy="1290638"/>
            <a:chOff x="1872" y="1722"/>
            <a:chExt cx="1509" cy="813"/>
          </a:xfrm>
        </p:grpSpPr>
        <p:grpSp>
          <p:nvGrpSpPr>
            <p:cNvPr id="7" name="Group 30"/>
            <p:cNvGrpSpPr>
              <a:grpSpLocks/>
            </p:cNvGrpSpPr>
            <p:nvPr/>
          </p:nvGrpSpPr>
          <p:grpSpPr bwMode="auto">
            <a:xfrm>
              <a:off x="1899" y="1722"/>
              <a:ext cx="1482" cy="813"/>
              <a:chOff x="1899" y="2211"/>
              <a:chExt cx="1482" cy="813"/>
            </a:xfrm>
          </p:grpSpPr>
          <p:pic>
            <p:nvPicPr>
              <p:cNvPr id="22570" name="Picture 31" descr="MCj02149840000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77" y="2521"/>
                <a:ext cx="507" cy="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71" name="Text Box 32"/>
              <p:cNvSpPr txBox="1">
                <a:spLocks noChangeArrowheads="1"/>
              </p:cNvSpPr>
              <p:nvPr/>
            </p:nvSpPr>
            <p:spPr bwMode="auto">
              <a:xfrm>
                <a:off x="1899" y="2211"/>
                <a:ext cx="148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1800" dirty="0"/>
                  <a:t>Web spider/crawler</a:t>
                </a:r>
              </a:p>
            </p:txBody>
          </p:sp>
        </p:grpSp>
        <p:sp>
          <p:nvSpPr>
            <p:cNvPr id="22569" name="Line 33"/>
            <p:cNvSpPr>
              <a:spLocks noChangeShapeType="1"/>
            </p:cNvSpPr>
            <p:nvPr/>
          </p:nvSpPr>
          <p:spPr bwMode="auto">
            <a:xfrm flipH="1" flipV="1">
              <a:off x="1872" y="2016"/>
              <a:ext cx="43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794658" name="Line 34"/>
          <p:cNvSpPr>
            <a:spLocks noChangeShapeType="1"/>
          </p:cNvSpPr>
          <p:nvPr/>
        </p:nvSpPr>
        <p:spPr bwMode="auto">
          <a:xfrm>
            <a:off x="2971800" y="3352800"/>
            <a:ext cx="685800" cy="304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3446463" y="4038600"/>
            <a:ext cx="1125537" cy="939800"/>
            <a:chOff x="2171" y="2544"/>
            <a:chExt cx="709" cy="592"/>
          </a:xfrm>
        </p:grpSpPr>
        <p:sp>
          <p:nvSpPr>
            <p:cNvPr id="22566" name="Text Box 36"/>
            <p:cNvSpPr txBox="1">
              <a:spLocks noChangeArrowheads="1"/>
            </p:cNvSpPr>
            <p:nvPr/>
          </p:nvSpPr>
          <p:spPr bwMode="auto">
            <a:xfrm>
              <a:off x="2171" y="2880"/>
              <a:ext cx="709" cy="256"/>
            </a:xfrm>
            <a:prstGeom prst="rect">
              <a:avLst/>
            </a:prstGeom>
            <a:solidFill>
              <a:schemeClr val="folHlink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000"/>
                <a:t>Indexer</a:t>
              </a:r>
            </a:p>
          </p:txBody>
        </p:sp>
        <p:sp>
          <p:nvSpPr>
            <p:cNvPr id="22567" name="AutoShape 37"/>
            <p:cNvSpPr>
              <a:spLocks noChangeArrowheads="1"/>
            </p:cNvSpPr>
            <p:nvPr/>
          </p:nvSpPr>
          <p:spPr bwMode="auto">
            <a:xfrm>
              <a:off x="2448" y="2544"/>
              <a:ext cx="192" cy="336"/>
            </a:xfrm>
            <a:prstGeom prst="downArrow">
              <a:avLst>
                <a:gd name="adj1" fmla="val 50000"/>
                <a:gd name="adj2" fmla="val 4375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2743200" y="4978400"/>
            <a:ext cx="3962400" cy="1803400"/>
            <a:chOff x="1728" y="3136"/>
            <a:chExt cx="2496" cy="1136"/>
          </a:xfrm>
        </p:grpSpPr>
        <p:grpSp>
          <p:nvGrpSpPr>
            <p:cNvPr id="10" name="Group 39"/>
            <p:cNvGrpSpPr>
              <a:grpSpLocks/>
            </p:cNvGrpSpPr>
            <p:nvPr/>
          </p:nvGrpSpPr>
          <p:grpSpPr bwMode="auto">
            <a:xfrm>
              <a:off x="1728" y="3504"/>
              <a:ext cx="2496" cy="768"/>
              <a:chOff x="1728" y="3504"/>
              <a:chExt cx="2496" cy="768"/>
            </a:xfrm>
          </p:grpSpPr>
          <p:grpSp>
            <p:nvGrpSpPr>
              <p:cNvPr id="11" name="Group 40"/>
              <p:cNvGrpSpPr>
                <a:grpSpLocks/>
              </p:cNvGrpSpPr>
              <p:nvPr/>
            </p:nvGrpSpPr>
            <p:grpSpPr bwMode="auto">
              <a:xfrm>
                <a:off x="1728" y="3504"/>
                <a:ext cx="768" cy="528"/>
                <a:chOff x="3264" y="2496"/>
                <a:chExt cx="768" cy="528"/>
              </a:xfrm>
            </p:grpSpPr>
            <p:sp>
              <p:nvSpPr>
                <p:cNvPr id="22564" name="Rectangle 41"/>
                <p:cNvSpPr>
                  <a:spLocks noChangeArrowheads="1"/>
                </p:cNvSpPr>
                <p:nvPr/>
              </p:nvSpPr>
              <p:spPr bwMode="auto">
                <a:xfrm>
                  <a:off x="3264" y="2592"/>
                  <a:ext cx="768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565" name="Oval 42"/>
                <p:cNvSpPr>
                  <a:spLocks noChangeArrowheads="1"/>
                </p:cNvSpPr>
                <p:nvPr/>
              </p:nvSpPr>
              <p:spPr bwMode="auto">
                <a:xfrm>
                  <a:off x="3264" y="2496"/>
                  <a:ext cx="768" cy="14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2" name="Group 43"/>
              <p:cNvGrpSpPr>
                <a:grpSpLocks/>
              </p:cNvGrpSpPr>
              <p:nvPr/>
            </p:nvGrpSpPr>
            <p:grpSpPr bwMode="auto">
              <a:xfrm>
                <a:off x="2592" y="3504"/>
                <a:ext cx="768" cy="528"/>
                <a:chOff x="3264" y="2496"/>
                <a:chExt cx="768" cy="528"/>
              </a:xfrm>
            </p:grpSpPr>
            <p:sp>
              <p:nvSpPr>
                <p:cNvPr id="22562" name="Rectangle 44"/>
                <p:cNvSpPr>
                  <a:spLocks noChangeArrowheads="1"/>
                </p:cNvSpPr>
                <p:nvPr/>
              </p:nvSpPr>
              <p:spPr bwMode="auto">
                <a:xfrm>
                  <a:off x="3264" y="2592"/>
                  <a:ext cx="768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563" name="Oval 45"/>
                <p:cNvSpPr>
                  <a:spLocks noChangeArrowheads="1"/>
                </p:cNvSpPr>
                <p:nvPr/>
              </p:nvSpPr>
              <p:spPr bwMode="auto">
                <a:xfrm>
                  <a:off x="3264" y="2496"/>
                  <a:ext cx="768" cy="14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3" name="Group 46"/>
              <p:cNvGrpSpPr>
                <a:grpSpLocks/>
              </p:cNvGrpSpPr>
              <p:nvPr/>
            </p:nvGrpSpPr>
            <p:grpSpPr bwMode="auto">
              <a:xfrm>
                <a:off x="3456" y="3504"/>
                <a:ext cx="768" cy="528"/>
                <a:chOff x="3264" y="2496"/>
                <a:chExt cx="768" cy="528"/>
              </a:xfrm>
            </p:grpSpPr>
            <p:sp>
              <p:nvSpPr>
                <p:cNvPr id="22560" name="Rectangle 47"/>
                <p:cNvSpPr>
                  <a:spLocks noChangeArrowheads="1"/>
                </p:cNvSpPr>
                <p:nvPr/>
              </p:nvSpPr>
              <p:spPr bwMode="auto">
                <a:xfrm>
                  <a:off x="3264" y="2592"/>
                  <a:ext cx="768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561" name="Oval 48"/>
                <p:cNvSpPr>
                  <a:spLocks noChangeArrowheads="1"/>
                </p:cNvSpPr>
                <p:nvPr/>
              </p:nvSpPr>
              <p:spPr bwMode="auto">
                <a:xfrm>
                  <a:off x="3264" y="2496"/>
                  <a:ext cx="768" cy="14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22559" name="Text Box 49"/>
              <p:cNvSpPr txBox="1">
                <a:spLocks noChangeArrowheads="1"/>
              </p:cNvSpPr>
              <p:nvPr/>
            </p:nvSpPr>
            <p:spPr bwMode="auto">
              <a:xfrm>
                <a:off x="2640" y="4022"/>
                <a:ext cx="72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2000"/>
                  <a:t>Indexes</a:t>
                </a:r>
              </a:p>
            </p:txBody>
          </p:sp>
        </p:grpSp>
        <p:cxnSp>
          <p:nvCxnSpPr>
            <p:cNvPr id="22553" name="AutoShape 50"/>
            <p:cNvCxnSpPr>
              <a:cxnSpLocks noChangeShapeType="1"/>
              <a:stCxn id="22566" idx="2"/>
              <a:endCxn id="22565" idx="0"/>
            </p:cNvCxnSpPr>
            <p:nvPr/>
          </p:nvCxnSpPr>
          <p:spPr bwMode="auto">
            <a:xfrm flipH="1">
              <a:off x="2112" y="3136"/>
              <a:ext cx="414" cy="3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2554" name="AutoShape 51"/>
            <p:cNvCxnSpPr>
              <a:cxnSpLocks noChangeShapeType="1"/>
              <a:stCxn id="22566" idx="2"/>
              <a:endCxn id="22563" idx="0"/>
            </p:cNvCxnSpPr>
            <p:nvPr/>
          </p:nvCxnSpPr>
          <p:spPr bwMode="auto">
            <a:xfrm>
              <a:off x="2526" y="3136"/>
              <a:ext cx="450" cy="3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2555" name="AutoShape 52"/>
            <p:cNvCxnSpPr>
              <a:cxnSpLocks noChangeShapeType="1"/>
              <a:stCxn id="22566" idx="2"/>
              <a:endCxn id="22561" idx="0"/>
            </p:cNvCxnSpPr>
            <p:nvPr/>
          </p:nvCxnSpPr>
          <p:spPr bwMode="auto">
            <a:xfrm>
              <a:off x="2526" y="3136"/>
              <a:ext cx="1314" cy="3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4" name="Group 53"/>
          <p:cNvGrpSpPr>
            <a:grpSpLocks/>
          </p:cNvGrpSpPr>
          <p:nvPr/>
        </p:nvGrpSpPr>
        <p:grpSpPr bwMode="auto">
          <a:xfrm>
            <a:off x="5410200" y="4002088"/>
            <a:ext cx="3276600" cy="762000"/>
            <a:chOff x="3408" y="2521"/>
            <a:chExt cx="2064" cy="480"/>
          </a:xfrm>
        </p:grpSpPr>
        <p:sp>
          <p:nvSpPr>
            <p:cNvPr id="22549" name="Rectangle 54"/>
            <p:cNvSpPr>
              <a:spLocks noChangeArrowheads="1"/>
            </p:cNvSpPr>
            <p:nvPr/>
          </p:nvSpPr>
          <p:spPr bwMode="auto">
            <a:xfrm>
              <a:off x="3408" y="2521"/>
              <a:ext cx="2064" cy="48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550" name="Rectangle 55"/>
            <p:cNvSpPr>
              <a:spLocks noChangeArrowheads="1"/>
            </p:cNvSpPr>
            <p:nvPr/>
          </p:nvSpPr>
          <p:spPr bwMode="auto">
            <a:xfrm>
              <a:off x="3503" y="2616"/>
              <a:ext cx="1393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551" name="AutoShape 56"/>
            <p:cNvSpPr>
              <a:spLocks noChangeArrowheads="1"/>
            </p:cNvSpPr>
            <p:nvPr/>
          </p:nvSpPr>
          <p:spPr bwMode="auto">
            <a:xfrm>
              <a:off x="4992" y="2617"/>
              <a:ext cx="432" cy="144"/>
            </a:xfrm>
            <a:prstGeom prst="roundRect">
              <a:avLst>
                <a:gd name="adj" fmla="val 16667"/>
              </a:avLst>
            </a:prstGeom>
            <a:solidFill>
              <a:srgbClr val="FFFF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Search</a:t>
              </a:r>
            </a:p>
          </p:txBody>
        </p:sp>
      </p:grpSp>
      <p:grpSp>
        <p:nvGrpSpPr>
          <p:cNvPr id="15" name="Group 57"/>
          <p:cNvGrpSpPr>
            <a:grpSpLocks/>
          </p:cNvGrpSpPr>
          <p:nvPr/>
        </p:nvGrpSpPr>
        <p:grpSpPr bwMode="auto">
          <a:xfrm>
            <a:off x="6553200" y="4876800"/>
            <a:ext cx="1371600" cy="609600"/>
            <a:chOff x="4128" y="3072"/>
            <a:chExt cx="864" cy="384"/>
          </a:xfrm>
        </p:grpSpPr>
        <p:sp>
          <p:nvSpPr>
            <p:cNvPr id="22547" name="AutoShape 58"/>
            <p:cNvSpPr>
              <a:spLocks noChangeArrowheads="1"/>
            </p:cNvSpPr>
            <p:nvPr/>
          </p:nvSpPr>
          <p:spPr bwMode="auto">
            <a:xfrm rot="1800000">
              <a:off x="4128" y="3072"/>
              <a:ext cx="240" cy="384"/>
            </a:xfrm>
            <a:prstGeom prst="upDownArrow">
              <a:avLst>
                <a:gd name="adj1" fmla="val 50000"/>
                <a:gd name="adj2" fmla="val 32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548" name="AutoShape 59"/>
            <p:cNvSpPr>
              <a:spLocks noChangeArrowheads="1"/>
            </p:cNvSpPr>
            <p:nvPr/>
          </p:nvSpPr>
          <p:spPr bwMode="auto">
            <a:xfrm rot="-1800000">
              <a:off x="4752" y="3072"/>
              <a:ext cx="240" cy="384"/>
            </a:xfrm>
            <a:prstGeom prst="upDownArrow">
              <a:avLst>
                <a:gd name="adj1" fmla="val 50000"/>
                <a:gd name="adj2" fmla="val 32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6" name="Group 60"/>
          <p:cNvGrpSpPr>
            <a:grpSpLocks/>
          </p:cNvGrpSpPr>
          <p:nvPr/>
        </p:nvGrpSpPr>
        <p:grpSpPr bwMode="auto">
          <a:xfrm>
            <a:off x="5562600" y="1600200"/>
            <a:ext cx="1782763" cy="2286000"/>
            <a:chOff x="3504" y="1008"/>
            <a:chExt cx="1123" cy="1440"/>
          </a:xfrm>
        </p:grpSpPr>
        <p:grpSp>
          <p:nvGrpSpPr>
            <p:cNvPr id="17" name="Group 61"/>
            <p:cNvGrpSpPr>
              <a:grpSpLocks/>
            </p:cNvGrpSpPr>
            <p:nvPr/>
          </p:nvGrpSpPr>
          <p:grpSpPr bwMode="auto">
            <a:xfrm>
              <a:off x="3504" y="1008"/>
              <a:ext cx="1123" cy="691"/>
              <a:chOff x="3504" y="1008"/>
              <a:chExt cx="1123" cy="691"/>
            </a:xfrm>
          </p:grpSpPr>
          <p:pic>
            <p:nvPicPr>
              <p:cNvPr id="22545" name="Picture 62" descr="MCj03871500000[1]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504" y="1008"/>
                <a:ext cx="691" cy="6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46" name="Text Box 63"/>
              <p:cNvSpPr txBox="1">
                <a:spLocks noChangeArrowheads="1"/>
              </p:cNvSpPr>
              <p:nvPr/>
            </p:nvSpPr>
            <p:spPr bwMode="auto">
              <a:xfrm>
                <a:off x="4164" y="1159"/>
                <a:ext cx="46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2000"/>
                  <a:t>User</a:t>
                </a:r>
              </a:p>
            </p:txBody>
          </p:sp>
        </p:grpSp>
        <p:sp>
          <p:nvSpPr>
            <p:cNvPr id="22544" name="AutoShape 64"/>
            <p:cNvSpPr>
              <a:spLocks noChangeArrowheads="1"/>
            </p:cNvSpPr>
            <p:nvPr/>
          </p:nvSpPr>
          <p:spPr bwMode="auto">
            <a:xfrm>
              <a:off x="3696" y="1728"/>
              <a:ext cx="192" cy="720"/>
            </a:xfrm>
            <a:prstGeom prst="downArrow">
              <a:avLst>
                <a:gd name="adj1" fmla="val 50000"/>
                <a:gd name="adj2" fmla="val 9375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254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19.4.1</a:t>
            </a:r>
          </a:p>
        </p:txBody>
      </p:sp>
    </p:spTree>
    <p:extLst>
      <p:ext uri="{BB962C8B-B14F-4D97-AF65-F5344CB8AC3E}">
        <p14:creationId xmlns:p14="http://schemas.microsoft.com/office/powerpoint/2010/main" val="394291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6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Δυναμικές και στατικές σελίδες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19600"/>
            <a:ext cx="6917532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3429000"/>
            <a:ext cx="853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+mn-lt"/>
              </a:rPr>
              <a:t>URL: </a:t>
            </a:r>
            <a:r>
              <a:rPr lang="el-GR" dirty="0">
                <a:latin typeface="+mn-lt"/>
              </a:rPr>
              <a:t>συνήθως όχι κάποιο αρχείο αλλά κάποιο πρόγραμμα στον </a:t>
            </a:r>
            <a:r>
              <a:rPr lang="en-US" dirty="0">
                <a:latin typeface="+mn-lt"/>
              </a:rPr>
              <a:t>server</a:t>
            </a:r>
          </a:p>
          <a:p>
            <a:pPr algn="just"/>
            <a:r>
              <a:rPr lang="en-US" sz="1800" dirty="0">
                <a:latin typeface="+mn-lt"/>
              </a:rPr>
              <a:t>Input part of the GET, e.g., http//www.google.com/search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?</a:t>
            </a:r>
            <a:r>
              <a:rPr lang="en-US" sz="1800" dirty="0">
                <a:latin typeface="+mn-lt"/>
              </a:rPr>
              <a:t>q=obama</a:t>
            </a: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524000"/>
            <a:ext cx="861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Στατικές: </a:t>
            </a:r>
            <a:r>
              <a:rPr lang="el-GR" dirty="0">
                <a:latin typeface="+mn-lt"/>
              </a:rPr>
              <a:t>σελίδες που το περιεχόμενο τους δεν αλλάζει από τη μία αίτηση στην άλλη</a:t>
            </a:r>
          </a:p>
          <a:p>
            <a:pPr marL="342900" indent="-342900"/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Δυναμικές</a:t>
            </a:r>
            <a:r>
              <a:rPr lang="el-GR" dirty="0">
                <a:latin typeface="+mn-lt"/>
              </a:rPr>
              <a:t> σελίδες: </a:t>
            </a:r>
            <a:r>
              <a:rPr lang="en-US" dirty="0">
                <a:latin typeface="+mn-lt"/>
              </a:rPr>
              <a:t>Hidden web –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Deep web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el-GR" sz="2000" dirty="0">
                <a:solidFill>
                  <a:prstClr val="black"/>
                </a:solidFill>
                <a:latin typeface="Calibri"/>
              </a:rPr>
              <a:t>Παράδειγμα: προσωπική ιστοσελίδα </a:t>
            </a:r>
            <a:r>
              <a:rPr lang="en-US" sz="2000" dirty="0" err="1">
                <a:solidFill>
                  <a:prstClr val="black"/>
                </a:solidFill>
                <a:latin typeface="Calibri"/>
              </a:rPr>
              <a:t>vs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σελίδα με την κατάσταση των πτήσεων σε ένα αεροδρόμιο</a:t>
            </a:r>
            <a:endParaRPr lang="el-GR" dirty="0">
              <a:latin typeface="+mn-lt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19.2</a:t>
            </a:r>
          </a:p>
        </p:txBody>
      </p:sp>
    </p:spTree>
    <p:extLst>
      <p:ext uri="{BB962C8B-B14F-4D97-AF65-F5344CB8AC3E}">
        <p14:creationId xmlns:p14="http://schemas.microsoft.com/office/powerpoint/2010/main" val="3307366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6908"/>
            <a:ext cx="8077200" cy="990600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Η συλλογή εγγράφων του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Web</a:t>
            </a:r>
          </a:p>
        </p:txBody>
      </p:sp>
      <p:sp>
        <p:nvSpPr>
          <p:cNvPr id="8079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00400" y="1600200"/>
            <a:ext cx="57150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pitchFamily="-112" charset="-128"/>
              </a:rPr>
              <a:t>No design/co-ordination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Distributed</a:t>
            </a:r>
            <a:r>
              <a:rPr lang="en-US" sz="2400" dirty="0">
                <a:ea typeface="ＭＳ Ｐゴシック" pitchFamily="-112" charset="-128"/>
              </a:rPr>
              <a:t> content creation, linking, democratization of publishing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pitchFamily="-112" charset="-128"/>
              </a:rPr>
              <a:t>Content includes </a:t>
            </a: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truth, lies</a:t>
            </a:r>
            <a:r>
              <a:rPr lang="en-US" sz="2400" dirty="0">
                <a:ea typeface="ＭＳ Ｐゴシック" pitchFamily="-112" charset="-128"/>
              </a:rPr>
              <a:t>, obsolete information, contradictions …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Unstructured</a:t>
            </a:r>
            <a:r>
              <a:rPr lang="en-US" sz="2400" dirty="0">
                <a:ea typeface="ＭＳ Ｐゴシック" pitchFamily="-112" charset="-128"/>
              </a:rPr>
              <a:t> (text, html, …), semi-structured (XML, annotated photos), structured (Databases)…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Scale</a:t>
            </a:r>
            <a:r>
              <a:rPr lang="en-US" sz="2400" dirty="0">
                <a:ea typeface="ＭＳ Ｐゴシック" pitchFamily="-112" charset="-128"/>
              </a:rPr>
              <a:t> much larger than previous text collections </a:t>
            </a:r>
            <a:endParaRPr lang="el-GR" sz="2400" dirty="0">
              <a:ea typeface="ＭＳ Ｐゴシック" pitchFamily="-112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Growth</a:t>
            </a:r>
            <a:r>
              <a:rPr lang="en-US" sz="2400" dirty="0">
                <a:ea typeface="ＭＳ Ｐゴシック" pitchFamily="-112" charset="-128"/>
              </a:rPr>
              <a:t> – slowed down from initial “volume doubling every few months” but still expanding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pitchFamily="-112" charset="-128"/>
              </a:rPr>
              <a:t>Content can be </a:t>
            </a: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dynamically generated</a:t>
            </a:r>
          </a:p>
        </p:txBody>
      </p:sp>
      <p:sp>
        <p:nvSpPr>
          <p:cNvPr id="27654" name="Slide Number Placeholder 2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247A42-43BF-44BE-B93F-AD3C166A4AB0}" type="slidenum">
              <a:rPr lang="en-US"/>
              <a:pPr/>
              <a:t>17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1905000"/>
            <a:ext cx="2438400" cy="4027488"/>
            <a:chOff x="288" y="1200"/>
            <a:chExt cx="1536" cy="2537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88" y="1200"/>
              <a:ext cx="1536" cy="2256"/>
              <a:chOff x="384" y="1968"/>
              <a:chExt cx="1536" cy="2256"/>
            </a:xfrm>
          </p:grpSpPr>
          <p:sp>
            <p:nvSpPr>
              <p:cNvPr id="27657" name="Rectangle 6"/>
              <p:cNvSpPr>
                <a:spLocks noChangeArrowheads="1"/>
              </p:cNvSpPr>
              <p:nvPr/>
            </p:nvSpPr>
            <p:spPr bwMode="auto">
              <a:xfrm>
                <a:off x="864" y="196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58" name="Rectangle 7"/>
              <p:cNvSpPr>
                <a:spLocks noChangeArrowheads="1"/>
              </p:cNvSpPr>
              <p:nvPr/>
            </p:nvSpPr>
            <p:spPr bwMode="auto">
              <a:xfrm>
                <a:off x="576" y="268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59" name="Rectangle 8"/>
              <p:cNvSpPr>
                <a:spLocks noChangeArrowheads="1"/>
              </p:cNvSpPr>
              <p:nvPr/>
            </p:nvSpPr>
            <p:spPr bwMode="auto">
              <a:xfrm>
                <a:off x="672" y="2784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0" name="Rectangle 9"/>
              <p:cNvSpPr>
                <a:spLocks noChangeArrowheads="1"/>
              </p:cNvSpPr>
              <p:nvPr/>
            </p:nvSpPr>
            <p:spPr bwMode="auto">
              <a:xfrm>
                <a:off x="768" y="288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1" name="Rectangle 10"/>
              <p:cNvSpPr>
                <a:spLocks noChangeArrowheads="1"/>
              </p:cNvSpPr>
              <p:nvPr/>
            </p:nvSpPr>
            <p:spPr bwMode="auto">
              <a:xfrm>
                <a:off x="384" y="3552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2" name="Rectangle 11"/>
              <p:cNvSpPr>
                <a:spLocks noChangeArrowheads="1"/>
              </p:cNvSpPr>
              <p:nvPr/>
            </p:nvSpPr>
            <p:spPr bwMode="auto">
              <a:xfrm>
                <a:off x="1440" y="312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3" name="Rectangle 12"/>
              <p:cNvSpPr>
                <a:spLocks noChangeArrowheads="1"/>
              </p:cNvSpPr>
              <p:nvPr/>
            </p:nvSpPr>
            <p:spPr bwMode="auto">
              <a:xfrm>
                <a:off x="1536" y="2352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4" name="Rectangle 13"/>
              <p:cNvSpPr>
                <a:spLocks noChangeArrowheads="1"/>
              </p:cNvSpPr>
              <p:nvPr/>
            </p:nvSpPr>
            <p:spPr bwMode="auto">
              <a:xfrm>
                <a:off x="480" y="364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5" name="Rectangle 14"/>
              <p:cNvSpPr>
                <a:spLocks noChangeArrowheads="1"/>
              </p:cNvSpPr>
              <p:nvPr/>
            </p:nvSpPr>
            <p:spPr bwMode="auto">
              <a:xfrm>
                <a:off x="576" y="3744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6" name="Rectangle 15"/>
              <p:cNvSpPr>
                <a:spLocks noChangeArrowheads="1"/>
              </p:cNvSpPr>
              <p:nvPr/>
            </p:nvSpPr>
            <p:spPr bwMode="auto">
              <a:xfrm>
                <a:off x="672" y="384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7" name="Rectangle 16"/>
              <p:cNvSpPr>
                <a:spLocks noChangeArrowheads="1"/>
              </p:cNvSpPr>
              <p:nvPr/>
            </p:nvSpPr>
            <p:spPr bwMode="auto">
              <a:xfrm>
                <a:off x="1632" y="244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8" name="Line 17"/>
              <p:cNvSpPr>
                <a:spLocks noChangeShapeType="1"/>
              </p:cNvSpPr>
              <p:nvPr/>
            </p:nvSpPr>
            <p:spPr bwMode="auto">
              <a:xfrm flipV="1">
                <a:off x="912" y="3504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9" name="Line 18"/>
              <p:cNvSpPr>
                <a:spLocks noChangeShapeType="1"/>
              </p:cNvSpPr>
              <p:nvPr/>
            </p:nvSpPr>
            <p:spPr bwMode="auto">
              <a:xfrm flipH="1" flipV="1">
                <a:off x="1104" y="2976"/>
                <a:ext cx="28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70" name="Line 19"/>
              <p:cNvSpPr>
                <a:spLocks noChangeShapeType="1"/>
              </p:cNvSpPr>
              <p:nvPr/>
            </p:nvSpPr>
            <p:spPr bwMode="auto">
              <a:xfrm flipV="1">
                <a:off x="1056" y="2640"/>
                <a:ext cx="43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71" name="Line 20"/>
              <p:cNvSpPr>
                <a:spLocks noChangeShapeType="1"/>
              </p:cNvSpPr>
              <p:nvPr/>
            </p:nvSpPr>
            <p:spPr bwMode="auto">
              <a:xfrm>
                <a:off x="1200" y="2400"/>
                <a:ext cx="24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72" name="Line 21"/>
              <p:cNvSpPr>
                <a:spLocks noChangeShapeType="1"/>
              </p:cNvSpPr>
              <p:nvPr/>
            </p:nvSpPr>
            <p:spPr bwMode="auto">
              <a:xfrm flipV="1">
                <a:off x="1632" y="2880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73" name="Line 22"/>
              <p:cNvSpPr>
                <a:spLocks noChangeShapeType="1"/>
              </p:cNvSpPr>
              <p:nvPr/>
            </p:nvSpPr>
            <p:spPr bwMode="auto">
              <a:xfrm flipH="1">
                <a:off x="816" y="3360"/>
                <a:ext cx="4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27656" name="Text Box 23"/>
            <p:cNvSpPr txBox="1">
              <a:spLocks noChangeArrowheads="1"/>
            </p:cNvSpPr>
            <p:nvPr/>
          </p:nvSpPr>
          <p:spPr bwMode="auto">
            <a:xfrm>
              <a:off x="417" y="3487"/>
              <a:ext cx="7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000"/>
                <a:t>The Web</a:t>
              </a:r>
            </a:p>
          </p:txBody>
        </p:sp>
      </p:grp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19.2</a:t>
            </a:r>
          </a:p>
        </p:txBody>
      </p:sp>
    </p:spTree>
    <p:extLst>
      <p:ext uri="{BB962C8B-B14F-4D97-AF65-F5344CB8AC3E}">
        <p14:creationId xmlns:p14="http://schemas.microsoft.com/office/powerpoint/2010/main" val="303630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Ο </a:t>
            </a:r>
            <a:r>
              <a:rPr lang="el-GR" dirty="0" err="1">
                <a:solidFill>
                  <a:schemeClr val="accent6">
                    <a:lumMod val="75000"/>
                  </a:schemeClr>
                </a:solidFill>
              </a:rPr>
              <a:t>γράφος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του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Web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4114800"/>
            <a:ext cx="685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Anchor text </a:t>
            </a:r>
            <a:r>
              <a:rPr lang="en-US" dirty="0">
                <a:latin typeface="+mn-lt"/>
              </a:rPr>
              <a:t>&lt;a&gt;&lt;/a&gt;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Κατευθυνόμενος,</a:t>
            </a:r>
          </a:p>
          <a:p>
            <a:r>
              <a:rPr lang="el-GR" dirty="0">
                <a:latin typeface="+mn-lt"/>
              </a:rPr>
              <a:t> (</a:t>
            </a:r>
            <a:r>
              <a:rPr lang="en-US" dirty="0">
                <a:latin typeface="+mn-lt"/>
              </a:rPr>
              <a:t>In-links/Out-links</a:t>
            </a:r>
            <a:r>
              <a:rPr lang="el-GR" dirty="0">
                <a:latin typeface="+mn-lt"/>
              </a:rPr>
              <a:t>)</a:t>
            </a:r>
            <a:endParaRPr lang="en-US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In-degree (8-15)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Out-degree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14" y="3098800"/>
            <a:ext cx="28670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457" y="3098800"/>
            <a:ext cx="424815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435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342900" y="1521123"/>
            <a:ext cx="8458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l-GR" sz="2800" dirty="0">
                <a:latin typeface="+mn-lt"/>
              </a:rPr>
              <a:t>Η κατανομή των εισερχόμενων ακμών </a:t>
            </a:r>
            <a:r>
              <a:rPr lang="el-GR" sz="2800" i="1" dirty="0">
                <a:latin typeface="+mn-lt"/>
              </a:rPr>
              <a:t>δεν</a:t>
            </a:r>
            <a:r>
              <a:rPr lang="el-GR" sz="2800" dirty="0">
                <a:latin typeface="+mn-lt"/>
              </a:rPr>
              <a:t> ακολουθεί την κατανομή </a:t>
            </a:r>
            <a:r>
              <a:rPr lang="en-US" sz="2800" dirty="0">
                <a:latin typeface="+mn-lt"/>
              </a:rPr>
              <a:t>Poisson (</a:t>
            </a:r>
            <a:r>
              <a:rPr lang="el-GR" sz="2800" dirty="0">
                <a:latin typeface="+mn-lt"/>
              </a:rPr>
              <a:t>την κατανομή που θα είχαμε αν κάθε σελίδα επέλεγε  ποιες σελίδες θα κάνει </a:t>
            </a:r>
            <a:r>
              <a:rPr lang="en-US" sz="2800" dirty="0">
                <a:latin typeface="+mn-lt"/>
              </a:rPr>
              <a:t>link </a:t>
            </a:r>
            <a:r>
              <a:rPr lang="el-GR" sz="2800" dirty="0">
                <a:latin typeface="+mn-lt"/>
              </a:rPr>
              <a:t>τυχαία (</a:t>
            </a:r>
            <a:r>
              <a:rPr lang="en-US" sz="2800" dirty="0">
                <a:latin typeface="+mn-lt"/>
              </a:rPr>
              <a:t>uniformly at random)</a:t>
            </a:r>
            <a:r>
              <a:rPr lang="el-GR" sz="2800" dirty="0">
                <a:latin typeface="+mn-lt"/>
              </a:rPr>
              <a:t>)</a:t>
            </a:r>
            <a:r>
              <a:rPr lang="en-US" sz="2800" dirty="0">
                <a:latin typeface="+mn-lt"/>
              </a:rPr>
              <a:t>. </a:t>
            </a:r>
          </a:p>
          <a:p>
            <a:endParaRPr lang="en-US" sz="2800" dirty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l-GR" sz="2800" dirty="0">
                <a:latin typeface="+mn-lt"/>
              </a:rPr>
              <a:t>Κατανομή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Power law</a:t>
            </a:r>
            <a:r>
              <a:rPr lang="en-US" sz="2800" dirty="0">
                <a:latin typeface="+mn-lt"/>
              </a:rPr>
              <a:t>, </a:t>
            </a:r>
          </a:p>
          <a:p>
            <a:r>
              <a:rPr lang="el-GR" sz="2800" dirty="0">
                <a:latin typeface="+mn-lt"/>
              </a:rPr>
              <a:t>Το πλήθος των σελίδων με </a:t>
            </a:r>
            <a:r>
              <a:rPr lang="en-US" sz="2800" dirty="0">
                <a:latin typeface="+mn-lt"/>
              </a:rPr>
              <a:t>in-degree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8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r>
              <a:rPr lang="en-US" sz="2800" dirty="0">
                <a:latin typeface="+mn-lt"/>
              </a:rPr>
              <a:t> </a:t>
            </a:r>
            <a:r>
              <a:rPr lang="el-GR" sz="2800" dirty="0">
                <a:latin typeface="+mn-lt"/>
              </a:rPr>
              <a:t> είναι ανάλογο του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1/</a:t>
            </a:r>
            <a:r>
              <a:rPr lang="en-US" sz="28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r>
              <a:rPr lang="en-US" sz="2800" i="1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α</a:t>
            </a:r>
            <a:r>
              <a:rPr lang="en-US" sz="2800" dirty="0">
                <a:latin typeface="+mn-lt"/>
              </a:rPr>
              <a:t> </a:t>
            </a:r>
          </a:p>
          <a:p>
            <a:r>
              <a:rPr lang="en-US" sz="2800" dirty="0">
                <a:latin typeface="+mn-lt"/>
              </a:rPr>
              <a:t>		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α</a:t>
            </a:r>
            <a:r>
              <a:rPr lang="en-US" sz="2800" dirty="0">
                <a:latin typeface="+mn-lt"/>
              </a:rPr>
              <a:t> </a:t>
            </a:r>
            <a:r>
              <a:rPr lang="el-GR" sz="2800" dirty="0">
                <a:latin typeface="+mn-lt"/>
              </a:rPr>
              <a:t>είναι συνήθως</a:t>
            </a:r>
            <a:r>
              <a:rPr lang="en-US" sz="2800" dirty="0">
                <a:latin typeface="+mn-lt"/>
              </a:rPr>
              <a:t> 2</a:t>
            </a:r>
            <a:r>
              <a:rPr lang="el-GR" sz="2800" dirty="0">
                <a:latin typeface="+mn-lt"/>
              </a:rPr>
              <a:t>,</a:t>
            </a:r>
            <a:r>
              <a:rPr lang="en-US" sz="2800" dirty="0">
                <a:latin typeface="+mn-lt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7912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>
                <a:latin typeface="+mn-lt"/>
              </a:rPr>
              <a:t>Που αλλού είδαμε παρόμοια κατανομή</a:t>
            </a:r>
            <a:r>
              <a:rPr lang="en-US" i="1" dirty="0">
                <a:latin typeface="+mn-lt"/>
              </a:rPr>
              <a:t>;</a:t>
            </a:r>
            <a:endParaRPr lang="el-GR" i="1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Ο </a:t>
            </a:r>
            <a:r>
              <a:rPr lang="el-GR" dirty="0" err="1">
                <a:solidFill>
                  <a:schemeClr val="accent6">
                    <a:lumMod val="75000"/>
                  </a:schemeClr>
                </a:solidFill>
              </a:rPr>
              <a:t>γράφος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του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Web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32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Τι θα δούμε σήμερα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70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l-GR" sz="1600" dirty="0"/>
              <a:t> 2</a:t>
            </a:r>
            <a:r>
              <a:rPr lang="en-US" sz="1600" dirty="0"/>
              <a:t>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1905000"/>
            <a:ext cx="7696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+mn-lt"/>
              </a:rPr>
              <a:t>Web</a:t>
            </a:r>
            <a:r>
              <a:rPr lang="el-GR" sz="2800" dirty="0">
                <a:latin typeface="+mn-lt"/>
              </a:rPr>
              <a:t> και μηχανές αναζήτησης</a:t>
            </a:r>
            <a:endParaRPr lang="en-US" sz="2800" dirty="0">
              <a:latin typeface="+mn-lt"/>
            </a:endParaRPr>
          </a:p>
          <a:p>
            <a:pPr lvl="1"/>
            <a:r>
              <a:rPr lang="en-US" sz="2800" dirty="0">
                <a:latin typeface="+mn-lt"/>
              </a:rPr>
              <a:t>	</a:t>
            </a:r>
            <a:r>
              <a:rPr lang="el-GR" sz="2800" dirty="0">
                <a:latin typeface="+mn-lt"/>
              </a:rPr>
              <a:t>λίγη ιστορία </a:t>
            </a:r>
            <a:endParaRPr lang="en-US" sz="2800" dirty="0">
              <a:latin typeface="+mn-lt"/>
            </a:endParaRPr>
          </a:p>
          <a:p>
            <a:pPr lvl="1"/>
            <a:r>
              <a:rPr lang="en-US" sz="2800" dirty="0">
                <a:latin typeface="+mn-lt"/>
              </a:rPr>
              <a:t>	</a:t>
            </a:r>
            <a:r>
              <a:rPr lang="el-GR" sz="2800" dirty="0">
                <a:latin typeface="+mn-lt"/>
              </a:rPr>
              <a:t>ο </a:t>
            </a:r>
            <a:r>
              <a:rPr lang="el-GR" sz="2800" dirty="0" err="1">
                <a:latin typeface="+mn-lt"/>
              </a:rPr>
              <a:t>γράφος</a:t>
            </a:r>
            <a:r>
              <a:rPr lang="el-GR" sz="2800" dirty="0">
                <a:latin typeface="+mn-lt"/>
              </a:rPr>
              <a:t> του </a:t>
            </a:r>
            <a:r>
              <a:rPr lang="en-US" sz="2800" dirty="0">
                <a:latin typeface="+mn-lt"/>
              </a:rPr>
              <a:t>web </a:t>
            </a:r>
          </a:p>
          <a:p>
            <a:pPr lvl="1"/>
            <a:r>
              <a:rPr lang="en-US" sz="2800" dirty="0">
                <a:latin typeface="+mn-lt"/>
              </a:rPr>
              <a:t>      </a:t>
            </a:r>
            <a:r>
              <a:rPr lang="el-GR" sz="2800" dirty="0">
                <a:latin typeface="+mn-lt"/>
              </a:rPr>
              <a:t>σημασία της άγκυρας </a:t>
            </a:r>
            <a:r>
              <a:rPr lang="en-US" sz="2800" dirty="0">
                <a:latin typeface="+mn-lt"/>
              </a:rPr>
              <a:t>(anchor text)</a:t>
            </a:r>
            <a:endParaRPr lang="el-GR" sz="28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+mn-lt"/>
              </a:rPr>
              <a:t> </a:t>
            </a:r>
            <a:r>
              <a:rPr lang="el-GR" sz="2800" dirty="0">
                <a:latin typeface="+mn-lt"/>
              </a:rPr>
              <a:t>Χρήστες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l-GR" sz="2800" dirty="0">
                <a:latin typeface="+mn-lt"/>
              </a:rPr>
              <a:t>Εξατομίκευση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l-GR" sz="2800" dirty="0">
                <a:latin typeface="+mn-lt"/>
              </a:rPr>
              <a:t>Διαφημίσεις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8130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5029200"/>
            <a:ext cx="762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IN</a:t>
            </a:r>
            <a:r>
              <a:rPr lang="en-US" sz="2000" dirty="0">
                <a:latin typeface="+mn-lt"/>
              </a:rPr>
              <a:t>: </a:t>
            </a:r>
            <a:r>
              <a:rPr lang="el-GR" sz="2000" dirty="0">
                <a:latin typeface="+mn-lt"/>
              </a:rPr>
              <a:t>Σελίδες που οδηγούν στο </a:t>
            </a:r>
            <a:r>
              <a:rPr lang="en-US" sz="2000" dirty="0">
                <a:latin typeface="+mn-lt"/>
              </a:rPr>
              <a:t>SCC </a:t>
            </a:r>
            <a:r>
              <a:rPr lang="el-GR" sz="2000" dirty="0">
                <a:latin typeface="+mn-lt"/>
              </a:rPr>
              <a:t>αλλά όχι το ανάποδο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OUT</a:t>
            </a:r>
            <a:r>
              <a:rPr lang="en-US" sz="2000" dirty="0">
                <a:latin typeface="+mn-lt"/>
              </a:rPr>
              <a:t>: </a:t>
            </a:r>
            <a:r>
              <a:rPr lang="el-GR" sz="2000" dirty="0">
                <a:latin typeface="+mn-lt"/>
              </a:rPr>
              <a:t>Σελίδες  στις οποίες μπορούμε να φτάσουμε από το </a:t>
            </a:r>
            <a:r>
              <a:rPr lang="en-US" sz="2000" dirty="0">
                <a:latin typeface="+mn-lt"/>
              </a:rPr>
              <a:t>SCC </a:t>
            </a:r>
            <a:r>
              <a:rPr lang="el-GR" sz="2000" dirty="0">
                <a:latin typeface="+mn-lt"/>
              </a:rPr>
              <a:t>αλλά δεν οδηγούν σε αυτό</a:t>
            </a:r>
          </a:p>
          <a:p>
            <a:r>
              <a:rPr lang="en-US" sz="2000" dirty="0">
                <a:latin typeface="+mn-lt"/>
              </a:rPr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32" y="1600200"/>
            <a:ext cx="487251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1524000"/>
            <a:ext cx="4590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Bow-tie shape</a:t>
            </a:r>
          </a:p>
          <a:p>
            <a:r>
              <a:rPr lang="el-GR" dirty="0">
                <a:latin typeface="+mn-lt"/>
              </a:rPr>
              <a:t>Τρεις κατηγορίες:</a:t>
            </a:r>
            <a:r>
              <a:rPr lang="en-US" dirty="0">
                <a:latin typeface="+mn-lt"/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IN</a:t>
            </a:r>
            <a:r>
              <a:rPr lang="en-US" dirty="0">
                <a:latin typeface="+mn-lt"/>
              </a:rPr>
              <a:t>,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OUT</a:t>
            </a:r>
            <a:r>
              <a:rPr lang="en-US" dirty="0">
                <a:latin typeface="+mn-lt"/>
              </a:rPr>
              <a:t>,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SCC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508" y="2819400"/>
            <a:ext cx="4069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Περιέχει μια μεγάλη ισχυρά συνδεδεμένη συνιστώσα </a:t>
            </a:r>
            <a:r>
              <a:rPr lang="en-US" dirty="0">
                <a:latin typeface="+mn-lt"/>
              </a:rPr>
              <a:t>(Strongly Connected Component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SCC</a:t>
            </a:r>
            <a:r>
              <a:rPr lang="en-US" dirty="0">
                <a:latin typeface="+mn-lt"/>
              </a:rPr>
              <a:t>))</a:t>
            </a:r>
            <a:endParaRPr lang="el-GR" dirty="0">
              <a:latin typeface="+mn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0329" y="22501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Ο </a:t>
            </a:r>
            <a:r>
              <a:rPr lang="el-GR" dirty="0" err="1">
                <a:solidFill>
                  <a:schemeClr val="accent6">
                    <a:lumMod val="75000"/>
                  </a:schemeClr>
                </a:solidFill>
              </a:rPr>
              <a:t>γράφος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του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Web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99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5638800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From the book Networks, Crowds, and Markets: Reasoning about a Highly Connected World. By David Easley and Jon Kleinberg. Cambridge University Press, 2010. Complete preprint on-line at </a:t>
            </a:r>
            <a:r>
              <a:rPr lang="en-US" sz="11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http://www.cs.cornell.edu/home/kleinber/networks-book/</a:t>
            </a:r>
            <a:endParaRPr lang="el-GR" sz="11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946150"/>
            <a:ext cx="514378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Ο </a:t>
            </a:r>
            <a:r>
              <a:rPr lang="el-GR" dirty="0" err="1">
                <a:solidFill>
                  <a:schemeClr val="accent6">
                    <a:lumMod val="75000"/>
                  </a:schemeClr>
                </a:solidFill>
              </a:rPr>
              <a:t>γράφος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του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Web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764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1595021"/>
            <a:ext cx="746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IN, OUT </a:t>
            </a:r>
            <a:r>
              <a:rPr lang="el-GR" dirty="0">
                <a:latin typeface="+mn-lt"/>
              </a:rPr>
              <a:t>παρόμοιο μέγεθος</a:t>
            </a:r>
            <a:r>
              <a:rPr lang="en-US" dirty="0">
                <a:latin typeface="+mn-lt"/>
              </a:rPr>
              <a:t>, SCC </a:t>
            </a:r>
            <a:r>
              <a:rPr lang="el-GR" dirty="0">
                <a:latin typeface="+mn-lt"/>
              </a:rPr>
              <a:t>μεγαλύτερο</a:t>
            </a:r>
            <a:endParaRPr lang="en-US" dirty="0">
              <a:latin typeface="+mn-lt"/>
            </a:endParaRPr>
          </a:p>
          <a:p>
            <a:r>
              <a:rPr lang="el-GR" dirty="0">
                <a:latin typeface="+mn-lt"/>
              </a:rPr>
              <a:t>Υπόλοιπες σελίδες</a:t>
            </a:r>
            <a:r>
              <a:rPr lang="en-US" dirty="0">
                <a:latin typeface="+mn-lt"/>
              </a:rPr>
              <a:t>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>
                <a:latin typeface="+mn-lt"/>
              </a:rPr>
              <a:t>Tubes: </a:t>
            </a:r>
            <a:r>
              <a:rPr lang="el-GR" dirty="0">
                <a:latin typeface="+mn-lt"/>
              </a:rPr>
              <a:t>μικρά σύνολα σελίδων έξω από το </a:t>
            </a:r>
            <a:r>
              <a:rPr lang="en-US" dirty="0">
                <a:latin typeface="+mn-lt"/>
              </a:rPr>
              <a:t>SCC </a:t>
            </a:r>
            <a:r>
              <a:rPr lang="el-GR" dirty="0">
                <a:latin typeface="+mn-lt"/>
              </a:rPr>
              <a:t>που δείχνουν απευθείας από το </a:t>
            </a:r>
            <a:r>
              <a:rPr lang="en-US" dirty="0">
                <a:latin typeface="+mn-lt"/>
              </a:rPr>
              <a:t>IN </a:t>
            </a:r>
            <a:r>
              <a:rPr lang="el-GR" dirty="0">
                <a:latin typeface="+mn-lt"/>
              </a:rPr>
              <a:t>στο</a:t>
            </a:r>
            <a:r>
              <a:rPr lang="en-US" dirty="0">
                <a:latin typeface="+mn-lt"/>
              </a:rPr>
              <a:t> OUT,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>
                <a:latin typeface="+mn-lt"/>
              </a:rPr>
              <a:t>Tendrils: </a:t>
            </a:r>
            <a:r>
              <a:rPr lang="el-GR" dirty="0">
                <a:latin typeface="+mn-lt"/>
              </a:rPr>
              <a:t>είτε δεν οδηγούν πουθενά από το </a:t>
            </a:r>
            <a:r>
              <a:rPr lang="en-US" dirty="0">
                <a:latin typeface="+mn-lt"/>
              </a:rPr>
              <a:t>IN </a:t>
            </a:r>
            <a:r>
              <a:rPr lang="el-GR" dirty="0">
                <a:latin typeface="+mn-lt"/>
              </a:rPr>
              <a:t>είτε δείχνουν από πουθενά στο </a:t>
            </a:r>
            <a:r>
              <a:rPr lang="en-US" dirty="0">
                <a:latin typeface="+mn-lt"/>
              </a:rPr>
              <a:t>OUT.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38600"/>
            <a:ext cx="399097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44196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Μικρές μη συνδεδεμένες συνιστώσες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Ο </a:t>
            </a:r>
            <a:r>
              <a:rPr lang="el-GR" dirty="0" err="1">
                <a:solidFill>
                  <a:schemeClr val="accent6">
                    <a:lumMod val="75000"/>
                  </a:schemeClr>
                </a:solidFill>
              </a:rPr>
              <a:t>γράφος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του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Web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752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70221" y="274956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Κείμενο Άγκυρας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663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l-GR" sz="1600" dirty="0"/>
              <a:t> 2</a:t>
            </a:r>
            <a:r>
              <a:rPr lang="en-US" sz="1600" dirty="0"/>
              <a:t>1.1</a:t>
            </a:r>
          </a:p>
        </p:txBody>
      </p:sp>
      <p:pic>
        <p:nvPicPr>
          <p:cNvPr id="6" name="Picture 5" descr="11f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10322"/>
            <a:ext cx="5943600" cy="250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93914" y="4215027"/>
            <a:ext cx="8392404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  <a:buClr>
                <a:srgbClr val="357E69"/>
              </a:buClr>
              <a:buSzPct val="10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Anchor text 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(κείμενο άγκυρας) </a:t>
            </a:r>
            <a:r>
              <a:rPr lang="el-GR" sz="2000" dirty="0">
                <a:solidFill>
                  <a:srgbClr val="000000"/>
                </a:solidFill>
                <a:latin typeface="Calibri" charset="0"/>
              </a:rPr>
              <a:t>κείμενο που περιβάλει τον σύνδεσμο</a:t>
            </a: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charset="0"/>
              </a:rPr>
              <a:t> </a:t>
            </a:r>
            <a:r>
              <a:rPr lang="el-GR" sz="2000" dirty="0">
                <a:latin typeface="Calibri" charset="0"/>
              </a:rPr>
              <a:t>Παράδειγμα</a:t>
            </a:r>
            <a:r>
              <a:rPr lang="en-US" sz="2000" dirty="0">
                <a:latin typeface="Calibri" charset="0"/>
              </a:rPr>
              <a:t>: “You can find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cheap cars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˂a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href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 =http://…˃</a:t>
            </a:r>
            <a:r>
              <a:rPr lang="en-US" sz="2000" dirty="0">
                <a:latin typeface="Calibri" charset="0"/>
              </a:rPr>
              <a:t>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here</a:t>
            </a:r>
            <a:r>
              <a:rPr lang="en-US" sz="2000" dirty="0">
                <a:latin typeface="Calibri" charset="0"/>
              </a:rPr>
              <a:t>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˂/a ˃</a:t>
            </a:r>
            <a:r>
              <a:rPr lang="en-US" sz="2000" dirty="0">
                <a:latin typeface="Calibri" charset="0"/>
              </a:rPr>
              <a:t>. ”</a:t>
            </a:r>
            <a:endParaRPr lang="el-GR" sz="2000" dirty="0"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l-GR" sz="2000" dirty="0">
                <a:latin typeface="Calibri" charset="0"/>
              </a:rPr>
              <a:t>Παράδειγμα</a:t>
            </a:r>
            <a:r>
              <a:rPr lang="en-US" sz="2000" dirty="0">
                <a:latin typeface="Calibri" charset="0"/>
              </a:rPr>
              <a:t>: “You can find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˂a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href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 =http://…˃</a:t>
            </a:r>
            <a:r>
              <a:rPr lang="en-US" sz="2000" dirty="0">
                <a:latin typeface="Calibri" charset="0"/>
              </a:rPr>
              <a:t>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cheap cars  here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˂/a ˃</a:t>
            </a:r>
            <a:r>
              <a:rPr lang="en-US" sz="2000" dirty="0">
                <a:latin typeface="Calibri" charset="0"/>
              </a:rPr>
              <a:t>. ”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n-US" sz="2000" dirty="0">
                <a:latin typeface="Calibri" charset="0"/>
              </a:rPr>
              <a:t>Anchor text: “You can find cheap cars here”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853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0518" y="448677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Σημασία των συνδέσεων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24</a:t>
            </a:fld>
            <a:endParaRPr lang="en-US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663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l-GR" sz="1600" dirty="0"/>
              <a:t> 2</a:t>
            </a:r>
            <a:r>
              <a:rPr lang="en-US" sz="1600" dirty="0"/>
              <a:t>1.1</a:t>
            </a:r>
          </a:p>
        </p:txBody>
      </p:sp>
      <p:pic>
        <p:nvPicPr>
          <p:cNvPr id="6" name="Picture 5" descr="11f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52600"/>
            <a:ext cx="6172200" cy="260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80493" y="4403116"/>
            <a:ext cx="8505825" cy="142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1</a:t>
            </a:r>
            <a:r>
              <a:rPr lang="el-GR" baseline="30000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η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 Υπόθεση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: </a:t>
            </a:r>
            <a:r>
              <a:rPr lang="en-US" dirty="0">
                <a:solidFill>
                  <a:srgbClr val="0070C0"/>
                </a:solidFill>
                <a:latin typeface="Calibri" charset="0"/>
              </a:rPr>
              <a:t>A hyperlink is a quality signal.</a:t>
            </a:r>
            <a:r>
              <a:rPr lang="el-GR" dirty="0">
                <a:solidFill>
                  <a:srgbClr val="0070C0"/>
                </a:solidFill>
                <a:latin typeface="Calibri" charset="0"/>
              </a:rPr>
              <a:t> (</a:t>
            </a:r>
            <a:r>
              <a:rPr lang="en-US" dirty="0">
                <a:solidFill>
                  <a:srgbClr val="0070C0"/>
                </a:solidFill>
                <a:latin typeface="Calibri" charset="0"/>
              </a:rPr>
              <a:t>PageRank)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l-GR" sz="2200" dirty="0">
                <a:solidFill>
                  <a:srgbClr val="000000"/>
                </a:solidFill>
                <a:latin typeface="Calibri" charset="0"/>
              </a:rPr>
              <a:t>Η σύνδεση </a:t>
            </a:r>
            <a:r>
              <a:rPr lang="en-US" sz="2000" i="1" dirty="0">
                <a:solidFill>
                  <a:srgbClr val="FF0000"/>
                </a:solidFill>
                <a:latin typeface="Calibri" charset="0"/>
              </a:rPr>
              <a:t>d</a:t>
            </a:r>
            <a:r>
              <a:rPr lang="en-US" sz="2000" i="1" baseline="-25000" dirty="0">
                <a:solidFill>
                  <a:srgbClr val="FF0000"/>
                </a:solidFill>
                <a:latin typeface="Calibri" charset="0"/>
              </a:rPr>
              <a:t>1</a:t>
            </a:r>
            <a:r>
              <a:rPr lang="en-US" sz="2000" dirty="0">
                <a:solidFill>
                  <a:srgbClr val="FF0000"/>
                </a:solidFill>
                <a:latin typeface="Calibri" charset="0"/>
              </a:rPr>
              <a:t>  → </a:t>
            </a:r>
            <a:r>
              <a:rPr lang="en-US" sz="2000" i="1" dirty="0">
                <a:solidFill>
                  <a:srgbClr val="FF0000"/>
                </a:solidFill>
                <a:latin typeface="Calibri" charset="0"/>
              </a:rPr>
              <a:t>d</a:t>
            </a:r>
            <a:r>
              <a:rPr lang="en-US" sz="2000" baseline="-25000" dirty="0">
                <a:solidFill>
                  <a:srgbClr val="FF0000"/>
                </a:solidFill>
                <a:latin typeface="Calibri" charset="0"/>
              </a:rPr>
              <a:t>2 </a:t>
            </a:r>
            <a:r>
              <a:rPr lang="en-US" sz="20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l-GR" sz="2000" dirty="0">
                <a:solidFill>
                  <a:srgbClr val="000000"/>
                </a:solidFill>
                <a:latin typeface="Calibri" charset="0"/>
              </a:rPr>
              <a:t>υποδηλώνει ότι ο συγγραφέας του </a:t>
            </a:r>
            <a:r>
              <a:rPr lang="en-US" sz="2000" i="1" dirty="0">
                <a:solidFill>
                  <a:srgbClr val="000000"/>
                </a:solidFill>
                <a:latin typeface="Calibri" charset="0"/>
              </a:rPr>
              <a:t>d</a:t>
            </a:r>
            <a:r>
              <a:rPr lang="en-US" sz="2000" i="1" baseline="-25000" dirty="0">
                <a:solidFill>
                  <a:srgbClr val="000000"/>
                </a:solidFill>
                <a:latin typeface="Calibri" charset="0"/>
              </a:rPr>
              <a:t>1</a:t>
            </a:r>
            <a:r>
              <a:rPr lang="el-GR" sz="2000" i="1" baseline="-25000" dirty="0">
                <a:solidFill>
                  <a:srgbClr val="000000"/>
                </a:solidFill>
                <a:latin typeface="Calibri" charset="0"/>
              </a:rPr>
              <a:t>  </a:t>
            </a:r>
            <a:r>
              <a:rPr lang="el-GR" sz="2000" dirty="0">
                <a:solidFill>
                  <a:srgbClr val="000000"/>
                </a:solidFill>
                <a:latin typeface="Calibri" charset="0"/>
              </a:rPr>
              <a:t>θεωρεί</a:t>
            </a: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l-GR" sz="2000" dirty="0">
                <a:solidFill>
                  <a:srgbClr val="000000"/>
                </a:solidFill>
                <a:latin typeface="Calibri" charset="0"/>
              </a:rPr>
              <a:t>το </a:t>
            </a: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Calibri" charset="0"/>
              </a:rPr>
              <a:t>d</a:t>
            </a:r>
            <a:r>
              <a:rPr lang="en-US" sz="2000" i="1" baseline="-25000" dirty="0">
                <a:solidFill>
                  <a:srgbClr val="000000"/>
                </a:solidFill>
                <a:latin typeface="Calibri" charset="0"/>
              </a:rPr>
              <a:t>2</a:t>
            </a:r>
            <a:r>
              <a:rPr lang="en-US" sz="2000" i="1" dirty="0">
                <a:solidFill>
                  <a:srgbClr val="000000"/>
                </a:solidFill>
                <a:latin typeface="Calibri" charset="0"/>
              </a:rPr>
              <a:t> 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      </a:t>
            </a:r>
            <a:r>
              <a:rPr lang="el-GR" sz="2000" dirty="0">
                <a:solidFill>
                  <a:srgbClr val="000000"/>
                </a:solidFill>
                <a:latin typeface="Calibri" charset="0"/>
              </a:rPr>
              <a:t>καλής ποιότητας και συναφές. </a:t>
            </a: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endParaRPr lang="en-US" sz="2600" dirty="0">
              <a:solidFill>
                <a:schemeClr val="accent6">
                  <a:lumMod val="60000"/>
                  <a:lumOff val="40000"/>
                </a:schemeClr>
              </a:solidFill>
              <a:latin typeface="Calibri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2400" y="5715000"/>
            <a:ext cx="8329130" cy="4976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2</a:t>
            </a:r>
            <a:r>
              <a:rPr lang="el-GR" baseline="30000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η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 Υπόθεση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: </a:t>
            </a:r>
            <a:r>
              <a:rPr lang="el-GR" dirty="0">
                <a:solidFill>
                  <a:srgbClr val="000000"/>
                </a:solidFill>
                <a:latin typeface="Calibri" charset="0"/>
              </a:rPr>
              <a:t>Το κείμενο της άγκυρας περιγράφει το περιεχόμενο του </a:t>
            </a:r>
            <a:r>
              <a:rPr lang="en-US" i="1" dirty="0">
                <a:latin typeface="Calibri" charset="0"/>
              </a:rPr>
              <a:t>d</a:t>
            </a:r>
            <a:r>
              <a:rPr lang="en-US" i="1" baseline="-25000" dirty="0">
                <a:latin typeface="Calibri" charset="0"/>
              </a:rPr>
              <a:t>2</a:t>
            </a:r>
            <a:r>
              <a:rPr lang="en-US" i="1" dirty="0">
                <a:latin typeface="Calibri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2676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Κείμενο Άγκυρας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25</a:t>
            </a:fld>
            <a:endParaRPr lang="en-US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663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l-GR" sz="1600" dirty="0"/>
              <a:t> 2</a:t>
            </a:r>
            <a:r>
              <a:rPr lang="en-US" sz="1600" dirty="0"/>
              <a:t>1.1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28346" y="1652132"/>
            <a:ext cx="8457972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dirty="0">
                <a:solidFill>
                  <a:srgbClr val="000000"/>
                </a:solidFill>
                <a:latin typeface="+mn-lt"/>
              </a:rPr>
              <a:t>Χρήση μόνο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[text of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d</a:t>
            </a:r>
            <a:r>
              <a:rPr lang="en-US" b="1" i="1" baseline="-25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2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]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 </a:t>
            </a:r>
            <a:r>
              <a:rPr lang="el-GR" dirty="0">
                <a:solidFill>
                  <a:srgbClr val="000000"/>
                </a:solidFill>
                <a:latin typeface="+mn-lt"/>
              </a:rPr>
              <a:t>ή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[text of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d</a:t>
            </a:r>
            <a:r>
              <a:rPr lang="en-US" b="1" i="1" baseline="-25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2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] + [anchor text →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d</a:t>
            </a:r>
            <a:r>
              <a:rPr lang="en-US" b="1" i="1" baseline="-25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2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]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90272" y="2971800"/>
            <a:ext cx="7862887" cy="2398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dirty="0">
                <a:solidFill>
                  <a:srgbClr val="000000"/>
                </a:solidFill>
                <a:latin typeface="Calibri" charset="0"/>
              </a:rPr>
              <a:t>Αναζήτηση του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[text of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d</a:t>
            </a:r>
            <a:r>
              <a:rPr lang="en-US" i="1" baseline="-25000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2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] + [anchor text →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d</a:t>
            </a:r>
            <a:r>
              <a:rPr lang="en-US" i="1" baseline="-25000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2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] </a:t>
            </a:r>
            <a:r>
              <a:rPr lang="el-GR" dirty="0">
                <a:solidFill>
                  <a:srgbClr val="000000"/>
                </a:solidFill>
                <a:latin typeface="Calibri" charset="0"/>
              </a:rPr>
              <a:t>συχνά πιο αποτελεσματική από την αναζήτηση μόνο του 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[text of </a:t>
            </a:r>
            <a:r>
              <a:rPr lang="en-US" i="1" dirty="0">
                <a:solidFill>
                  <a:srgbClr val="000000"/>
                </a:solidFill>
                <a:latin typeface="Calibri" charset="0"/>
              </a:rPr>
              <a:t>d</a:t>
            </a:r>
            <a:r>
              <a:rPr lang="en-US" i="1" baseline="-25000" dirty="0">
                <a:solidFill>
                  <a:srgbClr val="000000"/>
                </a:solidFill>
                <a:latin typeface="Calibri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] 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dirty="0">
                <a:solidFill>
                  <a:schemeClr val="tx1"/>
                </a:solidFill>
                <a:latin typeface="Calibri" charset="0"/>
              </a:rPr>
              <a:t>Παράδειγμα</a:t>
            </a:r>
            <a:r>
              <a:rPr lang="en-US" dirty="0">
                <a:solidFill>
                  <a:schemeClr val="tx1"/>
                </a:solidFill>
                <a:latin typeface="Calibri" charset="0"/>
              </a:rPr>
              <a:t>: </a:t>
            </a:r>
            <a:r>
              <a:rPr lang="el-GR" dirty="0">
                <a:latin typeface="Calibri" charset="0"/>
              </a:rPr>
              <a:t>Ερώτημα</a:t>
            </a:r>
            <a:r>
              <a:rPr lang="en-US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Calibri" charset="0"/>
              </a:rPr>
              <a:t>IBM</a:t>
            </a:r>
            <a:endParaRPr lang="en-US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</a:rPr>
              <a:t>Matches IBM’s copyright page 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</a:rPr>
              <a:t>Matches many spam pages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</a:rPr>
              <a:t>Matches IBM </a:t>
            </a:r>
            <a:r>
              <a:rPr lang="en-US" sz="2000" dirty="0" err="1">
                <a:solidFill>
                  <a:schemeClr val="tx1"/>
                </a:solidFill>
                <a:latin typeface="Calibri" charset="0"/>
              </a:rPr>
              <a:t>wikipedia</a:t>
            </a:r>
            <a:r>
              <a:rPr lang="en-US" sz="2000" dirty="0">
                <a:solidFill>
                  <a:schemeClr val="tx1"/>
                </a:solidFill>
                <a:latin typeface="Calibri" charset="0"/>
              </a:rPr>
              <a:t> article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000" i="1" dirty="0">
                <a:solidFill>
                  <a:schemeClr val="tx1"/>
                </a:solidFill>
                <a:latin typeface="Calibri" charset="0"/>
              </a:rPr>
              <a:t>May not match IBM home page!</a:t>
            </a:r>
            <a:r>
              <a:rPr lang="el-GR" sz="2000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libri" charset="0"/>
              </a:rPr>
              <a:t>if IBM home page is mostly graphics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0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0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2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SzPct val="10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200" dirty="0">
              <a:solidFill>
                <a:schemeClr val="tx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6661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11836" y="50342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Κείμενο Άγκυρας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26</a:t>
            </a:fld>
            <a:endParaRPr lang="en-US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663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l-GR" sz="1600" dirty="0"/>
              <a:t> 2</a:t>
            </a:r>
            <a:r>
              <a:rPr lang="en-US" sz="1600" dirty="0"/>
              <a:t>1.1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90272" y="1752600"/>
            <a:ext cx="8548928" cy="2398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sz="2000" dirty="0">
                <a:solidFill>
                  <a:srgbClr val="000000"/>
                </a:solidFill>
                <a:latin typeface="Calibri" charset="0"/>
              </a:rPr>
              <a:t>Αναζήτηση με χρήση του </a:t>
            </a: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[anchor text → </a:t>
            </a:r>
            <a:r>
              <a:rPr lang="en-US" sz="2000" i="1" dirty="0">
                <a:solidFill>
                  <a:srgbClr val="000000"/>
                </a:solidFill>
                <a:latin typeface="Calibri" charset="0"/>
              </a:rPr>
              <a:t>d</a:t>
            </a:r>
            <a:r>
              <a:rPr lang="en-US" sz="2000" i="1" baseline="-25000" dirty="0">
                <a:solidFill>
                  <a:srgbClr val="000000"/>
                </a:solidFill>
                <a:latin typeface="Calibri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] </a:t>
            </a:r>
            <a:r>
              <a:rPr lang="el-GR" sz="2000" dirty="0">
                <a:solidFill>
                  <a:srgbClr val="000000"/>
                </a:solidFill>
                <a:latin typeface="Calibri" charset="0"/>
              </a:rPr>
              <a:t>καλύτερη για το ερώτημα </a:t>
            </a: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IBM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sz="1800" dirty="0">
                <a:latin typeface="Calibri" charset="0"/>
              </a:rPr>
              <a:t>Η σελίδα με τις περισσότερες εμφανίσεις του όρου </a:t>
            </a:r>
            <a:r>
              <a:rPr lang="en-US" sz="1800" i="1" dirty="0">
                <a:solidFill>
                  <a:schemeClr val="tx1"/>
                </a:solidFill>
                <a:latin typeface="Calibri" charset="0"/>
              </a:rPr>
              <a:t>IBM </a:t>
            </a:r>
            <a:r>
              <a:rPr lang="el-GR" sz="1800" i="1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l-GR" sz="1800" dirty="0">
                <a:solidFill>
                  <a:schemeClr val="tx1"/>
                </a:solidFill>
                <a:latin typeface="Calibri" charset="0"/>
              </a:rPr>
              <a:t>στο </a:t>
            </a:r>
            <a:r>
              <a:rPr lang="en-US" sz="1800" dirty="0">
                <a:solidFill>
                  <a:schemeClr val="tx1"/>
                </a:solidFill>
                <a:latin typeface="Calibri" charset="0"/>
              </a:rPr>
              <a:t>anchor text </a:t>
            </a:r>
            <a:r>
              <a:rPr lang="el-GR" sz="1800" dirty="0">
                <a:solidFill>
                  <a:schemeClr val="tx1"/>
                </a:solidFill>
                <a:latin typeface="Calibri" charset="0"/>
              </a:rPr>
              <a:t>είναι η </a:t>
            </a:r>
            <a:endParaRPr lang="en-US" sz="18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1800" dirty="0">
                <a:solidFill>
                  <a:schemeClr val="tx1"/>
                </a:solidFill>
                <a:latin typeface="Calibri" charset="0"/>
              </a:rPr>
              <a:t>	www.ibm.com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0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0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2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SzPct val="10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200" dirty="0">
              <a:solidFill>
                <a:schemeClr val="tx1"/>
              </a:solidFill>
              <a:latin typeface="Calibri" charset="0"/>
            </a:endParaRPr>
          </a:p>
        </p:txBody>
      </p:sp>
      <p:pic>
        <p:nvPicPr>
          <p:cNvPr id="10" name="Picture 6" descr="35f-ib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951956"/>
            <a:ext cx="6515099" cy="364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5543975" y="2923492"/>
            <a:ext cx="31242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A million pieces of anchor text with “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ibm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” send a strong signal</a:t>
            </a:r>
          </a:p>
        </p:txBody>
      </p:sp>
    </p:spTree>
    <p:extLst>
      <p:ext uri="{BB962C8B-B14F-4D97-AF65-F5344CB8AC3E}">
        <p14:creationId xmlns:p14="http://schemas.microsoft.com/office/powerpoint/2010/main" val="9785561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2064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Κείμενο Άγκυρας στο Ευρετήριο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27</a:t>
            </a:fld>
            <a:endParaRPr lang="en-US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663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l-GR" sz="1600" dirty="0"/>
              <a:t> 2</a:t>
            </a:r>
            <a:r>
              <a:rPr lang="en-US" sz="1600" dirty="0"/>
              <a:t>1.1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548205" cy="892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buClr>
                <a:srgbClr val="437085"/>
              </a:buClr>
              <a:buSzPct val="10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sz="2600" dirty="0">
                <a:solidFill>
                  <a:srgbClr val="000000"/>
                </a:solidFill>
                <a:latin typeface="Calibri" charset="0"/>
              </a:rPr>
              <a:t>Άρα</a:t>
            </a:r>
            <a:r>
              <a:rPr lang="en-US" sz="2600" dirty="0">
                <a:solidFill>
                  <a:srgbClr val="000000"/>
                </a:solidFill>
                <a:latin typeface="Calibri" charset="0"/>
              </a:rPr>
              <a:t>: </a:t>
            </a:r>
            <a:r>
              <a:rPr lang="el-GR" sz="2600" dirty="0">
                <a:solidFill>
                  <a:srgbClr val="000000"/>
                </a:solidFill>
                <a:latin typeface="Calibri" charset="0"/>
              </a:rPr>
              <a:t>Το κείμενο στην άγκυρα αποτελεί καλύτερη περιγραφή του περιεχομένου της σελίδας από ό</a:t>
            </a:r>
            <a:r>
              <a:rPr lang="en-US" sz="2600" dirty="0">
                <a:solidFill>
                  <a:srgbClr val="000000"/>
                </a:solidFill>
                <a:latin typeface="Calibri" charset="0"/>
              </a:rPr>
              <a:t>,</a:t>
            </a:r>
            <a:r>
              <a:rPr lang="el-GR" sz="2600" dirty="0">
                <a:solidFill>
                  <a:srgbClr val="000000"/>
                </a:solidFill>
                <a:latin typeface="Calibri" charset="0"/>
              </a:rPr>
              <a:t>τι το περιεχόμενό της</a:t>
            </a:r>
            <a:endParaRPr lang="en-US" sz="26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6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6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6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SzPct val="10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600" dirty="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23622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pitchFamily="-11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pitchFamily="-11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C00000"/>
              </a:buClr>
            </a:pPr>
            <a:r>
              <a:rPr lang="el-GR" sz="2400" dirty="0">
                <a:solidFill>
                  <a:schemeClr val="accent6">
                    <a:lumMod val="50000"/>
                  </a:schemeClr>
                </a:solidFill>
              </a:rPr>
              <a:t>Όταν κατασκευάζουμε το ευρετήριο για ένα έγγραφο 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l-GR" sz="2400" dirty="0">
                <a:solidFill>
                  <a:schemeClr val="accent6">
                    <a:lumMod val="50000"/>
                  </a:schemeClr>
                </a:solidFill>
              </a:rPr>
              <a:t>συμπεριλαμβάνουμε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el-GR" sz="2400" dirty="0">
                <a:solidFill>
                  <a:schemeClr val="accent6">
                    <a:lumMod val="50000"/>
                  </a:schemeClr>
                </a:solidFill>
              </a:rPr>
              <a:t>με κάποιο βάρος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el-GR" sz="2400" dirty="0">
                <a:solidFill>
                  <a:schemeClr val="accent6">
                    <a:lumMod val="50000"/>
                  </a:schemeClr>
                </a:solidFill>
              </a:rPr>
              <a:t>και το κείμενο της άγκυρας των συνδέσεων που δείχνουν στο 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1939922" y="4789962"/>
            <a:ext cx="135518" cy="304800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5046546" y="3799362"/>
            <a:ext cx="2134294" cy="571498"/>
          </a:xfrm>
          <a:prstGeom prst="flowChartProcess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dirty="0">
                <a:latin typeface="Rockwell" pitchFamily="18" charset="0"/>
              </a:rPr>
              <a:t>www.ibm.com</a:t>
            </a:r>
            <a:endParaRPr lang="en-US" sz="1400" dirty="0">
              <a:latin typeface="Rockwell" pitchFamily="18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838200" y="3581400"/>
            <a:ext cx="2790825" cy="566309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400" dirty="0">
                <a:latin typeface="Rockwell" pitchFamily="18" charset="0"/>
              </a:rPr>
              <a:t>Armonk, NY-based computer</a:t>
            </a:r>
          </a:p>
          <a:p>
            <a:pPr algn="ctr">
              <a:spcBef>
                <a:spcPct val="20000"/>
              </a:spcBef>
            </a:pPr>
            <a:r>
              <a:rPr lang="en-US" sz="1400" dirty="0">
                <a:latin typeface="Rockwell" pitchFamily="18" charset="0"/>
              </a:rPr>
              <a:t>giant </a:t>
            </a:r>
            <a:r>
              <a:rPr lang="en-US" sz="1400" u="sng" dirty="0">
                <a:solidFill>
                  <a:srgbClr val="3333CC"/>
                </a:solidFill>
                <a:latin typeface="Rockwell" pitchFamily="18" charset="0"/>
              </a:rPr>
              <a:t>IBM</a:t>
            </a:r>
            <a:r>
              <a:rPr lang="en-US" sz="1400" dirty="0">
                <a:latin typeface="Rockwell" pitchFamily="18" charset="0"/>
              </a:rPr>
              <a:t> announced today</a:t>
            </a:r>
          </a:p>
        </p:txBody>
      </p:sp>
      <p:cxnSp>
        <p:nvCxnSpPr>
          <p:cNvPr id="11" name="AutoShape 7"/>
          <p:cNvCxnSpPr>
            <a:cxnSpLocks noChangeShapeType="1"/>
            <a:stCxn id="10" idx="2"/>
            <a:endCxn id="9" idx="1"/>
          </p:cNvCxnSpPr>
          <p:nvPr/>
        </p:nvCxnSpPr>
        <p:spPr bwMode="auto">
          <a:xfrm flipV="1">
            <a:off x="2233613" y="4085111"/>
            <a:ext cx="2812933" cy="6259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533400" y="4876800"/>
            <a:ext cx="2913639" cy="1083374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dirty="0">
                <a:latin typeface="Rockwell" pitchFamily="18" charset="0"/>
              </a:rPr>
              <a:t>Joe’s computer hardware links</a:t>
            </a:r>
          </a:p>
          <a:p>
            <a:pPr>
              <a:spcBef>
                <a:spcPct val="20000"/>
              </a:spcBef>
            </a:pPr>
            <a:r>
              <a:rPr lang="en-US" sz="1400" u="sng" dirty="0">
                <a:solidFill>
                  <a:srgbClr val="3333CC"/>
                </a:solidFill>
                <a:latin typeface="Rockwell" pitchFamily="18" charset="0"/>
              </a:rPr>
              <a:t>Sun</a:t>
            </a:r>
          </a:p>
          <a:p>
            <a:pPr>
              <a:spcBef>
                <a:spcPct val="20000"/>
              </a:spcBef>
            </a:pPr>
            <a:r>
              <a:rPr lang="en-US" sz="1400" u="sng" dirty="0">
                <a:solidFill>
                  <a:srgbClr val="3333CC"/>
                </a:solidFill>
                <a:latin typeface="Rockwell" pitchFamily="18" charset="0"/>
              </a:rPr>
              <a:t>HP</a:t>
            </a:r>
          </a:p>
          <a:p>
            <a:pPr>
              <a:spcBef>
                <a:spcPct val="20000"/>
              </a:spcBef>
            </a:pPr>
            <a:r>
              <a:rPr lang="en-US" sz="1400" u="sng" dirty="0">
                <a:solidFill>
                  <a:srgbClr val="3333CC"/>
                </a:solidFill>
                <a:latin typeface="Rockwell" pitchFamily="18" charset="0"/>
              </a:rPr>
              <a:t>IBM</a:t>
            </a: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V="1">
            <a:off x="2438400" y="4267200"/>
            <a:ext cx="2574844" cy="5715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4665214" y="5035841"/>
            <a:ext cx="2706126" cy="566309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400" u="sng" dirty="0">
                <a:solidFill>
                  <a:srgbClr val="3333CC"/>
                </a:solidFill>
                <a:latin typeface="Rockwell" pitchFamily="18" charset="0"/>
              </a:rPr>
              <a:t>Big Blue</a:t>
            </a:r>
            <a:r>
              <a:rPr lang="en-US" sz="1400" dirty="0">
                <a:solidFill>
                  <a:srgbClr val="3333CC"/>
                </a:solidFill>
                <a:latin typeface="Rockwell" pitchFamily="18" charset="0"/>
              </a:rPr>
              <a:t> </a:t>
            </a:r>
            <a:r>
              <a:rPr lang="en-US" sz="1400" dirty="0">
                <a:latin typeface="Rockwell" pitchFamily="18" charset="0"/>
              </a:rPr>
              <a:t>today announced</a:t>
            </a:r>
          </a:p>
          <a:p>
            <a:pPr algn="ctr">
              <a:spcBef>
                <a:spcPct val="20000"/>
              </a:spcBef>
            </a:pPr>
            <a:r>
              <a:rPr lang="en-US" sz="1400" dirty="0">
                <a:latin typeface="Rockwell" pitchFamily="18" charset="0"/>
              </a:rPr>
              <a:t>record profits for the quarter</a:t>
            </a: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V="1">
            <a:off x="5521322" y="4370860"/>
            <a:ext cx="135518" cy="4191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09800" y="59436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Χρήση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idf</a:t>
            </a:r>
            <a:r>
              <a:rPr lang="en-US" sz="2000" dirty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 για κοινούς όρους όπως </a:t>
            </a:r>
            <a:r>
              <a:rPr lang="en-US" sz="2000" dirty="0">
                <a:latin typeface="+mn-lt"/>
              </a:rPr>
              <a:t>Click, Here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Επίσης</a:t>
            </a:r>
            <a:r>
              <a:rPr lang="en-US" sz="2000" dirty="0">
                <a:latin typeface="+mn-lt"/>
              </a:rPr>
              <a:t>, extended anchor text</a:t>
            </a:r>
            <a:endParaRPr 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56279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0518" y="319424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Google Bombs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28</a:t>
            </a:fld>
            <a:endParaRPr lang="en-US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663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l-GR" sz="1600" dirty="0"/>
              <a:t> 2</a:t>
            </a:r>
            <a:r>
              <a:rPr lang="en-US" sz="1600" dirty="0"/>
              <a:t>1.1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5977" y="1371600"/>
            <a:ext cx="84203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Google bomb</a:t>
            </a:r>
            <a:r>
              <a:rPr lang="el-GR" sz="2800" dirty="0">
                <a:solidFill>
                  <a:srgbClr val="000000"/>
                </a:solidFill>
                <a:latin typeface="Calibri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l-GR" sz="2800" dirty="0">
                <a:solidFill>
                  <a:srgbClr val="000000"/>
                </a:solidFill>
                <a:latin typeface="Calibri" charset="0"/>
              </a:rPr>
              <a:t>μια αναζήτηση με «κακά» αποτελέσματα εξαιτίας κακόβουλης χρήσης κειμένου άγκυρας</a:t>
            </a:r>
            <a:endParaRPr lang="en-US" sz="28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518" y="2655889"/>
            <a:ext cx="8686800" cy="3672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l-GR" dirty="0">
                <a:solidFill>
                  <a:srgbClr val="000000"/>
                </a:solidFill>
                <a:latin typeface="+mn-lt"/>
              </a:rPr>
              <a:t>Η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Google </a:t>
            </a:r>
            <a:r>
              <a:rPr lang="el-GR" dirty="0">
                <a:solidFill>
                  <a:srgbClr val="000000"/>
                </a:solidFill>
                <a:latin typeface="+mn-lt"/>
              </a:rPr>
              <a:t>εισήγαγε μια νέα συνάρτηση βαρών το Ιανουάριο του 2007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el-GR" sz="2000" i="1" dirty="0">
                <a:solidFill>
                  <a:srgbClr val="C00000"/>
                </a:solidFill>
                <a:latin typeface="+mn-lt"/>
              </a:rPr>
              <a:t>Βάρος στο κείμενο άγκυρας ανάλογα με την εγκυρότητα/κύρος της σελίδα που το περιέχει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l-GR" sz="1800" dirty="0">
                <a:latin typeface="+mn-lt"/>
              </a:rPr>
              <a:t>	</a:t>
            </a:r>
            <a:r>
              <a:rPr lang="en-US" sz="1400" dirty="0">
                <a:latin typeface="+mn-lt"/>
              </a:rPr>
              <a:t>Miserable failure (Bush 2004)</a:t>
            </a:r>
            <a:endParaRPr lang="el-GR" sz="1400" dirty="0">
              <a:latin typeface="+mn-lt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Ακόμα κάποια υπόλοιπα</a:t>
            </a:r>
            <a:r>
              <a:rPr lang="en-US" dirty="0">
                <a:latin typeface="+mn-lt"/>
              </a:rPr>
              <a:t>: [dangerous cult] </a:t>
            </a:r>
            <a:r>
              <a:rPr lang="el-GR" dirty="0">
                <a:latin typeface="+mn-lt"/>
              </a:rPr>
              <a:t>στο</a:t>
            </a:r>
            <a:r>
              <a:rPr lang="en-US" dirty="0">
                <a:latin typeface="+mn-lt"/>
              </a:rPr>
              <a:t> Google, Bing, Yahoo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200" dirty="0">
                <a:latin typeface="+mn-lt"/>
              </a:rPr>
              <a:t>the Church of Scientology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>
                <a:solidFill>
                  <a:srgbClr val="000000"/>
                </a:solidFill>
                <a:latin typeface="+mn-lt"/>
              </a:rPr>
              <a:t>Defused Google bombs: 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[dumb </a:t>
            </a:r>
            <a:r>
              <a:rPr lang="en-US" sz="1600" dirty="0" err="1">
                <a:solidFill>
                  <a:srgbClr val="000000"/>
                </a:solidFill>
                <a:latin typeface="+mn-lt"/>
              </a:rPr>
              <a:t>motherf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…], [who is a failure?], [evil empire] [cheerful achievement]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9893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Κείμενο Άγκυρας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3200" dirty="0"/>
              <a:t>Άλλες εφαρμογές</a:t>
            </a:r>
            <a:endParaRPr lang="en-US" sz="3200" dirty="0"/>
          </a:p>
          <a:p>
            <a:pPr lvl="1" eaLnBrk="1" hangingPunct="1"/>
            <a:r>
              <a:rPr lang="el-GR" sz="3200" dirty="0"/>
              <a:t>Απόδοση βαρών/φιλτράρισμα στο </a:t>
            </a:r>
            <a:r>
              <a:rPr lang="el-GR" sz="3200" dirty="0" err="1"/>
              <a:t>γράφο</a:t>
            </a:r>
            <a:endParaRPr lang="en-US" sz="3200" dirty="0"/>
          </a:p>
          <a:p>
            <a:pPr lvl="1" eaLnBrk="1" hangingPunct="1"/>
            <a:r>
              <a:rPr lang="el-GR" sz="3200" dirty="0"/>
              <a:t>Για δημιουργία περιλήψεων μιας σελίδας</a:t>
            </a:r>
            <a:endParaRPr lang="en-US" sz="2800" dirty="0"/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21.1.1</a:t>
            </a:r>
          </a:p>
        </p:txBody>
      </p:sp>
    </p:spTree>
    <p:extLst>
      <p:ext uri="{BB962C8B-B14F-4D97-AF65-F5344CB8AC3E}">
        <p14:creationId xmlns:p14="http://schemas.microsoft.com/office/powerpoint/2010/main" val="253291418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Web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τι είναι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732420"/>
            <a:ext cx="821848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Web </a:t>
            </a:r>
            <a:r>
              <a:rPr lang="en-US" sz="2800" dirty="0">
                <a:latin typeface="+mn-lt"/>
                <a:cs typeface="+mn-cs"/>
              </a:rPr>
              <a:t>(World Wide Web, WWW, W3) 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800" dirty="0">
                <a:latin typeface="+mn-lt"/>
              </a:rPr>
              <a:t>μια συλλογή από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web</a:t>
            </a:r>
            <a:r>
              <a:rPr lang="el-GR" sz="28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σελίδες </a:t>
            </a:r>
            <a:r>
              <a:rPr lang="el-GR" sz="2800" dirty="0">
                <a:latin typeface="+mn-lt"/>
              </a:rPr>
              <a:t>(ιστοσελίδες) που είναι έγγραφα κειμένου και άλλες πηγές συνδεδεμένα με </a:t>
            </a:r>
            <a:r>
              <a:rPr lang="en-US" sz="2800" i="1" dirty="0">
                <a:latin typeface="+mn-lt"/>
              </a:rPr>
              <a:t>hyperlinks</a:t>
            </a:r>
            <a:r>
              <a:rPr lang="el-GR" sz="2800" dirty="0">
                <a:latin typeface="+mn-lt"/>
              </a:rPr>
              <a:t> και</a:t>
            </a:r>
            <a:r>
              <a:rPr lang="en-US" sz="2800" dirty="0">
                <a:latin typeface="+mn-lt"/>
              </a:rPr>
              <a:t> </a:t>
            </a:r>
            <a:r>
              <a:rPr lang="en-US" sz="2800" i="1" dirty="0">
                <a:latin typeface="+mn-lt"/>
              </a:rPr>
              <a:t>URLs</a:t>
            </a:r>
            <a:endParaRPr lang="el-GR" sz="2800" i="1" dirty="0">
              <a:latin typeface="+mn-lt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800" dirty="0">
                <a:latin typeface="+mn-lt"/>
                <a:cs typeface="+mn-cs"/>
              </a:rPr>
              <a:t>μια εφαρμογή που τρέχει πάνω από το </a:t>
            </a:r>
            <a:r>
              <a:rPr lang="en-US" sz="2800" dirty="0">
                <a:latin typeface="+mn-lt"/>
                <a:cs typeface="+mn-cs"/>
              </a:rPr>
              <a:t>Internet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4343400"/>
            <a:ext cx="8294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>
                <a:latin typeface="+mn-lt"/>
              </a:rPr>
              <a:t>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63 </a:t>
            </a:r>
            <a:r>
              <a:rPr lang="el-GR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δισεκατομμύρια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l-GR" sz="2800" dirty="0">
                <a:latin typeface="+mn-lt"/>
              </a:rPr>
              <a:t>ιστοσελίδες</a:t>
            </a:r>
            <a:endParaRPr lang="en-US" sz="2800" dirty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latin typeface="+mn-lt"/>
              </a:rPr>
              <a:t>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 </a:t>
            </a:r>
            <a:r>
              <a:rPr lang="el-GR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τρισεκατομμύριο </a:t>
            </a:r>
            <a:r>
              <a:rPr lang="el-GR" sz="2800" dirty="0">
                <a:latin typeface="+mn-lt"/>
              </a:rPr>
              <a:t>διαφορετικές </a:t>
            </a:r>
            <a:r>
              <a:rPr lang="en-US" sz="2800" dirty="0">
                <a:latin typeface="+mn-lt"/>
              </a:rPr>
              <a:t>web</a:t>
            </a:r>
            <a:r>
              <a:rPr lang="el-GR" sz="2800" dirty="0">
                <a:latin typeface="+mn-lt"/>
              </a:rPr>
              <a:t> διευθύνσεις</a:t>
            </a:r>
            <a:endParaRPr lang="en-US" sz="28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B2C77F-6FD7-4F6C-A800-C4F223E5AA9E}"/>
              </a:ext>
            </a:extLst>
          </p:cNvPr>
          <p:cNvSpPr txBox="1"/>
          <p:nvPr/>
        </p:nvSpPr>
        <p:spPr>
          <a:xfrm>
            <a:off x="1600200" y="57912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  <a:hlinkClick r:id="rId3"/>
              </a:rPr>
              <a:t>https://www.worldwidewebsize.com/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75143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Υπόθεση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2: annotation of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38F7F4-3A95-4FE3-9463-1B61255A37D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25604" name="Picture 7" descr="PPT242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5991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5257800" y="1447800"/>
            <a:ext cx="685800" cy="304800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09600" y="2590800"/>
            <a:ext cx="7858125" cy="4010025"/>
            <a:chOff x="643428" y="2895600"/>
            <a:chExt cx="7857143" cy="4009553"/>
          </a:xfrm>
        </p:grpSpPr>
        <p:pic>
          <p:nvPicPr>
            <p:cNvPr id="25607" name="Picture 8" descr="PPT242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428" y="3124200"/>
              <a:ext cx="7857143" cy="3780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Down Arrow 10"/>
            <p:cNvSpPr/>
            <p:nvPr/>
          </p:nvSpPr>
          <p:spPr>
            <a:xfrm>
              <a:off x="3810094" y="2895600"/>
              <a:ext cx="1219048" cy="152382"/>
            </a:xfrm>
            <a:prstGeom prst="downArrow">
              <a:avLst/>
            </a:prstGeom>
            <a:solidFill>
              <a:srgbClr val="00A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201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305008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Search Engine Anatomy*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19.</a:t>
            </a:r>
            <a:r>
              <a:rPr lang="el-GR" sz="1600" dirty="0"/>
              <a:t>1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88" y="1786562"/>
            <a:ext cx="3812217" cy="42386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7283" y="6504131"/>
            <a:ext cx="8458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* The Anatomy of a Large-Scale </a:t>
            </a:r>
            <a:r>
              <a:rPr lang="en-US" sz="12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Hypertextual</a:t>
            </a:r>
            <a:r>
              <a:rPr lang="en-US" sz="1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Web Search Engine, Sergey </a:t>
            </a:r>
            <a:r>
              <a:rPr lang="en-US" sz="12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Brin</a:t>
            </a:r>
            <a:r>
              <a:rPr lang="en-US" sz="1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and Lawrence Page, 1998</a:t>
            </a:r>
            <a:endParaRPr lang="en-US" sz="1200" b="1" i="1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1940815"/>
            <a:ext cx="44086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BigFiles</a:t>
            </a:r>
            <a:r>
              <a:rPr lang="en-US" sz="1600" dirty="0">
                <a:latin typeface="+mn-lt"/>
              </a:rPr>
              <a:t>: virtual files spanning multiple file systems </a:t>
            </a: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Repository:</a:t>
            </a:r>
            <a:r>
              <a:rPr lang="en-US" sz="1600" dirty="0">
                <a:latin typeface="+mn-lt"/>
              </a:rPr>
              <a:t> full HTML of every web page</a:t>
            </a:r>
          </a:p>
          <a:p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DocIndex</a:t>
            </a:r>
            <a:r>
              <a:rPr lang="en-US" sz="1600" dirty="0">
                <a:latin typeface="+mn-lt"/>
              </a:rPr>
              <a:t>: info about files</a:t>
            </a:r>
          </a:p>
          <a:p>
            <a:endParaRPr lang="en-US" sz="1600" dirty="0">
              <a:latin typeface="+mn-lt"/>
            </a:endParaRP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Indexer</a:t>
            </a:r>
          </a:p>
          <a:p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Hit list: </a:t>
            </a:r>
            <a:r>
              <a:rPr lang="en-US" sz="1600" dirty="0">
                <a:latin typeface="+mn-lt"/>
              </a:rPr>
              <a:t>list of occurrences of a particular word in a particular document including position, font, and capitalization (fancy (title, anchor, </a:t>
            </a:r>
            <a:r>
              <a:rPr lang="en-US" sz="1600" dirty="0" err="1">
                <a:latin typeface="+mn-lt"/>
              </a:rPr>
              <a:t>etc</a:t>
            </a:r>
            <a:r>
              <a:rPr lang="en-US" sz="1600" dirty="0">
                <a:latin typeface="+mn-lt"/>
              </a:rPr>
              <a:t>), plain) </a:t>
            </a:r>
          </a:p>
          <a:p>
            <a:r>
              <a:rPr lang="en-US" sz="1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 list of tokens per document</a:t>
            </a:r>
          </a:p>
          <a:p>
            <a:r>
              <a:rPr lang="en-US" sz="1600" dirty="0">
                <a:latin typeface="+mn-lt"/>
              </a:rPr>
              <a:t>Distributes the hits to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Barrels</a:t>
            </a: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partially sorted Forward index  (</a:t>
            </a:r>
            <a:r>
              <a:rPr lang="en-US" sz="1600" dirty="0">
                <a:latin typeface="+mn-lt"/>
              </a:rPr>
              <a:t>ranges of </a:t>
            </a:r>
            <a:r>
              <a:rPr lang="en-US" sz="1600" dirty="0" err="1">
                <a:latin typeface="+mn-lt"/>
              </a:rPr>
              <a:t>wordids</a:t>
            </a:r>
            <a:r>
              <a:rPr lang="en-US" sz="1600" dirty="0">
                <a:latin typeface="+mn-lt"/>
              </a:rPr>
              <a:t>)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Sorter</a:t>
            </a:r>
            <a:r>
              <a:rPr lang="en-US" sz="1600" dirty="0">
                <a:latin typeface="+mn-lt"/>
              </a:rPr>
              <a:t> </a:t>
            </a:r>
          </a:p>
          <a:p>
            <a:r>
              <a:rPr lang="en-US" sz="1600" dirty="0">
                <a:latin typeface="+mn-lt"/>
              </a:rPr>
              <a:t>inverted index</a:t>
            </a:r>
          </a:p>
          <a:p>
            <a:endParaRPr lang="en-US" sz="1600" dirty="0">
              <a:latin typeface="+mn-lt"/>
            </a:endParaRPr>
          </a:p>
          <a:p>
            <a:r>
              <a:rPr lang="en-US" sz="1600" dirty="0">
                <a:latin typeface="+mn-lt"/>
              </a:rPr>
              <a:t>Anchors - </a:t>
            </a:r>
          </a:p>
        </p:txBody>
      </p:sp>
      <p:sp>
        <p:nvSpPr>
          <p:cNvPr id="3" name="Freeform 2"/>
          <p:cNvSpPr/>
          <p:nvPr/>
        </p:nvSpPr>
        <p:spPr>
          <a:xfrm>
            <a:off x="557695" y="1452605"/>
            <a:ext cx="3924766" cy="1280700"/>
          </a:xfrm>
          <a:custGeom>
            <a:avLst/>
            <a:gdLst>
              <a:gd name="connsiteX0" fmla="*/ 1461110 w 3924766"/>
              <a:gd name="connsiteY0" fmla="*/ 67437 h 1280700"/>
              <a:gd name="connsiteX1" fmla="*/ 332954 w 3924766"/>
              <a:gd name="connsiteY1" fmla="*/ 55561 h 1280700"/>
              <a:gd name="connsiteX2" fmla="*/ 445 w 3924766"/>
              <a:gd name="connsiteY2" fmla="*/ 720579 h 1280700"/>
              <a:gd name="connsiteX3" fmla="*/ 380456 w 3924766"/>
              <a:gd name="connsiteY3" fmla="*/ 1254969 h 1280700"/>
              <a:gd name="connsiteX4" fmla="*/ 1069224 w 3924766"/>
              <a:gd name="connsiteY4" fmla="*/ 1041213 h 1280700"/>
              <a:gd name="connsiteX5" fmla="*/ 2161754 w 3924766"/>
              <a:gd name="connsiteY5" fmla="*/ 1171842 h 1280700"/>
              <a:gd name="connsiteX6" fmla="*/ 2351760 w 3924766"/>
              <a:gd name="connsiteY6" fmla="*/ 1278720 h 1280700"/>
              <a:gd name="connsiteX7" fmla="*/ 3729297 w 3924766"/>
              <a:gd name="connsiteY7" fmla="*/ 1076839 h 1280700"/>
              <a:gd name="connsiteX8" fmla="*/ 3669921 w 3924766"/>
              <a:gd name="connsiteY8" fmla="*/ 316818 h 1280700"/>
              <a:gd name="connsiteX9" fmla="*/ 1461110 w 3924766"/>
              <a:gd name="connsiteY9" fmla="*/ 67437 h 128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24766" h="1280700">
                <a:moveTo>
                  <a:pt x="1461110" y="67437"/>
                </a:moveTo>
                <a:cubicBezTo>
                  <a:pt x="904949" y="23894"/>
                  <a:pt x="576398" y="-53296"/>
                  <a:pt x="332954" y="55561"/>
                </a:cubicBezTo>
                <a:cubicBezTo>
                  <a:pt x="89510" y="164418"/>
                  <a:pt x="-7472" y="520678"/>
                  <a:pt x="445" y="720579"/>
                </a:cubicBezTo>
                <a:cubicBezTo>
                  <a:pt x="8362" y="920480"/>
                  <a:pt x="202326" y="1201530"/>
                  <a:pt x="380456" y="1254969"/>
                </a:cubicBezTo>
                <a:cubicBezTo>
                  <a:pt x="558586" y="1308408"/>
                  <a:pt x="772341" y="1055067"/>
                  <a:pt x="1069224" y="1041213"/>
                </a:cubicBezTo>
                <a:cubicBezTo>
                  <a:pt x="1366107" y="1027359"/>
                  <a:pt x="1947998" y="1132258"/>
                  <a:pt x="2161754" y="1171842"/>
                </a:cubicBezTo>
                <a:cubicBezTo>
                  <a:pt x="2375510" y="1211426"/>
                  <a:pt x="2090503" y="1294554"/>
                  <a:pt x="2351760" y="1278720"/>
                </a:cubicBezTo>
                <a:cubicBezTo>
                  <a:pt x="2613017" y="1262886"/>
                  <a:pt x="3509603" y="1237156"/>
                  <a:pt x="3729297" y="1076839"/>
                </a:cubicBezTo>
                <a:cubicBezTo>
                  <a:pt x="3948991" y="916522"/>
                  <a:pt x="4049931" y="485052"/>
                  <a:pt x="3669921" y="316818"/>
                </a:cubicBezTo>
                <a:cubicBezTo>
                  <a:pt x="3289911" y="148584"/>
                  <a:pt x="2017271" y="110980"/>
                  <a:pt x="1461110" y="67437"/>
                </a:cubicBezTo>
                <a:close/>
              </a:path>
            </a:pathLst>
          </a:custGeom>
          <a:noFill/>
          <a:ln w="952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Freeform 3"/>
          <p:cNvSpPr/>
          <p:nvPr/>
        </p:nvSpPr>
        <p:spPr>
          <a:xfrm>
            <a:off x="320930" y="4071230"/>
            <a:ext cx="1699042" cy="2131207"/>
          </a:xfrm>
          <a:custGeom>
            <a:avLst/>
            <a:gdLst>
              <a:gd name="connsiteX0" fmla="*/ 914104 w 1699042"/>
              <a:gd name="connsiteY0" fmla="*/ 287014 h 2131207"/>
              <a:gd name="connsiteX1" fmla="*/ 47205 w 1699042"/>
              <a:gd name="connsiteY1" fmla="*/ 37632 h 2131207"/>
              <a:gd name="connsiteX2" fmla="*/ 154083 w 1699042"/>
              <a:gd name="connsiteY2" fmla="*/ 999534 h 2131207"/>
              <a:gd name="connsiteX3" fmla="*/ 486592 w 1699042"/>
              <a:gd name="connsiteY3" fmla="*/ 2092064 h 2131207"/>
              <a:gd name="connsiteX4" fmla="*/ 1662249 w 1699042"/>
              <a:gd name="connsiteY4" fmla="*/ 1830806 h 2131207"/>
              <a:gd name="connsiteX5" fmla="*/ 1365366 w 1699042"/>
              <a:gd name="connsiteY5" fmla="*/ 1272666 h 2131207"/>
              <a:gd name="connsiteX6" fmla="*/ 985356 w 1699042"/>
              <a:gd name="connsiteY6" fmla="*/ 453269 h 2131207"/>
              <a:gd name="connsiteX7" fmla="*/ 747849 w 1699042"/>
              <a:gd name="connsiteY7" fmla="*/ 203887 h 213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99042" h="2131207">
                <a:moveTo>
                  <a:pt x="914104" y="287014"/>
                </a:moveTo>
                <a:cubicBezTo>
                  <a:pt x="543989" y="102946"/>
                  <a:pt x="173875" y="-81121"/>
                  <a:pt x="47205" y="37632"/>
                </a:cubicBezTo>
                <a:cubicBezTo>
                  <a:pt x="-79465" y="156385"/>
                  <a:pt x="80852" y="657129"/>
                  <a:pt x="154083" y="999534"/>
                </a:cubicBezTo>
                <a:cubicBezTo>
                  <a:pt x="227314" y="1341939"/>
                  <a:pt x="235231" y="1953519"/>
                  <a:pt x="486592" y="2092064"/>
                </a:cubicBezTo>
                <a:cubicBezTo>
                  <a:pt x="737953" y="2230609"/>
                  <a:pt x="1515787" y="1967372"/>
                  <a:pt x="1662249" y="1830806"/>
                </a:cubicBezTo>
                <a:cubicBezTo>
                  <a:pt x="1808711" y="1694240"/>
                  <a:pt x="1478181" y="1502255"/>
                  <a:pt x="1365366" y="1272666"/>
                </a:cubicBezTo>
                <a:cubicBezTo>
                  <a:pt x="1252551" y="1043077"/>
                  <a:pt x="1088276" y="631399"/>
                  <a:pt x="985356" y="453269"/>
                </a:cubicBezTo>
                <a:cubicBezTo>
                  <a:pt x="882436" y="275139"/>
                  <a:pt x="815142" y="239513"/>
                  <a:pt x="747849" y="203887"/>
                </a:cubicBezTo>
              </a:path>
            </a:pathLst>
          </a:cu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Freeform 7"/>
          <p:cNvSpPr/>
          <p:nvPr/>
        </p:nvSpPr>
        <p:spPr>
          <a:xfrm>
            <a:off x="567053" y="2456426"/>
            <a:ext cx="2035481" cy="1651259"/>
          </a:xfrm>
          <a:custGeom>
            <a:avLst/>
            <a:gdLst>
              <a:gd name="connsiteX0" fmla="*/ 1154869 w 2035481"/>
              <a:gd name="connsiteY0" fmla="*/ 96769 h 1651259"/>
              <a:gd name="connsiteX1" fmla="*/ 299846 w 2035481"/>
              <a:gd name="connsiteY1" fmla="*/ 571782 h 1651259"/>
              <a:gd name="connsiteX2" fmla="*/ 14838 w 2035481"/>
              <a:gd name="connsiteY2" fmla="*/ 1248675 h 1651259"/>
              <a:gd name="connsiteX3" fmla="*/ 691731 w 2035481"/>
              <a:gd name="connsiteY3" fmla="*/ 1640561 h 1651259"/>
              <a:gd name="connsiteX4" fmla="*/ 1392376 w 2035481"/>
              <a:gd name="connsiteY4" fmla="*/ 833039 h 1651259"/>
              <a:gd name="connsiteX5" fmla="*/ 1819887 w 2035481"/>
              <a:gd name="connsiteY5" fmla="*/ 559906 h 1651259"/>
              <a:gd name="connsiteX6" fmla="*/ 2021768 w 2035481"/>
              <a:gd name="connsiteY6" fmla="*/ 274899 h 1651259"/>
              <a:gd name="connsiteX7" fmla="*/ 1451752 w 2035481"/>
              <a:gd name="connsiteY7" fmla="*/ 13642 h 1651259"/>
              <a:gd name="connsiteX8" fmla="*/ 1154869 w 2035481"/>
              <a:gd name="connsiteY8" fmla="*/ 96769 h 165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5481" h="1651259">
                <a:moveTo>
                  <a:pt x="1154869" y="96769"/>
                </a:moveTo>
                <a:cubicBezTo>
                  <a:pt x="962885" y="189792"/>
                  <a:pt x="489851" y="379798"/>
                  <a:pt x="299846" y="571782"/>
                </a:cubicBezTo>
                <a:cubicBezTo>
                  <a:pt x="109841" y="763766"/>
                  <a:pt x="-50476" y="1070545"/>
                  <a:pt x="14838" y="1248675"/>
                </a:cubicBezTo>
                <a:cubicBezTo>
                  <a:pt x="80152" y="1426805"/>
                  <a:pt x="462141" y="1709834"/>
                  <a:pt x="691731" y="1640561"/>
                </a:cubicBezTo>
                <a:cubicBezTo>
                  <a:pt x="921321" y="1571288"/>
                  <a:pt x="1204350" y="1013148"/>
                  <a:pt x="1392376" y="833039"/>
                </a:cubicBezTo>
                <a:cubicBezTo>
                  <a:pt x="1580402" y="652930"/>
                  <a:pt x="1714988" y="652929"/>
                  <a:pt x="1819887" y="559906"/>
                </a:cubicBezTo>
                <a:cubicBezTo>
                  <a:pt x="1924786" y="466883"/>
                  <a:pt x="2083124" y="365943"/>
                  <a:pt x="2021768" y="274899"/>
                </a:cubicBezTo>
                <a:cubicBezTo>
                  <a:pt x="1960412" y="183855"/>
                  <a:pt x="1600194" y="45310"/>
                  <a:pt x="1451752" y="13642"/>
                </a:cubicBezTo>
                <a:cubicBezTo>
                  <a:pt x="1303310" y="-18026"/>
                  <a:pt x="1346853" y="3746"/>
                  <a:pt x="1154869" y="96769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Freeform 10"/>
          <p:cNvSpPr/>
          <p:nvPr/>
        </p:nvSpPr>
        <p:spPr>
          <a:xfrm>
            <a:off x="287283" y="2286000"/>
            <a:ext cx="4284717" cy="4182910"/>
          </a:xfrm>
          <a:custGeom>
            <a:avLst/>
            <a:gdLst>
              <a:gd name="connsiteX0" fmla="*/ 2575912 w 4585324"/>
              <a:gd name="connsiteY0" fmla="*/ 341865 h 4316958"/>
              <a:gd name="connsiteX1" fmla="*/ 319601 w 4585324"/>
              <a:gd name="connsiteY1" fmla="*/ 128109 h 4316958"/>
              <a:gd name="connsiteX2" fmla="*/ 34593 w 4585324"/>
              <a:gd name="connsiteY2" fmla="*/ 2396296 h 4316958"/>
              <a:gd name="connsiteX3" fmla="*/ 497731 w 4585324"/>
              <a:gd name="connsiteY3" fmla="*/ 4284473 h 4316958"/>
              <a:gd name="connsiteX4" fmla="*/ 2492785 w 4585324"/>
              <a:gd name="connsiteY4" fmla="*/ 3548203 h 4316958"/>
              <a:gd name="connsiteX5" fmla="*/ 3680318 w 4585324"/>
              <a:gd name="connsiteY5" fmla="*/ 2990063 h 4316958"/>
              <a:gd name="connsiteX6" fmla="*/ 4285959 w 4585324"/>
              <a:gd name="connsiteY6" fmla="*/ 2788182 h 4316958"/>
              <a:gd name="connsiteX7" fmla="*/ 4582842 w 4585324"/>
              <a:gd name="connsiteY7" fmla="*/ 2301294 h 4316958"/>
              <a:gd name="connsiteX8" fmla="*/ 4297834 w 4585324"/>
              <a:gd name="connsiteY8" fmla="*/ 1422520 h 4316958"/>
              <a:gd name="connsiteX9" fmla="*/ 2623414 w 4585324"/>
              <a:gd name="connsiteY9" fmla="*/ 1315642 h 4316958"/>
              <a:gd name="connsiteX10" fmla="*/ 2754042 w 4585324"/>
              <a:gd name="connsiteY10" fmla="*/ 828753 h 4316958"/>
              <a:gd name="connsiteX11" fmla="*/ 2575912 w 4585324"/>
              <a:gd name="connsiteY11" fmla="*/ 341865 h 4316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5324" h="4316958">
                <a:moveTo>
                  <a:pt x="2575912" y="341865"/>
                </a:moveTo>
                <a:cubicBezTo>
                  <a:pt x="2170172" y="225091"/>
                  <a:pt x="743154" y="-214296"/>
                  <a:pt x="319601" y="128109"/>
                </a:cubicBezTo>
                <a:cubicBezTo>
                  <a:pt x="-103952" y="470514"/>
                  <a:pt x="4905" y="1703569"/>
                  <a:pt x="34593" y="2396296"/>
                </a:cubicBezTo>
                <a:cubicBezTo>
                  <a:pt x="64281" y="3089023"/>
                  <a:pt x="88032" y="4092489"/>
                  <a:pt x="497731" y="4284473"/>
                </a:cubicBezTo>
                <a:cubicBezTo>
                  <a:pt x="907430" y="4476457"/>
                  <a:pt x="1962354" y="3763938"/>
                  <a:pt x="2492785" y="3548203"/>
                </a:cubicBezTo>
                <a:cubicBezTo>
                  <a:pt x="3023216" y="3332468"/>
                  <a:pt x="3381456" y="3116733"/>
                  <a:pt x="3680318" y="2990063"/>
                </a:cubicBezTo>
                <a:cubicBezTo>
                  <a:pt x="3979180" y="2863393"/>
                  <a:pt x="4135538" y="2902977"/>
                  <a:pt x="4285959" y="2788182"/>
                </a:cubicBezTo>
                <a:cubicBezTo>
                  <a:pt x="4436380" y="2673387"/>
                  <a:pt x="4580863" y="2528904"/>
                  <a:pt x="4582842" y="2301294"/>
                </a:cubicBezTo>
                <a:cubicBezTo>
                  <a:pt x="4584821" y="2073684"/>
                  <a:pt x="4624405" y="1586795"/>
                  <a:pt x="4297834" y="1422520"/>
                </a:cubicBezTo>
                <a:cubicBezTo>
                  <a:pt x="3971263" y="1258245"/>
                  <a:pt x="2880713" y="1414603"/>
                  <a:pt x="2623414" y="1315642"/>
                </a:cubicBezTo>
                <a:cubicBezTo>
                  <a:pt x="2366115" y="1216681"/>
                  <a:pt x="2756021" y="987091"/>
                  <a:pt x="2754042" y="828753"/>
                </a:cubicBezTo>
                <a:cubicBezTo>
                  <a:pt x="2752063" y="670415"/>
                  <a:pt x="2981652" y="458639"/>
                  <a:pt x="2575912" y="341865"/>
                </a:cubicBezTo>
                <a:close/>
              </a:path>
            </a:pathLst>
          </a:custGeom>
          <a:noFill/>
          <a:ln w="31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2018982" y="5961812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+mn-lt"/>
              </a:rPr>
              <a:t>INDEX</a:t>
            </a:r>
            <a:endParaRPr lang="el-GR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1034" y="1073414"/>
            <a:ext cx="2203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WEB CRAWLING</a:t>
            </a:r>
            <a:endParaRPr lang="el-GR" sz="14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45856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r" eaLnBrk="1" hangingPunct="1"/>
            <a:r>
              <a:rPr lang="el-GR" cap="none" dirty="0">
                <a:ea typeface="ＭＳ Ｐゴシック" pitchFamily="-112" charset="-128"/>
              </a:rPr>
              <a:t>ΟΙ ΧΡΗΣΤΕΣ</a:t>
            </a:r>
            <a:br>
              <a:rPr lang="en-US" cap="none" dirty="0">
                <a:ea typeface="ＭＳ Ｐゴシック" pitchFamily="-112" charset="-128"/>
              </a:rPr>
            </a:br>
            <a:endParaRPr lang="en-US" sz="2400" cap="none" dirty="0">
              <a:ea typeface="ＭＳ Ｐゴシック" pitchFamily="-112" charset="-128"/>
            </a:endParaRP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6C6797-B0F8-456D-ACC5-2181AE5D5579}" type="slidenum">
              <a:rPr lang="en-US"/>
              <a:pPr/>
              <a:t>32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19.4</a:t>
            </a:r>
          </a:p>
        </p:txBody>
      </p:sp>
    </p:spTree>
    <p:extLst>
      <p:ext uri="{BB962C8B-B14F-4D97-AF65-F5344CB8AC3E}">
        <p14:creationId xmlns:p14="http://schemas.microsoft.com/office/powerpoint/2010/main" val="36319744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Ανάγκες Χρηστών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35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19.4.1</a:t>
            </a:r>
          </a:p>
        </p:txBody>
      </p:sp>
      <p:sp>
        <p:nvSpPr>
          <p:cNvPr id="23561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206707-3801-4992-A80D-4CE77293E48D}" type="slidenum">
              <a:rPr lang="en-US"/>
              <a:pPr/>
              <a:t>33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9600" y="2133600"/>
            <a:ext cx="777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l-GR" sz="3200" dirty="0">
                <a:latin typeface="+mn-lt"/>
              </a:rPr>
              <a:t> Ποιοι είναι οι χρήστες;</a:t>
            </a:r>
            <a:endParaRPr lang="en-US" sz="3200" dirty="0">
              <a:latin typeface="+mn-lt"/>
            </a:endParaRPr>
          </a:p>
          <a:p>
            <a:endParaRPr lang="el-GR" sz="3200" dirty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l-GR" sz="3200" dirty="0">
                <a:latin typeface="+mn-lt"/>
              </a:rPr>
              <a:t> Μέσος αριθμός λέξεων ανά αναζήτηση </a:t>
            </a:r>
            <a:r>
              <a:rPr lang="el-GR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2-3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n-US" sz="3200" dirty="0">
                <a:latin typeface="+mn-lt"/>
              </a:rPr>
              <a:t> </a:t>
            </a:r>
            <a:r>
              <a:rPr lang="el-GR" sz="3200" dirty="0">
                <a:latin typeface="+mn-lt"/>
              </a:rPr>
              <a:t>Σπάνια χρησιμοποιούν τελεστές</a:t>
            </a:r>
          </a:p>
        </p:txBody>
      </p:sp>
    </p:spTree>
    <p:extLst>
      <p:ext uri="{BB962C8B-B14F-4D97-AF65-F5344CB8AC3E}">
        <p14:creationId xmlns:p14="http://schemas.microsoft.com/office/powerpoint/2010/main" val="2241470117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Ανάγκες Χρηστών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1600200"/>
            <a:ext cx="8061325" cy="40386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000" dirty="0">
                <a:solidFill>
                  <a:schemeClr val="hlink"/>
                </a:solidFill>
                <a:ea typeface="ＭＳ Ｐゴシック" pitchFamily="-112" charset="-128"/>
              </a:rPr>
              <a:t>Need [Brod02, RL04]</a:t>
            </a:r>
          </a:p>
          <a:p>
            <a:pPr lvl="1" eaLnBrk="1" hangingPunct="1"/>
            <a:r>
              <a:rPr lang="en-US" sz="2000" b="1" u="sng" dirty="0">
                <a:ea typeface="ＭＳ Ｐゴシック" pitchFamily="-112" charset="-128"/>
              </a:rPr>
              <a:t>Informational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(πληροφοριακά ερωτήματα) </a:t>
            </a:r>
            <a:r>
              <a:rPr lang="en-US" sz="2000" dirty="0">
                <a:ea typeface="ＭＳ Ｐゴシック" pitchFamily="-112" charset="-128"/>
              </a:rPr>
              <a:t>– </a:t>
            </a:r>
            <a:r>
              <a:rPr lang="el-GR" sz="2000" dirty="0">
                <a:ea typeface="ＭＳ Ｐゴシック" pitchFamily="-112" charset="-128"/>
              </a:rPr>
              <a:t>θέλουν </a:t>
            </a:r>
            <a:r>
              <a:rPr lang="el-GR" sz="2000" dirty="0">
                <a:solidFill>
                  <a:schemeClr val="hlink"/>
                </a:solidFill>
                <a:ea typeface="ＭＳ Ｐゴシック" pitchFamily="-112" charset="-128"/>
              </a:rPr>
              <a:t>να μάθουν</a:t>
            </a:r>
            <a:r>
              <a:rPr lang="en-US" sz="2000" dirty="0">
                <a:solidFill>
                  <a:schemeClr val="hlink"/>
                </a:solidFill>
                <a:ea typeface="ＭＳ Ｐゴシック" pitchFamily="-112" charset="-128"/>
              </a:rPr>
              <a:t> </a:t>
            </a:r>
            <a:r>
              <a:rPr lang="el-GR" sz="2000" dirty="0">
                <a:solidFill>
                  <a:schemeClr val="hlink"/>
                </a:solidFill>
                <a:ea typeface="ＭＳ Ｐゴシック" pitchFamily="-112" charset="-128"/>
              </a:rPr>
              <a:t>(</a:t>
            </a:r>
            <a:r>
              <a:rPr lang="en-US" sz="2000" dirty="0">
                <a:solidFill>
                  <a:schemeClr val="hlink"/>
                </a:solidFill>
                <a:ea typeface="ＭＳ Ｐゴシック" pitchFamily="-112" charset="-128"/>
              </a:rPr>
              <a:t>learn</a:t>
            </a:r>
            <a:r>
              <a:rPr lang="el-GR" sz="2000" dirty="0">
                <a:solidFill>
                  <a:schemeClr val="hlink"/>
                </a:solidFill>
                <a:ea typeface="ＭＳ Ｐゴシック" pitchFamily="-112" charset="-128"/>
              </a:rPr>
              <a:t>)</a:t>
            </a:r>
            <a:r>
              <a:rPr lang="en-US" sz="2000" dirty="0">
                <a:solidFill>
                  <a:schemeClr val="hlink"/>
                </a:solidFill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για κάτι </a:t>
            </a:r>
            <a:r>
              <a:rPr lang="en-US" sz="2000" dirty="0">
                <a:ea typeface="ＭＳ Ｐゴシック" pitchFamily="-112" charset="-128"/>
              </a:rPr>
              <a:t>(~40% /</a:t>
            </a:r>
            <a:r>
              <a:rPr lang="en-US" sz="2000" dirty="0">
                <a:ea typeface="ＭＳ Ｐゴシック" pitchFamily="-112" charset="-128"/>
                <a:sym typeface="Wingdings" pitchFamily="-112" charset="2"/>
              </a:rPr>
              <a:t> 65%</a:t>
            </a:r>
            <a:r>
              <a:rPr lang="en-US" sz="2000" dirty="0">
                <a:ea typeface="ＭＳ Ｐゴシック" pitchFamily="-112" charset="-128"/>
              </a:rPr>
              <a:t>)</a:t>
            </a:r>
          </a:p>
          <a:p>
            <a:pPr lvl="2" eaLnBrk="1" hangingPunct="1"/>
            <a:r>
              <a:rPr lang="el-GR" dirty="0">
                <a:ea typeface="ＭＳ Ｐゴシック" pitchFamily="-112" charset="-128"/>
              </a:rPr>
              <a:t>Συνήθως, όχι μια μοναδική ιστοσελίδα, συνδυασμός πληροφορίας από πολλές ιστοσελίδες</a:t>
            </a:r>
          </a:p>
          <a:p>
            <a:pPr lvl="2" eaLnBrk="1" hangingPunct="1"/>
            <a:endParaRPr lang="en-US" sz="1600" dirty="0">
              <a:ea typeface="ＭＳ Ｐゴシック" pitchFamily="-112" charset="-128"/>
            </a:endParaRPr>
          </a:p>
          <a:p>
            <a:pPr lvl="2" eaLnBrk="1" hangingPunct="1"/>
            <a:endParaRPr lang="en-US" sz="1600" dirty="0">
              <a:ea typeface="ＭＳ Ｐゴシック" pitchFamily="-112" charset="-128"/>
            </a:endParaRPr>
          </a:p>
          <a:p>
            <a:pPr lvl="1" eaLnBrk="1" hangingPunct="1"/>
            <a:r>
              <a:rPr lang="en-US" sz="2000" b="1" u="sng" dirty="0">
                <a:ea typeface="ＭＳ Ｐゴシック" pitchFamily="-112" charset="-128"/>
              </a:rPr>
              <a:t>Navigational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(ερωτήματα πλοήγησης) </a:t>
            </a:r>
            <a:r>
              <a:rPr lang="en-US" sz="2000" dirty="0">
                <a:ea typeface="ＭＳ Ｐゴシック" pitchFamily="-112" charset="-128"/>
              </a:rPr>
              <a:t>– </a:t>
            </a:r>
            <a:r>
              <a:rPr lang="el-GR" sz="2000" dirty="0">
                <a:ea typeface="ＭＳ Ｐゴシック" pitchFamily="-112" charset="-128"/>
              </a:rPr>
              <a:t>θέλουν </a:t>
            </a:r>
            <a:r>
              <a:rPr lang="el-GR" sz="2000" dirty="0">
                <a:solidFill>
                  <a:schemeClr val="hlink"/>
                </a:solidFill>
                <a:ea typeface="ＭＳ Ｐゴシック" pitchFamily="-112" charset="-128"/>
              </a:rPr>
              <a:t>να πάνε</a:t>
            </a:r>
            <a:r>
              <a:rPr lang="en-US" sz="2000" dirty="0">
                <a:solidFill>
                  <a:schemeClr val="hlink"/>
                </a:solidFill>
                <a:ea typeface="ＭＳ Ｐゴシック" pitchFamily="-112" charset="-128"/>
              </a:rPr>
              <a:t> </a:t>
            </a:r>
            <a:r>
              <a:rPr lang="el-GR" sz="2000" dirty="0">
                <a:solidFill>
                  <a:schemeClr val="hlink"/>
                </a:solidFill>
                <a:ea typeface="ＭＳ Ｐゴシック" pitchFamily="-112" charset="-128"/>
              </a:rPr>
              <a:t>(</a:t>
            </a:r>
            <a:r>
              <a:rPr lang="en-US" sz="2000" dirty="0">
                <a:solidFill>
                  <a:schemeClr val="hlink"/>
                </a:solidFill>
                <a:ea typeface="ＭＳ Ｐゴシック" pitchFamily="-112" charset="-128"/>
              </a:rPr>
              <a:t>go) </a:t>
            </a:r>
            <a:r>
              <a:rPr lang="el-GR" sz="2000" dirty="0">
                <a:solidFill>
                  <a:schemeClr val="hlink"/>
                </a:solidFill>
                <a:ea typeface="ＭＳ Ｐゴシック" pitchFamily="-112" charset="-128"/>
              </a:rPr>
              <a:t>σε μια συγκεκριμένη ιστοσελίδα </a:t>
            </a:r>
            <a:r>
              <a:rPr lang="en-US" sz="2000" dirty="0">
                <a:ea typeface="ＭＳ Ｐゴシック" pitchFamily="-112" charset="-128"/>
              </a:rPr>
              <a:t>(~25% </a:t>
            </a:r>
            <a:r>
              <a:rPr lang="en-US" sz="2000" dirty="0">
                <a:ea typeface="ＭＳ Ｐゴシック" pitchFamily="-112" charset="-128"/>
                <a:sym typeface="Wingdings" pitchFamily="-112" charset="2"/>
              </a:rPr>
              <a:t>/ 15%</a:t>
            </a:r>
            <a:r>
              <a:rPr lang="en-US" sz="2000" dirty="0">
                <a:ea typeface="ＭＳ Ｐゴシック" pitchFamily="-112" charset="-128"/>
              </a:rPr>
              <a:t>)</a:t>
            </a:r>
            <a:endParaRPr lang="el-GR" sz="2000" dirty="0">
              <a:ea typeface="ＭＳ Ｐゴシック" pitchFamily="-112" charset="-128"/>
            </a:endParaRPr>
          </a:p>
          <a:p>
            <a:pPr lvl="2" eaLnBrk="1" hangingPunct="1"/>
            <a:r>
              <a:rPr lang="el-GR" dirty="0">
                <a:ea typeface="ＭＳ Ｐゴシック" pitchFamily="-112" charset="-128"/>
              </a:rPr>
              <a:t>Μια μοναδική ιστοσελίδα, το καλύτερο μέτρο</a:t>
            </a:r>
            <a:r>
              <a:rPr lang="en-US" dirty="0">
                <a:ea typeface="ＭＳ Ｐゴシック" pitchFamily="-112" charset="-128"/>
              </a:rPr>
              <a:t> =</a:t>
            </a:r>
            <a:r>
              <a:rPr lang="el-GR" dirty="0">
                <a:ea typeface="ＭＳ Ｐゴシック" pitchFamily="-112" charset="-128"/>
              </a:rPr>
              <a:t> ακρίβεια στο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1 (δεν ενδιαφέρονται γενικά για ιστοσελίδες που περιέχουν τους όρους </a:t>
            </a:r>
            <a:r>
              <a:rPr lang="en-US" dirty="0">
                <a:ea typeface="ＭＳ Ｐゴシック" pitchFamily="-112" charset="-128"/>
              </a:rPr>
              <a:t>United Airlines)</a:t>
            </a:r>
          </a:p>
          <a:p>
            <a:pPr lvl="2" eaLnBrk="1" hangingPunct="1"/>
            <a:endParaRPr lang="en-US" sz="1600" dirty="0">
              <a:ea typeface="ＭＳ Ｐゴシック" pitchFamily="-112" charset="-128"/>
            </a:endParaRPr>
          </a:p>
        </p:txBody>
      </p:sp>
      <p:sp>
        <p:nvSpPr>
          <p:cNvPr id="795652" name="Text Box 4"/>
          <p:cNvSpPr txBox="1">
            <a:spLocks noChangeArrowheads="1"/>
          </p:cNvSpPr>
          <p:nvPr/>
        </p:nvSpPr>
        <p:spPr bwMode="auto">
          <a:xfrm>
            <a:off x="4891216" y="3458607"/>
            <a:ext cx="2743200" cy="285591"/>
          </a:xfrm>
          <a:prstGeom prst="rect">
            <a:avLst/>
          </a:prstGeom>
          <a:solidFill>
            <a:srgbClr val="FFD52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-112" charset="0"/>
              <a:buNone/>
            </a:pPr>
            <a:r>
              <a:rPr kumimoji="1" lang="en-US" sz="1800" b="1" dirty="0">
                <a:solidFill>
                  <a:schemeClr val="tx2"/>
                </a:solidFill>
                <a:latin typeface="Courier New" pitchFamily="-112" charset="0"/>
              </a:rPr>
              <a:t>Low hemoglobin</a:t>
            </a:r>
            <a:endParaRPr kumimoji="1"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-112" charset="0"/>
            </a:endParaRPr>
          </a:p>
        </p:txBody>
      </p:sp>
      <p:sp>
        <p:nvSpPr>
          <p:cNvPr id="795653" name="Text Box 5"/>
          <p:cNvSpPr txBox="1">
            <a:spLocks noChangeArrowheads="1"/>
          </p:cNvSpPr>
          <p:nvPr/>
        </p:nvSpPr>
        <p:spPr bwMode="auto">
          <a:xfrm>
            <a:off x="5257800" y="6070759"/>
            <a:ext cx="2743199" cy="285591"/>
          </a:xfrm>
          <a:prstGeom prst="rect">
            <a:avLst/>
          </a:prstGeom>
          <a:solidFill>
            <a:srgbClr val="FFD52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-112" charset="0"/>
              <a:buNone/>
            </a:pPr>
            <a:r>
              <a:rPr kumimoji="1" lang="en-US" sz="1800" b="1" dirty="0">
                <a:solidFill>
                  <a:schemeClr val="tx2"/>
                </a:solidFill>
                <a:latin typeface="Courier New" pitchFamily="-112" charset="0"/>
              </a:rPr>
              <a:t>United Airlines</a:t>
            </a:r>
            <a:endParaRPr kumimoji="1"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-112" charset="0"/>
            </a:endParaRPr>
          </a:p>
        </p:txBody>
      </p:sp>
      <p:sp>
        <p:nvSpPr>
          <p:cNvPr id="235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19.4.1</a:t>
            </a:r>
          </a:p>
        </p:txBody>
      </p:sp>
      <p:sp>
        <p:nvSpPr>
          <p:cNvPr id="23561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206707-3801-4992-A80D-4CE77293E48D}" type="slidenum">
              <a:rPr lang="en-US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765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652" grpId="0" animBg="1" autoUpdateAnimBg="0"/>
      <p:bldP spid="795653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Ανάγκες Χρηστών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061325" cy="4953000"/>
          </a:xfrm>
        </p:spPr>
        <p:txBody>
          <a:bodyPr/>
          <a:lstStyle/>
          <a:p>
            <a:pPr lvl="1" eaLnBrk="1" hangingPunct="1">
              <a:buNone/>
            </a:pPr>
            <a:r>
              <a:rPr lang="en-US" sz="2000" b="1" u="sng" dirty="0">
                <a:ea typeface="ＭＳ Ｐゴシック" pitchFamily="-112" charset="-128"/>
              </a:rPr>
              <a:t>Transactional</a:t>
            </a:r>
            <a:r>
              <a:rPr lang="en-US" sz="2000" dirty="0">
                <a:ea typeface="ＭＳ Ｐゴシック" pitchFamily="-112" charset="-128"/>
              </a:rPr>
              <a:t> (</a:t>
            </a:r>
            <a:r>
              <a:rPr lang="el-GR" sz="2000" dirty="0">
                <a:ea typeface="ＭＳ Ｐゴシック" pitchFamily="-112" charset="-128"/>
              </a:rPr>
              <a:t>ερωτήματα συναλλαγής) </a:t>
            </a:r>
            <a:r>
              <a:rPr lang="en-US" sz="2000" dirty="0">
                <a:ea typeface="ＭＳ Ｐゴシック" pitchFamily="-112" charset="-128"/>
              </a:rPr>
              <a:t>– </a:t>
            </a:r>
            <a:r>
              <a:rPr lang="el-GR" sz="2000" dirty="0">
                <a:ea typeface="ＭＳ Ｐゴシック" pitchFamily="-112" charset="-128"/>
              </a:rPr>
              <a:t>θέλουν </a:t>
            </a:r>
            <a:r>
              <a:rPr lang="el-GR" sz="2000" dirty="0">
                <a:solidFill>
                  <a:schemeClr val="hlink"/>
                </a:solidFill>
                <a:ea typeface="ＭＳ Ｐゴシック" pitchFamily="-112" charset="-128"/>
              </a:rPr>
              <a:t>να κάνουν</a:t>
            </a:r>
            <a:r>
              <a:rPr lang="en-US" sz="2000" dirty="0">
                <a:solidFill>
                  <a:schemeClr val="hlink"/>
                </a:solidFill>
                <a:ea typeface="ＭＳ Ｐゴシック" pitchFamily="-112" charset="-128"/>
              </a:rPr>
              <a:t> (do)</a:t>
            </a:r>
            <a:r>
              <a:rPr lang="el-GR" sz="2000" dirty="0">
                <a:solidFill>
                  <a:schemeClr val="hlink"/>
                </a:solidFill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κάτι </a:t>
            </a:r>
            <a:r>
              <a:rPr lang="en-US" sz="2000" dirty="0">
                <a:ea typeface="ＭＳ Ｐゴシック" pitchFamily="-112" charset="-128"/>
              </a:rPr>
              <a:t>(</a:t>
            </a:r>
            <a:r>
              <a:rPr lang="el-GR" sz="2000" dirty="0">
                <a:ea typeface="ＭＳ Ｐゴシック" pitchFamily="-112" charset="-128"/>
              </a:rPr>
              <a:t>σχετιζόμενο με το </a:t>
            </a:r>
            <a:r>
              <a:rPr lang="en-US" sz="2000" dirty="0">
                <a:ea typeface="ＭＳ Ｐゴシック" pitchFamily="-112" charset="-128"/>
              </a:rPr>
              <a:t>web) (~35% </a:t>
            </a:r>
            <a:r>
              <a:rPr lang="en-US" sz="2000" dirty="0">
                <a:ea typeface="ＭＳ Ｐゴシック" pitchFamily="-112" charset="-128"/>
                <a:sym typeface="Wingdings" pitchFamily="-112" charset="2"/>
              </a:rPr>
              <a:t>/ 20%</a:t>
            </a:r>
            <a:r>
              <a:rPr lang="en-US" sz="2000" dirty="0">
                <a:ea typeface="ＭＳ Ｐゴシック" pitchFamily="-112" charset="-128"/>
              </a:rPr>
              <a:t>)</a:t>
            </a:r>
          </a:p>
          <a:p>
            <a:pPr lvl="2" eaLnBrk="1" hangingPunct="1">
              <a:lnSpc>
                <a:spcPct val="130000"/>
              </a:lnSpc>
            </a:pPr>
            <a:r>
              <a:rPr lang="el-GR" dirty="0">
                <a:ea typeface="ＭＳ Ｐゴシック" pitchFamily="-112" charset="-128"/>
              </a:rPr>
              <a:t>Προσπελάσουν μια υπηρεσία (</a:t>
            </a:r>
            <a:r>
              <a:rPr lang="en-US" dirty="0">
                <a:ea typeface="ＭＳ Ｐゴシック" pitchFamily="-112" charset="-128"/>
              </a:rPr>
              <a:t>Access a  service</a:t>
            </a:r>
            <a:r>
              <a:rPr lang="el-GR" dirty="0">
                <a:ea typeface="ＭＳ Ｐゴシック" pitchFamily="-112" charset="-128"/>
              </a:rPr>
              <a:t>)</a:t>
            </a:r>
            <a:endParaRPr lang="en-US" dirty="0">
              <a:ea typeface="ＭＳ Ｐゴシック" pitchFamily="-112" charset="-128"/>
            </a:endParaRPr>
          </a:p>
          <a:p>
            <a:pPr lvl="2" eaLnBrk="1" hangingPunct="1">
              <a:lnSpc>
                <a:spcPct val="130000"/>
              </a:lnSpc>
            </a:pPr>
            <a:r>
              <a:rPr lang="el-GR" dirty="0">
                <a:ea typeface="ＭＳ Ｐゴシック" pitchFamily="-112" charset="-128"/>
              </a:rPr>
              <a:t>Να κατεβάσουν ένα αρχείο (</a:t>
            </a:r>
            <a:r>
              <a:rPr lang="en-US" dirty="0">
                <a:ea typeface="ＭＳ Ｐゴシック" pitchFamily="-112" charset="-128"/>
              </a:rPr>
              <a:t>Downloads)</a:t>
            </a:r>
          </a:p>
          <a:p>
            <a:pPr lvl="2" eaLnBrk="1" hangingPunct="1">
              <a:lnSpc>
                <a:spcPct val="130000"/>
              </a:lnSpc>
            </a:pPr>
            <a:r>
              <a:rPr lang="el-GR" dirty="0">
                <a:ea typeface="ＭＳ Ｐゴシック" pitchFamily="-112" charset="-128"/>
              </a:rPr>
              <a:t>Να αγοράσουν κάτι</a:t>
            </a:r>
          </a:p>
          <a:p>
            <a:pPr lvl="2" eaLnBrk="1" hangingPunct="1">
              <a:lnSpc>
                <a:spcPct val="130000"/>
              </a:lnSpc>
            </a:pPr>
            <a:r>
              <a:rPr lang="el-GR" dirty="0">
                <a:ea typeface="ＭＳ Ｐゴシック" pitchFamily="-112" charset="-128"/>
              </a:rPr>
              <a:t>Να κάνουν κράτηση</a:t>
            </a:r>
          </a:p>
          <a:p>
            <a:pPr marL="914400" lvl="2" indent="0" eaLnBrk="1" hangingPunct="1">
              <a:lnSpc>
                <a:spcPct val="130000"/>
              </a:lnSpc>
              <a:buNone/>
            </a:pPr>
            <a:endParaRPr lang="en-US" sz="1600" dirty="0">
              <a:ea typeface="ＭＳ Ｐゴシック" pitchFamily="-112" charset="-128"/>
            </a:endParaRPr>
          </a:p>
          <a:p>
            <a:pPr lvl="2" eaLnBrk="1" hangingPunct="1">
              <a:lnSpc>
                <a:spcPct val="130000"/>
              </a:lnSpc>
            </a:pPr>
            <a:endParaRPr lang="en-US" sz="1600" dirty="0">
              <a:ea typeface="ＭＳ Ｐゴシック" pitchFamily="-112" charset="-128"/>
            </a:endParaRPr>
          </a:p>
          <a:p>
            <a:pPr lvl="1" eaLnBrk="1" hangingPunct="1"/>
            <a:r>
              <a:rPr lang="el-GR" sz="2000" b="1" u="sng" dirty="0">
                <a:ea typeface="ＭＳ Ｐゴシック" pitchFamily="-112" charset="-128"/>
              </a:rPr>
              <a:t>Γκρι περιοχές </a:t>
            </a:r>
            <a:r>
              <a:rPr lang="el-GR" sz="2000" dirty="0">
                <a:ea typeface="ＭＳ Ｐゴシック" pitchFamily="-112" charset="-128"/>
              </a:rPr>
              <a:t>(</a:t>
            </a:r>
            <a:r>
              <a:rPr lang="en-US" sz="2000" dirty="0">
                <a:ea typeface="ＭＳ Ｐゴシック" pitchFamily="-112" charset="-128"/>
              </a:rPr>
              <a:t>Gray areas</a:t>
            </a:r>
            <a:r>
              <a:rPr lang="el-GR" sz="2000" dirty="0">
                <a:ea typeface="ＭＳ Ｐゴシック" pitchFamily="-112" charset="-128"/>
              </a:rPr>
              <a:t>)</a:t>
            </a:r>
            <a:endParaRPr lang="en-US" sz="2000" dirty="0">
              <a:ea typeface="ＭＳ Ｐゴシック" pitchFamily="-112" charset="-128"/>
            </a:endParaRPr>
          </a:p>
          <a:p>
            <a:pPr lvl="2" eaLnBrk="1" hangingPunct="1"/>
            <a:r>
              <a:rPr lang="en-US" dirty="0">
                <a:ea typeface="ＭＳ Ｐゴシック" pitchFamily="-112" charset="-128"/>
              </a:rPr>
              <a:t>Find a good hub</a:t>
            </a:r>
          </a:p>
          <a:p>
            <a:pPr lvl="2" eaLnBrk="1" hangingPunct="1"/>
            <a:r>
              <a:rPr lang="en-US" dirty="0">
                <a:ea typeface="ＭＳ Ｐゴシック" pitchFamily="-112" charset="-128"/>
              </a:rPr>
              <a:t>Exploratory search “see what’s there”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868863" y="3429000"/>
            <a:ext cx="3657600" cy="1069578"/>
            <a:chOff x="2352" y="2736"/>
            <a:chExt cx="2860" cy="539"/>
          </a:xfrm>
        </p:grpSpPr>
        <p:sp>
          <p:nvSpPr>
            <p:cNvPr id="795655" name="Text Box 7"/>
            <p:cNvSpPr txBox="1">
              <a:spLocks noChangeArrowheads="1"/>
            </p:cNvSpPr>
            <p:nvPr/>
          </p:nvSpPr>
          <p:spPr bwMode="auto">
            <a:xfrm>
              <a:off x="2352" y="2736"/>
              <a:ext cx="2380" cy="130"/>
            </a:xfrm>
            <a:prstGeom prst="rect">
              <a:avLst/>
            </a:prstGeom>
            <a:solidFill>
              <a:srgbClr val="FFD52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60000"/>
                </a:lnSpc>
                <a:spcBef>
                  <a:spcPct val="20000"/>
                </a:spcBef>
                <a:buClr>
                  <a:schemeClr val="folHlink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1800" b="1">
                  <a:solidFill>
                    <a:schemeClr val="tx2"/>
                  </a:solidFill>
                  <a:latin typeface="Courier New" pitchFamily="-112" charset="0"/>
                </a:rPr>
                <a:t>Seattle weather</a:t>
              </a:r>
              <a:endParaRPr kumimoji="1"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</a:endParaRPr>
            </a:p>
          </p:txBody>
        </p:sp>
        <p:sp>
          <p:nvSpPr>
            <p:cNvPr id="795656" name="Text Box 8"/>
            <p:cNvSpPr txBox="1">
              <a:spLocks noChangeArrowheads="1"/>
            </p:cNvSpPr>
            <p:nvPr/>
          </p:nvSpPr>
          <p:spPr bwMode="auto">
            <a:xfrm>
              <a:off x="2640" y="2928"/>
              <a:ext cx="2448" cy="130"/>
            </a:xfrm>
            <a:prstGeom prst="rect">
              <a:avLst/>
            </a:prstGeom>
            <a:solidFill>
              <a:srgbClr val="FFD52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60000"/>
                </a:lnSpc>
                <a:spcBef>
                  <a:spcPct val="20000"/>
                </a:spcBef>
                <a:buClr>
                  <a:schemeClr val="folHlink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1800" b="1">
                  <a:solidFill>
                    <a:schemeClr val="tx2"/>
                  </a:solidFill>
                  <a:latin typeface="Courier New" pitchFamily="-112" charset="0"/>
                </a:rPr>
                <a:t>Mars surface images</a:t>
              </a:r>
              <a:endParaRPr kumimoji="1"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</a:endParaRPr>
            </a:p>
          </p:txBody>
        </p:sp>
        <p:sp>
          <p:nvSpPr>
            <p:cNvPr id="795657" name="Text Box 9"/>
            <p:cNvSpPr txBox="1">
              <a:spLocks noChangeArrowheads="1"/>
            </p:cNvSpPr>
            <p:nvPr/>
          </p:nvSpPr>
          <p:spPr bwMode="auto">
            <a:xfrm>
              <a:off x="2832" y="3120"/>
              <a:ext cx="2380" cy="155"/>
            </a:xfrm>
            <a:prstGeom prst="rect">
              <a:avLst/>
            </a:prstGeom>
            <a:solidFill>
              <a:srgbClr val="FFD52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20000"/>
                </a:spcBef>
                <a:buClr>
                  <a:schemeClr val="folHlink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1800" b="1">
                  <a:solidFill>
                    <a:schemeClr val="tx2"/>
                  </a:solidFill>
                  <a:latin typeface="Courier New" pitchFamily="-112" charset="0"/>
                </a:rPr>
                <a:t>Canon S410</a:t>
              </a:r>
              <a:r>
                <a:rPr kumimoji="1" lang="en-US" sz="2000" b="1">
                  <a:solidFill>
                    <a:schemeClr val="tx2"/>
                  </a:solidFill>
                  <a:latin typeface="Courier New" pitchFamily="-112" charset="0"/>
                </a:rPr>
                <a:t> </a:t>
              </a:r>
              <a:endParaRPr kumimoji="1"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</a:endParaRPr>
            </a:p>
          </p:txBody>
        </p:sp>
      </p:grpSp>
      <p:sp>
        <p:nvSpPr>
          <p:cNvPr id="795658" name="Text Box 10"/>
          <p:cNvSpPr txBox="1">
            <a:spLocks noChangeArrowheads="1"/>
          </p:cNvSpPr>
          <p:nvPr/>
        </p:nvSpPr>
        <p:spPr bwMode="auto">
          <a:xfrm>
            <a:off x="5715000" y="5334000"/>
            <a:ext cx="2971800" cy="285591"/>
          </a:xfrm>
          <a:prstGeom prst="rect">
            <a:avLst/>
          </a:prstGeom>
          <a:solidFill>
            <a:srgbClr val="FFD52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-112" charset="0"/>
              <a:buNone/>
            </a:pPr>
            <a:r>
              <a:rPr kumimoji="1" lang="en-US" sz="1800" b="1">
                <a:solidFill>
                  <a:schemeClr val="tx2"/>
                </a:solidFill>
                <a:latin typeface="Courier New" pitchFamily="-112" charset="0"/>
              </a:rPr>
              <a:t>Car rental Brasil</a:t>
            </a:r>
            <a:endParaRPr kumimoji="1" lang="en-US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-112" charset="0"/>
            </a:endParaRPr>
          </a:p>
        </p:txBody>
      </p:sp>
      <p:sp>
        <p:nvSpPr>
          <p:cNvPr id="235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19.4.1</a:t>
            </a:r>
          </a:p>
        </p:txBody>
      </p:sp>
      <p:sp>
        <p:nvSpPr>
          <p:cNvPr id="23561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206707-3801-4992-A80D-4CE77293E48D}" type="slidenum">
              <a:rPr lang="en-US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451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658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Typing Queries</a:t>
            </a:r>
            <a:r>
              <a:rPr lang="el-GR" sz="36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: παραδείγματα</a:t>
            </a:r>
            <a:endParaRPr lang="en-US" sz="3600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D8390B-0ABF-4BDF-958F-4E9C90BBE7BA}" type="slidenum">
              <a:rPr lang="en-US"/>
              <a:pPr/>
              <a:t>36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1905000"/>
            <a:ext cx="7239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Calculation: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5+4</a:t>
            </a:r>
          </a:p>
          <a:p>
            <a:r>
              <a:rPr lang="en-US" sz="2800" dirty="0">
                <a:latin typeface="+mn-lt"/>
              </a:rPr>
              <a:t>Unit conversion: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 kg in pounds</a:t>
            </a:r>
          </a:p>
          <a:p>
            <a:r>
              <a:rPr lang="en-US" sz="2800" dirty="0">
                <a:latin typeface="+mn-lt"/>
              </a:rPr>
              <a:t>Currency conversion: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 euro in kronor</a:t>
            </a:r>
          </a:p>
          <a:p>
            <a:r>
              <a:rPr lang="en-US" sz="2800" dirty="0">
                <a:latin typeface="+mn-lt"/>
              </a:rPr>
              <a:t>Tracking number: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8167 2278 6764</a:t>
            </a:r>
          </a:p>
          <a:p>
            <a:r>
              <a:rPr lang="en-US" sz="2800" dirty="0">
                <a:latin typeface="+mn-lt"/>
              </a:rPr>
              <a:t>Flight info: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LH 454</a:t>
            </a:r>
          </a:p>
          <a:p>
            <a:r>
              <a:rPr lang="en-US" sz="2800" dirty="0">
                <a:latin typeface="+mn-lt"/>
              </a:rPr>
              <a:t>Area code: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650</a:t>
            </a:r>
          </a:p>
          <a:p>
            <a:r>
              <a:rPr lang="en-US" sz="2800" dirty="0">
                <a:latin typeface="+mn-lt"/>
              </a:rPr>
              <a:t>Map: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columbus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oh</a:t>
            </a:r>
          </a:p>
          <a:p>
            <a:r>
              <a:rPr lang="en-US" sz="2800" dirty="0">
                <a:latin typeface="+mn-lt"/>
              </a:rPr>
              <a:t>Stock price: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msft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r>
              <a:rPr lang="en-US" sz="2800" dirty="0">
                <a:latin typeface="+mn-lt"/>
              </a:rPr>
              <a:t>Albums/movies etc: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coldplay</a:t>
            </a:r>
            <a:endParaRPr lang="el-GR" sz="28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9705664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Τι ψάχνουν;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35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19.4.1</a:t>
            </a:r>
          </a:p>
        </p:txBody>
      </p:sp>
      <p:sp>
        <p:nvSpPr>
          <p:cNvPr id="23561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206707-3801-4992-A80D-4CE77293E48D}" type="slidenum">
              <a:rPr lang="en-US"/>
              <a:pPr/>
              <a:t>37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33400" y="29718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l-GR" sz="3200" dirty="0">
                <a:latin typeface="+mn-lt"/>
              </a:rPr>
              <a:t> </a:t>
            </a:r>
            <a:r>
              <a:rPr lang="en-US" sz="3200" dirty="0">
                <a:latin typeface="+mn-lt"/>
              </a:rPr>
              <a:t>http://www.google.com/trends/hottrends</a:t>
            </a:r>
            <a:endParaRPr lang="el-GR" sz="32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0386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j-lt"/>
              </a:rPr>
              <a:t>Και ανά χώρα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070" y="1846117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latin typeface="+mn-lt"/>
              </a:rPr>
              <a:t>Δημοφιλή ερωτήματα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49530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Τα ερωτήματα ακολουθούν επίσης </a:t>
            </a:r>
            <a:r>
              <a:rPr lang="en-US" dirty="0">
                <a:latin typeface="+mn-lt"/>
              </a:rPr>
              <a:t>power law </a:t>
            </a:r>
            <a:r>
              <a:rPr lang="el-GR" dirty="0">
                <a:latin typeface="+mn-lt"/>
              </a:rPr>
              <a:t>κατανομή</a:t>
            </a:r>
          </a:p>
        </p:txBody>
      </p:sp>
    </p:spTree>
    <p:extLst>
      <p:ext uri="{BB962C8B-B14F-4D97-AF65-F5344CB8AC3E}">
        <p14:creationId xmlns:p14="http://schemas.microsoft.com/office/powerpoint/2010/main" val="3945382419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Ανάγκες Χρηστών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35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19.4.1</a:t>
            </a:r>
          </a:p>
        </p:txBody>
      </p:sp>
      <p:sp>
        <p:nvSpPr>
          <p:cNvPr id="23561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206707-3801-4992-A80D-4CE77293E48D}" type="slidenum">
              <a:rPr lang="en-US"/>
              <a:pPr/>
              <a:t>38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2000" y="1981200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Επηρεάζει (ανάμεσα σε άλλα)</a:t>
            </a:r>
          </a:p>
          <a:p>
            <a:endParaRPr lang="el-GR" dirty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l-GR" dirty="0">
                <a:latin typeface="+mn-lt"/>
              </a:rPr>
              <a:t> την καταλληλότητα του ερωτήματος για την παρουσίαση </a:t>
            </a:r>
            <a:r>
              <a:rPr lang="el-GR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διαφημίσεων</a:t>
            </a:r>
          </a:p>
          <a:p>
            <a:pPr>
              <a:buFont typeface="Wingdings" pitchFamily="2" charset="2"/>
              <a:buChar char="§"/>
            </a:pPr>
            <a:endParaRPr lang="el-GR" dirty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l-GR" dirty="0">
                <a:latin typeface="+mn-lt"/>
              </a:rPr>
              <a:t> τον </a:t>
            </a:r>
            <a:r>
              <a:rPr lang="el-GR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αλγόριθμο/αξιολόγηση</a:t>
            </a:r>
            <a:r>
              <a:rPr lang="el-GR" dirty="0">
                <a:latin typeface="+mn-lt"/>
              </a:rPr>
              <a:t>, για παράδειγμα για ερωτήματα πλοήγησης </a:t>
            </a:r>
            <a:r>
              <a:rPr lang="en-US" dirty="0">
                <a:latin typeface="+mn-lt"/>
              </a:rPr>
              <a:t>(navigational) </a:t>
            </a:r>
            <a:r>
              <a:rPr lang="el-GR" dirty="0">
                <a:latin typeface="+mn-lt"/>
              </a:rPr>
              <a:t>ένα αποτέλεσμα ίσως αρκεί, για τα άλλα (και κυρίως πληροφοριακά) ενδιαφερόμαστε  για την</a:t>
            </a:r>
            <a:r>
              <a:rPr lang="en-US" dirty="0">
                <a:latin typeface="+mn-lt"/>
              </a:rPr>
              <a:t>  </a:t>
            </a:r>
            <a:r>
              <a:rPr lang="el-GR" dirty="0">
                <a:latin typeface="+mn-lt"/>
              </a:rPr>
              <a:t>περιεκτικότητα/ανάκληση</a:t>
            </a:r>
          </a:p>
        </p:txBody>
      </p:sp>
    </p:spTree>
    <p:extLst>
      <p:ext uri="{BB962C8B-B14F-4D97-AF65-F5344CB8AC3E}">
        <p14:creationId xmlns:p14="http://schemas.microsoft.com/office/powerpoint/2010/main" val="376436149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Πόσα αποτελέσματα βλέπουν οι χρήστες</a:t>
            </a:r>
            <a:endParaRPr lang="en-US" sz="3600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1600200"/>
            <a:ext cx="88392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883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rgbClr val="7B0099"/>
                </a:solidFill>
              </a:rPr>
              <a:t>(Source: </a:t>
            </a:r>
            <a:r>
              <a:rPr lang="en-US" sz="1600" b="1">
                <a:solidFill>
                  <a:srgbClr val="7B0099"/>
                </a:solidFill>
                <a:hlinkClick r:id="rId3"/>
              </a:rPr>
              <a:t>iprospect.com</a:t>
            </a:r>
            <a:r>
              <a:rPr lang="en-US" sz="1600" b="1">
                <a:solidFill>
                  <a:srgbClr val="7B0099"/>
                </a:solidFill>
              </a:rPr>
              <a:t> WhitePaper_2006_SearchEngineUserBehavior.pdf)</a:t>
            </a: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D8390B-0ABF-4BDF-958F-4E9C90BBE7BA}" type="slidenum">
              <a:rPr lang="en-US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1105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Web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η δομή του</a:t>
            </a:r>
            <a:endParaRPr lang="el-G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pic>
        <p:nvPicPr>
          <p:cNvPr id="178" name="Picture 177" descr="Pictur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500174"/>
            <a:ext cx="8667796" cy="43765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86400" y="49530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Client-server model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HTTP protocol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HTML</a:t>
            </a:r>
            <a:endParaRPr lang="el-GR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URL/URI </a:t>
            </a:r>
          </a:p>
        </p:txBody>
      </p:sp>
    </p:spTree>
    <p:extLst>
      <p:ext uri="{BB962C8B-B14F-4D97-AF65-F5344CB8AC3E}">
        <p14:creationId xmlns:p14="http://schemas.microsoft.com/office/powerpoint/2010/main" val="9048798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33400"/>
            <a:ext cx="5867400" cy="555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470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sz="36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Πως μπορούμε να καταλάβουμε τις προθέσεις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(intent) </a:t>
            </a:r>
            <a:r>
              <a:rPr lang="el-GR" sz="36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του χρήστη;</a:t>
            </a:r>
            <a:endParaRPr lang="en-US" sz="3600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D8390B-0ABF-4BDF-958F-4E9C90BBE7BA}" type="slidenum">
              <a:rPr lang="en-US"/>
              <a:pPr/>
              <a:t>41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2273226"/>
            <a:ext cx="7239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Guess user intent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independent of context</a:t>
            </a:r>
            <a:r>
              <a:rPr lang="en-US" sz="2800" dirty="0">
                <a:latin typeface="+mn-lt"/>
              </a:rPr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>
                <a:latin typeface="+mn-lt"/>
              </a:rPr>
              <a:t> </a:t>
            </a:r>
            <a:r>
              <a:rPr lang="en-US" dirty="0">
                <a:latin typeface="+mn-lt"/>
              </a:rPr>
              <a:t>Spell correction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Precomputed</a:t>
            </a:r>
            <a:r>
              <a:rPr lang="en-US" dirty="0">
                <a:latin typeface="+mn-lt"/>
              </a:rPr>
              <a:t> “typing” of queries</a:t>
            </a:r>
          </a:p>
          <a:p>
            <a:endParaRPr lang="el-GR" sz="2800" dirty="0">
              <a:latin typeface="+mn-lt"/>
            </a:endParaRPr>
          </a:p>
          <a:p>
            <a:r>
              <a:rPr lang="en-US" sz="2800" dirty="0">
                <a:latin typeface="+mn-lt"/>
              </a:rPr>
              <a:t>Better: Guess user intent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based on context</a:t>
            </a:r>
            <a:r>
              <a:rPr lang="en-US" sz="2800" dirty="0">
                <a:latin typeface="+mn-lt"/>
              </a:rPr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>
                <a:latin typeface="+mn-lt"/>
              </a:rPr>
              <a:t> </a:t>
            </a:r>
            <a:r>
              <a:rPr lang="en-US" dirty="0">
                <a:latin typeface="+mn-lt"/>
              </a:rPr>
              <a:t>Geographic context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+mn-lt"/>
              </a:rPr>
              <a:t> Context of user in this session (e.g., previous query)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>
                <a:latin typeface="+mn-lt"/>
              </a:rPr>
              <a:t> </a:t>
            </a:r>
            <a:r>
              <a:rPr lang="en-US" dirty="0">
                <a:latin typeface="+mn-lt"/>
              </a:rPr>
              <a:t>Context provided by personal profile 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4033561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22189" y="7620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l-GR" sz="36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Γεωγραφικό Περιεχόμενο</a:t>
            </a:r>
            <a:endParaRPr lang="en-US" sz="3600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D8390B-0ABF-4BDF-958F-4E9C90BBE7BA}" type="slidenum">
              <a:rPr lang="en-US"/>
              <a:pPr/>
              <a:t>42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1434535"/>
            <a:ext cx="8229600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+mn-lt"/>
              </a:rPr>
              <a:t>Τρεις σχετικές τοποθεσίες</a:t>
            </a:r>
            <a:endParaRPr lang="en-US" sz="2800" dirty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+mn-lt"/>
              </a:rPr>
              <a:t>Server (nytimes.com → New York)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>
                <a:latin typeface="+mn-lt"/>
              </a:rPr>
              <a:t>Ιστοσελίδα </a:t>
            </a:r>
            <a:r>
              <a:rPr lang="en-US" dirty="0">
                <a:latin typeface="+mn-lt"/>
              </a:rPr>
              <a:t>(</a:t>
            </a:r>
            <a:r>
              <a:rPr lang="el-GR" dirty="0">
                <a:latin typeface="+mn-lt"/>
              </a:rPr>
              <a:t>άρθρο των </a:t>
            </a:r>
            <a:r>
              <a:rPr lang="en-US" dirty="0">
                <a:latin typeface="+mn-lt"/>
              </a:rPr>
              <a:t>nytimes.com </a:t>
            </a:r>
            <a:r>
              <a:rPr lang="el-GR" dirty="0">
                <a:latin typeface="+mn-lt"/>
              </a:rPr>
              <a:t>σχετικά με την </a:t>
            </a:r>
            <a:r>
              <a:rPr lang="en-US" dirty="0">
                <a:latin typeface="+mn-lt"/>
              </a:rPr>
              <a:t>Albania)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>
                <a:latin typeface="+mn-lt"/>
              </a:rPr>
              <a:t>Χρήστης</a:t>
            </a:r>
            <a:r>
              <a:rPr lang="it-IT" dirty="0">
                <a:latin typeface="+mn-lt"/>
              </a:rPr>
              <a:t> (</a:t>
            </a:r>
            <a:r>
              <a:rPr lang="el-GR" dirty="0">
                <a:latin typeface="+mn-lt"/>
              </a:rPr>
              <a:t>βρίσκεται στο</a:t>
            </a:r>
            <a:r>
              <a:rPr lang="it-IT" dirty="0">
                <a:latin typeface="+mn-lt"/>
              </a:rPr>
              <a:t> Palo Alto)</a:t>
            </a:r>
          </a:p>
          <a:p>
            <a:pPr marL="457200" indent="-457200"/>
            <a:endParaRPr lang="it-IT" sz="900" dirty="0">
              <a:latin typeface="+mn-lt"/>
            </a:endParaRPr>
          </a:p>
          <a:p>
            <a:r>
              <a:rPr lang="el-GR" sz="2800" dirty="0">
                <a:latin typeface="+mn-lt"/>
              </a:rPr>
              <a:t>Εύρεση της τοποθεσίας του χρήστη</a:t>
            </a:r>
            <a:endParaRPr lang="en-US" sz="2800" dirty="0">
              <a:latin typeface="+mn-lt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+mn-lt"/>
              </a:rPr>
              <a:t> IP address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Πληροφορία που παρέχει ο χρήστης </a:t>
            </a:r>
            <a:r>
              <a:rPr lang="en-US" dirty="0">
                <a:latin typeface="+mn-lt"/>
              </a:rPr>
              <a:t>(</a:t>
            </a:r>
            <a:r>
              <a:rPr lang="el-GR" dirty="0">
                <a:latin typeface="+mn-lt"/>
              </a:rPr>
              <a:t>πχ</a:t>
            </a:r>
            <a:r>
              <a:rPr lang="en-US" dirty="0">
                <a:latin typeface="+mn-lt"/>
              </a:rPr>
              <a:t>, </a:t>
            </a:r>
            <a:r>
              <a:rPr lang="el-GR" dirty="0">
                <a:latin typeface="+mn-lt"/>
              </a:rPr>
              <a:t>στο</a:t>
            </a:r>
            <a:r>
              <a:rPr lang="en-US" dirty="0">
                <a:latin typeface="+mn-lt"/>
              </a:rPr>
              <a:t> user profile)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>
                <a:latin typeface="+mn-lt"/>
              </a:rPr>
              <a:t> Κινητό </a:t>
            </a:r>
            <a:r>
              <a:rPr lang="el-GR" dirty="0" err="1">
                <a:latin typeface="+mn-lt"/>
              </a:rPr>
              <a:t>τηλέφων</a:t>
            </a:r>
            <a:r>
              <a:rPr lang="en-US" dirty="0">
                <a:latin typeface="+mn-lt"/>
              </a:rPr>
              <a:t>o</a:t>
            </a:r>
          </a:p>
          <a:p>
            <a:endParaRPr lang="en-US" sz="800" dirty="0">
              <a:latin typeface="+mn-lt"/>
            </a:endParaRPr>
          </a:p>
          <a:p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Geo-tagging</a:t>
            </a:r>
            <a:r>
              <a:rPr lang="en-US" sz="2800" dirty="0">
                <a:latin typeface="+mn-lt"/>
              </a:rPr>
              <a:t>: </a:t>
            </a:r>
            <a:r>
              <a:rPr lang="en-US" dirty="0">
                <a:latin typeface="+mn-lt"/>
              </a:rPr>
              <a:t>Parse text and identify the coordinates of the geographic entities</a:t>
            </a:r>
          </a:p>
          <a:p>
            <a:r>
              <a:rPr lang="pt-BR" sz="2000" dirty="0">
                <a:latin typeface="+mn-lt"/>
              </a:rPr>
              <a:t>Example: East Palo Alto CA → Latitude: 37.47 N, Longitude: </a:t>
            </a:r>
            <a:r>
              <a:rPr lang="en-US" sz="2000" dirty="0">
                <a:latin typeface="+mn-lt"/>
              </a:rPr>
              <a:t>122.14 W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δύσκολο</a:t>
            </a:r>
            <a:r>
              <a:rPr lang="en-US" dirty="0">
                <a:latin typeface="+mn-lt"/>
              </a:rPr>
              <a:t> NLP </a:t>
            </a:r>
            <a:r>
              <a:rPr lang="el-GR" dirty="0">
                <a:latin typeface="+mn-lt"/>
              </a:rPr>
              <a:t>πρόβλημα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6779029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D8390B-0ABF-4BDF-958F-4E9C90BBE7BA}" type="slidenum">
              <a:rPr lang="en-US"/>
              <a:pPr/>
              <a:t>43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1482303"/>
            <a:ext cx="82296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+mn-lt"/>
              </a:rPr>
              <a:t>Πως μπορούμε να χρησιμοποιήσουμε τα </a:t>
            </a:r>
            <a:r>
              <a:rPr lang="el-GR" sz="2800" dirty="0" err="1">
                <a:latin typeface="+mn-lt"/>
              </a:rPr>
              <a:t>συμφραζόμενα</a:t>
            </a:r>
            <a:r>
              <a:rPr lang="el-GR" sz="28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(context) </a:t>
            </a:r>
            <a:r>
              <a:rPr lang="el-GR" sz="2800" dirty="0">
                <a:latin typeface="+mn-lt"/>
              </a:rPr>
              <a:t>για να τροποποιήσουμε τα αποτελέσματα ενός ερωτήματος; </a:t>
            </a:r>
            <a:endParaRPr lang="en-US" sz="2800" dirty="0">
              <a:latin typeface="+mn-lt"/>
            </a:endParaRPr>
          </a:p>
          <a:p>
            <a:endParaRPr lang="en-US" sz="2800" dirty="0">
              <a:latin typeface="+mn-lt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+mn-lt"/>
              </a:rPr>
              <a:t> Result restriction: </a:t>
            </a:r>
            <a:r>
              <a:rPr lang="el-GR" dirty="0">
                <a:latin typeface="+mn-lt"/>
              </a:rPr>
              <a:t>Αγνοούμε τα ακατάλληλα αποτελέσματα</a:t>
            </a:r>
            <a:endParaRPr lang="en-US" dirty="0">
              <a:latin typeface="+mn-lt"/>
            </a:endParaRPr>
          </a:p>
          <a:p>
            <a:pPr lvl="2">
              <a:buFont typeface="Wingdings" pitchFamily="2" charset="2"/>
              <a:buChar char="§"/>
            </a:pPr>
            <a:r>
              <a:rPr lang="en-US" dirty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Στο χρήστη της </a:t>
            </a:r>
            <a:r>
              <a:rPr lang="en-US" sz="2000" dirty="0">
                <a:latin typeface="+mn-lt"/>
              </a:rPr>
              <a:t>google.fr </a:t>
            </a:r>
            <a:r>
              <a:rPr lang="el-GR" sz="2000" dirty="0">
                <a:latin typeface="+mn-lt"/>
              </a:rPr>
              <a:t>δείξε μόνο </a:t>
            </a:r>
            <a:r>
              <a:rPr lang="en-US" sz="2000" dirty="0">
                <a:latin typeface="+mn-lt"/>
              </a:rPr>
              <a:t>.</a:t>
            </a:r>
            <a:r>
              <a:rPr lang="en-US" sz="2000" dirty="0" err="1">
                <a:latin typeface="+mn-lt"/>
              </a:rPr>
              <a:t>fr</a:t>
            </a:r>
            <a:r>
              <a:rPr lang="en-US" sz="2000" dirty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αποτελέσματα</a:t>
            </a:r>
            <a:endParaRPr lang="en-US" sz="2000" dirty="0">
              <a:latin typeface="+mn-lt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+mn-lt"/>
              </a:rPr>
              <a:t> Ranking modulation: </a:t>
            </a:r>
            <a:r>
              <a:rPr lang="el-GR" dirty="0">
                <a:latin typeface="+mn-lt"/>
              </a:rPr>
              <a:t>χρησιμοποίησε μια γενική διάταξη και </a:t>
            </a:r>
            <a:r>
              <a:rPr lang="el-GR" dirty="0" err="1">
                <a:latin typeface="+mn-lt"/>
              </a:rPr>
              <a:t>επανα</a:t>
            </a:r>
            <a:r>
              <a:rPr lang="el-GR" dirty="0">
                <a:latin typeface="+mn-lt"/>
              </a:rPr>
              <a:t>-διέταξε τα αποτελέσματα με βάση τα </a:t>
            </a:r>
            <a:r>
              <a:rPr lang="el-GR" dirty="0" err="1">
                <a:latin typeface="+mn-lt"/>
              </a:rPr>
              <a:t>συμφραζόμενα</a:t>
            </a:r>
            <a:endParaRPr lang="en-US" dirty="0">
              <a:latin typeface="+mn-lt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22189" y="7620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l-GR" sz="54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Χρήση 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context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58674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Personalization/contextualization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830810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0B92EE-084E-4306-8961-C0C614734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E5AC20-C45D-4560-B47D-17935ADD9988}"/>
              </a:ext>
            </a:extLst>
          </p:cNvPr>
          <p:cNvSpPr txBox="1"/>
          <p:nvPr/>
        </p:nvSpPr>
        <p:spPr>
          <a:xfrm>
            <a:off x="627743" y="762000"/>
            <a:ext cx="7620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atin typeface="+mn-lt"/>
              </a:rPr>
              <a:t>Εργασία</a:t>
            </a:r>
          </a:p>
          <a:p>
            <a:r>
              <a:rPr lang="el-GR" dirty="0">
                <a:latin typeface="+mn-lt"/>
              </a:rPr>
              <a:t>	Ερωτήσεις</a:t>
            </a:r>
          </a:p>
          <a:p>
            <a:r>
              <a:rPr lang="el-GR" dirty="0">
                <a:latin typeface="+mn-lt"/>
              </a:rPr>
              <a:t>	Προφορική εξέταση</a:t>
            </a:r>
          </a:p>
          <a:p>
            <a:r>
              <a:rPr lang="el-GR" dirty="0">
                <a:latin typeface="+mn-lt"/>
              </a:rPr>
              <a:t>		Όλα τα μέλη (κάμερα)</a:t>
            </a:r>
          </a:p>
          <a:p>
            <a:r>
              <a:rPr lang="el-GR" dirty="0">
                <a:latin typeface="+mn-lt"/>
              </a:rPr>
              <a:t>		</a:t>
            </a:r>
            <a:r>
              <a:rPr lang="en-US" dirty="0">
                <a:latin typeface="+mn-lt"/>
              </a:rPr>
              <a:t>Share screen</a:t>
            </a:r>
          </a:p>
          <a:p>
            <a:r>
              <a:rPr lang="el-GR" b="1" dirty="0">
                <a:latin typeface="+mn-lt"/>
              </a:rPr>
              <a:t>Ενημέρωση για τις εξετάσεις</a:t>
            </a:r>
          </a:p>
          <a:p>
            <a:r>
              <a:rPr lang="el-GR" dirty="0">
                <a:latin typeface="+mn-lt"/>
              </a:rPr>
              <a:t>	Προαιρετικό </a:t>
            </a:r>
            <a:r>
              <a:rPr lang="en-US" dirty="0">
                <a:latin typeface="+mn-lt"/>
              </a:rPr>
              <a:t>test</a:t>
            </a:r>
            <a:r>
              <a:rPr lang="el-GR" dirty="0">
                <a:latin typeface="+mn-lt"/>
              </a:rPr>
              <a:t> (με εικονικές ερωτήσεις όχι     	σχετικές με το μάθημα) την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Πέμπτη 11/6 στις 12</a:t>
            </a:r>
          </a:p>
          <a:p>
            <a:endParaRPr lang="el-GR" dirty="0">
              <a:latin typeface="+mn-lt"/>
            </a:endParaRPr>
          </a:p>
          <a:p>
            <a:r>
              <a:rPr lang="el-GR" b="1" dirty="0">
                <a:latin typeface="+mn-lt"/>
              </a:rPr>
              <a:t>Ύλη σήμερα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Διαφημίσεις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Κριτική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PageRank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HITS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4153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Τι άλλο θα δούμε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45</a:t>
            </a:fld>
            <a:endParaRPr lang="en-US" dirty="0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70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l-GR" sz="1600" dirty="0"/>
              <a:t> 2</a:t>
            </a:r>
            <a:r>
              <a:rPr lang="en-US" sz="1600" dirty="0"/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76400" y="23622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l-GR" sz="3600" dirty="0">
                <a:latin typeface="+mn-lt"/>
              </a:rPr>
              <a:t>Διαφημίσεις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35787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r" eaLnBrk="1" hangingPunct="1"/>
            <a:r>
              <a:rPr lang="el-GR" cap="none" dirty="0">
                <a:ea typeface="ＭＳ Ｐゴシック" pitchFamily="-112" charset="-128"/>
              </a:rPr>
              <a:t>ΔΙΑΦΗΜΙΣΕΙΣ</a:t>
            </a:r>
            <a:br>
              <a:rPr lang="en-US" cap="none" dirty="0">
                <a:ea typeface="ＭＳ Ｐゴシック" pitchFamily="-112" charset="-128"/>
              </a:rPr>
            </a:br>
            <a:endParaRPr lang="en-US" sz="2400" cap="none" dirty="0">
              <a:ea typeface="ＭＳ Ｐゴシック" pitchFamily="-112" charset="-128"/>
            </a:endParaRP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6C6797-B0F8-456D-ACC5-2181AE5D5579}" type="slidenum">
              <a:rPr lang="en-US"/>
              <a:pPr/>
              <a:t>46</a:t>
            </a:fld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19.3</a:t>
            </a:r>
          </a:p>
        </p:txBody>
      </p:sp>
    </p:spTree>
    <p:extLst>
      <p:ext uri="{BB962C8B-B14F-4D97-AF65-F5344CB8AC3E}">
        <p14:creationId xmlns:p14="http://schemas.microsoft.com/office/powerpoint/2010/main" val="31406962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Διαφημίσεις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79053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077200" cy="32004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800" i="1" dirty="0">
                <a:ea typeface="ＭＳ Ｐゴシック" pitchFamily="-112" charset="-128"/>
              </a:rPr>
              <a:t>Graphical  graph banners </a:t>
            </a:r>
            <a:r>
              <a:rPr lang="el-GR" sz="2800" dirty="0">
                <a:ea typeface="ＭＳ Ｐゴシック" pitchFamily="-112" charset="-128"/>
              </a:rPr>
              <a:t>σε δημοφιλείς ιστοσελίδες </a:t>
            </a:r>
            <a:r>
              <a:rPr lang="en-US" sz="2800" dirty="0">
                <a:ea typeface="ＭＳ Ｐゴシック" pitchFamily="-112" charset="-128"/>
              </a:rPr>
              <a:t>(branding)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cost per mil (CPM) model</a:t>
            </a:r>
            <a:r>
              <a:rPr lang="en-US" sz="2800" dirty="0">
                <a:ea typeface="ＭＳ Ｐゴシック" pitchFamily="-112" charset="-128"/>
              </a:rPr>
              <a:t>: </a:t>
            </a:r>
            <a:r>
              <a:rPr lang="el-GR" sz="2800" dirty="0">
                <a:ea typeface="ＭＳ Ｐゴシック" pitchFamily="-112" charset="-128"/>
              </a:rPr>
              <a:t>το κόστος προβολής του </a:t>
            </a:r>
            <a:r>
              <a:rPr lang="en-US" sz="2800" dirty="0">
                <a:ea typeface="ＭＳ Ｐゴシック" pitchFamily="-112" charset="-128"/>
              </a:rPr>
              <a:t>banner </a:t>
            </a:r>
            <a:r>
              <a:rPr lang="el-GR" sz="2800" dirty="0">
                <a:ea typeface="ＭＳ Ｐゴシック" pitchFamily="-112" charset="-128"/>
              </a:rPr>
              <a:t>1000 φορές </a:t>
            </a:r>
            <a:r>
              <a:rPr lang="en-US" sz="2800" dirty="0">
                <a:ea typeface="ＭＳ Ｐゴシック" pitchFamily="-112" charset="-128"/>
              </a:rPr>
              <a:t>(</a:t>
            </a:r>
            <a:r>
              <a:rPr lang="el-GR" sz="2800" dirty="0">
                <a:ea typeface="ＭＳ Ｐゴシック" pitchFamily="-112" charset="-128"/>
              </a:rPr>
              <a:t>γνωστό και ως </a:t>
            </a:r>
            <a:r>
              <a:rPr lang="en-US" sz="2800" dirty="0">
                <a:ea typeface="ＭＳ Ｐゴシック" pitchFamily="-112" charset="-128"/>
              </a:rPr>
              <a:t>impressions)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cost per click (CPC) model</a:t>
            </a:r>
            <a:r>
              <a:rPr lang="en-US" sz="2800" dirty="0">
                <a:ea typeface="ＭＳ Ｐゴシック" pitchFamily="-112" charset="-128"/>
              </a:rPr>
              <a:t>: </a:t>
            </a:r>
            <a:r>
              <a:rPr lang="el-GR" sz="2800" dirty="0">
                <a:ea typeface="ＭＳ Ｐゴシック" pitchFamily="-112" charset="-128"/>
              </a:rPr>
              <a:t>ο αριθμός των </a:t>
            </a:r>
            <a:r>
              <a:rPr lang="en-US" sz="2800" dirty="0">
                <a:ea typeface="ＭＳ Ｐゴシック" pitchFamily="-112" charset="-128"/>
              </a:rPr>
              <a:t>clicks </a:t>
            </a:r>
            <a:r>
              <a:rPr lang="el-GR" sz="2800" dirty="0">
                <a:ea typeface="ＭＳ Ｐゴシック" pitchFamily="-112" charset="-128"/>
              </a:rPr>
              <a:t>στη διαφήμιση </a:t>
            </a:r>
            <a:r>
              <a:rPr lang="en-US" sz="2800" dirty="0">
                <a:ea typeface="ＭＳ Ｐゴシック" pitchFamily="-112" charset="-128"/>
              </a:rPr>
              <a:t>(</a:t>
            </a:r>
            <a:r>
              <a:rPr lang="el-GR" sz="2800" dirty="0">
                <a:ea typeface="ＭＳ Ｐゴシック" pitchFamily="-112" charset="-128"/>
              </a:rPr>
              <a:t>που οδηγεί σε σελίδα από την οποία μπορεί να γίνει μια αγορά)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800" i="1" dirty="0">
                <a:ea typeface="ＭＳ Ｐゴシック" pitchFamily="-112" charset="-128"/>
              </a:rPr>
              <a:t>brand promotion </a:t>
            </a:r>
            <a:r>
              <a:rPr lang="en-US" sz="2800" dirty="0">
                <a:ea typeface="ＭＳ Ｐゴシック" pitchFamily="-112" charset="-128"/>
              </a:rPr>
              <a:t>vs </a:t>
            </a:r>
            <a:r>
              <a:rPr lang="en-US" sz="2800" i="1" dirty="0">
                <a:ea typeface="ＭＳ Ｐゴシック" pitchFamily="-112" charset="-128"/>
              </a:rPr>
              <a:t>transaction-oriented advertising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FE5E3F-D76D-4BD1-8563-D69F32E59B24}" type="slidenum">
              <a:rPr lang="en-US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4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Ιστορία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790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txBody>
          <a:bodyPr>
            <a:noAutofit/>
          </a:bodyPr>
          <a:lstStyle/>
          <a:p>
            <a:pPr eaLnBrk="1" hangingPunct="1"/>
            <a:r>
              <a:rPr lang="el-GR" sz="3200" dirty="0">
                <a:ea typeface="ＭＳ Ｐゴシック" pitchFamily="-112" charset="-128"/>
              </a:rPr>
              <a:t>Αρχικές μηχανές βασισμένες σε λέξεις κλειδιά γύρω στο </a:t>
            </a:r>
            <a:r>
              <a:rPr lang="en-US" sz="3200" dirty="0">
                <a:ea typeface="ＭＳ Ｐゴシック" pitchFamily="-112" charset="-128"/>
              </a:rPr>
              <a:t>1995-1997</a:t>
            </a:r>
          </a:p>
          <a:p>
            <a:pPr lvl="1" eaLnBrk="1" hangingPunct="1"/>
            <a:r>
              <a:rPr lang="en-US" sz="2800" dirty="0" err="1">
                <a:ea typeface="ＭＳ Ｐゴシック" pitchFamily="-112" charset="-128"/>
              </a:rPr>
              <a:t>Altavista</a:t>
            </a:r>
            <a:r>
              <a:rPr lang="en-US" sz="2800" dirty="0">
                <a:ea typeface="ＭＳ Ｐゴシック" pitchFamily="-112" charset="-128"/>
              </a:rPr>
              <a:t>, Excite, </a:t>
            </a:r>
            <a:r>
              <a:rPr lang="en-US" sz="2800" dirty="0" err="1">
                <a:ea typeface="ＭＳ Ｐゴシック" pitchFamily="-112" charset="-128"/>
              </a:rPr>
              <a:t>Infoseek</a:t>
            </a:r>
            <a:r>
              <a:rPr lang="en-US" sz="2800" dirty="0">
                <a:ea typeface="ＭＳ Ｐゴシック" pitchFamily="-112" charset="-128"/>
              </a:rPr>
              <a:t>, </a:t>
            </a:r>
            <a:r>
              <a:rPr lang="en-US" sz="2800" dirty="0" err="1">
                <a:ea typeface="ＭＳ Ｐゴシック" pitchFamily="-112" charset="-128"/>
              </a:rPr>
              <a:t>Inktomi</a:t>
            </a:r>
            <a:r>
              <a:rPr lang="en-US" sz="2800" dirty="0">
                <a:ea typeface="ＭＳ Ｐゴシック" pitchFamily="-112" charset="-128"/>
              </a:rPr>
              <a:t>, Lycos</a:t>
            </a:r>
          </a:p>
          <a:p>
            <a:pPr eaLnBrk="1" hangingPunct="1"/>
            <a:r>
              <a:rPr lang="en-US" sz="3200" u="sng" dirty="0">
                <a:ea typeface="ＭＳ Ｐゴシック" pitchFamily="-112" charset="-128"/>
              </a:rPr>
              <a:t>Paid search</a:t>
            </a:r>
            <a:r>
              <a:rPr lang="en-US" sz="3200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διάταξη</a:t>
            </a:r>
            <a:r>
              <a:rPr lang="en-US" sz="3200" dirty="0">
                <a:ea typeface="ＭＳ Ｐゴシック" pitchFamily="-112" charset="-128"/>
              </a:rPr>
              <a:t>: </a:t>
            </a:r>
            <a:r>
              <a:rPr lang="en-US" sz="3200" dirty="0" err="1">
                <a:ea typeface="ＭＳ Ｐゴシック" pitchFamily="-112" charset="-128"/>
              </a:rPr>
              <a:t>Goto</a:t>
            </a:r>
            <a:r>
              <a:rPr lang="en-US" sz="3200" dirty="0">
                <a:ea typeface="ＭＳ Ｐゴシック" pitchFamily="-112" charset="-128"/>
              </a:rPr>
              <a:t> (</a:t>
            </a:r>
            <a:r>
              <a:rPr lang="el-GR" sz="3200" dirty="0">
                <a:ea typeface="ＭＳ Ｐゴシック" pitchFamily="-112" charset="-128"/>
              </a:rPr>
              <a:t>μετεξέλιξη σε </a:t>
            </a:r>
            <a:r>
              <a:rPr lang="en-US" sz="3200" dirty="0">
                <a:ea typeface="ＭＳ Ｐゴシック" pitchFamily="-112" charset="-128"/>
              </a:rPr>
              <a:t>Overture.com </a:t>
            </a:r>
            <a:r>
              <a:rPr lang="en-US" sz="3200" dirty="0">
                <a:ea typeface="ＭＳ Ｐゴシック" pitchFamily="-112" charset="-128"/>
                <a:sym typeface="Symbol" pitchFamily="-112" charset="2"/>
              </a:rPr>
              <a:t></a:t>
            </a:r>
            <a:r>
              <a:rPr lang="en-US" sz="3200" dirty="0">
                <a:ea typeface="ＭＳ Ｐゴシック" pitchFamily="-112" charset="-128"/>
              </a:rPr>
              <a:t> Yahoo!)</a:t>
            </a:r>
          </a:p>
          <a:p>
            <a:pPr lvl="1" eaLnBrk="1" hangingPunct="1"/>
            <a:r>
              <a:rPr lang="el-GR" sz="2800" dirty="0">
                <a:ea typeface="ＭＳ Ｐゴシック" pitchFamily="-112" charset="-128"/>
              </a:rPr>
              <a:t>Το αποτέλεσμα της αναζήτησης εξαρτάται από το πόσο πλήρωσες</a:t>
            </a:r>
            <a:endParaRPr lang="en-US" sz="2800" dirty="0">
              <a:ea typeface="ＭＳ Ｐゴシック" pitchFamily="-112" charset="-128"/>
            </a:endParaRPr>
          </a:p>
          <a:p>
            <a:pPr lvl="1" eaLnBrk="1" hangingPunct="1"/>
            <a:r>
              <a:rPr lang="el-GR" sz="2800" dirty="0">
                <a:ea typeface="ＭＳ Ｐゴシック" pitchFamily="-112" charset="-128"/>
              </a:rPr>
              <a:t>Δημοπρασία (</a:t>
            </a:r>
            <a:r>
              <a:rPr lang="en-US" sz="2800" dirty="0">
                <a:ea typeface="ＭＳ Ｐゴシック" pitchFamily="-112" charset="-128"/>
              </a:rPr>
              <a:t>Auction</a:t>
            </a:r>
            <a:r>
              <a:rPr lang="el-GR" sz="2800" dirty="0">
                <a:ea typeface="ＭＳ Ｐゴシック" pitchFamily="-112" charset="-128"/>
              </a:rPr>
              <a:t>) για λέξεις κλειδιά</a:t>
            </a:r>
            <a:r>
              <a:rPr lang="en-US" sz="2800" dirty="0">
                <a:ea typeface="ＭＳ Ｐゴシック" pitchFamily="-112" charset="-128"/>
              </a:rPr>
              <a:t>: </a:t>
            </a:r>
            <a:r>
              <a:rPr lang="el-GR" sz="2800" dirty="0">
                <a:ea typeface="ＭＳ Ｐゴシック" pitchFamily="-112" charset="-128"/>
              </a:rPr>
              <a:t>η λέξη </a:t>
            </a:r>
            <a:r>
              <a:rPr lang="en-US" sz="2800" b="1" i="1" u="sng" dirty="0">
                <a:ea typeface="ＭＳ Ｐゴシック" pitchFamily="-112" charset="-128"/>
              </a:rPr>
              <a:t>casino</a:t>
            </a:r>
            <a:r>
              <a:rPr lang="en-US" sz="2800" dirty="0">
                <a:ea typeface="ＭＳ Ｐゴシック" pitchFamily="-112" charset="-128"/>
              </a:rPr>
              <a:t> </a:t>
            </a:r>
            <a:r>
              <a:rPr lang="el-GR" sz="2800" dirty="0">
                <a:ea typeface="ＭＳ Ｐゴシック" pitchFamily="-112" charset="-128"/>
              </a:rPr>
              <a:t>ακριβή</a:t>
            </a:r>
            <a:r>
              <a:rPr lang="en-US" sz="2800" dirty="0">
                <a:ea typeface="ＭＳ Ｐゴシック" pitchFamily="-112" charset="-128"/>
              </a:rPr>
              <a:t>!</a:t>
            </a:r>
          </a:p>
          <a:p>
            <a:pPr eaLnBrk="1" hangingPunct="1"/>
            <a:endParaRPr lang="en-US" dirty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FE5E3F-D76D-4BD1-8563-D69F32E59B24}" type="slidenum">
              <a:rPr lang="en-US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9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Διαφημίσεις στο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Goto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790531" name="Rectangle 3"/>
          <p:cNvSpPr>
            <a:spLocks noGrp="1" noChangeArrowheads="1"/>
          </p:cNvSpPr>
          <p:nvPr>
            <p:ph idx="1"/>
          </p:nvPr>
        </p:nvSpPr>
        <p:spPr>
          <a:xfrm>
            <a:off x="463378" y="1600200"/>
            <a:ext cx="8077200" cy="32004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l-GR" sz="2800" dirty="0">
                <a:ea typeface="ＭＳ Ｐゴシック" pitchFamily="-112" charset="-128"/>
              </a:rPr>
              <a:t>Ως αποτέλεσμα μια ερώτησης </a:t>
            </a:r>
            <a:r>
              <a:rPr lang="en-US" sz="2800" i="1" dirty="0">
                <a:ea typeface="ＭＳ Ｐゴシック" pitchFamily="-112" charset="-128"/>
              </a:rPr>
              <a:t>q</a:t>
            </a:r>
            <a:r>
              <a:rPr lang="en-US" sz="2800" dirty="0">
                <a:ea typeface="ＭＳ Ｐゴシック" pitchFamily="-112" charset="-128"/>
              </a:rPr>
              <a:t>, </a:t>
            </a:r>
            <a:r>
              <a:rPr lang="el-GR" sz="2800" dirty="0">
                <a:ea typeface="ＭＳ Ｐゴシック" pitchFamily="-112" charset="-128"/>
              </a:rPr>
              <a:t>η </a:t>
            </a:r>
            <a:r>
              <a:rPr lang="en-US" sz="2800" dirty="0" err="1">
                <a:ea typeface="ＭＳ Ｐゴシック" pitchFamily="-112" charset="-128"/>
              </a:rPr>
              <a:t>Goto</a:t>
            </a:r>
            <a:endParaRPr lang="el-GR" sz="28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800" dirty="0">
                <a:ea typeface="ＭＳ Ｐゴシック" pitchFamily="-112" charset="-128"/>
              </a:rPr>
              <a:t> επιστρέφει </a:t>
            </a:r>
            <a:r>
              <a:rPr lang="el-GR" sz="2800" i="1" dirty="0">
                <a:ea typeface="ＭＳ Ｐゴシック" pitchFamily="-112" charset="-128"/>
              </a:rPr>
              <a:t>τις σελίδες των διαφημιζόμενων </a:t>
            </a:r>
            <a:r>
              <a:rPr lang="el-GR" sz="2800" dirty="0">
                <a:ea typeface="ＭＳ Ｐゴシック" pitchFamily="-112" charset="-128"/>
              </a:rPr>
              <a:t>που πόνταραν </a:t>
            </a:r>
            <a:r>
              <a:rPr lang="en-US" sz="2800" dirty="0">
                <a:ea typeface="ＭＳ Ｐゴシック" pitchFamily="-112" charset="-128"/>
              </a:rPr>
              <a:t>(bid) </a:t>
            </a:r>
            <a:r>
              <a:rPr lang="el-GR" sz="2800" dirty="0">
                <a:ea typeface="ＭＳ Ｐゴシック" pitchFamily="-112" charset="-128"/>
              </a:rPr>
              <a:t>για το </a:t>
            </a:r>
            <a:r>
              <a:rPr lang="en-US" sz="2800" i="1" dirty="0">
                <a:ea typeface="ＭＳ Ｐゴシック" pitchFamily="-112" charset="-128"/>
              </a:rPr>
              <a:t>q</a:t>
            </a:r>
            <a:r>
              <a:rPr lang="en-US" sz="2800" dirty="0">
                <a:ea typeface="ＭＳ Ｐゴシック" pitchFamily="-112" charset="-128"/>
              </a:rPr>
              <a:t>, </a:t>
            </a:r>
            <a:r>
              <a:rPr lang="el-GR" sz="2800" dirty="0">
                <a:ea typeface="ＭＳ Ｐゴシック" pitchFamily="-112" charset="-128"/>
              </a:rPr>
              <a:t>σε διάταξη με βάση την προσφορά τους</a:t>
            </a:r>
            <a:r>
              <a:rPr lang="en-US" sz="2800" dirty="0">
                <a:ea typeface="ＭＳ Ｐゴシック" pitchFamily="-112" charset="-128"/>
              </a:rPr>
              <a:t>.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800" dirty="0">
                <a:ea typeface="ＭＳ Ｐゴシック" pitchFamily="-112" charset="-128"/>
              </a:rPr>
              <a:t>Όταν ο χρήστης επέλεγε (</a:t>
            </a:r>
            <a:r>
              <a:rPr lang="en-US" sz="2800" dirty="0">
                <a:ea typeface="ＭＳ Ｐゴシック" pitchFamily="-112" charset="-128"/>
              </a:rPr>
              <a:t>clicked</a:t>
            </a:r>
            <a:r>
              <a:rPr lang="el-GR" sz="2800" dirty="0">
                <a:ea typeface="ＭＳ Ｐゴシック" pitchFamily="-112" charset="-128"/>
              </a:rPr>
              <a:t>) ένα από τα αποτελέσματα, ο αντίστοιχος διαφημιζόμενος πλήρωνε τη </a:t>
            </a:r>
            <a:r>
              <a:rPr lang="en-US" sz="2800" dirty="0" err="1">
                <a:ea typeface="ＭＳ Ｐゴシック" pitchFamily="-112" charset="-128"/>
              </a:rPr>
              <a:t>Goto</a:t>
            </a:r>
            <a:r>
              <a:rPr lang="en-US" sz="2800" dirty="0">
                <a:ea typeface="ＭＳ Ｐゴシック" pitchFamily="-112" charset="-128"/>
              </a:rPr>
              <a:t> </a:t>
            </a:r>
          </a:p>
          <a:p>
            <a:pPr lvl="1" eaLnBrk="1" hangingPunct="1"/>
            <a:r>
              <a:rPr lang="el-GR" sz="2400" dirty="0">
                <a:ea typeface="ＭＳ Ｐゴシック" pitchFamily="-112" charset="-128"/>
              </a:rPr>
              <a:t>Αρχικά, η πληρωμή ίση με την προσφορά </a:t>
            </a:r>
            <a:r>
              <a:rPr lang="en-US" sz="2400" dirty="0">
                <a:ea typeface="ＭＳ Ｐゴシック" pitchFamily="-112" charset="-128"/>
              </a:rPr>
              <a:t>bid </a:t>
            </a:r>
            <a:r>
              <a:rPr lang="el-GR" sz="2400" dirty="0">
                <a:ea typeface="ＭＳ Ｐゴシック" pitchFamily="-112" charset="-128"/>
              </a:rPr>
              <a:t>για το </a:t>
            </a:r>
            <a:r>
              <a:rPr lang="en-US" sz="2400" dirty="0">
                <a:ea typeface="ＭＳ Ｐゴシック" pitchFamily="-112" charset="-128"/>
              </a:rPr>
              <a:t> q</a:t>
            </a:r>
          </a:p>
          <a:p>
            <a:pPr marL="457200" lvl="1" indent="0" eaLnBrk="1" hangingPunct="1">
              <a:buNone/>
            </a:pPr>
            <a:endParaRPr lang="el-GR" sz="1900" i="1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457200" lvl="1" indent="0" eaLnBrk="1" hangingPunct="1">
              <a:buNone/>
            </a:pPr>
            <a:r>
              <a:rPr lang="en-US" sz="3200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Sponsored search </a:t>
            </a:r>
            <a:r>
              <a:rPr lang="en-US" sz="3200" dirty="0">
                <a:ea typeface="ＭＳ Ｐゴシック" pitchFamily="-112" charset="-128"/>
              </a:rPr>
              <a:t>or </a:t>
            </a:r>
            <a:r>
              <a:rPr lang="en-US" sz="3200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Search advertising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FE5E3F-D76D-4BD1-8563-D69F32E59B24}" type="slidenum">
              <a:rPr lang="en-US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Web: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Ιστορία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304800" y="1828800"/>
            <a:ext cx="8424863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latin typeface="+mn-lt"/>
                <a:cs typeface="+mn-cs"/>
              </a:rPr>
              <a:t>Στο τεύχος του </a:t>
            </a:r>
            <a:r>
              <a:rPr lang="el-GR" b="1" dirty="0">
                <a:latin typeface="+mn-lt"/>
                <a:cs typeface="+mn-cs"/>
              </a:rPr>
              <a:t>Ιουνίου 1970 </a:t>
            </a:r>
            <a:r>
              <a:rPr lang="el-GR" dirty="0">
                <a:latin typeface="+mn-lt"/>
                <a:cs typeface="+mn-cs"/>
              </a:rPr>
              <a:t>του περιοδικού </a:t>
            </a:r>
            <a:r>
              <a:rPr lang="en-US" i="1" dirty="0">
                <a:latin typeface="+mn-lt"/>
              </a:rPr>
              <a:t>Popular Science</a:t>
            </a:r>
            <a:r>
              <a:rPr lang="en-US" dirty="0">
                <a:latin typeface="+mn-lt"/>
              </a:rPr>
              <a:t> </a:t>
            </a:r>
            <a:endParaRPr lang="el-GR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  <a:hlinkClick r:id="rId3" tooltip="Arthur C. Clarke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Arthur C. Clarke </a:t>
            </a:r>
            <a:endParaRPr lang="el-GR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satellites would one day "bring the accumulated knowledge of the world to your fingertips" using a console that would combine the functionality of the Xerox, telephone, television and a small computer, allowing data transfer and video conferencing around the globe</a:t>
            </a:r>
            <a:r>
              <a:rPr lang="en-US" dirty="0"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9628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FE5E3F-D76D-4BD1-8563-D69F32E59B24}" type="slidenum">
              <a:rPr lang="en-US"/>
              <a:pPr/>
              <a:t>50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88198"/>
            <a:ext cx="6629400" cy="479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Διαφημίσεις στο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Goto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35273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077200" cy="32004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l-GR" dirty="0">
                <a:ea typeface="ＭＳ Ｐゴシック" pitchFamily="-112" charset="-128"/>
              </a:rPr>
              <a:t>Συνήθως παρέχονται</a:t>
            </a:r>
            <a:endParaRPr lang="en-US" dirty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pure search results </a:t>
            </a:r>
            <a:r>
              <a:rPr lang="en-US" dirty="0">
                <a:ea typeface="ＭＳ Ｐゴシック" pitchFamily="-112" charset="-128"/>
              </a:rPr>
              <a:t>(</a:t>
            </a:r>
            <a:r>
              <a:rPr lang="el-GR" dirty="0">
                <a:ea typeface="ＭＳ Ｐゴシック" pitchFamily="-112" charset="-128"/>
              </a:rPr>
              <a:t>γνωστά και ως αλγοριθμικά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ή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organic search </a:t>
            </a:r>
            <a:r>
              <a:rPr lang="el-GR" dirty="0">
                <a:ea typeface="ＭＳ Ｐゴシック" pitchFamily="-112" charset="-128"/>
              </a:rPr>
              <a:t>αποτελέσματα</a:t>
            </a:r>
            <a:r>
              <a:rPr lang="en-US" dirty="0">
                <a:ea typeface="ＭＳ Ｐゴシック" pitchFamily="-112" charset="-128"/>
              </a:rPr>
              <a:t>) </a:t>
            </a:r>
            <a:r>
              <a:rPr lang="el-GR" dirty="0">
                <a:ea typeface="ＭＳ Ｐゴシック" pitchFamily="-112" charset="-128"/>
              </a:rPr>
              <a:t>ως βασική απάντηση στο ερώτημα του χρήστη</a:t>
            </a:r>
            <a:r>
              <a:rPr lang="en-US" dirty="0">
                <a:ea typeface="ＭＳ Ｐゴシック" pitchFamily="-112" charset="-128"/>
              </a:rPr>
              <a:t>,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μαζί με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sponsored search results </a:t>
            </a:r>
            <a:r>
              <a:rPr lang="el-GR" dirty="0">
                <a:ea typeface="ＭＳ Ｐゴシック" pitchFamily="-112" charset="-128"/>
              </a:rPr>
              <a:t>τα οποία παρουσιάζονται ξεχωριστά και διακριτά στα δεξιά των αλγοριθμικών αποτελεσμάτων</a:t>
            </a:r>
            <a:endParaRPr lang="en-US" sz="800" dirty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FE5E3F-D76D-4BD1-8563-D69F32E59B24}" type="slidenum">
              <a:rPr lang="en-US"/>
              <a:pPr/>
              <a:t>51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79854" y="76200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Διαφημίσεις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959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>
              <a:ea typeface="ＭＳ Ｐゴシック" pitchFamily="-112" charset="-128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>
              <a:ea typeface="ＭＳ Ｐゴシック" pitchFamily="-112" charset="-128"/>
            </a:endParaRP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EC0370-A48A-4F4C-881F-03CF741B0AD6}" type="slidenum">
              <a:rPr lang="en-US"/>
              <a:pPr/>
              <a:t>52</a:t>
            </a:fld>
            <a:endParaRPr lang="en-US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8288"/>
            <a:ext cx="9144000" cy="658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4992688" y="5938838"/>
            <a:ext cx="3846512" cy="466725"/>
          </a:xfrm>
          <a:prstGeom prst="leftArrowCallout">
            <a:avLst>
              <a:gd name="adj1" fmla="val 25000"/>
              <a:gd name="adj2" fmla="val 25000"/>
              <a:gd name="adj3" fmla="val 137358"/>
              <a:gd name="adj4" fmla="val 6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>
                <a:latin typeface="Times" pitchFamily="-112" charset="0"/>
              </a:rPr>
              <a:t>Algorithmic results.</a:t>
            </a:r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4876800" y="2827338"/>
            <a:ext cx="2357438" cy="830262"/>
          </a:xfrm>
          <a:prstGeom prst="rightArrowCallout">
            <a:avLst>
              <a:gd name="adj1" fmla="val 25000"/>
              <a:gd name="adj2" fmla="val 25000"/>
              <a:gd name="adj3" fmla="val 33310"/>
              <a:gd name="adj4" fmla="val 66667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>
                <a:latin typeface="Times" pitchFamily="-112" charset="0"/>
              </a:rPr>
              <a:t>Paid</a:t>
            </a:r>
          </a:p>
          <a:p>
            <a:pPr algn="ctr" eaLnBrk="0" hangingPunct="0"/>
            <a:r>
              <a:rPr lang="en-US">
                <a:latin typeface="Times" pitchFamily="-112" charset="0"/>
              </a:rPr>
              <a:t>Search Ads</a:t>
            </a:r>
          </a:p>
        </p:txBody>
      </p:sp>
    </p:spTree>
    <p:extLst>
      <p:ext uri="{BB962C8B-B14F-4D97-AF65-F5344CB8AC3E}">
        <p14:creationId xmlns:p14="http://schemas.microsoft.com/office/powerpoint/2010/main" val="2930502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EC0370-A48A-4F4C-881F-03CF741B0AD6}" type="slidenum">
              <a:rPr lang="en-US"/>
              <a:pPr/>
              <a:t>53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80446"/>
            <a:ext cx="5105400" cy="62187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19800" y="5638800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n-lt"/>
              </a:rPr>
              <a:t>location</a:t>
            </a:r>
            <a:endParaRPr lang="el-GR" sz="1100" dirty="0">
              <a:latin typeface="+mn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324600" y="5943600"/>
            <a:ext cx="0" cy="30480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019800" y="6248400"/>
            <a:ext cx="304800" cy="0"/>
          </a:xfrm>
          <a:prstGeom prst="straightConnector1">
            <a:avLst/>
          </a:prstGeom>
          <a:ln w="95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58000" y="3505200"/>
            <a:ext cx="1447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9419888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7351"/>
            <a:ext cx="4734597" cy="67332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0" y="3505200"/>
            <a:ext cx="1447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8644158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312" y="163047"/>
            <a:ext cx="3763688" cy="50924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5410200"/>
            <a:ext cx="3048000" cy="8363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7400" y="19050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9497397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Διαφημίσεις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790531" name="Rectangle 3"/>
          <p:cNvSpPr>
            <a:spLocks noGrp="1" noChangeArrowheads="1"/>
          </p:cNvSpPr>
          <p:nvPr>
            <p:ph idx="1"/>
          </p:nvPr>
        </p:nvSpPr>
        <p:spPr>
          <a:xfrm>
            <a:off x="467497" y="1752600"/>
            <a:ext cx="8077200" cy="3886200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Search Engine Marketing  (SEM)</a:t>
            </a:r>
          </a:p>
          <a:p>
            <a:pPr marL="0" indent="0" eaLnBrk="1" hangingPunct="1">
              <a:buNone/>
            </a:pPr>
            <a:r>
              <a:rPr lang="el-GR" sz="2800" dirty="0">
                <a:ea typeface="ＭＳ Ｐゴシック" pitchFamily="-112" charset="-128"/>
              </a:rPr>
              <a:t>Κλάδος της διαφήμισης</a:t>
            </a:r>
            <a:r>
              <a:rPr lang="en-US" sz="2800" dirty="0">
                <a:ea typeface="ＭＳ Ｐゴシック" pitchFamily="-112" charset="-128"/>
              </a:rPr>
              <a:t>: </a:t>
            </a:r>
            <a:r>
              <a:rPr lang="el-GR" sz="2800" dirty="0">
                <a:ea typeface="ＭＳ Ｐゴシック" pitchFamily="-112" charset="-128"/>
              </a:rPr>
              <a:t>κατανόηση του πως γίνεται η διάταξη των αποτελεσμάτων και ποιο ποσό της διαφημιστικής καμπάνιας να δοθεί σε ποιες λέξεις και σε ποιες μηχανές </a:t>
            </a:r>
          </a:p>
          <a:p>
            <a:pPr marL="0" indent="0" eaLnBrk="1" hangingPunct="1">
              <a:buNone/>
            </a:pPr>
            <a:endParaRPr lang="el-GR" sz="2800" dirty="0"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Click spam</a:t>
            </a:r>
            <a:r>
              <a:rPr lang="en-US" sz="2800" dirty="0">
                <a:ea typeface="ＭＳ Ｐゴシック" pitchFamily="-112" charset="-128"/>
              </a:rPr>
              <a:t>: clicks </a:t>
            </a:r>
            <a:r>
              <a:rPr lang="el-GR" sz="2800" dirty="0">
                <a:ea typeface="ＭＳ Ｐゴシック" pitchFamily="-112" charset="-128"/>
              </a:rPr>
              <a:t>σε</a:t>
            </a:r>
            <a:r>
              <a:rPr lang="en-US" sz="2800" dirty="0">
                <a:ea typeface="ＭＳ Ｐゴシック" pitchFamily="-112" charset="-128"/>
              </a:rPr>
              <a:t> sponsored search results </a:t>
            </a:r>
            <a:r>
              <a:rPr lang="el-GR" sz="2800" dirty="0">
                <a:ea typeface="ＭＳ Ｐゴシック" pitchFamily="-112" charset="-128"/>
              </a:rPr>
              <a:t>από μη πραγματικούς χρήστες </a:t>
            </a:r>
          </a:p>
          <a:p>
            <a:pPr marL="0" indent="0" eaLnBrk="1" hangingPunct="1">
              <a:buNone/>
            </a:pPr>
            <a:r>
              <a:rPr lang="el-GR" sz="2800" dirty="0">
                <a:ea typeface="ＭＳ Ｐゴシック" pitchFamily="-112" charset="-128"/>
              </a:rPr>
              <a:t>	πχ</a:t>
            </a:r>
            <a:r>
              <a:rPr lang="en-US" sz="2800" dirty="0">
                <a:ea typeface="ＭＳ Ｐゴシック" pitchFamily="-112" charset="-128"/>
              </a:rPr>
              <a:t>, </a:t>
            </a:r>
            <a:r>
              <a:rPr lang="el-GR" sz="2800" dirty="0">
                <a:ea typeface="ＭＳ Ｐゴシック" pitchFamily="-112" charset="-128"/>
              </a:rPr>
              <a:t>από έναν αντίπαλο διαφημιστή</a:t>
            </a:r>
            <a:endParaRPr lang="en-US" sz="2800" dirty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FE5E3F-D76D-4BD1-8563-D69F32E59B24}" type="slidenum">
              <a:rPr lang="en-US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4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1" name="Rectangle 3"/>
          <p:cNvSpPr>
            <a:spLocks noGrp="1" noChangeArrowheads="1"/>
          </p:cNvSpPr>
          <p:nvPr>
            <p:ph idx="1"/>
          </p:nvPr>
        </p:nvSpPr>
        <p:spPr>
          <a:xfrm>
            <a:off x="369673" y="1708322"/>
            <a:ext cx="8404654" cy="3200400"/>
          </a:xfrm>
        </p:spPr>
        <p:txBody>
          <a:bodyPr>
            <a:noAutofit/>
          </a:bodyPr>
          <a:lstStyle/>
          <a:p>
            <a:pPr marL="0" indent="0" algn="just" eaLnBrk="1" hangingPunct="1">
              <a:buNone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Paid inclusion: </a:t>
            </a:r>
            <a:r>
              <a:rPr lang="el-GR" sz="2800" dirty="0">
                <a:ea typeface="ＭＳ Ｐゴシック" pitchFamily="-112" charset="-128"/>
              </a:rPr>
              <a:t>πληρωμή για να συμπεριληφθεί μια σελίδα στο ευρετήριο της μηχανής αναζήτησης </a:t>
            </a:r>
          </a:p>
          <a:p>
            <a:pPr marL="0" indent="0" algn="just" eaLnBrk="1" hangingPunct="1">
              <a:buNone/>
            </a:pPr>
            <a:endParaRPr lang="el-GR" sz="2800" dirty="0">
              <a:ea typeface="ＭＳ Ｐゴシック" pitchFamily="-112" charset="-128"/>
            </a:endParaRPr>
          </a:p>
          <a:p>
            <a:pPr marL="0" indent="0" algn="just" eaLnBrk="1" hangingPunct="1">
              <a:buNone/>
            </a:pPr>
            <a:r>
              <a:rPr lang="el-GR" sz="2800" dirty="0">
                <a:ea typeface="ＭＳ Ｐゴシック" pitchFamily="-112" charset="-128"/>
              </a:rPr>
              <a:t>Διαφορετικές μηχανές ακολουθούν διαφορετικές πολιτικές σχετικά με το αν επιτρέπουν </a:t>
            </a:r>
            <a:r>
              <a:rPr lang="en-US" sz="2800" i="1" dirty="0">
                <a:ea typeface="ＭＳ Ｐゴシック" pitchFamily="-112" charset="-128"/>
              </a:rPr>
              <a:t>paid inclusion</a:t>
            </a:r>
            <a:r>
              <a:rPr lang="el-GR" sz="2800" dirty="0">
                <a:ea typeface="ＭＳ Ｐゴシック" pitchFamily="-112" charset="-128"/>
              </a:rPr>
              <a:t> και αν αυτό επηρεάζει τη διάταξη των αποτελεσμάτων </a:t>
            </a:r>
            <a:r>
              <a:rPr lang="en-US" sz="2800" dirty="0">
                <a:ea typeface="ＭＳ Ｐゴシック" pitchFamily="-112" charset="-128"/>
              </a:rPr>
              <a:t> </a:t>
            </a:r>
            <a:r>
              <a:rPr lang="el-GR" sz="2800" dirty="0">
                <a:ea typeface="ＭＳ Ｐゴシック" pitchFamily="-112" charset="-128"/>
              </a:rPr>
              <a:t>της αναζήτησης</a:t>
            </a:r>
            <a:r>
              <a:rPr lang="en-US" sz="2800" dirty="0">
                <a:ea typeface="ＭＳ Ｐゴシック" pitchFamily="-112" charset="-128"/>
              </a:rPr>
              <a:t>.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FE5E3F-D76D-4BD1-8563-D69F32E59B24}" type="slidenum">
              <a:rPr lang="en-US"/>
              <a:pPr/>
              <a:t>57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8846" y="54102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i="1" dirty="0">
                <a:solidFill>
                  <a:schemeClr val="accent6">
                    <a:lumMod val="50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Παρόμοια προβλήματα με τηλεόραση/εφημερίδες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Διαφημίσεις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149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6850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Διάταξη διαφημίσεων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790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077200" cy="3200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800" dirty="0"/>
              <a:t>Οι διαφημιστές κάνουν </a:t>
            </a:r>
            <a:r>
              <a:rPr lang="el-GR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προσφορές για λέξεις κλειδιά</a:t>
            </a:r>
            <a:r>
              <a:rPr lang="el-GR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2800" dirty="0"/>
              <a:t>σε δημοπρασίες</a:t>
            </a: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Ανοικτό σύστημα</a:t>
            </a:r>
            <a:r>
              <a:rPr lang="en-US" sz="2800" dirty="0"/>
              <a:t>: </a:t>
            </a:r>
            <a:r>
              <a:rPr lang="el-GR" sz="2800" dirty="0"/>
              <a:t>Οποιοσδήποτε μπορεί να συμμετάσχει και να κάνει προσφορές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/>
              <a:t>Οι διαφημιστές  χρεώνονται μόνο όταν κάποιος επιλέγει </a:t>
            </a:r>
            <a:r>
              <a:rPr lang="el-GR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clicks</a:t>
            </a:r>
            <a:r>
              <a:rPr lang="el-GR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 </a:t>
            </a:r>
            <a:r>
              <a:rPr lang="el-GR" sz="2800" dirty="0"/>
              <a:t>στη διαφήμισή τους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/>
              <a:t>Σημαντική περιοχή για τις μηχανές αναζήτησης </a:t>
            </a:r>
            <a:r>
              <a:rPr lang="en-US" sz="2800" dirty="0"/>
              <a:t>–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computational advertising.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/>
              <a:t>μια μικρή αύξηση της χρέωσης σε κάθε διαφήμιση μπορεί να οδηγήσει σε δις επιπρόσθετο κέρδος</a:t>
            </a:r>
            <a:endParaRPr lang="en-US" sz="2400" dirty="0">
              <a:solidFill>
                <a:schemeClr val="tx2">
                  <a:lumMod val="50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FE5E3F-D76D-4BD1-8563-D69F32E59B24}" type="slidenum">
              <a:rPr lang="en-US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2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077200" cy="320040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Πως αποφασίζεται μέσω της δημοπρασίας η θέση της διαφήμισης και η τιμή </a:t>
            </a:r>
          </a:p>
          <a:p>
            <a:pPr lvl="1"/>
            <a:r>
              <a:rPr lang="el-GR" dirty="0"/>
              <a:t>Βασίζεται στο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second price auction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FE5E3F-D76D-4BD1-8563-D69F32E59B24}" type="slidenum">
              <a:rPr lang="en-US"/>
              <a:pPr/>
              <a:t>59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6850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Διάταξη διαφημίσεων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080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63378" y="2265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Web: I</a:t>
            </a:r>
            <a:r>
              <a:rPr lang="el-GR" dirty="0" err="1">
                <a:solidFill>
                  <a:schemeClr val="accent6">
                    <a:lumMod val="75000"/>
                  </a:schemeClr>
                </a:solidFill>
              </a:rPr>
              <a:t>στορία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4169032"/>
            <a:ext cx="807720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2000" dirty="0">
                <a:latin typeface="+mn-lt"/>
              </a:rPr>
              <a:t>Χριστούγεννα </a:t>
            </a:r>
            <a:r>
              <a:rPr lang="en-US" sz="2000" dirty="0">
                <a:latin typeface="+mn-lt"/>
              </a:rPr>
              <a:t>1990, </a:t>
            </a:r>
            <a:r>
              <a:rPr lang="el-GR" sz="2000" dirty="0">
                <a:latin typeface="+mn-lt"/>
              </a:rPr>
              <a:t>το πρώτο λειτουργικό σύστημα</a:t>
            </a:r>
            <a:r>
              <a:rPr lang="en-US" sz="2000" dirty="0">
                <a:latin typeface="+mn-lt"/>
              </a:rPr>
              <a:t>: </a:t>
            </a:r>
          </a:p>
          <a:p>
            <a:pPr algn="just"/>
            <a:endParaRPr lang="en-US" sz="800" dirty="0">
              <a:latin typeface="+mn-lt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ο πρώτος </a:t>
            </a:r>
            <a:r>
              <a:rPr lang="en-US" sz="2000" dirty="0">
                <a:latin typeface="+mn-lt"/>
              </a:rPr>
              <a:t>web browser (</a:t>
            </a:r>
            <a:r>
              <a:rPr lang="el-GR" sz="2000" dirty="0">
                <a:latin typeface="+mn-lt"/>
              </a:rPr>
              <a:t>που ήταν και </a:t>
            </a:r>
            <a:r>
              <a:rPr lang="en-US" sz="2000" dirty="0">
                <a:latin typeface="+mn-lt"/>
              </a:rPr>
              <a:t>web editor)</a:t>
            </a:r>
            <a:r>
              <a:rPr lang="el-GR" sz="2000" dirty="0">
                <a:latin typeface="+mn-lt"/>
              </a:rPr>
              <a:t>,</a:t>
            </a:r>
            <a:r>
              <a:rPr lang="en-US" sz="2000" dirty="0">
                <a:latin typeface="+mn-lt"/>
              </a:rPr>
              <a:t> 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ο πρώτος </a:t>
            </a:r>
            <a:r>
              <a:rPr lang="en-US" sz="2000" dirty="0">
                <a:latin typeface="+mn-lt"/>
              </a:rPr>
              <a:t>web server</a:t>
            </a:r>
            <a:r>
              <a:rPr lang="el-GR" sz="2000" dirty="0">
                <a:latin typeface="+mn-lt"/>
              </a:rPr>
              <a:t>,</a:t>
            </a:r>
            <a:r>
              <a:rPr lang="en-US" sz="2000" dirty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και </a:t>
            </a:r>
            <a:endParaRPr lang="en-US" sz="2000" dirty="0">
              <a:latin typeface="+mn-lt"/>
            </a:endParaRPr>
          </a:p>
          <a:p>
            <a:pPr algn="just">
              <a:buFont typeface="Wingdings" pitchFamily="2" charset="2"/>
              <a:buChar char="§"/>
            </a:pPr>
            <a:r>
              <a:rPr lang="el-GR" sz="2000" dirty="0">
                <a:latin typeface="+mn-lt"/>
              </a:rPr>
              <a:t> οι πρώτες ιστοσελίδες</a:t>
            </a:r>
            <a:r>
              <a:rPr lang="en-US" sz="2000" dirty="0">
                <a:latin typeface="+mn-lt"/>
              </a:rPr>
              <a:t>,</a:t>
            </a:r>
            <a:r>
              <a:rPr lang="el-GR" sz="2000" dirty="0">
                <a:latin typeface="+mn-lt"/>
              </a:rPr>
              <a:t> που περιέγραφαν το ίδιο το</a:t>
            </a:r>
            <a:r>
              <a:rPr lang="en-US" sz="2000" dirty="0">
                <a:latin typeface="+mn-lt"/>
              </a:rPr>
              <a:t> project. </a:t>
            </a:r>
          </a:p>
          <a:p>
            <a:pPr algn="just"/>
            <a:endParaRPr lang="en-US" sz="2000" dirty="0">
              <a:latin typeface="+mn-lt"/>
            </a:endParaRPr>
          </a:p>
          <a:p>
            <a:pPr algn="just"/>
            <a:r>
              <a:rPr lang="el-GR" sz="2000" dirty="0">
                <a:latin typeface="+mn-lt"/>
              </a:rPr>
              <a:t>Αύγουστο </a:t>
            </a:r>
            <a:r>
              <a:rPr lang="en-US" sz="2000" dirty="0">
                <a:latin typeface="+mn-lt"/>
              </a:rPr>
              <a:t>1991, post </a:t>
            </a:r>
            <a:r>
              <a:rPr lang="el-GR" sz="2000" dirty="0">
                <a:latin typeface="+mn-lt"/>
              </a:rPr>
              <a:t>στο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alt.hypertext</a:t>
            </a:r>
            <a:r>
              <a:rPr lang="en-US" sz="2000" dirty="0">
                <a:latin typeface="+mn-lt"/>
              </a:rPr>
              <a:t> newsgroup</a:t>
            </a:r>
            <a:r>
              <a:rPr lang="el-GR" sz="2000" dirty="0">
                <a:latin typeface="+mn-lt"/>
              </a:rPr>
              <a:t> – νέο </a:t>
            </a:r>
            <a:r>
              <a:rPr lang="en-US" sz="2000" dirty="0">
                <a:latin typeface="+mn-lt"/>
              </a:rPr>
              <a:t>service </a:t>
            </a:r>
            <a:r>
              <a:rPr lang="el-GR" sz="2000" dirty="0">
                <a:latin typeface="+mn-lt"/>
              </a:rPr>
              <a:t>στο ‘</a:t>
            </a:r>
            <a:r>
              <a:rPr lang="el-GR" sz="2000" dirty="0" err="1">
                <a:latin typeface="+mn-lt"/>
              </a:rPr>
              <a:t>Ιντερνετ</a:t>
            </a:r>
            <a:endParaRPr lang="el-GR" sz="2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5437" y="1704875"/>
            <a:ext cx="8208963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r>
              <a:rPr lang="en-US" sz="2000" dirty="0">
                <a:latin typeface="+mn-lt"/>
              </a:rPr>
              <a:t>1980,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Tim Berners-Lee </a:t>
            </a:r>
            <a:r>
              <a:rPr lang="el-GR" sz="2000" dirty="0">
                <a:latin typeface="+mn-lt"/>
              </a:rPr>
              <a:t>(</a:t>
            </a:r>
            <a:r>
              <a:rPr lang="en-US" sz="2000" dirty="0">
                <a:latin typeface="+mn-lt"/>
              </a:rPr>
              <a:t>ENQUIRE</a:t>
            </a:r>
            <a:r>
              <a:rPr lang="el-GR" sz="2000" dirty="0">
                <a:latin typeface="+mn-lt"/>
              </a:rPr>
              <a:t>)</a:t>
            </a:r>
            <a:endParaRPr lang="en-US" sz="2000" dirty="0">
              <a:latin typeface="+mn-lt"/>
            </a:endParaRPr>
          </a:p>
          <a:p>
            <a:pPr algn="just"/>
            <a:endParaRPr lang="en-US" sz="2000" dirty="0">
              <a:latin typeface="+mn-lt"/>
            </a:endParaRPr>
          </a:p>
          <a:p>
            <a:pPr algn="just"/>
            <a:endParaRPr lang="en-US" sz="2000" dirty="0">
              <a:latin typeface="+mn-lt"/>
            </a:endParaRPr>
          </a:p>
          <a:p>
            <a:pPr algn="just"/>
            <a:endParaRPr lang="en-US" sz="2000" dirty="0">
              <a:latin typeface="+mn-lt"/>
            </a:endParaRPr>
          </a:p>
          <a:p>
            <a:pPr algn="just"/>
            <a:r>
              <a:rPr lang="el-GR" sz="2000" dirty="0">
                <a:latin typeface="+mn-lt"/>
              </a:rPr>
              <a:t>Νοέμβριο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1990</a:t>
            </a:r>
            <a:r>
              <a:rPr lang="en-US" sz="2000" dirty="0">
                <a:latin typeface="+mn-lt"/>
              </a:rPr>
              <a:t>,  </a:t>
            </a:r>
            <a:r>
              <a:rPr lang="el-GR" sz="2000" dirty="0">
                <a:latin typeface="+mn-lt"/>
              </a:rPr>
              <a:t>με τον</a:t>
            </a:r>
            <a:r>
              <a:rPr lang="en-US" sz="2000" dirty="0">
                <a:latin typeface="+mn-lt"/>
              </a:rPr>
              <a:t> </a:t>
            </a:r>
            <a:r>
              <a:rPr lang="en-US" sz="2000" i="1" dirty="0">
                <a:latin typeface="+mn-lt"/>
              </a:rPr>
              <a:t>Robert </a:t>
            </a:r>
            <a:r>
              <a:rPr lang="en-US" sz="2000" i="1" dirty="0" err="1">
                <a:latin typeface="+mn-lt"/>
              </a:rPr>
              <a:t>Cailliau</a:t>
            </a:r>
            <a:r>
              <a:rPr lang="en-US" sz="2000" dirty="0">
                <a:latin typeface="+mn-lt"/>
              </a:rPr>
              <a:t>, </a:t>
            </a:r>
            <a:r>
              <a:rPr lang="el-GR" sz="2000" dirty="0">
                <a:latin typeface="+mn-lt"/>
              </a:rPr>
              <a:t>πρόταση για ένα</a:t>
            </a:r>
            <a:r>
              <a:rPr lang="en-US" sz="2000" dirty="0">
                <a:latin typeface="+mn-lt"/>
              </a:rPr>
              <a:t> "Hypertext project</a:t>
            </a:r>
            <a:r>
              <a:rPr lang="el-GR" sz="2000" dirty="0">
                <a:latin typeface="+mn-lt"/>
              </a:rPr>
              <a:t> με το όνομα </a:t>
            </a:r>
            <a:r>
              <a:rPr lang="en-US" sz="2000" dirty="0">
                <a:latin typeface="+mn-lt"/>
              </a:rPr>
              <a:t>"</a:t>
            </a:r>
            <a:r>
              <a:rPr lang="en-US" sz="2000" dirty="0" err="1">
                <a:latin typeface="+mn-lt"/>
              </a:rPr>
              <a:t>WorldWideWeb</a:t>
            </a:r>
            <a:r>
              <a:rPr lang="en-US" sz="2000" dirty="0">
                <a:latin typeface="+mn-lt"/>
              </a:rPr>
              <a:t>" ("W3")</a:t>
            </a:r>
            <a:r>
              <a:rPr lang="el-GR" sz="2000" dirty="0">
                <a:latin typeface="+mn-lt"/>
              </a:rPr>
              <a:t>: </a:t>
            </a:r>
            <a:r>
              <a:rPr lang="en-US" sz="2000" i="1" dirty="0">
                <a:latin typeface="+mn-lt"/>
              </a:rPr>
              <a:t>"web" of "hypertext documents" to be viewed by "browsers" using a client–server architecture.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146389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898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50" y="134937"/>
            <a:ext cx="8929750" cy="627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/>
            <a:r>
              <a:rPr lang="de-DE" sz="36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Google’s</a:t>
            </a:r>
            <a:r>
              <a:rPr lang="de-DE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36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second</a:t>
            </a:r>
            <a:r>
              <a:rPr lang="de-DE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36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price</a:t>
            </a:r>
            <a:r>
              <a:rPr lang="de-DE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36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auction</a:t>
            </a:r>
            <a:endParaRPr lang="de-DE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15872" y="3200400"/>
            <a:ext cx="8001000" cy="27014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1463" lvl="1"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200" dirty="0">
                <a:solidFill>
                  <a:srgbClr val="0070C0"/>
                </a:solidFill>
                <a:latin typeface="+mn-lt"/>
              </a:rPr>
              <a:t>bid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: maximum bid </a:t>
            </a:r>
            <a:r>
              <a:rPr lang="el-GR" sz="2200" dirty="0">
                <a:solidFill>
                  <a:schemeClr val="tx1"/>
                </a:solidFill>
                <a:latin typeface="+mn-lt"/>
              </a:rPr>
              <a:t>του διαφημιστή για ένα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 click </a:t>
            </a:r>
            <a:endParaRPr lang="el-GR" sz="2200" dirty="0">
              <a:solidFill>
                <a:schemeClr val="tx1"/>
              </a:solidFill>
              <a:latin typeface="+mn-lt"/>
            </a:endParaRPr>
          </a:p>
          <a:p>
            <a:pPr marL="271463" lvl="1"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>
                <a:latin typeface="+mn-lt"/>
              </a:rPr>
              <a:t> </a:t>
            </a:r>
            <a:r>
              <a:rPr lang="en-US" sz="2200" dirty="0">
                <a:solidFill>
                  <a:srgbClr val="0070C0"/>
                </a:solidFill>
                <a:latin typeface="+mn-lt"/>
              </a:rPr>
              <a:t>CTR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: click-through rate: </a:t>
            </a:r>
            <a:r>
              <a:rPr lang="el-GR" sz="2200" dirty="0">
                <a:latin typeface="+mn-lt"/>
              </a:rPr>
              <a:t>το ποσοστό των χρηστών που επιλέγουν </a:t>
            </a:r>
            <a:r>
              <a:rPr lang="en-US" sz="2200" dirty="0">
                <a:latin typeface="+mn-lt"/>
              </a:rPr>
              <a:t>(click on) </a:t>
            </a:r>
            <a:r>
              <a:rPr lang="el-GR" sz="2200" dirty="0">
                <a:latin typeface="+mn-lt"/>
              </a:rPr>
              <a:t>μια διαφήμιση όταν η διαφήμιση προβάλλεται</a:t>
            </a:r>
          </a:p>
          <a:p>
            <a:pPr marL="728663" lvl="3"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>
                <a:latin typeface="+mn-lt"/>
              </a:rPr>
              <a:t>   το </a:t>
            </a:r>
            <a:r>
              <a:rPr lang="en-US" sz="2200" dirty="0">
                <a:solidFill>
                  <a:srgbClr val="0070C0"/>
                </a:solidFill>
                <a:latin typeface="+mn-lt"/>
              </a:rPr>
              <a:t>CTR </a:t>
            </a:r>
            <a:r>
              <a:rPr lang="el-GR" sz="2200" dirty="0">
                <a:solidFill>
                  <a:srgbClr val="0070C0"/>
                </a:solidFill>
                <a:latin typeface="+mn-lt"/>
              </a:rPr>
              <a:t>είναι μια μέτρηση της συνάφειας </a:t>
            </a:r>
            <a:endParaRPr lang="de-DE" sz="2200" dirty="0">
              <a:solidFill>
                <a:schemeClr val="tx1"/>
              </a:solidFill>
              <a:latin typeface="+mn-lt"/>
            </a:endParaRPr>
          </a:p>
          <a:p>
            <a:pPr marL="271463"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rgbClr val="0070C0"/>
                </a:solidFill>
                <a:latin typeface="+mn-lt"/>
              </a:rPr>
              <a:t> ad rank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: bid × CTR: </a:t>
            </a:r>
            <a:r>
              <a:rPr lang="el-GR" sz="2200" dirty="0">
                <a:solidFill>
                  <a:schemeClr val="tx1"/>
                </a:solidFill>
                <a:latin typeface="+mn-lt"/>
              </a:rPr>
              <a:t>εξισορρόπηση ανάμεσα 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2200" dirty="0" err="1">
                <a:solidFill>
                  <a:schemeClr val="tx1"/>
                </a:solidFill>
                <a:latin typeface="+mn-lt"/>
              </a:rPr>
              <a:t>i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) </a:t>
            </a:r>
            <a:r>
              <a:rPr lang="el-GR" sz="2200" dirty="0">
                <a:solidFill>
                  <a:schemeClr val="tx1"/>
                </a:solidFill>
                <a:latin typeface="+mn-lt"/>
              </a:rPr>
              <a:t>σε πόσα χρήματα είναι διατεθειμένος κάποιος διαφημιστής να πληρώσει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l-GR" sz="2200" dirty="0">
                <a:solidFill>
                  <a:schemeClr val="tx1"/>
                </a:solidFill>
                <a:latin typeface="+mn-lt"/>
              </a:rPr>
              <a:t>και 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(ii) </a:t>
            </a:r>
            <a:r>
              <a:rPr lang="el-GR" sz="2200" dirty="0">
                <a:solidFill>
                  <a:schemeClr val="tx1"/>
                </a:solidFill>
                <a:latin typeface="+mn-lt"/>
              </a:rPr>
              <a:t>στο πόσο σχετική είναι η διαφ</a:t>
            </a:r>
            <a:r>
              <a:rPr lang="el-GR" sz="2200" dirty="0">
                <a:latin typeface="+mn-lt"/>
              </a:rPr>
              <a:t>ήμιση</a:t>
            </a:r>
          </a:p>
          <a:p>
            <a:pPr marL="271463" lvl="1"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rgbClr val="0070C0"/>
                </a:solidFill>
                <a:latin typeface="+mn-lt"/>
              </a:rPr>
              <a:t> </a:t>
            </a:r>
            <a:r>
              <a:rPr lang="de-DE" sz="2200" dirty="0">
                <a:solidFill>
                  <a:srgbClr val="0070C0"/>
                </a:solidFill>
                <a:latin typeface="+mn-lt"/>
              </a:rPr>
              <a:t>rank</a:t>
            </a:r>
            <a:r>
              <a:rPr lang="de-DE" sz="2200" dirty="0">
                <a:solidFill>
                  <a:schemeClr val="tx1"/>
                </a:solidFill>
                <a:latin typeface="+mn-lt"/>
              </a:rPr>
              <a:t>: </a:t>
            </a:r>
            <a:r>
              <a:rPr lang="el-GR" sz="2200" dirty="0">
                <a:solidFill>
                  <a:schemeClr val="tx1"/>
                </a:solidFill>
                <a:latin typeface="+mn-lt"/>
              </a:rPr>
              <a:t>θέση στη διάταξη της δημοπρασίας</a:t>
            </a:r>
            <a:endParaRPr lang="el-GR" sz="2200" dirty="0">
              <a:latin typeface="+mn-lt"/>
            </a:endParaRPr>
          </a:p>
          <a:p>
            <a:pPr marL="271463"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rgbClr val="0070C0"/>
                </a:solidFill>
                <a:latin typeface="+mn-lt"/>
              </a:rPr>
              <a:t> paid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: second price auction</a:t>
            </a:r>
            <a:r>
              <a:rPr lang="el-GR" sz="2200" dirty="0">
                <a:solidFill>
                  <a:schemeClr val="tx1"/>
                </a:solidFill>
                <a:latin typeface="+mn-lt"/>
              </a:rPr>
              <a:t> =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 price </a:t>
            </a:r>
            <a:r>
              <a:rPr lang="el-GR" sz="2200" dirty="0">
                <a:solidFill>
                  <a:schemeClr val="tx1"/>
                </a:solidFill>
                <a:latin typeface="+mn-lt"/>
              </a:rPr>
              <a:t>που πληρώνει ο διαφημιστής</a:t>
            </a:r>
          </a:p>
          <a:p>
            <a:pPr marL="728663" lvl="2"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latin typeface="+mn-lt"/>
              </a:rPr>
              <a:t> </a:t>
            </a:r>
            <a:r>
              <a:rPr lang="el-GR" sz="2000" i="1" dirty="0">
                <a:latin typeface="+mn-lt"/>
              </a:rPr>
              <a:t>πως υπολογίζεται;</a:t>
            </a:r>
            <a:endParaRPr lang="en-US" sz="20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7" name="Picture 6" descr="192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27227" y="1175971"/>
            <a:ext cx="5889545" cy="142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363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03953" y="3097209"/>
            <a:ext cx="8777350" cy="33797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90488" lvl="1">
              <a:buClr>
                <a:srgbClr val="336699"/>
              </a:buClr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Second price auction: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Ο διαφημιστής πληρώνει το μικρότερο ποσό ώστε να διατηρήσει τη θέση του στη δημοπρασία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(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συν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1 cent).</a:t>
            </a:r>
          </a:p>
          <a:p>
            <a:pPr lvl="1"/>
            <a:endParaRPr lang="en-US" sz="1000" dirty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price</a:t>
            </a:r>
            <a:r>
              <a:rPr lang="en-US" baseline="-250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1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× CTR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1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= bid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2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× CTR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2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(</a:t>
            </a:r>
            <a:r>
              <a:rPr lang="el-GR" dirty="0">
                <a:solidFill>
                  <a:schemeClr val="tx1"/>
                </a:solidFill>
                <a:latin typeface="+mj-lt"/>
              </a:rPr>
              <a:t>αυτό έχει ως αποτέλεσμα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rank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1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=rank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2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)</a:t>
            </a:r>
          </a:p>
          <a:p>
            <a:pPr lvl="1"/>
            <a:endParaRPr lang="en-US" sz="1000" dirty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de-DE" dirty="0">
                <a:solidFill>
                  <a:schemeClr val="tx1"/>
                </a:solidFill>
                <a:latin typeface="+mj-lt"/>
              </a:rPr>
              <a:t>price</a:t>
            </a:r>
            <a:r>
              <a:rPr lang="de-DE" baseline="-25000" dirty="0">
                <a:solidFill>
                  <a:schemeClr val="tx1"/>
                </a:solidFill>
                <a:latin typeface="+mj-lt"/>
              </a:rPr>
              <a:t>1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= bid</a:t>
            </a:r>
            <a:r>
              <a:rPr lang="de-DE" baseline="-25000" dirty="0">
                <a:solidFill>
                  <a:schemeClr val="tx1"/>
                </a:solidFill>
                <a:latin typeface="+mj-lt"/>
              </a:rPr>
              <a:t>2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× CTR</a:t>
            </a:r>
            <a:r>
              <a:rPr lang="de-DE" baseline="-25000" dirty="0">
                <a:solidFill>
                  <a:schemeClr val="tx1"/>
                </a:solidFill>
                <a:latin typeface="+mj-lt"/>
              </a:rPr>
              <a:t>2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/ CTR</a:t>
            </a:r>
            <a:r>
              <a:rPr lang="de-DE" baseline="-25000" dirty="0">
                <a:solidFill>
                  <a:schemeClr val="tx1"/>
                </a:solidFill>
                <a:latin typeface="+mj-lt"/>
              </a:rPr>
              <a:t>1</a:t>
            </a:r>
          </a:p>
          <a:p>
            <a:pPr lvl="1"/>
            <a:endParaRPr lang="de-DE" sz="1000" baseline="-25000" dirty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en-US" dirty="0">
                <a:solidFill>
                  <a:schemeClr val="tx1"/>
                </a:solidFill>
                <a:latin typeface="+mj-lt"/>
              </a:rPr>
              <a:t>p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1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= bid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2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× CTR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2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/CTR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1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= 3.00 × 0.03/0.06 = 1.50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j-lt"/>
              </a:rPr>
              <a:t>p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2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= bid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3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× CTR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3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/CTR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2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= 1.00 × 0.08/0.03 = 2.67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j-lt"/>
              </a:rPr>
              <a:t>p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3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= bid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4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× CTR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4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/CTR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3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= 4.00 × 0.01/0.08 = 0.50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7" name="Picture 6" descr="192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340995"/>
            <a:ext cx="5889545" cy="1428760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14250" y="134937"/>
            <a:ext cx="8929750" cy="977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/>
            <a:r>
              <a:rPr lang="de-DE" sz="36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Google’s</a:t>
            </a:r>
            <a:r>
              <a:rPr lang="de-DE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36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second</a:t>
            </a:r>
            <a:r>
              <a:rPr lang="de-DE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36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price</a:t>
            </a:r>
            <a:r>
              <a:rPr lang="de-DE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36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auction</a:t>
            </a:r>
            <a:endParaRPr lang="de-DE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09593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50" y="294975"/>
            <a:ext cx="8929750" cy="901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/>
            <a:r>
              <a:rPr lang="el-GR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Λέξεις κλειδιά με τα μεγαλύτερα </a:t>
            </a:r>
            <a:r>
              <a:rPr lang="de-DE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36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bids</a:t>
            </a:r>
            <a:endParaRPr lang="de-DE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1428736"/>
            <a:ext cx="8572592" cy="51435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  <a:latin typeface="+mj-lt"/>
              </a:rPr>
              <a:t> </a:t>
            </a:r>
            <a:r>
              <a:rPr lang="el-GR" dirty="0">
                <a:latin typeface="+mj-lt"/>
              </a:rPr>
              <a:t>από το </a:t>
            </a:r>
            <a:r>
              <a:rPr lang="de-DE" dirty="0">
                <a:solidFill>
                  <a:schemeClr val="tx1"/>
                </a:solidFill>
                <a:latin typeface="+mj-lt"/>
                <a:hlinkClick r:id="rId3"/>
              </a:rPr>
              <a:t>http://www.cwire.org/highest-paying-search-terms/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(2018)</a:t>
            </a:r>
          </a:p>
          <a:p>
            <a:r>
              <a:rPr lang="de-DE" sz="2200" dirty="0">
                <a:solidFill>
                  <a:schemeClr val="tx1"/>
                </a:solidFill>
                <a:latin typeface="+mj-lt"/>
              </a:rPr>
              <a:t>$69.1 	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mesothelioma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treatment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options</a:t>
            </a:r>
            <a:endParaRPr lang="de-DE" sz="2200" dirty="0">
              <a:solidFill>
                <a:schemeClr val="tx1"/>
              </a:solidFill>
              <a:latin typeface="+mj-lt"/>
            </a:endParaRPr>
          </a:p>
          <a:p>
            <a:r>
              <a:rPr lang="en-US" sz="2200" dirty="0">
                <a:solidFill>
                  <a:schemeClr val="tx1"/>
                </a:solidFill>
                <a:latin typeface="+mj-lt"/>
              </a:rPr>
              <a:t>$65.9 	personal injury lawyer </a:t>
            </a:r>
            <a:r>
              <a:rPr lang="en-US" sz="2200" dirty="0" err="1">
                <a:solidFill>
                  <a:schemeClr val="tx1"/>
                </a:solidFill>
                <a:latin typeface="+mj-lt"/>
              </a:rPr>
              <a:t>michigan</a:t>
            </a:r>
            <a:endParaRPr lang="en-US" sz="2200" dirty="0">
              <a:solidFill>
                <a:schemeClr val="tx1"/>
              </a:solidFill>
              <a:latin typeface="+mj-lt"/>
            </a:endParaRPr>
          </a:p>
          <a:p>
            <a:r>
              <a:rPr lang="de-DE" sz="2200" dirty="0">
                <a:solidFill>
                  <a:schemeClr val="tx1"/>
                </a:solidFill>
                <a:latin typeface="+mj-lt"/>
              </a:rPr>
              <a:t>$62.6 	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student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loans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consolidation</a:t>
            </a:r>
            <a:endParaRPr lang="de-DE" sz="2200" dirty="0">
              <a:solidFill>
                <a:schemeClr val="tx1"/>
              </a:solidFill>
              <a:latin typeface="+mj-lt"/>
            </a:endParaRPr>
          </a:p>
          <a:p>
            <a:r>
              <a:rPr lang="en-US" sz="2200" dirty="0">
                <a:solidFill>
                  <a:schemeClr val="tx1"/>
                </a:solidFill>
                <a:latin typeface="+mj-lt"/>
              </a:rPr>
              <a:t>$61.4 	car accident attorney los </a:t>
            </a:r>
            <a:r>
              <a:rPr lang="en-US" sz="2200" dirty="0" err="1">
                <a:solidFill>
                  <a:schemeClr val="tx1"/>
                </a:solidFill>
                <a:latin typeface="+mj-lt"/>
              </a:rPr>
              <a:t>angeles</a:t>
            </a:r>
            <a:endParaRPr lang="en-US" sz="2200" dirty="0">
              <a:solidFill>
                <a:schemeClr val="tx1"/>
              </a:solidFill>
              <a:latin typeface="+mj-lt"/>
            </a:endParaRPr>
          </a:p>
          <a:p>
            <a:r>
              <a:rPr lang="fr-FR" sz="2200" dirty="0">
                <a:solidFill>
                  <a:schemeClr val="tx1"/>
                </a:solidFill>
                <a:latin typeface="+mj-lt"/>
              </a:rPr>
              <a:t>$59.4 	online car </a:t>
            </a:r>
            <a:r>
              <a:rPr lang="fr-FR" sz="2200" dirty="0" err="1">
                <a:solidFill>
                  <a:schemeClr val="tx1"/>
                </a:solidFill>
                <a:latin typeface="+mj-lt"/>
              </a:rPr>
              <a:t>insurance</a:t>
            </a:r>
            <a:r>
              <a:rPr lang="fr-FR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200" dirty="0" err="1">
                <a:solidFill>
                  <a:schemeClr val="tx1"/>
                </a:solidFill>
                <a:latin typeface="+mj-lt"/>
              </a:rPr>
              <a:t>quotes</a:t>
            </a:r>
            <a:endParaRPr lang="fr-FR" sz="2200" dirty="0">
              <a:solidFill>
                <a:schemeClr val="tx1"/>
              </a:solidFill>
              <a:latin typeface="+mj-lt"/>
            </a:endParaRPr>
          </a:p>
          <a:p>
            <a:r>
              <a:rPr lang="de-DE" sz="2200" dirty="0">
                <a:solidFill>
                  <a:schemeClr val="tx1"/>
                </a:solidFill>
                <a:latin typeface="+mj-lt"/>
              </a:rPr>
              <a:t>$59.4 	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arizona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dui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lawyer</a:t>
            </a:r>
            <a:endParaRPr lang="de-DE" sz="2200" dirty="0">
              <a:solidFill>
                <a:schemeClr val="tx1"/>
              </a:solidFill>
              <a:latin typeface="+mj-lt"/>
            </a:endParaRPr>
          </a:p>
          <a:p>
            <a:r>
              <a:rPr lang="de-DE" sz="2200" dirty="0">
                <a:solidFill>
                  <a:schemeClr val="tx1"/>
                </a:solidFill>
                <a:latin typeface="+mj-lt"/>
              </a:rPr>
              <a:t>$46.4 	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asbestos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cancer</a:t>
            </a:r>
            <a:endParaRPr lang="de-DE" sz="2200" dirty="0">
              <a:solidFill>
                <a:schemeClr val="tx1"/>
              </a:solidFill>
              <a:latin typeface="+mj-lt"/>
            </a:endParaRPr>
          </a:p>
          <a:p>
            <a:r>
              <a:rPr lang="en-US" sz="2200" dirty="0">
                <a:solidFill>
                  <a:schemeClr val="tx1"/>
                </a:solidFill>
                <a:latin typeface="+mj-lt"/>
              </a:rPr>
              <a:t>$40.1 	home equity line of credit</a:t>
            </a:r>
          </a:p>
          <a:p>
            <a:r>
              <a:rPr lang="de-DE" sz="2200" dirty="0">
                <a:solidFill>
                  <a:schemeClr val="tx1"/>
                </a:solidFill>
                <a:latin typeface="+mj-lt"/>
              </a:rPr>
              <a:t>$39.8 	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life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insurance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quotes</a:t>
            </a:r>
            <a:endParaRPr lang="de-DE" sz="2200" dirty="0">
              <a:solidFill>
                <a:schemeClr val="tx1"/>
              </a:solidFill>
              <a:latin typeface="+mj-lt"/>
            </a:endParaRPr>
          </a:p>
          <a:p>
            <a:r>
              <a:rPr lang="de-DE" sz="2200" dirty="0">
                <a:solidFill>
                  <a:schemeClr val="tx1"/>
                </a:solidFill>
                <a:latin typeface="+mj-lt"/>
              </a:rPr>
              <a:t>$39.2 	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refinancing</a:t>
            </a:r>
            <a:endParaRPr lang="de-DE" sz="2200" dirty="0">
              <a:solidFill>
                <a:schemeClr val="tx1"/>
              </a:solidFill>
              <a:latin typeface="+mj-lt"/>
            </a:endParaRPr>
          </a:p>
          <a:p>
            <a:r>
              <a:rPr lang="en-US" sz="2200" dirty="0">
                <a:solidFill>
                  <a:schemeClr val="tx1"/>
                </a:solidFill>
                <a:latin typeface="+mj-lt"/>
              </a:rPr>
              <a:t>$38.7 	equity line of credit</a:t>
            </a:r>
          </a:p>
          <a:p>
            <a:r>
              <a:rPr lang="en-US" sz="2200" dirty="0">
                <a:solidFill>
                  <a:schemeClr val="tx1"/>
                </a:solidFill>
                <a:latin typeface="+mj-lt"/>
              </a:rPr>
              <a:t>$38.0 	</a:t>
            </a:r>
            <a:r>
              <a:rPr lang="en-US" sz="2200" dirty="0" err="1">
                <a:solidFill>
                  <a:schemeClr val="tx1"/>
                </a:solidFill>
                <a:latin typeface="+mj-lt"/>
              </a:rPr>
              <a:t>lasik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 eye surgery new </a:t>
            </a:r>
            <a:r>
              <a:rPr lang="en-US" sz="2200" dirty="0" err="1">
                <a:solidFill>
                  <a:schemeClr val="tx1"/>
                </a:solidFill>
                <a:latin typeface="+mj-lt"/>
              </a:rPr>
              <a:t>york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 city</a:t>
            </a:r>
          </a:p>
          <a:p>
            <a:r>
              <a:rPr lang="de-DE" sz="2200" dirty="0">
                <a:solidFill>
                  <a:schemeClr val="tx1"/>
                </a:solidFill>
                <a:latin typeface="+mj-lt"/>
              </a:rPr>
              <a:t>$37.0 	2nd 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mortgage</a:t>
            </a:r>
            <a:endParaRPr lang="de-DE" sz="2200" dirty="0">
              <a:solidFill>
                <a:schemeClr val="tx1"/>
              </a:solidFill>
              <a:latin typeface="+mj-lt"/>
            </a:endParaRPr>
          </a:p>
          <a:p>
            <a:r>
              <a:rPr lang="de-DE" sz="2200" dirty="0">
                <a:solidFill>
                  <a:schemeClr val="tx1"/>
                </a:solidFill>
                <a:latin typeface="+mj-lt"/>
              </a:rPr>
              <a:t>$35.9 	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free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car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insurance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quote</a:t>
            </a:r>
            <a:endParaRPr lang="de-DE" sz="2200" dirty="0">
              <a:solidFill>
                <a:schemeClr val="tx1"/>
              </a:solidFill>
              <a:latin typeface="+mj-lt"/>
            </a:endParaRP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2" name="TextBox 1"/>
          <p:cNvSpPr txBox="1"/>
          <p:nvPr/>
        </p:nvSpPr>
        <p:spPr>
          <a:xfrm>
            <a:off x="5105400" y="35052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CPC: cost per click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16677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57201"/>
            <a:ext cx="2852122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334000" y="48768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6841676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4944F4-D598-491C-B8DF-1DDCC1850740}"/>
              </a:ext>
            </a:extLst>
          </p:cNvPr>
          <p:cNvSpPr txBox="1"/>
          <p:nvPr/>
        </p:nvSpPr>
        <p:spPr>
          <a:xfrm>
            <a:off x="914400" y="228600"/>
            <a:ext cx="6726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For 2020 check</a:t>
            </a:r>
          </a:p>
          <a:p>
            <a:r>
              <a:rPr lang="en-US" dirty="0">
                <a:latin typeface="+mn-lt"/>
                <a:hlinkClick r:id="rId3"/>
              </a:rPr>
              <a:t>https://www.wordstream.com/articles/most-expensive-keywords</a:t>
            </a: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5633F3E-2185-4D8C-A43D-7E9252729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985901"/>
              </p:ext>
            </p:extLst>
          </p:nvPr>
        </p:nvGraphicFramePr>
        <p:xfrm>
          <a:off x="381000" y="1836260"/>
          <a:ext cx="4191000" cy="4053840"/>
        </p:xfrm>
        <a:graphic>
          <a:graphicData uri="http://schemas.openxmlformats.org/drawingml/2006/table">
            <a:tbl>
              <a:tblPr/>
              <a:tblGrid>
                <a:gridCol w="2124604">
                  <a:extLst>
                    <a:ext uri="{9D8B030D-6E8A-4147-A177-3AD203B41FA5}">
                      <a16:colId xmlns:a16="http://schemas.microsoft.com/office/drawing/2014/main" val="3610268766"/>
                    </a:ext>
                  </a:extLst>
                </a:gridCol>
                <a:gridCol w="2066396">
                  <a:extLst>
                    <a:ext uri="{9D8B030D-6E8A-4147-A177-3AD203B41FA5}">
                      <a16:colId xmlns:a16="http://schemas.microsoft.com/office/drawing/2014/main" val="1326176717"/>
                    </a:ext>
                  </a:extLst>
                </a:gridCol>
              </a:tblGrid>
              <a:tr h="287642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solidFill>
                            <a:srgbClr val="FFFFFF"/>
                          </a:solidFill>
                          <a:effectLst/>
                        </a:rPr>
                        <a:t>Keyword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AB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solidFill>
                            <a:srgbClr val="FFFFFF"/>
                          </a:solidFill>
                          <a:effectLst/>
                        </a:rPr>
                        <a:t>Cost per Click (CPC)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A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673848"/>
                  </a:ext>
                </a:extLst>
              </a:tr>
              <a:tr h="287642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Insurance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$54.91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9624318"/>
                  </a:ext>
                </a:extLst>
              </a:tr>
              <a:tr h="287642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Loans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$44.28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156248"/>
                  </a:ext>
                </a:extLst>
              </a:tr>
              <a:tr h="287642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Mortgage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$47.12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2416793"/>
                  </a:ext>
                </a:extLst>
              </a:tr>
              <a:tr h="287642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Attorney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$47.07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850475"/>
                  </a:ext>
                </a:extLst>
              </a:tr>
              <a:tr h="287642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Credit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$36.06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376121"/>
                  </a:ext>
                </a:extLst>
              </a:tr>
              <a:tr h="287642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Lawyer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$42.51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964528"/>
                  </a:ext>
                </a:extLst>
              </a:tr>
              <a:tr h="287642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Donate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$42.02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0690391"/>
                  </a:ext>
                </a:extLst>
              </a:tr>
              <a:tr h="287642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  <a:highlight>
                            <a:srgbClr val="FFFF00"/>
                          </a:highlight>
                        </a:rPr>
                        <a:t>Degree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$40.61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888898"/>
                  </a:ext>
                </a:extLst>
              </a:tr>
              <a:tr h="287642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Hosting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$31.91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9961628"/>
                  </a:ext>
                </a:extLst>
              </a:tr>
              <a:tr h="287642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Claim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$45.51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566062"/>
                  </a:ext>
                </a:extLst>
              </a:tr>
              <a:tr h="287642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  <a:highlight>
                            <a:srgbClr val="FFFF00"/>
                          </a:highlight>
                        </a:rPr>
                        <a:t>Conference Call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$42.05</a:t>
                      </a:r>
                    </a:p>
                  </a:txBody>
                  <a:tcPr marL="127000" marR="1270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4083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78789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50" cy="1130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/>
            <a:r>
              <a:rPr lang="de-DE" sz="36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Search</a:t>
            </a:r>
            <a:r>
              <a:rPr lang="de-DE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36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ads</a:t>
            </a:r>
            <a:r>
              <a:rPr lang="de-DE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: A </a:t>
            </a:r>
            <a:r>
              <a:rPr lang="de-DE" sz="36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win-win-win</a:t>
            </a:r>
            <a:r>
              <a:rPr lang="de-DE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?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1428736"/>
            <a:ext cx="8286808" cy="3752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endParaRPr lang="de-DE" dirty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l-GR" dirty="0">
                <a:solidFill>
                  <a:schemeClr val="tx1"/>
                </a:solidFill>
                <a:latin typeface="+mj-lt"/>
              </a:rPr>
              <a:t>Η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μηχανή αναζήτησης </a:t>
            </a:r>
            <a:r>
              <a:rPr lang="el-GR" dirty="0">
                <a:solidFill>
                  <a:schemeClr val="tx1"/>
                </a:solidFill>
                <a:latin typeface="+mj-lt"/>
              </a:rPr>
              <a:t>κερδίζει χρήματα κάθε φορά που κάποιος επιλέγει (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clicks</a:t>
            </a:r>
            <a:r>
              <a:rPr lang="el-GR" dirty="0">
                <a:solidFill>
                  <a:schemeClr val="tx1"/>
                </a:solidFill>
                <a:latin typeface="+mj-lt"/>
              </a:rPr>
              <a:t>) μια διαφήμιση 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l-GR" dirty="0">
                <a:solidFill>
                  <a:schemeClr val="tx1"/>
                </a:solidFill>
                <a:latin typeface="+mj-lt"/>
              </a:rPr>
              <a:t>Ο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χρήστης</a:t>
            </a:r>
            <a:r>
              <a:rPr lang="el-GR" dirty="0">
                <a:solidFill>
                  <a:schemeClr val="tx1"/>
                </a:solidFill>
                <a:latin typeface="+mj-lt"/>
              </a:rPr>
              <a:t> επιλέγει μια διαφήμιση μόνο αν τον ενδιαφέρει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l-GR" sz="2200" dirty="0">
                <a:solidFill>
                  <a:schemeClr val="tx1"/>
                </a:solidFill>
                <a:latin typeface="+mj-lt"/>
              </a:rPr>
              <a:t>Οι μηχανές τιμωρούν μη συνα</a:t>
            </a:r>
            <a:r>
              <a:rPr lang="el-GR" sz="2200" dirty="0">
                <a:latin typeface="+mj-lt"/>
              </a:rPr>
              <a:t>φές ή παραπλανητικό περιεχόμενο 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tx1"/>
                </a:solidFill>
                <a:latin typeface="+mj-lt"/>
              </a:rPr>
              <a:t> Ως αποτέλεσμα οι χρήστες συνήθως είναι ικανοποιημένοι από το τι βρίσκουν ότα</a:t>
            </a:r>
            <a:r>
              <a:rPr lang="el-GR" sz="2200" dirty="0">
                <a:latin typeface="+mj-lt"/>
              </a:rPr>
              <a:t>ν επιλέγουν μια διαφήμιση</a:t>
            </a:r>
            <a:endParaRPr lang="de-DE" sz="2200" dirty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l-GR" dirty="0">
                <a:solidFill>
                  <a:schemeClr val="tx1"/>
                </a:solidFill>
                <a:latin typeface="+mj-lt"/>
              </a:rPr>
              <a:t>Ο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διαφημιστής</a:t>
            </a:r>
            <a:r>
              <a:rPr lang="el-GR" dirty="0">
                <a:solidFill>
                  <a:schemeClr val="tx1"/>
                </a:solidFill>
                <a:latin typeface="+mj-lt"/>
              </a:rPr>
              <a:t> βρίσκει νέους πελάτε</a:t>
            </a:r>
            <a:r>
              <a:rPr lang="el-GR" dirty="0">
                <a:latin typeface="+mj-lt"/>
              </a:rPr>
              <a:t>ς με ένα αποδοτικό από άποψη κόστους </a:t>
            </a:r>
            <a:r>
              <a:rPr lang="el-GR" dirty="0">
                <a:solidFill>
                  <a:schemeClr val="tx1"/>
                </a:solidFill>
                <a:latin typeface="+mj-lt"/>
              </a:rPr>
              <a:t>τρόπο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50077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50" y="274381"/>
            <a:ext cx="8929750" cy="1054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/>
            <a:r>
              <a:rPr lang="de-DE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Not a </a:t>
            </a:r>
            <a:r>
              <a:rPr lang="de-DE" sz="36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win-win-win</a:t>
            </a:r>
            <a:r>
              <a:rPr lang="de-DE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: </a:t>
            </a:r>
            <a:r>
              <a:rPr lang="de-DE" sz="36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Keyword</a:t>
            </a:r>
            <a:r>
              <a:rPr lang="de-DE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36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arbitrage</a:t>
            </a:r>
            <a:endParaRPr lang="de-DE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2000240"/>
            <a:ext cx="8286808" cy="43577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l-GR" dirty="0">
                <a:solidFill>
                  <a:schemeClr val="tx1"/>
                </a:solidFill>
                <a:latin typeface="+mj-lt"/>
              </a:rPr>
              <a:t>Αγόρασε μια λέξη κλειδί στο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Google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j-lt"/>
              </a:rPr>
              <a:t> Με</a:t>
            </a:r>
            <a:r>
              <a:rPr lang="el-GR" dirty="0">
                <a:latin typeface="+mj-lt"/>
              </a:rPr>
              <a:t>τά </a:t>
            </a:r>
            <a:r>
              <a:rPr lang="el-GR" dirty="0" err="1">
                <a:latin typeface="+mj-lt"/>
              </a:rPr>
              <a:t>επανα</a:t>
            </a:r>
            <a:r>
              <a:rPr lang="el-GR" dirty="0">
                <a:latin typeface="+mj-lt"/>
              </a:rPr>
              <a:t>-προώθησε την κυκλοφορία σε κάποιον τρίτο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l-GR" dirty="0">
                <a:solidFill>
                  <a:schemeClr val="tx1"/>
                </a:solidFill>
                <a:latin typeface="+mj-lt"/>
              </a:rPr>
              <a:t>που πληρώνει περισσότερα (ένα φτηνό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keyword </a:t>
            </a:r>
            <a:r>
              <a:rPr lang="el-GR" dirty="0">
                <a:solidFill>
                  <a:schemeClr val="tx1"/>
                </a:solidFill>
                <a:latin typeface="+mj-lt"/>
              </a:rPr>
              <a:t>σε ένα ακριβό)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E.g., </a:t>
            </a:r>
            <a:r>
              <a:rPr lang="el-GR" sz="2200" dirty="0">
                <a:solidFill>
                  <a:schemeClr val="tx1"/>
                </a:solidFill>
                <a:latin typeface="+mj-lt"/>
              </a:rPr>
              <a:t>μια σελίδα γεμάτη διαφημίσεις </a:t>
            </a:r>
            <a:endParaRPr lang="en-US" dirty="0"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 Ad spammers keep inventing new tricks.</a:t>
            </a:r>
            <a:endParaRPr lang="el-GR" dirty="0">
              <a:solidFill>
                <a:schemeClr val="tx1"/>
              </a:solidFill>
              <a:latin typeface="+mj-lt"/>
            </a:endParaRP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latin typeface="+mj-lt"/>
              </a:rPr>
              <a:t>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The search engines need time to catch up with them.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987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355099" y="-53933"/>
            <a:ext cx="89297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Not a win-win-win: Violation of trademarks</a:t>
            </a:r>
            <a:endParaRPr lang="de-DE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1785926"/>
            <a:ext cx="7643842" cy="43577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endParaRPr lang="en-US" dirty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Example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: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geico</a:t>
            </a:r>
            <a:endParaRPr lang="de-DE" dirty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 During part of 2005: The search term “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geico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” on Google was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bought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by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competitors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Geico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lost this case in the United States.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 Louis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Vuitton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lost similar case in Europe (2010).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endParaRPr lang="de-DE" dirty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 It’s potentially misleading to users to trigger an ad off of a trademark if the user can’t buy the product on the site.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53642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Google adds options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25146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  <a:hlinkClick r:id="rId2"/>
              </a:rPr>
              <a:t>https://adssettings.google.com/authenticated</a:t>
            </a:r>
            <a:endParaRPr lang="el-GR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6002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Ρυθμίσεις διαφημίσεων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2694" y="47244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Addfisher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32766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  <a:hlinkClick r:id="rId3"/>
              </a:rPr>
              <a:t>http://www.youronlinechoices.com/gr/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038250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Google search options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2362200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Settings: Advanced search</a:t>
            </a:r>
          </a:p>
          <a:p>
            <a:r>
              <a:rPr lang="en-GB" dirty="0">
                <a:latin typeface="+mn-lt"/>
                <a:hlinkClick r:id="rId2"/>
              </a:rPr>
              <a:t>https://www.google.com/advanced_search</a:t>
            </a:r>
            <a:endParaRPr lang="en-GB" dirty="0">
              <a:latin typeface="+mn-lt"/>
            </a:endParaRPr>
          </a:p>
          <a:p>
            <a:r>
              <a:rPr lang="en-GB" dirty="0">
                <a:latin typeface="+mn-lt"/>
                <a:hlinkClick r:id="rId3"/>
              </a:rPr>
              <a:t>https://www.google.com/advanced_image_search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	    Turn on safe search</a:t>
            </a:r>
          </a:p>
          <a:p>
            <a:r>
              <a:rPr lang="en-US" dirty="0">
                <a:latin typeface="+mn-lt"/>
              </a:rPr>
              <a:t>	    Hide private results</a:t>
            </a:r>
          </a:p>
          <a:p>
            <a:r>
              <a:rPr lang="en-US" dirty="0">
                <a:latin typeface="+mn-lt"/>
              </a:rPr>
              <a:t>                  History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8601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-4264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Web: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Ιστορία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sp>
        <p:nvSpPr>
          <p:cNvPr id="18434" name="TextBox 7"/>
          <p:cNvSpPr txBox="1">
            <a:spLocks noChangeArrowheads="1"/>
          </p:cNvSpPr>
          <p:nvPr/>
        </p:nvSpPr>
        <p:spPr bwMode="auto">
          <a:xfrm>
            <a:off x="228600" y="1752600"/>
            <a:ext cx="29527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l-GR" sz="1600" dirty="0">
                <a:latin typeface="+mn-lt"/>
              </a:rPr>
              <a:t>Ο </a:t>
            </a:r>
            <a:r>
              <a:rPr lang="el-G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πρώτος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web server </a:t>
            </a:r>
            <a:r>
              <a:rPr lang="en-US" sz="1600" dirty="0">
                <a:latin typeface="+mn-lt"/>
              </a:rPr>
              <a:t>(</a:t>
            </a:r>
            <a:r>
              <a:rPr lang="el-GR" sz="1600" dirty="0">
                <a:latin typeface="+mn-lt"/>
              </a:rPr>
              <a:t>και πρώτος </a:t>
            </a:r>
            <a:r>
              <a:rPr lang="en-US" sz="1600" dirty="0">
                <a:latin typeface="+mn-lt"/>
              </a:rPr>
              <a:t>web browser): A NeXT Computer </a:t>
            </a:r>
          </a:p>
          <a:p>
            <a:pPr algn="just"/>
            <a:endParaRPr lang="en-US" sz="1600" dirty="0">
              <a:latin typeface="+mn-lt"/>
            </a:endParaRPr>
          </a:p>
          <a:p>
            <a:pPr algn="just"/>
            <a:r>
              <a:rPr lang="el-GR" sz="1600" dirty="0">
                <a:latin typeface="+mn-lt"/>
              </a:rPr>
              <a:t>Η </a:t>
            </a:r>
            <a:r>
              <a:rPr lang="el-G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πρώτη φωτογραφία </a:t>
            </a:r>
            <a:r>
              <a:rPr lang="el-GR" sz="1600" dirty="0">
                <a:latin typeface="+mn-lt"/>
              </a:rPr>
              <a:t>στο</a:t>
            </a:r>
            <a:r>
              <a:rPr lang="en-US" sz="1600" dirty="0">
                <a:latin typeface="+mn-lt"/>
              </a:rPr>
              <a:t> web </a:t>
            </a:r>
            <a:r>
              <a:rPr lang="el-GR" sz="1600" dirty="0">
                <a:latin typeface="+mn-lt"/>
              </a:rPr>
              <a:t>το </a:t>
            </a:r>
            <a:r>
              <a:rPr lang="en-US" sz="1600" dirty="0">
                <a:latin typeface="+mn-lt"/>
              </a:rPr>
              <a:t>1992</a:t>
            </a:r>
            <a:r>
              <a:rPr lang="el-GR" sz="1600" dirty="0">
                <a:latin typeface="+mn-lt"/>
              </a:rPr>
              <a:t> (</a:t>
            </a:r>
            <a:r>
              <a:rPr lang="en-US" sz="1600" dirty="0">
                <a:latin typeface="+mn-lt"/>
              </a:rPr>
              <a:t>CERN house band Les </a:t>
            </a:r>
            <a:r>
              <a:rPr lang="en-US" sz="1600" dirty="0" err="1">
                <a:latin typeface="+mn-lt"/>
              </a:rPr>
              <a:t>Horribles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Cernettes</a:t>
            </a:r>
            <a:r>
              <a:rPr lang="el-GR" sz="1600" dirty="0">
                <a:latin typeface="+mn-lt"/>
              </a:rPr>
              <a:t>)</a:t>
            </a:r>
            <a:endParaRPr lang="en-US" sz="1600" dirty="0">
              <a:latin typeface="+mn-lt"/>
            </a:endParaRPr>
          </a:p>
        </p:txBody>
      </p:sp>
      <p:pic>
        <p:nvPicPr>
          <p:cNvPr id="18435" name="Picture 3" descr="1280px-Tim_Berners-Lee's_computer_at_CER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1341438"/>
            <a:ext cx="5329238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Les_Horribles_Cernettes_in_199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571" y="3962400"/>
            <a:ext cx="3021013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200px-WWW_logo_by_Robert_Cailliau.svg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5105400"/>
            <a:ext cx="1905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5410200" y="5257800"/>
            <a:ext cx="22685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  <a:latin typeface="Gill Sans MT" pitchFamily="34" charset="0"/>
              </a:rPr>
              <a:t>logo by Robert </a:t>
            </a:r>
            <a:r>
              <a:rPr lang="en-US" sz="1400" dirty="0" err="1">
                <a:solidFill>
                  <a:srgbClr val="00B050"/>
                </a:solidFill>
                <a:latin typeface="Gill Sans MT" pitchFamily="34" charset="0"/>
              </a:rPr>
              <a:t>Cailliau</a:t>
            </a:r>
            <a:endParaRPr lang="el-GR" sz="1400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5638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Mosaic </a:t>
            </a:r>
            <a:r>
              <a:rPr lang="en-US" sz="1800" dirty="0">
                <a:latin typeface="+mn-lt"/>
              </a:rPr>
              <a:t>(1993) </a:t>
            </a:r>
            <a:r>
              <a:rPr lang="el-GR" sz="1800" dirty="0">
                <a:latin typeface="+mn-lt"/>
              </a:rPr>
              <a:t>πρώτος </a:t>
            </a:r>
            <a:r>
              <a:rPr lang="en-US" sz="1800" dirty="0">
                <a:latin typeface="+mn-lt"/>
              </a:rPr>
              <a:t>graphical browser</a:t>
            </a:r>
            <a:endParaRPr lang="el-GR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106763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SERP Layout</a:t>
            </a:r>
            <a:endParaRPr lang="el-GR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EC0370-A48A-4F4C-881F-03CF741B0AD6}" type="slidenum">
              <a:rPr lang="en-US"/>
              <a:pPr/>
              <a:t>70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295400"/>
            <a:ext cx="3820098" cy="494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7853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r" eaLnBrk="1" hangingPunct="1"/>
            <a:r>
              <a:rPr lang="el-GR" cap="none" dirty="0">
                <a:ea typeface="ＭＳ Ｐゴシック" pitchFamily="-112" charset="-128"/>
              </a:rPr>
              <a:t>ΚΡΙΤΙΚΗ</a:t>
            </a:r>
            <a:endParaRPr lang="en-US" sz="2400" cap="none" dirty="0">
              <a:ea typeface="ＭＳ Ｐゴシック" pitchFamily="-112" charset="-128"/>
            </a:endParaRP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6C6797-B0F8-456D-ACC5-2181AE5D5579}" type="slidenum">
              <a:rPr lang="en-US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2726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2" name="TextBox 1"/>
          <p:cNvSpPr txBox="1"/>
          <p:nvPr/>
        </p:nvSpPr>
        <p:spPr>
          <a:xfrm>
            <a:off x="806450" y="3276600"/>
            <a:ext cx="7880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  <a:cs typeface="Khmer UI" panose="020B0502040204020203" pitchFamily="34" charset="0"/>
              </a:rPr>
              <a:t>Fairness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  <a:cs typeface="Khmer UI" panose="020B0502040204020203" pitchFamily="34" charset="0"/>
              </a:rPr>
              <a:t>Transparency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  <a:cs typeface="Khmer UI" panose="020B0502040204020203" pitchFamily="34" charset="0"/>
              </a:rPr>
              <a:t>Accountability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  <a:cs typeface="Khmer UI" panose="020B0502040204020203" pitchFamily="34" charset="0"/>
              </a:rPr>
              <a:t>Eco-chambers, information bubbles</a:t>
            </a:r>
            <a:endParaRPr lang="el-GR" dirty="0">
              <a:latin typeface="+mn-lt"/>
              <a:cs typeface="Khmer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149123"/>
            <a:ext cx="7880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  <a:cs typeface="Khmer UI" panose="020B0502040204020203" pitchFamily="34" charset="0"/>
              </a:rPr>
              <a:t>Ranking, auto-completion, …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  <a:cs typeface="Khmer UI" panose="020B0502040204020203" pitchFamily="34" charset="0"/>
              </a:rPr>
              <a:t>Search engines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  <a:cs typeface="Khmer UI" panose="020B0502040204020203" pitchFamily="34" charset="0"/>
              </a:rPr>
              <a:t>Facebook news feed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  <a:cs typeface="Khmer UI" panose="020B0502040204020203" pitchFamily="34" charset="0"/>
              </a:rPr>
              <a:t>..</a:t>
            </a:r>
            <a:endParaRPr lang="el-GR" dirty="0">
              <a:latin typeface="+mn-lt"/>
              <a:cs typeface="Khmer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5486400"/>
            <a:ext cx="8261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Θα τελειώσουμε με μερικά αρνητικά παραδείγματα ..</a:t>
            </a:r>
          </a:p>
        </p:txBody>
      </p:sp>
    </p:spTree>
    <p:extLst>
      <p:ext uri="{BB962C8B-B14F-4D97-AF65-F5344CB8AC3E}">
        <p14:creationId xmlns:p14="http://schemas.microsoft.com/office/powerpoint/2010/main" val="40853529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Case Study: Gender bias in image search [CHI15]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73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3306" y="1628800"/>
            <a:ext cx="8147248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What images do people choose to represent careers?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700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In search results: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evidence for </a:t>
            </a:r>
            <a:r>
              <a:rPr lang="en-US" i="1" dirty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stereotype exaggeration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systematic </a:t>
            </a:r>
            <a:r>
              <a:rPr lang="en-US" i="1" dirty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underrepresentation of women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People rate search results </a:t>
            </a:r>
            <a:r>
              <a:rPr lang="en-US" i="1" dirty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higher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when they are </a:t>
            </a:r>
            <a:r>
              <a:rPr lang="en-US" i="1" dirty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consistent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with stereotypes for a career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3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Shifting the representation of gender in image search results can </a:t>
            </a:r>
            <a:r>
              <a:rPr lang="en-US" i="1" dirty="0">
                <a:solidFill>
                  <a:prstClr val="black"/>
                </a:solidFill>
                <a:latin typeface="Calibri"/>
                <a:cs typeface="+mn-cs"/>
              </a:rPr>
              <a:t>shift </a:t>
            </a:r>
            <a:r>
              <a:rPr lang="en-US" i="1" dirty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people’s perceptions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about real-world distributions. 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(after search slight increase in their believes)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500" b="1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Tradeoff between </a:t>
            </a:r>
            <a:r>
              <a:rPr 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+mn-cs"/>
              </a:rPr>
              <a:t>high-quality result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and broader societal goals for </a:t>
            </a:r>
            <a:r>
              <a:rPr 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+mn-cs"/>
              </a:rPr>
              <a:t>equality of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318535784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Case Study: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Latanya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3306" y="1628800"/>
            <a:ext cx="81472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solidFill>
                  <a:prstClr val="black"/>
                </a:solidFill>
                <a:latin typeface="Calibri"/>
                <a:cs typeface="+mn-cs"/>
              </a:rPr>
              <a:t>The importance of being </a:t>
            </a:r>
            <a:r>
              <a:rPr lang="en-US" sz="2800" i="1" dirty="0" err="1">
                <a:solidFill>
                  <a:prstClr val="black"/>
                </a:solidFill>
                <a:latin typeface="Calibri"/>
                <a:cs typeface="+mn-cs"/>
              </a:rPr>
              <a:t>Latanya</a:t>
            </a:r>
            <a:endParaRPr lang="en-US" sz="2800" i="1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Names used predominantly by </a:t>
            </a:r>
            <a:r>
              <a:rPr lang="en-US" sz="2800" i="1" dirty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black men and women 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are much more likely to generate </a:t>
            </a:r>
            <a:r>
              <a:rPr lang="en-US" sz="2800" i="1" dirty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ads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 related </a:t>
            </a:r>
            <a:r>
              <a:rPr lang="en-US" sz="2800" i="1" dirty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to arrest records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, than names used predominantly by white men and women.</a:t>
            </a:r>
          </a:p>
        </p:txBody>
      </p:sp>
    </p:spTree>
    <p:extLst>
      <p:ext uri="{BB962C8B-B14F-4D97-AF65-F5344CB8AC3E}">
        <p14:creationId xmlns:p14="http://schemas.microsoft.com/office/powerpoint/2010/main" val="113889400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Case Study: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AdFisher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3306" y="1628800"/>
            <a:ext cx="81472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Tool to automate the creation of </a:t>
            </a:r>
            <a:r>
              <a:rPr lang="en-US" sz="2800" i="1" dirty="0">
                <a:solidFill>
                  <a:prstClr val="black"/>
                </a:solidFill>
                <a:latin typeface="Calibri"/>
                <a:cs typeface="+mn-cs"/>
              </a:rPr>
              <a:t>behavioral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 and </a:t>
            </a:r>
            <a:r>
              <a:rPr lang="en-US" sz="2800" i="1" dirty="0">
                <a:solidFill>
                  <a:prstClr val="black"/>
                </a:solidFill>
                <a:latin typeface="Calibri"/>
                <a:cs typeface="+mn-cs"/>
              </a:rPr>
              <a:t>demographic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 profiles.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setting gender = female results in less ads for high-paying jobs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browsing substance abuse websites leads to rehab ads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35696" y="2708920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http://possibility.cylab.cmu.edu/adfisher/</a:t>
            </a:r>
          </a:p>
        </p:txBody>
      </p:sp>
    </p:spTree>
    <p:extLst>
      <p:ext uri="{BB962C8B-B14F-4D97-AF65-F5344CB8AC3E}">
        <p14:creationId xmlns:p14="http://schemas.microsoft.com/office/powerpoint/2010/main" val="382988909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Fairness: google search and autocomplete 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862" y="4653136"/>
            <a:ext cx="7951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  <a:cs typeface="+mn-cs"/>
                <a:hlinkClick r:id="rId3"/>
              </a:rPr>
              <a:t>https://www.theguardian.com/us-news/2016/sep/29/donald-trump-attacks-biased-lester-holt-and-accuses-google-of-conspiracy</a:t>
            </a:r>
            <a:endParaRPr lang="en-US" sz="1600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  <a:cs typeface="+mn-cs"/>
                <a:hlinkClick r:id="rId4"/>
              </a:rPr>
              <a:t>https://www.theguardian.com/technology/2016/dec/04/google-democracy-truth-internet-search-facebook?CMP=fb_gu</a:t>
            </a:r>
            <a:endParaRPr lang="en-US" sz="1600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 sz="16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862" y="2003441"/>
            <a:ext cx="80955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Donald Tramp accused Google “suppressing negative information” about Clinton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Autocomplete feature - “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+mn-cs"/>
              </a:rPr>
              <a:t>hillary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+mn-cs"/>
              </a:rPr>
              <a:t>clinton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 cri”  vs “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+mn-cs"/>
              </a:rPr>
              <a:t>donald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 tramp cri”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Autocomplete: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are 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+mn-cs"/>
              </a:rPr>
              <a:t>jews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are women</a:t>
            </a:r>
          </a:p>
        </p:txBody>
      </p:sp>
    </p:spTree>
    <p:extLst>
      <p:ext uri="{BB962C8B-B14F-4D97-AF65-F5344CB8AC3E}">
        <p14:creationId xmlns:p14="http://schemas.microsoft.com/office/powerpoint/2010/main" val="149074707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Google+ names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772816"/>
            <a:ext cx="76328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prstClr val="black"/>
                </a:solidFill>
                <a:latin typeface="Calibri"/>
                <a:cs typeface="+mn-cs"/>
              </a:rPr>
              <a:t>Google+ tries to classify Real vs Fake names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2000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Fairness problem: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prstClr val="black"/>
                </a:solidFill>
                <a:latin typeface="Calibri"/>
                <a:cs typeface="+mn-cs"/>
              </a:rPr>
              <a:t>– Most training examples standard white American names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prstClr val="black"/>
                </a:solidFill>
                <a:latin typeface="Calibri"/>
                <a:cs typeface="+mn-cs"/>
              </a:rPr>
              <a:t>– Ethnic names often unique, much fewer training examples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Likely outcome: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prstClr val="black"/>
                </a:solidFill>
                <a:latin typeface="Calibri"/>
                <a:cs typeface="+mn-cs"/>
              </a:rPr>
              <a:t>Prediction accuracy </a:t>
            </a:r>
            <a:r>
              <a:rPr lang="en-GB" sz="2000" i="1" dirty="0">
                <a:solidFill>
                  <a:prstClr val="black"/>
                </a:solidFill>
                <a:latin typeface="Calibri"/>
                <a:cs typeface="+mn-cs"/>
              </a:rPr>
              <a:t>worse on ethnic names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2000" i="1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Katya Casio. </a:t>
            </a:r>
            <a:r>
              <a:rPr lang="en-GB" sz="2000" i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“Due to Google's ethnocentricity I was prevented from using my real last name (my nationality is: </a:t>
            </a:r>
            <a:r>
              <a:rPr lang="en-GB" sz="2000" i="1" dirty="0" err="1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Tungus</a:t>
            </a:r>
            <a:r>
              <a:rPr lang="en-GB" sz="2000" i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 and Sami)”</a:t>
            </a:r>
            <a:endParaRPr lang="en-GB" sz="2000" dirty="0">
              <a:solidFill>
                <a:srgbClr val="4F81BD">
                  <a:lumMod val="75000"/>
                </a:srgbClr>
              </a:solidFill>
              <a:latin typeface="Calibri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Google Product Forums</a:t>
            </a:r>
            <a:endParaRPr lang="en-US" sz="2000" dirty="0">
              <a:solidFill>
                <a:srgbClr val="4F81BD">
                  <a:lumMod val="75000"/>
                </a:srgb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33703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994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Other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052736"/>
            <a:ext cx="797808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LinkedIn: 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female vs male names (for female prompts suggestions for male, e.g., Andrea Jones” to “Andrew Jones,” Danielle to Daniel, Michaela to Michael and Alexa to Alex.)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u="sng" dirty="0">
                <a:solidFill>
                  <a:prstClr val="black"/>
                </a:solidFill>
                <a:latin typeface="Calibri"/>
                <a:cs typeface="+mn-cs"/>
                <a:hlinkClick r:id="rId2"/>
              </a:rPr>
              <a:t>http://www.seattletimes.com/business/microsoft/how-linkedins-search-engine-may-reflect-a-bias/</a:t>
            </a:r>
            <a:endParaRPr lang="en-US" sz="1400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600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Flickr:</a:t>
            </a:r>
            <a:r>
              <a:rPr lang="en-US" sz="1800" dirty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auto-tagging system labels images of black people as apes or animals and concentration camps as sport or jungle gyms. </a:t>
            </a:r>
            <a:r>
              <a:rPr lang="en-US" sz="1400" u="sng" dirty="0">
                <a:solidFill>
                  <a:prstClr val="black"/>
                </a:solidFill>
                <a:latin typeface="Calibri"/>
                <a:cs typeface="+mn-cs"/>
                <a:hlinkClick r:id="rId3"/>
              </a:rPr>
              <a:t>https://www.theguardian.com/technology/2015/may/20/flickr-complaints-offensive-auto-tagging-photos</a:t>
            </a:r>
            <a:endParaRPr lang="en-US" sz="1400" u="sng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600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Airbnb: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 race discrimination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Against guest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cs typeface="+mn-cs"/>
                <a:hlinkClick r:id="rId4"/>
              </a:rPr>
              <a:t>http://www.debiasyourself.org/</a:t>
            </a:r>
            <a:endParaRPr lang="en-US" sz="1400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Community commitment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cs typeface="+mn-cs"/>
                <a:hlinkClick r:id="rId5"/>
              </a:rPr>
              <a:t>http://blog.airbnb.com/the-airbnb-community-commitment/</a:t>
            </a:r>
            <a:endParaRPr lang="en-US" sz="1400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Non-black hosts can charge ~12% more than black hosts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+mn-cs"/>
              </a:rPr>
              <a:t>Edelman, Benjamin G. and Luca, Michael, Digital Discrimination: The Case of Airbnb.com (January 10, 2014). Harvard Business School NOM Unit Working Paper No. 14-054</a:t>
            </a:r>
            <a:r>
              <a:rPr lang="en-US" sz="1100" dirty="0">
                <a:solidFill>
                  <a:prstClr val="black"/>
                </a:solidFill>
                <a:latin typeface="Calibri"/>
                <a:cs typeface="+mn-cs"/>
              </a:rPr>
              <a:t>.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</a:pPr>
            <a:endParaRPr lang="en-US" sz="600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Google maps: 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China is about 21% larger by pixels when shown in Google Maps for China</a:t>
            </a:r>
            <a:endParaRPr lang="el-GR" sz="18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+mn-cs"/>
              </a:rPr>
              <a:t>Gary </a:t>
            </a:r>
            <a:r>
              <a:rPr lang="en-US" sz="11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+mn-cs"/>
              </a:rPr>
              <a:t>Soeller</a:t>
            </a:r>
            <a:r>
              <a:rPr lang="en-US" sz="11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+mn-cs"/>
              </a:rPr>
              <a:t>, Karrie </a:t>
            </a:r>
            <a:r>
              <a:rPr lang="en-US" sz="11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+mn-cs"/>
              </a:rPr>
              <a:t>Karahalios</a:t>
            </a:r>
            <a:r>
              <a:rPr lang="en-US" sz="11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+mn-cs"/>
              </a:rPr>
              <a:t>, Christian </a:t>
            </a:r>
            <a:r>
              <a:rPr lang="en-US" sz="11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+mn-cs"/>
              </a:rPr>
              <a:t>Sandvig</a:t>
            </a:r>
            <a:r>
              <a:rPr lang="en-US" sz="11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+mn-cs"/>
              </a:rPr>
              <a:t>, and Christo Wilson: </a:t>
            </a:r>
            <a:r>
              <a:rPr lang="en-US" sz="11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+mn-cs"/>
              </a:rPr>
              <a:t>MapWatch</a:t>
            </a:r>
            <a:r>
              <a:rPr lang="en-US" sz="11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+mn-cs"/>
              </a:rPr>
              <a:t>: Detecting and Monitoring International Border Personalization on Online Maps. Proc. of WWW. Montreal, Quebec, Canada, April 2016</a:t>
            </a:r>
            <a:endParaRPr lang="el-GR" sz="11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03476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1447800"/>
            <a:ext cx="746760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latin typeface="+mn-lt"/>
              </a:rPr>
              <a:t>Is your news feed a bubble?</a:t>
            </a:r>
            <a:endParaRPr lang="el-GR" sz="2000" dirty="0">
              <a:latin typeface="+mn-lt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dirty="0" err="1">
                <a:latin typeface="+mn-lt"/>
              </a:rPr>
              <a:t>PolitEcho</a:t>
            </a:r>
            <a:r>
              <a:rPr lang="en-US" sz="2000" dirty="0">
                <a:latin typeface="+mn-lt"/>
              </a:rPr>
              <a:t> shows you the political biases of your Facebook friends and news feed.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l-GR" sz="2000" u="sng" dirty="0">
                <a:solidFill>
                  <a:srgbClr val="0563C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http://politecho.org/</a:t>
            </a:r>
            <a:r>
              <a:rPr lang="el-G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l-GR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i="1" dirty="0">
                <a:latin typeface="+mn-lt"/>
              </a:rPr>
              <a:t>Step into someone else's Twitter feed</a:t>
            </a:r>
            <a:endParaRPr lang="el-GR" sz="2000" i="1" dirty="0">
              <a:latin typeface="+mn-lt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latin typeface="+mn-lt"/>
              </a:rPr>
              <a:t>Feeds belong to users classified as having left or right-leaning political ideologies.</a:t>
            </a:r>
            <a:endParaRPr lang="el-GR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l-GR" sz="2000" u="sng" dirty="0">
                <a:solidFill>
                  <a:srgbClr val="0563C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https://flipfeed.media.mit.edu/</a:t>
            </a:r>
            <a:endParaRPr lang="en-US" sz="2000" u="sng" dirty="0">
              <a:solidFill>
                <a:srgbClr val="0563C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l-GR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latin typeface="+mn-lt"/>
              </a:rPr>
              <a:t>Insert a clearly-marked article into your Facebook Feed reflecting who you are trying to understand better.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l-GR" sz="2000" u="sng" dirty="0">
                <a:solidFill>
                  <a:srgbClr val="0563C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https://www.escapeyourbubble.com/</a:t>
            </a:r>
            <a:endParaRPr lang="el-GR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56125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Some tools regarding information bubbles</a:t>
            </a:r>
            <a:endParaRPr lang="el-GR" sz="32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6123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12938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Web: I</a:t>
            </a:r>
            <a:r>
              <a:rPr lang="el-GR" dirty="0" err="1">
                <a:solidFill>
                  <a:schemeClr val="accent6">
                    <a:lumMod val="75000"/>
                  </a:schemeClr>
                </a:solidFill>
              </a:rPr>
              <a:t>στορία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4191000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+mn-lt"/>
              </a:rPr>
              <a:t>2016 ACM Turing Award</a:t>
            </a:r>
          </a:p>
          <a:p>
            <a:r>
              <a:rPr lang="en-GB" sz="2000" dirty="0">
                <a:latin typeface="+mn-lt"/>
              </a:rPr>
              <a:t>Time’s magazine list of the 100 most influential people of the 20</a:t>
            </a:r>
            <a:r>
              <a:rPr lang="en-GB" sz="2000" baseline="30000" dirty="0">
                <a:latin typeface="+mn-lt"/>
              </a:rPr>
              <a:t>th</a:t>
            </a:r>
            <a:r>
              <a:rPr lang="en-GB" sz="2000" dirty="0">
                <a:latin typeface="+mn-lt"/>
              </a:rPr>
              <a:t> century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2933521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007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>
                <a:ea typeface="ＭＳ Ｐゴシック" pitchFamily="-112" charset="-128"/>
              </a:rPr>
              <a:t>ΤΕΛΟΣ </a:t>
            </a:r>
            <a:r>
              <a:rPr lang="en-US" dirty="0">
                <a:ea typeface="ＭＳ Ｐゴシック" pitchFamily="-112" charset="-128"/>
              </a:rPr>
              <a:t>(</a:t>
            </a:r>
            <a:r>
              <a:rPr lang="el-GR" dirty="0">
                <a:ea typeface="ＭＳ Ｐゴシック" pitchFamily="-112" charset="-128"/>
              </a:rPr>
              <a:t>μέρους) </a:t>
            </a:r>
            <a:r>
              <a:rPr lang="en-US" dirty="0">
                <a:ea typeface="ＭＳ Ｐゴシック" pitchFamily="-112" charset="-128"/>
              </a:rPr>
              <a:t>19</a:t>
            </a:r>
            <a:r>
              <a:rPr lang="el-GR" baseline="30000" dirty="0">
                <a:ea typeface="ＭＳ Ｐゴシック" pitchFamily="-112" charset="-128"/>
              </a:rPr>
              <a:t>ου</a:t>
            </a:r>
            <a:r>
              <a:rPr lang="el-GR" dirty="0">
                <a:ea typeface="ＭＳ Ｐゴシック" pitchFamily="-112" charset="-128"/>
              </a:rPr>
              <a:t>, 20</a:t>
            </a:r>
            <a:r>
              <a:rPr lang="el-GR" baseline="30000" dirty="0">
                <a:ea typeface="ＭＳ Ｐゴシック" pitchFamily="-112" charset="-128"/>
              </a:rPr>
              <a:t>ου</a:t>
            </a:r>
            <a:r>
              <a:rPr lang="el-GR" dirty="0">
                <a:ea typeface="ＭＳ Ｐゴシック" pitchFamily="-112" charset="-128"/>
              </a:rPr>
              <a:t> Κεφαλαίου</a:t>
            </a:r>
          </a:p>
          <a:p>
            <a:pPr algn="ctr" eaLnBrk="1" hangingPunct="1">
              <a:buNone/>
            </a:pPr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>
                <a:ea typeface="ＭＳ Ｐゴシック" pitchFamily="-112" charset="-128"/>
              </a:rPr>
              <a:t>Ερωτήσεις?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37321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Χρησιμοποιήθηκε κάποιο υλικό από: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Pandu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Nayak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Prabhakar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Raghavan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CS276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: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Information Retrieval and Web Search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(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Stanford)</a:t>
            </a:r>
          </a:p>
          <a:p>
            <a:pPr>
              <a:buFont typeface="Wingdings" pitchFamily="2" charset="2"/>
              <a:buChar char="ü"/>
            </a:pP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Hinrich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Schütze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Christina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Lioma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Stuttgart IIR class</a:t>
            </a:r>
            <a:endParaRPr lang="el-GR" sz="1200" i="1" dirty="0">
              <a:solidFill>
                <a:schemeClr val="accent5">
                  <a:lumMod val="75000"/>
                </a:schemeClr>
              </a:solidFill>
              <a:latin typeface="+mn-lt"/>
              <a:ea typeface="ＭＳ Ｐゴシック" pitchFamily="-112" charset="-12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30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479" y="2438400"/>
            <a:ext cx="4501306" cy="371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74848" y="152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Εύρεση Πληροφορίας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191716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Πρώτη προσπάθεια: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Ευρετήρια (κατάλογοι) </a:t>
            </a:r>
            <a:r>
              <a:rPr lang="el-GR" dirty="0">
                <a:latin typeface="+mn-lt"/>
              </a:rPr>
              <a:t>που τα διατηρούν  άνθρωποι (μη αυτοματοποιημένα)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2080514"/>
            <a:ext cx="3130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DMOZ - Open Directory Project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070" y="2449846"/>
            <a:ext cx="3474720" cy="2171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0" y="4800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As of Mar 17, 2017, dmoz.org is no longer available.</a:t>
            </a:r>
            <a:endParaRPr lang="el-GR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8455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32122</TotalTime>
  <Words>4415</Words>
  <Application>Microsoft Office PowerPoint</Application>
  <PresentationFormat>On-screen Show (4:3)</PresentationFormat>
  <Paragraphs>660</Paragraphs>
  <Slides>80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94" baseType="lpstr">
      <vt:lpstr>Arial</vt:lpstr>
      <vt:lpstr>Calibri</vt:lpstr>
      <vt:lpstr>Comic Sans MS</vt:lpstr>
      <vt:lpstr>Courier New</vt:lpstr>
      <vt:lpstr>Gill Sans MT</vt:lpstr>
      <vt:lpstr>Lucida Sans</vt:lpstr>
      <vt:lpstr>Rockwell</vt:lpstr>
      <vt:lpstr>Tahoma</vt:lpstr>
      <vt:lpstr>Times</vt:lpstr>
      <vt:lpstr>Times New Roman</vt:lpstr>
      <vt:lpstr>Wingdings</vt:lpstr>
      <vt:lpstr>Office Theme</vt:lpstr>
      <vt:lpstr>1_Office Theme</vt:lpstr>
      <vt:lpstr>Document</vt:lpstr>
      <vt:lpstr>PowerPoint Presentation</vt:lpstr>
      <vt:lpstr>Τι θα δούμε σήμερα</vt:lpstr>
      <vt:lpstr>Web: τι είναι</vt:lpstr>
      <vt:lpstr>Web: η δομή του</vt:lpstr>
      <vt:lpstr>Web: Ιστορία</vt:lpstr>
      <vt:lpstr>Web: Iστορία</vt:lpstr>
      <vt:lpstr>Web: Ιστορία</vt:lpstr>
      <vt:lpstr>Web: Iστορία</vt:lpstr>
      <vt:lpstr>PowerPoint Presentation</vt:lpstr>
      <vt:lpstr>PowerPoint Presentation</vt:lpstr>
      <vt:lpstr>PowerPoint Presentation</vt:lpstr>
      <vt:lpstr>PowerPoint Presentation</vt:lpstr>
      <vt:lpstr>Εύρεση Πληροφορίας</vt:lpstr>
      <vt:lpstr>Εύρεση Πληροφορίας</vt:lpstr>
      <vt:lpstr>Αναζήτηση στο Web: βασικά σημεία</vt:lpstr>
      <vt:lpstr>Δυναμικές και στατικές σελίδες</vt:lpstr>
      <vt:lpstr>Η συλλογή εγγράφων του Web</vt:lpstr>
      <vt:lpstr>Ο γράφος του Web</vt:lpstr>
      <vt:lpstr>Ο γράφος του Web</vt:lpstr>
      <vt:lpstr>Ο γράφος του Web</vt:lpstr>
      <vt:lpstr>Ο γράφος του Web</vt:lpstr>
      <vt:lpstr>Ο γράφος του Web</vt:lpstr>
      <vt:lpstr>Κείμενο Άγκυρας</vt:lpstr>
      <vt:lpstr>Σημασία των συνδέσεων</vt:lpstr>
      <vt:lpstr>Κείμενο Άγκυρας</vt:lpstr>
      <vt:lpstr>Κείμενο Άγκυρας</vt:lpstr>
      <vt:lpstr>Κείμενο Άγκυρας στο Ευρετήριο</vt:lpstr>
      <vt:lpstr>Google Bombs</vt:lpstr>
      <vt:lpstr>Κείμενο Άγκυρας</vt:lpstr>
      <vt:lpstr>Υπόθεση  2: annotation of target</vt:lpstr>
      <vt:lpstr>Search Engine Anatomy*</vt:lpstr>
      <vt:lpstr>ΟΙ ΧΡΗΣΤΕΣ </vt:lpstr>
      <vt:lpstr>Ανάγκες Χρηστών</vt:lpstr>
      <vt:lpstr>Ανάγκες Χρηστών</vt:lpstr>
      <vt:lpstr>Ανάγκες Χρηστών</vt:lpstr>
      <vt:lpstr>Typing Queries: παραδείγματα</vt:lpstr>
      <vt:lpstr>Τι ψάχνουν;</vt:lpstr>
      <vt:lpstr>Ανάγκες Χρηστών</vt:lpstr>
      <vt:lpstr>Πόσα αποτελέσματα βλέπουν οι χρήστες</vt:lpstr>
      <vt:lpstr>PowerPoint Presentation</vt:lpstr>
      <vt:lpstr>Πως μπορούμε να καταλάβουμε τις προθέσεις (intent) του χρήστη;</vt:lpstr>
      <vt:lpstr>Γεωγραφικό Περιεχόμενο</vt:lpstr>
      <vt:lpstr>Χρήση context</vt:lpstr>
      <vt:lpstr>PowerPoint Presentation</vt:lpstr>
      <vt:lpstr>Τι άλλο θα δούμε</vt:lpstr>
      <vt:lpstr>ΔΙΑΦΗΜΙΣΕΙΣ </vt:lpstr>
      <vt:lpstr>Διαφημίσεις</vt:lpstr>
      <vt:lpstr>Ιστορία</vt:lpstr>
      <vt:lpstr>Διαφημίσεις στο Goto</vt:lpstr>
      <vt:lpstr>Διαφημίσεις στο Goto</vt:lpstr>
      <vt:lpstr>Διαφημίσεις</vt:lpstr>
      <vt:lpstr>PowerPoint Presentation</vt:lpstr>
      <vt:lpstr>PowerPoint Presentation</vt:lpstr>
      <vt:lpstr>PowerPoint Presentation</vt:lpstr>
      <vt:lpstr>PowerPoint Presentation</vt:lpstr>
      <vt:lpstr>Διαφημίσεις</vt:lpstr>
      <vt:lpstr>Διαφημίσεις</vt:lpstr>
      <vt:lpstr>Διάταξη διαφημίσεων</vt:lpstr>
      <vt:lpstr>Διάταξη διαφημίσεων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Google adds options</vt:lpstr>
      <vt:lpstr>Google search options</vt:lpstr>
      <vt:lpstr>SERP Layout</vt:lpstr>
      <vt:lpstr>ΚΡΙΤΙΚΗ</vt:lpstr>
      <vt:lpstr>PowerPoint Presentation</vt:lpstr>
      <vt:lpstr>Case Study: Gender bias in image search [CHI15]</vt:lpstr>
      <vt:lpstr>Case Study: Latanya</vt:lpstr>
      <vt:lpstr>Case Study: AdFisher</vt:lpstr>
      <vt:lpstr>Fairness: google search and autocomplete </vt:lpstr>
      <vt:lpstr>Google+ names</vt:lpstr>
      <vt:lpstr>Other</vt:lpstr>
      <vt:lpstr>PowerPoint Presentation</vt:lpstr>
      <vt:lpstr>PowerPoint Presentation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</dc:title>
  <dc:creator>EP</dc:creator>
  <cp:lastModifiedBy>Evaggelia Pitoura</cp:lastModifiedBy>
  <cp:revision>930</cp:revision>
  <cp:lastPrinted>2011-04-04T04:19:57Z</cp:lastPrinted>
  <dcterms:created xsi:type="dcterms:W3CDTF">2011-04-01T01:43:31Z</dcterms:created>
  <dcterms:modified xsi:type="dcterms:W3CDTF">2020-05-28T09:59:49Z</dcterms:modified>
</cp:coreProperties>
</file>