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08" r:id="rId1"/>
  </p:sldMasterIdLst>
  <p:notesMasterIdLst>
    <p:notesMasterId r:id="rId51"/>
  </p:notesMasterIdLst>
  <p:handoutMasterIdLst>
    <p:handoutMasterId r:id="rId52"/>
  </p:handoutMasterIdLst>
  <p:sldIdLst>
    <p:sldId id="1135" r:id="rId2"/>
    <p:sldId id="1305" r:id="rId3"/>
    <p:sldId id="1307" r:id="rId4"/>
    <p:sldId id="1304" r:id="rId5"/>
    <p:sldId id="1206" r:id="rId6"/>
    <p:sldId id="1229" r:id="rId7"/>
    <p:sldId id="1230" r:id="rId8"/>
    <p:sldId id="1232" r:id="rId9"/>
    <p:sldId id="1233" r:id="rId10"/>
    <p:sldId id="1231" r:id="rId11"/>
    <p:sldId id="1234" r:id="rId12"/>
    <p:sldId id="1235" r:id="rId13"/>
    <p:sldId id="1246" r:id="rId14"/>
    <p:sldId id="1308" r:id="rId15"/>
    <p:sldId id="1236" r:id="rId16"/>
    <p:sldId id="1299" r:id="rId17"/>
    <p:sldId id="1237" r:id="rId18"/>
    <p:sldId id="1238" r:id="rId19"/>
    <p:sldId id="1253" r:id="rId20"/>
    <p:sldId id="1315" r:id="rId21"/>
    <p:sldId id="1316" r:id="rId22"/>
    <p:sldId id="1317" r:id="rId23"/>
    <p:sldId id="1259" r:id="rId24"/>
    <p:sldId id="1300" r:id="rId25"/>
    <p:sldId id="1256" r:id="rId26"/>
    <p:sldId id="1262" r:id="rId27"/>
    <p:sldId id="1263" r:id="rId28"/>
    <p:sldId id="1264" r:id="rId29"/>
    <p:sldId id="1301" r:id="rId30"/>
    <p:sldId id="1302" r:id="rId31"/>
    <p:sldId id="1239" r:id="rId32"/>
    <p:sldId id="1277" r:id="rId33"/>
    <p:sldId id="1297" r:id="rId34"/>
    <p:sldId id="1291" r:id="rId35"/>
    <p:sldId id="1295" r:id="rId36"/>
    <p:sldId id="1303" r:id="rId37"/>
    <p:sldId id="1296" r:id="rId38"/>
    <p:sldId id="1298" r:id="rId39"/>
    <p:sldId id="1247" r:id="rId40"/>
    <p:sldId id="1248" r:id="rId41"/>
    <p:sldId id="1249" r:id="rId42"/>
    <p:sldId id="1250" r:id="rId43"/>
    <p:sldId id="1251" r:id="rId44"/>
    <p:sldId id="1252" r:id="rId45"/>
    <p:sldId id="1309" r:id="rId46"/>
    <p:sldId id="1310" r:id="rId47"/>
    <p:sldId id="1311" r:id="rId48"/>
    <p:sldId id="1313" r:id="rId49"/>
    <p:sldId id="1312" r:id="rId50"/>
  </p:sldIdLst>
  <p:sldSz cx="9144000" cy="6858000" type="screen4x3"/>
  <p:notesSz cx="7099300" cy="102235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7">
          <p15:clr>
            <a:srgbClr val="A4A3A4"/>
          </p15:clr>
        </p15:guide>
        <p15:guide id="2" pos="209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BDD3E9"/>
    <a:srgbClr val="2A7041"/>
    <a:srgbClr val="E6F2ED"/>
    <a:srgbClr val="DBEDE6"/>
    <a:srgbClr val="D7F1E6"/>
    <a:srgbClr val="D4F0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5" autoAdjust="0"/>
    <p:restoredTop sz="72051" autoAdjust="0"/>
  </p:normalViewPr>
  <p:slideViewPr>
    <p:cSldViewPr>
      <p:cViewPr varScale="1">
        <p:scale>
          <a:sx n="115" d="100"/>
          <a:sy n="115" d="100"/>
        </p:scale>
        <p:origin x="21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3067"/>
        <p:guide pos="209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30.xml"/><Relationship Id="rId3" Type="http://schemas.openxmlformats.org/officeDocument/2006/relationships/slide" Target="slides/slide7.xml"/><Relationship Id="rId7" Type="http://schemas.openxmlformats.org/officeDocument/2006/relationships/slide" Target="slides/slide11.xml"/><Relationship Id="rId12" Type="http://schemas.openxmlformats.org/officeDocument/2006/relationships/slide" Target="slides/slide29.xml"/><Relationship Id="rId2" Type="http://schemas.openxmlformats.org/officeDocument/2006/relationships/slide" Target="slides/slide6.xml"/><Relationship Id="rId1" Type="http://schemas.openxmlformats.org/officeDocument/2006/relationships/slide" Target="slides/slide5.xml"/><Relationship Id="rId6" Type="http://schemas.openxmlformats.org/officeDocument/2006/relationships/slide" Target="slides/slide10.xml"/><Relationship Id="rId11" Type="http://schemas.openxmlformats.org/officeDocument/2006/relationships/slide" Target="slides/slide16.xml"/><Relationship Id="rId5" Type="http://schemas.openxmlformats.org/officeDocument/2006/relationships/slide" Target="slides/slide9.xml"/><Relationship Id="rId10" Type="http://schemas.openxmlformats.org/officeDocument/2006/relationships/slide" Target="slides/slide15.xml"/><Relationship Id="rId4" Type="http://schemas.openxmlformats.org/officeDocument/2006/relationships/slide" Target="slides/slide8.xml"/><Relationship Id="rId9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088" y="0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17.04.2019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1312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088" y="9711312"/>
            <a:ext cx="3076672" cy="5104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2934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076672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022629" y="0"/>
            <a:ext cx="3076671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6763"/>
            <a:ext cx="5102225" cy="3827462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45957" y="4856501"/>
            <a:ext cx="5201223" cy="4592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713002"/>
            <a:ext cx="3076672" cy="510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022630" y="9711312"/>
            <a:ext cx="3070508" cy="503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66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23EAC6-B8A6-4729-9D15-CF6953B4D4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3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A5F79C-A3E0-437E-9228-F93ACDA809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6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B26C3-184D-4A6F-A3A7-0B42231C36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5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2333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>
            <a:lvl1pPr marL="0" indent="0" algn="ctr">
              <a:buNone/>
              <a:defRPr>
                <a:solidFill>
                  <a:srgbClr val="4370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7085"/>
                </a:solidFill>
              </a:defRPr>
            </a:lvl1pPr>
          </a:lstStyle>
          <a:p>
            <a:fld id="{B632CA24-4D05-442C-BD58-55B5F17DBC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8263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63340-DC82-45FA-A377-A7AB4170F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DC507-14BC-4563-BC2B-526CB70EC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2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C6212D-7737-4098-AF0E-481200E4A6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8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F8727-6850-4BD8-A734-C0D1C5560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0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2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6A624-A21F-4536-94D3-C1AEDDF981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1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FD112-2322-4E3C-9DD3-0E36B4B34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3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F1E11-E012-4047-B3BD-26C8F75F4B37}" type="datetimeFigureOut">
              <a:rPr lang="el-GR" smtClean="0"/>
              <a:t>17/4/2019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FB7D08-67DA-430D-B31F-1498AA061A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7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ning.com/books/lucene-in-action-second-edition" TargetMode="External"/><Relationship Id="rId2" Type="http://schemas.openxmlformats.org/officeDocument/2006/relationships/hyperlink" Target="http://www.lucenetutorial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lucene.apache.org/core/8_0_0/demo/overview-summary.html#overview_description" TargetMode="External"/><Relationship Id="rId4" Type="http://schemas.openxmlformats.org/officeDocument/2006/relationships/hyperlink" Target="http://lucene.apache.org/core/8_0_0/core/overview-summary.html#overview_description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ucene.apache.org/sol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elp.com/dataset" TargetMode="External"/><Relationship Id="rId2" Type="http://schemas.openxmlformats.org/officeDocument/2006/relationships/hyperlink" Target="https://www.yelp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lucene.apache.org/core/7_2_1/core/org/apache/lucene/search/IndexSearcher.html#search-org.apache.lucene.search.Query-int-" TargetMode="External"/><Relationship Id="rId3" Type="http://schemas.openxmlformats.org/officeDocument/2006/relationships/hyperlink" Target="https://lucene.apache.org/core/7_2_1/core/org/apache/lucene/document/Field.html" TargetMode="External"/><Relationship Id="rId7" Type="http://schemas.openxmlformats.org/officeDocument/2006/relationships/hyperlink" Target="https://lucene.apache.org/core/7_2_1/core/org/apache/lucene/search/IndexSearcher.html" TargetMode="External"/><Relationship Id="rId2" Type="http://schemas.openxmlformats.org/officeDocument/2006/relationships/hyperlink" Target="https://lucene.apache.org/core/7_2_1/core/org/apache/lucene/document/Document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ucene.apache.org/core/7_2_1/queryparser/org/apache/lucene/queryparser/classic/QueryParserBase.html#parse(java.lang.String)" TargetMode="External"/><Relationship Id="rId5" Type="http://schemas.openxmlformats.org/officeDocument/2006/relationships/hyperlink" Target="https://lucene.apache.org/core/7_2_1/core/org/apache/lucene/index/IndexWriter.html#addDocument-java.lang.Iterable-" TargetMode="External"/><Relationship Id="rId4" Type="http://schemas.openxmlformats.org/officeDocument/2006/relationships/hyperlink" Target="https://lucene.apache.org/core/7_2_1/core/org/apache/lucene/index/IndexWriter.html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elp.com/dataset/documentation/json" TargetMode="External"/><Relationship Id="rId2" Type="http://schemas.openxmlformats.org/officeDocument/2006/relationships/hyperlink" Target="https://www.yelp.com/dataset" TargetMode="Externa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apache.org/lucene-java/PoweredB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365104"/>
            <a:ext cx="7033592" cy="11989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200" dirty="0" smtClean="0">
                <a:ea typeface="ＭＳ Ｐゴシック" pitchFamily="-112" charset="-128"/>
              </a:rPr>
              <a:t>MYE003</a:t>
            </a:r>
            <a:r>
              <a:rPr lang="el-GR" sz="3200" dirty="0" smtClean="0">
                <a:ea typeface="ＭＳ Ｐゴシック" pitchFamily="-112" charset="-128"/>
              </a:rPr>
              <a:t>: Ανάκτηση Πληροφορίας</a:t>
            </a:r>
            <a:endParaRPr lang="en-US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r>
              <a:rPr lang="en-US" dirty="0" smtClean="0">
                <a:ea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</a:rPr>
            </a:br>
            <a:r>
              <a:rPr lang="el-GR" sz="2400" dirty="0" smtClean="0">
                <a:ea typeface="ＭＳ Ｐゴシック" pitchFamily="-112" charset="-128"/>
              </a:rPr>
              <a:t>Περιγραφή Εργασίας</a:t>
            </a:r>
            <a:endParaRPr lang="en-US" sz="2400" dirty="0" smtClean="0">
              <a:ea typeface="ＭＳ Ｐゴシック" pitchFamily="-112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10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950" y="260648"/>
            <a:ext cx="80854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Στόχος </a:t>
            </a:r>
            <a:r>
              <a:rPr lang="el-GR" sz="2800" dirty="0" smtClean="0">
                <a:solidFill>
                  <a:schemeClr val="tx1"/>
                </a:solidFill>
                <a:latin typeface="+mn-lt"/>
              </a:rPr>
              <a:t>της παρουσίασης:</a:t>
            </a:r>
          </a:p>
          <a:p>
            <a:pPr lvl="1"/>
            <a:r>
              <a:rPr lang="el-GR" sz="2800" dirty="0" smtClean="0">
                <a:solidFill>
                  <a:schemeClr val="tx1"/>
                </a:solidFill>
                <a:latin typeface="+mn-lt"/>
              </a:rPr>
              <a:t>Σύντομη εισαγωγή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Περισσότερες πληροφορίες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(προσοχή κάποια στοιχεία </a:t>
            </a:r>
            <a:r>
              <a:rPr lang="el-GR" dirty="0" smtClean="0">
                <a:solidFill>
                  <a:schemeClr val="tx1"/>
                </a:solidFill>
                <a:latin typeface="+mn-lt"/>
              </a:rPr>
              <a:t>αναφέρονται σε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παλιότερη  έκδοση</a:t>
            </a:r>
            <a:r>
              <a:rPr lang="el-GR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+mn-lt"/>
                <a:hlinkClick r:id="rId2"/>
              </a:rPr>
              <a:t>http://www.lucenetutorial.com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+mn-lt"/>
                <a:hlinkClick r:id="rId2"/>
              </a:rPr>
              <a:t>/</a:t>
            </a:r>
            <a:endParaRPr lang="en-GB" sz="1800" dirty="0">
              <a:hlinkClick r:id="rId3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endParaRPr lang="en-GB" sz="1800" dirty="0" smtClean="0">
              <a:hlinkClick r:id="rId3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GB" sz="1800" dirty="0" smtClean="0">
                <a:hlinkClick r:id="rId3"/>
              </a:rPr>
              <a:t>https</a:t>
            </a:r>
            <a:r>
              <a:rPr lang="en-GB" sz="1800" dirty="0">
                <a:hlinkClick r:id="rId3"/>
              </a:rPr>
              <a:t>://</a:t>
            </a:r>
            <a:r>
              <a:rPr lang="en-GB" sz="1800" dirty="0" smtClean="0">
                <a:hlinkClick r:id="rId3"/>
              </a:rPr>
              <a:t>www.manning.com/books/lucene-in-action-second-edition</a:t>
            </a:r>
            <a:endParaRPr lang="en-GB" sz="1800" dirty="0" smtClean="0"/>
          </a:p>
          <a:p>
            <a:pPr marL="1028700" lvl="1">
              <a:buFont typeface="Wingdings" panose="05000000000000000000" pitchFamily="2" charset="2"/>
              <a:buChar char="§"/>
            </a:pP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Lucene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8.0.0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demo API (recommended for more up-to-date code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examples)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offers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simple example code to show the features of Lucene</a:t>
            </a:r>
          </a:p>
          <a:p>
            <a:pPr marL="1428750" lvl="2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+mn-lt"/>
                <a:hlinkClick r:id="rId4"/>
              </a:rPr>
              <a:t>http://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+mn-lt"/>
                <a:hlinkClick r:id="rId4"/>
              </a:rPr>
              <a:t>lucene.apache.org/core/8_0_0/core/overview-summary.html#overview_description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1428750" lvl="2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+mn-lt"/>
                <a:hlinkClick r:id="rId5"/>
              </a:rPr>
              <a:t>http://lucene.apache.org/core/8_0_0/demo/overview-summary.html#overview_description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1200150" lvl="2" indent="0"/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Μπορείτε να χρησιμοποιείστε παλαιότερη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version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αν θέλετε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8" name="Picture 7" descr="hatcher2_cover150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50" y="927043"/>
            <a:ext cx="1417779" cy="17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31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528" y="-67225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11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484924" y="1449385"/>
            <a:ext cx="8305800" cy="4953000"/>
            <a:chOff x="685800" y="1600200"/>
            <a:chExt cx="8305800" cy="4953000"/>
          </a:xfrm>
        </p:grpSpPr>
        <p:sp>
          <p:nvSpPr>
            <p:cNvPr id="7" name="Explosion 1 6"/>
            <p:cNvSpPr/>
            <p:nvPr/>
          </p:nvSpPr>
          <p:spPr>
            <a:xfrm>
              <a:off x="1174368" y="5202392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Raw Content</a:t>
              </a:r>
              <a:endParaRPr lang="en-US" sz="1400" dirty="0"/>
            </a:p>
          </p:txBody>
        </p:sp>
        <p:sp>
          <p:nvSpPr>
            <p:cNvPr id="8" name="Alternate Process 4"/>
            <p:cNvSpPr/>
            <p:nvPr/>
          </p:nvSpPr>
          <p:spPr>
            <a:xfrm>
              <a:off x="1106091" y="457426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Acquire content</a:t>
              </a:r>
              <a:endParaRPr lang="en-US" sz="2000" dirty="0"/>
            </a:p>
          </p:txBody>
        </p:sp>
        <p:sp>
          <p:nvSpPr>
            <p:cNvPr id="10" name="Alternate Process 5"/>
            <p:cNvSpPr/>
            <p:nvPr/>
          </p:nvSpPr>
          <p:spPr>
            <a:xfrm>
              <a:off x="1106091" y="367523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Build document</a:t>
              </a:r>
              <a:endParaRPr lang="en-US" sz="2000" dirty="0"/>
            </a:p>
          </p:txBody>
        </p:sp>
        <p:sp>
          <p:nvSpPr>
            <p:cNvPr id="11" name="Alternate Process 7"/>
            <p:cNvSpPr/>
            <p:nvPr/>
          </p:nvSpPr>
          <p:spPr>
            <a:xfrm>
              <a:off x="1106091" y="2776228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Analyze document</a:t>
              </a:r>
              <a:endParaRPr lang="en-US" sz="2000" dirty="0"/>
            </a:p>
          </p:txBody>
        </p:sp>
        <p:sp>
          <p:nvSpPr>
            <p:cNvPr id="12" name="Alternate Process 8"/>
            <p:cNvSpPr/>
            <p:nvPr/>
          </p:nvSpPr>
          <p:spPr>
            <a:xfrm>
              <a:off x="1106091" y="1863569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Index document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14175" y="510678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2014175" y="4207753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014175" y="330871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014175" y="2407540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Magnetic Disk 19"/>
            <p:cNvSpPr/>
            <p:nvPr/>
          </p:nvSpPr>
          <p:spPr>
            <a:xfrm>
              <a:off x="4424351" y="3308718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Index</a:t>
              </a:r>
              <a:endParaRPr lang="en-US" dirty="0"/>
            </a:p>
          </p:txBody>
        </p:sp>
        <p:cxnSp>
          <p:nvCxnSpPr>
            <p:cNvPr id="18" name="Elbow Connector 17"/>
            <p:cNvCxnSpPr>
              <a:stCxn id="12" idx="3"/>
              <a:endCxn id="17" idx="2"/>
            </p:cNvCxnSpPr>
            <p:nvPr/>
          </p:nvCxnSpPr>
          <p:spPr>
            <a:xfrm>
              <a:off x="2922260" y="2129833"/>
              <a:ext cx="1502091" cy="1907246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Explosion 1 18"/>
            <p:cNvSpPr/>
            <p:nvPr/>
          </p:nvSpPr>
          <p:spPr>
            <a:xfrm>
              <a:off x="6890220" y="1656554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Users</a:t>
              </a:r>
              <a:endParaRPr lang="en-US" dirty="0"/>
            </a:p>
          </p:txBody>
        </p:sp>
        <p:sp>
          <p:nvSpPr>
            <p:cNvPr id="20" name="Alternate Process 24"/>
            <p:cNvSpPr/>
            <p:nvPr/>
          </p:nvSpPr>
          <p:spPr>
            <a:xfrm>
              <a:off x="6821943" y="2937914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Search UI</a:t>
              </a:r>
              <a:endParaRPr lang="en-US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581895" y="3941489"/>
              <a:ext cx="2296265" cy="826146"/>
              <a:chOff x="6581895" y="3941489"/>
              <a:chExt cx="2296265" cy="826146"/>
            </a:xfrm>
          </p:grpSpPr>
          <p:sp>
            <p:nvSpPr>
              <p:cNvPr id="22" name="Alternate Process 25"/>
              <p:cNvSpPr/>
              <p:nvPr/>
            </p:nvSpPr>
            <p:spPr>
              <a:xfrm>
                <a:off x="6581895" y="3941489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Build query</a:t>
                </a:r>
                <a:endParaRPr lang="en-US" sz="2000" dirty="0"/>
              </a:p>
            </p:txBody>
          </p:sp>
          <p:sp>
            <p:nvSpPr>
              <p:cNvPr id="24" name="Alternate Process 26"/>
              <p:cNvSpPr/>
              <p:nvPr/>
            </p:nvSpPr>
            <p:spPr>
              <a:xfrm>
                <a:off x="7867660" y="3943684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Render results</a:t>
                </a:r>
                <a:endParaRPr lang="en-US" sz="2000" dirty="0"/>
              </a:p>
            </p:txBody>
          </p:sp>
        </p:grpSp>
        <p:sp>
          <p:nvSpPr>
            <p:cNvPr id="25" name="Alternate Process 27"/>
            <p:cNvSpPr/>
            <p:nvPr/>
          </p:nvSpPr>
          <p:spPr>
            <a:xfrm>
              <a:off x="6821943" y="5193031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Run query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endCxn id="22" idx="0"/>
            </p:cNvCxnSpPr>
            <p:nvPr/>
          </p:nvCxnSpPr>
          <p:spPr>
            <a:xfrm flipH="1">
              <a:off x="7087145" y="3470441"/>
              <a:ext cx="396016" cy="4710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</p:cNvCxnSpPr>
            <p:nvPr/>
          </p:nvCxnSpPr>
          <p:spPr>
            <a:xfrm flipH="1" flipV="1">
              <a:off x="8001000" y="3470441"/>
              <a:ext cx="371910" cy="473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>
            <a:xfrm>
              <a:off x="7087145" y="4765440"/>
              <a:ext cx="396016" cy="4275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8001000" y="4719789"/>
              <a:ext cx="338355" cy="4732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1"/>
              <a:endCxn id="17" idx="4"/>
            </p:cNvCxnSpPr>
            <p:nvPr/>
          </p:nvCxnSpPr>
          <p:spPr>
            <a:xfrm rot="10800000">
              <a:off x="5871825" y="4037079"/>
              <a:ext cx="950119" cy="1422216"/>
            </a:xfrm>
            <a:prstGeom prst="bentConnector3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0" idx="0"/>
            </p:cNvCxnSpPr>
            <p:nvPr/>
          </p:nvCxnSpPr>
          <p:spPr>
            <a:xfrm>
              <a:off x="7730028" y="2407540"/>
              <a:ext cx="0" cy="53037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685800" y="1600200"/>
              <a:ext cx="3048000" cy="4953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48400" y="3886200"/>
              <a:ext cx="2743200" cy="1905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162800" y="59436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SEARCH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86200" y="56388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INDEX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443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5334" y="180176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document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12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23528" y="1556791"/>
            <a:ext cx="833206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he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unit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of search and index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Indexing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involves adding Documents to an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IndexWriter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.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</a:t>
            </a:r>
            <a:endParaRPr lang="el-GR" sz="2800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earching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involves retrieving Documents from an index via an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A document consists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of one or more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Fields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Field is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name-value pair. </a:t>
            </a:r>
            <a:endParaRPr lang="en-US" sz="2800" dirty="0" smtClean="0">
              <a:solidFill>
                <a:schemeClr val="tx1"/>
              </a:solidFill>
              <a:latin typeface="+mn-lt"/>
            </a:endParaRPr>
          </a:p>
          <a:p>
            <a:pPr lvl="1" indent="0"/>
            <a:r>
              <a:rPr lang="en-US" sz="2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  example</a:t>
            </a:r>
            <a:r>
              <a:rPr lang="el-GR" sz="2800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title, body or metadata (creation time,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</a:rPr>
              <a:t>etc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999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886700" cy="1013950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έννοιες: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Fields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0786" y="247489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457200"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You have to translate raw content into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cs typeface="Courier"/>
              </a:rPr>
              <a:t>Field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s</a:t>
            </a:r>
          </a:p>
          <a:p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786" y="3429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457200"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Search a field using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&lt;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</a:rPr>
              <a:t>field-name:term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&gt;, </a:t>
            </a:r>
          </a:p>
          <a:p>
            <a:pPr marL="1028700" lvl="3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e.g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., </a:t>
            </a:r>
            <a:r>
              <a:rPr lang="en-US" sz="2800" dirty="0" err="1">
                <a:solidFill>
                  <a:schemeClr val="tx1"/>
                </a:solidFill>
                <a:latin typeface="+mn-lt"/>
              </a:rPr>
              <a:t>title:lucene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467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5334" y="180176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index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14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95536" y="1696786"/>
            <a:ext cx="83320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Indexing 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in Lucene </a:t>
            </a:r>
            <a:endParaRPr lang="en-US" sz="3600" dirty="0" smtClean="0">
              <a:solidFill>
                <a:schemeClr val="tx1"/>
              </a:solidFill>
              <a:latin typeface="+mn-lt"/>
            </a:endParaRPr>
          </a:p>
          <a:p>
            <a:pPr marL="1200150" lvl="1" indent="-457200">
              <a:buFont typeface="+mj-lt"/>
              <a:buAutoNum type="arabicPeriod"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Create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documents 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comprising of one or more </a:t>
            </a: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Fields</a:t>
            </a:r>
          </a:p>
          <a:p>
            <a:pPr marL="1200150" lvl="1" indent="-457200">
              <a:buFont typeface="+mj-lt"/>
              <a:buAutoNum type="arabicPeriod"/>
            </a:pPr>
            <a:r>
              <a:rPr lang="en-US" sz="3600" u="sng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Add</a:t>
            </a: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these Documents to an </a:t>
            </a:r>
            <a:r>
              <a:rPr lang="en-US" sz="3600" dirty="0" err="1">
                <a:solidFill>
                  <a:schemeClr val="tx1"/>
                </a:solidFill>
                <a:latin typeface="+mn-lt"/>
              </a:rPr>
              <a:t>IndexWriter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1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98436" y="305210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Βασικές έννοιες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: search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15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7" name="TextBox 36"/>
          <p:cNvSpPr txBox="1"/>
          <p:nvPr/>
        </p:nvSpPr>
        <p:spPr>
          <a:xfrm>
            <a:off x="323528" y="1556792"/>
            <a:ext cx="83320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Searching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requires an index to have already been built.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It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involves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200150" lvl="1" indent="-457200">
              <a:buFont typeface="+mj-lt"/>
              <a:buAutoNum type="arabicPeriod"/>
            </a:pP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Create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 Query (usually via 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QueryParser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 and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200150" lvl="1" indent="-457200">
              <a:buFont typeface="+mj-lt"/>
              <a:buAutoNum type="arabicPeriod"/>
            </a:pP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Handle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this Query to an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which returns a list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Hits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Lucene query language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allows the user to specify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which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field(s) to search on,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which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fields to give more weight to (boosting),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ability to perform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boolean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queries (AND, OR, NOT) and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other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functionality.</a:t>
            </a:r>
          </a:p>
        </p:txBody>
      </p:sp>
    </p:spTree>
    <p:extLst>
      <p:ext uri="{BB962C8B-B14F-4D97-AF65-F5344CB8AC3E}">
        <p14:creationId xmlns:p14="http://schemas.microsoft.com/office/powerpoint/2010/main" val="164086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16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594521"/>
            <a:ext cx="70196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n-US" sz="4400" dirty="0">
                <a:solidFill>
                  <a:schemeClr val="tx1"/>
                </a:solidFill>
                <a:latin typeface="+mn-lt"/>
              </a:rPr>
              <a:t> in a search system: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21542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449" y="182803"/>
            <a:ext cx="7886700" cy="1013950"/>
          </a:xfrm>
        </p:spPr>
        <p:txBody>
          <a:bodyPr/>
          <a:lstStyle/>
          <a:p>
            <a:r>
              <a:rPr lang="en-US" dirty="0" smtClean="0"/>
              <a:t>Lucene in a search system: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index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601424" y="1514123"/>
            <a:ext cx="5186024" cy="4953000"/>
            <a:chOff x="685800" y="1600200"/>
            <a:chExt cx="5186024" cy="4953000"/>
          </a:xfrm>
        </p:grpSpPr>
        <p:sp>
          <p:nvSpPr>
            <p:cNvPr id="4" name="Explosion 1 3"/>
            <p:cNvSpPr/>
            <p:nvPr/>
          </p:nvSpPr>
          <p:spPr>
            <a:xfrm>
              <a:off x="1174368" y="5202392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Raw Content</a:t>
              </a:r>
              <a:endParaRPr lang="en-US" sz="1400" dirty="0"/>
            </a:p>
          </p:txBody>
        </p:sp>
        <p:sp>
          <p:nvSpPr>
            <p:cNvPr id="5" name="Alternate Process 4"/>
            <p:cNvSpPr/>
            <p:nvPr/>
          </p:nvSpPr>
          <p:spPr>
            <a:xfrm>
              <a:off x="1106091" y="457426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Acquire content</a:t>
              </a:r>
              <a:endParaRPr lang="en-US" sz="2000" dirty="0"/>
            </a:p>
          </p:txBody>
        </p:sp>
        <p:sp>
          <p:nvSpPr>
            <p:cNvPr id="6" name="Alternate Process 5"/>
            <p:cNvSpPr/>
            <p:nvPr/>
          </p:nvSpPr>
          <p:spPr>
            <a:xfrm>
              <a:off x="1106091" y="3675231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Build document</a:t>
              </a:r>
              <a:endParaRPr lang="en-US" sz="2000" dirty="0"/>
            </a:p>
          </p:txBody>
        </p:sp>
        <p:sp>
          <p:nvSpPr>
            <p:cNvPr id="8" name="Alternate Process 7"/>
            <p:cNvSpPr/>
            <p:nvPr/>
          </p:nvSpPr>
          <p:spPr>
            <a:xfrm>
              <a:off x="1106091" y="2776228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Analyze document</a:t>
              </a:r>
              <a:endParaRPr lang="en-US" sz="2000" dirty="0"/>
            </a:p>
          </p:txBody>
        </p:sp>
        <p:sp>
          <p:nvSpPr>
            <p:cNvPr id="9" name="Alternate Process 8"/>
            <p:cNvSpPr/>
            <p:nvPr/>
          </p:nvSpPr>
          <p:spPr>
            <a:xfrm>
              <a:off x="1106091" y="1863569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Index document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014175" y="510678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014175" y="4207753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2014175" y="3308718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2014175" y="2407540"/>
              <a:ext cx="0" cy="3686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Magnetic Disk 19"/>
            <p:cNvSpPr/>
            <p:nvPr/>
          </p:nvSpPr>
          <p:spPr>
            <a:xfrm>
              <a:off x="4424351" y="3308718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Index</a:t>
              </a:r>
              <a:endParaRPr lang="en-US" dirty="0"/>
            </a:p>
          </p:txBody>
        </p:sp>
        <p:cxnSp>
          <p:nvCxnSpPr>
            <p:cNvPr id="22" name="Elbow Connector 21"/>
            <p:cNvCxnSpPr>
              <a:stCxn id="9" idx="3"/>
              <a:endCxn id="20" idx="2"/>
            </p:cNvCxnSpPr>
            <p:nvPr/>
          </p:nvCxnSpPr>
          <p:spPr>
            <a:xfrm>
              <a:off x="2922260" y="2129833"/>
              <a:ext cx="1502091" cy="1907246"/>
            </a:xfrm>
            <a:prstGeom prst="bent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685800" y="1600200"/>
              <a:ext cx="3048000" cy="4953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86200" y="56388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INDEX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95536" y="2006960"/>
            <a:ext cx="2971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Steps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Acquire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Build document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Analyze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document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Index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documents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74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48662" y="980728"/>
            <a:ext cx="878908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chemeClr val="tx1"/>
                </a:solidFill>
                <a:latin typeface="+mn-lt"/>
              </a:rPr>
              <a:t>N</a:t>
            </a:r>
            <a:r>
              <a:rPr lang="en-US" sz="2800" u="sng" dirty="0" smtClean="0">
                <a:solidFill>
                  <a:schemeClr val="tx1"/>
                </a:solidFill>
                <a:latin typeface="+mn-lt"/>
              </a:rPr>
              <a:t>ot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supported by core Lucid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Collection depending on type may require: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Crawler or spiders (web)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Specific APIs provided by the application (e.g., Twitter,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FourSquare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imdb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Scrapping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Complex software if scattered at various location,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etc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Complex documents (e.g., XML, JSON, relational databases,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pptx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etc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Solr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high performance search server built using Lucene Core, with XML/HTTP and JSON/Python/Ruby APIs, hit highlighting, faceted search, caching, replication, and a web admin interface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</a:t>
            </a: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latin typeface="+mn-lt"/>
                <a:hlinkClick r:id="rId2"/>
              </a:rPr>
              <a:t>https://lucene.apache.org/solr/</a:t>
            </a:r>
            <a:endParaRPr lang="en-US" sz="16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Competitor: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Elasticsearch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Tika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Apache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Tika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™ toolkit detects and extracts metadata and text from over a thousand different file types (such as PPT, XLS, and PDF)</a:t>
            </a:r>
          </a:p>
          <a:p>
            <a:r>
              <a:rPr lang="en-US" sz="1800" dirty="0">
                <a:solidFill>
                  <a:schemeClr val="tx1"/>
                </a:solidFill>
                <a:latin typeface="+mn-lt"/>
              </a:rPr>
              <a:t>For example latest release automating image captioning 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http://tika.apache.org/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886700" cy="10139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Step 1: Acquire and build content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395" y="623607"/>
            <a:ext cx="2805208" cy="110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71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36" y="1412776"/>
            <a:ext cx="8229600" cy="4373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Create documents by adding fields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Fields</a:t>
            </a:r>
            <a:r>
              <a:rPr lang="en-US" sz="2400" dirty="0" smtClean="0"/>
              <a:t> may be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indexed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Indexed fields may or may not be analyzed (i.e., tokenized with an </a:t>
            </a:r>
            <a:r>
              <a:rPr lang="en-US" sz="2400" dirty="0" smtClean="0">
                <a:latin typeface="Courier"/>
                <a:cs typeface="Courier"/>
              </a:rPr>
              <a:t>Analyzer</a:t>
            </a:r>
            <a:r>
              <a:rPr lang="en-US" sz="2400" dirty="0" smtClean="0"/>
              <a:t>)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Non-analyzed fields view the entire value as a single token</a:t>
            </a:r>
            <a:r>
              <a:rPr lang="en-US" sz="2400" dirty="0" smtClean="0"/>
              <a:t> (useful for URLs, paths, dates, social security numbers, ...)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stored</a:t>
            </a:r>
            <a:r>
              <a:rPr lang="en-US" sz="2400" dirty="0" smtClean="0"/>
              <a:t> or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/>
              <a:t>Useful for fields that you’d like to display to users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Optionally store term vectors and other options such as </a:t>
            </a:r>
          </a:p>
          <a:p>
            <a:pPr marL="685800" lvl="2" indent="0">
              <a:buNone/>
            </a:pPr>
            <a:r>
              <a:rPr lang="en-US" sz="2400" dirty="0" smtClean="0"/>
              <a:t>positional indexes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6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1560" y="1196752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Ένα σύστημα αναζήτησης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πληροφορίας για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επιχειρήσεις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Π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ληροφορίες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για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εστιατόρια, και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κριτικές τους από το σύστημα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Yelp</a:t>
            </a:r>
            <a:r>
              <a:rPr lang="el-GR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2"/>
              </a:rPr>
              <a:t>https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2"/>
              </a:rPr>
              <a:t>://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2"/>
              </a:rPr>
              <a:t>www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2"/>
              </a:rPr>
              <a:t>.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2"/>
              </a:rPr>
              <a:t>yelp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2"/>
              </a:rPr>
              <a:t>.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2"/>
              </a:rPr>
              <a:t>com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).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Ως πρώτο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βήμα,  δημιουργείστε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τη συλλογή σας κατεβάζοντας δεδομένα από το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Yelp Open Dataset</a:t>
            </a:r>
            <a:r>
              <a:rPr lang="el-GR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3"/>
              </a:rPr>
              <a:t>https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3"/>
              </a:rPr>
              <a:t>://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3"/>
              </a:rPr>
              <a:t>www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3"/>
              </a:rPr>
              <a:t>.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3"/>
              </a:rPr>
              <a:t>yelp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3"/>
              </a:rPr>
              <a:t>.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3"/>
              </a:rPr>
              <a:t>com</a:t>
            </a:r>
            <a:r>
              <a:rPr lang="el-GR" sz="1800" u="sng" dirty="0">
                <a:solidFill>
                  <a:schemeClr val="tx1"/>
                </a:solidFill>
                <a:latin typeface="+mn-lt"/>
                <a:hlinkClick r:id="rId3"/>
              </a:rPr>
              <a:t>/</a:t>
            </a:r>
            <a:r>
              <a:rPr lang="en-US" sz="1800" u="sng" dirty="0">
                <a:solidFill>
                  <a:schemeClr val="tx1"/>
                </a:solidFill>
                <a:latin typeface="+mn-lt"/>
                <a:hlinkClick r:id="rId3"/>
              </a:rPr>
              <a:t>dataset</a:t>
            </a:r>
            <a:r>
              <a:rPr lang="el-GR" sz="1800" dirty="0">
                <a:solidFill>
                  <a:schemeClr val="tx1"/>
                </a:solidFill>
                <a:latin typeface="+mn-lt"/>
              </a:rPr>
              <a:t>).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Διαλέξτε ένα υποσύνολο των διαθέσιμων δεδομένων τα οποία να 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αφορούν επιχειρήσεις, κριτικές και υποδείξεις για αυτές. 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sz="1800" dirty="0">
                <a:solidFill>
                  <a:schemeClr val="tx1"/>
                </a:solidFill>
                <a:latin typeface="+mn-lt"/>
              </a:rPr>
              <a:t>Ελάχιστες απαιτήσεις</a:t>
            </a: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:</a:t>
            </a:r>
            <a:endParaRPr lang="el-GR" sz="18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10000 επιχειρήσεις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1800" dirty="0" smtClean="0">
                <a:solidFill>
                  <a:schemeClr val="tx1"/>
                </a:solidFill>
                <a:latin typeface="+mn-lt"/>
              </a:rPr>
              <a:t>1000000 κριτικές και υποδείξεις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3686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36" y="1412776"/>
            <a:ext cx="8229600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Create documents by adding fields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2000" b="1" dirty="0"/>
              <a:t>Step 1</a:t>
            </a:r>
            <a:r>
              <a:rPr lang="en-US" sz="2000" dirty="0"/>
              <a:t> − Create a method to get a </a:t>
            </a:r>
            <a:r>
              <a:rPr lang="en-US" sz="2000" dirty="0" err="1"/>
              <a:t>Lucene</a:t>
            </a:r>
            <a:r>
              <a:rPr lang="en-US" sz="2000" dirty="0"/>
              <a:t> document from a text file.</a:t>
            </a:r>
          </a:p>
          <a:p>
            <a:pPr marL="0" indent="0">
              <a:buNone/>
            </a:pPr>
            <a:r>
              <a:rPr lang="en-US" sz="2000" b="1" dirty="0"/>
              <a:t>Step 2</a:t>
            </a:r>
            <a:r>
              <a:rPr lang="en-US" sz="2000" dirty="0"/>
              <a:t> − </a:t>
            </a:r>
            <a:r>
              <a:rPr lang="en-US" sz="2000" dirty="0">
                <a:solidFill>
                  <a:srgbClr val="FF0000"/>
                </a:solidFill>
              </a:rPr>
              <a:t>Create various fields </a:t>
            </a:r>
            <a:r>
              <a:rPr lang="en-US" sz="2000" dirty="0"/>
              <a:t>which are key value pairs containing keys as names and values as contents to be indexed.</a:t>
            </a:r>
          </a:p>
          <a:p>
            <a:pPr marL="0" indent="0">
              <a:buNone/>
            </a:pPr>
            <a:r>
              <a:rPr lang="en-US" sz="2000" b="1" dirty="0"/>
              <a:t>Step 3</a:t>
            </a:r>
            <a:r>
              <a:rPr lang="en-US" sz="2000" dirty="0"/>
              <a:t> − Set field to be </a:t>
            </a:r>
            <a:r>
              <a:rPr lang="en-US" sz="2000" dirty="0">
                <a:solidFill>
                  <a:srgbClr val="FF0000"/>
                </a:solidFill>
              </a:rPr>
              <a:t>analyzed or </a:t>
            </a:r>
            <a:r>
              <a:rPr lang="en-US" sz="2000" dirty="0" smtClean="0">
                <a:solidFill>
                  <a:srgbClr val="FF0000"/>
                </a:solidFill>
              </a:rPr>
              <a:t>not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stored or not</a:t>
            </a:r>
          </a:p>
          <a:p>
            <a:pPr marL="0" indent="0">
              <a:buNone/>
            </a:pPr>
            <a:r>
              <a:rPr lang="en-US" sz="2000" b="1" dirty="0" smtClean="0"/>
              <a:t>Step </a:t>
            </a:r>
            <a:r>
              <a:rPr lang="en-US" sz="2000" b="1" dirty="0"/>
              <a:t>4</a:t>
            </a:r>
            <a:r>
              <a:rPr lang="en-US" sz="2000" dirty="0"/>
              <a:t> − Add the newly-created fields to the document object and return it to the caller method.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64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Step 2:Build Documents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412776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000" dirty="0"/>
              <a:t>private Document </a:t>
            </a:r>
            <a:r>
              <a:rPr lang="en-GB" sz="1000" dirty="0" err="1"/>
              <a:t>getDocument</a:t>
            </a:r>
            <a:r>
              <a:rPr lang="en-GB" sz="1000" dirty="0"/>
              <a:t>(File file) throws </a:t>
            </a:r>
            <a:r>
              <a:rPr lang="en-GB" sz="1000" dirty="0" err="1"/>
              <a:t>IOException</a:t>
            </a:r>
            <a:r>
              <a:rPr lang="en-GB" sz="1000" dirty="0"/>
              <a:t> </a:t>
            </a:r>
            <a:r>
              <a:rPr lang="en-GB" sz="1000" dirty="0" smtClean="0"/>
              <a:t>{</a:t>
            </a:r>
          </a:p>
          <a:p>
            <a:pPr marL="0" indent="0">
              <a:buNone/>
            </a:pPr>
            <a:r>
              <a:rPr lang="en-GB" sz="1000" dirty="0" smtClean="0"/>
              <a:t>Document </a:t>
            </a:r>
            <a:r>
              <a:rPr lang="en-GB" sz="1000" dirty="0" err="1" smtClean="0"/>
              <a:t>document</a:t>
            </a:r>
            <a:r>
              <a:rPr lang="en-GB" sz="1000" dirty="0" smtClean="0"/>
              <a:t> = new Document();</a:t>
            </a:r>
          </a:p>
          <a:p>
            <a:endParaRPr lang="en-GB" sz="1000" dirty="0"/>
          </a:p>
          <a:p>
            <a:pPr marL="0" indent="0">
              <a:buNone/>
            </a:pPr>
            <a:r>
              <a:rPr lang="en-GB" sz="1000" dirty="0" smtClean="0"/>
              <a:t> </a:t>
            </a:r>
            <a:r>
              <a:rPr lang="en-GB" sz="1000" dirty="0"/>
              <a:t>//index file contents</a:t>
            </a:r>
          </a:p>
          <a:p>
            <a:pPr marL="0" indent="0">
              <a:buNone/>
            </a:pPr>
            <a:r>
              <a:rPr lang="en-GB" sz="1000" dirty="0" smtClean="0"/>
              <a:t>Field </a:t>
            </a:r>
            <a:r>
              <a:rPr lang="en-GB" sz="1000" dirty="0" err="1"/>
              <a:t>contentField</a:t>
            </a:r>
            <a:r>
              <a:rPr lang="en-GB" sz="1000" dirty="0"/>
              <a:t> = new Field(</a:t>
            </a:r>
            <a:r>
              <a:rPr lang="en-GB" sz="1000" dirty="0" err="1"/>
              <a:t>LuceneConstants.CONTENTS</a:t>
            </a:r>
            <a:r>
              <a:rPr lang="en-GB" sz="1000" dirty="0"/>
              <a:t>, </a:t>
            </a:r>
          </a:p>
          <a:p>
            <a:pPr marL="0" indent="0">
              <a:buNone/>
            </a:pPr>
            <a:r>
              <a:rPr lang="en-GB" sz="1000" dirty="0" smtClean="0"/>
              <a:t>new </a:t>
            </a:r>
            <a:r>
              <a:rPr lang="en-GB" sz="1000" dirty="0" err="1"/>
              <a:t>FileReader</a:t>
            </a:r>
            <a:r>
              <a:rPr lang="en-GB" sz="1000" dirty="0"/>
              <a:t>(file</a:t>
            </a:r>
            <a:r>
              <a:rPr lang="en-GB" sz="1000" dirty="0" smtClean="0"/>
              <a:t>))</a:t>
            </a:r>
            <a:endParaRPr lang="en-GB" sz="1000" dirty="0"/>
          </a:p>
          <a:p>
            <a:pPr marL="0" indent="0">
              <a:buNone/>
            </a:pPr>
            <a:r>
              <a:rPr lang="en-GB" sz="1000" dirty="0" smtClean="0"/>
              <a:t>//</a:t>
            </a:r>
            <a:r>
              <a:rPr lang="en-GB" sz="1000" dirty="0"/>
              <a:t>index file </a:t>
            </a:r>
            <a:r>
              <a:rPr lang="en-GB" sz="1000" dirty="0" smtClean="0"/>
              <a:t>name</a:t>
            </a:r>
          </a:p>
          <a:p>
            <a:pPr marL="0" indent="0">
              <a:buNone/>
            </a:pPr>
            <a:r>
              <a:rPr lang="en-GB" sz="1000" dirty="0" smtClean="0"/>
              <a:t>Field </a:t>
            </a:r>
            <a:r>
              <a:rPr lang="en-GB" sz="1000" dirty="0" err="1"/>
              <a:t>fileNameField</a:t>
            </a:r>
            <a:r>
              <a:rPr lang="en-GB" sz="1000" dirty="0"/>
              <a:t> = new </a:t>
            </a:r>
            <a:r>
              <a:rPr lang="en-GB" sz="1000" dirty="0" smtClean="0"/>
              <a:t>Field(</a:t>
            </a:r>
            <a:r>
              <a:rPr lang="en-GB" sz="1000" dirty="0" err="1" smtClean="0"/>
              <a:t>LuceneConstants.FILE_NAME</a:t>
            </a:r>
            <a:r>
              <a:rPr lang="en-GB" sz="1000" dirty="0" smtClean="0"/>
              <a:t>, </a:t>
            </a:r>
            <a:r>
              <a:rPr lang="en-GB" sz="1000" dirty="0" err="1" smtClean="0"/>
              <a:t>file.getName</a:t>
            </a:r>
            <a:r>
              <a:rPr lang="en-GB" sz="1000" dirty="0" smtClean="0"/>
              <a:t>(), </a:t>
            </a:r>
            <a:r>
              <a:rPr lang="en-GB" sz="1000" dirty="0" err="1" smtClean="0"/>
              <a:t>Field.Store.YES,Field.Index.NOT_ANALYZED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r>
              <a:rPr lang="en-GB" sz="1000" dirty="0"/>
              <a:t>   </a:t>
            </a:r>
          </a:p>
          <a:p>
            <a:pPr marL="0" indent="0">
              <a:buNone/>
            </a:pPr>
            <a:r>
              <a:rPr lang="en-GB" sz="1000" dirty="0" smtClean="0"/>
              <a:t>//</a:t>
            </a:r>
            <a:r>
              <a:rPr lang="en-GB" sz="1000" dirty="0"/>
              <a:t>index file </a:t>
            </a:r>
            <a:r>
              <a:rPr lang="en-GB" sz="1000" dirty="0" smtClean="0"/>
              <a:t>path</a:t>
            </a:r>
          </a:p>
          <a:p>
            <a:pPr marL="0" indent="0">
              <a:buNone/>
            </a:pPr>
            <a:r>
              <a:rPr lang="en-GB" sz="1000" dirty="0" smtClean="0"/>
              <a:t> </a:t>
            </a:r>
            <a:r>
              <a:rPr lang="en-GB" sz="1000" dirty="0"/>
              <a:t>Field </a:t>
            </a:r>
            <a:r>
              <a:rPr lang="en-GB" sz="1000" dirty="0" err="1"/>
              <a:t>filePathField</a:t>
            </a:r>
            <a:r>
              <a:rPr lang="en-GB" sz="1000" dirty="0"/>
              <a:t> = new </a:t>
            </a:r>
            <a:r>
              <a:rPr lang="en-GB" sz="1000" dirty="0" smtClean="0"/>
              <a:t>Field(</a:t>
            </a:r>
            <a:r>
              <a:rPr lang="en-GB" sz="1000" dirty="0" err="1" smtClean="0"/>
              <a:t>LuceneConstants.FILE_PATH</a:t>
            </a:r>
            <a:r>
              <a:rPr lang="en-GB" sz="1000" dirty="0" smtClean="0"/>
              <a:t>, </a:t>
            </a:r>
            <a:r>
              <a:rPr lang="en-GB" sz="1000" dirty="0" err="1" smtClean="0"/>
              <a:t>file.getCanonicalPath</a:t>
            </a:r>
            <a:r>
              <a:rPr lang="en-GB" sz="1000" dirty="0" smtClean="0"/>
              <a:t>(),  </a:t>
            </a:r>
            <a:r>
              <a:rPr lang="en-GB" sz="1000" dirty="0" err="1"/>
              <a:t>Field.Store.YES,Field.Index.NOT_ANALYZED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endParaRPr lang="en-GB" sz="1000" dirty="0" smtClean="0"/>
          </a:p>
          <a:p>
            <a:pPr marL="0" indent="0">
              <a:buNone/>
            </a:pPr>
            <a:r>
              <a:rPr lang="en-GB" sz="1000" dirty="0" err="1" smtClean="0"/>
              <a:t>document.add</a:t>
            </a:r>
            <a:r>
              <a:rPr lang="en-GB" sz="1000" dirty="0" smtClean="0"/>
              <a:t>(</a:t>
            </a:r>
            <a:r>
              <a:rPr lang="en-GB" sz="1000" dirty="0" err="1" smtClean="0"/>
              <a:t>contentField</a:t>
            </a:r>
            <a:r>
              <a:rPr lang="en-GB" sz="1000" dirty="0" smtClean="0"/>
              <a:t>);</a:t>
            </a:r>
          </a:p>
          <a:p>
            <a:pPr marL="0" indent="0">
              <a:buNone/>
            </a:pPr>
            <a:r>
              <a:rPr lang="en-GB" sz="1000" dirty="0" err="1" smtClean="0"/>
              <a:t>document.add</a:t>
            </a:r>
            <a:r>
              <a:rPr lang="en-GB" sz="1000" dirty="0" smtClean="0"/>
              <a:t>(</a:t>
            </a:r>
            <a:r>
              <a:rPr lang="en-GB" sz="1000" dirty="0" err="1" smtClean="0"/>
              <a:t>fileNameField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r>
              <a:rPr lang="en-GB" sz="1000" dirty="0" smtClean="0"/>
              <a:t> </a:t>
            </a:r>
            <a:r>
              <a:rPr lang="en-GB" sz="1000" dirty="0" err="1"/>
              <a:t>document.add</a:t>
            </a:r>
            <a:r>
              <a:rPr lang="en-GB" sz="1000" dirty="0"/>
              <a:t>(</a:t>
            </a:r>
            <a:r>
              <a:rPr lang="en-GB" sz="1000" dirty="0" err="1"/>
              <a:t>filePathField</a:t>
            </a:r>
            <a:r>
              <a:rPr lang="en-GB" sz="1000" dirty="0"/>
              <a:t>);</a:t>
            </a:r>
          </a:p>
          <a:p>
            <a:pPr marL="0" indent="0">
              <a:buNone/>
            </a:pPr>
            <a:endParaRPr lang="en-GB" sz="1000" dirty="0" smtClean="0"/>
          </a:p>
          <a:p>
            <a:pPr marL="0" indent="0">
              <a:buNone/>
            </a:pPr>
            <a:r>
              <a:rPr lang="en-GB" sz="1000" dirty="0" smtClean="0"/>
              <a:t>return </a:t>
            </a:r>
            <a:r>
              <a:rPr lang="en-GB" sz="1000" dirty="0"/>
              <a:t>document;</a:t>
            </a:r>
          </a:p>
          <a:p>
            <a:pPr marL="0" indent="0">
              <a:buNone/>
            </a:pPr>
            <a:r>
              <a:rPr lang="en-GB" sz="1000" dirty="0"/>
              <a:t>} </a:t>
            </a:r>
            <a:endParaRPr lang="el-GR" sz="1000" dirty="0"/>
          </a:p>
        </p:txBody>
      </p:sp>
    </p:spTree>
    <p:extLst>
      <p:ext uri="{BB962C8B-B14F-4D97-AF65-F5344CB8AC3E}">
        <p14:creationId xmlns:p14="http://schemas.microsoft.com/office/powerpoint/2010/main" val="100221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90786" y="332656"/>
            <a:ext cx="7886700" cy="101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Step 3:analyze and index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232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Create an </a:t>
            </a:r>
            <a:r>
              <a:rPr lang="en-US" dirty="0" err="1"/>
              <a:t>IndexWriter</a:t>
            </a:r>
            <a:r>
              <a:rPr lang="en-US" dirty="0"/>
              <a:t> and add documents to it with </a:t>
            </a:r>
            <a:r>
              <a:rPr lang="en-US" dirty="0" err="1"/>
              <a:t>addDocument</a:t>
            </a:r>
            <a:r>
              <a:rPr lang="en-US" dirty="0"/>
              <a:t>();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393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21" y="188640"/>
            <a:ext cx="78867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Core indexing classes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212" y="1700808"/>
            <a:ext cx="7886700" cy="30435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Courier"/>
              </a:rPr>
              <a:t>Analyzer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Extracts tokens from a text stream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IndexWriter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>
                <a:cs typeface="Courier"/>
              </a:rPr>
              <a:t>create </a:t>
            </a:r>
            <a:r>
              <a:rPr lang="en-US" sz="2400" dirty="0">
                <a:cs typeface="Courier"/>
              </a:rPr>
              <a:t>a new index, open an existing </a:t>
            </a:r>
            <a:r>
              <a:rPr lang="en-US" sz="2400" dirty="0" smtClean="0">
                <a:cs typeface="Courier"/>
              </a:rPr>
              <a:t>index, </a:t>
            </a:r>
            <a:r>
              <a:rPr lang="en-US" sz="2400" dirty="0">
                <a:cs typeface="Courier"/>
              </a:rPr>
              <a:t>and </a:t>
            </a:r>
            <a:endParaRPr lang="en-US" sz="2400" dirty="0" smtClean="0">
              <a:cs typeface="Courier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>
                <a:cs typeface="Courier"/>
              </a:rPr>
              <a:t>add</a:t>
            </a:r>
            <a:r>
              <a:rPr lang="en-US" sz="2400" dirty="0">
                <a:cs typeface="Courier"/>
              </a:rPr>
              <a:t>, remove, or update documents in an </a:t>
            </a:r>
            <a:r>
              <a:rPr lang="en-US" sz="2400" dirty="0" smtClean="0">
                <a:cs typeface="Courier"/>
              </a:rPr>
              <a:t>index</a:t>
            </a:r>
            <a:br>
              <a:rPr lang="en-US" sz="2400" dirty="0" smtClean="0">
                <a:cs typeface="Courier"/>
              </a:rPr>
            </a:br>
            <a:endParaRPr lang="en-US" sz="2400" dirty="0" smtClean="0">
              <a:cs typeface="Courie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Directory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Courier"/>
              </a:rPr>
              <a:t>Abstract class that represents the location of an </a:t>
            </a:r>
            <a:r>
              <a:rPr lang="en-US" sz="2400" dirty="0" smtClean="0">
                <a:cs typeface="Courier"/>
              </a:rPr>
              <a:t>index</a:t>
            </a:r>
            <a:br>
              <a:rPr lang="en-US" sz="2400" dirty="0" smtClean="0">
                <a:cs typeface="Courier"/>
              </a:rPr>
            </a:br>
            <a:endParaRPr lang="en-US" sz="2400" dirty="0" smtClean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0305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476672"/>
            <a:ext cx="85689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StandardAnalyzer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b="1" i="1" dirty="0" smtClean="0">
                <a:solidFill>
                  <a:srgbClr val="FF0000"/>
                </a:solidFill>
                <a:latin typeface="+mj-lt"/>
              </a:rPr>
              <a:t>INDEX:</a:t>
            </a:r>
            <a:r>
              <a:rPr lang="en-GB" sz="1400" i="1" dirty="0" smtClean="0">
                <a:solidFill>
                  <a:schemeClr val="tx1"/>
                </a:solidFill>
                <a:latin typeface="+mj-lt"/>
              </a:rPr>
              <a:t> Store 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the index in memory</a:t>
            </a:r>
            <a:r>
              <a:rPr lang="en-GB" sz="1400" i="1" dirty="0" smtClean="0">
                <a:solidFill>
                  <a:schemeClr val="tx1"/>
                </a:solidFill>
                <a:latin typeface="+mj-lt"/>
              </a:rPr>
              <a:t>: (</a:t>
            </a:r>
            <a:r>
              <a:rPr lang="el-GR" sz="1400" i="1" dirty="0" smtClean="0">
                <a:solidFill>
                  <a:schemeClr val="tx1"/>
                </a:solidFill>
                <a:latin typeface="+mj-lt"/>
              </a:rPr>
              <a:t>για την εργασία θα το αποθηκεύστε στο δίσκο – θα δημιουργηθεί μια φορά στην αρχή)</a:t>
            </a:r>
            <a:endParaRPr lang="en-GB" sz="1400" i="1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RAMDirectory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To store an index on disk, use this instead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FSDirectory.open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tmp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testindex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");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doc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String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text = "This is the text to be indexed.";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doc.add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Field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text,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TextField.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TYPE_STORED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iwriter.addDocument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  <a:latin typeface="+mj-lt"/>
              </a:rPr>
              <a:t>iwriter.close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SEARCH: Now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search the index: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DirectoryReader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DirectoryReader.open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IndexSearcher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// Parse a simple query that searches for "text":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parser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parser.parse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("text");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ScoreDoc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[] hits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isearcher.search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(query, null, 1000).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scoreDocs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Iterate through the results: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for 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0;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&lt;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hits.length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++) {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isearcher.doc(hits[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].doc);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}</a:t>
            </a:r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  <a:endParaRPr lang="el-GR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2963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Using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ourier"/>
              </a:rPr>
              <a:t>Field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options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855384"/>
              </p:ext>
            </p:extLst>
          </p:nvPr>
        </p:nvGraphicFramePr>
        <p:xfrm>
          <a:off x="395536" y="1988840"/>
          <a:ext cx="8229600" cy="281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975"/>
                <a:gridCol w="1447473"/>
                <a:gridCol w="2969752"/>
                <a:gridCol w="2057400"/>
              </a:tblGrid>
              <a:tr h="5042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TermVector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 usage</a:t>
                      </a:r>
                      <a:endParaRPr lang="en-US" dirty="0"/>
                    </a:p>
                  </a:txBody>
                  <a:tcPr/>
                </a:tc>
              </a:tr>
              <a:tr h="553619">
                <a:tc>
                  <a:txBody>
                    <a:bodyPr/>
                    <a:lstStyle/>
                    <a:p>
                      <a:r>
                        <a:rPr lang="en-US" dirty="0" smtClean="0"/>
                        <a:t>NOT_ANALYZED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Identifiers, telephone</a:t>
                      </a:r>
                      <a:r>
                        <a:rPr lang="en-US" baseline="0" dirty="0" smtClean="0"/>
                        <a:t>/SSNs, URLs, dates, ...</a:t>
                      </a:r>
                      <a:endParaRPr lang="en-US" dirty="0"/>
                    </a:p>
                  </a:txBody>
                  <a:tcPr/>
                </a:tc>
              </a:tr>
              <a:tr h="277007">
                <a:tc>
                  <a:txBody>
                    <a:bodyPr/>
                    <a:lstStyle/>
                    <a:p>
                      <a:r>
                        <a:rPr lang="en-US" dirty="0" smtClean="0"/>
                        <a:t>ANALYZED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WITH_POSITIONS_OFFSETS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Title, abstract</a:t>
                      </a:r>
                      <a:endParaRPr lang="en-US" dirty="0"/>
                    </a:p>
                  </a:txBody>
                  <a:tcPr/>
                </a:tc>
              </a:tr>
              <a:tr h="267859">
                <a:tc>
                  <a:txBody>
                    <a:bodyPr/>
                    <a:lstStyle/>
                    <a:p>
                      <a:r>
                        <a:rPr lang="en-US" dirty="0" smtClean="0"/>
                        <a:t>ANALYZED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WITH_POSITIONS_OFFSETS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Body</a:t>
                      </a:r>
                      <a:endParaRPr lang="en-US" dirty="0"/>
                    </a:p>
                  </a:txBody>
                  <a:tcPr/>
                </a:tc>
              </a:tr>
              <a:tr h="474735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</a:t>
                      </a:r>
                      <a:r>
                        <a:rPr lang="en-US" baseline="0" dirty="0" smtClean="0"/>
                        <a:t> type, DB keys (if not used for searching)</a:t>
                      </a:r>
                      <a:endParaRPr lang="en-US" dirty="0"/>
                    </a:p>
                  </a:txBody>
                  <a:tcPr/>
                </a:tc>
              </a:tr>
              <a:tr h="504214">
                <a:tc>
                  <a:txBody>
                    <a:bodyPr/>
                    <a:lstStyle/>
                    <a:p>
                      <a:r>
                        <a:rPr lang="en-US" dirty="0" smtClean="0"/>
                        <a:t>NOT_ANALYZED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Hidden keywords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58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Analyzer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1875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Tokenizes the input text</a:t>
            </a:r>
          </a:p>
          <a:p>
            <a:r>
              <a:rPr lang="en-US" dirty="0" smtClean="0"/>
              <a:t>Common </a:t>
            </a:r>
            <a:r>
              <a:rPr lang="en-US" dirty="0" smtClean="0">
                <a:cs typeface="Courier"/>
              </a:rPr>
              <a:t>Analyzer</a:t>
            </a:r>
            <a:r>
              <a:rPr lang="en-US" dirty="0" smtClean="0"/>
              <a:t>s</a:t>
            </a:r>
          </a:p>
          <a:p>
            <a:pPr lvl="1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cs typeface="Courier"/>
              </a:rPr>
              <a:t>WhitespaceAnalyzer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Splits tokens on whitespace</a:t>
            </a:r>
          </a:p>
          <a:p>
            <a:pPr lvl="1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cs typeface="Courier"/>
              </a:rPr>
              <a:t>SimpleAnalyzer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Splits tokens on non-letters, and then lowercases</a:t>
            </a:r>
          </a:p>
          <a:p>
            <a:pPr lvl="1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cs typeface="Courier"/>
              </a:rPr>
              <a:t>StopAnalyzer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Same as </a:t>
            </a:r>
            <a:r>
              <a:rPr lang="en-US" i="1" dirty="0" err="1" smtClean="0"/>
              <a:t>SimpleAnalyzer</a:t>
            </a:r>
            <a:r>
              <a:rPr lang="en-US" i="1" dirty="0" smtClean="0"/>
              <a:t>, but also removes stop words</a:t>
            </a:r>
          </a:p>
          <a:p>
            <a:pPr lvl="1"/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  <a:cs typeface="Courier"/>
              </a:rPr>
              <a:t>StandardAnalyzer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Most sophisticated analyzer that knows about certain token types, lowercases, removes stop words, ...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272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Analysis examples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“The quick brown fox jumped over the lazy dog”</a:t>
            </a:r>
          </a:p>
          <a:p>
            <a:r>
              <a:rPr lang="en-US" dirty="0" err="1" smtClean="0">
                <a:latin typeface="Courier"/>
                <a:cs typeface="Courier"/>
              </a:rPr>
              <a:t>WhitespaceAnalyzer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[The] [quick] [brown] [fox] [jumped] [over] [the] [lazy] [dog]</a:t>
            </a:r>
          </a:p>
          <a:p>
            <a:r>
              <a:rPr lang="en-US" dirty="0" err="1" smtClean="0">
                <a:latin typeface="Courier"/>
                <a:cs typeface="Courier"/>
              </a:rPr>
              <a:t>SimpleAnalyzer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 smtClean="0"/>
              <a:t>[the] [quick] [brown] [fox] [jumped] [over] [the] [lazy] [dog]</a:t>
            </a:r>
          </a:p>
          <a:p>
            <a:r>
              <a:rPr lang="en-US" dirty="0" err="1" smtClean="0">
                <a:latin typeface="Courier"/>
                <a:cs typeface="Courier"/>
              </a:rPr>
              <a:t>StopAnalyzer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[quick] [brown] [fox] [jumped] [over] [lazy] [dog]</a:t>
            </a:r>
          </a:p>
          <a:p>
            <a:r>
              <a:rPr lang="en-US" dirty="0" err="1" smtClean="0">
                <a:latin typeface="Courier"/>
                <a:cs typeface="Courier"/>
              </a:rPr>
              <a:t>StandardAnalyzer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[quick] [brown] [fox] [jumped] [over] [lazy] [dog]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418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More analysis examples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“XY&amp;Z Corporation – </a:t>
            </a:r>
            <a:r>
              <a:rPr lang="en-US" dirty="0" err="1" smtClean="0"/>
              <a:t>xyz@example.com</a:t>
            </a:r>
            <a:r>
              <a:rPr lang="en-US" dirty="0" smtClean="0"/>
              <a:t>”</a:t>
            </a:r>
          </a:p>
          <a:p>
            <a:r>
              <a:rPr lang="en-US" dirty="0" err="1" smtClean="0">
                <a:latin typeface="Courier"/>
                <a:cs typeface="Courier"/>
              </a:rPr>
              <a:t>WhitespaceAnalyzer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[XY&amp;Z] [Corporation] [-] [</a:t>
            </a:r>
            <a:r>
              <a:rPr lang="en-US" dirty="0" err="1" smtClean="0"/>
              <a:t>xyz@example.com</a:t>
            </a:r>
            <a:r>
              <a:rPr lang="en-US" dirty="0" smtClean="0"/>
              <a:t>]</a:t>
            </a:r>
          </a:p>
          <a:p>
            <a:r>
              <a:rPr lang="en-US" dirty="0" err="1" smtClean="0">
                <a:latin typeface="Courier"/>
                <a:cs typeface="Courier"/>
              </a:rPr>
              <a:t>SimpleAnalyzer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xy</a:t>
            </a:r>
            <a:r>
              <a:rPr lang="en-US" dirty="0" smtClean="0"/>
              <a:t>] [z] [corporation] [xyz] [example] [com]</a:t>
            </a:r>
          </a:p>
          <a:p>
            <a:r>
              <a:rPr lang="en-US" dirty="0" err="1" smtClean="0">
                <a:latin typeface="Courier"/>
                <a:cs typeface="Courier"/>
              </a:rPr>
              <a:t>StopAnalyzer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xy</a:t>
            </a:r>
            <a:r>
              <a:rPr lang="en-US" dirty="0" smtClean="0"/>
              <a:t>] [z] [corporation] [xyz] [example] [com]</a:t>
            </a:r>
          </a:p>
          <a:p>
            <a:r>
              <a:rPr lang="en-US" dirty="0" err="1" smtClean="0">
                <a:latin typeface="Courier"/>
                <a:cs typeface="Courier"/>
              </a:rPr>
              <a:t>StandardAnalyzer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xy&amp;</a:t>
            </a:r>
            <a:r>
              <a:rPr lang="en-US" dirty="0" err="1"/>
              <a:t>z</a:t>
            </a:r>
            <a:r>
              <a:rPr lang="en-US" dirty="0" smtClean="0"/>
              <a:t>] [corporation] [</a:t>
            </a:r>
            <a:r>
              <a:rPr lang="en-US" dirty="0" err="1" smtClean="0"/>
              <a:t>xyz@example</a:t>
            </a:r>
            <a:r>
              <a:rPr lang="en-US" dirty="0" err="1"/>
              <a:t>.</a:t>
            </a:r>
            <a:r>
              <a:rPr lang="en-US" dirty="0" err="1" smtClean="0"/>
              <a:t>com</a:t>
            </a:r>
            <a:r>
              <a:rPr lang="en-US" dirty="0" smtClean="0"/>
              <a:t>]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0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29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594521"/>
            <a:ext cx="7019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 in a search system: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search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170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Περιεχόμενα Παρουσίασης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27584" y="2348880"/>
            <a:ext cx="6768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</a:rPr>
              <a:t>Σύντομη παρουσίαση</a:t>
            </a:r>
          </a:p>
          <a:p>
            <a:endParaRPr lang="el-GR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+mn-lt"/>
              </a:rPr>
              <a:t>Lucene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Yelp dataset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l-GR" dirty="0" smtClean="0">
                <a:solidFill>
                  <a:schemeClr val="tx1"/>
                </a:solidFill>
                <a:latin typeface="+mn-lt"/>
              </a:rPr>
              <a:t>εργασίας</a:t>
            </a:r>
          </a:p>
          <a:p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83544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30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" name="Group 2"/>
          <p:cNvGrpSpPr/>
          <p:nvPr/>
        </p:nvGrpSpPr>
        <p:grpSpPr>
          <a:xfrm>
            <a:off x="1712691" y="1306542"/>
            <a:ext cx="4567249" cy="4687156"/>
            <a:chOff x="4223475" y="1505739"/>
            <a:chExt cx="4567249" cy="4687156"/>
          </a:xfrm>
        </p:grpSpPr>
        <p:sp>
          <p:nvSpPr>
            <p:cNvPr id="26" name="Rectangle 25"/>
            <p:cNvSpPr/>
            <p:nvPr/>
          </p:nvSpPr>
          <p:spPr>
            <a:xfrm rot="5400000">
              <a:off x="5544108" y="4617132"/>
              <a:ext cx="1224136" cy="18722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Magnetic Disk 19"/>
            <p:cNvSpPr/>
            <p:nvPr/>
          </p:nvSpPr>
          <p:spPr>
            <a:xfrm>
              <a:off x="4223475" y="3157903"/>
              <a:ext cx="1447473" cy="1456722"/>
            </a:xfrm>
            <a:prstGeom prst="flowChartMagneticDisk">
              <a:avLst/>
            </a:prstGeom>
            <a:solidFill>
              <a:schemeClr val="accent5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Index</a:t>
              </a:r>
              <a:endParaRPr lang="en-US" dirty="0"/>
            </a:p>
          </p:txBody>
        </p:sp>
        <p:sp>
          <p:nvSpPr>
            <p:cNvPr id="19" name="Explosion 1 18"/>
            <p:cNvSpPr/>
            <p:nvPr/>
          </p:nvSpPr>
          <p:spPr>
            <a:xfrm>
              <a:off x="6689344" y="1505739"/>
              <a:ext cx="1679615" cy="1119674"/>
            </a:xfrm>
            <a:prstGeom prst="irregularSeal1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Users</a:t>
              </a:r>
              <a:endParaRPr lang="en-US" dirty="0"/>
            </a:p>
          </p:txBody>
        </p:sp>
        <p:sp>
          <p:nvSpPr>
            <p:cNvPr id="20" name="Alternate Process 24"/>
            <p:cNvSpPr/>
            <p:nvPr/>
          </p:nvSpPr>
          <p:spPr>
            <a:xfrm>
              <a:off x="6621067" y="2787099"/>
              <a:ext cx="1816169" cy="532527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Search UI</a:t>
              </a:r>
              <a:endParaRPr lang="en-US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381019" y="3790674"/>
              <a:ext cx="2296265" cy="826146"/>
              <a:chOff x="6581895" y="3941489"/>
              <a:chExt cx="2296265" cy="826146"/>
            </a:xfrm>
          </p:grpSpPr>
          <p:sp>
            <p:nvSpPr>
              <p:cNvPr id="22" name="Alternate Process 25"/>
              <p:cNvSpPr/>
              <p:nvPr/>
            </p:nvSpPr>
            <p:spPr>
              <a:xfrm>
                <a:off x="6581895" y="3941489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Build query</a:t>
                </a:r>
                <a:endParaRPr lang="en-US" sz="2000" dirty="0"/>
              </a:p>
            </p:txBody>
          </p:sp>
          <p:sp>
            <p:nvSpPr>
              <p:cNvPr id="24" name="Alternate Process 26"/>
              <p:cNvSpPr/>
              <p:nvPr/>
            </p:nvSpPr>
            <p:spPr>
              <a:xfrm>
                <a:off x="7867660" y="3943684"/>
                <a:ext cx="1010500" cy="823951"/>
              </a:xfrm>
              <a:prstGeom prst="flowChartAlternateProcess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Render results</a:t>
                </a:r>
                <a:endParaRPr lang="en-US" sz="2000" dirty="0"/>
              </a:p>
            </p:txBody>
          </p:sp>
        </p:grpSp>
        <p:sp>
          <p:nvSpPr>
            <p:cNvPr id="25" name="Alternate Process 27"/>
            <p:cNvSpPr/>
            <p:nvPr/>
          </p:nvSpPr>
          <p:spPr>
            <a:xfrm>
              <a:off x="6621067" y="5042216"/>
              <a:ext cx="1816169" cy="532527"/>
            </a:xfrm>
            <a:prstGeom prst="flowChartAlternateProcess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Run query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endCxn id="22" idx="0"/>
            </p:cNvCxnSpPr>
            <p:nvPr/>
          </p:nvCxnSpPr>
          <p:spPr>
            <a:xfrm flipH="1">
              <a:off x="6886269" y="3319626"/>
              <a:ext cx="396016" cy="4710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4" idx="0"/>
            </p:cNvCxnSpPr>
            <p:nvPr/>
          </p:nvCxnSpPr>
          <p:spPr>
            <a:xfrm flipH="1" flipV="1">
              <a:off x="7800124" y="3319626"/>
              <a:ext cx="371910" cy="4732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>
            <a:xfrm>
              <a:off x="6886269" y="4614625"/>
              <a:ext cx="396016" cy="42759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7800124" y="4568974"/>
              <a:ext cx="338355" cy="4732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25" idx="1"/>
              <a:endCxn id="17" idx="4"/>
            </p:cNvCxnSpPr>
            <p:nvPr/>
          </p:nvCxnSpPr>
          <p:spPr>
            <a:xfrm rot="10800000">
              <a:off x="5670949" y="3886264"/>
              <a:ext cx="950119" cy="1422216"/>
            </a:xfrm>
            <a:prstGeom prst="bentConnector3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endCxn id="20" idx="0"/>
            </p:cNvCxnSpPr>
            <p:nvPr/>
          </p:nvCxnSpPr>
          <p:spPr>
            <a:xfrm>
              <a:off x="7529152" y="2256725"/>
              <a:ext cx="0" cy="53037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6047524" y="3735385"/>
              <a:ext cx="2743200" cy="1905000"/>
            </a:xfrm>
            <a:prstGeom prst="rect">
              <a:avLst/>
            </a:prstGeom>
            <a:noFill/>
            <a:ln w="28575" cmpd="sng">
              <a:solidFill>
                <a:srgbClr val="FF9966"/>
              </a:solidFill>
              <a:prstDash val="dash"/>
            </a:ln>
            <a:effectLst>
              <a:outerShdw blurRad="40000" dist="23000" sx="1000" sy="100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961924" y="5792785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</a:rPr>
                <a:t>SEARCH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86449" y="182803"/>
            <a:ext cx="7886700" cy="1013950"/>
          </a:xfrm>
        </p:spPr>
        <p:txBody>
          <a:bodyPr/>
          <a:lstStyle/>
          <a:p>
            <a:r>
              <a:rPr lang="en-US" dirty="0" smtClean="0"/>
              <a:t>Lucene in a search system: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search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57200" y="1700808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 smtClean="0">
              <a:latin typeface="+mn-lt"/>
            </a:endParaRPr>
          </a:p>
          <a:p>
            <a:r>
              <a:rPr lang="en-US" u="sng" dirty="0" smtClean="0">
                <a:solidFill>
                  <a:prstClr val="black"/>
                </a:solidFill>
                <a:latin typeface="Calibri"/>
              </a:rPr>
              <a:t>No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 default search UI, but many useful modules</a:t>
            </a:r>
          </a:p>
          <a:p>
            <a:pPr lvl="0"/>
            <a:endParaRPr lang="en-US" sz="800" dirty="0" smtClean="0">
              <a:solidFill>
                <a:prstClr val="black"/>
              </a:solidFill>
              <a:latin typeface="Calibri"/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  <a:latin typeface="Calibri"/>
              </a:rPr>
              <a:t>General instructions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Simple (do not present a lot of options in the first page)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  <a:latin typeface="Calibri"/>
              </a:rPr>
              <a:t>	</a:t>
            </a:r>
            <a:r>
              <a:rPr lang="en-US" dirty="0" smtClean="0">
                <a:latin typeface="Calibri"/>
              </a:rPr>
              <a:t>a single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search box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better than 2-step process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Result presentation is very important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highlight matches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 make sort order clear, </a:t>
            </a:r>
            <a:r>
              <a:rPr lang="en-US" dirty="0" err="1" smtClean="0">
                <a:solidFill>
                  <a:prstClr val="black"/>
                </a:solidFill>
                <a:latin typeface="Calibri"/>
              </a:rPr>
              <a:t>etc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lvl="0"/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endParaRPr lang="en-US" sz="800" dirty="0" smtClean="0">
              <a:latin typeface="+mn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74785" y="332656"/>
            <a:ext cx="7886700" cy="101395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Search User Interface (UI)</a:t>
            </a:r>
          </a:p>
        </p:txBody>
      </p:sp>
    </p:spTree>
    <p:extLst>
      <p:ext uri="{BB962C8B-B14F-4D97-AF65-F5344CB8AC3E}">
        <p14:creationId xmlns:p14="http://schemas.microsoft.com/office/powerpoint/2010/main" val="380056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77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Core searching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12767"/>
            <a:ext cx="7416824" cy="21888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QueryParser</a:t>
            </a:r>
            <a:endParaRPr lang="en-US" dirty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Parses a textual representation of a query into a Query instance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Constructed with an analyzer used to interpret query text in the same way as the documents are </a:t>
            </a:r>
            <a:r>
              <a:rPr lang="en-US" dirty="0" smtClean="0">
                <a:cs typeface="Courier"/>
              </a:rPr>
              <a:t>interpreted</a:t>
            </a:r>
            <a:endParaRPr lang="en-US" dirty="0">
              <a:cs typeface="Courier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Query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Contains the results from the </a:t>
            </a:r>
            <a:r>
              <a:rPr lang="en-US" dirty="0" err="1">
                <a:cs typeface="Courier"/>
              </a:rPr>
              <a:t>QueryParser</a:t>
            </a:r>
            <a:r>
              <a:rPr lang="en-US" dirty="0">
                <a:cs typeface="Courier"/>
              </a:rPr>
              <a:t> which is passed to the searcher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cs typeface="Courier"/>
              </a:rPr>
              <a:t>Abstract query class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cs typeface="Courier"/>
              </a:rPr>
              <a:t>Concrete subclasses represent specific types of queries, e.g., matching terms in fields, </a:t>
            </a:r>
            <a:r>
              <a:rPr lang="en-US" dirty="0" err="1" smtClean="0">
                <a:cs typeface="Courier"/>
              </a:rPr>
              <a:t>boolean</a:t>
            </a:r>
            <a:r>
              <a:rPr lang="en-US" dirty="0" smtClean="0">
                <a:cs typeface="Courier"/>
              </a:rPr>
              <a:t> queries, phrase queries, 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IndexSearcher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cs typeface="Courier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cs typeface="Courier"/>
              </a:rPr>
              <a:t>Central </a:t>
            </a:r>
            <a:r>
              <a:rPr lang="en-US" dirty="0">
                <a:cs typeface="Courier"/>
              </a:rPr>
              <a:t>class that exposes several search methods on an index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cs typeface="Courier"/>
              </a:rPr>
              <a:t>Returns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cs typeface="Courier"/>
              </a:rPr>
              <a:t>TopDocs</a:t>
            </a:r>
            <a:r>
              <a:rPr lang="en-US" dirty="0">
                <a:cs typeface="Courier"/>
              </a:rPr>
              <a:t> with max n hits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 smtClean="0"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66353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476672"/>
            <a:ext cx="85689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StandardAnalyzer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i="1" dirty="0" smtClean="0">
                <a:solidFill>
                  <a:schemeClr val="tx1"/>
                </a:solidFill>
                <a:latin typeface="+mj-lt"/>
              </a:rPr>
              <a:t> //INDEX:  </a:t>
            </a:r>
            <a:r>
              <a:rPr lang="en-GB" sz="1400" i="1" dirty="0">
                <a:solidFill>
                  <a:schemeClr val="tx1"/>
                </a:solidFill>
                <a:latin typeface="+mj-lt"/>
              </a:rPr>
              <a:t>Store the index in memory</a:t>
            </a:r>
            <a:r>
              <a:rPr lang="en-GB" sz="1400" i="1" dirty="0" smtClean="0">
                <a:solidFill>
                  <a:schemeClr val="tx1"/>
                </a:solidFill>
                <a:latin typeface="+mj-lt"/>
              </a:rPr>
              <a:t>: (</a:t>
            </a:r>
            <a:r>
              <a:rPr lang="el-GR" sz="1400" i="1" dirty="0" smtClean="0">
                <a:solidFill>
                  <a:schemeClr val="tx1"/>
                </a:solidFill>
                <a:latin typeface="+mj-lt"/>
              </a:rPr>
              <a:t>για την εργασία θα το αποθηκεύστε στο δίσκο – θα δημιουργηθεί μια φορά στην αρχή))</a:t>
            </a:r>
            <a:endParaRPr lang="en-GB" sz="1400" i="1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RAMDirectory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();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To store an index on disk, use this instead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Directory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FSDirectory.open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tmp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testindex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");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IndexWriter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config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doc =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String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text = "This is the text to be indexed.";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doc.add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new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Field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text,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TextField.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TYPE_STORED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iwriter.addDocument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(doc);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  <a:latin typeface="+mj-lt"/>
              </a:rPr>
              <a:t>iwriter.close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 smtClean="0">
                <a:solidFill>
                  <a:srgbClr val="FF0000"/>
                </a:solidFill>
                <a:latin typeface="+mj-lt"/>
              </a:rPr>
              <a:t>QUERY: 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Now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search the index: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DirectoryReader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DirectoryReader.open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(directory);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</a:t>
            </a:r>
            <a:r>
              <a:rPr lang="en-GB" sz="1400" dirty="0" err="1" smtClean="0">
                <a:solidFill>
                  <a:srgbClr val="7030A0"/>
                </a:solidFill>
                <a:latin typeface="+mj-lt"/>
              </a:rPr>
              <a:t>IndexSearcher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IndexSearcher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// Parse a simple query that searches for "text":</a:t>
            </a:r>
          </a:p>
          <a:p>
            <a:r>
              <a:rPr lang="en-GB" sz="1400" dirty="0">
                <a:solidFill>
                  <a:srgbClr val="7030A0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parser = new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QueryParser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("fieldname",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analyzer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>
                <a:solidFill>
                  <a:srgbClr val="7030A0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parser.parse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("text");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rgbClr val="7030A0"/>
                </a:solidFill>
                <a:latin typeface="+mj-lt"/>
              </a:rPr>
              <a:t>ScoreDoc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[] hits =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isearcher.search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(query, null, 1000).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scoreDocs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// 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Iterate through the results: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for (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int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0;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&lt;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hits.length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;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++) {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 </a:t>
            </a:r>
            <a:r>
              <a:rPr lang="en-GB" sz="1400" dirty="0" smtClean="0">
                <a:solidFill>
                  <a:srgbClr val="7030A0"/>
                </a:solidFill>
                <a:latin typeface="+mj-lt"/>
              </a:rPr>
              <a:t>Document</a:t>
            </a:r>
            <a:r>
              <a:rPr lang="en-GB" sz="1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hitDoc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 = isearcher.doc(hits[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].doc);</a:t>
            </a:r>
          </a:p>
          <a:p>
            <a:r>
              <a:rPr lang="en-GB" sz="1400" dirty="0" smtClean="0">
                <a:solidFill>
                  <a:schemeClr val="tx1"/>
                </a:solidFill>
                <a:latin typeface="+mj-lt"/>
              </a:rPr>
              <a:t>}</a:t>
            </a:r>
            <a:endParaRPr lang="en-GB" sz="1400" dirty="0">
              <a:solidFill>
                <a:schemeClr val="tx1"/>
              </a:solidFill>
              <a:latin typeface="+mj-lt"/>
            </a:endParaRP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ireader.close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</a:p>
          <a:p>
            <a:r>
              <a:rPr lang="en-GB" sz="1400" dirty="0">
                <a:solidFill>
                  <a:schemeClr val="tx1"/>
                </a:solidFill>
                <a:latin typeface="+mj-lt"/>
              </a:rPr>
              <a:t>    </a:t>
            </a:r>
            <a:r>
              <a:rPr lang="en-GB" sz="1400" dirty="0" err="1">
                <a:solidFill>
                  <a:schemeClr val="tx1"/>
                </a:solidFill>
                <a:latin typeface="+mj-lt"/>
              </a:rPr>
              <a:t>directory.close</a:t>
            </a:r>
            <a:r>
              <a:rPr lang="en-GB" sz="1400" dirty="0">
                <a:solidFill>
                  <a:schemeClr val="tx1"/>
                </a:solidFill>
                <a:latin typeface="+mj-lt"/>
              </a:rPr>
              <a:t>();</a:t>
            </a:r>
            <a:endParaRPr lang="el-GR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67095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5387"/>
            <a:ext cx="7886700" cy="1325563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cs typeface="Courier"/>
              </a:rPr>
              <a:t>QueryParser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syntax examples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977930"/>
              </p:ext>
            </p:extLst>
          </p:nvPr>
        </p:nvGraphicFramePr>
        <p:xfrm>
          <a:off x="457200" y="1436340"/>
          <a:ext cx="822960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340"/>
                <a:gridCol w="53002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Quer</a:t>
                      </a:r>
                      <a:r>
                        <a:rPr lang="en-US" baseline="0" dirty="0" smtClean="0"/>
                        <a:t>y 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 matches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if…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dirty="0" smtClean="0"/>
                        <a:t> in the default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 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java OR </a:t>
                      </a:r>
                      <a:r>
                        <a:rPr lang="en-US" dirty="0" err="1" smtClean="0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dirty="0" smtClean="0"/>
                        <a:t> or </a:t>
                      </a:r>
                      <a:r>
                        <a:rPr lang="en-US" i="1" dirty="0" err="1" smtClean="0"/>
                        <a:t>junit</a:t>
                      </a:r>
                      <a:r>
                        <a:rPr lang="en-US" dirty="0" smtClean="0"/>
                        <a:t> or both in the default field (</a:t>
                      </a:r>
                      <a:r>
                        <a:rPr lang="en-US" i="1" dirty="0" smtClean="0"/>
                        <a:t>the default operator </a:t>
                      </a:r>
                      <a:r>
                        <a:rPr lang="en-US" i="1" baseline="0" dirty="0" smtClean="0"/>
                        <a:t>can be changed to </a:t>
                      </a:r>
                      <a:r>
                        <a:rPr lang="en-US" i="0" baseline="0" dirty="0" smtClean="0"/>
                        <a:t>AND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+java +</a:t>
                      </a:r>
                      <a:r>
                        <a:rPr lang="en-US" dirty="0" err="1" smtClean="0"/>
                        <a:t>junit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java AND </a:t>
                      </a:r>
                      <a:r>
                        <a:rPr lang="en-US" dirty="0" err="1" smtClean="0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both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i="0" dirty="0" smtClean="0"/>
                        <a:t> and </a:t>
                      </a:r>
                      <a:r>
                        <a:rPr lang="en-US" i="1" dirty="0" err="1" smtClean="0"/>
                        <a:t>junit</a:t>
                      </a:r>
                      <a:r>
                        <a:rPr lang="en-US" i="0" dirty="0" smtClean="0"/>
                        <a:t> in the default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title:ant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ant</a:t>
                      </a:r>
                      <a:r>
                        <a:rPr lang="en-US" i="0" dirty="0" smtClean="0"/>
                        <a:t> in the title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title:extreme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-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subject:sports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</a:t>
                      </a:r>
                      <a:r>
                        <a:rPr lang="en-US" i="1" dirty="0" smtClean="0"/>
                        <a:t>extreme</a:t>
                      </a:r>
                      <a:r>
                        <a:rPr lang="en-US" i="0" baseline="0" dirty="0" smtClean="0"/>
                        <a:t> in the title and not </a:t>
                      </a:r>
                      <a:r>
                        <a:rPr lang="en-US" i="1" baseline="0" dirty="0" smtClean="0"/>
                        <a:t>sports</a:t>
                      </a:r>
                      <a:r>
                        <a:rPr lang="en-US" i="0" baseline="0" dirty="0" smtClean="0"/>
                        <a:t> in subject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(agile OR extreme) AND java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Boolean</a:t>
                      </a:r>
                      <a:r>
                        <a:rPr lang="en-US" baseline="0" dirty="0" smtClean="0"/>
                        <a:t> expression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title:”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> in action”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Phrase matches in 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title:”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> action”~5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Proximity matches (within 5) in 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Wildcard</a:t>
                      </a:r>
                      <a:r>
                        <a:rPr lang="en-US" baseline="0" dirty="0" smtClean="0"/>
                        <a:t>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Fuzzy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lastmodified</a:t>
                      </a:r>
                      <a:r>
                        <a:rPr lang="en-US" dirty="0" smtClean="0"/>
                        <a:t>:[1/1/09 TO 12/31/09]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Range matches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79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78867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Scoring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819399"/>
          </a:xfrm>
        </p:spPr>
        <p:txBody>
          <a:bodyPr>
            <a:noAutofit/>
          </a:bodyPr>
          <a:lstStyle/>
          <a:p>
            <a:r>
              <a:rPr lang="en-US" dirty="0" smtClean="0"/>
              <a:t>Scoring function uses basic </a:t>
            </a:r>
            <a:r>
              <a:rPr lang="en-US" i="1" dirty="0" err="1" smtClean="0"/>
              <a:t>tf</a:t>
            </a:r>
            <a:r>
              <a:rPr lang="en-US" i="1" dirty="0" err="1"/>
              <a:t>-</a:t>
            </a:r>
            <a:r>
              <a:rPr lang="en-US" i="1" dirty="0" err="1" smtClean="0"/>
              <a:t>idf</a:t>
            </a:r>
            <a:r>
              <a:rPr lang="en-US" dirty="0" smtClean="0"/>
              <a:t> scoring with</a:t>
            </a:r>
          </a:p>
          <a:p>
            <a:pPr lvl="1"/>
            <a:r>
              <a:rPr lang="en-US" dirty="0" smtClean="0"/>
              <a:t>Programmable boost values for certain fields in documents</a:t>
            </a:r>
          </a:p>
          <a:p>
            <a:pPr lvl="1"/>
            <a:r>
              <a:rPr lang="en-US" dirty="0" smtClean="0"/>
              <a:t>Length normalization</a:t>
            </a:r>
          </a:p>
          <a:p>
            <a:pPr lvl="1"/>
            <a:r>
              <a:rPr lang="en-US" dirty="0" smtClean="0"/>
              <a:t>Boosts for documents containing more of the query terms</a:t>
            </a:r>
            <a:endParaRPr lang="el-GR" dirty="0" smtClean="0"/>
          </a:p>
          <a:p>
            <a:pPr lvl="1"/>
            <a:endParaRPr lang="en-US" dirty="0" smtClean="0"/>
          </a:p>
          <a:p>
            <a:r>
              <a:rPr lang="en-US" dirty="0" err="1" smtClean="0">
                <a:cs typeface="Courier"/>
              </a:rPr>
              <a:t>IndexSearcher</a:t>
            </a:r>
            <a:r>
              <a:rPr lang="en-US" dirty="0" smtClean="0"/>
              <a:t> provides a method that explains the scoring of a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3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1560" y="1639253"/>
            <a:ext cx="7565404" cy="20624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6023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To use </a:t>
            </a:r>
            <a:r>
              <a:rPr kumimoji="0" lang="en-US" altLang="el-G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Lucene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2" tooltip="class in org.apache.lucene.document"/>
              </a:rPr>
              <a:t>Document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by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adding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3" tooltip="class in org.apache.lucene.document"/>
              </a:rPr>
              <a:t>Field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an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4" tooltip="class in org.apache.lucene.index"/>
              </a:rPr>
              <a:t>IndexWriter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and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add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documents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it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with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5"/>
              </a:rPr>
              <a:t>addDocument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5"/>
              </a:rPr>
              <a:t>()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rgbClr val="474747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rgbClr val="474747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Call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6"/>
              </a:rPr>
              <a:t>QueryParser.parse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6"/>
              </a:rPr>
              <a:t>()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build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a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query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from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a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string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; and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Create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an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7" tooltip="class in org.apache.lucene.search"/>
              </a:rPr>
              <a:t>IndexSearcher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and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pass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the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query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to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its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8"/>
              </a:rPr>
              <a:t>search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A6782"/>
                </a:solidFill>
                <a:effectLst/>
                <a:latin typeface="+mn-lt"/>
                <a:hlinkClick r:id="rId8"/>
              </a:rPr>
              <a:t>()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method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Summary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871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1994461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org.apache.lucene.analysis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defines </a:t>
            </a:r>
            <a:r>
              <a:rPr lang="en-US" sz="18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an abstract Analyzer API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for converting text from a Reader into a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TokenStream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an enumeration of token Attributes.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org.apache.lucene.document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provides a simple Document class.  A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Document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is simply a set of named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Fields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whose values may be strings or instances of Reader.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org.apache.lucene.index</a:t>
            </a:r>
            <a:r>
              <a:rPr lang="en-US" sz="1800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provides two primary classes: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IndexWriter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creates and adds documents to indices;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IndexReader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accesses the data in the index.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org.apache.lucene.store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defines an abstract class for storing persistent data, the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is a collection of named files written by an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IndexOutput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and read by an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IndexInput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  Multiple implementations are provided, including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FSDirectory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, which uses a file system directory to store files,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RAMDirectory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which implements files as memory-resident data structures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.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548680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Summary: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Lucene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API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packages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44151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1844824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org.apache.lucene.search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provides 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data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structures to represent queries (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ie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TermQuery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individual words,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PhraseQuery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phrases, and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BooleanQuery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for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boolean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combinations of queries) and 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IndexSearcher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which turns queries into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TopDocs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 </a:t>
            </a: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number of </a:t>
            </a:r>
            <a:r>
              <a:rPr lang="en-US" sz="1800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QueryParsers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are provided for producing query structures from strings or xml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.</a:t>
            </a:r>
            <a:endParaRPr lang="el-GR" sz="1800" dirty="0" smtClean="0">
              <a:solidFill>
                <a:schemeClr val="tx1"/>
              </a:solidFill>
              <a:latin typeface="+mn-lt"/>
            </a:endParaRPr>
          </a:p>
          <a:p>
            <a:endParaRPr lang="el-GR" sz="1800" dirty="0" smtClean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>
                <a:solidFill>
                  <a:schemeClr val="bg1">
                    <a:lumMod val="65000"/>
                  </a:schemeClr>
                </a:solidFill>
                <a:latin typeface="+mn-lt"/>
              </a:rPr>
              <a:t>org.apache.lucene.codecs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provides an abstraction over the encoding and decoding of the inverted index structure, as well as different implementations that can be chosen depending upon application needs</a:t>
            </a: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i="1" dirty="0" err="1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org.apache.lucene.util</a:t>
            </a:r>
            <a:r>
              <a:rPr lang="en-US" sz="1800" i="1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contains a few handy data structures and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util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classes,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ie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FixedBitSet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US" sz="1800" dirty="0" err="1">
                <a:solidFill>
                  <a:schemeClr val="tx1"/>
                </a:solidFill>
                <a:latin typeface="+mn-lt"/>
              </a:rPr>
              <a:t>PriorityQueue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.</a:t>
            </a:r>
            <a:endParaRPr lang="el-GR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0453" y="464116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Summary: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Lucene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API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packages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20453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365104"/>
            <a:ext cx="7033592" cy="11989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200" dirty="0" smtClean="0">
                <a:ea typeface="ＭＳ Ｐゴシック" pitchFamily="-112" charset="-128"/>
              </a:rPr>
              <a:t>MYE003</a:t>
            </a:r>
            <a:r>
              <a:rPr lang="el-GR" sz="3200" dirty="0" smtClean="0">
                <a:ea typeface="ＭＳ Ｐゴシック" pitchFamily="-112" charset="-128"/>
              </a:rPr>
              <a:t>: Ανάκτηση Πληροφορίας</a:t>
            </a:r>
            <a:endParaRPr lang="en-US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r>
              <a:rPr lang="en-US" dirty="0" smtClean="0">
                <a:ea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</a:rPr>
            </a:br>
            <a:r>
              <a:rPr lang="el-GR" sz="2400" dirty="0" smtClean="0">
                <a:ea typeface="ＭＳ Ｐゴシック" pitchFamily="-112" charset="-128"/>
              </a:rPr>
              <a:t> </a:t>
            </a:r>
            <a:r>
              <a:rPr lang="en-US" sz="2400" dirty="0" smtClean="0">
                <a:ea typeface="ＭＳ Ｐゴシック" pitchFamily="-112" charset="-128"/>
              </a:rPr>
              <a:t>Yelp dataset </a:t>
            </a:r>
            <a:r>
              <a:rPr lang="el-GR" sz="2400" dirty="0" smtClean="0">
                <a:ea typeface="ＭＳ Ｐゴシック" pitchFamily="-112" charset="-128"/>
              </a:rPr>
              <a:t>και απαιτήσεις εργασίας</a:t>
            </a:r>
            <a:endParaRPr lang="en-US" sz="2400" dirty="0" smtClean="0"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97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4365104"/>
            <a:ext cx="7033592" cy="11989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200" dirty="0" smtClean="0">
                <a:ea typeface="ＭＳ Ｐゴシック" pitchFamily="-112" charset="-128"/>
              </a:rPr>
              <a:t>MYE003</a:t>
            </a:r>
            <a:r>
              <a:rPr lang="el-GR" sz="3200" dirty="0" smtClean="0">
                <a:ea typeface="ＭＳ Ｐゴシック" pitchFamily="-112" charset="-128"/>
              </a:rPr>
              <a:t>: Ανάκτηση Πληροφορίας</a:t>
            </a:r>
            <a:endParaRPr lang="en-US" sz="3200" dirty="0" smtClean="0">
              <a:ea typeface="ＭＳ Ｐゴシック" pitchFamily="-112" charset="-128"/>
            </a:endParaRPr>
          </a:p>
          <a:p>
            <a:pPr eaLnBrk="1" hangingPunct="1"/>
            <a:r>
              <a:rPr lang="el-GR" sz="1800" i="1" dirty="0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Διδάσκουσα: Ευαγγελία </a:t>
            </a:r>
            <a:r>
              <a:rPr lang="el-GR" sz="1800" i="1" dirty="0" err="1" smtClean="0">
                <a:solidFill>
                  <a:schemeClr val="bg1">
                    <a:lumMod val="95000"/>
                  </a:schemeClr>
                </a:solidFill>
                <a:ea typeface="ＭＳ Ｐゴシック" pitchFamily="-112" charset="-128"/>
              </a:rPr>
              <a:t>Πιτουρά</a:t>
            </a:r>
            <a:r>
              <a:rPr lang="en-US" dirty="0" smtClean="0">
                <a:ea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</a:rPr>
            </a:br>
            <a:r>
              <a:rPr lang="en-US" sz="2400" dirty="0" smtClean="0">
                <a:ea typeface="ＭＳ Ｐゴシック" pitchFamily="-112" charset="-128"/>
              </a:rPr>
              <a:t>Lucene</a:t>
            </a:r>
          </a:p>
        </p:txBody>
      </p:sp>
    </p:spTree>
    <p:extLst>
      <p:ext uri="{BB962C8B-B14F-4D97-AF65-F5344CB8AC3E}">
        <p14:creationId xmlns:p14="http://schemas.microsoft.com/office/powerpoint/2010/main" val="21815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    			Yelp dataset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9552" y="1772816"/>
            <a:ext cx="74168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Download from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https://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2"/>
              </a:rPr>
              <a:t>www.yelp.com/dataset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(JSON, SQL)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Documentation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  <a:hlinkClick r:id="rId3"/>
              </a:rPr>
              <a:t>https://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3"/>
              </a:rPr>
              <a:t>www.yelp.com/dataset/documentation/json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58028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618" y="649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Yelp dataset: Businesses I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5755" y="1484784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{ // string, 22 character unique string business id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business_id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"tnhfDv5Il8EaGSXZGiuQGg",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business's name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name":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Garaje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neighborhood's name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neighborhood"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: 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SoMa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full address of the business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address":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"475 3rd St",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city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"city": "San Francisco",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2 character state code, if applicable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state":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"CA",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postal code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postal code":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"94107",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float, latitude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latitude":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37.7817529521,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float, longitude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"longitude": -122.39612197,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5148064" y="2708920"/>
            <a:ext cx="1728192" cy="3600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16216" y="314096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location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7942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2763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Yelp dataset: Businesses II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4355" y="1268760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float, star rating, rounded to half-stars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stars": 4.5,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interger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, number of reviews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review_count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1198,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integer, 0 or 1 for closed or open, respectively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is_open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": 1,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object, business attributes to values. note: some attribute values might be objects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attributes": { 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RestaurantsTakeOut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": true, 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BusinessParking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": { "garage": false, "street": true, "validated": false, "lot": false, "valet": false }, },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an array of strings of business categories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categories":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[ "Mexican", "Burgers", "Gastropubs" ],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an object of key day to value hours, hours are using a 24hr clock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hours": { "Monday": "10:00-21:00", "Tuesday": "10:00-21:00", "Friday": "10:00-21:00", "Wednesday": "10:00-21:00", "Thursday": "10:00-21:00", "Sunday": "11:00-18:00", "Saturday": "10:00-21:00" }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0289976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Yelp dataset: Reviews 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520" y="906602"/>
            <a:ext cx="8568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{ // string, 22 character unique review id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chemeClr val="tx1"/>
                </a:solidFill>
                <a:latin typeface="+mn-lt"/>
              </a:rPr>
              <a:t>review_id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": "zdSx_SD6obEhz9VrW9uAWA",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22 character unique user id, maps to the user in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user.json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user_id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"Ha3iJu77CxlrFm-vQRs_8g",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22 character business id, maps to business in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business.json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business_id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"tnhfDv5Il8EaGSXZGiuQGg",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integer, star rating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stars":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4,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date formatted YYYY-MM-DD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date":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"2016-03-09",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string, the review itself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text": 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"Great place to hang out after work: the prices are decent, and the ambience is fun. It's a bit loud, but very lively. The staff is friendly, and the food is good. They have a good selection of drinks.",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+mn-lt"/>
              </a:rPr>
              <a:t>//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integer, number of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useful, funny, cool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votes received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useful": 0,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funny": 0,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"</a:t>
            </a:r>
            <a:r>
              <a:rPr lang="en-US" sz="2000" b="1" dirty="0">
                <a:solidFill>
                  <a:schemeClr val="tx1"/>
                </a:solidFill>
                <a:latin typeface="+mn-lt"/>
              </a:rPr>
              <a:t>cool": 0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6615612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021" y="3326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Yelp dataset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67544" y="1772816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268760"/>
            <a:ext cx="714780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n-lt"/>
              </a:rPr>
              <a:t>Tips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written by a user on a business. Tips are shorter than reviews and tend to convey quick suggestions.</a:t>
            </a:r>
          </a:p>
          <a:p>
            <a:endParaRPr lang="en-US" dirty="0" smtClean="0">
              <a:solidFill>
                <a:srgbClr val="FF0000"/>
              </a:solidFill>
              <a:latin typeface="+mn-lt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Other 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data</a:t>
            </a:r>
          </a:p>
          <a:p>
            <a:endParaRPr lang="en-US" dirty="0" smtClean="0">
              <a:solidFill>
                <a:srgbClr val="FF0000"/>
              </a:solidFill>
              <a:latin typeface="+mn-lt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User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data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including the user's friend mapping and all the metadata associated with the user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 err="1">
                <a:solidFill>
                  <a:srgbClr val="FF0000"/>
                </a:solidFill>
                <a:latin typeface="+mn-lt"/>
              </a:rPr>
              <a:t>Checkins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on a business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Photos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2960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536" y="1556792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  <a:latin typeface="+mn-lt"/>
              </a:rPr>
              <a:t>Ανάλυση και κατασκευή ευρετηρίου</a:t>
            </a:r>
            <a:endParaRPr lang="el-GR" dirty="0">
              <a:solidFill>
                <a:srgbClr val="FF0000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H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Lucene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παρέχει τη δυνατότητα για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stemming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, απαλοιφή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stop words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, επέκταση συνωνύμων, κλπ. 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Επίσης, κάποιες λειτουργίες, όπως η διόρθωση τυπογραφικών λαθών, ή η επέκταση ακρωνύμων, μπορούν να γίνουν εναλλακτικά κατά τη διάρκεια της αναζήτησης (τροποποιώντας το ερώτημα).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rgbClr val="FF0000"/>
                </a:solidFill>
                <a:latin typeface="+mn-lt"/>
              </a:rPr>
              <a:t>Επιλέξτε το είδος της ανάλυσης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που θεωρείτε κατάλληλο και εξηγείστε την επιλογή σας.</a:t>
            </a:r>
          </a:p>
        </p:txBody>
      </p:sp>
    </p:spTree>
    <p:extLst>
      <p:ext uri="{BB962C8B-B14F-4D97-AF65-F5344CB8AC3E}">
        <p14:creationId xmlns:p14="http://schemas.microsoft.com/office/powerpoint/2010/main" val="178989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528" y="1024802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  <a:latin typeface="+mn-lt"/>
              </a:rPr>
              <a:t>Αναζήτηση</a:t>
            </a:r>
            <a:endParaRPr lang="el-GR" dirty="0">
              <a:solidFill>
                <a:srgbClr val="FF0000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Το σύστημα σας θα πρέπει να επιτρέπει αναζήτηση επιχειρήσεων </a:t>
            </a:r>
            <a:r>
              <a:rPr lang="el-GR" i="1" dirty="0">
                <a:solidFill>
                  <a:schemeClr val="tx1"/>
                </a:solidFill>
                <a:latin typeface="+mn-lt"/>
              </a:rPr>
              <a:t>τουλάχιστον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με βάση: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Το όνομα της επιχείρησης,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Την κατηγορία της επιχείρησης,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Λέξεις κλειδιά και  φράσεις (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phrase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queries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) που εμφανίζονται: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στο </a:t>
            </a:r>
            <a:r>
              <a:rPr lang="el-GR" i="1" dirty="0">
                <a:solidFill>
                  <a:schemeClr val="tx1"/>
                </a:solidFill>
                <a:latin typeface="+mn-lt"/>
              </a:rPr>
              <a:t>πλήρες κείμενο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των κριτικών για την επιχείρηση (για παράδειγμα επιχειρήσεις των οποίων οι κριτικές περιλαμβάνουν τη λέξη «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sesame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»),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στο </a:t>
            </a:r>
            <a:r>
              <a:rPr lang="el-GR" i="1" dirty="0">
                <a:solidFill>
                  <a:schemeClr val="tx1"/>
                </a:solidFill>
                <a:latin typeface="+mn-lt"/>
              </a:rPr>
              <a:t>πλήρες κείμενο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 των υποδείξεων για την επιχείρηση (για παράδειγμα επιχειρήσεις των οποίων οι υποδείξεις περιλαμβάνουν τη λέξη «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sesame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»),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Συνδυασμό των παραπάνω με χρήση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Boolean queries</a:t>
            </a:r>
            <a:r>
              <a:rPr lang="el-GR" dirty="0" smtClean="0">
                <a:solidFill>
                  <a:schemeClr val="tx1"/>
                </a:solidFill>
                <a:latin typeface="+mn-lt"/>
              </a:rPr>
              <a:t>.</a:t>
            </a:r>
            <a:endParaRPr lang="el-GR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94074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035" y="1093372"/>
            <a:ext cx="86274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FF0000"/>
                </a:solidFill>
                <a:latin typeface="+mn-lt"/>
              </a:rPr>
              <a:t>Παρουσίαση Αποτελεσμάτων</a:t>
            </a:r>
            <a:endParaRPr lang="el-GR" dirty="0">
              <a:solidFill>
                <a:srgbClr val="FF0000"/>
              </a:solidFill>
              <a:latin typeface="+mn-lt"/>
            </a:endParaRPr>
          </a:p>
          <a:p>
            <a:r>
              <a:rPr lang="el-GR" b="1" i="1" dirty="0">
                <a:solidFill>
                  <a:schemeClr val="tx1"/>
                </a:solidFill>
                <a:latin typeface="+mn-lt"/>
              </a:rPr>
              <a:t> </a:t>
            </a:r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b="1" i="1" dirty="0">
                <a:solidFill>
                  <a:schemeClr val="tx1"/>
                </a:solidFill>
                <a:latin typeface="+mn-lt"/>
              </a:rPr>
              <a:t>Διάταξη αποτελεσμάτων</a:t>
            </a:r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Εξηγείστε τον τρόπο με τον οποίο γίνεται η διάταξη των αποτελεσμάτων. 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Επίσης, να παρέχετε </a:t>
            </a:r>
            <a:r>
              <a:rPr lang="el-GR" i="1" dirty="0">
                <a:solidFill>
                  <a:schemeClr val="tx1"/>
                </a:solidFill>
                <a:latin typeface="+mn-lt"/>
              </a:rPr>
              <a:t>η δυνατότητα διάταξης με βάση τον αριθμό των αστεριών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. Σε περίπτωση ισοβαθμίας  στον αριθμό των αστεριών, να προηγείται η επιχείρηση </a:t>
            </a:r>
            <a:r>
              <a:rPr lang="el-GR" i="1" dirty="0">
                <a:solidFill>
                  <a:schemeClr val="tx1"/>
                </a:solidFill>
                <a:latin typeface="+mn-lt"/>
              </a:rPr>
              <a:t>με το μεγαλύτερο αριθμό κριτικών.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b="1" i="1" dirty="0">
                <a:solidFill>
                  <a:schemeClr val="tx1"/>
                </a:solidFill>
                <a:latin typeface="+mn-lt"/>
              </a:rPr>
              <a:t>Άλλες Απαιτήσεις</a:t>
            </a:r>
            <a:endParaRPr lang="el-GR" dirty="0">
              <a:solidFill>
                <a:schemeClr val="tx1"/>
              </a:solidFill>
              <a:latin typeface="+mn-lt"/>
            </a:endParaRP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Στο αποτέλεσμα, να γίνεται επισήμανση (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highlight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) των όρων αναζήτησης</a:t>
            </a:r>
            <a:r>
              <a:rPr lang="el-GR" dirty="0" smtClean="0">
                <a:solidFill>
                  <a:schemeClr val="tx1"/>
                </a:solidFill>
                <a:latin typeface="+mn-lt"/>
              </a:rPr>
              <a:t>.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0044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35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chemeClr val="accent2">
                    <a:lumMod val="75000"/>
                  </a:schemeClr>
                </a:solidFill>
              </a:rPr>
              <a:t>Εργασία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9512" y="908720"/>
            <a:ext cx="862744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b="1" dirty="0">
                <a:solidFill>
                  <a:srgbClr val="FF0000"/>
                </a:solidFill>
                <a:latin typeface="+mn-lt"/>
              </a:rPr>
              <a:t>Επιπρόσθετη λειτουργικότητα</a:t>
            </a:r>
            <a:endParaRPr lang="el-GR" dirty="0">
              <a:solidFill>
                <a:srgbClr val="FF0000"/>
              </a:solidFill>
              <a:latin typeface="+mn-lt"/>
            </a:endParaRPr>
          </a:p>
          <a:p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r>
              <a:rPr lang="el-GR" dirty="0" smtClean="0">
                <a:solidFill>
                  <a:schemeClr val="tx1"/>
                </a:solidFill>
                <a:latin typeface="+mn-lt"/>
              </a:rPr>
              <a:t>Το 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σύστημα σας θα πρέπει να διατηρεί πληροφορία για την ιστορία των αναζητήσεων (π.χ.,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clickthrough-rate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, δημοφιλείς ερωτήσεις, </a:t>
            </a:r>
            <a:r>
              <a:rPr lang="el-GR" dirty="0" err="1">
                <a:solidFill>
                  <a:schemeClr val="tx1"/>
                </a:solidFill>
                <a:latin typeface="+mn-lt"/>
              </a:rPr>
              <a:t>κλπ</a:t>
            </a:r>
            <a:r>
              <a:rPr lang="el-GR" dirty="0">
                <a:solidFill>
                  <a:schemeClr val="tx1"/>
                </a:solidFill>
                <a:latin typeface="+mn-lt"/>
              </a:rPr>
              <a:t>).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Χρησιμοποιείστε αυτήν την πληροφορία για: 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να αναδιατάξετε τα αποτελέσματα της αναζήτησης, και 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l-GR" dirty="0">
                <a:solidFill>
                  <a:schemeClr val="tx1"/>
                </a:solidFill>
                <a:latin typeface="+mn-lt"/>
              </a:rPr>
              <a:t>να προτείνετε εναλλακτικά ερωτήματα.</a:t>
            </a:r>
          </a:p>
          <a:p>
            <a:r>
              <a:rPr lang="el-GR" dirty="0">
                <a:solidFill>
                  <a:schemeClr val="tx1"/>
                </a:solidFill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33440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79712" y="2852936"/>
            <a:ext cx="5270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Ερωτήσεις;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42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Εισαγωγή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5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n-lt"/>
              </a:rPr>
              <a:t>Open source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search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software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n-lt"/>
              </a:rPr>
              <a:t>Lucene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Core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provides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Java-based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indexing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search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as well as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spellchecking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hit highlighting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and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advanced</a:t>
            </a:r>
            <a:r>
              <a:rPr lang="el-GR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u="sng" dirty="0" smtClean="0">
                <a:solidFill>
                  <a:schemeClr val="tx1"/>
                </a:solidFill>
                <a:latin typeface="+mn-lt"/>
              </a:rPr>
              <a:t>analysis/tokenization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capabilities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Let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you add search to your application, not a complete search system by itself  --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software library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not an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application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Written by Doug Cutting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742" y="5445224"/>
            <a:ext cx="3810868" cy="5843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95536" y="342280"/>
            <a:ext cx="7886700" cy="1325563"/>
          </a:xfrm>
        </p:spPr>
        <p:txBody>
          <a:bodyPr/>
          <a:lstStyle/>
          <a:p>
            <a:pPr algn="ctr" eaLnBrk="1" hangingPunct="1"/>
            <a:r>
              <a:rPr lang="el-GR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Εισαγωγή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6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Used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by LinkedIn, Twitter,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Netflix, Oracle, 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…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and many more (see </a:t>
            </a:r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http://wiki.apache.org/lucene-java/PoweredBy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Ports/integrations to other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languages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C/C++, C#, Ruby, Perl,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PHP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PyLucene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: a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Python port of the Core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project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127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7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504674" y="170080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9672" y="2766119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http://lucene.apache.org/core/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4674" y="1673643"/>
            <a:ext cx="701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</a:rPr>
              <a:t>Μπορείτε να την κατεβάσετε από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449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5750" y="735285"/>
            <a:ext cx="7886700" cy="1325563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Some features (indexing)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8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85750" y="2420888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</a:rPr>
              <a:t>Scalable, 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high-performance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indexing</a:t>
            </a:r>
          </a:p>
          <a:p>
            <a:endParaRPr lang="en-US" sz="28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over 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150GB/hour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on modern hardware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small RAM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requirements -- only 1MB heap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incremental indexing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as fast as batch indexing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index size roughly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20-30%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the size of text indexed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925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57589" y="476672"/>
            <a:ext cx="7886700" cy="1325563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ea typeface="ＭＳ Ｐゴシック" pitchFamily="-112" charset="-128"/>
              </a:rPr>
              <a:t>Some features (search)</a:t>
            </a:r>
            <a:endParaRPr lang="en-US" sz="3200" dirty="0" smtClean="0">
              <a:solidFill>
                <a:schemeClr val="accent2">
                  <a:lumMod val="75000"/>
                </a:schemeClr>
              </a:solidFill>
              <a:ea typeface="ＭＳ Ｐゴシック" pitchFamily="-112" charset="-128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28506-E243-4C19-8FFA-807787CFB7A9}" type="slidenum">
              <a:rPr lang="en-US"/>
              <a:pPr/>
              <a:t>9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300192" y="4509120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Rectangle 25"/>
          <p:cNvSpPr/>
          <p:nvPr/>
        </p:nvSpPr>
        <p:spPr>
          <a:xfrm rot="5400000">
            <a:off x="5544108" y="4617132"/>
            <a:ext cx="1224136" cy="18722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/>
          <p:cNvSpPr txBox="1"/>
          <p:nvPr/>
        </p:nvSpPr>
        <p:spPr>
          <a:xfrm>
            <a:off x="323528" y="1640989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Powerful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accurate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and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efficient search algorithms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ranked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searching -- best results returned first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many powerful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query types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: phrase queries, wildcard queries, proximity queries, range queries and more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fielded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searching (e.g. title, author, contents)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sorting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by any field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allows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simultaneous update and searching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flexible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faceting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highlighting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joins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result grouping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n-lt"/>
              </a:rPr>
              <a:t>fast, memory-efficient and typo-tolerant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suggesters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pluggable ranking models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including the Vector Space Model and Okapi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BM25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941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2805</Words>
  <Application>Microsoft Office PowerPoint</Application>
  <PresentationFormat>On-screen Show (4:3)</PresentationFormat>
  <Paragraphs>512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 Unicode MS</vt:lpstr>
      <vt:lpstr>ＭＳ Ｐゴシック</vt:lpstr>
      <vt:lpstr>Arial</vt:lpstr>
      <vt:lpstr>Calibri</vt:lpstr>
      <vt:lpstr>Calibri Light</vt:lpstr>
      <vt:lpstr>Courier</vt:lpstr>
      <vt:lpstr>Lucida Sans</vt:lpstr>
      <vt:lpstr>Times New Roman</vt:lpstr>
      <vt:lpstr>Wingdings</vt:lpstr>
      <vt:lpstr>Office Theme</vt:lpstr>
      <vt:lpstr>PowerPoint Presentation</vt:lpstr>
      <vt:lpstr>PowerPoint Presentation</vt:lpstr>
      <vt:lpstr>Περιεχόμενα Παρουσίασης</vt:lpstr>
      <vt:lpstr>PowerPoint Presentation</vt:lpstr>
      <vt:lpstr>Εισαγωγή</vt:lpstr>
      <vt:lpstr>Εισαγωγή</vt:lpstr>
      <vt:lpstr>PowerPoint Presentation</vt:lpstr>
      <vt:lpstr>Some features (indexing)</vt:lpstr>
      <vt:lpstr>Some features (search)</vt:lpstr>
      <vt:lpstr>PowerPoint Presentation</vt:lpstr>
      <vt:lpstr>Βασικές έννοιες</vt:lpstr>
      <vt:lpstr>Βασικές έννοιες: document</vt:lpstr>
      <vt:lpstr>Βασικές έννοιες: Fields</vt:lpstr>
      <vt:lpstr>Βασικές έννοιες: index</vt:lpstr>
      <vt:lpstr>Βασικές έννοιες: search</vt:lpstr>
      <vt:lpstr>PowerPoint Presentation</vt:lpstr>
      <vt:lpstr>Lucene in a search system: index</vt:lpstr>
      <vt:lpstr>Step 1: Acquire and build content</vt:lpstr>
      <vt:lpstr>PowerPoint Presentation</vt:lpstr>
      <vt:lpstr>PowerPoint Presentation</vt:lpstr>
      <vt:lpstr>PowerPoint Presentation</vt:lpstr>
      <vt:lpstr>PowerPoint Presentation</vt:lpstr>
      <vt:lpstr>Core indexing classes</vt:lpstr>
      <vt:lpstr>PowerPoint Presentation</vt:lpstr>
      <vt:lpstr>Using Field options</vt:lpstr>
      <vt:lpstr>Analyzers</vt:lpstr>
      <vt:lpstr>Analysis examples</vt:lpstr>
      <vt:lpstr>More analysis examples</vt:lpstr>
      <vt:lpstr>PowerPoint Presentation</vt:lpstr>
      <vt:lpstr>Lucene in a search system: search</vt:lpstr>
      <vt:lpstr>Search User Interface (UI)</vt:lpstr>
      <vt:lpstr>Core searching classes</vt:lpstr>
      <vt:lpstr>PowerPoint Presentation</vt:lpstr>
      <vt:lpstr>QueryParser syntax examples</vt:lpstr>
      <vt:lpstr>Scoring</vt:lpstr>
      <vt:lpstr>PowerPoint Presentation</vt:lpstr>
      <vt:lpstr>PowerPoint Presentation</vt:lpstr>
      <vt:lpstr>PowerPoint Presentation</vt:lpstr>
      <vt:lpstr>PowerPoint Presentation</vt:lpstr>
      <vt:lpstr>       Yelp dataset</vt:lpstr>
      <vt:lpstr>Yelp dataset: Businesses I</vt:lpstr>
      <vt:lpstr>Yelp dataset: Businesses II</vt:lpstr>
      <vt:lpstr>Yelp dataset: Reviews </vt:lpstr>
      <vt:lpstr>Yelp dataset</vt:lpstr>
      <vt:lpstr>Εργασία</vt:lpstr>
      <vt:lpstr>Εργασία</vt:lpstr>
      <vt:lpstr>Εργασία</vt:lpstr>
      <vt:lpstr>Εργασία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pitoura</cp:lastModifiedBy>
  <cp:revision>1406</cp:revision>
  <cp:lastPrinted>2009-09-22T15:48:09Z</cp:lastPrinted>
  <dcterms:created xsi:type="dcterms:W3CDTF">2009-09-21T23:46:17Z</dcterms:created>
  <dcterms:modified xsi:type="dcterms:W3CDTF">2019-04-17T08:43:22Z</dcterms:modified>
</cp:coreProperties>
</file>