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51"/>
  </p:notesMasterIdLst>
  <p:handoutMasterIdLst>
    <p:handoutMasterId r:id="rId52"/>
  </p:handoutMasterIdLst>
  <p:sldIdLst>
    <p:sldId id="675" r:id="rId2"/>
    <p:sldId id="693" r:id="rId3"/>
    <p:sldId id="745" r:id="rId4"/>
    <p:sldId id="757" r:id="rId5"/>
    <p:sldId id="837" r:id="rId6"/>
    <p:sldId id="838" r:id="rId7"/>
    <p:sldId id="859" r:id="rId8"/>
    <p:sldId id="759" r:id="rId9"/>
    <p:sldId id="750" r:id="rId10"/>
    <p:sldId id="840" r:id="rId11"/>
    <p:sldId id="841" r:id="rId12"/>
    <p:sldId id="751" r:id="rId13"/>
    <p:sldId id="763" r:id="rId14"/>
    <p:sldId id="752" r:id="rId15"/>
    <p:sldId id="842" r:id="rId16"/>
    <p:sldId id="766" r:id="rId17"/>
    <p:sldId id="754" r:id="rId18"/>
    <p:sldId id="843" r:id="rId19"/>
    <p:sldId id="844" r:id="rId20"/>
    <p:sldId id="845" r:id="rId21"/>
    <p:sldId id="846" r:id="rId22"/>
    <p:sldId id="847" r:id="rId23"/>
    <p:sldId id="848" r:id="rId24"/>
    <p:sldId id="849" r:id="rId25"/>
    <p:sldId id="850" r:id="rId26"/>
    <p:sldId id="851" r:id="rId27"/>
    <p:sldId id="852" r:id="rId28"/>
    <p:sldId id="853" r:id="rId29"/>
    <p:sldId id="854" r:id="rId30"/>
    <p:sldId id="855" r:id="rId31"/>
    <p:sldId id="856" r:id="rId32"/>
    <p:sldId id="857" r:id="rId33"/>
    <p:sldId id="858" r:id="rId34"/>
    <p:sldId id="860" r:id="rId35"/>
    <p:sldId id="861" r:id="rId36"/>
    <p:sldId id="862" r:id="rId37"/>
    <p:sldId id="875" r:id="rId38"/>
    <p:sldId id="863" r:id="rId39"/>
    <p:sldId id="864" r:id="rId40"/>
    <p:sldId id="865" r:id="rId41"/>
    <p:sldId id="866" r:id="rId42"/>
    <p:sldId id="867" r:id="rId43"/>
    <p:sldId id="868" r:id="rId44"/>
    <p:sldId id="869" r:id="rId45"/>
    <p:sldId id="870" r:id="rId46"/>
    <p:sldId id="871" r:id="rId47"/>
    <p:sldId id="872" r:id="rId48"/>
    <p:sldId id="873" r:id="rId49"/>
    <p:sldId id="874" r:id="rId50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3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644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 size vs</a:t>
            </a:r>
            <a:r>
              <a:rPr lang="en-US" baseline="0" dirty="0" smtClean="0"/>
              <a:t> token size</a:t>
            </a:r>
            <a:endParaRPr lang="en-US" dirty="0" smtClean="0"/>
          </a:p>
          <a:p>
            <a:r>
              <a:rPr lang="en-US" dirty="0" smtClean="0"/>
              <a:t>You</a:t>
            </a:r>
            <a:r>
              <a:rPr lang="en-US" baseline="0" dirty="0" smtClean="0"/>
              <a:t> should expect to decrease due to lemmatization/stemming</a:t>
            </a:r>
          </a:p>
          <a:p>
            <a:r>
              <a:rPr lang="en-US" baseline="0" dirty="0" smtClean="0"/>
              <a:t>Common words are short (think of </a:t>
            </a:r>
            <a:r>
              <a:rPr lang="en-US" baseline="0" dirty="0" err="1" smtClean="0"/>
              <a:t>stopwords</a:t>
            </a:r>
            <a:r>
              <a:rPr lang="en-US" baseline="0" dirty="0" smtClean="0"/>
              <a:t>), many tokens are short </a:t>
            </a:r>
            <a:r>
              <a:rPr lang="en-US" baseline="0" dirty="0" smtClean="0">
                <a:sym typeface="Wingdings" panose="05000000000000000000" pitchFamily="2" charset="2"/>
              </a:rPr>
              <a:t> average small  -- appear only once in the dictionary</a:t>
            </a:r>
          </a:p>
          <a:p>
            <a:r>
              <a:rPr lang="en-US" dirty="0" smtClean="0"/>
              <a:t>T =</a:t>
            </a:r>
          </a:p>
          <a:p>
            <a:r>
              <a:rPr lang="en-US" dirty="0" smtClean="0"/>
              <a:t>number of documents</a:t>
            </a:r>
            <a:r>
              <a:rPr lang="en-US" baseline="0" dirty="0" smtClean="0"/>
              <a:t> x distinct terms per document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76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 size vs</a:t>
            </a:r>
            <a:r>
              <a:rPr lang="en-US" baseline="0" dirty="0" smtClean="0"/>
              <a:t> token size</a:t>
            </a:r>
            <a:endParaRPr lang="en-US" dirty="0" smtClean="0"/>
          </a:p>
          <a:p>
            <a:r>
              <a:rPr lang="en-US" dirty="0" smtClean="0"/>
              <a:t>You</a:t>
            </a:r>
            <a:r>
              <a:rPr lang="en-US" baseline="0" dirty="0" smtClean="0"/>
              <a:t> should expect to decrease due to lemmatization/stemming</a:t>
            </a:r>
          </a:p>
          <a:p>
            <a:r>
              <a:rPr lang="en-US" baseline="0" dirty="0" smtClean="0"/>
              <a:t>Common words are short (think of </a:t>
            </a:r>
            <a:r>
              <a:rPr lang="en-US" baseline="0" dirty="0" err="1" smtClean="0"/>
              <a:t>stopwords</a:t>
            </a:r>
            <a:r>
              <a:rPr lang="en-US" baseline="0" dirty="0" smtClean="0"/>
              <a:t>), many tokens are short </a:t>
            </a:r>
            <a:r>
              <a:rPr lang="en-US" baseline="0" dirty="0" smtClean="0">
                <a:sym typeface="Wingdings" panose="05000000000000000000" pitchFamily="2" charset="2"/>
              </a:rPr>
              <a:t> average small  -- appear only once in the dictionary</a:t>
            </a:r>
          </a:p>
          <a:p>
            <a:r>
              <a:rPr lang="en-US" dirty="0" smtClean="0"/>
              <a:t>T =</a:t>
            </a:r>
          </a:p>
          <a:p>
            <a:r>
              <a:rPr lang="en-US" dirty="0" smtClean="0"/>
              <a:t>number of documents</a:t>
            </a:r>
            <a:r>
              <a:rPr lang="en-US" baseline="0" dirty="0" smtClean="0"/>
              <a:t> x distinct terms per document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9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8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2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ADD10A0-6B1E-49C8-ABA9-9A09DE892B8C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75554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Rich</a:t>
            </a:r>
            <a:r>
              <a:rPr lang="en-US" baseline="0" dirty="0" smtClean="0"/>
              <a:t> get richer</a:t>
            </a:r>
          </a:p>
          <a:p>
            <a:r>
              <a:rPr lang="el-GR" baseline="0" dirty="0" smtClean="0"/>
              <a:t>Το 1% του πληθυσμού το 50% πλούτου</a:t>
            </a:r>
          </a:p>
          <a:p>
            <a:r>
              <a:rPr lang="el-GR" baseline="0" dirty="0" smtClean="0"/>
              <a:t>Πληθυσμός πόλεων, αριθμό </a:t>
            </a:r>
            <a:r>
              <a:rPr lang="en-US" baseline="0" dirty="0" smtClean="0"/>
              <a:t>followers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62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r>
              <a:rPr lang="en-US" baseline="0" dirty="0" smtClean="0"/>
              <a:t> bytes per term. Few words in English more than 20 characters</a:t>
            </a:r>
          </a:p>
          <a:p>
            <a:r>
              <a:rPr lang="en-US" baseline="0" dirty="0" smtClean="0"/>
              <a:t>4 bytes pointers -&gt; 4GB address space (more bytes may be needed for larger collections)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99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steps in binary search are shown as double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lines and steps in list search as simple lines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53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In the compressed dictionary,</a:t>
            </a:r>
            <a:r>
              <a:rPr kumimoji="1" lang="el-GR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kumimoji="1"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we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first locate the term’s block by binary search and then its position within the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list by linear search through the block</a:t>
            </a:r>
            <a:endParaRPr kumimoji="1" lang="el-GR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ＭＳ Ｐゴシック" pitchFamily="-65" charset="-128"/>
              <a:cs typeface="ＭＳ Ｐゴシック" pitchFamily="-65" charset="-128"/>
            </a:endParaRPr>
          </a:p>
          <a:p>
            <a:endParaRPr lang="el-GR" dirty="0" smtClean="0"/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With blocks of size </a:t>
            </a:r>
            <a:r>
              <a:rPr kumimoji="1" lang="en-US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k </a:t>
            </a:r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= 4 in (b),we need (0+1+2+3+4+1+2+3)/8 = 2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steps on average, ≈ 25% more. For example, finding den takes one binary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search step and two steps through the block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13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As before, the first byte of each entry encodes the number of characters.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3058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2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40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2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7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3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8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0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9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____________Microsoft_Word_97_-_20031.doc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____________Microsoft_Word_97_-_20032.doc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____________Microsoft_Word_97_-_20033.doc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ΜΥΕ003: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Κεφάλαιο</a:t>
            </a:r>
            <a:r>
              <a:rPr lang="en-US" sz="2400" dirty="0" smtClean="0">
                <a:ea typeface="ＭＳ Ｐゴシック" pitchFamily="-112" charset="-128"/>
              </a:rPr>
              <a:t>  5: </a:t>
            </a:r>
            <a:r>
              <a:rPr lang="el-GR" sz="2400" dirty="0" smtClean="0">
                <a:ea typeface="ＭＳ Ｐゴシック" pitchFamily="-112" charset="-128"/>
              </a:rPr>
              <a:t>Στατιστικά Συλλογής. </a:t>
            </a:r>
            <a:r>
              <a:rPr lang="el-GR" sz="2400" dirty="0" smtClean="0">
                <a:ea typeface="ＭＳ Ｐゴシック" pitchFamily="-112" charset="-128"/>
              </a:rPr>
              <a:t>Συμπίεση</a:t>
            </a:r>
            <a:r>
              <a:rPr lang="en-US" sz="2400" dirty="0" smtClean="0">
                <a:ea typeface="ＭＳ Ｐゴシック" pitchFamily="-112" charset="-128"/>
              </a:rPr>
              <a:t>.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-7813"/>
            <a:ext cx="7886700" cy="998413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03919" y="1066800"/>
            <a:ext cx="7609892" cy="52133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smtClean="0">
                <a:ea typeface="ＭＳ Ｐゴシック" pitchFamily="-112" charset="-128"/>
              </a:rPr>
              <a:t>Νόμος του </a:t>
            </a:r>
            <a:r>
              <a:rPr lang="en-US" sz="3200" dirty="0" smtClean="0">
                <a:ea typeface="ＭＳ Ｐゴシック" pitchFamily="-112" charset="-128"/>
              </a:rPr>
              <a:t>Heaps: </a:t>
            </a:r>
            <a:endParaRPr lang="el-GR" sz="3200" dirty="0">
              <a:ea typeface="ＭＳ Ｐゴシック" pitchFamily="-112" charset="-128"/>
            </a:endParaRPr>
          </a:p>
          <a:p>
            <a:pPr marL="0" indent="0" algn="ctr">
              <a:buNone/>
            </a:pPr>
            <a:endParaRPr lang="en-US" sz="2800" i="1" dirty="0" smtClean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800" i="1" dirty="0" smtClean="0">
                <a:ea typeface="ＭＳ Ｐゴシック" pitchFamily="-112" charset="-128"/>
              </a:rPr>
              <a:t> = k</a:t>
            </a:r>
            <a:r>
              <a:rPr lang="el-GR" sz="2800" i="1" dirty="0" smtClean="0">
                <a:ea typeface="ＭＳ Ｐゴシック" pitchFamily="-112" charset="-128"/>
              </a:rPr>
              <a:t>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800" i="1" baseline="30000" dirty="0" smtClean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είναι το μέγεθος του λεξιλογίου (αριθμός όρων),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ο αριθμός των </a:t>
            </a:r>
            <a:r>
              <a:rPr lang="en-US" sz="2400" dirty="0" smtClean="0">
                <a:ea typeface="ＭＳ Ｐゴシック" pitchFamily="-112" charset="-128"/>
              </a:rPr>
              <a:t>tokens </a:t>
            </a:r>
            <a:r>
              <a:rPr lang="el-GR" sz="2400" dirty="0" smtClean="0">
                <a:ea typeface="ＭＳ Ｐゴシック" pitchFamily="-112" charset="-128"/>
              </a:rPr>
              <a:t>στη συλλογή</a:t>
            </a: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l-GR" sz="2400" dirty="0" smtClean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περιγράφει πόσο μεγαλώνει το λεξιλόγιο όσο μεγαλώνει η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συλλογή (το συνολικό μήκος των εγγράφων)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>
              <a:buNone/>
              <a:tabLst>
                <a:tab pos="1792288" algn="l"/>
              </a:tabLst>
            </a:pPr>
            <a:endParaRPr lang="el-GR" sz="800" dirty="0" smtClean="0">
              <a:ea typeface="ＭＳ Ｐゴシック" pitchFamily="-112" charset="-128"/>
            </a:endParaRPr>
          </a:p>
          <a:p>
            <a:pPr defTabSz="179388">
              <a:tabLst>
                <a:tab pos="6184900" algn="l"/>
              </a:tabLst>
            </a:pPr>
            <a:r>
              <a:rPr lang="el-GR" dirty="0" smtClean="0">
                <a:ea typeface="ＭＳ Ｐゴシック" pitchFamily="-112" charset="-128"/>
              </a:rPr>
              <a:t>Συνήθης τιμές</a:t>
            </a:r>
            <a:r>
              <a:rPr lang="en-US" dirty="0" smtClean="0">
                <a:ea typeface="ＭＳ Ｐゴシック" pitchFamily="-112" charset="-128"/>
              </a:rPr>
              <a:t>: 30 ≤</a:t>
            </a:r>
            <a:r>
              <a:rPr lang="en-US" dirty="0" smtClean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-112" charset="-128"/>
              </a:rPr>
              <a:t>k</a:t>
            </a:r>
            <a:r>
              <a:rPr lang="en-US" dirty="0" smtClean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≤ 100 </a:t>
            </a:r>
            <a:r>
              <a:rPr lang="el-GR" dirty="0" smtClean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-112" charset="-128"/>
              </a:rPr>
              <a:t>b</a:t>
            </a:r>
            <a:r>
              <a:rPr lang="en-US" dirty="0" smtClean="0">
                <a:ea typeface="ＭＳ Ｐゴシック" pitchFamily="-112" charset="-128"/>
              </a:rPr>
              <a:t> ≈ 0.5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8141803" y="28074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5.1</a:t>
            </a:r>
          </a:p>
        </p:txBody>
      </p:sp>
    </p:spTree>
    <p:extLst>
      <p:ext uri="{BB962C8B-B14F-4D97-AF65-F5344CB8AC3E}">
        <p14:creationId xmlns:p14="http://schemas.microsoft.com/office/powerpoint/2010/main" val="103977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-781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28650" y="2209800"/>
            <a:ext cx="7813508" cy="1730250"/>
          </a:xfrm>
        </p:spPr>
        <p:txBody>
          <a:bodyPr>
            <a:noAutofit/>
          </a:bodyPr>
          <a:lstStyle/>
          <a:p>
            <a:r>
              <a:rPr lang="en-US" sz="2400" dirty="0">
                <a:ea typeface="ＭＳ Ｐゴシック" pitchFamily="-112" charset="-128"/>
              </a:rPr>
              <a:t>Diminishing returns: </a:t>
            </a:r>
            <a:r>
              <a:rPr lang="el-GR" sz="2400" dirty="0">
                <a:ea typeface="ＭＳ Ｐゴシック" pitchFamily="-112" charset="-128"/>
              </a:rPr>
              <a:t>μπορούμε γρήγορα να καλύψουμε μέρος του λεξιλογίου, αλλά γίνεται όλο και πιο δύσκολο να το καλύψουμε </a:t>
            </a:r>
            <a:r>
              <a:rPr lang="el-GR" sz="2400" dirty="0" smtClean="0">
                <a:ea typeface="ＭＳ Ｐゴシック" pitchFamily="-112" charset="-128"/>
              </a:rPr>
              <a:t>όλο</a:t>
            </a:r>
          </a:p>
          <a:p>
            <a:endParaRPr lang="el-GR" sz="2400" dirty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Σε</a:t>
            </a:r>
            <a:r>
              <a:rPr lang="en-US" sz="2400" dirty="0" smtClean="0">
                <a:ea typeface="ＭＳ Ｐゴシック" pitchFamily="-112" charset="-128"/>
              </a:rPr>
              <a:t> log-log plot </a:t>
            </a:r>
            <a:r>
              <a:rPr lang="el-GR" sz="2400" dirty="0" smtClean="0">
                <a:ea typeface="ＭＳ Ｐゴシック" pitchFamily="-112" charset="-128"/>
              </a:rPr>
              <a:t>του μεγέθους Μ του λεξιλογίου με το Τ, ο νόμος προβλέπει γραμμή με κλίση περίπου </a:t>
            </a:r>
            <a:r>
              <a:rPr lang="en-US" sz="2400" dirty="0" smtClean="0">
                <a:ea typeface="ＭＳ Ｐゴシック" pitchFamily="-112" charset="-128"/>
              </a:rPr>
              <a:t> ½</a:t>
            </a:r>
            <a:endParaRPr lang="el-GR" sz="2400" dirty="0">
              <a:ea typeface="ＭＳ Ｐゴシック" pitchFamily="-112" charset="-128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5.1</a:t>
            </a:r>
          </a:p>
        </p:txBody>
      </p:sp>
    </p:spTree>
    <p:extLst>
      <p:ext uri="{BB962C8B-B14F-4D97-AF65-F5344CB8AC3E}">
        <p14:creationId xmlns:p14="http://schemas.microsoft.com/office/powerpoint/2010/main" val="124759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86200" y="609600"/>
            <a:ext cx="3008313" cy="1162050"/>
          </a:xfrm>
        </p:spPr>
        <p:txBody>
          <a:bodyPr/>
          <a:lstStyle/>
          <a:p>
            <a:r>
              <a:rPr lang="en-US" sz="4000" b="0" dirty="0" smtClean="0">
                <a:ea typeface="ＭＳ Ｐゴシック" pitchFamily="-112" charset="-128"/>
              </a:rPr>
              <a:t>Heaps’ Law</a:t>
            </a:r>
          </a:p>
        </p:txBody>
      </p:sp>
      <p:pic>
        <p:nvPicPr>
          <p:cNvPr id="29699" name="Content Placeholder 3" descr="heaps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788" y="1287428"/>
            <a:ext cx="4629150" cy="4273619"/>
          </a:xfrm>
        </p:spPr>
      </p:pic>
      <p:sp>
        <p:nvSpPr>
          <p:cNvPr id="29700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838200"/>
            <a:ext cx="3617912" cy="4800600"/>
          </a:xfrm>
        </p:spPr>
        <p:txBody>
          <a:bodyPr/>
          <a:lstStyle/>
          <a:p>
            <a:r>
              <a:rPr lang="el-GR" sz="2400" dirty="0" smtClean="0">
                <a:ea typeface="ＭＳ Ｐゴシック" pitchFamily="-112" charset="-128"/>
              </a:rPr>
              <a:t>Για το</a:t>
            </a:r>
            <a:r>
              <a:rPr lang="en-US" sz="2400" dirty="0" smtClean="0">
                <a:ea typeface="ＭＳ Ｐゴシック" pitchFamily="-112" charset="-128"/>
              </a:rPr>
              <a:t> RCV1, </a:t>
            </a:r>
            <a:r>
              <a:rPr lang="el-GR" sz="2400" dirty="0" smtClean="0">
                <a:ea typeface="ＭＳ Ｐゴシック" pitchFamily="-112" charset="-128"/>
              </a:rPr>
              <a:t>η διακεκομμένη γραμμή </a:t>
            </a:r>
            <a:endParaRPr lang="en-US" sz="2400" dirty="0" smtClean="0">
              <a:ea typeface="ＭＳ Ｐゴシック" pitchFamily="-112" charset="-128"/>
            </a:endParaRPr>
          </a:p>
          <a:p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log</a:t>
            </a:r>
            <a:r>
              <a:rPr lang="en-US" sz="2400" baseline="-25000" dirty="0" smtClean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 = 0.49 log</a:t>
            </a:r>
            <a:r>
              <a:rPr lang="en-US" sz="2400" baseline="-25000" dirty="0" smtClean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 + 1.64</a:t>
            </a:r>
            <a:r>
              <a:rPr lang="en-US" sz="2800" dirty="0" smtClean="0">
                <a:solidFill>
                  <a:srgbClr val="A40508"/>
                </a:solidFill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(</a:t>
            </a:r>
            <a:r>
              <a:rPr lang="en-US" sz="2400" dirty="0" smtClean="0">
                <a:ea typeface="ＭＳ Ｐゴシック" pitchFamily="-112" charset="-128"/>
              </a:rPr>
              <a:t>best </a:t>
            </a:r>
            <a:r>
              <a:rPr lang="en-US" sz="2400" dirty="0">
                <a:ea typeface="ＭＳ Ｐゴシック" pitchFamily="-112" charset="-128"/>
              </a:rPr>
              <a:t>least squares </a:t>
            </a:r>
            <a:r>
              <a:rPr lang="en-US" sz="2400" dirty="0" smtClean="0">
                <a:ea typeface="ＭＳ Ｐゴシック" pitchFamily="-112" charset="-128"/>
              </a:rPr>
              <a:t>fit</a:t>
            </a:r>
            <a:r>
              <a:rPr lang="el-GR" sz="2400" dirty="0" smtClean="0">
                <a:ea typeface="ＭＳ Ｐゴシック" pitchFamily="-112" charset="-128"/>
              </a:rPr>
              <a:t>)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Οπότε</a:t>
            </a:r>
            <a:r>
              <a:rPr lang="en-US" sz="2400" dirty="0" smtClean="0">
                <a:ea typeface="ＭＳ Ｐゴシック" pitchFamily="-112" charset="-128"/>
              </a:rPr>
              <a:t>, 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 = 10</a:t>
            </a:r>
            <a:r>
              <a:rPr lang="en-US" sz="2400" baseline="30000" dirty="0" smtClean="0">
                <a:solidFill>
                  <a:srgbClr val="A40508"/>
                </a:solidFill>
                <a:ea typeface="ＭＳ Ｐゴシック" pitchFamily="-112" charset="-128"/>
              </a:rPr>
              <a:t>1.64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baseline="30000" dirty="0" smtClean="0">
                <a:solidFill>
                  <a:srgbClr val="A40508"/>
                </a:solidFill>
                <a:ea typeface="ＭＳ Ｐゴシック" pitchFamily="-112" charset="-128"/>
              </a:rPr>
              <a:t>0.49</a:t>
            </a:r>
            <a:r>
              <a:rPr lang="el-GR" sz="2400" dirty="0" smtClean="0">
                <a:ea typeface="ＭＳ Ｐゴシック" pitchFamily="-112" charset="-128"/>
              </a:rPr>
              <a:t>, άρα </a:t>
            </a:r>
            <a:r>
              <a:rPr lang="en-US" sz="2400" i="1" dirty="0" smtClean="0">
                <a:ea typeface="ＭＳ Ｐゴシック" pitchFamily="-112" charset="-128"/>
              </a:rPr>
              <a:t>k</a:t>
            </a:r>
            <a:r>
              <a:rPr lang="en-US" sz="2400" dirty="0" smtClean="0">
                <a:ea typeface="ＭＳ Ｐゴシック" pitchFamily="-112" charset="-128"/>
              </a:rPr>
              <a:t> = 10</a:t>
            </a:r>
            <a:r>
              <a:rPr lang="en-US" sz="2400" baseline="30000" dirty="0" smtClean="0">
                <a:ea typeface="ＭＳ Ｐゴシック" pitchFamily="-112" charset="-128"/>
              </a:rPr>
              <a:t>1.64 </a:t>
            </a:r>
            <a:r>
              <a:rPr lang="en-US" sz="2400" dirty="0" smtClean="0">
                <a:ea typeface="ＭＳ Ｐゴシック" pitchFamily="-112" charset="-128"/>
              </a:rPr>
              <a:t>≈ 44 and </a:t>
            </a:r>
            <a:r>
              <a:rPr lang="en-US" sz="2400" i="1" dirty="0" smtClean="0">
                <a:ea typeface="ＭＳ Ｐゴシック" pitchFamily="-112" charset="-128"/>
              </a:rPr>
              <a:t>b</a:t>
            </a:r>
            <a:r>
              <a:rPr lang="en-US" sz="2400" dirty="0" smtClean="0">
                <a:ea typeface="ＭＳ Ｐゴシック" pitchFamily="-112" charset="-128"/>
              </a:rPr>
              <a:t> = 0.49.</a:t>
            </a:r>
          </a:p>
          <a:p>
            <a:endParaRPr lang="en-US" sz="1100" dirty="0" smtClean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Καλή προσέγγιση για το </a:t>
            </a:r>
            <a:r>
              <a:rPr lang="en-US" sz="2400" dirty="0" smtClean="0">
                <a:ea typeface="ＭＳ Ｐゴシック" pitchFamily="-112" charset="-128"/>
              </a:rPr>
              <a:t>Reuters RCV1!</a:t>
            </a:r>
            <a:endParaRPr lang="en-US" sz="1800" dirty="0" smtClean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Για το πρώτα </a:t>
            </a:r>
            <a:r>
              <a:rPr lang="en-US" sz="2400" dirty="0" smtClean="0">
                <a:solidFill>
                  <a:srgbClr val="FF0000"/>
                </a:solidFill>
                <a:ea typeface="ＭＳ Ｐゴシック" pitchFamily="-112" charset="-128"/>
              </a:rPr>
              <a:t>1,000,020</a:t>
            </a:r>
            <a:r>
              <a:rPr lang="en-US" sz="2400" dirty="0" smtClean="0">
                <a:ea typeface="ＭＳ Ｐゴシック" pitchFamily="-112" charset="-128"/>
              </a:rPr>
              <a:t> tokens,</a:t>
            </a:r>
            <a:r>
              <a:rPr lang="el-GR" sz="2400" dirty="0" smtClean="0">
                <a:ea typeface="ＭＳ Ｐゴシック" pitchFamily="-112" charset="-128"/>
              </a:rPr>
              <a:t> ο νόμος προβλέπει </a:t>
            </a:r>
            <a:r>
              <a:rPr lang="en-US" sz="2400" dirty="0" smtClean="0">
                <a:ea typeface="ＭＳ Ｐゴシック" pitchFamily="-112" charset="-128"/>
              </a:rPr>
              <a:t> 38,323 </a:t>
            </a:r>
            <a:r>
              <a:rPr lang="el-GR" sz="2400" dirty="0" smtClean="0">
                <a:ea typeface="ＭＳ Ｐゴシック" pitchFamily="-112" charset="-128"/>
              </a:rPr>
              <a:t>όρους, στην πραγματικότητα </a:t>
            </a:r>
            <a:r>
              <a:rPr lang="en-US" sz="2400" dirty="0" smtClean="0">
                <a:ea typeface="ＭＳ Ｐゴシック" pitchFamily="-112" charset="-128"/>
              </a:rPr>
              <a:t>38,365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D63DD20-80B6-45A3-A40D-785CA2952A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97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5.1</a:t>
            </a:r>
          </a:p>
        </p:txBody>
      </p:sp>
    </p:spTree>
    <p:extLst>
      <p:ext uri="{BB962C8B-B14F-4D97-AF65-F5344CB8AC3E}">
        <p14:creationId xmlns:p14="http://schemas.microsoft.com/office/powerpoint/2010/main" val="133031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735497" y="13573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Heaps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90600" y="2063854"/>
            <a:ext cx="6858000" cy="251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/>
              <a:t>Τα παρακάτω επηρεάζουν το μέγεθος του λεξικού (και την παράμετρο </a:t>
            </a:r>
            <a:r>
              <a:rPr lang="en-US" sz="2400" dirty="0" smtClean="0"/>
              <a:t>k)</a:t>
            </a:r>
            <a:r>
              <a:rPr lang="el-GR" sz="2400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Stemming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Including numbers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Spelling errors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Case folding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5.1</a:t>
            </a:r>
          </a:p>
        </p:txBody>
      </p:sp>
    </p:spTree>
    <p:extLst>
      <p:ext uri="{BB962C8B-B14F-4D97-AF65-F5344CB8AC3E}">
        <p14:creationId xmlns:p14="http://schemas.microsoft.com/office/powerpoint/2010/main" val="203373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33302" cy="3200400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ü"/>
            </a:pPr>
            <a:r>
              <a:rPr lang="el-GR" sz="2400" dirty="0" smtClean="0">
                <a:ea typeface="ＭＳ Ｐゴシック" pitchFamily="-112" charset="-128"/>
              </a:rPr>
              <a:t> </a:t>
            </a:r>
            <a:r>
              <a:rPr lang="en-US" sz="2400" dirty="0" smtClean="0">
                <a:ea typeface="ＭＳ Ｐゴシック" pitchFamily="-112" charset="-128"/>
              </a:rPr>
              <a:t>   </a:t>
            </a:r>
            <a:r>
              <a:rPr lang="el-GR" sz="2400" dirty="0" smtClean="0">
                <a:ea typeface="ＭＳ Ｐゴシック" pitchFamily="-112" charset="-128"/>
              </a:rPr>
              <a:t>Ο νόμος του </a:t>
            </a:r>
            <a:r>
              <a:rPr lang="en-US" sz="2400" dirty="0" smtClean="0">
                <a:ea typeface="ＭＳ Ｐゴシック" pitchFamily="-112" charset="-128"/>
              </a:rPr>
              <a:t>Heaps </a:t>
            </a:r>
            <a:r>
              <a:rPr lang="el-GR" sz="2400" dirty="0" smtClean="0">
                <a:ea typeface="ＭＳ Ｐゴシック" pitchFamily="-112" charset="-128"/>
              </a:rPr>
              <a:t>μας δίνει το μέγεθος του λεξιλογίου μιας συλλογής </a:t>
            </a:r>
            <a:r>
              <a:rPr lang="en-US" sz="2400" dirty="0" smtClean="0">
                <a:ea typeface="ＭＳ Ｐゴシック" pitchFamily="-112" charset="-128"/>
              </a:rPr>
              <a:t>(</a:t>
            </a:r>
            <a:r>
              <a:rPr lang="el-GR" sz="2400" dirty="0" smtClean="0">
                <a:ea typeface="ＭＳ Ｐゴシック" pitchFamily="-112" charset="-128"/>
              </a:rPr>
              <a:t>σε συνάρτηση του μεγέθους της συλλογής)</a:t>
            </a:r>
          </a:p>
          <a:p>
            <a:pPr marL="0" indent="0" algn="just">
              <a:buFont typeface="Wingdings" pitchFamily="2" charset="2"/>
              <a:buChar char="ü"/>
            </a:pPr>
            <a:endParaRPr lang="el-GR" sz="2400" dirty="0">
              <a:ea typeface="ＭＳ Ｐゴシック" pitchFamily="-112" charset="-128"/>
            </a:endParaRPr>
          </a:p>
          <a:p>
            <a:pPr marL="0" indent="0" algn="just">
              <a:buNone/>
            </a:pPr>
            <a:r>
              <a:rPr lang="el-GR" sz="2400" dirty="0" smtClean="0">
                <a:ea typeface="ＭＳ Ｐゴシック" pitchFamily="-112" charset="-128"/>
              </a:rPr>
              <a:t>Θα εξετάσουμε τη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σχετική συχνότητα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των όρων 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  <a:p>
            <a:pPr algn="just"/>
            <a:r>
              <a:rPr lang="el-GR" sz="2400" dirty="0" smtClean="0">
                <a:ea typeface="ＭＳ Ｐゴシック" pitchFamily="-112" charset="-128"/>
              </a:rPr>
              <a:t>Στις φυσικές γλώσσες, υπάρχουν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λίγοι πολύ συχνοί </a:t>
            </a:r>
            <a:r>
              <a:rPr lang="el-GR" sz="2400" dirty="0" smtClean="0">
                <a:ea typeface="ＭＳ Ｐゴシック" pitchFamily="-112" charset="-128"/>
              </a:rPr>
              <a:t>όροι και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πάρα πολύ σπάνιοι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5.1</a:t>
            </a:r>
          </a:p>
        </p:txBody>
      </p:sp>
    </p:spTree>
    <p:extLst>
      <p:ext uri="{BB962C8B-B14F-4D97-AF65-F5344CB8AC3E}">
        <p14:creationId xmlns:p14="http://schemas.microsoft.com/office/powerpoint/2010/main" val="81416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28650" y="330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8600" y="1436823"/>
            <a:ext cx="8686800" cy="4320540"/>
          </a:xfrm>
        </p:spPr>
        <p:txBody>
          <a:bodyPr/>
          <a:lstStyle/>
          <a:p>
            <a:pPr marL="0" indent="0">
              <a:buNone/>
            </a:pPr>
            <a:r>
              <a:rPr lang="el-GR" sz="2400" dirty="0" smtClean="0">
                <a:ea typeface="ＭＳ Ｐゴシック" pitchFamily="-112" charset="-128"/>
              </a:rPr>
              <a:t>Ο </a:t>
            </a:r>
            <a:r>
              <a:rPr lang="el-GR" sz="2400" b="1" dirty="0" smtClean="0">
                <a:ea typeface="ＭＳ Ｐゴシック" pitchFamily="-112" charset="-128"/>
              </a:rPr>
              <a:t>νόμος του </a:t>
            </a:r>
            <a:r>
              <a:rPr lang="en-US" sz="2400" b="1" dirty="0" err="1" smtClean="0">
                <a:ea typeface="ＭＳ Ｐゴシック" pitchFamily="-112" charset="-128"/>
              </a:rPr>
              <a:t>Zipf</a:t>
            </a:r>
            <a:r>
              <a:rPr lang="en-US" sz="2400" b="1" dirty="0" smtClean="0">
                <a:ea typeface="ＭＳ Ｐゴシック" pitchFamily="-112" charset="-128"/>
              </a:rPr>
              <a:t>: </a:t>
            </a:r>
            <a:r>
              <a:rPr lang="el-GR" sz="2400" b="1" dirty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Ο </a:t>
            </a:r>
            <a:r>
              <a:rPr lang="en-US" sz="2400" dirty="0" err="1" smtClean="0">
                <a:ea typeface="ＭＳ Ｐゴシック" pitchFamily="-112" charset="-128"/>
              </a:rPr>
              <a:t>i</a:t>
            </a:r>
            <a:r>
              <a:rPr lang="en-US" sz="2400" dirty="0" smtClean="0">
                <a:ea typeface="ＭＳ Ｐゴシック" pitchFamily="-112" charset="-128"/>
              </a:rPr>
              <a:t>-</a:t>
            </a:r>
            <a:r>
              <a:rPr lang="el-GR" sz="2400" dirty="0" err="1" smtClean="0">
                <a:ea typeface="ＭＳ Ｐゴシック" pitchFamily="-112" charset="-128"/>
              </a:rPr>
              <a:t>οστός</a:t>
            </a:r>
            <a:r>
              <a:rPr lang="el-GR" sz="2400" dirty="0" smtClean="0">
                <a:ea typeface="ＭＳ Ｐゴシック" pitchFamily="-112" charset="-128"/>
              </a:rPr>
              <a:t> πιο συχνός όρος έχει συχνότητα ανάλογη του </a:t>
            </a:r>
            <a:r>
              <a:rPr lang="en-US" sz="2400" dirty="0" smtClean="0">
                <a:ea typeface="ＭＳ Ｐゴシック" pitchFamily="-112" charset="-128"/>
              </a:rPr>
              <a:t>1/</a:t>
            </a:r>
            <a:r>
              <a:rPr lang="en-US" sz="2400" i="1" dirty="0" err="1" smtClean="0">
                <a:ea typeface="ＭＳ Ｐゴシック" pitchFamily="-112" charset="-128"/>
              </a:rPr>
              <a:t>i</a:t>
            </a:r>
            <a:r>
              <a:rPr lang="en-US" sz="2400" dirty="0" smtClean="0">
                <a:ea typeface="ＭＳ Ｐゴシック" pitchFamily="-112" charset="-128"/>
              </a:rPr>
              <a:t> .</a:t>
            </a:r>
            <a:endParaRPr lang="el-GR" sz="2400" dirty="0" smtClean="0"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2400" dirty="0" err="1" smtClean="0">
                <a:ea typeface="ＭＳ Ｐゴシック" pitchFamily="-112" charset="-128"/>
              </a:rPr>
              <a:t>cf</a:t>
            </a:r>
            <a:r>
              <a:rPr lang="en-US" sz="2400" i="1" baseline="-25000" dirty="0" err="1" smtClean="0">
                <a:ea typeface="ＭＳ Ｐゴシック" pitchFamily="-112" charset="-128"/>
              </a:rPr>
              <a:t>i</a:t>
            </a:r>
            <a:r>
              <a:rPr lang="en-US" sz="2400" dirty="0" smtClean="0">
                <a:ea typeface="ＭＳ Ｐゴシック" pitchFamily="-112" charset="-128"/>
              </a:rPr>
              <a:t> ∝ 1/</a:t>
            </a:r>
            <a:r>
              <a:rPr lang="en-US" sz="2400" i="1" dirty="0" err="1" smtClean="0">
                <a:ea typeface="ＭＳ Ｐゴシック" pitchFamily="-112" charset="-128"/>
              </a:rPr>
              <a:t>i</a:t>
            </a:r>
            <a:r>
              <a:rPr lang="en-US" sz="2400" i="1" dirty="0" smtClean="0">
                <a:ea typeface="ＭＳ Ｐゴシック" pitchFamily="-112" charset="-128"/>
              </a:rPr>
              <a:t> = K/</a:t>
            </a:r>
            <a:r>
              <a:rPr lang="en-US" sz="2400" i="1" dirty="0" err="1" smtClean="0">
                <a:ea typeface="ＭＳ Ｐゴシック" pitchFamily="-112" charset="-128"/>
              </a:rPr>
              <a:t>i</a:t>
            </a:r>
            <a:r>
              <a:rPr lang="en-US" sz="2400" i="1" dirty="0" smtClean="0">
                <a:ea typeface="ＭＳ Ｐゴシック" pitchFamily="-112" charset="-128"/>
              </a:rPr>
              <a:t> </a:t>
            </a:r>
            <a:endParaRPr lang="el-GR" sz="2400" i="1" dirty="0" smtClean="0">
              <a:ea typeface="ＭＳ Ｐゴシック" pitchFamily="-112" charset="-128"/>
            </a:endParaRPr>
          </a:p>
          <a:p>
            <a:pPr marL="0" lvl="1" indent="0">
              <a:buNone/>
            </a:pPr>
            <a:r>
              <a:rPr lang="en-US" sz="2400" dirty="0" err="1" smtClean="0">
                <a:ea typeface="ＭＳ Ｐゴシック" pitchFamily="-112" charset="-128"/>
              </a:rPr>
              <a:t>cf</a:t>
            </a:r>
            <a:r>
              <a:rPr lang="en-US" sz="2400" i="1" baseline="-25000" dirty="0" err="1" smtClean="0">
                <a:ea typeface="ＭＳ Ｐゴシック" pitchFamily="-112" charset="-128"/>
              </a:rPr>
              <a:t>i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n-US" sz="2400" u="sng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collection frequency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ο αριθμός εμφανίσεων του όρου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n-US" sz="2400" dirty="0" err="1" smtClean="0">
                <a:ea typeface="ＭＳ Ｐゴシック" pitchFamily="-112" charset="-128"/>
              </a:rPr>
              <a:t>t</a:t>
            </a:r>
            <a:r>
              <a:rPr lang="en-US" sz="2400" i="1" baseline="-25000" dirty="0" err="1" smtClean="0">
                <a:ea typeface="ＭＳ Ｐゴシック" pitchFamily="-112" charset="-128"/>
              </a:rPr>
              <a:t>i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στη συλλογή</a:t>
            </a:r>
          </a:p>
          <a:p>
            <a:pPr marL="0" lvl="1" indent="0">
              <a:spcBef>
                <a:spcPts val="750"/>
              </a:spcBef>
              <a:buNone/>
            </a:pPr>
            <a:r>
              <a:rPr lang="en-US" sz="2000" i="1" dirty="0">
                <a:ea typeface="ＭＳ Ｐゴシック" pitchFamily="-112" charset="-128"/>
              </a:rPr>
              <a:t>K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μια </a:t>
            </a:r>
            <a:r>
              <a:rPr lang="en-US" sz="2000" dirty="0">
                <a:ea typeface="ＭＳ Ｐゴシック" pitchFamily="-112" charset="-128"/>
              </a:rPr>
              <a:t>normalizing </a:t>
            </a:r>
            <a:r>
              <a:rPr lang="en-US" sz="2000" dirty="0" smtClean="0">
                <a:ea typeface="ＭＳ Ｐゴシック" pitchFamily="-112" charset="-128"/>
              </a:rPr>
              <a:t>constant</a:t>
            </a:r>
            <a:endParaRPr lang="el-GR" sz="2000" dirty="0" smtClean="0">
              <a:ea typeface="ＭＳ Ｐゴシック" pitchFamily="-112" charset="-128"/>
            </a:endParaRPr>
          </a:p>
          <a:p>
            <a:pPr marL="0" lvl="1" indent="0">
              <a:spcBef>
                <a:spcPts val="750"/>
              </a:spcBef>
              <a:buNone/>
            </a:pPr>
            <a:endParaRPr lang="el-GR" sz="2000" i="1" dirty="0" smtClean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lvl="1" indent="0">
              <a:spcBef>
                <a:spcPts val="750"/>
              </a:spcBef>
              <a:buNone/>
            </a:pPr>
            <a:r>
              <a:rPr lang="en-US" sz="2400" i="1" dirty="0" smtClean="0">
                <a:ea typeface="ＭＳ Ｐゴシック" pitchFamily="-112" charset="-128"/>
              </a:rPr>
              <a:t>H </a:t>
            </a:r>
            <a:r>
              <a:rPr lang="el-GR" sz="2400" i="1" dirty="0">
                <a:ea typeface="ＭＳ Ｐゴシック" pitchFamily="-112" charset="-128"/>
              </a:rPr>
              <a:t>συχνότητα εμφάνισης ενός όρου είναι αντιστρόφως ανάλογη της θέσης του στη διάταξη με βάση τις </a:t>
            </a:r>
            <a:r>
              <a:rPr lang="el-GR" sz="2400" i="1" dirty="0" smtClean="0">
                <a:ea typeface="ＭＳ Ｐゴシック" pitchFamily="-112" charset="-128"/>
              </a:rPr>
              <a:t>συχνότητες</a:t>
            </a:r>
            <a:endParaRPr lang="en-US" sz="2400" i="1" dirty="0">
              <a:ea typeface="ＭＳ Ｐゴシック" pitchFamily="-112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60684" y="4800600"/>
            <a:ext cx="832432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itchFamily="49" charset="0"/>
              <a:buChar char="o"/>
            </a:pPr>
            <a:r>
              <a:rPr lang="el-GR" sz="2000" dirty="0" smtClean="0">
                <a:ea typeface="ＭＳ Ｐゴシック" pitchFamily="-112" charset="-128"/>
              </a:rPr>
              <a:t>Αν ο πιο συχνός όρος </a:t>
            </a:r>
            <a:r>
              <a:rPr lang="en-US" sz="2000" dirty="0" smtClean="0">
                <a:ea typeface="ＭＳ Ｐゴシック" pitchFamily="-112" charset="-128"/>
              </a:rPr>
              <a:t> (</a:t>
            </a:r>
            <a:r>
              <a:rPr lang="el-GR" sz="2000" dirty="0" smtClean="0">
                <a:ea typeface="ＭＳ Ｐゴシック" pitchFamily="-112" charset="-128"/>
              </a:rPr>
              <a:t>ο όρος </a:t>
            </a:r>
            <a:r>
              <a:rPr lang="en-US" sz="2000" i="1" dirty="0" smtClean="0">
                <a:ea typeface="ＭＳ Ｐゴシック" pitchFamily="-112" charset="-128"/>
              </a:rPr>
              <a:t>the</a:t>
            </a:r>
            <a:r>
              <a:rPr lang="en-US" sz="2000" dirty="0" smtClean="0">
                <a:ea typeface="ＭＳ Ｐゴシック" pitchFamily="-112" charset="-128"/>
              </a:rPr>
              <a:t>) </a:t>
            </a:r>
            <a:r>
              <a:rPr lang="el-GR" sz="2000" dirty="0" smtClean="0">
                <a:ea typeface="ＭＳ Ｐゴシック" pitchFamily="-112" charset="-128"/>
              </a:rPr>
              <a:t>εμφανίζεται </a:t>
            </a:r>
            <a:r>
              <a:rPr lang="en-US" sz="2000" dirty="0" smtClean="0">
                <a:ea typeface="ＭＳ Ｐゴシック" pitchFamily="-112" charset="-128"/>
              </a:rPr>
              <a:t>cf</a:t>
            </a:r>
            <a:r>
              <a:rPr lang="en-US" sz="2000" i="1" baseline="-25000" dirty="0" smtClean="0">
                <a:ea typeface="ＭＳ Ｐゴシック" pitchFamily="-112" charset="-128"/>
              </a:rPr>
              <a:t>1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φορές</a:t>
            </a:r>
            <a:endParaRPr lang="el-GR" sz="2000" dirty="0">
              <a:ea typeface="ＭＳ Ｐゴシック" pitchFamily="-112" charset="-128"/>
            </a:endParaRPr>
          </a:p>
          <a:p>
            <a:pPr lvl="1">
              <a:buFont typeface="Courier New" pitchFamily="49" charset="0"/>
              <a:buChar char="o"/>
            </a:pPr>
            <a:r>
              <a:rPr lang="el-GR" sz="2000" dirty="0" smtClean="0">
                <a:ea typeface="ＭＳ Ｐゴシック" pitchFamily="-112" charset="-128"/>
              </a:rPr>
              <a:t>Τότε ο δεύτερος πιο συχνός</a:t>
            </a:r>
            <a:r>
              <a:rPr lang="en-US" sz="2000" dirty="0" smtClean="0">
                <a:ea typeface="ＭＳ Ｐゴシック" pitchFamily="-112" charset="-128"/>
              </a:rPr>
              <a:t> (</a:t>
            </a:r>
            <a:r>
              <a:rPr lang="en-US" sz="2000" i="1" dirty="0" smtClean="0">
                <a:ea typeface="ＭＳ Ｐゴシック" pitchFamily="-112" charset="-128"/>
              </a:rPr>
              <a:t>of</a:t>
            </a:r>
            <a:r>
              <a:rPr lang="en-US" sz="2000" dirty="0" smtClean="0">
                <a:ea typeface="ＭＳ Ｐゴシック" pitchFamily="-112" charset="-128"/>
              </a:rPr>
              <a:t>) </a:t>
            </a:r>
            <a:r>
              <a:rPr lang="el-GR" sz="2000" dirty="0" smtClean="0">
                <a:ea typeface="ＭＳ Ｐゴシック" pitchFamily="-112" charset="-128"/>
              </a:rPr>
              <a:t>εμφανίζεται</a:t>
            </a:r>
            <a:r>
              <a:rPr lang="en-US" sz="2000" dirty="0" smtClean="0">
                <a:ea typeface="ＭＳ Ｐゴシック" pitchFamily="-112" charset="-128"/>
              </a:rPr>
              <a:t> cf</a:t>
            </a:r>
            <a:r>
              <a:rPr lang="en-US" sz="2000" i="1" baseline="-25000" dirty="0" smtClean="0">
                <a:ea typeface="ＭＳ Ｐゴシック" pitchFamily="-112" charset="-128"/>
              </a:rPr>
              <a:t>1</a:t>
            </a:r>
            <a:r>
              <a:rPr lang="en-US" sz="2000" dirty="0" smtClean="0">
                <a:ea typeface="ＭＳ Ｐゴシック" pitchFamily="-112" charset="-128"/>
              </a:rPr>
              <a:t>/2 </a:t>
            </a:r>
            <a:r>
              <a:rPr lang="el-GR" sz="2000" dirty="0" smtClean="0">
                <a:ea typeface="ＭＳ Ｐゴシック" pitchFamily="-112" charset="-128"/>
              </a:rPr>
              <a:t>φορές</a:t>
            </a:r>
            <a:endParaRPr lang="el-GR" sz="2000" dirty="0">
              <a:ea typeface="ＭＳ Ｐゴシック" pitchFamily="-112" charset="-128"/>
            </a:endParaRPr>
          </a:p>
          <a:p>
            <a:pPr lvl="1">
              <a:buFont typeface="Courier New" pitchFamily="49" charset="0"/>
              <a:buChar char="o"/>
            </a:pPr>
            <a:r>
              <a:rPr lang="el-GR" sz="2000" dirty="0" smtClean="0">
                <a:ea typeface="ＭＳ Ｐゴシック" pitchFamily="-112" charset="-128"/>
              </a:rPr>
              <a:t>Ο τρίτος </a:t>
            </a:r>
            <a:r>
              <a:rPr lang="en-US" sz="2000" dirty="0" smtClean="0">
                <a:ea typeface="ＭＳ Ｐゴシック" pitchFamily="-112" charset="-128"/>
              </a:rPr>
              <a:t> (</a:t>
            </a:r>
            <a:r>
              <a:rPr lang="en-US" sz="2000" i="1" dirty="0" smtClean="0">
                <a:ea typeface="ＭＳ Ｐゴシック" pitchFamily="-112" charset="-128"/>
              </a:rPr>
              <a:t>and</a:t>
            </a:r>
            <a:r>
              <a:rPr lang="en-US" sz="2000" dirty="0" smtClean="0">
                <a:ea typeface="ＭＳ Ｐゴシック" pitchFamily="-112" charset="-128"/>
              </a:rPr>
              <a:t>)  cf</a:t>
            </a:r>
            <a:r>
              <a:rPr lang="en-US" sz="2000" i="1" baseline="-25000" dirty="0" smtClean="0">
                <a:ea typeface="ＭＳ Ｐゴシック" pitchFamily="-112" charset="-128"/>
              </a:rPr>
              <a:t>1</a:t>
            </a:r>
            <a:r>
              <a:rPr lang="en-US" sz="2000" dirty="0" smtClean="0">
                <a:ea typeface="ＭＳ Ｐゴシック" pitchFamily="-112" charset="-128"/>
              </a:rPr>
              <a:t>/3 </a:t>
            </a:r>
            <a:r>
              <a:rPr lang="el-GR" sz="2000" dirty="0" smtClean="0">
                <a:ea typeface="ＭＳ Ｐゴシック" pitchFamily="-112" charset="-128"/>
              </a:rPr>
              <a:t>φορές 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endParaRPr lang="el-GR" sz="2000" dirty="0" smtClean="0">
              <a:ea typeface="ＭＳ Ｐゴシック" pitchFamily="-112" charset="-128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>
                <a:ea typeface="ＭＳ Ｐゴシック" pitchFamily="-112" charset="-128"/>
              </a:rPr>
              <a:t>… </a:t>
            </a:r>
            <a:endParaRPr lang="el-GR" sz="2000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120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209800"/>
            <a:ext cx="832432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ea typeface="ＭＳ Ｐゴシック" pitchFamily="-112" charset="-128"/>
              </a:rPr>
              <a:t>cf</a:t>
            </a:r>
            <a:r>
              <a:rPr lang="en-US" baseline="-25000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= </a:t>
            </a:r>
            <a:r>
              <a:rPr lang="en-US" dirty="0">
                <a:ea typeface="ＭＳ Ｐゴシック" pitchFamily="-112" charset="-128"/>
              </a:rPr>
              <a:t>m</a:t>
            </a:r>
            <a:r>
              <a:rPr lang="en-US" dirty="0" smtClean="0">
                <a:ea typeface="ＭＳ Ｐゴシック" pitchFamily="-112" charset="-128"/>
              </a:rPr>
              <a:t>i</a:t>
            </a:r>
            <a:r>
              <a:rPr lang="en-US" baseline="30000" dirty="0" smtClean="0">
                <a:ea typeface="ＭＳ Ｐゴシック" pitchFamily="-112" charset="-128"/>
              </a:rPr>
              <a:t>-k</a:t>
            </a:r>
          </a:p>
          <a:p>
            <a:pPr marL="0" indent="0">
              <a:buNone/>
            </a:pPr>
            <a:r>
              <a:rPr lang="en-US" dirty="0" smtClean="0">
                <a:ea typeface="ＭＳ Ｐゴシック" pitchFamily="-112" charset="-128"/>
              </a:rPr>
              <a:t>log </a:t>
            </a:r>
            <a:r>
              <a:rPr lang="en-US" dirty="0" err="1" smtClean="0">
                <a:ea typeface="ＭＳ Ｐゴシック" pitchFamily="-112" charset="-128"/>
              </a:rPr>
              <a:t>cf</a:t>
            </a:r>
            <a:r>
              <a:rPr lang="en-US" i="1" baseline="-25000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= log </a:t>
            </a:r>
            <a:r>
              <a:rPr lang="en-US" i="1" dirty="0">
                <a:ea typeface="ＭＳ Ｐゴシック" pitchFamily="-112" charset="-128"/>
              </a:rPr>
              <a:t>m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-</a:t>
            </a:r>
            <a:r>
              <a:rPr lang="en-US" dirty="0" smtClean="0">
                <a:ea typeface="ＭＳ Ｐゴシック" pitchFamily="-112" charset="-128"/>
              </a:rPr>
              <a:t> k log 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endParaRPr lang="en-US" i="1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Γραμμική σχέση μεταξύ </a:t>
            </a:r>
            <a:r>
              <a:rPr lang="en-US" dirty="0" smtClean="0">
                <a:ea typeface="ＭＳ Ｐゴシック" pitchFamily="-112" charset="-128"/>
              </a:rPr>
              <a:t>log </a:t>
            </a:r>
            <a:r>
              <a:rPr lang="en-US" dirty="0" err="1" smtClean="0">
                <a:ea typeface="ＭＳ Ｐゴシック" pitchFamily="-112" charset="-128"/>
              </a:rPr>
              <a:t>cf</a:t>
            </a:r>
            <a:r>
              <a:rPr lang="en-US" i="1" baseline="-25000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και</a:t>
            </a:r>
            <a:r>
              <a:rPr lang="en-US" dirty="0" smtClean="0">
                <a:ea typeface="ＭＳ Ｐゴシック" pitchFamily="-112" charset="-128"/>
              </a:rPr>
              <a:t> log 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endParaRPr lang="en-US" i="1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l-GR" sz="800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n-US" sz="2400" dirty="0" err="1" smtClean="0">
                <a:ea typeface="ＭＳ Ｐゴシック" pitchFamily="-112" charset="-128"/>
              </a:rPr>
              <a:t>cf</a:t>
            </a:r>
            <a:r>
              <a:rPr lang="en-US" sz="2400" baseline="-25000" dirty="0" err="1" smtClean="0">
                <a:ea typeface="ＭＳ Ｐゴシック" pitchFamily="-112" charset="-128"/>
              </a:rPr>
              <a:t>i</a:t>
            </a:r>
            <a:r>
              <a:rPr lang="en-US" sz="2400" dirty="0" smtClean="0">
                <a:ea typeface="ＭＳ Ｐゴシック" pitchFamily="-112" charset="-128"/>
              </a:rPr>
              <a:t> = m </a:t>
            </a:r>
            <a:r>
              <a:rPr lang="en-US" sz="2400" dirty="0" err="1" smtClean="0">
                <a:ea typeface="ＭＳ Ｐゴシック" pitchFamily="-112" charset="-128"/>
              </a:rPr>
              <a:t>i</a:t>
            </a:r>
            <a:r>
              <a:rPr lang="el-GR" baseline="30000" dirty="0" smtClean="0">
                <a:ea typeface="ＭＳ Ｐゴシック" pitchFamily="-112" charset="-128"/>
              </a:rPr>
              <a:t>-</a:t>
            </a:r>
            <a:r>
              <a:rPr lang="en-US" baseline="30000" dirty="0">
                <a:ea typeface="ＭＳ Ｐゴシック" pitchFamily="-112" charset="-128"/>
              </a:rPr>
              <a:t>k</a:t>
            </a:r>
            <a:r>
              <a:rPr lang="en-US" sz="2400" dirty="0" smtClean="0">
                <a:ea typeface="ＭＳ Ｐゴシック" pitchFamily="-112" charset="-128"/>
              </a:rPr>
              <a:t>, k = 1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power law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σχέση (εκθετικός νόμος)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901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Zipf’s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law for Reuters RCV1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6C7E548-B741-4BF6-AF06-F545B643F2E5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pic>
        <p:nvPicPr>
          <p:cNvPr id="3482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49413"/>
            <a:ext cx="5524500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5.1</a:t>
            </a:r>
          </a:p>
        </p:txBody>
      </p:sp>
    </p:spTree>
    <p:extLst>
      <p:ext uri="{BB962C8B-B14F-4D97-AF65-F5344CB8AC3E}">
        <p14:creationId xmlns:p14="http://schemas.microsoft.com/office/powerpoint/2010/main" val="170977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 smtClean="0">
                <a:ea typeface="ＭＳ Ｐゴシック" pitchFamily="-112" charset="-128"/>
              </a:rPr>
              <a:t>ΣΥΜΠΙΕΣΗ</a:t>
            </a:r>
            <a:endParaRPr lang="en-US" cap="none" dirty="0" smtClean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5.2</a:t>
            </a:r>
            <a:endParaRPr lang="en-US" sz="1600" dirty="0">
              <a:solidFill>
                <a:srgbClr val="FBF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2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 smtClean="0">
                <a:ea typeface="ＭＳ Ｐゴシック" pitchFamily="-112" charset="-128"/>
              </a:rPr>
              <a:t> </a:t>
            </a:r>
            <a:r>
              <a:rPr lang="el-GR" sz="3200" dirty="0" smtClean="0">
                <a:ea typeface="ＭＳ Ｐゴシック" pitchFamily="-112" charset="-128"/>
              </a:rPr>
              <a:t>Θα δούμε μερικά θέματα για τη συμπίεση το </a:t>
            </a:r>
            <a:r>
              <a:rPr lang="el-GR" sz="3200" i="1" dirty="0" smtClean="0">
                <a:ea typeface="ＭＳ Ｐゴシック" pitchFamily="-112" charset="-128"/>
              </a:rPr>
              <a:t>λεξικού</a:t>
            </a:r>
            <a:r>
              <a:rPr lang="el-GR" sz="3200" dirty="0" smtClean="0">
                <a:ea typeface="ＭＳ Ｐゴシック" pitchFamily="-112" charset="-128"/>
              </a:rPr>
              <a:t> και των </a:t>
            </a:r>
            <a:r>
              <a:rPr lang="el-GR" sz="3200" i="1" dirty="0" smtClean="0">
                <a:ea typeface="ＭＳ Ｐゴシック" pitchFamily="-112" charset="-128"/>
              </a:rPr>
              <a:t>λιστών καταχωρήσεων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 smtClean="0">
                <a:ea typeface="ＭＳ Ｐゴシック" pitchFamily="-112" charset="-128"/>
              </a:rPr>
              <a:t> </a:t>
            </a:r>
            <a:r>
              <a:rPr lang="el-GR" sz="3200" dirty="0" smtClean="0">
                <a:ea typeface="ＭＳ Ｐゴシック" pitchFamily="-112" charset="-128"/>
              </a:rPr>
              <a:t>Βασικό </a:t>
            </a:r>
            <a:r>
              <a:rPr lang="en-US" sz="3200" dirty="0" smtClean="0">
                <a:ea typeface="ＭＳ Ｐゴシック" pitchFamily="-112" charset="-128"/>
              </a:rPr>
              <a:t>Boolean </a:t>
            </a:r>
            <a:r>
              <a:rPr lang="el-GR" sz="3200" dirty="0" smtClean="0">
                <a:ea typeface="ＭＳ Ｐゴシック" pitchFamily="-112" charset="-128"/>
              </a:rPr>
              <a:t>ανεστραμμένο ευρετήριο, χωρίς πληροφορία θέσης κλπ</a:t>
            </a:r>
            <a:endParaRPr lang="en-US" sz="3200" dirty="0" smtClean="0">
              <a:ea typeface="ＭＳ Ｐゴシック" pitchFamily="-112" charset="-128"/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9B74399-6C88-4C9B-A6BD-8ABCF0EBC09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703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θα δούμε σήμερα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981200"/>
            <a:ext cx="5486400" cy="19050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endParaRPr lang="en-US" sz="2400" dirty="0" smtClean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Κατασκευή ευρετηρίου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Στατιστικά για τη συλλογή</a:t>
            </a:r>
            <a:endParaRPr lang="en-US" sz="2400" dirty="0" smtClean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Συμπίεση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3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4-5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191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Γιατί συμπίεση; 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16795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-112" charset="-128"/>
              </a:rPr>
              <a:t>Λιγότερος </a:t>
            </a:r>
            <a:r>
              <a:rPr lang="el-GR" sz="2400" i="1" dirty="0" smtClean="0">
                <a:ea typeface="ＭＳ Ｐゴシック" pitchFamily="-112" charset="-128"/>
              </a:rPr>
              <a:t>χώρος στη μνήμη </a:t>
            </a:r>
            <a:endParaRPr lang="en-US" sz="2400" i="1" dirty="0" smtClean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-112" charset="-128"/>
              </a:rPr>
              <a:t>Λίγο πιο οικονομικό </a:t>
            </a:r>
            <a:endParaRPr lang="en-US" sz="2400" dirty="0" smtClean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-112" charset="-128"/>
              </a:rPr>
              <a:t>Κρατάμε περισσότερα πράγματα στη μνήμη </a:t>
            </a:r>
            <a:endParaRPr lang="en-US" sz="2400" dirty="0" smtClean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-112" charset="-128"/>
              </a:rPr>
              <a:t>Αύξηση της ταχύτητας</a:t>
            </a:r>
            <a:endParaRPr lang="en-US" sz="2400" dirty="0" smtClean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-112" charset="-128"/>
              </a:rPr>
              <a:t>Αύξηση της ταχύτητας μεταφοράς δεδομένων από το δίσκο στη μνήμη</a:t>
            </a:r>
            <a:endParaRPr lang="en-US" sz="2400" dirty="0" smtClean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τα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συμπιεσμένα δεδομένα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|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αποσυμπίεσε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 </a:t>
            </a:r>
            <a:r>
              <a:rPr lang="el-GR" sz="2400" dirty="0" smtClean="0">
                <a:ea typeface="ＭＳ Ｐゴシック" pitchFamily="-112" charset="-128"/>
              </a:rPr>
              <a:t>γρηγορότερο από</a:t>
            </a:r>
            <a:r>
              <a:rPr lang="en-US" sz="2400" dirty="0" smtClean="0">
                <a:ea typeface="ＭＳ Ｐゴシック" pitchFamily="-112" charset="-128"/>
              </a:rPr>
              <a:t> 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μη συμπιεσμένα δεδομένα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-112" charset="-128"/>
              </a:rPr>
              <a:t>Προϋπόθεση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Γρήγοροι αλγόριθμοι </a:t>
            </a:r>
            <a:r>
              <a:rPr lang="el-GR" sz="2400" dirty="0" err="1" smtClean="0">
                <a:ea typeface="ＭＳ Ｐゴシック" pitchFamily="-112" charset="-128"/>
              </a:rPr>
              <a:t>αποσυμπίεσης</a:t>
            </a:r>
            <a:r>
              <a:rPr lang="el-GR" sz="2400" dirty="0" smtClean="0">
                <a:ea typeface="ＭＳ Ｐゴシック" pitchFamily="-112" charset="-128"/>
              </a:rPr>
              <a:t>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3093762-6713-407C-9766-288D0ACBA3E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801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Απωλεστική</a:t>
            </a:r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και μη συμπίεση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1905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Lossless compression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(μη </a:t>
            </a:r>
            <a:r>
              <a:rPr lang="el-GR" sz="2400" dirty="0" err="1" smtClean="0">
                <a:ea typeface="ＭＳ Ｐゴシック" pitchFamily="-112" charset="-128"/>
              </a:rPr>
              <a:t>απωλεστική</a:t>
            </a:r>
            <a:r>
              <a:rPr lang="el-GR" sz="2400" dirty="0" smtClean="0">
                <a:ea typeface="ＭＳ Ｐゴシック" pitchFamily="-112" charset="-128"/>
              </a:rPr>
              <a:t> συμπίεση) Διατηρείτε όλη η πληροφορία</a:t>
            </a:r>
            <a:endParaRPr lang="en-US" sz="2400" dirty="0" smtClean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-112" charset="-128"/>
              </a:rPr>
              <a:t>Αυτή που κυρίως χρησιμοποιείται σε ΑΠ </a:t>
            </a:r>
            <a:endParaRPr lang="en-US" sz="2400" dirty="0" smtClean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compression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(</a:t>
            </a:r>
            <a:r>
              <a:rPr lang="el-GR" sz="2400" dirty="0" err="1" smtClean="0">
                <a:ea typeface="ＭＳ Ｐゴシック" pitchFamily="-112" charset="-128"/>
              </a:rPr>
              <a:t>απωλεστική</a:t>
            </a:r>
            <a:r>
              <a:rPr lang="el-GR" sz="2400" dirty="0" smtClean="0">
                <a:ea typeface="ＭＳ Ｐゴシック" pitchFamily="-112" charset="-128"/>
              </a:rPr>
              <a:t> συμπίεση) Κάποια πληροφορία χάνεται </a:t>
            </a:r>
            <a:endParaRPr lang="en-US" sz="2400" dirty="0" smtClean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-112" charset="-128"/>
              </a:rPr>
              <a:t>Πολλά από τα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βήματα προ-επεξεργασίας </a:t>
            </a:r>
            <a:r>
              <a:rPr lang="el-GR" sz="2400" dirty="0" smtClean="0">
                <a:ea typeface="ＭＳ Ｐゴシック" pitchFamily="-112" charset="-128"/>
              </a:rPr>
              <a:t>(μετατροπή σε μικρά, </a:t>
            </a:r>
            <a:r>
              <a:rPr lang="en-US" sz="2400" dirty="0">
                <a:ea typeface="ＭＳ Ｐゴシック" pitchFamily="-112" charset="-128"/>
              </a:rPr>
              <a:t>stop words, stemming, number </a:t>
            </a:r>
            <a:r>
              <a:rPr lang="en-US" sz="2400" dirty="0" smtClean="0">
                <a:ea typeface="ＭＳ Ｐゴシック" pitchFamily="-112" charset="-128"/>
              </a:rPr>
              <a:t>elimination</a:t>
            </a:r>
            <a:r>
              <a:rPr lang="el-GR" sz="2400" dirty="0" smtClean="0">
                <a:ea typeface="ＭＳ Ｐゴシック" pitchFamily="-112" charset="-128"/>
              </a:rPr>
              <a:t>) μπορεί να θεωρηθούν ως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err="1" smtClean="0">
                <a:ea typeface="ＭＳ Ｐゴシック" pitchFamily="-112" charset="-128"/>
              </a:rPr>
              <a:t>απωλεστική</a:t>
            </a:r>
            <a:r>
              <a:rPr lang="el-GR" sz="2400" dirty="0" smtClean="0">
                <a:ea typeface="ＭＳ Ｐゴシック" pitchFamily="-112" charset="-128"/>
              </a:rPr>
              <a:t> συμπίεση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-112" charset="-128"/>
              </a:rPr>
              <a:t>Μπορεί να είναι αποδεκτή στην περίπτωση π.χ., που μας ενδιαφέρουν μόνο τα κορυφαία από τα σχετικά έγγραφα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9DE0076-1A50-4759-8DBA-56B97E7769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5.1</a:t>
            </a:r>
          </a:p>
        </p:txBody>
      </p:sp>
    </p:spTree>
    <p:extLst>
      <p:ext uri="{BB962C8B-B14F-4D97-AF65-F5344CB8AC3E}">
        <p14:creationId xmlns:p14="http://schemas.microsoft.com/office/powerpoint/2010/main" val="350526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 dirty="0" smtClean="0">
                <a:ea typeface="ＭＳ Ｐゴシック" pitchFamily="-112" charset="-128"/>
              </a:rPr>
              <a:t>ΣΥΜΠΙΕΣΗ ΛΕΞΙΚΟΥ</a:t>
            </a:r>
            <a:endParaRPr lang="en-US" cap="none" dirty="0" smtClean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5.2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142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λεξικού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7891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9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800" dirty="0" smtClean="0">
                <a:ea typeface="ＭＳ Ｐゴシック" pitchFamily="-112" charset="-128"/>
              </a:rPr>
              <a:t> Η αναζήτηση αρχίζει από το λεξικό -&gt; Θα θέλαμε να το κρατάμε στη μνήμη</a:t>
            </a:r>
            <a:endParaRPr lang="en-US" sz="2800" dirty="0" smtClean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 smtClean="0">
                <a:ea typeface="ＭＳ Ｐゴシック" pitchFamily="-112" charset="-128"/>
              </a:rPr>
              <a:t> Συνυπάρχει </a:t>
            </a:r>
            <a:r>
              <a:rPr lang="el-GR" sz="2800" dirty="0">
                <a:ea typeface="ＭＳ Ｐゴシック" pitchFamily="-112" charset="-128"/>
              </a:rPr>
              <a:t>με άλλες εφαρμογές </a:t>
            </a:r>
            <a:r>
              <a:rPr lang="el-GR" sz="2800" dirty="0" smtClean="0">
                <a:ea typeface="ＭＳ Ｐゴシック" pitchFamily="-112" charset="-128"/>
              </a:rPr>
              <a:t>(</a:t>
            </a:r>
            <a:r>
              <a:rPr lang="en-US" sz="2800" dirty="0">
                <a:ea typeface="ＭＳ Ｐゴシック" pitchFamily="-112" charset="-128"/>
              </a:rPr>
              <a:t>m</a:t>
            </a:r>
            <a:r>
              <a:rPr lang="en-US" sz="2800" dirty="0" smtClean="0">
                <a:ea typeface="ＭＳ Ｐゴシック" pitchFamily="-112" charset="-128"/>
              </a:rPr>
              <a:t>emory footprint competition)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 smtClean="0">
                <a:ea typeface="ＭＳ Ｐゴシック" pitchFamily="-112" charset="-128"/>
              </a:rPr>
              <a:t> Κινητές/ενσωματωμένες συσκευές μικρή μνήμη</a:t>
            </a:r>
            <a:endParaRPr lang="en-US" sz="2800" dirty="0" smtClean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 smtClean="0">
                <a:ea typeface="ＭＳ Ｐゴシック" pitchFamily="-112" charset="-128"/>
              </a:rPr>
              <a:t> Ακόμα και αν όχι στη μνήμη, θα θέλαμε να είναι μικρό για γρήγορη αρχή της αναζήτησης 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0D3DE7D-4BF7-4A50-881B-82FCAC7D02D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5.2</a:t>
            </a:r>
            <a:endParaRPr lang="en-US" sz="1600" dirty="0">
              <a:solidFill>
                <a:srgbClr val="FBF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1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5732"/>
            <a:ext cx="7886700" cy="9648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Αποθήκευση λεξικού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493713" y="962059"/>
            <a:ext cx="8458200" cy="751094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 smtClean="0">
                <a:ea typeface="ＭＳ Ｐゴシック" pitchFamily="-112" charset="-128"/>
              </a:rPr>
              <a:t>Κάθε εγγραφή: τον όρο, συχνότητα εμφάνισης, δείκτη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 smtClean="0">
                <a:ea typeface="ＭＳ Ｐゴシック" pitchFamily="-112" charset="-128"/>
              </a:rPr>
              <a:t>Θα θεωρήσουμε </a:t>
            </a:r>
            <a:r>
              <a:rPr lang="el-GR" sz="2000" i="1" dirty="0" smtClean="0">
                <a:solidFill>
                  <a:srgbClr val="FF0000"/>
                </a:solidFill>
                <a:ea typeface="ＭＳ Ｐゴシック" pitchFamily="-112" charset="-128"/>
              </a:rPr>
              <a:t>την πιο απλή αποθήκευση</a:t>
            </a:r>
            <a:r>
              <a:rPr lang="el-GR" sz="2000" dirty="0" smtClean="0">
                <a:ea typeface="ＭＳ Ｐゴシック" pitchFamily="-112" charset="-128"/>
              </a:rPr>
              <a:t>, ως ταξινομημένο πίνακα εγγραφών σταθερού μεγέθους (</a:t>
            </a:r>
            <a:r>
              <a:rPr lang="en-US" sz="2000" dirty="0" smtClean="0">
                <a:ea typeface="ＭＳ Ｐゴシック" pitchFamily="-112" charset="-128"/>
              </a:rPr>
              <a:t>array of fixed-width entries)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1600" dirty="0" smtClean="0">
                <a:ea typeface="ＭＳ Ｐゴシック" pitchFamily="-112" charset="-128"/>
              </a:rPr>
              <a:t>~400,000 </a:t>
            </a:r>
            <a:r>
              <a:rPr lang="el-GR" sz="1600" dirty="0" smtClean="0">
                <a:ea typeface="ＭＳ Ｐゴシック" pitchFamily="-112" charset="-128"/>
              </a:rPr>
              <a:t>όροι</a:t>
            </a:r>
            <a:r>
              <a:rPr lang="en-US" sz="1600" dirty="0" smtClean="0">
                <a:ea typeface="ＭＳ Ｐゴシック" pitchFamily="-112" charset="-128"/>
              </a:rPr>
              <a:t>; 28 bytes/term = 11.2 MB.</a:t>
            </a:r>
          </a:p>
        </p:txBody>
      </p:sp>
      <p:sp>
        <p:nvSpPr>
          <p:cNvPr id="38935" name="Slide Number Placeholder 22"/>
          <p:cNvSpPr>
            <a:spLocks noGrp="1"/>
          </p:cNvSpPr>
          <p:nvPr>
            <p:ph type="sldNum" sz="quarter" idx="12"/>
          </p:nvPr>
        </p:nvSpPr>
        <p:spPr bwMode="auto">
          <a:xfrm>
            <a:off x="6932613" y="6298306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B5A3449-696F-4075-BCC7-99E12A675C1B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24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>
            <p:extLst/>
          </p:nvPr>
        </p:nvGraphicFramePr>
        <p:xfrm>
          <a:off x="2817813" y="2628700"/>
          <a:ext cx="4016375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5" imgW="6560657" imgH="4067652" progId="Word.Document.8">
                  <p:embed/>
                </p:oleObj>
              </mc:Choice>
              <mc:Fallback>
                <p:oleObj name="Document" r:id="rId5" imgW="6560657" imgH="40676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2628700"/>
                        <a:ext cx="4016375" cy="254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917" name="AutoShape 5"/>
          <p:cNvCxnSpPr>
            <a:cxnSpLocks noChangeShapeType="1"/>
          </p:cNvCxnSpPr>
          <p:nvPr/>
        </p:nvCxnSpPr>
        <p:spPr bwMode="auto">
          <a:xfrm>
            <a:off x="5942013" y="33907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8" name="AutoShape 6"/>
          <p:cNvCxnSpPr>
            <a:cxnSpLocks noChangeShapeType="1"/>
          </p:cNvCxnSpPr>
          <p:nvPr/>
        </p:nvCxnSpPr>
        <p:spPr bwMode="auto">
          <a:xfrm>
            <a:off x="5942013" y="37717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9" name="AutoShape 7"/>
          <p:cNvCxnSpPr>
            <a:cxnSpLocks noChangeShapeType="1"/>
          </p:cNvCxnSpPr>
          <p:nvPr/>
        </p:nvCxnSpPr>
        <p:spPr bwMode="auto">
          <a:xfrm>
            <a:off x="5942013" y="47623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26987" y="5100238"/>
            <a:ext cx="2741613" cy="1143000"/>
          </a:xfrm>
          <a:prstGeom prst="upArrowCallout">
            <a:avLst>
              <a:gd name="adj1" fmla="val 59965"/>
              <a:gd name="adj2" fmla="val 59965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Δομή Αναζήτησης </a:t>
            </a:r>
          </a:p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Λεξικού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446213" y="33907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1446213" y="43051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379413" y="38479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836613" y="36955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1903413" y="33907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1903413" y="36955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1903413" y="46099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V="1">
            <a:off x="1903413" y="43051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836613" y="41527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2894013" y="5209975"/>
            <a:ext cx="12176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20 bytes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624388" y="5209975"/>
            <a:ext cx="169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4 bytes each</a:t>
            </a: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 flipV="1">
            <a:off x="4722813" y="49147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V="1">
            <a:off x="5408613" y="49147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92576" y="5757075"/>
            <a:ext cx="417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20+4+4)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400,000=11,2MB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7013" y="6400303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Θα την αγνοήσουμε</a:t>
            </a:r>
            <a:endParaRPr lang="el-GR" sz="16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" name="Elbow Connector 4"/>
          <p:cNvCxnSpPr/>
          <p:nvPr/>
        </p:nvCxnSpPr>
        <p:spPr>
          <a:xfrm rot="5400000" flipH="1" flipV="1">
            <a:off x="2026300" y="6321476"/>
            <a:ext cx="290800" cy="228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0" y="6290377"/>
            <a:ext cx="445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4 bytes pointers -&gt; 4GB address space (more bytes may be needed for larger collections</a:t>
            </a:r>
            <a:r>
              <a:rPr lang="en-US" sz="1200" dirty="0" smtClean="0">
                <a:latin typeface="+mn-lt"/>
              </a:rPr>
              <a:t>)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807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94438" y="86176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Αποθήκευση λεξικού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12192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sz="2800" dirty="0" smtClean="0">
                <a:ea typeface="ＭＳ Ｐゴシック" pitchFamily="-112" charset="-128"/>
              </a:rPr>
              <a:t>Σπατάλη χώρου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-112" charset="-128"/>
              </a:rPr>
              <a:t>Πολλά από τα </a:t>
            </a:r>
            <a:r>
              <a:rPr lang="en-US" sz="2400" dirty="0" smtClean="0">
                <a:ea typeface="ＭＳ Ｐゴシック" pitchFamily="-112" charset="-128"/>
              </a:rPr>
              <a:t>bytes </a:t>
            </a:r>
            <a:r>
              <a:rPr lang="el-GR" sz="2400" dirty="0" smtClean="0">
                <a:ea typeface="ＭＳ Ｐゴシック" pitchFamily="-112" charset="-128"/>
              </a:rPr>
              <a:t>στη στήλη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Term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i="1" dirty="0" smtClean="0">
                <a:ea typeface="ＭＳ Ｐゴシック" pitchFamily="-112" charset="-128"/>
              </a:rPr>
              <a:t>δεν</a:t>
            </a:r>
            <a:r>
              <a:rPr lang="el-GR" sz="2400" dirty="0" smtClean="0">
                <a:ea typeface="ＭＳ Ｐゴシック" pitchFamily="-112" charset="-128"/>
              </a:rPr>
              <a:t> χρησιμοποιούνται 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-112" charset="-128"/>
                <a:cs typeface="Times New Roman" pitchFamily="-112" charset="0"/>
              </a:rPr>
              <a:t>–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 δίνουμε </a:t>
            </a:r>
            <a:r>
              <a:rPr lang="en-US" sz="2400" dirty="0" smtClean="0">
                <a:ea typeface="ＭＳ Ｐゴシック" pitchFamily="-112" charset="-128"/>
              </a:rPr>
              <a:t>20 bytes </a:t>
            </a:r>
            <a:r>
              <a:rPr lang="el-GR" sz="2400" dirty="0" smtClean="0">
                <a:ea typeface="ＭＳ Ｐゴシック" pitchFamily="-112" charset="-128"/>
              </a:rPr>
              <a:t>για όρους με 1 χαρακτήρα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l-GR" sz="1600" dirty="0" smtClean="0">
                <a:ea typeface="ＭＳ Ｐゴシック" pitchFamily="-112" charset="-128"/>
              </a:rPr>
              <a:t>Και  δε μπορούμε να χειριστούμε το </a:t>
            </a:r>
            <a:r>
              <a:rPr lang="en-US" sz="1600" i="1" dirty="0" smtClean="0">
                <a:ea typeface="ＭＳ Ｐゴシック" pitchFamily="-112" charset="-128"/>
              </a:rPr>
              <a:t>supercalifragilisticexpialidocious </a:t>
            </a:r>
            <a:r>
              <a:rPr lang="el-GR" sz="1600" dirty="0" smtClean="0">
                <a:ea typeface="ＭＳ Ｐゴシック" pitchFamily="-112" charset="-128"/>
              </a:rPr>
              <a:t>ή</a:t>
            </a:r>
            <a:r>
              <a:rPr lang="en-US" sz="1600" dirty="0" smtClean="0">
                <a:ea typeface="ＭＳ Ｐゴシック" pitchFamily="-112" charset="-128"/>
              </a:rPr>
              <a:t> </a:t>
            </a:r>
            <a:r>
              <a:rPr lang="en-US" sz="1600" i="1" dirty="0" err="1" smtClean="0">
                <a:ea typeface="ＭＳ Ｐゴシック" pitchFamily="-112" charset="-128"/>
              </a:rPr>
              <a:t>hydrochlorofluorocarbons</a:t>
            </a:r>
            <a:r>
              <a:rPr lang="el-GR" sz="1600" i="1" dirty="0">
                <a:ea typeface="ＭＳ Ｐゴシック" pitchFamily="-112" charset="-128"/>
              </a:rPr>
              <a:t> </a:t>
            </a:r>
            <a:r>
              <a:rPr lang="el-GR" sz="1600" i="1" dirty="0" smtClean="0">
                <a:ea typeface="ＭＳ Ｐゴシック" pitchFamily="-112" charset="-128"/>
              </a:rPr>
              <a:t>(λέξεις με πάνω από 20 χαρακτήρες)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endParaRPr lang="en-US" sz="1600" i="1" dirty="0" smtClean="0">
              <a:ea typeface="ＭＳ Ｐゴシック" pitchFamily="-112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Μέσος όρος στο γραπτό λόγο για τα Αγγλικά είναι </a:t>
            </a:r>
            <a:r>
              <a:rPr lang="en-US" sz="2400" dirty="0" smtClean="0">
                <a:ea typeface="ＭＳ Ｐゴシック" pitchFamily="-112" charset="-128"/>
              </a:rPr>
              <a:t>~4.5 </a:t>
            </a:r>
            <a:r>
              <a:rPr lang="el-GR" sz="2400" dirty="0" smtClean="0">
                <a:ea typeface="ＭＳ Ｐゴシック" pitchFamily="-112" charset="-128"/>
              </a:rPr>
              <a:t>χαρακτήρες</a:t>
            </a:r>
            <a:r>
              <a:rPr lang="en-US" sz="2400" dirty="0" smtClean="0">
                <a:ea typeface="ＭＳ Ｐゴシック" pitchFamily="-112" charset="-128"/>
              </a:rPr>
              <a:t>/</a:t>
            </a:r>
            <a:r>
              <a:rPr lang="el-GR" sz="2400" dirty="0" smtClean="0">
                <a:ea typeface="ＭＳ Ｐゴシック" pitchFamily="-112" charset="-128"/>
              </a:rPr>
              <a:t>λέξη</a:t>
            </a:r>
            <a:r>
              <a:rPr lang="en-US" sz="2400" dirty="0" smtClean="0">
                <a:ea typeface="ＭＳ Ｐゴシック" pitchFamily="-112" charset="-128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Μέσος όρος των λέξεων στο λεξικό για τα Αγγλικά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~8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χαρακτήρες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Οι μικρές λέξεις κυριαρχούν στα </a:t>
            </a:r>
            <a:r>
              <a:rPr lang="en-US" sz="2400" dirty="0" smtClean="0">
                <a:ea typeface="ＭＳ Ｐゴシック" pitchFamily="-112" charset="-128"/>
              </a:rPr>
              <a:t>tokens </a:t>
            </a:r>
            <a:r>
              <a:rPr lang="el-GR" sz="2400" dirty="0" smtClean="0">
                <a:ea typeface="ＭＳ Ｐゴシック" pitchFamily="-112" charset="-128"/>
              </a:rPr>
              <a:t>αλλά όχι στους όρους</a:t>
            </a:r>
            <a:r>
              <a:rPr lang="en-US" sz="2400" dirty="0" smtClean="0">
                <a:ea typeface="ＭＳ Ｐゴシック" pitchFamily="-112" charset="-128"/>
              </a:rPr>
              <a:t>.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A75FB2C-9AD2-4B42-9A8E-81ECE2257E1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5.2</a:t>
            </a:r>
            <a:endParaRPr lang="en-US" sz="1600" dirty="0">
              <a:solidFill>
                <a:srgbClr val="FBF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12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76" y="-1604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της λίστας όρων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</a:b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Λεξικό-ως-Σειρά-Χαρακτήρων 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286000" y="3200400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230188" y="4017963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Document" r:id="rId4" imgW="6403848" imgH="3941064" progId="Word.Document.8">
                  <p:embed/>
                </p:oleObj>
              </mc:Choice>
              <mc:Fallback>
                <p:oleObj name="Document" r:id="rId4" imgW="6403848" imgH="39410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4017963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901950" y="46339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587750" y="38719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749550" y="3567113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901950" y="4938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892550" y="37957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511550" y="3567113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901950" y="53197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349750" y="3567113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901950" y="57769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187950" y="3567113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AutoShape 16"/>
          <p:cNvSpPr>
            <a:spLocks noChangeArrowheads="1"/>
          </p:cNvSpPr>
          <p:nvPr/>
        </p:nvSpPr>
        <p:spPr bwMode="auto">
          <a:xfrm>
            <a:off x="6254750" y="3719513"/>
            <a:ext cx="2741613" cy="1096962"/>
          </a:xfrm>
          <a:prstGeom prst="upArrowCallout">
            <a:avLst>
              <a:gd name="adj1" fmla="val 62482"/>
              <a:gd name="adj2" fmla="val 62482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400" dirty="0" smtClean="0">
                <a:latin typeface="Times New Roman" pitchFamily="-112" charset="0"/>
              </a:rPr>
              <a:t>Συνολικό μήκος της σειράς</a:t>
            </a:r>
            <a:r>
              <a:rPr lang="el-GR" sz="1400" dirty="0">
                <a:latin typeface="Times New Roman" pitchFamily="-112" charset="0"/>
              </a:rPr>
              <a:t> </a:t>
            </a:r>
            <a:r>
              <a:rPr lang="el-GR" sz="1400" dirty="0" smtClean="0">
                <a:latin typeface="Times New Roman" pitchFamily="-112" charset="0"/>
              </a:rPr>
              <a:t>(</a:t>
            </a:r>
            <a:r>
              <a:rPr lang="en-US" sz="1400" dirty="0" smtClean="0">
                <a:latin typeface="Times New Roman" pitchFamily="-112" charset="0"/>
              </a:rPr>
              <a:t>string</a:t>
            </a:r>
            <a:r>
              <a:rPr lang="el-GR" sz="1400" dirty="0" smtClean="0">
                <a:latin typeface="Times New Roman" pitchFamily="-112" charset="0"/>
              </a:rPr>
              <a:t>)</a:t>
            </a:r>
            <a:r>
              <a:rPr lang="en-US" sz="1400" dirty="0" smtClean="0">
                <a:latin typeface="Times New Roman" pitchFamily="-112" charset="0"/>
              </a:rPr>
              <a:t> </a:t>
            </a:r>
            <a:r>
              <a:rPr lang="en-US" sz="1400" dirty="0">
                <a:latin typeface="Times New Roman" pitchFamily="-112" charset="0"/>
              </a:rPr>
              <a:t>=</a:t>
            </a:r>
          </a:p>
          <a:p>
            <a:pPr algn="ctr" eaLnBrk="0" hangingPunct="0"/>
            <a:r>
              <a:rPr lang="en-US" sz="1400" dirty="0">
                <a:latin typeface="Times New Roman" pitchFamily="-112" charset="0"/>
              </a:rPr>
              <a:t>400K x </a:t>
            </a:r>
            <a:r>
              <a:rPr lang="en-US" sz="1400" dirty="0">
                <a:solidFill>
                  <a:srgbClr val="FF0000"/>
                </a:solidFill>
                <a:latin typeface="Times New Roman" pitchFamily="-112" charset="0"/>
              </a:rPr>
              <a:t>8</a:t>
            </a:r>
            <a:r>
              <a:rPr lang="en-US" sz="1400" dirty="0">
                <a:latin typeface="Times New Roman" pitchFamily="-112" charset="0"/>
              </a:rPr>
              <a:t>B = 3.2MB</a:t>
            </a:r>
          </a:p>
        </p:txBody>
      </p:sp>
      <p:sp>
        <p:nvSpPr>
          <p:cNvPr id="40976" name="AutoShape 17"/>
          <p:cNvSpPr>
            <a:spLocks noChangeArrowheads="1"/>
          </p:cNvSpPr>
          <p:nvPr/>
        </p:nvSpPr>
        <p:spPr bwMode="auto">
          <a:xfrm>
            <a:off x="5264150" y="5167313"/>
            <a:ext cx="3748088" cy="1096962"/>
          </a:xfrm>
          <a:prstGeom prst="leftArrowCallout">
            <a:avLst>
              <a:gd name="adj1" fmla="val 25000"/>
              <a:gd name="adj2" fmla="val 25000"/>
              <a:gd name="adj3" fmla="val 56946"/>
              <a:gd name="adj4" fmla="val 71157"/>
            </a:avLst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Δείκτες για </a:t>
            </a:r>
            <a:r>
              <a:rPr lang="en-US" dirty="0" smtClean="0">
                <a:latin typeface="Times New Roman" pitchFamily="-112" charset="0"/>
              </a:rPr>
              <a:t>3.2M</a:t>
            </a:r>
            <a:endParaRPr lang="en-US" dirty="0">
              <a:latin typeface="Times New Roman" pitchFamily="-112" charset="0"/>
            </a:endParaRPr>
          </a:p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θέσεις</a:t>
            </a:r>
            <a:r>
              <a:rPr lang="en-US" dirty="0" smtClean="0">
                <a:latin typeface="Times New Roman" pitchFamily="-112" charset="0"/>
              </a:rPr>
              <a:t>: </a:t>
            </a:r>
            <a:r>
              <a:rPr lang="en-US" dirty="0">
                <a:latin typeface="Times New Roman" pitchFamily="-112" charset="0"/>
              </a:rPr>
              <a:t>log</a:t>
            </a:r>
            <a:r>
              <a:rPr lang="en-US" baseline="-25000" dirty="0">
                <a:latin typeface="Times New Roman" pitchFamily="-112" charset="0"/>
              </a:rPr>
              <a:t>2</a:t>
            </a:r>
            <a:r>
              <a:rPr lang="en-US" dirty="0">
                <a:latin typeface="Times New Roman" pitchFamily="-112" charset="0"/>
              </a:rPr>
              <a:t>3.2M =</a:t>
            </a:r>
          </a:p>
          <a:p>
            <a:pPr algn="ctr" eaLnBrk="0" hangingPunct="0"/>
            <a:r>
              <a:rPr lang="en-US" dirty="0">
                <a:latin typeface="Times New Roman" pitchFamily="-112" charset="0"/>
              </a:rPr>
              <a:t>22bits = </a:t>
            </a:r>
            <a:r>
              <a:rPr lang="en-US" dirty="0">
                <a:solidFill>
                  <a:srgbClr val="FF0000"/>
                </a:solidFill>
                <a:latin typeface="Times New Roman" pitchFamily="-112" charset="0"/>
              </a:rPr>
              <a:t>3</a:t>
            </a:r>
            <a:r>
              <a:rPr lang="en-US" dirty="0">
                <a:latin typeface="Times New Roman" pitchFamily="-112" charset="0"/>
              </a:rPr>
              <a:t>bytes</a:t>
            </a:r>
          </a:p>
        </p:txBody>
      </p:sp>
      <p:sp>
        <p:nvSpPr>
          <p:cNvPr id="40977" name="Rectangle 18"/>
          <p:cNvSpPr>
            <a:spLocks noChangeArrowheads="1"/>
          </p:cNvSpPr>
          <p:nvPr/>
        </p:nvSpPr>
        <p:spPr bwMode="auto">
          <a:xfrm>
            <a:off x="228600" y="1523999"/>
            <a:ext cx="8701088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600" dirty="0" smtClean="0">
                <a:latin typeface="+mn-lt"/>
              </a:rPr>
              <a:t>Αποθήκευσε το λεξικό ως ένα </a:t>
            </a:r>
            <a:r>
              <a:rPr lang="en-US" sz="2600" dirty="0" smtClean="0">
                <a:latin typeface="+mn-lt"/>
              </a:rPr>
              <a:t>(</a:t>
            </a:r>
            <a:r>
              <a:rPr lang="el-GR" sz="2600" dirty="0" smtClean="0">
                <a:latin typeface="+mn-lt"/>
              </a:rPr>
              <a:t>μεγάλο</a:t>
            </a:r>
            <a:r>
              <a:rPr lang="en-US" sz="2600" dirty="0" smtClean="0">
                <a:latin typeface="+mn-lt"/>
              </a:rPr>
              <a:t>) </a:t>
            </a:r>
            <a:r>
              <a:rPr lang="en-US" sz="2600" dirty="0">
                <a:latin typeface="+mn-lt"/>
              </a:rPr>
              <a:t>string </a:t>
            </a:r>
            <a:r>
              <a:rPr lang="el-GR" sz="2600" dirty="0" smtClean="0">
                <a:latin typeface="+mn-lt"/>
              </a:rPr>
              <a:t>χαρακτήρων</a:t>
            </a:r>
            <a:r>
              <a:rPr lang="en-US" sz="2600" dirty="0" smtClean="0">
                <a:latin typeface="+mn-lt"/>
              </a:rPr>
              <a:t>:</a:t>
            </a:r>
            <a:endParaRPr lang="el-GR" sz="2600" dirty="0">
              <a:latin typeface="+mn-lt"/>
            </a:endParaRP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 smtClean="0">
                <a:latin typeface="+mn-lt"/>
              </a:rPr>
              <a:t>Ένας δείκτης δείχνει στο τέλος της τρέχουσας λέξης (αρχή επόμενης) </a:t>
            </a: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 smtClean="0">
                <a:latin typeface="+mn-lt"/>
              </a:rPr>
              <a:t>Εξοικονόμηση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60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%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του χώρου</a:t>
            </a:r>
            <a:endParaRPr lang="en-US" sz="2000" dirty="0">
              <a:latin typeface="+mn-lt"/>
            </a:endParaRP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6292849"/>
            <a:ext cx="480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 smtClean="0">
                <a:latin typeface="+mn-lt"/>
              </a:rPr>
              <a:t>δυαδική αναζήτηση όπως πριν, τώρα στο </a:t>
            </a:r>
            <a:r>
              <a:rPr lang="en-US" sz="1800" dirty="0" smtClean="0">
                <a:latin typeface="+mn-lt"/>
              </a:rPr>
              <a:t>string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835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41967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Χώρος για το λεξικό ως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string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058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 smtClean="0">
                <a:ea typeface="ＭＳ Ｐゴシック" pitchFamily="-112" charset="-128"/>
              </a:rPr>
              <a:t> bytes </a:t>
            </a:r>
            <a:r>
              <a:rPr lang="el-GR" dirty="0" smtClean="0">
                <a:ea typeface="ＭＳ Ｐゴシック" pitchFamily="-112" charset="-128"/>
              </a:rPr>
              <a:t>ανά όρο για το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Freq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 smtClean="0">
                <a:ea typeface="ＭＳ Ｐゴシック" pitchFamily="-112" charset="-128"/>
              </a:rPr>
              <a:t> bytes </a:t>
            </a:r>
            <a:r>
              <a:rPr lang="el-GR" dirty="0" smtClean="0">
                <a:ea typeface="ＭＳ Ｐゴシック" pitchFamily="-112" charset="-128"/>
              </a:rPr>
              <a:t>ανά όρο για δείκτες σε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Postings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3</a:t>
            </a:r>
            <a:r>
              <a:rPr lang="en-US" dirty="0" smtClean="0">
                <a:ea typeface="ＭＳ Ｐゴシック" pitchFamily="-112" charset="-128"/>
              </a:rPr>
              <a:t> bytes </a:t>
            </a:r>
            <a:r>
              <a:rPr lang="el-GR" dirty="0" smtClean="0">
                <a:ea typeface="ＭＳ Ｐゴシック" pitchFamily="-112" charset="-128"/>
              </a:rPr>
              <a:t>ανά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term pointer</a:t>
            </a:r>
          </a:p>
          <a:p>
            <a:pPr eaLnBrk="1" hangingPunct="1"/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Κατά μέσο όρο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8 </a:t>
            </a:r>
            <a:r>
              <a:rPr lang="en-US" dirty="0" smtClean="0">
                <a:ea typeface="ＭＳ Ｐゴシック" pitchFamily="-112" charset="-128"/>
              </a:rPr>
              <a:t>bytes </a:t>
            </a:r>
            <a:r>
              <a:rPr lang="el-GR" dirty="0" smtClean="0">
                <a:ea typeface="ＭＳ Ｐゴシック" pitchFamily="-112" charset="-128"/>
              </a:rPr>
              <a:t>ανά όρο στο </a:t>
            </a:r>
            <a:r>
              <a:rPr lang="en-US" dirty="0" smtClean="0">
                <a:ea typeface="ＭＳ Ｐゴシック" pitchFamily="-112" charset="-128"/>
              </a:rPr>
              <a:t>string</a:t>
            </a:r>
            <a:r>
              <a:rPr lang="el-GR" dirty="0" smtClean="0">
                <a:ea typeface="ＭＳ Ｐゴシック" pitchFamily="-112" charset="-128"/>
              </a:rPr>
              <a:t> (3.2ΜΒ)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400K </a:t>
            </a:r>
            <a:r>
              <a:rPr lang="el-GR" dirty="0" smtClean="0">
                <a:ea typeface="ＭＳ Ｐゴシック" pitchFamily="-112" charset="-128"/>
              </a:rPr>
              <a:t>όροι</a:t>
            </a:r>
            <a:r>
              <a:rPr lang="en-US" dirty="0" smtClean="0">
                <a:ea typeface="ＭＳ Ｐゴシック" pitchFamily="-112" charset="-128"/>
              </a:rPr>
              <a:t> x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19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  <a:sym typeface="Symbol" pitchFamily="-112" charset="2"/>
              </a:rPr>
              <a:t> 7.6 MB (</a:t>
            </a:r>
            <a:r>
              <a:rPr lang="el-GR" dirty="0" smtClean="0">
                <a:ea typeface="ＭＳ Ｐゴシック" pitchFamily="-112" charset="-128"/>
                <a:sym typeface="Symbol" pitchFamily="-112" charset="2"/>
              </a:rPr>
              <a:t>έναντι</a:t>
            </a:r>
            <a:r>
              <a:rPr lang="en-US" dirty="0" smtClean="0">
                <a:ea typeface="ＭＳ Ｐゴシック" pitchFamily="-112" charset="-128"/>
                <a:sym typeface="Symbol" pitchFamily="-112" charset="2"/>
              </a:rPr>
              <a:t> 11.2MB </a:t>
            </a:r>
            <a:r>
              <a:rPr lang="el-GR" dirty="0" smtClean="0">
                <a:ea typeface="ＭＳ Ｐゴシック" pitchFamily="-112" charset="-128"/>
                <a:sym typeface="Symbol" pitchFamily="-112" charset="2"/>
              </a:rPr>
              <a:t>για σταθερό μήκος λέξης</a:t>
            </a:r>
            <a:r>
              <a:rPr lang="en-US" dirty="0" smtClean="0">
                <a:ea typeface="ＭＳ Ｐゴシック" pitchFamily="-112" charset="-128"/>
                <a:sym typeface="Symbol" pitchFamily="-112" charset="2"/>
              </a:rPr>
              <a:t>)</a:t>
            </a:r>
            <a:endParaRPr lang="el-GR" dirty="0" smtClean="0">
              <a:ea typeface="ＭＳ Ｐゴシック" pitchFamily="-112" charset="-128"/>
              <a:sym typeface="Symbol" pitchFamily="-112" charset="2"/>
            </a:endParaRPr>
          </a:p>
          <a:p>
            <a:pPr eaLnBrk="1" hangingPunct="1">
              <a:buNone/>
            </a:pP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5D9A7EB-2613-4B15-8E56-371E57FA4CF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2209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  <a:sym typeface="Symbol" pitchFamily="-112" charset="2"/>
              </a:rPr>
              <a:t>Κατά μέσο όρο: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  <a:sym typeface="Symbol" pitchFamily="-112" charset="2"/>
              </a:rPr>
              <a:t>11</a:t>
            </a:r>
            <a:r>
              <a:rPr lang="en-US" dirty="0" smtClean="0">
                <a:latin typeface="+mn-lt"/>
                <a:sym typeface="Symbol" pitchFamily="-112" charset="2"/>
              </a:rPr>
              <a:t>bytes/term</a:t>
            </a:r>
            <a:endParaRPr lang="el-GR" dirty="0">
              <a:latin typeface="+mn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553200" y="2286000"/>
            <a:ext cx="457200" cy="838200"/>
          </a:xfrm>
          <a:prstGeom prst="rightBrac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19050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11+8</a:t>
            </a:r>
            <a:endParaRPr lang="el-GR" sz="1600" dirty="0">
              <a:latin typeface="+mn-lt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209800" y="4800600"/>
            <a:ext cx="0" cy="228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39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336925" y="5181600"/>
            <a:ext cx="282308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dirty="0" smtClean="0">
                <a:latin typeface="+mn-lt"/>
                <a:sym typeface="Symbol" pitchFamily="-112" charset="2"/>
              </a:rPr>
              <a:t> </a:t>
            </a:r>
            <a:r>
              <a:rPr lang="el-GR" dirty="0" smtClean="0">
                <a:latin typeface="+mn-lt"/>
                <a:sym typeface="Symbol" pitchFamily="-112" charset="2"/>
              </a:rPr>
              <a:t>Κερδίζουμε 3 </a:t>
            </a:r>
            <a:r>
              <a:rPr lang="en-US" dirty="0" smtClean="0">
                <a:latin typeface="+mn-lt"/>
                <a:sym typeface="Symbol" pitchFamily="-112" charset="2"/>
              </a:rPr>
              <a:t>bytes</a:t>
            </a:r>
            <a:endParaRPr lang="en-US" dirty="0">
              <a:latin typeface="+mn-lt"/>
              <a:sym typeface="Symbol" pitchFamily="-112" charset="2"/>
            </a:endParaRPr>
          </a:p>
          <a:p>
            <a:r>
              <a:rPr lang="en-US" dirty="0">
                <a:latin typeface="+mn-lt"/>
                <a:sym typeface="Symbol" pitchFamily="-112" charset="2"/>
              </a:rPr>
              <a:t> </a:t>
            </a:r>
            <a:r>
              <a:rPr lang="el-GR" dirty="0" smtClean="0">
                <a:latin typeface="+mn-lt"/>
                <a:sym typeface="Symbol" pitchFamily="-112" charset="2"/>
              </a:rPr>
              <a:t>για</a:t>
            </a:r>
            <a:r>
              <a:rPr lang="en-US" dirty="0" smtClean="0">
                <a:latin typeface="+mn-lt"/>
                <a:sym typeface="Symbol" pitchFamily="-112" charset="2"/>
              </a:rPr>
              <a:t> k - 1</a:t>
            </a:r>
            <a:r>
              <a:rPr lang="el-GR" dirty="0" smtClean="0">
                <a:latin typeface="+mn-lt"/>
                <a:sym typeface="Symbol" pitchFamily="-112" charset="2"/>
              </a:rPr>
              <a:t> </a:t>
            </a:r>
            <a:endParaRPr lang="en-US" dirty="0" smtClean="0">
              <a:latin typeface="+mn-lt"/>
              <a:sym typeface="Symbol" pitchFamily="-112" charset="2"/>
            </a:endParaRPr>
          </a:p>
          <a:p>
            <a:r>
              <a:rPr lang="en-US" dirty="0" smtClean="0">
                <a:latin typeface="+mn-lt"/>
                <a:sym typeface="Symbol" pitchFamily="-112" charset="2"/>
              </a:rPr>
              <a:t> </a:t>
            </a:r>
            <a:r>
              <a:rPr lang="el-GR" dirty="0" smtClean="0">
                <a:latin typeface="+mn-lt"/>
                <a:sym typeface="Symbol" pitchFamily="-112" charset="2"/>
              </a:rPr>
              <a:t>δείκτες</a:t>
            </a:r>
            <a:r>
              <a:rPr lang="en-US" dirty="0" smtClean="0">
                <a:latin typeface="Times New Roman" pitchFamily="-112" charset="0"/>
                <a:sym typeface="Symbol" pitchFamily="-112" charset="2"/>
              </a:rPr>
              <a:t>.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69132" y="88314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Blocking</a:t>
            </a:r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(Δείκτες σε ομάδες)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228601" y="1371600"/>
            <a:ext cx="8001000" cy="25146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Διαίρεσε το </a:t>
            </a:r>
            <a:r>
              <a:rPr lang="en-US" dirty="0" smtClean="0">
                <a:ea typeface="ＭＳ Ｐゴシック" pitchFamily="-112" charset="-128"/>
              </a:rPr>
              <a:t>string </a:t>
            </a:r>
            <a:r>
              <a:rPr lang="el-GR" dirty="0" smtClean="0">
                <a:ea typeface="ＭＳ Ｐゴシック" pitchFamily="-112" charset="-128"/>
              </a:rPr>
              <a:t>σε ομάδες </a:t>
            </a:r>
            <a:r>
              <a:rPr lang="en-US" dirty="0" smtClean="0">
                <a:ea typeface="ＭＳ Ｐゴシック" pitchFamily="-112" charset="-128"/>
              </a:rPr>
              <a:t>(blocks) </a:t>
            </a:r>
            <a:r>
              <a:rPr lang="el-GR" dirty="0" smtClean="0">
                <a:ea typeface="ＭＳ Ｐゴシック" pitchFamily="-112" charset="-128"/>
              </a:rPr>
              <a:t>των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όρων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Διατήρησε ένα δείκτη σε κάθε ομάδα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Παράδειγμα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l-GR" i="1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=</a:t>
            </a:r>
            <a:r>
              <a:rPr lang="el-GR" i="1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4.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Χρειαζόμαστε και το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μήκος </a:t>
            </a:r>
            <a:r>
              <a:rPr lang="el-GR" dirty="0" smtClean="0">
                <a:ea typeface="ＭＳ Ｐゴシック" pitchFamily="-112" charset="-128"/>
              </a:rPr>
              <a:t>του όρου</a:t>
            </a:r>
            <a:r>
              <a:rPr lang="en-US" dirty="0" smtClean="0">
                <a:ea typeface="ＭＳ Ｐゴシック" pitchFamily="-112" charset="-128"/>
              </a:rPr>
              <a:t> (1 extra byte)</a:t>
            </a:r>
          </a:p>
        </p:txBody>
      </p:sp>
      <p:sp>
        <p:nvSpPr>
          <p:cNvPr id="43022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0D64B99-4F3B-42D5-B5DD-70553AB0954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28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452563" y="3276600"/>
            <a:ext cx="7429500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 dirty="0">
                <a:latin typeface="Times New Roman" pitchFamily="-112" charset="0"/>
              </a:rPr>
              <a:t>….</a:t>
            </a:r>
            <a:r>
              <a:rPr lang="en-US" sz="2000" b="1" dirty="0">
                <a:solidFill>
                  <a:srgbClr val="990033"/>
                </a:solidFill>
                <a:latin typeface="Times New Roman" pitchFamily="-112" charset="0"/>
              </a:rPr>
              <a:t>7</a:t>
            </a:r>
            <a:r>
              <a:rPr lang="en-US" sz="2000" b="1" i="1" dirty="0">
                <a:latin typeface="Times New Roman" pitchFamily="-112" charset="0"/>
              </a:rPr>
              <a:t>systile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syzygetic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syzygial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6</a:t>
            </a:r>
            <a:r>
              <a:rPr lang="en-US" sz="2000" b="1" i="1" dirty="0">
                <a:latin typeface="Times New Roman" pitchFamily="-112" charset="0"/>
              </a:rPr>
              <a:t>syzygy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11</a:t>
            </a:r>
            <a:r>
              <a:rPr lang="en-US" sz="2000" b="1" i="1" dirty="0">
                <a:latin typeface="Times New Roman" pitchFamily="-112" charset="0"/>
              </a:rPr>
              <a:t>szaibelyite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szczecin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szomo</a:t>
            </a:r>
            <a:r>
              <a:rPr lang="en-US" sz="2000" dirty="0">
                <a:latin typeface="Times New Roman" pitchFamily="-112" charset="0"/>
              </a:rPr>
              <a:t>….</a:t>
            </a:r>
            <a:endParaRPr lang="en-US" sz="1600" dirty="0">
              <a:latin typeface="Times New Roman" pitchFamily="-112" charset="0"/>
            </a:endParaRPr>
          </a:p>
        </p:txBody>
      </p:sp>
      <p:graphicFrame>
        <p:nvGraphicFramePr>
          <p:cNvPr id="43010" name="Object 1024"/>
          <p:cNvGraphicFramePr>
            <a:graphicFrameLocks noChangeAspect="1"/>
          </p:cNvGraphicFramePr>
          <p:nvPr/>
        </p:nvGraphicFramePr>
        <p:xfrm>
          <a:off x="147638" y="4483100"/>
          <a:ext cx="331787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4" imgW="6598920" imgH="4687824" progId="Word.Document.8">
                  <p:embed/>
                </p:oleObj>
              </mc:Choice>
              <mc:Fallback>
                <p:oleObj name="Document" r:id="rId4" imgW="6598920" imgH="46878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4483100"/>
                        <a:ext cx="331787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743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3505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 flipV="1">
            <a:off x="1981200" y="3657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743200" y="6477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5715000" y="3657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021388" y="5257800"/>
            <a:ext cx="2741612" cy="914400"/>
          </a:xfrm>
          <a:prstGeom prst="leftArrowCallout">
            <a:avLst>
              <a:gd name="adj1" fmla="val 25000"/>
              <a:gd name="adj2" fmla="val 25000"/>
              <a:gd name="adj3" fmla="val 54138"/>
              <a:gd name="adj4" fmla="val 7044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600" dirty="0" smtClean="0">
                <a:latin typeface="Times New Roman" pitchFamily="-112" charset="0"/>
              </a:rPr>
              <a:t>Χάνουμε</a:t>
            </a:r>
            <a:r>
              <a:rPr lang="en-US" sz="1600" dirty="0" smtClean="0">
                <a:latin typeface="Times New Roman" pitchFamily="-112" charset="0"/>
              </a:rPr>
              <a:t> </a:t>
            </a:r>
            <a:r>
              <a:rPr lang="en-US" sz="1600" dirty="0">
                <a:latin typeface="Times New Roman" pitchFamily="-112" charset="0"/>
              </a:rPr>
              <a:t>4 </a:t>
            </a:r>
            <a:r>
              <a:rPr lang="el-GR" sz="1600" dirty="0" smtClean="0">
                <a:latin typeface="Times New Roman" pitchFamily="-112" charset="0"/>
              </a:rPr>
              <a:t>(</a:t>
            </a:r>
            <a:r>
              <a:rPr lang="en-US" sz="1600" dirty="0" smtClean="0">
                <a:latin typeface="Times New Roman" pitchFamily="-112" charset="0"/>
              </a:rPr>
              <a:t>k) bytes </a:t>
            </a:r>
            <a:r>
              <a:rPr lang="el-GR" sz="1600" dirty="0" smtClean="0">
                <a:latin typeface="Times New Roman" pitchFamily="-112" charset="0"/>
              </a:rPr>
              <a:t>για</a:t>
            </a:r>
          </a:p>
          <a:p>
            <a:pPr algn="ctr" eaLnBrk="0" hangingPunct="0"/>
            <a:r>
              <a:rPr lang="el-GR" sz="1600" dirty="0" smtClean="0">
                <a:latin typeface="Times New Roman" pitchFamily="-112" charset="0"/>
              </a:rPr>
              <a:t> το μήκος του όρου</a:t>
            </a:r>
            <a:endParaRPr lang="en-US" sz="1600" dirty="0">
              <a:latin typeface="Times New Roman" pitchFamily="-112" charset="0"/>
            </a:endParaRPr>
          </a:p>
        </p:txBody>
      </p:sp>
      <p:sp>
        <p:nvSpPr>
          <p:cNvPr id="430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21388" y="4038600"/>
            <a:ext cx="175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Ανά </a:t>
            </a:r>
            <a:r>
              <a:rPr lang="en-US" sz="2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ＭＳ Ｐゴシック" pitchFamily="-112" charset="-128"/>
                <a:cs typeface="+mn-cs"/>
              </a:rPr>
              <a:t>k</a:t>
            </a:r>
            <a:r>
              <a:rPr lang="en-US" dirty="0" smtClean="0"/>
              <a:t>:</a:t>
            </a:r>
            <a:endParaRPr lang="el-GR" dirty="0"/>
          </a:p>
        </p:txBody>
      </p:sp>
      <p:cxnSp>
        <p:nvCxnSpPr>
          <p:cNvPr id="4" name="Straight Arrow Connector 3"/>
          <p:cNvCxnSpPr>
            <a:endCxn id="43019" idx="0"/>
          </p:cNvCxnSpPr>
          <p:nvPr/>
        </p:nvCxnSpPr>
        <p:spPr>
          <a:xfrm flipH="1">
            <a:off x="4748466" y="4500265"/>
            <a:ext cx="1411540" cy="68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57950" y="4500265"/>
            <a:ext cx="1162050" cy="68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67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Blocking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Συνολικό όφελος για </a:t>
            </a:r>
            <a:r>
              <a:rPr lang="en-US" dirty="0" smtClean="0">
                <a:ea typeface="ＭＳ Ｐゴシック" pitchFamily="-112" charset="-128"/>
              </a:rPr>
              <a:t>block size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= 4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Χωρίς </a:t>
            </a:r>
            <a:r>
              <a:rPr lang="en-US" dirty="0" smtClean="0">
                <a:ea typeface="ＭＳ Ｐゴシック" pitchFamily="-112" charset="-128"/>
              </a:rPr>
              <a:t>blocking 3 bytes/pointer 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3 x 4 = 12 bytes, (</a:t>
            </a:r>
            <a:r>
              <a:rPr lang="el-GR" dirty="0" smtClean="0">
                <a:ea typeface="ＭＳ Ｐゴシック" pitchFamily="-112" charset="-128"/>
              </a:rPr>
              <a:t>ανά </a:t>
            </a:r>
            <a:r>
              <a:rPr lang="en-US" dirty="0" smtClean="0">
                <a:ea typeface="ＭＳ Ｐゴシック" pitchFamily="-112" charset="-128"/>
              </a:rPr>
              <a:t>block)</a:t>
            </a:r>
          </a:p>
          <a:p>
            <a:pPr eaLnBrk="1" hangingPunct="1">
              <a:buFont typeface="Wingdings" pitchFamily="-112" charset="2"/>
              <a:buNone/>
            </a:pPr>
            <a:r>
              <a:rPr lang="el-GR" dirty="0" smtClean="0">
                <a:ea typeface="ＭＳ Ｐゴシック" pitchFamily="-112" charset="-128"/>
              </a:rPr>
              <a:t>Τώρα </a:t>
            </a:r>
            <a:r>
              <a:rPr lang="en-US" dirty="0" smtClean="0">
                <a:ea typeface="ＭＳ Ｐゴシック" pitchFamily="-112" charset="-128"/>
              </a:rPr>
              <a:t>3 + 4 = 7 bytes.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2A76F69-DD15-4409-93E9-3853DD0C1BF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319087" y="3568672"/>
            <a:ext cx="8505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Εξοικονόμηση ακόμα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~0.5MB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. </a:t>
            </a:r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Ελάττωση του μεγέθους του ευρετηρίου από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7.6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MB </a:t>
            </a:r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σε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7.1 MB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Calibri" pitchFamily="-112" charset="0"/>
            </a:endParaRPr>
          </a:p>
        </p:txBody>
      </p:sp>
      <p:sp>
        <p:nvSpPr>
          <p:cNvPr id="1217541" name="Text Box 5"/>
          <p:cNvSpPr txBox="1">
            <a:spLocks noChangeArrowheads="1"/>
          </p:cNvSpPr>
          <p:nvPr/>
        </p:nvSpPr>
        <p:spPr bwMode="auto">
          <a:xfrm>
            <a:off x="1904999" y="5105400"/>
            <a:ext cx="57842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Γιατί όχι ακόμα μεγαλύτερο </a:t>
            </a:r>
            <a:r>
              <a:rPr lang="en-US" sz="3200" i="1" dirty="0" smtClean="0">
                <a:latin typeface="+mn-lt"/>
              </a:rPr>
              <a:t>k</a:t>
            </a:r>
            <a:r>
              <a:rPr lang="en-US" sz="3200" dirty="0" smtClean="0">
                <a:latin typeface="+mn-lt"/>
              </a:rPr>
              <a:t>; </a:t>
            </a:r>
            <a:endParaRPr lang="el-GR" sz="3200" dirty="0">
              <a:latin typeface="+mn-lt"/>
            </a:endParaRPr>
          </a:p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Σε τι χάνουμε; </a:t>
            </a:r>
            <a:endParaRPr lang="en-US" sz="3200" dirty="0">
              <a:latin typeface="+mn-lt"/>
            </a:endParaRPr>
          </a:p>
        </p:txBody>
      </p:sp>
      <p:sp>
        <p:nvSpPr>
          <p:cNvPr id="4403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183466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40" grpId="0" autoUpdateAnimBg="0"/>
      <p:bldP spid="121754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819400"/>
            <a:ext cx="7772400" cy="1362075"/>
          </a:xfrm>
        </p:spPr>
        <p:txBody>
          <a:bodyPr/>
          <a:lstStyle/>
          <a:p>
            <a:pPr algn="r" eaLnBrk="1" hangingPunct="1">
              <a:defRPr/>
            </a:pPr>
            <a:r>
              <a:rPr lang="el-GR" dirty="0" smtClean="0">
                <a:ea typeface="ＭＳ Ｐゴシック" pitchFamily="34" charset="-128"/>
              </a:rPr>
              <a:t>ΣΤΑΤΙΣΤΙΚΑ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5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647700" y="21769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Αναζήτηση στο λεξικό χωρίς Β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locking</a:t>
            </a:r>
          </a:p>
        </p:txBody>
      </p:sp>
      <p:pic>
        <p:nvPicPr>
          <p:cNvPr id="46083" name="Content Placeholder 3" descr="tree1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525" y="1764610"/>
            <a:ext cx="3655875" cy="4351338"/>
          </a:xfrm>
        </p:spPr>
      </p:pic>
      <p:sp>
        <p:nvSpPr>
          <p:cNvPr id="460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C451193-6BEE-456A-A458-370A5EF5A80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6084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228600" y="1524207"/>
            <a:ext cx="4800600" cy="1066800"/>
          </a:xfrm>
        </p:spPr>
        <p:txBody>
          <a:bodyPr>
            <a:noAutofit/>
          </a:bodyPr>
          <a:lstStyle/>
          <a:p>
            <a:r>
              <a:rPr lang="el-GR" sz="2400" dirty="0" smtClean="0">
                <a:ea typeface="ＭＳ Ｐゴシック" pitchFamily="-112" charset="-128"/>
              </a:rPr>
              <a:t>Ας υποθέσουμε </a:t>
            </a:r>
            <a:r>
              <a:rPr lang="el-GR" sz="2400" i="1" dirty="0" smtClean="0">
                <a:ea typeface="ＭＳ Ｐゴシック" pitchFamily="-112" charset="-128"/>
              </a:rPr>
              <a:t>δυαδική αναζήτηση</a:t>
            </a:r>
            <a:r>
              <a:rPr lang="el-GR" sz="2400" dirty="0" smtClean="0">
                <a:ea typeface="ＭＳ Ｐゴシック" pitchFamily="-112" charset="-128"/>
              </a:rPr>
              <a:t> και ότι κάθε όρος </a:t>
            </a:r>
            <a:r>
              <a:rPr lang="el-GR" sz="2400" dirty="0" err="1" smtClean="0">
                <a:ea typeface="ＭＳ Ｐゴシック" pitchFamily="-112" charset="-128"/>
              </a:rPr>
              <a:t>ισοπίθανο</a:t>
            </a:r>
            <a:r>
              <a:rPr lang="el-GR" sz="2400" dirty="0" smtClean="0">
                <a:ea typeface="ＭＳ Ｐゴシック" pitchFamily="-112" charset="-128"/>
              </a:rPr>
              <a:t> να εμφανιστεί στην ερώτηση (όχι και τόσο ρεαλιστικό στη πράξη) μέσος αριθμός συγκρίσεων </a:t>
            </a:r>
            <a:r>
              <a:rPr lang="en-US" sz="2400" dirty="0" smtClean="0">
                <a:ea typeface="ＭＳ Ｐゴシック" pitchFamily="-112" charset="-128"/>
              </a:rPr>
              <a:t>= 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(1+2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2+4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3+4)/8 ~2.6</a:t>
            </a: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4363" y="4267200"/>
            <a:ext cx="3352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l-GR" sz="2000" dirty="0" smtClean="0">
                <a:solidFill>
                  <a:schemeClr val="lt1"/>
                </a:solidFill>
                <a:latin typeface="+mn-lt"/>
                <a:cs typeface="+mn-cs"/>
              </a:rPr>
              <a:t>Άσκηση: σκεφτείτε ένα καλύτερο τρόπο αναζήτησης αν δεν έχουμε ομοιόμορφη κατανομή των όρων</a:t>
            </a:r>
            <a:endParaRPr lang="en-US" sz="2000" dirty="0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30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Αναζήτηση στο λεξικό με Β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locking</a:t>
            </a:r>
          </a:p>
        </p:txBody>
      </p:sp>
      <p:pic>
        <p:nvPicPr>
          <p:cNvPr id="9" name="Content Placeholder 4" descr="tree2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3059" y="3858126"/>
            <a:ext cx="8339138" cy="1981200"/>
          </a:xfrm>
        </p:spPr>
      </p:pic>
      <p:sp>
        <p:nvSpPr>
          <p:cNvPr id="460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C451193-6BEE-456A-A458-370A5EF5A80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5.2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457200" y="1524000"/>
            <a:ext cx="8382000" cy="2362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Δυαδική αναζήτηση μας οδηγεί σε ομάδες </a:t>
            </a:r>
            <a:r>
              <a:rPr lang="en-US" dirty="0" smtClean="0">
                <a:ea typeface="ＭＳ Ｐゴシック" pitchFamily="-112" charset="-128"/>
              </a:rPr>
              <a:t>(block) </a:t>
            </a:r>
            <a:r>
              <a:rPr lang="el-GR" dirty="0" smtClean="0">
                <a:ea typeface="ＭＳ Ｐゴシック" pitchFamily="-112" charset="-128"/>
              </a:rPr>
              <a:t>από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= </a:t>
            </a:r>
            <a:r>
              <a:rPr lang="el-GR" dirty="0" smtClean="0">
                <a:ea typeface="ＭＳ Ｐゴシック" pitchFamily="-112" charset="-128"/>
              </a:rPr>
              <a:t>4 όρους</a:t>
            </a: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Μετά </a:t>
            </a:r>
            <a:r>
              <a:rPr lang="el-GR" i="1" dirty="0" smtClean="0">
                <a:ea typeface="ＭＳ Ｐゴシック" pitchFamily="-112" charset="-128"/>
              </a:rPr>
              <a:t>γραμμική αναζήτηση </a:t>
            </a:r>
            <a:r>
              <a:rPr lang="el-GR" dirty="0" smtClean="0">
                <a:ea typeface="ＭＳ Ｐゴシック" pitchFamily="-112" charset="-128"/>
              </a:rPr>
              <a:t>στους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= </a:t>
            </a:r>
            <a:r>
              <a:rPr lang="el-GR" dirty="0" smtClean="0">
                <a:ea typeface="ＭＳ Ｐゴシック" pitchFamily="-112" charset="-128"/>
              </a:rPr>
              <a:t>4 αυτούς όρους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Μέσος όρος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(1+2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2+2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3+2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4+5)/8 = 3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697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65126"/>
            <a:ext cx="8991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Εμπρόσθια κωδικοποίηση (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Front coding</a:t>
            </a:r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l-GR" sz="3200" dirty="0" smtClean="0">
                <a:ea typeface="ＭＳ Ｐゴシック" pitchFamily="-112" charset="-128"/>
              </a:rPr>
              <a:t>Οι λέξεις συχνά έχουν μεγάλα κοινά προθέματα – αποθήκευση μόνο των διαφορών </a:t>
            </a:r>
          </a:p>
          <a:p>
            <a:pPr marL="457200" lvl="1" indent="0" eaLnBrk="1" hangingPunct="1">
              <a:buNone/>
            </a:pPr>
            <a:endParaRPr lang="el-GR" dirty="0" smtClean="0">
              <a:solidFill>
                <a:srgbClr val="A40508"/>
              </a:solidFill>
              <a:ea typeface="ＭＳ Ｐゴシック" pitchFamily="-112" charset="-128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 smtClean="0">
                <a:ea typeface="ＭＳ Ｐゴシック" pitchFamily="-112" charset="-128"/>
              </a:rPr>
              <a:t>automata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 smtClean="0">
                <a:ea typeface="ＭＳ Ｐゴシック" pitchFamily="-112" charset="-128"/>
              </a:rPr>
              <a:t>automate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9</a:t>
            </a:r>
            <a:r>
              <a:rPr lang="en-US" b="1" i="1" dirty="0" smtClean="0">
                <a:ea typeface="ＭＳ Ｐゴシック" pitchFamily="-112" charset="-128"/>
              </a:rPr>
              <a:t>automatic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b="1" i="1" dirty="0" smtClean="0">
                <a:ea typeface="ＭＳ Ｐゴシック" pitchFamily="-112" charset="-128"/>
              </a:rPr>
              <a:t>automation</a:t>
            </a:r>
          </a:p>
        </p:txBody>
      </p:sp>
      <p:sp>
        <p:nvSpPr>
          <p:cNvPr id="4916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B234A38-42AE-4B33-90C2-01CB666FA16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49375" y="4038600"/>
            <a:ext cx="432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>
                <a:sym typeface="Symbol" pitchFamily="-112" charset="2"/>
              </a:rPr>
              <a:t></a:t>
            </a:r>
            <a:r>
              <a:rPr lang="en-US">
                <a:solidFill>
                  <a:srgbClr val="A40508"/>
                </a:solidFill>
              </a:rPr>
              <a:t>8</a:t>
            </a:r>
            <a:r>
              <a:rPr lang="en-US" b="1" i="1"/>
              <a:t>automat</a:t>
            </a:r>
            <a:r>
              <a:rPr lang="en-US"/>
              <a:t>*</a:t>
            </a:r>
            <a:r>
              <a:rPr lang="en-US" b="1" i="1"/>
              <a:t>a</a:t>
            </a:r>
            <a:r>
              <a:rPr lang="en-US">
                <a:solidFill>
                  <a:srgbClr val="A40508"/>
                </a:solidFill>
              </a:rPr>
              <a:t>1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e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2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ic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3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ion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3330575" y="4419600"/>
            <a:ext cx="0" cy="11430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08025" y="5486400"/>
            <a:ext cx="2720975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Encodes </a:t>
            </a:r>
            <a:r>
              <a:rPr lang="en-US" b="1" i="1"/>
              <a:t>automat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3733800" y="44196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114800" y="5370513"/>
            <a:ext cx="26924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Extra length</a:t>
            </a:r>
          </a:p>
          <a:p>
            <a:pPr eaLnBrk="1" hangingPunct="1"/>
            <a:r>
              <a:rPr lang="en-US"/>
              <a:t>beyond </a:t>
            </a:r>
            <a:r>
              <a:rPr lang="en-US" b="1" i="1"/>
              <a:t>automat.</a:t>
            </a:r>
          </a:p>
        </p:txBody>
      </p:sp>
      <p:sp>
        <p:nvSpPr>
          <p:cNvPr id="4916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337639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13747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Εμπρόσθια κωδικοποίηση (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Front coding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64523" y="2286000"/>
            <a:ext cx="8229600" cy="2774000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el-GR" sz="3200" dirty="0" smtClean="0">
                <a:ea typeface="ＭＳ Ｐゴシック" pitchFamily="-112" charset="-128"/>
              </a:rPr>
              <a:t>Αν στο δίσκο, μπορούμε να έχουμε ένα Β-δέντρο με τον πρώτο όρο σε κάθε σελίδα</a:t>
            </a:r>
          </a:p>
          <a:p>
            <a:pPr marL="457200" lvl="1" indent="0" eaLnBrk="1" hangingPunct="1">
              <a:buNone/>
            </a:pPr>
            <a:endParaRPr lang="el-GR" sz="3200" b="1" i="1" dirty="0" smtClean="0">
              <a:ea typeface="ＭＳ Ｐゴシック" pitchFamily="-112" charset="-128"/>
            </a:endParaRPr>
          </a:p>
          <a:p>
            <a:pPr marL="457200" lvl="1" indent="0" eaLnBrk="1" hangingPunct="1">
              <a:buNone/>
            </a:pPr>
            <a:r>
              <a:rPr lang="el-GR" sz="3200" dirty="0" smtClean="0">
                <a:ea typeface="ＭＳ Ｐゴシック" pitchFamily="-112" charset="-128"/>
              </a:rPr>
              <a:t>Κατακερματισμός ελαττώνει το μέγεθος αλλά πρόβλημα με ενημερώσεις</a:t>
            </a:r>
            <a:endParaRPr lang="en-US" sz="3200" dirty="0" smtClean="0">
              <a:ea typeface="ＭＳ Ｐゴシック" pitchFamily="-112" charset="-128"/>
            </a:endParaRPr>
          </a:p>
        </p:txBody>
      </p:sp>
      <p:sp>
        <p:nvSpPr>
          <p:cNvPr id="4916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B234A38-42AE-4B33-90C2-01CB666FA16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916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201079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Περίληψη συμπίεσης για το λεξικό του </a:t>
            </a:r>
            <a:r>
              <a:rPr lang="en-US" sz="38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52600"/>
          <a:ext cx="7924800" cy="4098609"/>
        </p:xfrm>
        <a:graphic>
          <a:graphicData uri="http://schemas.openxmlformats.org/drawingml/2006/table">
            <a:tbl>
              <a:tblPr/>
              <a:tblGrid>
                <a:gridCol w="6016978"/>
                <a:gridCol w="1907822"/>
              </a:tblGrid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Τεχνική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12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Μέγεθος σε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Fixed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Dictionary-as-String with pointers to every 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k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+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</a:tbl>
          </a:graphicData>
        </a:graphic>
      </p:graphicFrame>
      <p:sp>
        <p:nvSpPr>
          <p:cNvPr id="502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8F5004B-8348-44FD-89C1-6FF17CDB6E46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019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228646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879233"/>
            <a:ext cx="7886700" cy="2852737"/>
          </a:xfrm>
        </p:spPr>
        <p:txBody>
          <a:bodyPr/>
          <a:lstStyle/>
          <a:p>
            <a:r>
              <a:rPr lang="el-GR" cap="none" dirty="0" smtClean="0">
                <a:ea typeface="ＭＳ Ｐゴシック" pitchFamily="-112" charset="-128"/>
              </a:rPr>
              <a:t>ΣΥΜΠΙΕΣΗ ΤΩΝ ΚΑΤΑΧΩΡΗΣΕΩΝ</a:t>
            </a:r>
            <a:endParaRPr lang="en-US" cap="none" dirty="0" smtClean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65183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88824" y="1750807"/>
            <a:ext cx="8274176" cy="3810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800" dirty="0" smtClean="0">
                <a:ea typeface="ＭＳ Ｐゴシック" pitchFamily="-112" charset="-128"/>
              </a:rPr>
              <a:t>Το αρχείο των καταχωρήσεων είναι </a:t>
            </a:r>
            <a:r>
              <a:rPr lang="el-GR" sz="2800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πολύ μεγαλύτερο </a:t>
            </a:r>
            <a:r>
              <a:rPr lang="el-GR" sz="2800" dirty="0" smtClean="0">
                <a:ea typeface="ＭＳ Ｐゴシック" pitchFamily="-112" charset="-128"/>
              </a:rPr>
              <a:t>αυτού του λεξικού - τουλάχιστον 10 φορές</a:t>
            </a:r>
            <a:r>
              <a:rPr lang="en-US" sz="2800" dirty="0" smtClean="0">
                <a:ea typeface="ＭＳ Ｐゴシック" pitchFamily="-112" charset="-128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 smtClean="0">
                <a:ea typeface="ＭＳ Ｐゴシック" pitchFamily="-112" charset="-128"/>
              </a:rPr>
              <a:t>Βασική επιδίωξη: </a:t>
            </a:r>
            <a:r>
              <a:rPr lang="el-GR" sz="2800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αποθήκευση κάθε καταχώρησης συνοπτικά</a:t>
            </a:r>
            <a:endParaRPr lang="en-US" sz="2800" i="1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 smtClean="0">
                <a:ea typeface="ＭＳ Ｐゴシック" pitchFamily="-112" charset="-128"/>
              </a:rPr>
              <a:t>Στην περίπτωση μας, μια καταχώρηση είναι το αναγνωριστικό ενός εγγράφου (</a:t>
            </a:r>
            <a:r>
              <a:rPr lang="en-US" sz="2800" dirty="0" err="1" smtClean="0">
                <a:solidFill>
                  <a:srgbClr val="FF0000"/>
                </a:solidFill>
                <a:ea typeface="ＭＳ Ｐゴシック" pitchFamily="-112" charset="-128"/>
              </a:rPr>
              <a:t>docID</a:t>
            </a:r>
            <a:r>
              <a:rPr lang="el-GR" sz="2800" dirty="0" smtClean="0">
                <a:ea typeface="ＭＳ Ｐゴシック" pitchFamily="-112" charset="-128"/>
              </a:rPr>
              <a:t>)</a:t>
            </a:r>
            <a:r>
              <a:rPr lang="en-US" sz="2800" dirty="0" smtClean="0">
                <a:ea typeface="ＭＳ Ｐゴシック" pitchFamily="-112" charset="-128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>
                <a:ea typeface="ＭＳ Ｐゴシック" pitchFamily="-112" charset="-128"/>
              </a:rPr>
              <a:t>Για τη συλλογή του</a:t>
            </a:r>
            <a:r>
              <a:rPr lang="en-US" sz="2000" dirty="0" smtClean="0">
                <a:ea typeface="ＭＳ Ｐゴシック" pitchFamily="-112" charset="-128"/>
              </a:rPr>
              <a:t> Reuters (800,000 </a:t>
            </a:r>
            <a:r>
              <a:rPr lang="el-GR" sz="2000" dirty="0" smtClean="0">
                <a:ea typeface="ＭＳ Ｐゴシック" pitchFamily="-112" charset="-128"/>
              </a:rPr>
              <a:t>έγγραφα</a:t>
            </a:r>
            <a:r>
              <a:rPr lang="en-US" sz="2000" dirty="0" smtClean="0">
                <a:ea typeface="ＭＳ Ｐゴシック" pitchFamily="-112" charset="-128"/>
              </a:rPr>
              <a:t>), </a:t>
            </a:r>
            <a:r>
              <a:rPr lang="el-GR" sz="2000" dirty="0" smtClean="0">
                <a:ea typeface="ＭＳ Ｐゴシック" pitchFamily="-112" charset="-128"/>
              </a:rPr>
              <a:t>μπορούμε να χρησιμοποιήσουμε</a:t>
            </a:r>
            <a:r>
              <a:rPr lang="en-US" sz="2000" dirty="0" smtClean="0">
                <a:ea typeface="ＭＳ Ｐゴシック" pitchFamily="-112" charset="-128"/>
              </a:rPr>
              <a:t> 32 bits </a:t>
            </a:r>
            <a:r>
              <a:rPr lang="el-GR" sz="2000" dirty="0" smtClean="0">
                <a:ea typeface="ＭＳ Ｐゴシック" pitchFamily="-112" charset="-128"/>
              </a:rPr>
              <a:t>ανά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n-US" sz="2000" dirty="0" err="1" smtClean="0">
                <a:ea typeface="ＭＳ Ｐゴシック" pitchFamily="-112" charset="-128"/>
              </a:rPr>
              <a:t>docID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αν έχουμε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ακεραίους </a:t>
            </a:r>
            <a:r>
              <a:rPr lang="en-US" sz="2000" dirty="0" smtClean="0">
                <a:ea typeface="ＭＳ Ｐゴシック" pitchFamily="-112" charset="-128"/>
              </a:rPr>
              <a:t>4-bytes.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>
                <a:ea typeface="ＭＳ Ｐゴシック" pitchFamily="-112" charset="-128"/>
              </a:rPr>
              <a:t>Εναλλακτικά, </a:t>
            </a:r>
            <a:r>
              <a:rPr lang="en-US" sz="2000" dirty="0" smtClean="0">
                <a:ea typeface="ＭＳ Ｐゴシック" pitchFamily="-112" charset="-128"/>
              </a:rPr>
              <a:t>log</a:t>
            </a:r>
            <a:r>
              <a:rPr lang="en-US" sz="2000" baseline="-25000" dirty="0" smtClean="0">
                <a:ea typeface="ＭＳ Ｐゴシック" pitchFamily="-112" charset="-128"/>
              </a:rPr>
              <a:t>2</a:t>
            </a:r>
            <a:r>
              <a:rPr lang="en-US" sz="2000" dirty="0" smtClean="0">
                <a:ea typeface="ＭＳ Ｐゴシック" pitchFamily="-112" charset="-128"/>
              </a:rPr>
              <a:t> 800,000 ≈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20 bits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ανά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docID</a:t>
            </a:r>
            <a:r>
              <a:rPr lang="en-US" sz="2000" dirty="0" smtClean="0">
                <a:ea typeface="ＭＳ Ｐゴシック" pitchFamily="-112" charset="-128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-112" charset="-128"/>
              </a:rPr>
              <a:t>Μπορούμε λιγότερο από </a:t>
            </a:r>
            <a:r>
              <a:rPr lang="en-US" sz="2400" dirty="0" smtClean="0">
                <a:ea typeface="ＭＳ Ｐゴシック" pitchFamily="-112" charset="-128"/>
              </a:rPr>
              <a:t>20 bits </a:t>
            </a:r>
            <a:r>
              <a:rPr lang="el-GR" sz="2400" dirty="0" smtClean="0">
                <a:ea typeface="ＭＳ Ｐゴシック" pitchFamily="-112" charset="-128"/>
              </a:rPr>
              <a:t>ανά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n-US" sz="2400" dirty="0" err="1" smtClean="0">
                <a:ea typeface="ＭＳ Ｐゴシック" pitchFamily="-112" charset="-128"/>
              </a:rPr>
              <a:t>docID</a:t>
            </a:r>
            <a:r>
              <a:rPr lang="el-GR" sz="2400" dirty="0" smtClean="0">
                <a:ea typeface="ＭＳ Ｐゴシック" pitchFamily="-112" charset="-128"/>
              </a:rPr>
              <a:t>;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394304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συλλογή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RCV1</a:t>
            </a:r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στατιστικά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</a:t>
            </a:r>
            <a:r>
              <a:rPr lang="el-GR" sz="1600" dirty="0" err="1" smtClean="0"/>
              <a:t>εφ</a:t>
            </a:r>
            <a:r>
              <a:rPr lang="en-US" sz="1600" dirty="0" smtClean="0"/>
              <a:t>. </a:t>
            </a:r>
            <a:r>
              <a:rPr lang="en-US" sz="1600" dirty="0"/>
              <a:t>4.2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51816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Γιατί κατά μέσο ένα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term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είναι μεγαλύτερο από ένα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token;</a:t>
            </a:r>
            <a:endParaRPr lang="el-GR" i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0" y="1905000"/>
          <a:ext cx="8143932" cy="23774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/>
                <a:gridCol w="4714907"/>
                <a:gridCol w="2714644"/>
              </a:tblGrid>
              <a:tr h="2377439">
                <a:tc>
                  <a:txBody>
                    <a:bodyPr/>
                    <a:lstStyle/>
                    <a:p>
                      <a:r>
                        <a:rPr lang="de-DE" sz="2000" b="0" i="1" kern="1200" baseline="0" dirty="0" smtClean="0"/>
                        <a:t>N</a:t>
                      </a:r>
                    </a:p>
                    <a:p>
                      <a:r>
                        <a:rPr lang="nl-NL" sz="2000" b="0" i="1" kern="1200" baseline="0" dirty="0" smtClean="0"/>
                        <a:t>L </a:t>
                      </a:r>
                    </a:p>
                    <a:p>
                      <a:r>
                        <a:rPr lang="en-US" sz="2000" b="0" i="1" kern="1200" baseline="0" dirty="0" smtClean="0"/>
                        <a:t>M</a:t>
                      </a:r>
                    </a:p>
                    <a:p>
                      <a:endParaRPr lang="en-US" sz="2000" b="0" i="1" kern="1200" baseline="0" dirty="0" smtClean="0"/>
                    </a:p>
                    <a:p>
                      <a:endParaRPr lang="en-US" sz="2000" b="0" i="1" kern="1200" baseline="0" dirty="0" smtClean="0"/>
                    </a:p>
                    <a:p>
                      <a:endParaRPr lang="en-US" sz="2000" b="0" i="1" kern="1200" baseline="0" dirty="0" smtClean="0"/>
                    </a:p>
                    <a:p>
                      <a:r>
                        <a:rPr lang="de-DE" sz="2000" b="0" i="1" kern="1200" baseline="0" dirty="0" smtClean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 smtClean="0"/>
                        <a:t>documents</a:t>
                      </a:r>
                      <a:endParaRPr lang="de-DE" sz="2000" b="0" kern="1200" baseline="0" dirty="0" smtClean="0"/>
                    </a:p>
                    <a:p>
                      <a:r>
                        <a:rPr lang="nl-NL" sz="2000" b="0" kern="1200" baseline="0" dirty="0" err="1" smtClean="0"/>
                        <a:t>tokens</a:t>
                      </a:r>
                      <a:r>
                        <a:rPr lang="nl-NL" sz="2000" b="0" kern="1200" baseline="0" dirty="0" smtClean="0"/>
                        <a:t> per document</a:t>
                      </a:r>
                    </a:p>
                    <a:p>
                      <a:r>
                        <a:rPr lang="en-US" sz="2000" b="0" kern="1200" baseline="0" dirty="0" smtClean="0"/>
                        <a:t>terms (= word types)</a:t>
                      </a:r>
                    </a:p>
                    <a:p>
                      <a:r>
                        <a:rPr lang="en-US" sz="2000" b="0" kern="1200" baseline="0" dirty="0" smtClean="0"/>
                        <a:t>bytes per token (incl. spaces/</a:t>
                      </a:r>
                      <a:r>
                        <a:rPr lang="en-US" sz="2000" b="0" kern="1200" baseline="0" dirty="0" err="1" smtClean="0"/>
                        <a:t>punct</a:t>
                      </a:r>
                      <a:r>
                        <a:rPr lang="en-US" sz="2000" b="0" kern="1200" baseline="0" dirty="0" smtClean="0"/>
                        <a:t>.)</a:t>
                      </a:r>
                    </a:p>
                    <a:p>
                      <a:r>
                        <a:rPr lang="en-US" sz="2000" b="0" kern="1200" baseline="0" dirty="0" smtClean="0"/>
                        <a:t>bytes per token (without spaces/</a:t>
                      </a:r>
                      <a:r>
                        <a:rPr lang="en-US" sz="2000" b="0" kern="1200" baseline="0" dirty="0" err="1" smtClean="0"/>
                        <a:t>punct</a:t>
                      </a:r>
                      <a:r>
                        <a:rPr lang="en-US" sz="2000" b="0" kern="1200" baseline="0" dirty="0" smtClean="0"/>
                        <a:t>.)</a:t>
                      </a:r>
                    </a:p>
                    <a:p>
                      <a:r>
                        <a:rPr lang="en-US" sz="2000" b="0" kern="1200" baseline="0" dirty="0" smtClean="0"/>
                        <a:t>bytes per term (= word type)</a:t>
                      </a:r>
                    </a:p>
                    <a:p>
                      <a:r>
                        <a:rPr lang="de-DE" sz="2000" b="0" kern="1200" baseline="0" dirty="0" smtClean="0"/>
                        <a:t>non-</a:t>
                      </a:r>
                      <a:r>
                        <a:rPr lang="de-DE" sz="2000" b="0" kern="1200" baseline="0" dirty="0" err="1" smtClean="0"/>
                        <a:t>positional</a:t>
                      </a:r>
                      <a:r>
                        <a:rPr lang="de-DE" sz="2000" b="0" kern="1200" baseline="0" dirty="0" smtClean="0"/>
                        <a:t> </a:t>
                      </a:r>
                      <a:r>
                        <a:rPr lang="de-DE" sz="2000" b="0" kern="1200" baseline="0" dirty="0" err="1" smtClean="0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smtClean="0"/>
                        <a:t>800,000</a:t>
                      </a:r>
                    </a:p>
                    <a:p>
                      <a:r>
                        <a:rPr lang="nl-NL" sz="2000" b="0" kern="1200" baseline="0" dirty="0" smtClean="0"/>
                        <a:t>200</a:t>
                      </a:r>
                    </a:p>
                    <a:p>
                      <a:r>
                        <a:rPr lang="en-US" sz="2000" b="0" kern="1200" baseline="0" dirty="0" smtClean="0"/>
                        <a:t>400,000</a:t>
                      </a:r>
                    </a:p>
                    <a:p>
                      <a:r>
                        <a:rPr lang="en-US" sz="2000" b="0" kern="1200" baseline="0" dirty="0" smtClean="0"/>
                        <a:t> 6</a:t>
                      </a:r>
                    </a:p>
                    <a:p>
                      <a:r>
                        <a:rPr lang="en-US" sz="2000" b="0" kern="1200" baseline="0" dirty="0" smtClean="0"/>
                        <a:t>4.5</a:t>
                      </a:r>
                    </a:p>
                    <a:p>
                      <a:r>
                        <a:rPr lang="en-US" sz="2000" b="0" kern="1200" baseline="0" dirty="0" smtClean="0"/>
                        <a:t>7.5</a:t>
                      </a:r>
                    </a:p>
                    <a:p>
                      <a:r>
                        <a:rPr lang="de-DE" sz="2000" b="0" kern="1200" baseline="0" dirty="0" smtClean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65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533400" y="1760332"/>
            <a:ext cx="8229600" cy="3505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l-GR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l-G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/>
              <a:t>Μέγεθος της συλλογής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800,000</a:t>
            </a:r>
            <a:r>
              <a:rPr lang="el-GR" sz="2400" dirty="0" smtClean="0"/>
              <a:t> (έγγραφα)</a:t>
            </a:r>
            <a:r>
              <a:rPr lang="en-US" sz="2400" dirty="0" smtClean="0"/>
              <a:t>×200 </a:t>
            </a:r>
            <a:r>
              <a:rPr lang="el-GR" sz="2400" dirty="0" smtClean="0"/>
              <a:t>(</a:t>
            </a:r>
            <a:r>
              <a:rPr lang="en-US" sz="2400" dirty="0" smtClean="0"/>
              <a:t>token)× 6 bytes = 960 MB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l-G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/>
              <a:t>Μέγεθος του αρχείου καταχωρήσεων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100,000,000</a:t>
            </a:r>
            <a:r>
              <a:rPr lang="el-GR" sz="2400" dirty="0" smtClean="0"/>
              <a:t> (καταχωρήσεις)</a:t>
            </a:r>
            <a:r>
              <a:rPr lang="en-US" sz="2400" dirty="0" smtClean="0"/>
              <a:t>×20/8 bytes = 250MB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337432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1434" y="23256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210550" cy="2670175"/>
          </a:xfrm>
        </p:spPr>
        <p:txBody>
          <a:bodyPr>
            <a:noAutofit/>
          </a:bodyPr>
          <a:lstStyle/>
          <a:p>
            <a:pPr algn="just" eaLnBrk="1" hangingPunct="1"/>
            <a:r>
              <a:rPr lang="el-GR" sz="2400" dirty="0" smtClean="0">
                <a:ea typeface="ＭＳ Ｐゴシック" pitchFamily="-112" charset="-128"/>
              </a:rPr>
              <a:t>Αποθηκεύουμε τη λίστα των εγγράφων σε αύξουσα διάταξη των </a:t>
            </a:r>
            <a:r>
              <a:rPr lang="en-US" sz="2400" dirty="0" err="1" smtClean="0">
                <a:ea typeface="ＭＳ Ｐゴシック" pitchFamily="-112" charset="-128"/>
              </a:rPr>
              <a:t>docID</a:t>
            </a:r>
            <a:r>
              <a:rPr lang="en-US" sz="2400" dirty="0" smtClean="0">
                <a:ea typeface="ＭＳ Ｐゴシック" pitchFamily="-112" charset="-128"/>
              </a:rPr>
              <a:t>.</a:t>
            </a:r>
          </a:p>
          <a:p>
            <a:pPr lvl="1" algn="just" eaLnBrk="1" hangingPunct="1"/>
            <a:r>
              <a:rPr lang="en-US" sz="2400" b="1" i="1" dirty="0" smtClean="0">
                <a:ea typeface="ＭＳ Ｐゴシック" pitchFamily="-112" charset="-128"/>
              </a:rPr>
              <a:t>computer</a:t>
            </a:r>
            <a:r>
              <a:rPr lang="en-US" sz="2400" dirty="0" smtClean="0">
                <a:ea typeface="ＭＳ Ｐゴシック" pitchFamily="-112" charset="-128"/>
              </a:rPr>
              <a:t>: 33, 47, 154, 159, 202 …</a:t>
            </a:r>
          </a:p>
          <a:p>
            <a:pPr algn="just" eaLnBrk="1" hangingPunct="1"/>
            <a:r>
              <a:rPr lang="el-GR" sz="2400" u="sng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Συνέπεια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αρκεί να αποθηκεύουμε τα διάκενα (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gaps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.</a:t>
            </a:r>
          </a:p>
          <a:p>
            <a:pPr lvl="1" algn="just" eaLnBrk="1" hangingPunct="1"/>
            <a:r>
              <a:rPr lang="en-US" sz="2400" dirty="0" smtClean="0">
                <a:ea typeface="ＭＳ Ｐゴシック" pitchFamily="-112" charset="-128"/>
              </a:rPr>
              <a:t>33, 14, 107, 5, 43 …</a:t>
            </a:r>
            <a:endParaRPr lang="el-GR" sz="2400" dirty="0" smtClean="0">
              <a:ea typeface="ＭＳ Ｐゴシック" pitchFamily="-112" charset="-128"/>
            </a:endParaRPr>
          </a:p>
          <a:p>
            <a:pPr lvl="1" algn="just" eaLnBrk="1" hangingPunct="1"/>
            <a:endParaRPr lang="en-US" sz="2400" dirty="0" smtClean="0">
              <a:ea typeface="ＭＳ Ｐゴシック" pitchFamily="-112" charset="-128"/>
            </a:endParaRPr>
          </a:p>
          <a:p>
            <a:pPr algn="just" eaLnBrk="1" hangingPunct="1"/>
            <a:r>
              <a:rPr lang="el-GR" sz="2400" u="sng" dirty="0" smtClean="0">
                <a:ea typeface="ＭＳ Ｐゴシック" pitchFamily="-112" charset="-128"/>
              </a:rPr>
              <a:t>Γιατί;</a:t>
            </a:r>
            <a:r>
              <a:rPr lang="el-GR" sz="2400" dirty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Τα περισσότερα διάκενα μπορεί να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κωδικοποιηθούν/αποθηκευτούν με πολύ λιγότερα από  </a:t>
            </a:r>
            <a:r>
              <a:rPr lang="en-US" sz="2400" dirty="0" smtClean="0">
                <a:ea typeface="ＭＳ Ｐゴシック" pitchFamily="-112" charset="-128"/>
              </a:rPr>
              <a:t>20 bits.</a:t>
            </a:r>
          </a:p>
        </p:txBody>
      </p:sp>
      <p:sp>
        <p:nvSpPr>
          <p:cNvPr id="5428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AAB147-56CA-43FF-A94C-5F7ABD8D53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160504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4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Στατιστικά</a:t>
            </a:r>
            <a:endParaRPr lang="en-US" sz="44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90919"/>
            <a:ext cx="8534400" cy="6096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 Πόσο μεγάλο είναι το λεξικό και οι καταχωρήσεις;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E65E9DB-96F2-4746-9033-0415F8B639A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</a:t>
            </a:r>
          </a:p>
        </p:txBody>
      </p:sp>
      <p:pic>
        <p:nvPicPr>
          <p:cNvPr id="2048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83820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44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Παράδειγμα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pic>
        <p:nvPicPr>
          <p:cNvPr id="55299" name="Content Placeholder 3" descr="postingsgaps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323" y="1834550"/>
            <a:ext cx="8732677" cy="1752600"/>
          </a:xfrm>
        </p:spPr>
      </p:pic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636A83E-52E2-48D6-8237-9D61DFD22C6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530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878" y="451939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Παρόμοια ιδέα και για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positional indexes </a:t>
            </a:r>
            <a:r>
              <a:rPr lang="en-US" dirty="0" smtClean="0">
                <a:latin typeface="+mn-lt"/>
              </a:rPr>
              <a:t>(</a:t>
            </a:r>
            <a:r>
              <a:rPr lang="el-GR" dirty="0" smtClean="0">
                <a:latin typeface="+mn-lt"/>
              </a:rPr>
              <a:t>κωδικοποίηση των κενών ανάμεσα στις θέσεις)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592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3251" name="Rectangle 2051"/>
          <p:cNvSpPr>
            <a:spLocks noGrp="1" noChangeArrowheads="1"/>
          </p:cNvSpPr>
          <p:nvPr>
            <p:ph idx="1"/>
          </p:nvPr>
        </p:nvSpPr>
        <p:spPr>
          <a:xfrm>
            <a:off x="495300" y="2187679"/>
            <a:ext cx="8153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l-GR" sz="2800" dirty="0" smtClean="0">
                <a:ea typeface="ＭＳ Ｐゴシック" pitchFamily="-112" charset="-128"/>
              </a:rPr>
              <a:t>Ένας όρος όπως</a:t>
            </a:r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n-US" sz="2800" b="1" i="1" dirty="0" err="1" smtClean="0">
                <a:ea typeface="ＭＳ Ｐゴシック" pitchFamily="-112" charset="-128"/>
              </a:rPr>
              <a:t>arachnocentric</a:t>
            </a:r>
            <a:r>
              <a:rPr lang="en-US" sz="2800" b="1" i="1" dirty="0" smtClean="0">
                <a:ea typeface="ＭＳ Ｐゴシック" pitchFamily="-112" charset="-128"/>
              </a:rPr>
              <a:t> </a:t>
            </a:r>
            <a:r>
              <a:rPr lang="el-GR" sz="2800" dirty="0" smtClean="0">
                <a:ea typeface="ＭＳ Ｐゴシック" pitchFamily="-112" charset="-128"/>
              </a:rPr>
              <a:t>εμφανίζεται ίσως σε ένα έγγραφο στο εκατομμύριο</a:t>
            </a:r>
            <a:r>
              <a:rPr lang="en-US" sz="2800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l-GR" sz="2800" dirty="0" smtClean="0">
                <a:ea typeface="ＭＳ Ｐゴシック" pitchFamily="-112" charset="-128"/>
              </a:rPr>
              <a:t>Ένας όρος όπως </a:t>
            </a:r>
            <a:r>
              <a:rPr lang="en-US" sz="2800" b="1" i="1" dirty="0" smtClean="0">
                <a:ea typeface="ＭＳ Ｐゴシック" pitchFamily="-112" charset="-128"/>
              </a:rPr>
              <a:t>the</a:t>
            </a:r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l-GR" sz="2800" dirty="0" smtClean="0">
                <a:ea typeface="ＭＳ Ｐゴシック" pitchFamily="-112" charset="-128"/>
              </a:rPr>
              <a:t>εμφανίζεται σχεδόν σε κάθε έγγραφο, άρα </a:t>
            </a:r>
            <a:r>
              <a:rPr lang="en-US" sz="2800" dirty="0" smtClean="0">
                <a:ea typeface="ＭＳ Ｐゴシック" pitchFamily="-112" charset="-128"/>
              </a:rPr>
              <a:t>20 bits/</a:t>
            </a:r>
            <a:r>
              <a:rPr lang="el-GR" sz="2800" dirty="0" smtClean="0">
                <a:ea typeface="ＭＳ Ｐゴシック" pitchFamily="-112" charset="-128"/>
              </a:rPr>
              <a:t>εγγραφή πολύ ακριβό </a:t>
            </a:r>
            <a:endParaRPr lang="el-GR" sz="2800" dirty="0">
              <a:ea typeface="ＭＳ Ｐゴシック" pitchFamily="-112" charset="-128"/>
            </a:endParaRPr>
          </a:p>
          <a:p>
            <a:pPr lvl="1" eaLnBrk="1" hangingPunct="1"/>
            <a:endParaRPr lang="en-US" sz="2800" dirty="0" smtClean="0">
              <a:ea typeface="ＭＳ Ｐゴシック" pitchFamily="-112" charset="-128"/>
            </a:endParaRP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48315D-3B2A-4D8B-96BA-A1F5B3653EE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301032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Κωδικοποίηση μεταβλητού μεγέθους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Variable length encoding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6323" name="Rectangle 2051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763000" cy="21336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Στόχος</a:t>
            </a:r>
            <a:r>
              <a:rPr lang="en-US" dirty="0" smtClean="0">
                <a:ea typeface="ＭＳ Ｐゴシック" pitchFamily="-112" charset="-128"/>
              </a:rPr>
              <a:t>:</a:t>
            </a:r>
          </a:p>
          <a:p>
            <a:pPr lvl="1" eaLnBrk="1" hangingPunct="1"/>
            <a:r>
              <a:rPr lang="el-GR" sz="1800" dirty="0" smtClean="0">
                <a:ea typeface="ＭＳ Ｐゴシック" pitchFamily="-112" charset="-128"/>
              </a:rPr>
              <a:t>Για το</a:t>
            </a:r>
            <a:r>
              <a:rPr lang="en-US" sz="1800" dirty="0" smtClean="0">
                <a:ea typeface="ＭＳ Ｐゴシック" pitchFamily="-112" charset="-128"/>
              </a:rPr>
              <a:t> </a:t>
            </a:r>
            <a:r>
              <a:rPr lang="en-US" sz="1800" b="1" i="1" dirty="0" err="1" smtClean="0">
                <a:ea typeface="ＭＳ Ｐゴシック" pitchFamily="-112" charset="-128"/>
              </a:rPr>
              <a:t>arachnocentric</a:t>
            </a:r>
            <a:r>
              <a:rPr lang="en-US" sz="1800" dirty="0" smtClean="0">
                <a:ea typeface="ＭＳ Ｐゴシック" pitchFamily="-112" charset="-128"/>
              </a:rPr>
              <a:t>, </a:t>
            </a:r>
            <a:r>
              <a:rPr lang="el-GR" sz="1800" dirty="0" smtClean="0">
                <a:ea typeface="ＭＳ Ｐゴシック" pitchFamily="-112" charset="-128"/>
              </a:rPr>
              <a:t>θα χρησιμοποιήσουμε εγγραφές  </a:t>
            </a:r>
            <a:r>
              <a:rPr lang="en-US" sz="1800" dirty="0" smtClean="0">
                <a:ea typeface="ＭＳ Ｐゴシック" pitchFamily="-112" charset="-128"/>
              </a:rPr>
              <a:t>~20 bits/gap.</a:t>
            </a:r>
          </a:p>
          <a:p>
            <a:pPr lvl="1" eaLnBrk="1" hangingPunct="1"/>
            <a:r>
              <a:rPr lang="el-GR" sz="1800" dirty="0" smtClean="0">
                <a:ea typeface="ＭＳ Ｐゴシック" pitchFamily="-112" charset="-128"/>
              </a:rPr>
              <a:t>Για το </a:t>
            </a:r>
            <a:r>
              <a:rPr lang="en-US" sz="1800" dirty="0" smtClean="0">
                <a:ea typeface="ＭＳ Ｐゴシック" pitchFamily="-112" charset="-128"/>
              </a:rPr>
              <a:t> </a:t>
            </a:r>
            <a:r>
              <a:rPr lang="en-US" sz="1800" b="1" i="1" dirty="0" smtClean="0">
                <a:ea typeface="ＭＳ Ｐゴシック" pitchFamily="-112" charset="-128"/>
              </a:rPr>
              <a:t>the</a:t>
            </a:r>
            <a:r>
              <a:rPr lang="en-US" sz="1800" dirty="0" smtClean="0">
                <a:ea typeface="ＭＳ Ｐゴシック" pitchFamily="-112" charset="-128"/>
              </a:rPr>
              <a:t>, </a:t>
            </a:r>
            <a:r>
              <a:rPr lang="el-GR" sz="1800" dirty="0" smtClean="0">
                <a:ea typeface="ＭＳ Ｐゴシック" pitchFamily="-112" charset="-128"/>
              </a:rPr>
              <a:t>θα χρησιμοποιήσουμε εγγραφές </a:t>
            </a:r>
            <a:r>
              <a:rPr lang="en-US" sz="1800" dirty="0" smtClean="0">
                <a:ea typeface="ＭＳ Ｐゴシック" pitchFamily="-112" charset="-128"/>
              </a:rPr>
              <a:t>~1 bit/gap entry.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Αν το μέσο κενό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για έναν όρο είναι </a:t>
            </a:r>
            <a:r>
              <a:rPr lang="en-US" sz="2400" i="1" dirty="0" smtClean="0">
                <a:ea typeface="ＭＳ Ｐゴシック" pitchFamily="-112" charset="-128"/>
              </a:rPr>
              <a:t>G</a:t>
            </a:r>
            <a:r>
              <a:rPr lang="en-US" sz="2400" dirty="0" smtClean="0">
                <a:ea typeface="ＭＳ Ｐゴシック" pitchFamily="-112" charset="-128"/>
              </a:rPr>
              <a:t>, </a:t>
            </a:r>
            <a:r>
              <a:rPr lang="el-GR" sz="2400" dirty="0" smtClean="0">
                <a:ea typeface="ＭＳ Ｐゴシック" pitchFamily="-112" charset="-128"/>
              </a:rPr>
              <a:t>θέλουμε να χρησιμοποιήσουμε εγγραφές  </a:t>
            </a:r>
            <a:r>
              <a:rPr lang="en-US" sz="2400" dirty="0" smtClean="0">
                <a:ea typeface="ＭＳ Ｐゴシック" pitchFamily="-112" charset="-128"/>
              </a:rPr>
              <a:t>~log</a:t>
            </a:r>
            <a:r>
              <a:rPr lang="en-US" sz="2400" baseline="-25000" dirty="0" smtClean="0">
                <a:ea typeface="ＭＳ Ｐゴシック" pitchFamily="-112" charset="-128"/>
              </a:rPr>
              <a:t>2</a:t>
            </a:r>
            <a:r>
              <a:rPr lang="en-US" sz="2400" i="1" dirty="0" smtClean="0">
                <a:ea typeface="ＭＳ Ｐゴシック" pitchFamily="-112" charset="-128"/>
              </a:rPr>
              <a:t>G</a:t>
            </a:r>
            <a:r>
              <a:rPr lang="en-US" sz="2400" dirty="0" smtClean="0">
                <a:ea typeface="ＭＳ Ｐゴシック" pitchFamily="-112" charset="-128"/>
              </a:rPr>
              <a:t> bits/gap.</a:t>
            </a:r>
          </a:p>
          <a:p>
            <a:pPr eaLnBrk="1" hangingPunct="1"/>
            <a:r>
              <a:rPr lang="el-GR" sz="2400" u="sng" dirty="0" smtClean="0">
                <a:ea typeface="ＭＳ Ｐゴシック" pitchFamily="-112" charset="-128"/>
              </a:rPr>
              <a:t>Βασική πρόκληση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κωδικοποίηση κάθε ακερα</a:t>
            </a:r>
            <a:r>
              <a:rPr lang="el-GR" sz="2400" dirty="0">
                <a:ea typeface="ＭＳ Ｐゴシック" pitchFamily="-112" charset="-128"/>
              </a:rPr>
              <a:t>ί</a:t>
            </a:r>
            <a:r>
              <a:rPr lang="el-GR" sz="2400" dirty="0" smtClean="0">
                <a:ea typeface="ＭＳ Ｐゴシック" pitchFamily="-112" charset="-128"/>
              </a:rPr>
              <a:t>ου </a:t>
            </a:r>
            <a:r>
              <a:rPr lang="en-US" sz="2400" dirty="0" smtClean="0">
                <a:ea typeface="ＭＳ Ｐゴシック" pitchFamily="-112" charset="-128"/>
              </a:rPr>
              <a:t>(gap) 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με όσα λιγότερα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bits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είναι απαραίτητα για αυτόν τον ακέραιο</a:t>
            </a:r>
            <a:r>
              <a:rPr lang="en-US" sz="2400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Αυτό απαιτεί κωδικοποίηση μεταβλητού μεγέθους --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variable length encoding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Αυτό το πετυχαίνουμε χρησιμοποιώντας σύντομους κώδικες για μικρούς αριθμούς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EE571D0-7FE3-4510-A8C0-4EAAA17453D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632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380088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Κωδικοί μεταβλητών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384175" y="2514600"/>
            <a:ext cx="8131175" cy="1600200"/>
          </a:xfrm>
        </p:spPr>
        <p:txBody>
          <a:bodyPr>
            <a:noAutofit/>
          </a:bodyPr>
          <a:lstStyle/>
          <a:p>
            <a:r>
              <a:rPr lang="el-GR" sz="2400" dirty="0" smtClean="0">
                <a:ea typeface="ＭＳ Ｐゴシック" pitchFamily="-112" charset="-128"/>
              </a:rPr>
              <a:t>Κωδικοποιούμε κάθε διάκενο με ακέραιο αριθμό από </a:t>
            </a:r>
            <a:r>
              <a:rPr lang="en-US" sz="2400" dirty="0" smtClean="0">
                <a:ea typeface="ＭＳ Ｐゴシック" pitchFamily="-112" charset="-128"/>
              </a:rPr>
              <a:t>bytes</a:t>
            </a:r>
          </a:p>
          <a:p>
            <a:r>
              <a:rPr lang="el-GR" sz="2400" dirty="0" smtClean="0">
                <a:ea typeface="ＭＳ Ｐゴシック" pitchFamily="-112" charset="-128"/>
              </a:rPr>
              <a:t>Το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πρώτο</a:t>
            </a:r>
            <a:r>
              <a:rPr lang="el-GR" sz="2400" dirty="0" smtClean="0">
                <a:ea typeface="ＭＳ Ｐゴシック" pitchFamily="-112" charset="-128"/>
              </a:rPr>
              <a:t> </a:t>
            </a:r>
            <a:r>
              <a:rPr lang="en-US" sz="2400" dirty="0" smtClean="0">
                <a:ea typeface="ＭＳ Ｐゴシック" pitchFamily="-112" charset="-128"/>
              </a:rPr>
              <a:t>bit </a:t>
            </a:r>
            <a:r>
              <a:rPr lang="el-GR" sz="2400" dirty="0" smtClean="0">
                <a:ea typeface="ＭＳ Ｐゴシック" pitchFamily="-112" charset="-128"/>
              </a:rPr>
              <a:t>κάθε </a:t>
            </a:r>
            <a:r>
              <a:rPr lang="en-US" sz="2400" dirty="0" smtClean="0">
                <a:ea typeface="ＭＳ Ｐゴシック" pitchFamily="-112" charset="-128"/>
              </a:rPr>
              <a:t>byte </a:t>
            </a:r>
            <a:r>
              <a:rPr lang="el-GR" sz="2400" dirty="0" smtClean="0">
                <a:ea typeface="ＭＳ Ｐゴシック" pitchFamily="-112" charset="-128"/>
              </a:rPr>
              <a:t>χρησιμοποιείται ως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bit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συνέχισης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2400" dirty="0" smtClean="0">
                <a:ea typeface="ＭＳ Ｐゴシック" pitchFamily="-112" charset="-128"/>
              </a:rPr>
              <a:t>(continuation bit)</a:t>
            </a:r>
          </a:p>
          <a:p>
            <a:pPr lvl="2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0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,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αν ακολουθεί και άλλο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byte</a:t>
            </a:r>
          </a:p>
          <a:p>
            <a:pPr lvl="2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1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αλλιώς (αν το τελευταίο)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3"/>
            <a:r>
              <a:rPr lang="el-GR" sz="2250" dirty="0">
                <a:ea typeface="ＭＳ Ｐゴシック" pitchFamily="-112" charset="-128"/>
              </a:rPr>
              <a:t>Είναι 0 σε όλα τα </a:t>
            </a:r>
            <a:r>
              <a:rPr lang="en-US" sz="2250" dirty="0">
                <a:ea typeface="ＭＳ Ｐゴシック" pitchFamily="-112" charset="-128"/>
              </a:rPr>
              <a:t>bytes </a:t>
            </a:r>
            <a:r>
              <a:rPr lang="el-GR" sz="2250" dirty="0">
                <a:ea typeface="ＭＳ Ｐゴシック" pitchFamily="-112" charset="-128"/>
              </a:rPr>
              <a:t>εκτός από το τελευταίο, όπου είναι </a:t>
            </a:r>
            <a:r>
              <a:rPr lang="el-GR" sz="2250" dirty="0" smtClean="0">
                <a:ea typeface="ＭＳ Ｐゴシック" pitchFamily="-112" charset="-128"/>
              </a:rPr>
              <a:t>1</a:t>
            </a:r>
            <a:endParaRPr lang="el-GR" sz="2250" dirty="0" smtClean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sz="2400" dirty="0" smtClean="0">
                <a:ea typeface="ＭＳ Ｐゴシック" pitchFamily="-112" charset="-128"/>
              </a:rPr>
              <a:t>Χρησιμοποιείται για να σηματοδοτήσει το τελευταίο </a:t>
            </a:r>
            <a:r>
              <a:rPr lang="en-US" sz="2400" dirty="0" smtClean="0">
                <a:ea typeface="ＭＳ Ｐゴシック" pitchFamily="-112" charset="-128"/>
              </a:rPr>
              <a:t>byte </a:t>
            </a:r>
            <a:r>
              <a:rPr lang="el-GR" sz="2400" dirty="0" smtClean="0">
                <a:ea typeface="ＭＳ Ｐゴシック" pitchFamily="-112" charset="-128"/>
              </a:rPr>
              <a:t>της κωδικοποίησης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299428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Κωδικοί μεταβλητών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2060575"/>
          </a:xfrm>
        </p:spPr>
        <p:txBody>
          <a:bodyPr>
            <a:noAutofit/>
          </a:bodyPr>
          <a:lstStyle/>
          <a:p>
            <a:r>
              <a:rPr lang="el-GR" sz="2400" dirty="0" smtClean="0">
                <a:ea typeface="ＭＳ Ｐゴシック" pitchFamily="-112" charset="-128"/>
              </a:rPr>
              <a:t>Ξεκίνα με ένα </a:t>
            </a:r>
            <a:r>
              <a:rPr lang="en-US" sz="2400" dirty="0" smtClean="0">
                <a:ea typeface="ＭＳ Ｐゴシック" pitchFamily="-112" charset="-128"/>
              </a:rPr>
              <a:t>byte </a:t>
            </a:r>
            <a:r>
              <a:rPr lang="el-GR" sz="2400" dirty="0" smtClean="0">
                <a:ea typeface="ＭＳ Ｐゴシック" pitchFamily="-112" charset="-128"/>
              </a:rPr>
              <a:t>για την αποθήκευση του </a:t>
            </a:r>
            <a:r>
              <a:rPr lang="en-US" sz="2400" i="1" dirty="0" smtClean="0">
                <a:ea typeface="ＭＳ Ｐゴシック" pitchFamily="-112" charset="-128"/>
              </a:rPr>
              <a:t>G</a:t>
            </a:r>
            <a:endParaRPr lang="en-US" sz="2400" dirty="0" smtClean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Αν </a:t>
            </a:r>
            <a:r>
              <a:rPr lang="en-US" sz="2400" i="1" dirty="0" smtClean="0">
                <a:ea typeface="ＭＳ Ｐゴシック" pitchFamily="-112" charset="-128"/>
              </a:rPr>
              <a:t>G</a:t>
            </a:r>
            <a:r>
              <a:rPr lang="en-US" sz="2400" dirty="0" smtClean="0">
                <a:ea typeface="ＭＳ Ｐゴシック" pitchFamily="-112" charset="-128"/>
              </a:rPr>
              <a:t> ≤127, </a:t>
            </a:r>
            <a:r>
              <a:rPr lang="el-GR" sz="2400" dirty="0" smtClean="0">
                <a:ea typeface="ＭＳ Ｐゴシック" pitchFamily="-112" charset="-128"/>
              </a:rPr>
              <a:t>υπολόγισε τη δυαδική αναπαράσταση με τα </a:t>
            </a:r>
            <a:r>
              <a:rPr lang="en-US" sz="2400" dirty="0" smtClean="0">
                <a:ea typeface="ＭＳ Ｐゴシック" pitchFamily="-112" charset="-128"/>
              </a:rPr>
              <a:t>7 </a:t>
            </a:r>
            <a:r>
              <a:rPr lang="el-GR" sz="2400" dirty="0" smtClean="0">
                <a:ea typeface="ＭＳ Ｐゴシック" pitchFamily="-112" charset="-128"/>
              </a:rPr>
              <a:t>διαθέσιμα </a:t>
            </a:r>
            <a:r>
              <a:rPr lang="en-US" sz="2400" dirty="0" smtClean="0">
                <a:ea typeface="ＭＳ Ｐゴシック" pitchFamily="-112" charset="-128"/>
              </a:rPr>
              <a:t>bits and </a:t>
            </a:r>
            <a:r>
              <a:rPr lang="el-GR" sz="2400" dirty="0" smtClean="0">
                <a:ea typeface="ＭＳ Ｐゴシック" pitchFamily="-112" charset="-128"/>
              </a:rPr>
              <a:t>θέσε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n-US" sz="2400" i="1" dirty="0" smtClean="0">
                <a:ea typeface="ＭＳ Ｐゴシック" pitchFamily="-112" charset="-128"/>
              </a:rPr>
              <a:t>c </a:t>
            </a:r>
            <a:r>
              <a:rPr lang="en-US" sz="2400" dirty="0" smtClean="0">
                <a:ea typeface="ＭＳ Ｐゴシック" pitchFamily="-112" charset="-128"/>
              </a:rPr>
              <a:t>=1</a:t>
            </a:r>
          </a:p>
          <a:p>
            <a:r>
              <a:rPr lang="el-GR" sz="2400" dirty="0" smtClean="0">
                <a:ea typeface="ＭＳ Ｐゴシック" pitchFamily="-112" charset="-128"/>
              </a:rPr>
              <a:t>Αλλιώς, κωδικοποίησε τα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7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lower-order bits </a:t>
            </a:r>
            <a:r>
              <a:rPr lang="el-GR" sz="2400" dirty="0" smtClean="0">
                <a:ea typeface="ＭＳ Ｐゴシック" pitchFamily="-112" charset="-128"/>
              </a:rPr>
              <a:t>του </a:t>
            </a:r>
            <a:r>
              <a:rPr lang="en-US" sz="2400" dirty="0" smtClean="0">
                <a:ea typeface="ＭＳ Ｐゴシック" pitchFamily="-112" charset="-128"/>
              </a:rPr>
              <a:t>G </a:t>
            </a:r>
            <a:r>
              <a:rPr lang="el-GR" sz="2400" dirty="0" smtClean="0">
                <a:ea typeface="ＭＳ Ｐゴシック" pitchFamily="-112" charset="-128"/>
              </a:rPr>
              <a:t>και χρησιμοποίησε επιπρόσθετα </a:t>
            </a:r>
            <a:r>
              <a:rPr lang="en-US" sz="2400" dirty="0" smtClean="0">
                <a:ea typeface="ＭＳ Ｐゴシック" pitchFamily="-112" charset="-128"/>
              </a:rPr>
              <a:t>bytes </a:t>
            </a:r>
            <a:r>
              <a:rPr lang="el-GR" sz="2400" dirty="0" smtClean="0">
                <a:ea typeface="ＭＳ Ｐゴシック" pitchFamily="-112" charset="-128"/>
              </a:rPr>
              <a:t>για να κωδικοποιήσεις τα </a:t>
            </a:r>
            <a:r>
              <a:rPr lang="en-US" sz="2400" dirty="0" smtClean="0">
                <a:ea typeface="ＭＳ Ｐゴシック" pitchFamily="-112" charset="-128"/>
              </a:rPr>
              <a:t>higher order bits </a:t>
            </a:r>
            <a:r>
              <a:rPr lang="el-GR" sz="2400" dirty="0" smtClean="0">
                <a:ea typeface="ＭＳ Ｐゴシック" pitchFamily="-112" charset="-128"/>
              </a:rPr>
              <a:t>με τον ίδιο αλγόριθμο</a:t>
            </a:r>
            <a:endParaRPr lang="en-US" sz="2400" dirty="0" smtClean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Στο τέλος, θέσε το </a:t>
            </a:r>
            <a:r>
              <a:rPr lang="en-US" sz="2400" dirty="0" smtClean="0">
                <a:ea typeface="ＭＳ Ｐゴシック" pitchFamily="-112" charset="-128"/>
              </a:rPr>
              <a:t>bit </a:t>
            </a:r>
            <a:r>
              <a:rPr lang="el-GR" sz="2400" dirty="0" smtClean="0">
                <a:ea typeface="ＭＳ Ｐゴシック" pitchFamily="-112" charset="-128"/>
              </a:rPr>
              <a:t>συνέχισης του τελευταίου </a:t>
            </a:r>
            <a:r>
              <a:rPr lang="en-US" sz="2400" dirty="0" smtClean="0">
                <a:ea typeface="ＭＳ Ｐゴシック" pitchFamily="-112" charset="-128"/>
              </a:rPr>
              <a:t>byte</a:t>
            </a:r>
            <a:r>
              <a:rPr lang="el-GR" sz="2400" dirty="0" smtClean="0">
                <a:ea typeface="ＭＳ Ｐゴシック" pitchFamily="-112" charset="-128"/>
              </a:rPr>
              <a:t> σε 1, </a:t>
            </a:r>
            <a:r>
              <a:rPr lang="en-US" sz="2400" dirty="0" smtClean="0">
                <a:ea typeface="ＭＳ Ｐゴシック" pitchFamily="-112" charset="-128"/>
              </a:rPr>
              <a:t>c = 1 </a:t>
            </a:r>
            <a:r>
              <a:rPr lang="el-GR" sz="2400" dirty="0" smtClean="0">
                <a:ea typeface="ＭＳ Ｐゴシック" pitchFamily="-112" charset="-128"/>
              </a:rPr>
              <a:t>και στα άλλα σε 0, </a:t>
            </a:r>
            <a:r>
              <a:rPr lang="en-US" sz="2400" i="1" dirty="0" smtClean="0">
                <a:ea typeface="ＭＳ Ｐゴシック" pitchFamily="-112" charset="-128"/>
              </a:rPr>
              <a:t>c</a:t>
            </a:r>
            <a:r>
              <a:rPr lang="en-US" sz="2400" dirty="0" smtClean="0">
                <a:ea typeface="ＭＳ Ｐゴシック" pitchFamily="-112" charset="-128"/>
              </a:rPr>
              <a:t> = 0.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150341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Παράδειγμα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165735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docIDs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215406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214577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VB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00000110 10111000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10000101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00001101 00001100 10110001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58397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353175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492AD96-6165-4508-940C-5815513AD63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45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581400"/>
            <a:ext cx="80375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Postings stored as the byte concatenation</a:t>
            </a:r>
          </a:p>
          <a:p>
            <a:pPr eaLnBrk="1" hangingPunct="1"/>
            <a:r>
              <a:rPr lang="en-US" sz="2000">
                <a:solidFill>
                  <a:srgbClr val="A40508"/>
                </a:solidFill>
              </a:rPr>
              <a:t>000001101011100010000101000011010000110010110001</a:t>
            </a:r>
          </a:p>
        </p:txBody>
      </p:sp>
      <p:sp>
        <p:nvSpPr>
          <p:cNvPr id="6" name="Up Arrow Callout 5"/>
          <p:cNvSpPr>
            <a:spLocks noChangeArrowheads="1"/>
          </p:cNvSpPr>
          <p:nvPr/>
        </p:nvSpPr>
        <p:spPr bwMode="auto">
          <a:xfrm>
            <a:off x="381000" y="4289425"/>
            <a:ext cx="5983288" cy="1273175"/>
          </a:xfrm>
          <a:prstGeom prst="upArrowCallout">
            <a:avLst>
              <a:gd name="adj1" fmla="val 25020"/>
              <a:gd name="adj2" fmla="val 24999"/>
              <a:gd name="adj3" fmla="val 25000"/>
              <a:gd name="adj4" fmla="val 64977"/>
            </a:avLst>
          </a:prstGeom>
          <a:solidFill>
            <a:srgbClr val="FFC00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Key property: VB-encoded postings are</a:t>
            </a:r>
          </a:p>
          <a:p>
            <a:r>
              <a:rPr lang="en-US" dirty="0"/>
              <a:t>uniquely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prefix-decodable</a:t>
            </a:r>
            <a:r>
              <a:rPr lang="en-US" dirty="0"/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95800" y="2133600"/>
            <a:ext cx="3810000" cy="4648200"/>
            <a:chOff x="4495800" y="2133600"/>
            <a:chExt cx="3810000" cy="4648200"/>
          </a:xfrm>
        </p:grpSpPr>
        <p:sp>
          <p:nvSpPr>
            <p:cNvPr id="58398" name="Rounded Rectangle 6"/>
            <p:cNvSpPr>
              <a:spLocks noChangeArrowheads="1"/>
            </p:cNvSpPr>
            <p:nvPr/>
          </p:nvSpPr>
          <p:spPr bwMode="auto">
            <a:xfrm>
              <a:off x="4572000" y="2133600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Line Callout 3 7"/>
            <p:cNvSpPr>
              <a:spLocks/>
            </p:cNvSpPr>
            <p:nvPr/>
          </p:nvSpPr>
          <p:spPr bwMode="auto">
            <a:xfrm>
              <a:off x="4495800" y="5867400"/>
              <a:ext cx="3810000" cy="914400"/>
            </a:xfrm>
            <a:prstGeom prst="borderCallout3">
              <a:avLst>
                <a:gd name="adj1" fmla="val -894"/>
                <a:gd name="adj2" fmla="val 100759"/>
                <a:gd name="adj3" fmla="val -207736"/>
                <a:gd name="adj4" fmla="val 114884"/>
                <a:gd name="adj5" fmla="val -239287"/>
                <a:gd name="adj6" fmla="val 60000"/>
                <a:gd name="adj7" fmla="val -335847"/>
                <a:gd name="adj8" fmla="val 180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/>
                <a:t>For a small gap (5), VB</a:t>
              </a:r>
            </a:p>
            <a:p>
              <a:r>
                <a:rPr lang="en-US"/>
                <a:t>uses a whole byte.</a:t>
              </a:r>
            </a:p>
          </p:txBody>
        </p:sp>
      </p:grpSp>
      <p:sp>
        <p:nvSpPr>
          <p:cNvPr id="58396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5867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824</a:t>
            </a:r>
          </a:p>
          <a:p>
            <a:r>
              <a:rPr lang="el-GR" dirty="0" smtClean="0">
                <a:latin typeface="+mn-lt"/>
              </a:rPr>
              <a:t>110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0111000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110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Άλλες κωδικοποιήσεις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19100" y="1905000"/>
            <a:ext cx="8305800" cy="1981200"/>
          </a:xfrm>
        </p:spPr>
        <p:txBody>
          <a:bodyPr>
            <a:noAutofit/>
          </a:bodyPr>
          <a:lstStyle/>
          <a:p>
            <a:r>
              <a:rPr lang="el-GR" sz="2400" dirty="0" smtClean="0">
                <a:ea typeface="ＭＳ Ｐゴシック" pitchFamily="-112" charset="-128"/>
              </a:rPr>
              <a:t>Αντί για </a:t>
            </a:r>
            <a:r>
              <a:rPr lang="en-US" sz="2400" dirty="0" smtClean="0">
                <a:ea typeface="ＭＳ Ｐゴシック" pitchFamily="-112" charset="-128"/>
              </a:rPr>
              <a:t>bytes</a:t>
            </a:r>
            <a:r>
              <a:rPr lang="el-GR" sz="2400" dirty="0" smtClean="0">
                <a:ea typeface="ＭＳ Ｐゴシック" pitchFamily="-112" charset="-128"/>
              </a:rPr>
              <a:t>, δηλαδή 8 </a:t>
            </a:r>
            <a:r>
              <a:rPr lang="en-US" sz="2400" dirty="0" smtClean="0">
                <a:ea typeface="ＭＳ Ｐゴシック" pitchFamily="-112" charset="-128"/>
              </a:rPr>
              <a:t>bits, </a:t>
            </a:r>
            <a:r>
              <a:rPr lang="el-GR" sz="2400" dirty="0" smtClean="0">
                <a:ea typeface="ＭＳ Ｐゴシック" pitchFamily="-112" charset="-128"/>
              </a:rPr>
              <a:t>άλλες μονάδες πχ 3</a:t>
            </a:r>
            <a:r>
              <a:rPr lang="en-US" sz="2400" dirty="0" smtClean="0">
                <a:ea typeface="ＭＳ Ｐゴシック" pitchFamily="-112" charset="-128"/>
              </a:rPr>
              <a:t>2 bits (words), 16 bits, 4 bits (nibbles).</a:t>
            </a:r>
            <a:endParaRPr lang="el-GR" sz="2400" dirty="0" smtClean="0">
              <a:ea typeface="ＭＳ Ｐゴシック" pitchFamily="-112" charset="-128"/>
            </a:endParaRPr>
          </a:p>
          <a:p>
            <a:endParaRPr lang="en-US" sz="900" dirty="0" smtClean="0">
              <a:ea typeface="ＭＳ Ｐゴシック" pitchFamily="-112" charset="-128"/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Compression ratio </a:t>
            </a:r>
            <a:r>
              <a:rPr lang="en-US" sz="2400" i="1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vs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speed of decompression</a:t>
            </a:r>
          </a:p>
          <a:p>
            <a:pPr lvl="1"/>
            <a:r>
              <a:rPr lang="el-GR" sz="2400" dirty="0" smtClean="0">
                <a:ea typeface="ＭＳ Ｐゴシック" pitchFamily="-112" charset="-128"/>
              </a:rPr>
              <a:t>Με </a:t>
            </a:r>
            <a:r>
              <a:rPr lang="en-US" sz="2400" dirty="0" smtClean="0">
                <a:ea typeface="ＭＳ Ｐゴシック" pitchFamily="-112" charset="-128"/>
              </a:rPr>
              <a:t>byte </a:t>
            </a:r>
            <a:r>
              <a:rPr lang="el-GR" sz="2400" dirty="0" smtClean="0">
                <a:ea typeface="ＭＳ Ｐゴシック" pitchFamily="-112" charset="-128"/>
              </a:rPr>
              <a:t>χάνουμε κάποιο χώρο αν πολύ μικρά διάκενα </a:t>
            </a:r>
            <a:r>
              <a:rPr lang="en-US" sz="2400" dirty="0" smtClean="0">
                <a:ea typeface="ＭＳ Ｐゴシック" pitchFamily="-112" charset="-128"/>
              </a:rPr>
              <a:t>– nibbles </a:t>
            </a:r>
            <a:r>
              <a:rPr lang="el-GR" sz="2400" dirty="0" smtClean="0">
                <a:ea typeface="ＭＳ Ｐゴシック" pitchFamily="-112" charset="-128"/>
              </a:rPr>
              <a:t>καλύτερα σε αυτές τις περιπτώσεις</a:t>
            </a:r>
            <a:r>
              <a:rPr lang="en-US" sz="2400" dirty="0" smtClean="0">
                <a:ea typeface="ＭＳ Ｐゴシック" pitchFamily="-112" charset="-128"/>
              </a:rPr>
              <a:t>.</a:t>
            </a:r>
          </a:p>
          <a:p>
            <a:pPr lvl="1"/>
            <a:r>
              <a:rPr lang="el-GR" sz="2400" dirty="0" smtClean="0">
                <a:ea typeface="ＭＳ Ｐゴシック" pitchFamily="-112" charset="-128"/>
              </a:rPr>
              <a:t>Μικρές λέξεις, πιο περίπλοκος χειρισμός</a:t>
            </a:r>
          </a:p>
          <a:p>
            <a:pPr lvl="1"/>
            <a:endParaRPr lang="en-US" sz="1200" dirty="0" smtClean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Οι κωδικοί </a:t>
            </a:r>
            <a:r>
              <a:rPr lang="en-US" sz="2400" dirty="0" smtClean="0">
                <a:ea typeface="ＭＳ Ｐゴシック" pitchFamily="-112" charset="-128"/>
              </a:rPr>
              <a:t>V</a:t>
            </a:r>
            <a:r>
              <a:rPr lang="el-GR" sz="2400" dirty="0" smtClean="0">
                <a:ea typeface="ＭＳ Ｐゴシック" pitchFamily="-112" charset="-128"/>
              </a:rPr>
              <a:t>Β χρησιμοποιούνται σε πολλά εμπορικά/ερευνητικά συστήματα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A324C8D-93FC-46B4-A790-7C85CDFEDC6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5.3</a:t>
            </a:r>
            <a:endParaRPr lang="en-US" sz="1600" dirty="0">
              <a:solidFill>
                <a:srgbClr val="FBF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51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του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752600"/>
          <a:ext cx="7772400" cy="4457700"/>
        </p:xfrm>
        <a:graphic>
          <a:graphicData uri="http://schemas.openxmlformats.org/drawingml/2006/table">
            <a:tbl>
              <a:tblPr/>
              <a:tblGrid>
                <a:gridCol w="6324600"/>
                <a:gridCol w="1447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Data structure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in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fixed-width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term pointers into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blocking, k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 &amp;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(text, xml markup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3,600.0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960.0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Term-doc incidence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40,000.0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(32-bit words)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(20 bits)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250.0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variable byte encoded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116.0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Symbol" pitchFamily="-112" charset="2"/>
                          <a:cs typeface="Arial Unicode MS" pitchFamily="-112" charset="0"/>
                        </a:rPr>
                        <a:t>g-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encoded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101.0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65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4EA8F55-C225-4314-91DC-95A954E8F30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5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348677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655658" y="26235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Συμπεράσματα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51175"/>
          </a:xfrm>
        </p:spPr>
        <p:txBody>
          <a:bodyPr>
            <a:noAutofit/>
          </a:bodyPr>
          <a:lstStyle/>
          <a:p>
            <a:r>
              <a:rPr lang="el-GR" sz="2400" dirty="0" smtClean="0">
                <a:ea typeface="ＭＳ Ｐゴシック" pitchFamily="-112" charset="-128"/>
              </a:rPr>
              <a:t>Μπορούμε να κατασκευάσουμε ένα ευρετήριο για </a:t>
            </a:r>
            <a:r>
              <a:rPr lang="en-US" sz="2400" dirty="0" smtClean="0">
                <a:ea typeface="ＭＳ Ｐゴシック" pitchFamily="-112" charset="-128"/>
              </a:rPr>
              <a:t>Boolean </a:t>
            </a:r>
            <a:r>
              <a:rPr lang="el-GR" sz="2400" dirty="0" smtClean="0">
                <a:ea typeface="ＭＳ Ｐゴシック" pitchFamily="-112" charset="-128"/>
              </a:rPr>
              <a:t>ανάκτηση πολύ αποδοτικό από άποψη χώρου</a:t>
            </a:r>
            <a:endParaRPr lang="en-US" sz="2400" dirty="0" smtClean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Μόνο </a:t>
            </a:r>
            <a:r>
              <a:rPr lang="en-US" sz="2400" dirty="0" smtClean="0">
                <a:ea typeface="ＭＳ Ｐゴシック" pitchFamily="-112" charset="-128"/>
              </a:rPr>
              <a:t> 4% </a:t>
            </a:r>
            <a:r>
              <a:rPr lang="el-GR" sz="2400" dirty="0" smtClean="0">
                <a:ea typeface="ＭＳ Ｐゴシック" pitchFamily="-112" charset="-128"/>
              </a:rPr>
              <a:t>του συνολικού μεγέθους της συλλογής </a:t>
            </a:r>
          </a:p>
          <a:p>
            <a:r>
              <a:rPr lang="el-GR" sz="2400" dirty="0" smtClean="0">
                <a:ea typeface="ＭＳ Ｐゴシック" pitchFamily="-112" charset="-128"/>
              </a:rPr>
              <a:t>Μόνο το </a:t>
            </a:r>
            <a:r>
              <a:rPr lang="en-US" sz="2400" dirty="0" smtClean="0">
                <a:ea typeface="ＭＳ Ｐゴシック" pitchFamily="-112" charset="-128"/>
              </a:rPr>
              <a:t>10-15% </a:t>
            </a:r>
            <a:r>
              <a:rPr lang="el-GR" sz="2400" dirty="0" smtClean="0">
                <a:ea typeface="ＭＳ Ｐゴシック" pitchFamily="-112" charset="-128"/>
              </a:rPr>
              <a:t>του συνολικού </a:t>
            </a:r>
            <a:r>
              <a:rPr lang="el-GR" sz="2400" u="sng" dirty="0" smtClean="0">
                <a:ea typeface="ＭＳ Ｐゴシック" pitchFamily="-112" charset="-128"/>
              </a:rPr>
              <a:t>κειμένου</a:t>
            </a:r>
            <a:r>
              <a:rPr lang="el-GR" sz="2400" dirty="0" smtClean="0">
                <a:ea typeface="ＭＳ Ｐゴシック" pitchFamily="-112" charset="-128"/>
              </a:rPr>
              <a:t> της συλλογής </a:t>
            </a:r>
          </a:p>
          <a:p>
            <a:r>
              <a:rPr lang="el-GR" sz="2400" dirty="0" smtClean="0">
                <a:ea typeface="ＭＳ Ｐゴシック" pitchFamily="-112" charset="-128"/>
              </a:rPr>
              <a:t>Βέβαια, έχουμε αγνοήσει την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πληροφορία θέσης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(positional indexes)</a:t>
            </a:r>
            <a:endParaRPr lang="el-GR" sz="2400" dirty="0" smtClean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sz="2400" dirty="0" smtClean="0">
                <a:ea typeface="ＭＳ Ｐゴシック" pitchFamily="-112" charset="-128"/>
              </a:rPr>
              <a:t>Η εξοικονόμηση χώρου είναι μικρότερη στην πράξη</a:t>
            </a:r>
          </a:p>
          <a:p>
            <a:pPr lvl="1"/>
            <a:r>
              <a:rPr lang="el-GR" sz="2400" dirty="0" smtClean="0">
                <a:ea typeface="ＭＳ Ｐゴシック" pitchFamily="-112" charset="-128"/>
              </a:rPr>
              <a:t>Αλλά, οι τεχνικές είναι παρόμοιες </a:t>
            </a:r>
            <a:r>
              <a:rPr lang="en-US" sz="2400" dirty="0" smtClean="0">
                <a:ea typeface="ＭＳ Ｐゴシック" pitchFamily="-112" charset="-128"/>
              </a:rPr>
              <a:t>– </a:t>
            </a:r>
            <a:r>
              <a:rPr lang="el-GR" sz="2400" dirty="0" smtClean="0">
                <a:ea typeface="ＭＳ Ｐゴシック" pitchFamily="-112" charset="-128"/>
              </a:rPr>
              <a:t>χρησιμοποίηση </a:t>
            </a:r>
            <a:r>
              <a:rPr lang="en-US" sz="2400" dirty="0" smtClean="0">
                <a:ea typeface="ＭＳ Ｐゴシック" pitchFamily="-112" charset="-128"/>
              </a:rPr>
              <a:t>gaps </a:t>
            </a:r>
            <a:r>
              <a:rPr lang="el-GR" sz="2400" dirty="0" smtClean="0">
                <a:ea typeface="ＭＳ Ｐゴシック" pitchFamily="-112" charset="-128"/>
              </a:rPr>
              <a:t>και για τις θέσεις στο έγγραφο</a:t>
            </a: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275203B-CE1B-4348-8466-8FA6AF426238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5.3</a:t>
            </a:r>
          </a:p>
        </p:txBody>
      </p:sp>
    </p:spTree>
    <p:extLst>
      <p:ext uri="{BB962C8B-B14F-4D97-AF65-F5344CB8AC3E}">
        <p14:creationId xmlns:p14="http://schemas.microsoft.com/office/powerpoint/2010/main" val="368894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</a:t>
            </a:r>
            <a:r>
              <a:rPr lang="en-US" dirty="0" smtClean="0">
                <a:ea typeface="ＭＳ Ｐゴシック" pitchFamily="-112" charset="-128"/>
              </a:rPr>
              <a:t>5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Κεφαλαίου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69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</p:spTree>
    <p:extLst>
      <p:ext uri="{BB962C8B-B14F-4D97-AF65-F5344CB8AC3E}">
        <p14:creationId xmlns:p14="http://schemas.microsoft.com/office/powerpoint/2010/main" val="31048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συλλογή </a:t>
            </a:r>
            <a:r>
              <a:rPr lang="en-US" dirty="0" smtClean="0">
                <a:ea typeface="ＭＳ Ｐゴシック" charset="-128"/>
              </a:rPr>
              <a:t>RCV1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συλλογή με τα άπαντα του </a:t>
            </a:r>
            <a:r>
              <a:rPr lang="en-US" dirty="0" smtClean="0">
                <a:ea typeface="ＭＳ Ｐゴシック" charset="-128"/>
              </a:rPr>
              <a:t>Shakespeare</a:t>
            </a:r>
            <a:r>
              <a:rPr lang="el-GR" dirty="0" smtClean="0">
                <a:ea typeface="ＭＳ Ｐゴシック" charset="-128"/>
              </a:rPr>
              <a:t> δεν είναι αρκετά μεγάλη για το σκοπό της σημερινής διάλεξης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Η συλλογή που θα χρησιμοποιήσουμε δεν είναι στην πραγματικότητα πολύ μεγάλη, αλλά είναι διαθέσιμη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στο κοινό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Θα χρησιμοποιήσουμε τη συλλογή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RCV1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Είναι ένας χρόνος του κυκλώματος ειδήσεων του </a:t>
            </a:r>
            <a:r>
              <a:rPr lang="en-US" dirty="0" smtClean="0">
                <a:ea typeface="ＭＳ Ｐゴシック" charset="-128"/>
              </a:rPr>
              <a:t>Reuters </a:t>
            </a:r>
            <a:r>
              <a:rPr lang="el-GR" dirty="0" smtClean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Reuters newswire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(</a:t>
            </a:r>
            <a:r>
              <a:rPr lang="el-GR" dirty="0" smtClean="0">
                <a:ea typeface="ＭＳ Ｐゴシック" charset="-128"/>
              </a:rPr>
              <a:t>μέρος του </a:t>
            </a:r>
            <a:r>
              <a:rPr lang="en-US" dirty="0" smtClean="0">
                <a:ea typeface="ＭＳ Ｐゴシック" charset="-128"/>
              </a:rPr>
              <a:t>1995 </a:t>
            </a:r>
            <a:r>
              <a:rPr lang="el-GR" dirty="0" smtClean="0">
                <a:ea typeface="ＭＳ Ｐゴシック" charset="-128"/>
              </a:rPr>
              <a:t>και</a:t>
            </a:r>
            <a:r>
              <a:rPr lang="en-US" dirty="0" smtClean="0">
                <a:ea typeface="ＭＳ Ｐゴシック" charset="-128"/>
              </a:rPr>
              <a:t> 1996)</a:t>
            </a:r>
            <a:endParaRPr lang="el-GR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1</a:t>
            </a:r>
            <a:r>
              <a:rPr lang="en-US" dirty="0" smtClean="0">
                <a:ea typeface="ＭＳ Ｐゴシック" charset="-128"/>
              </a:rPr>
              <a:t>GB </a:t>
            </a:r>
            <a:r>
              <a:rPr lang="el-GR" dirty="0" smtClean="0">
                <a:ea typeface="ＭＳ Ｐゴシック" charset="-128"/>
              </a:rPr>
              <a:t>κειμένου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>
                <a:solidFill>
                  <a:srgbClr val="FBFCFF"/>
                </a:solidFill>
              </a:rPr>
              <a:t>Κ</a:t>
            </a:r>
            <a:r>
              <a:rPr lang="el-GR" sz="1600" dirty="0" err="1" smtClean="0">
                <a:solidFill>
                  <a:srgbClr val="FBFCFF"/>
                </a:solidFill>
              </a:rPr>
              <a:t>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5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Ένα έγγραφο της συλλογής </a:t>
            </a:r>
            <a:r>
              <a:rPr lang="en-US" dirty="0" smtClean="0">
                <a:ea typeface="ＭＳ Ｐゴシック" charset="-128"/>
              </a:rPr>
              <a:t>Reuters RCV1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955800"/>
            <a:ext cx="84328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>
                <a:solidFill>
                  <a:srgbClr val="FBFCFF"/>
                </a:solidFill>
              </a:rPr>
              <a:t>Κ</a:t>
            </a:r>
            <a:r>
              <a:rPr lang="el-GR" sz="1600" dirty="0" err="1" smtClean="0">
                <a:solidFill>
                  <a:srgbClr val="FBFCFF"/>
                </a:solidFill>
              </a:rPr>
              <a:t>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2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συλλογή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RCV1</a:t>
            </a:r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στατιστικά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</a:t>
            </a:r>
            <a:r>
              <a:rPr lang="el-GR" sz="1600" dirty="0" err="1" smtClean="0"/>
              <a:t>εφ</a:t>
            </a:r>
            <a:r>
              <a:rPr lang="en-US" sz="1600" dirty="0" smtClean="0"/>
              <a:t>. </a:t>
            </a:r>
            <a:r>
              <a:rPr lang="en-US" sz="1600" dirty="0"/>
              <a:t>4.2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51816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Γιατί κατά μέσο ένα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term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είναι μεγαλύτερο από ένα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token;</a:t>
            </a:r>
            <a:endParaRPr lang="el-GR" i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0" y="1905000"/>
          <a:ext cx="8143932" cy="23774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/>
                <a:gridCol w="4714907"/>
                <a:gridCol w="2714644"/>
              </a:tblGrid>
              <a:tr h="2377439">
                <a:tc>
                  <a:txBody>
                    <a:bodyPr/>
                    <a:lstStyle/>
                    <a:p>
                      <a:r>
                        <a:rPr lang="de-DE" sz="2000" b="0" i="1" kern="1200" baseline="0" dirty="0" smtClean="0"/>
                        <a:t>N</a:t>
                      </a:r>
                    </a:p>
                    <a:p>
                      <a:r>
                        <a:rPr lang="nl-NL" sz="2000" b="0" i="1" kern="1200" baseline="0" dirty="0" smtClean="0"/>
                        <a:t>L </a:t>
                      </a:r>
                    </a:p>
                    <a:p>
                      <a:r>
                        <a:rPr lang="en-US" sz="2000" b="0" i="1" kern="1200" baseline="0" dirty="0" smtClean="0"/>
                        <a:t>M</a:t>
                      </a:r>
                    </a:p>
                    <a:p>
                      <a:endParaRPr lang="en-US" sz="2000" b="0" i="1" kern="1200" baseline="0" dirty="0" smtClean="0"/>
                    </a:p>
                    <a:p>
                      <a:endParaRPr lang="en-US" sz="2000" b="0" i="1" kern="1200" baseline="0" dirty="0" smtClean="0"/>
                    </a:p>
                    <a:p>
                      <a:endParaRPr lang="en-US" sz="2000" b="0" i="1" kern="1200" baseline="0" dirty="0" smtClean="0"/>
                    </a:p>
                    <a:p>
                      <a:r>
                        <a:rPr lang="de-DE" sz="2000" b="0" i="1" kern="1200" baseline="0" dirty="0" smtClean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 smtClean="0"/>
                        <a:t>documents</a:t>
                      </a:r>
                      <a:endParaRPr lang="de-DE" sz="2000" b="0" kern="1200" baseline="0" dirty="0" smtClean="0"/>
                    </a:p>
                    <a:p>
                      <a:r>
                        <a:rPr lang="nl-NL" sz="2000" b="0" kern="1200" baseline="0" dirty="0" err="1" smtClean="0"/>
                        <a:t>tokens</a:t>
                      </a:r>
                      <a:r>
                        <a:rPr lang="nl-NL" sz="2000" b="0" kern="1200" baseline="0" dirty="0" smtClean="0"/>
                        <a:t> per document</a:t>
                      </a:r>
                    </a:p>
                    <a:p>
                      <a:r>
                        <a:rPr lang="en-US" sz="2000" b="0" kern="1200" baseline="0" dirty="0" smtClean="0"/>
                        <a:t>terms (= word types)</a:t>
                      </a:r>
                    </a:p>
                    <a:p>
                      <a:r>
                        <a:rPr lang="en-US" sz="2000" b="0" kern="1200" baseline="0" dirty="0" smtClean="0"/>
                        <a:t>bytes per token (incl. spaces/</a:t>
                      </a:r>
                      <a:r>
                        <a:rPr lang="en-US" sz="2000" b="0" kern="1200" baseline="0" dirty="0" err="1" smtClean="0"/>
                        <a:t>punct</a:t>
                      </a:r>
                      <a:r>
                        <a:rPr lang="en-US" sz="2000" b="0" kern="1200" baseline="0" dirty="0" smtClean="0"/>
                        <a:t>.)</a:t>
                      </a:r>
                    </a:p>
                    <a:p>
                      <a:r>
                        <a:rPr lang="en-US" sz="2000" b="0" kern="1200" baseline="0" dirty="0" smtClean="0"/>
                        <a:t>bytes per token (without spaces/</a:t>
                      </a:r>
                      <a:r>
                        <a:rPr lang="en-US" sz="2000" b="0" kern="1200" baseline="0" dirty="0" err="1" smtClean="0"/>
                        <a:t>punct</a:t>
                      </a:r>
                      <a:r>
                        <a:rPr lang="en-US" sz="2000" b="0" kern="1200" baseline="0" dirty="0" smtClean="0"/>
                        <a:t>.)</a:t>
                      </a:r>
                    </a:p>
                    <a:p>
                      <a:r>
                        <a:rPr lang="en-US" sz="2000" b="0" kern="1200" baseline="0" dirty="0" smtClean="0"/>
                        <a:t>bytes per term (= word type)</a:t>
                      </a:r>
                    </a:p>
                    <a:p>
                      <a:r>
                        <a:rPr lang="de-DE" sz="2000" b="0" kern="1200" baseline="0" dirty="0" smtClean="0"/>
                        <a:t>non-</a:t>
                      </a:r>
                      <a:r>
                        <a:rPr lang="de-DE" sz="2000" b="0" kern="1200" baseline="0" dirty="0" err="1" smtClean="0"/>
                        <a:t>positional</a:t>
                      </a:r>
                      <a:r>
                        <a:rPr lang="de-DE" sz="2000" b="0" kern="1200" baseline="0" dirty="0" smtClean="0"/>
                        <a:t> </a:t>
                      </a:r>
                      <a:r>
                        <a:rPr lang="de-DE" sz="2000" b="0" kern="1200" baseline="0" dirty="0" err="1" smtClean="0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smtClean="0"/>
                        <a:t>800,000</a:t>
                      </a:r>
                    </a:p>
                    <a:p>
                      <a:r>
                        <a:rPr lang="nl-NL" sz="2000" b="0" kern="1200" baseline="0" dirty="0" smtClean="0"/>
                        <a:t>200</a:t>
                      </a:r>
                    </a:p>
                    <a:p>
                      <a:r>
                        <a:rPr lang="en-US" sz="2000" b="0" kern="1200" baseline="0" dirty="0" smtClean="0"/>
                        <a:t>400,000</a:t>
                      </a:r>
                    </a:p>
                    <a:p>
                      <a:r>
                        <a:rPr lang="en-US" sz="2000" b="0" kern="1200" baseline="0" dirty="0" smtClean="0"/>
                        <a:t> 6</a:t>
                      </a:r>
                    </a:p>
                    <a:p>
                      <a:r>
                        <a:rPr lang="en-US" sz="2000" b="0" kern="1200" baseline="0" dirty="0" smtClean="0"/>
                        <a:t>4.5</a:t>
                      </a:r>
                    </a:p>
                    <a:p>
                      <a:r>
                        <a:rPr lang="en-US" sz="2000" b="0" kern="1200" baseline="0" dirty="0" smtClean="0"/>
                        <a:t>7.5</a:t>
                      </a:r>
                    </a:p>
                    <a:p>
                      <a:r>
                        <a:rPr lang="de-DE" sz="2000" b="0" kern="1200" baseline="0" dirty="0" smtClean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90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640015"/>
              </p:ext>
            </p:extLst>
          </p:nvPr>
        </p:nvGraphicFramePr>
        <p:xfrm>
          <a:off x="0" y="1752600"/>
          <a:ext cx="9067800" cy="4017010"/>
        </p:xfrm>
        <a:graphic>
          <a:graphicData uri="http://schemas.openxmlformats.org/drawingml/2006/table">
            <a:tbl>
              <a:tblPr/>
              <a:tblGrid>
                <a:gridCol w="1676400"/>
                <a:gridCol w="914400"/>
                <a:gridCol w="533400"/>
                <a:gridCol w="914400"/>
                <a:gridCol w="1143000"/>
                <a:gridCol w="533400"/>
                <a:gridCol w="838200"/>
                <a:gridCol w="1066800"/>
                <a:gridCol w="533400"/>
                <a:gridCol w="914400"/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150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90800" y="4267200"/>
            <a:ext cx="5562600" cy="762000"/>
            <a:chOff x="2590800" y="4267200"/>
            <a:chExt cx="5562600" cy="762000"/>
          </a:xfrm>
        </p:grpSpPr>
        <p:sp>
          <p:nvSpPr>
            <p:cNvPr id="24686" name="Rectangle 4"/>
            <p:cNvSpPr>
              <a:spLocks noChangeArrowheads="1"/>
            </p:cNvSpPr>
            <p:nvPr/>
          </p:nvSpPr>
          <p:spPr bwMode="auto">
            <a:xfrm>
              <a:off x="2590800" y="4648200"/>
              <a:ext cx="533400" cy="381000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7" name="Rectangle 5"/>
            <p:cNvSpPr>
              <a:spLocks noChangeArrowheads="1"/>
            </p:cNvSpPr>
            <p:nvPr/>
          </p:nvSpPr>
          <p:spPr bwMode="auto">
            <a:xfrm>
              <a:off x="7620000" y="4267200"/>
              <a:ext cx="533400" cy="381000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5.1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90800" y="50292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620000" y="54102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6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3657600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ea typeface="ＭＳ Ｐゴシック" pitchFamily="-112" charset="-128"/>
              </a:rPr>
              <a:t>Ο </a:t>
            </a:r>
            <a:r>
              <a:rPr lang="el-GR" b="1" dirty="0" smtClean="0">
                <a:ea typeface="ＭＳ Ｐゴシック" pitchFamily="-112" charset="-128"/>
              </a:rPr>
              <a:t>νόμος του </a:t>
            </a:r>
            <a:r>
              <a:rPr lang="en-US" b="1" dirty="0" smtClean="0">
                <a:ea typeface="ＭＳ Ｐゴシック" pitchFamily="-112" charset="-128"/>
              </a:rPr>
              <a:t>Heaps</a:t>
            </a:r>
            <a:r>
              <a:rPr lang="en-US" dirty="0" smtClean="0">
                <a:ea typeface="ＭＳ Ｐゴシック" pitchFamily="-112" charset="-128"/>
              </a:rPr>
              <a:t>: </a:t>
            </a:r>
            <a:endParaRPr lang="el-GR" dirty="0" smtClean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l-GR" i="1" dirty="0">
                <a:ea typeface="ＭＳ Ｐゴシック" pitchFamily="-112" charset="-128"/>
              </a:rPr>
              <a:t>	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i="1" dirty="0" smtClean="0">
                <a:ea typeface="ＭＳ Ｐゴシック" pitchFamily="-112" charset="-128"/>
              </a:rPr>
              <a:t> = k</a:t>
            </a:r>
            <a:r>
              <a:rPr lang="el-GR" i="1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i="1" baseline="30000" dirty="0" smtClean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είναι το μέγεθος του λεξιλογίου (αριθμός όρων),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ο αριθμός των </a:t>
            </a:r>
            <a:r>
              <a:rPr lang="en-US" sz="2400" dirty="0" smtClean="0">
                <a:ea typeface="ＭＳ Ｐゴシック" pitchFamily="-112" charset="-128"/>
              </a:rPr>
              <a:t>tokens </a:t>
            </a:r>
            <a:r>
              <a:rPr lang="el-GR" sz="2400" dirty="0" smtClean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περιγράφει πως μεγαλώνει το λεξιλόγιο όσο μεγαλώνει η συλλογή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pitchFamily="-112" charset="-128"/>
            </a:endParaRPr>
          </a:p>
          <a:p>
            <a:endParaRPr lang="el-GR" sz="800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Συνήθης τιμές</a:t>
            </a:r>
            <a:r>
              <a:rPr lang="en-US" dirty="0" smtClean="0">
                <a:ea typeface="ＭＳ Ｐゴシック" pitchFamily="-112" charset="-128"/>
              </a:rPr>
              <a:t>: 30 ≤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≤ 100 </a:t>
            </a:r>
            <a:r>
              <a:rPr lang="el-GR" dirty="0" smtClean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b</a:t>
            </a:r>
            <a:r>
              <a:rPr lang="en-US" dirty="0" smtClean="0">
                <a:ea typeface="ＭＳ Ｐゴシック" pitchFamily="-112" charset="-128"/>
              </a:rPr>
              <a:t> ≈ 0.5</a:t>
            </a:r>
          </a:p>
          <a:p>
            <a:r>
              <a:rPr lang="el-GR" dirty="0" smtClean="0">
                <a:ea typeface="ＭＳ Ｐゴシック" pitchFamily="-112" charset="-128"/>
              </a:rPr>
              <a:t>Σε</a:t>
            </a:r>
            <a:r>
              <a:rPr lang="en-US" dirty="0" smtClean="0">
                <a:ea typeface="ＭＳ Ｐゴシック" pitchFamily="-112" charset="-128"/>
              </a:rPr>
              <a:t> log-log plot </a:t>
            </a:r>
            <a:r>
              <a:rPr lang="el-GR" dirty="0" smtClean="0">
                <a:ea typeface="ＭＳ Ｐゴシック" pitchFamily="-112" charset="-128"/>
              </a:rPr>
              <a:t>του μεγέθους Μ του λεξιλογίου με το Τ, ο νόμος προβλέπει γραμμή με κλίση περίπου </a:t>
            </a:r>
            <a:r>
              <a:rPr lang="en-US" dirty="0" smtClean="0">
                <a:ea typeface="ＭＳ Ｐゴシック" pitchFamily="-112" charset="-128"/>
              </a:rPr>
              <a:t> ½</a:t>
            </a:r>
          </a:p>
          <a:p>
            <a:pPr marL="457200" lvl="1" indent="0">
              <a:buNone/>
            </a:pP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5.1</a:t>
            </a:r>
          </a:p>
        </p:txBody>
      </p:sp>
    </p:spTree>
    <p:extLst>
      <p:ext uri="{BB962C8B-B14F-4D97-AF65-F5344CB8AC3E}">
        <p14:creationId xmlns:p14="http://schemas.microsoft.com/office/powerpoint/2010/main" val="301115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28770</TotalTime>
  <Words>2745</Words>
  <Application>Microsoft Office PowerPoint</Application>
  <PresentationFormat>On-screen Show (4:3)</PresentationFormat>
  <Paragraphs>556</Paragraphs>
  <Slides>49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3" baseType="lpstr">
      <vt:lpstr>Arial Unicode MS</vt:lpstr>
      <vt:lpstr>MS Mincho</vt:lpstr>
      <vt:lpstr>ＭＳ Ｐゴシック</vt:lpstr>
      <vt:lpstr>Arial</vt:lpstr>
      <vt:lpstr>Calibri</vt:lpstr>
      <vt:lpstr>Calibri Light</vt:lpstr>
      <vt:lpstr>Courier New</vt:lpstr>
      <vt:lpstr>Lucida Sans</vt:lpstr>
      <vt:lpstr>Symbol</vt:lpstr>
      <vt:lpstr>Tahoma</vt:lpstr>
      <vt:lpstr>Times New Roman</vt:lpstr>
      <vt:lpstr>Wingdings</vt:lpstr>
      <vt:lpstr>Office Theme</vt:lpstr>
      <vt:lpstr>Document</vt:lpstr>
      <vt:lpstr>PowerPoint Presentation</vt:lpstr>
      <vt:lpstr>Τι θα δούμε σήμερα</vt:lpstr>
      <vt:lpstr>ΣΤΑΤΙΣΤΙΚΑ</vt:lpstr>
      <vt:lpstr>Στατιστικά</vt:lpstr>
      <vt:lpstr>Η συλλογή RCV1</vt:lpstr>
      <vt:lpstr>Ένα έγγραφο της συλλογής Reuters RCV1</vt:lpstr>
      <vt:lpstr>Η συλλογή RCV1: στατιστικά</vt:lpstr>
      <vt:lpstr>Μέγεθος ευρετηρίου</vt:lpstr>
      <vt:lpstr>Λεξιλόγιο και μέγεθος συλλογής</vt:lpstr>
      <vt:lpstr>Λεξιλόγιο και μέγεθος συλλογής</vt:lpstr>
      <vt:lpstr>Λεξιλόγιο και μέγεθος συλλογής</vt:lpstr>
      <vt:lpstr>Heaps’ Law</vt:lpstr>
      <vt:lpstr>Ο νόμος του Heaps</vt:lpstr>
      <vt:lpstr>Ο νόμος του Zipf</vt:lpstr>
      <vt:lpstr>Ο νόμος του Zipf</vt:lpstr>
      <vt:lpstr>Ο νόμος του Zipf</vt:lpstr>
      <vt:lpstr>Zipf’s law for Reuters RCV1</vt:lpstr>
      <vt:lpstr>ΣΥΜΠΙΕΣΗ</vt:lpstr>
      <vt:lpstr>Συμπίεση</vt:lpstr>
      <vt:lpstr>Γιατί συμπίεση; </vt:lpstr>
      <vt:lpstr>Απωλεστική και μη συμπίεση</vt:lpstr>
      <vt:lpstr>ΣΥΜΠΙΕΣΗ ΛΕΞΙΚΟΥ</vt:lpstr>
      <vt:lpstr>Συμπίεση λεξικού</vt:lpstr>
      <vt:lpstr>Αποθήκευση λεξικού</vt:lpstr>
      <vt:lpstr>Αποθήκευση λεξικού</vt:lpstr>
      <vt:lpstr>Συμπίεση της λίστας όρων:  Λεξικό-ως-Σειρά-Χαρακτήρων </vt:lpstr>
      <vt:lpstr>Χώρος για το λεξικό ως string</vt:lpstr>
      <vt:lpstr>Blocking (Δείκτες σε ομάδες)</vt:lpstr>
      <vt:lpstr>Blocking</vt:lpstr>
      <vt:lpstr>Αναζήτηση στο λεξικό χωρίς Βlocking</vt:lpstr>
      <vt:lpstr>Αναζήτηση στο λεξικό με Βlocking</vt:lpstr>
      <vt:lpstr>Εμπρόσθια κωδικοποίηση (Front coding)</vt:lpstr>
      <vt:lpstr>Εμπρόσθια κωδικοποίηση (Front coding)</vt:lpstr>
      <vt:lpstr>Περίληψη συμπίεσης για το λεξικό του RCV1</vt:lpstr>
      <vt:lpstr>ΣΥΜΠΙΕΣΗ ΤΩΝ ΚΑΤΑΧΩΡΗΣΕΩΝ</vt:lpstr>
      <vt:lpstr>Συμπίεση των καταχωρήσεων</vt:lpstr>
      <vt:lpstr>Η συλλογή RCV1: στατιστικά</vt:lpstr>
      <vt:lpstr>Συμπίεση των καταχωρήσεων</vt:lpstr>
      <vt:lpstr>Συμπίεση των καταχωρήσεων</vt:lpstr>
      <vt:lpstr>Παράδειγμα</vt:lpstr>
      <vt:lpstr>Συμπίεση των καταχωρήσεων</vt:lpstr>
      <vt:lpstr>Κωδικοποίηση μεταβλητού μεγέθους (Variable length encoding)</vt:lpstr>
      <vt:lpstr>Κωδικοί μεταβλητών Byte (Variable Byte (VB) codes)</vt:lpstr>
      <vt:lpstr>Κωδικοί μεταβλητών Byte (Variable Byte (VB) codes)</vt:lpstr>
      <vt:lpstr>Παράδειγμα</vt:lpstr>
      <vt:lpstr>Άλλες κωδικοποιήσεις</vt:lpstr>
      <vt:lpstr>Συμπίεση του RCV1</vt:lpstr>
      <vt:lpstr>Συμπεράσματα</vt:lpstr>
      <vt:lpstr>PowerPoint Presentation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522</cp:revision>
  <cp:lastPrinted>2011-04-04T04:19:57Z</cp:lastPrinted>
  <dcterms:created xsi:type="dcterms:W3CDTF">2011-04-01T01:43:31Z</dcterms:created>
  <dcterms:modified xsi:type="dcterms:W3CDTF">2019-05-02T12:17:59Z</dcterms:modified>
</cp:coreProperties>
</file>