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117"/>
  </p:notesMasterIdLst>
  <p:handoutMasterIdLst>
    <p:handoutMasterId r:id="rId118"/>
  </p:handoutMasterIdLst>
  <p:sldIdLst>
    <p:sldId id="402" r:id="rId2"/>
    <p:sldId id="354" r:id="rId3"/>
    <p:sldId id="406" r:id="rId4"/>
    <p:sldId id="355" r:id="rId5"/>
    <p:sldId id="356" r:id="rId6"/>
    <p:sldId id="357" r:id="rId7"/>
    <p:sldId id="414" r:id="rId8"/>
    <p:sldId id="358" r:id="rId9"/>
    <p:sldId id="359" r:id="rId10"/>
    <p:sldId id="407" r:id="rId11"/>
    <p:sldId id="804" r:id="rId12"/>
    <p:sldId id="360" r:id="rId13"/>
    <p:sldId id="361" r:id="rId14"/>
    <p:sldId id="362" r:id="rId15"/>
    <p:sldId id="546" r:id="rId16"/>
    <p:sldId id="409" r:id="rId17"/>
    <p:sldId id="650" r:id="rId18"/>
    <p:sldId id="363" r:id="rId19"/>
    <p:sldId id="365" r:id="rId20"/>
    <p:sldId id="547" r:id="rId21"/>
    <p:sldId id="561" r:id="rId22"/>
    <p:sldId id="410" r:id="rId23"/>
    <p:sldId id="367" r:id="rId24"/>
    <p:sldId id="368" r:id="rId25"/>
    <p:sldId id="369" r:id="rId26"/>
    <p:sldId id="370" r:id="rId27"/>
    <p:sldId id="371" r:id="rId28"/>
    <p:sldId id="673" r:id="rId29"/>
    <p:sldId id="672" r:id="rId30"/>
    <p:sldId id="565" r:id="rId31"/>
    <p:sldId id="566" r:id="rId32"/>
    <p:sldId id="806" r:id="rId33"/>
    <p:sldId id="567" r:id="rId34"/>
    <p:sldId id="569" r:id="rId35"/>
    <p:sldId id="570" r:id="rId36"/>
    <p:sldId id="652" r:id="rId37"/>
    <p:sldId id="574" r:id="rId38"/>
    <p:sldId id="571" r:id="rId39"/>
    <p:sldId id="572" r:id="rId40"/>
    <p:sldId id="573" r:id="rId41"/>
    <p:sldId id="808" r:id="rId42"/>
    <p:sldId id="575" r:id="rId43"/>
    <p:sldId id="576" r:id="rId44"/>
    <p:sldId id="577" r:id="rId45"/>
    <p:sldId id="578" r:id="rId46"/>
    <p:sldId id="582" r:id="rId47"/>
    <p:sldId id="581" r:id="rId48"/>
    <p:sldId id="580" r:id="rId49"/>
    <p:sldId id="579" r:id="rId50"/>
    <p:sldId id="583" r:id="rId51"/>
    <p:sldId id="584" r:id="rId52"/>
    <p:sldId id="802" r:id="rId53"/>
    <p:sldId id="803" r:id="rId54"/>
    <p:sldId id="805" r:id="rId55"/>
    <p:sldId id="589" r:id="rId56"/>
    <p:sldId id="590" r:id="rId57"/>
    <p:sldId id="591" r:id="rId58"/>
    <p:sldId id="592" r:id="rId59"/>
    <p:sldId id="593" r:id="rId60"/>
    <p:sldId id="594" r:id="rId61"/>
    <p:sldId id="595" r:id="rId62"/>
    <p:sldId id="596" r:id="rId63"/>
    <p:sldId id="597" r:id="rId64"/>
    <p:sldId id="598" r:id="rId65"/>
    <p:sldId id="599" r:id="rId66"/>
    <p:sldId id="600" r:id="rId67"/>
    <p:sldId id="601" r:id="rId68"/>
    <p:sldId id="602" r:id="rId69"/>
    <p:sldId id="603" r:id="rId70"/>
    <p:sldId id="604" r:id="rId71"/>
    <p:sldId id="605" r:id="rId72"/>
    <p:sldId id="606" r:id="rId73"/>
    <p:sldId id="607" r:id="rId74"/>
    <p:sldId id="608" r:id="rId75"/>
    <p:sldId id="609" r:id="rId76"/>
    <p:sldId id="610" r:id="rId77"/>
    <p:sldId id="611" r:id="rId78"/>
    <p:sldId id="612" r:id="rId79"/>
    <p:sldId id="613" r:id="rId80"/>
    <p:sldId id="614" r:id="rId81"/>
    <p:sldId id="615" r:id="rId82"/>
    <p:sldId id="616" r:id="rId83"/>
    <p:sldId id="617" r:id="rId84"/>
    <p:sldId id="618" r:id="rId85"/>
    <p:sldId id="619" r:id="rId86"/>
    <p:sldId id="620" r:id="rId87"/>
    <p:sldId id="621" r:id="rId88"/>
    <p:sldId id="622" r:id="rId89"/>
    <p:sldId id="623" r:id="rId90"/>
    <p:sldId id="624" r:id="rId91"/>
    <p:sldId id="625" r:id="rId92"/>
    <p:sldId id="626" r:id="rId93"/>
    <p:sldId id="627" r:id="rId94"/>
    <p:sldId id="628" r:id="rId95"/>
    <p:sldId id="629" r:id="rId96"/>
    <p:sldId id="630" r:id="rId97"/>
    <p:sldId id="631" r:id="rId98"/>
    <p:sldId id="632" r:id="rId99"/>
    <p:sldId id="633" r:id="rId100"/>
    <p:sldId id="809" r:id="rId101"/>
    <p:sldId id="637" r:id="rId102"/>
    <p:sldId id="639" r:id="rId103"/>
    <p:sldId id="636" r:id="rId104"/>
    <p:sldId id="638" r:id="rId105"/>
    <p:sldId id="635" r:id="rId106"/>
    <p:sldId id="653" r:id="rId107"/>
    <p:sldId id="786" r:id="rId108"/>
    <p:sldId id="787" r:id="rId109"/>
    <p:sldId id="788" r:id="rId110"/>
    <p:sldId id="644" r:id="rId111"/>
    <p:sldId id="645" r:id="rId112"/>
    <p:sldId id="646" r:id="rId113"/>
    <p:sldId id="647" r:id="rId114"/>
    <p:sldId id="648" r:id="rId115"/>
    <p:sldId id="651" r:id="rId116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66"/>
    <a:srgbClr val="00A000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39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544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31684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38459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25663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60D9C-50E6-4DDE-B072-D92B4158B100}" type="slidenum">
              <a:rPr lang="en-US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0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4723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6233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0187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31348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56139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3370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84702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8852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4926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1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8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5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2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7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7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8.w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jobs/archive/britney.html" TargetMode="External"/><Relationship Id="rId2" Type="http://schemas.openxmlformats.org/officeDocument/2006/relationships/hyperlink" Target="http://www.netpaths.net/blog/britney-spears-spelling-variations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ΜΥΕ003-ΠΛΕ70: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Κεφάλαιο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3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Δομές για Λεξικά. Ανάκτηση Ανεκτική στα Σφάλματα</a:t>
            </a:r>
            <a:r>
              <a:rPr lang="en-US" sz="2400" dirty="0">
                <a:ea typeface="ＭＳ Ｐゴシック" pitchFamily="-112" charset="-128"/>
              </a:rPr>
              <a:t>.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 Αναζήτησης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Δυαδικό Δέντρο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3399" y="2286000"/>
            <a:ext cx="808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O(log M), M: </a:t>
            </a:r>
            <a:r>
              <a:rPr lang="el-GR" dirty="0" smtClean="0">
                <a:latin typeface="+mn-lt"/>
              </a:rPr>
              <a:t>αριθμός των όρων</a:t>
            </a:r>
            <a:r>
              <a:rPr lang="en-US" dirty="0" smtClean="0">
                <a:latin typeface="+mn-lt"/>
              </a:rPr>
              <a:t> (</a:t>
            </a:r>
            <a:r>
              <a:rPr lang="el-GR" dirty="0" smtClean="0">
                <a:latin typeface="+mn-lt"/>
              </a:rPr>
              <a:t>το μέγεθος του λεξικού)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προϋποθέτει </a:t>
            </a:r>
            <a:r>
              <a:rPr lang="el-GR" dirty="0" err="1" smtClean="0">
                <a:latin typeface="+mn-lt"/>
              </a:rPr>
              <a:t>ισοζύγιση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197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(ασκήσεις)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58197" y="2057400"/>
            <a:ext cx="7886700" cy="21014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Η </a:t>
            </a:r>
            <a:r>
              <a:rPr lang="de-DE" sz="2400" dirty="0" err="1" smtClean="0"/>
              <a:t>Levenshtein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απόσταση διόρθωσης είναι ή όχι (α) συμμετρική, (β) μεταβατική;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400" dirty="0" smtClean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 Τροποποιείστε τον αλγόριθμο ώστε να υπολογίζει την απόσταση </a:t>
            </a:r>
            <a:r>
              <a:rPr lang="de-DE" sz="2400" dirty="0" smtClean="0"/>
              <a:t>Damerau-</a:t>
            </a:r>
            <a:r>
              <a:rPr lang="de-DE" sz="2400" dirty="0" err="1" smtClean="0"/>
              <a:t>Levenshtein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</p:spTree>
    <p:extLst>
      <p:ext uri="{BB962C8B-B14F-4D97-AF65-F5344CB8AC3E}">
        <p14:creationId xmlns:p14="http://schemas.microsoft.com/office/powerpoint/2010/main" val="32780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768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Επικάλυψη</a:t>
            </a:r>
            <a:r>
              <a:rPr lang="el-GR" sz="4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4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64820" y="3611562"/>
            <a:ext cx="7924800" cy="281178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sz="2000" b="1" dirty="0" smtClean="0">
                <a:ea typeface="ＭＳ Ｐゴシック" pitchFamily="-112" charset="-128"/>
              </a:rPr>
              <a:t>Παράδειγμα</a:t>
            </a:r>
          </a:p>
          <a:p>
            <a:pPr marL="0" indent="0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3-γράμματα</a:t>
            </a:r>
          </a:p>
          <a:p>
            <a:pPr marL="0" indent="0" eaLnBrk="1" hangingPunct="1">
              <a:buNone/>
            </a:pPr>
            <a:r>
              <a:rPr lang="en-US" sz="2000" b="1" i="1" dirty="0" err="1" smtClean="0">
                <a:ea typeface="ＭＳ Ｐゴシック" pitchFamily="-112" charset="-128"/>
              </a:rPr>
              <a:t>november</a:t>
            </a:r>
            <a:endParaRPr lang="en-US" sz="2000" b="1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Τα τριγράμματα είναι </a:t>
            </a:r>
            <a:r>
              <a:rPr lang="en-US" sz="1800" i="1" dirty="0" err="1" smtClean="0">
                <a:ea typeface="ＭＳ Ｐゴシック" pitchFamily="-112" charset="-128"/>
              </a:rPr>
              <a:t>nov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ea typeface="ＭＳ Ｐゴシック" pitchFamily="-112" charset="-128"/>
              </a:rPr>
              <a:t>ove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ea typeface="ＭＳ Ｐゴシック" pitchFamily="-112" charset="-128"/>
              </a:rPr>
              <a:t>vem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sz="1800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sz="1800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sz="1800" dirty="0" smtClean="0">
                <a:ea typeface="ＭＳ Ｐゴシック" pitchFamily="-112" charset="-128"/>
              </a:rPr>
              <a:t>.</a:t>
            </a:r>
          </a:p>
          <a:p>
            <a:pPr marL="0" indent="0" eaLnBrk="1" hangingPunct="1">
              <a:buNone/>
            </a:pPr>
            <a:r>
              <a:rPr lang="en-US" sz="2000" b="1" i="1" dirty="0" err="1" smtClean="0">
                <a:ea typeface="ＭＳ Ｐゴシック" pitchFamily="-112" charset="-128"/>
              </a:rPr>
              <a:t>december</a:t>
            </a:r>
            <a:endParaRPr lang="en-US" sz="2000" b="1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Τα τριγράμματα είναι </a:t>
            </a:r>
            <a:r>
              <a:rPr lang="en-US" sz="1800" i="1" dirty="0" err="1" smtClean="0">
                <a:ea typeface="ＭＳ Ｐゴシック" pitchFamily="-112" charset="-128"/>
              </a:rPr>
              <a:t>dec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ea typeface="ＭＳ Ｐゴシック" pitchFamily="-112" charset="-128"/>
              </a:rPr>
              <a:t>ece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ea typeface="ＭＳ Ｐゴシック" pitchFamily="-112" charset="-128"/>
              </a:rPr>
              <a:t>cem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sz="1800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sz="1800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sz="1800" dirty="0" smtClean="0">
                <a:ea typeface="ＭＳ Ｐゴシック" pitchFamily="-112" charset="-128"/>
              </a:rPr>
              <a:t>.</a:t>
            </a:r>
          </a:p>
          <a:p>
            <a:pPr marL="0" indent="0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Άρα 3 τριγράμματα επικαλύπτονται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l-GR" sz="2000" dirty="0" smtClean="0">
                <a:ea typeface="ＭＳ Ｐゴシック" pitchFamily="-112" charset="-128"/>
              </a:rPr>
              <a:t>από τα</a:t>
            </a:r>
            <a:r>
              <a:rPr lang="en-US" sz="2000" dirty="0" smtClean="0">
                <a:ea typeface="ＭＳ Ｐゴシック" pitchFamily="-112" charset="-128"/>
              </a:rPr>
              <a:t> 6 </a:t>
            </a:r>
            <a:r>
              <a:rPr lang="el-GR" sz="2000" dirty="0" smtClean="0">
                <a:ea typeface="ＭＳ Ｐゴシック" pitchFamily="-112" charset="-128"/>
              </a:rPr>
              <a:t>κάθε όρου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  <a:r>
              <a:rPr lang="el-GR" sz="2000" dirty="0" smtClean="0">
                <a:ea typeface="ＭＳ Ｐゴシック" pitchFamily="-112" charset="-128"/>
              </a:rPr>
              <a:t> – ομοιότητα 3</a:t>
            </a:r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3.3.4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9312" y="1371600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Εναλλακτικός ορισμός απόστασης με βάση τα κοινά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Η ομοιότητα δυο όρων είναι ίση με το πλήθος των κοινών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τους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37981" y="135731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Μια δυνατότητα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–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συντελεστής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Jaccard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153400" cy="3657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Συνήθης μέτρηση της  επικάλυψης</a:t>
            </a:r>
            <a:endParaRPr lang="en-US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Έστω </a:t>
            </a:r>
            <a:r>
              <a:rPr lang="en-US" i="1" dirty="0" smtClean="0">
                <a:ea typeface="ＭＳ Ｐゴシック" pitchFamily="-112" charset="-128"/>
              </a:rPr>
              <a:t>X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Y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δύο σύνολα, 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συντελεστής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Jaccard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Jaccard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coefficient) </a:t>
            </a:r>
            <a:r>
              <a:rPr lang="el-GR" dirty="0" smtClean="0">
                <a:ea typeface="ＭＳ Ｐゴシック" pitchFamily="-112" charset="-128"/>
              </a:rPr>
              <a:t>ορίζεται ως: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Ίσος με</a:t>
            </a:r>
            <a:r>
              <a:rPr lang="en-US" sz="2000" dirty="0" smtClean="0">
                <a:ea typeface="ＭＳ Ｐゴシック" pitchFamily="-112" charset="-128"/>
              </a:rPr>
              <a:t> 1 </a:t>
            </a:r>
            <a:r>
              <a:rPr lang="el-GR" sz="2000" dirty="0" smtClean="0">
                <a:ea typeface="ＭＳ Ｐゴシック" pitchFamily="-112" charset="-128"/>
              </a:rPr>
              <a:t>όταν τα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i="1" dirty="0" smtClean="0">
                <a:ea typeface="ＭＳ Ｐゴシック" pitchFamily="-112" charset="-128"/>
              </a:rPr>
              <a:t>X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και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i="1" dirty="0" smtClean="0">
                <a:ea typeface="ＭＳ Ｐゴシック" pitchFamily="-112" charset="-128"/>
              </a:rPr>
              <a:t>Y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έχουν τα ίδια στοιχεία και 0 όταν είναι ξένα</a:t>
            </a:r>
            <a:endParaRPr lang="el-GR" sz="20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Τα</a:t>
            </a:r>
            <a:r>
              <a:rPr lang="el-GR" sz="2000" i="1" dirty="0" smtClean="0">
                <a:ea typeface="ＭＳ Ｐゴシック" pitchFamily="-112" charset="-128"/>
              </a:rPr>
              <a:t> </a:t>
            </a:r>
            <a:r>
              <a:rPr lang="en-US" sz="2000" i="1" dirty="0" smtClean="0">
                <a:ea typeface="ＭＳ Ｐゴシック" pitchFamily="-112" charset="-128"/>
              </a:rPr>
              <a:t>X</a:t>
            </a:r>
            <a:r>
              <a:rPr lang="en-US" sz="2000" dirty="0" smtClean="0">
                <a:ea typeface="ＭＳ Ｐゴシック" pitchFamily="-112" charset="-128"/>
              </a:rPr>
              <a:t> and </a:t>
            </a:r>
            <a:r>
              <a:rPr lang="en-US" sz="2000" i="1" dirty="0" smtClean="0">
                <a:ea typeface="ＭＳ Ｐゴシック" pitchFamily="-112" charset="-128"/>
              </a:rPr>
              <a:t>Y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δε χρειάζεται να έχουν το ίδιο μέγεθος</a:t>
            </a:r>
            <a:endParaRPr lang="el-GR" sz="20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Πάντα μεταξύ του 0 και του 1</a:t>
            </a:r>
            <a:endParaRPr lang="el-GR" sz="2000" dirty="0">
              <a:ea typeface="ＭＳ Ｐゴシック" pitchFamily="-112" charset="-128"/>
            </a:endParaRP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Το κατώφλι καθορίζει αν υπάρχει ταίριασμα, πχ.,  αν </a:t>
            </a:r>
            <a:r>
              <a:rPr lang="en-US" sz="1800" dirty="0" smtClean="0">
                <a:ea typeface="ＭＳ Ｐゴシック" pitchFamily="-112" charset="-128"/>
              </a:rPr>
              <a:t>J.C. &gt; 0.8, </a:t>
            </a:r>
            <a:r>
              <a:rPr lang="el-GR" sz="1800" dirty="0" smtClean="0">
                <a:ea typeface="ＭＳ Ｐゴシック" pitchFamily="-112" charset="-128"/>
              </a:rPr>
              <a:t>τότε ταίριασμα</a:t>
            </a:r>
            <a:endParaRPr lang="en-US" sz="1800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102</a:t>
            </a:fld>
            <a:endParaRPr lang="en-US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968854"/>
              </p:ext>
            </p:extLst>
          </p:nvPr>
        </p:nvGraphicFramePr>
        <p:xfrm>
          <a:off x="2895600" y="2409825"/>
          <a:ext cx="27352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3" imgW="977476" imgH="253890" progId="Equation.3">
                  <p:embed/>
                </p:oleObj>
              </mc:Choice>
              <mc:Fallback>
                <p:oleObj name="Equation" r:id="rId3" imgW="977476" imgH="25389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09825"/>
                        <a:ext cx="2735263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704" y="5364370"/>
            <a:ext cx="872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Πως το υπολογίζουμε αποδοτικά στην περίπτωση των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γραμμάτων;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Επικάλυψη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25939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Απαρίθμησε όλα το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στον όρο της ερώτησης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Χρησιμοποίησε το ευρετήριο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για να ανακτήσεις όλους τους όρους του λεξικού που ταιριάζουν κάποιο από τα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του ερωτήματος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Ανέκτησε όλους τους όρους του λεξικού που ταιριάζουν </a:t>
            </a:r>
            <a:r>
              <a:rPr lang="el-GR" i="1" dirty="0" smtClean="0">
                <a:ea typeface="ＭＳ Ｐゴシック" pitchFamily="-112" charset="-128"/>
              </a:rPr>
              <a:t>κάποιο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&gt;=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κατώφλι</a:t>
            </a:r>
            <a:r>
              <a:rPr lang="el-GR" dirty="0" smtClean="0">
                <a:ea typeface="ＭＳ Ｐゴシック" pitchFamily="-112" charset="-128"/>
              </a:rPr>
              <a:t>) αριθμό από τα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του ερωτήματος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3"/>
          <p:cNvSpPr txBox="1">
            <a:spLocks noChangeArrowheads="1"/>
          </p:cNvSpPr>
          <p:nvPr/>
        </p:nvSpPr>
        <p:spPr bwMode="auto">
          <a:xfrm>
            <a:off x="4508500" y="3146426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495800" y="31464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495800" y="3146426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4487863" y="2613026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495800" y="26130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495800" y="2613026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Παράδειγμα: Ταίριασμα 2-γραμμάτων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7" name="Rectangle 3"/>
          <p:cNvSpPr>
            <a:spLocks noGrp="1" noChangeArrowheads="1"/>
          </p:cNvSpPr>
          <p:nvPr>
            <p:ph idx="1"/>
          </p:nvPr>
        </p:nvSpPr>
        <p:spPr>
          <a:xfrm>
            <a:off x="498480" y="1472406"/>
            <a:ext cx="7886700" cy="956469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το ερώτημα </a:t>
            </a:r>
            <a:r>
              <a:rPr lang="en-US" b="1" i="1" dirty="0" smtClean="0">
                <a:ea typeface="ＭＳ Ｐゴシック" pitchFamily="-112" charset="-128"/>
              </a:rPr>
              <a:t>lord</a:t>
            </a:r>
            <a:r>
              <a:rPr lang="en-US" dirty="0" smtClean="0">
                <a:ea typeface="ＭＳ Ｐゴシック" pitchFamily="-112" charset="-128"/>
              </a:rPr>
              <a:t> – </a:t>
            </a:r>
            <a:r>
              <a:rPr lang="el-GR" dirty="0" smtClean="0">
                <a:ea typeface="ＭＳ Ｐゴシック" pitchFamily="-112" charset="-128"/>
              </a:rPr>
              <a:t>θέλουμε να βρούμε τις λέξεις που ταιριάζουν τουλάχιστον 2 από τα 3 </a:t>
            </a:r>
            <a:r>
              <a:rPr lang="el-GR" dirty="0" err="1" smtClean="0">
                <a:ea typeface="ＭＳ Ｐゴシック" pitchFamily="-112" charset="-128"/>
              </a:rPr>
              <a:t>διγράμματα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b="1" i="1" dirty="0" smtClean="0">
                <a:ea typeface="ＭＳ Ｐゴシック" pitchFamily="-112" charset="-128"/>
              </a:rPr>
              <a:t>lo, or, rd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53258" name="Text Box 4"/>
          <p:cNvSpPr txBox="1">
            <a:spLocks noChangeArrowheads="1"/>
          </p:cNvSpPr>
          <p:nvPr/>
        </p:nvSpPr>
        <p:spPr bwMode="auto">
          <a:xfrm>
            <a:off x="1363663" y="2603501"/>
            <a:ext cx="4699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lo</a:t>
            </a:r>
          </a:p>
        </p:txBody>
      </p:sp>
      <p:sp>
        <p:nvSpPr>
          <p:cNvPr id="53259" name="Text Box 5"/>
          <p:cNvSpPr txBox="1">
            <a:spLocks noChangeArrowheads="1"/>
          </p:cNvSpPr>
          <p:nvPr/>
        </p:nvSpPr>
        <p:spPr bwMode="auto">
          <a:xfrm>
            <a:off x="1363663" y="3136901"/>
            <a:ext cx="5064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or</a:t>
            </a:r>
          </a:p>
        </p:txBody>
      </p:sp>
      <p:sp>
        <p:nvSpPr>
          <p:cNvPr id="53260" name="Text Box 6"/>
          <p:cNvSpPr txBox="1">
            <a:spLocks noChangeArrowheads="1"/>
          </p:cNvSpPr>
          <p:nvPr/>
        </p:nvSpPr>
        <p:spPr bwMode="auto">
          <a:xfrm>
            <a:off x="1363663" y="3670301"/>
            <a:ext cx="511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rd</a:t>
            </a:r>
          </a:p>
        </p:txBody>
      </p:sp>
      <p:sp>
        <p:nvSpPr>
          <p:cNvPr id="53261" name="AutoShape 7"/>
          <p:cNvSpPr>
            <a:spLocks noChangeArrowheads="1"/>
          </p:cNvSpPr>
          <p:nvPr/>
        </p:nvSpPr>
        <p:spPr bwMode="auto">
          <a:xfrm>
            <a:off x="1897063" y="27559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2" name="AutoShape 8"/>
          <p:cNvSpPr>
            <a:spLocks noChangeArrowheads="1"/>
          </p:cNvSpPr>
          <p:nvPr/>
        </p:nvSpPr>
        <p:spPr bwMode="auto">
          <a:xfrm>
            <a:off x="1897063" y="32893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3" name="AutoShape 9"/>
          <p:cNvSpPr>
            <a:spLocks noChangeArrowheads="1"/>
          </p:cNvSpPr>
          <p:nvPr/>
        </p:nvSpPr>
        <p:spPr bwMode="auto">
          <a:xfrm>
            <a:off x="1897063" y="38227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4" name="Text Box 10"/>
          <p:cNvSpPr txBox="1">
            <a:spLocks noChangeArrowheads="1"/>
          </p:cNvSpPr>
          <p:nvPr/>
        </p:nvSpPr>
        <p:spPr bwMode="auto">
          <a:xfrm>
            <a:off x="3124200" y="2613026"/>
            <a:ext cx="996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alone</a:t>
            </a:r>
          </a:p>
        </p:txBody>
      </p:sp>
      <p:sp>
        <p:nvSpPr>
          <p:cNvPr id="53265" name="Text Box 12"/>
          <p:cNvSpPr txBox="1">
            <a:spLocks noChangeArrowheads="1"/>
          </p:cNvSpPr>
          <p:nvPr/>
        </p:nvSpPr>
        <p:spPr bwMode="auto">
          <a:xfrm>
            <a:off x="5783263" y="2613026"/>
            <a:ext cx="9286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sloth</a:t>
            </a:r>
          </a:p>
        </p:txBody>
      </p:sp>
      <p:sp>
        <p:nvSpPr>
          <p:cNvPr id="53266" name="Text Box 14"/>
          <p:cNvSpPr txBox="1">
            <a:spLocks noChangeArrowheads="1"/>
          </p:cNvSpPr>
          <p:nvPr/>
        </p:nvSpPr>
        <p:spPr bwMode="auto">
          <a:xfrm>
            <a:off x="5783263" y="3146426"/>
            <a:ext cx="1263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morbid</a:t>
            </a:r>
          </a:p>
        </p:txBody>
      </p:sp>
      <p:sp>
        <p:nvSpPr>
          <p:cNvPr id="53267" name="Text Box 15"/>
          <p:cNvSpPr txBox="1">
            <a:spLocks noChangeArrowheads="1"/>
          </p:cNvSpPr>
          <p:nvPr/>
        </p:nvSpPr>
        <p:spPr bwMode="auto">
          <a:xfrm>
            <a:off x="4564063" y="3736976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sp>
        <p:nvSpPr>
          <p:cNvPr id="53268" name="Text Box 16"/>
          <p:cNvSpPr txBox="1">
            <a:spLocks noChangeArrowheads="1"/>
          </p:cNvSpPr>
          <p:nvPr/>
        </p:nvSpPr>
        <p:spPr bwMode="auto">
          <a:xfrm>
            <a:off x="5942013" y="3736976"/>
            <a:ext cx="835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card</a:t>
            </a:r>
          </a:p>
        </p:txBody>
      </p:sp>
      <p:cxnSp>
        <p:nvCxnSpPr>
          <p:cNvPr id="53269" name="AutoShape 17"/>
          <p:cNvCxnSpPr>
            <a:cxnSpLocks noChangeShapeType="1"/>
            <a:stCxn id="53264" idx="3"/>
            <a:endCxn id="53253" idx="1"/>
          </p:cNvCxnSpPr>
          <p:nvPr/>
        </p:nvCxnSpPr>
        <p:spPr bwMode="auto">
          <a:xfrm>
            <a:off x="4121150" y="2846389"/>
            <a:ext cx="3667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0" name="Text Box 18"/>
          <p:cNvSpPr txBox="1">
            <a:spLocks noChangeArrowheads="1"/>
          </p:cNvSpPr>
          <p:nvPr/>
        </p:nvSpPr>
        <p:spPr bwMode="auto">
          <a:xfrm>
            <a:off x="3116263" y="3146426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cxnSp>
        <p:nvCxnSpPr>
          <p:cNvPr id="53271" name="AutoShape 19"/>
          <p:cNvCxnSpPr>
            <a:cxnSpLocks noChangeShapeType="1"/>
            <a:stCxn id="53270" idx="3"/>
            <a:endCxn id="53250" idx="1"/>
          </p:cNvCxnSpPr>
          <p:nvPr/>
        </p:nvCxnSpPr>
        <p:spPr bwMode="auto">
          <a:xfrm>
            <a:off x="4302125" y="3379789"/>
            <a:ext cx="206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2" name="AutoShape 20"/>
          <p:cNvCxnSpPr>
            <a:cxnSpLocks noChangeShapeType="1"/>
            <a:stCxn id="53250" idx="3"/>
            <a:endCxn id="53266" idx="1"/>
          </p:cNvCxnSpPr>
          <p:nvPr/>
        </p:nvCxnSpPr>
        <p:spPr bwMode="auto">
          <a:xfrm>
            <a:off x="5368925" y="3379789"/>
            <a:ext cx="414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3" name="AutoShape 21"/>
          <p:cNvCxnSpPr>
            <a:cxnSpLocks noChangeShapeType="1"/>
            <a:stCxn id="53267" idx="3"/>
            <a:endCxn id="53268" idx="1"/>
          </p:cNvCxnSpPr>
          <p:nvPr/>
        </p:nvCxnSpPr>
        <p:spPr bwMode="auto">
          <a:xfrm>
            <a:off x="5749925" y="3970339"/>
            <a:ext cx="192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4" name="AutoShape 22"/>
          <p:cNvCxnSpPr>
            <a:cxnSpLocks noChangeShapeType="1"/>
            <a:stCxn id="53253" idx="3"/>
            <a:endCxn id="53265" idx="1"/>
          </p:cNvCxnSpPr>
          <p:nvPr/>
        </p:nvCxnSpPr>
        <p:spPr bwMode="auto">
          <a:xfrm>
            <a:off x="5348288" y="2846389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5" name="Text Box 23"/>
          <p:cNvSpPr txBox="1">
            <a:spLocks noChangeArrowheads="1"/>
          </p:cNvSpPr>
          <p:nvPr/>
        </p:nvSpPr>
        <p:spPr bwMode="auto">
          <a:xfrm>
            <a:off x="3116263" y="3746501"/>
            <a:ext cx="1152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ardent</a:t>
            </a:r>
          </a:p>
        </p:txBody>
      </p:sp>
      <p:cxnSp>
        <p:nvCxnSpPr>
          <p:cNvPr id="53276" name="AutoShape 24"/>
          <p:cNvCxnSpPr>
            <a:cxnSpLocks noChangeShapeType="1"/>
            <a:stCxn id="53275" idx="3"/>
            <a:endCxn id="53267" idx="1"/>
          </p:cNvCxnSpPr>
          <p:nvPr/>
        </p:nvCxnSpPr>
        <p:spPr bwMode="auto">
          <a:xfrm flipV="1">
            <a:off x="4268788" y="3970339"/>
            <a:ext cx="29527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7" name="AutoShape 36"/>
          <p:cNvSpPr>
            <a:spLocks noChangeArrowheads="1"/>
          </p:cNvSpPr>
          <p:nvPr/>
        </p:nvSpPr>
        <p:spPr bwMode="auto">
          <a:xfrm>
            <a:off x="1941583" y="4610697"/>
            <a:ext cx="4543295" cy="689372"/>
          </a:xfrm>
          <a:prstGeom prst="upArrowCallout">
            <a:avLst>
              <a:gd name="adj1" fmla="val 266748"/>
              <a:gd name="adj2" fmla="val 266748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Η τυπική συγχώνευση θα τα δώσει</a:t>
            </a:r>
            <a:endParaRPr lang="en-US" dirty="0">
              <a:latin typeface="+mn-lt"/>
            </a:endParaRPr>
          </a:p>
        </p:txBody>
      </p:sp>
      <p:sp>
        <p:nvSpPr>
          <p:cNvPr id="1339429" name="Text Box 37"/>
          <p:cNvSpPr txBox="1">
            <a:spLocks noChangeArrowheads="1"/>
          </p:cNvSpPr>
          <p:nvPr/>
        </p:nvSpPr>
        <p:spPr bwMode="auto">
          <a:xfrm>
            <a:off x="557212" y="5766995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buClr>
                <a:schemeClr val="accent6"/>
              </a:buClr>
            </a:pPr>
            <a:r>
              <a:rPr lang="el-GR" sz="1800" dirty="0" smtClean="0">
                <a:latin typeface="Calibri"/>
                <a:ea typeface="ＭＳ Ｐゴシック" pitchFamily="-112" charset="-128"/>
              </a:rPr>
              <a:t>Για το </a:t>
            </a:r>
            <a:r>
              <a:rPr lang="en-US" sz="1800" dirty="0" smtClean="0">
                <a:latin typeface="Calibri"/>
                <a:ea typeface="ＭＳ Ｐゴシック" pitchFamily="-112" charset="-128"/>
              </a:rPr>
              <a:t>JC </a:t>
            </a:r>
            <a:r>
              <a:rPr lang="el-GR" sz="1800" dirty="0" smtClean="0">
                <a:latin typeface="Calibri"/>
                <a:ea typeface="ＭＳ Ｐゴシック" pitchFamily="-112" charset="-128"/>
              </a:rPr>
              <a:t>χρειαζόμαστε και τον αριθμό των 2-γραμμάτων (το μήκος της λέξης)</a:t>
            </a:r>
            <a:endParaRPr lang="en-US" sz="1800" dirty="0" smtClean="0">
              <a:latin typeface="Calibri"/>
              <a:ea typeface="ＭＳ Ｐゴシック" pitchFamily="-112" charset="-128"/>
            </a:endParaRPr>
          </a:p>
        </p:txBody>
      </p:sp>
      <p:sp>
        <p:nvSpPr>
          <p:cNvPr id="53279" name="TextBox 37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3.3.4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124200" y="2613026"/>
            <a:ext cx="9906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124200" y="3146426"/>
            <a:ext cx="1219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124200" y="3756026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572000" y="3756026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791200" y="2613026"/>
            <a:ext cx="914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791200" y="3146426"/>
            <a:ext cx="1295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943600" y="37560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124200" y="3146426"/>
            <a:ext cx="1219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572000" y="3756026"/>
            <a:ext cx="11430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2" grpId="0" animBg="1"/>
      <p:bldP spid="43" grpId="0" animBg="1"/>
      <p:bldP spid="43" grpId="1" animBg="1"/>
      <p:bldP spid="51" grpId="0" animBg="1"/>
      <p:bldP spid="1339429" grpId="0" autoUpdateAnimBg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από όλους τους όρους του λεξικού; 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7659"/>
            <a:ext cx="8229600" cy="2885341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Δοθέντος ενός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ανορθόγραφου</a:t>
            </a:r>
            <a:r>
              <a:rPr lang="en-US" dirty="0" smtClean="0"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ερωτήματος,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υπολογίζουμε την απόσταση διόρθωσης </a:t>
            </a:r>
            <a:r>
              <a:rPr lang="el-GR" i="1" dirty="0" smtClean="0">
                <a:ea typeface="ＭＳ Ｐゴシック" pitchFamily="-112" charset="-128"/>
              </a:rPr>
              <a:t>από όλους τους όρους </a:t>
            </a:r>
            <a:r>
              <a:rPr lang="el-GR" dirty="0" smtClean="0">
                <a:ea typeface="ＭＳ Ｐゴシック" pitchFamily="-112" charset="-128"/>
              </a:rPr>
              <a:t>του λεξικού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Ακριβό και αργό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Μπορούμε να </a:t>
            </a:r>
            <a:r>
              <a:rPr lang="el-GR" i="1" dirty="0" smtClean="0">
                <a:ea typeface="ＭＳ Ｐゴシック" pitchFamily="-112" charset="-128"/>
              </a:rPr>
              <a:t>μειώσουμε τον αριθμό των υποψήφιων όρων </a:t>
            </a:r>
            <a:r>
              <a:rPr lang="el-GR" dirty="0" smtClean="0">
                <a:ea typeface="ＭＳ Ｐゴシック" pitchFamily="-112" charset="-128"/>
              </a:rPr>
              <a:t>του ευρετηρίου;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Μόνο λέξεις που αρχίζουν από το ίδιο γράμμα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θεωρήσουμε ότι υπάρχει * και ένα </a:t>
            </a:r>
            <a:r>
              <a:rPr lang="en-US" dirty="0" err="1" smtClean="0">
                <a:ea typeface="ＭＳ Ｐゴシック" pitchFamily="-112" charset="-128"/>
              </a:rPr>
              <a:t>permuter</a:t>
            </a:r>
            <a:r>
              <a:rPr lang="en-US" dirty="0" err="1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(με κάποιες τροποποιήσεις)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βρούμε λέξεις με αρκετά κοινά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και να περιορίσουμε τον υπολογισμό απόστασης με αυτές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19843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Χρήση των αποστάσεων διόρθωσης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‘Η, δοθείσας μιας ερώτησης, πρώτα απαρίθμησε όλες τις ακολουθίες χαρακτήρων μέσα σε μια προκαθορισμένη (σταθμισμένη) απόσταση διόρθωσης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π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  <a:r>
              <a:rPr lang="el-GR" sz="2400" dirty="0" smtClean="0">
                <a:ea typeface="ＭＳ Ｐゴシック" pitchFamily="-112" charset="-128"/>
              </a:rPr>
              <a:t>χ</a:t>
            </a:r>
            <a:r>
              <a:rPr lang="en-US" sz="2400" dirty="0" smtClean="0">
                <a:ea typeface="ＭＳ Ｐゴシック" pitchFamily="-112" charset="-128"/>
              </a:rPr>
              <a:t>., 2)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Βρες την τομή αυτού του συνόλου με τις «σωστές» λέξεις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Πρότεινε τους όρους </a:t>
            </a:r>
            <a:r>
              <a:rPr lang="el-GR" sz="2400" dirty="0" smtClean="0">
                <a:ea typeface="ＭＳ Ｐゴシック" pitchFamily="-112" charset="-128"/>
              </a:rPr>
              <a:t>που βρήκες στο χρήστη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Ψάξε  όλες τις πιθανές διορθώσεις στο αντεστραμμένο ευρετήριο και επέστρεψε όλα τα έγγραφα … αργό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Μπορούμε να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επιστρέψουμε τα έγγραφα </a:t>
            </a:r>
            <a:r>
              <a:rPr lang="el-GR" dirty="0" smtClean="0">
                <a:ea typeface="ＭＳ Ｐゴシック" pitchFamily="-112" charset="-128"/>
              </a:rPr>
              <a:t>μόνο για την πιο πιθανή διόρθωση (πχ τη πιο συνηθισμένη λέξη</a:t>
            </a:r>
            <a:r>
              <a:rPr lang="en-US" dirty="0" smtClean="0">
                <a:ea typeface="ＭＳ Ｐゴシック" pitchFamily="-112" charset="-128"/>
              </a:rPr>
              <a:t>)</a:t>
            </a:r>
            <a:r>
              <a:rPr lang="el-GR" dirty="0" smtClean="0">
                <a:ea typeface="ＭＳ Ｐゴシック" pitchFamily="-112" charset="-128"/>
              </a:rPr>
              <a:t> ή τη διόρθωση που επιλέγουν οι χρήστες πιο συχνά (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hit-based correction</a:t>
            </a:r>
            <a:r>
              <a:rPr lang="el-GR" dirty="0" smtClean="0">
                <a:ea typeface="ＭＳ Ｐゴシック" pitchFamily="-112" charset="-128"/>
              </a:rPr>
              <a:t>)</a:t>
            </a: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Η εναλλακτική λύση παίρνει τον έλεγχο από το χρήστη αλλά κερδίζουμε ένα γύρο </a:t>
            </a:r>
            <a:r>
              <a:rPr lang="el-GR" dirty="0" err="1" smtClean="0">
                <a:ea typeface="ＭＳ Ｐゴシック" pitchFamily="-112" charset="-128"/>
              </a:rPr>
              <a:t>διάδρασης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3.3.4</a:t>
            </a:r>
          </a:p>
        </p:txBody>
      </p:sp>
    </p:spTree>
    <p:extLst>
      <p:ext uri="{BB962C8B-B14F-4D97-AF65-F5344CB8AC3E}">
        <p14:creationId xmlns:p14="http://schemas.microsoft.com/office/powerpoint/2010/main" val="36565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εξαρτώμενη από το περιβάλλον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Κείμενο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I flew </a:t>
            </a:r>
            <a:r>
              <a:rPr lang="en-US" b="1" i="1" u="sng" dirty="0" smtClean="0">
                <a:ea typeface="ＭＳ Ｐゴシック" pitchFamily="-112" charset="-128"/>
              </a:rPr>
              <a:t>from</a:t>
            </a:r>
            <a:r>
              <a:rPr lang="en-US" b="1" i="1" dirty="0" smtClean="0">
                <a:ea typeface="ＭＳ Ｐゴシック" pitchFamily="-112" charset="-128"/>
              </a:rPr>
              <a:t> Heathrow to Narita.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Θεωρείστε το ερώτημα-φράση</a:t>
            </a:r>
            <a:r>
              <a:rPr lang="en-US" b="1" i="1" dirty="0" smtClean="0">
                <a:ea typeface="ＭＳ Ｐゴシック" pitchFamily="-112" charset="-128"/>
              </a:rPr>
              <a:t>“flew </a:t>
            </a:r>
            <a:r>
              <a:rPr lang="en-US" b="1" i="1" u="sng" dirty="0" smtClean="0">
                <a:ea typeface="ＭＳ Ｐゴシック" pitchFamily="-112" charset="-128"/>
              </a:rPr>
              <a:t>form</a:t>
            </a:r>
            <a:r>
              <a:rPr lang="en-US" b="1" i="1" dirty="0" smtClean="0">
                <a:ea typeface="ＭＳ Ｐゴシック" pitchFamily="-112" charset="-128"/>
              </a:rPr>
              <a:t> Heathrow”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θέλαμε να απαντήσουμε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dirty="0" smtClean="0">
                <a:ea typeface="ＭＳ Ｐゴシック" pitchFamily="-112" charset="-128"/>
              </a:rPr>
              <a:t>		Did you mean “</a:t>
            </a:r>
            <a:r>
              <a:rPr lang="en-US" b="1" i="1" dirty="0" smtClean="0">
                <a:ea typeface="ＭＳ Ｐゴシック" pitchFamily="-112" charset="-128"/>
              </a:rPr>
              <a:t>flew from Heathrow</a:t>
            </a:r>
            <a:r>
              <a:rPr lang="en-US" dirty="0" smtClean="0">
                <a:ea typeface="ＭＳ Ｐゴシック" pitchFamily="-112" charset="-128"/>
              </a:rPr>
              <a:t>”?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marL="0" indent="0"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Γιατί δεν υπάρχουν (αρκετά) έγγραφα που να ταιριάζουν στο αρχικό ερώτημα φράση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3.3.5</a:t>
            </a:r>
          </a:p>
        </p:txBody>
      </p:sp>
    </p:spTree>
    <p:extLst>
      <p:ext uri="{BB962C8B-B14F-4D97-AF65-F5344CB8AC3E}">
        <p14:creationId xmlns:p14="http://schemas.microsoft.com/office/powerpoint/2010/main" val="28569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dirty="0" smtClean="0">
                <a:ea typeface="ＭＳ Ｐゴシック" pitchFamily="-112" charset="-128"/>
              </a:rPr>
              <a:t>Χρειάζεται συμφραζόμενο περιβάλλον για να το πιάσει αυτό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dirty="0" smtClean="0">
                <a:ea typeface="ＭＳ Ｐゴシック" pitchFamily="-112" charset="-128"/>
              </a:rPr>
              <a:t>Πρώτη ιδέα</a:t>
            </a:r>
            <a:r>
              <a:rPr lang="en-US" dirty="0" smtClean="0">
                <a:ea typeface="ＭＳ Ｐゴシック" pitchFamily="-112" charset="-128"/>
              </a:rPr>
              <a:t>: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000" dirty="0" smtClean="0">
                <a:ea typeface="ＭＳ Ｐゴシック" pitchFamily="-112" charset="-128"/>
              </a:rPr>
              <a:t>Ανέκτησε τους όρους του λεξικού που είναι κοντά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l-GR" sz="2000" dirty="0" smtClean="0">
                <a:ea typeface="ＭＳ Ｐゴシック" pitchFamily="-112" charset="-128"/>
              </a:rPr>
              <a:t>σε σταθμισμένη απόσταση διόρθωσης</a:t>
            </a:r>
            <a:r>
              <a:rPr lang="en-US" sz="2000" dirty="0" smtClean="0">
                <a:ea typeface="ＭＳ Ｐゴシック" pitchFamily="-112" charset="-128"/>
              </a:rPr>
              <a:t>)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από κάθε όρο του ερωτήματος </a:t>
            </a:r>
            <a:r>
              <a:rPr lang="el-GR" sz="2000" dirty="0" smtClean="0">
                <a:ea typeface="ＭＳ Ｐゴシック" pitchFamily="-112" charset="-128"/>
              </a:rPr>
              <a:t>(ακόμα και για αυτές χωρίς λάθος)</a:t>
            </a:r>
            <a:endParaRPr lang="en-US" sz="2000" dirty="0" smtClean="0">
              <a:ea typeface="ＭＳ Ｐゴシック" pitchFamily="-112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000" dirty="0" smtClean="0">
                <a:ea typeface="ＭＳ Ｐゴシック" pitchFamily="-112" charset="-128"/>
              </a:rPr>
              <a:t>Δοκίμασε όλες τις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πιθανές φράσεις που προκύπτουν </a:t>
            </a:r>
            <a:r>
              <a:rPr lang="el-GR" sz="2000" dirty="0" smtClean="0">
                <a:ea typeface="ＭＳ Ｐゴシック" pitchFamily="-112" charset="-128"/>
              </a:rPr>
              <a:t>κρατώντας κάθε φορά μια λέξη σταθερή</a:t>
            </a:r>
            <a:endParaRPr lang="en-US" sz="2000" dirty="0" smtClean="0">
              <a:ea typeface="ＭＳ Ｐゴシック" pitchFamily="-112" charset="-128"/>
            </a:endParaRPr>
          </a:p>
          <a:p>
            <a:pPr lvl="2"/>
            <a:r>
              <a:rPr lang="en-US" sz="1700" b="1" i="1" dirty="0" smtClean="0">
                <a:ea typeface="ＭＳ Ｐゴシック" pitchFamily="-112" charset="-128"/>
              </a:rPr>
              <a:t>flew from </a:t>
            </a:r>
            <a:r>
              <a:rPr lang="en-US" sz="1700" b="1" i="1" dirty="0" err="1" smtClean="0">
                <a:ea typeface="ＭＳ Ｐゴシック" pitchFamily="-112" charset="-128"/>
              </a:rPr>
              <a:t>heathrow</a:t>
            </a:r>
            <a:r>
              <a:rPr lang="en-US" sz="1700" b="1" i="1" dirty="0" smtClean="0">
                <a:ea typeface="ＭＳ Ｐゴシック" pitchFamily="-112" charset="-128"/>
              </a:rPr>
              <a:t> </a:t>
            </a:r>
          </a:p>
          <a:p>
            <a:pPr lvl="2"/>
            <a:r>
              <a:rPr lang="en-US" sz="1700" b="1" i="1" dirty="0" smtClean="0">
                <a:ea typeface="ＭＳ Ｐゴシック" pitchFamily="-112" charset="-128"/>
              </a:rPr>
              <a:t>fled form </a:t>
            </a:r>
            <a:r>
              <a:rPr lang="en-US" sz="1700" b="1" i="1" dirty="0" err="1" smtClean="0">
                <a:ea typeface="ＭＳ Ｐゴシック" pitchFamily="-112" charset="-128"/>
              </a:rPr>
              <a:t>heathrow</a:t>
            </a:r>
            <a:endParaRPr lang="en-US" sz="1700" b="1" i="1" dirty="0" smtClean="0">
              <a:ea typeface="ＭＳ Ｐゴシック" pitchFamily="-112" charset="-128"/>
            </a:endParaRPr>
          </a:p>
          <a:p>
            <a:pPr lvl="2"/>
            <a:r>
              <a:rPr lang="en-US" sz="1700" b="1" i="1" dirty="0" smtClean="0">
                <a:ea typeface="ＭＳ Ｐゴシック" pitchFamily="-112" charset="-128"/>
              </a:rPr>
              <a:t>flea form </a:t>
            </a:r>
            <a:r>
              <a:rPr lang="en-US" sz="1700" b="1" i="1" dirty="0" err="1" smtClean="0">
                <a:ea typeface="ＭＳ Ｐゴシック" pitchFamily="-112" charset="-128"/>
              </a:rPr>
              <a:t>heathrow</a:t>
            </a:r>
            <a:endParaRPr lang="en-US" sz="1700" b="1" i="1" dirty="0" smtClean="0">
              <a:ea typeface="ＭＳ Ｐゴシック" pitchFamily="-11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Hit-based spelling correction</a:t>
            </a:r>
            <a:r>
              <a:rPr lang="en-US" sz="2000" dirty="0" smtClean="0">
                <a:ea typeface="ＭＳ Ｐゴシック" pitchFamily="-112" charset="-128"/>
              </a:rPr>
              <a:t>: </a:t>
            </a:r>
            <a:r>
              <a:rPr lang="el-GR" sz="2000" dirty="0" smtClean="0">
                <a:ea typeface="ＭＳ Ｐゴシック" pitchFamily="-112" charset="-128"/>
              </a:rPr>
              <a:t>Πρότεινε την εναλλακτική με τα περισσότερα </a:t>
            </a:r>
            <a:r>
              <a:rPr lang="en-US" sz="2000" dirty="0" smtClean="0">
                <a:ea typeface="ＭＳ Ｐゴシック" pitchFamily="-112" charset="-128"/>
              </a:rPr>
              <a:t>hits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3.3.5</a:t>
            </a:r>
          </a:p>
        </p:txBody>
      </p:sp>
    </p:spTree>
    <p:extLst>
      <p:ext uri="{BB962C8B-B14F-4D97-AF65-F5344CB8AC3E}">
        <p14:creationId xmlns:p14="http://schemas.microsoft.com/office/powerpoint/2010/main" val="16861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27470"/>
            <a:ext cx="8229600" cy="27432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Εναλλακτική προσέγγιση με χρήση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1000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Σπάσε της φράση σε σύζευξη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Ψάξε τα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που χρειάζονται διόρθωση μόνο ενός όρου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Απαρίθμησε μόνο τις φράσεις που περιέχουν «κοινά»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3.3.5</a:t>
            </a:r>
          </a:p>
        </p:txBody>
      </p:sp>
    </p:spTree>
    <p:extLst>
      <p:ext uri="{BB962C8B-B14F-4D97-AF65-F5344CB8AC3E}">
        <p14:creationId xmlns:p14="http://schemas.microsoft.com/office/powerpoint/2010/main" val="30285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B-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6650" name="TextBox 2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" y="3332638"/>
            <a:ext cx="7218615" cy="2096865"/>
          </a:xfrm>
          <a:prstGeom prst="rect">
            <a:avLst/>
          </a:prstGeom>
        </p:spPr>
      </p:pic>
      <p:sp>
        <p:nvSpPr>
          <p:cNvPr id="30" name="Content Placeholder 21"/>
          <p:cNvSpPr>
            <a:spLocks noGrp="1"/>
          </p:cNvSpPr>
          <p:nvPr>
            <p:ph idx="1"/>
          </p:nvPr>
        </p:nvSpPr>
        <p:spPr>
          <a:xfrm>
            <a:off x="571500" y="1946957"/>
            <a:ext cx="8001000" cy="1524000"/>
          </a:xfrm>
        </p:spPr>
        <p:txBody>
          <a:bodyPr/>
          <a:lstStyle/>
          <a:p>
            <a:pPr marL="342900" lvl="1" indent="-342900" eaLnBrk="1" hangingPunct="1">
              <a:buClr>
                <a:srgbClr val="A50021"/>
              </a:buClr>
              <a:buSzPct val="60000"/>
              <a:buNone/>
            </a:pPr>
            <a:r>
              <a:rPr lang="el-GR" dirty="0" smtClean="0">
                <a:ea typeface="ＭＳ Ｐゴシック" pitchFamily="-112" charset="-128"/>
              </a:rPr>
              <a:t>Ορισμός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Κάθε εσωτερικός κόμβος έχει έναν αριθμό από παιδιά στο διάστημα </a:t>
            </a:r>
            <a:r>
              <a:rPr lang="en-US" dirty="0" smtClean="0">
                <a:ea typeface="ＭＳ Ｐゴシック" pitchFamily="-112" charset="-128"/>
              </a:rPr>
              <a:t> [</a:t>
            </a:r>
            <a:r>
              <a:rPr lang="en-US" i="1" dirty="0" smtClean="0">
                <a:ea typeface="ＭＳ Ｐゴシック" pitchFamily="-112" charset="-128"/>
              </a:rPr>
              <a:t>a</a:t>
            </a:r>
            <a:r>
              <a:rPr lang="en-US" dirty="0" smtClean="0">
                <a:ea typeface="ＭＳ Ｐゴシック" pitchFamily="-112" charset="-128"/>
              </a:rPr>
              <a:t>,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</a:t>
            </a:r>
            <a:r>
              <a:rPr lang="en-US" dirty="0" smtClean="0">
                <a:ea typeface="ＭＳ Ｐゴシック" pitchFamily="-112" charset="-128"/>
              </a:rPr>
              <a:t>] </a:t>
            </a:r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a, b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 κατάλληλοι φυσικοί αριθμοί, π.χ., </a:t>
            </a:r>
            <a:r>
              <a:rPr lang="en-US" dirty="0" smtClean="0">
                <a:ea typeface="ＭＳ Ｐゴシック" pitchFamily="-112" charset="-128"/>
              </a:rPr>
              <a:t>[2,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4]</a:t>
            </a:r>
          </a:p>
        </p:txBody>
      </p:sp>
    </p:spTree>
    <p:extLst>
      <p:ext uri="{BB962C8B-B14F-4D97-AF65-F5344CB8AC3E}">
        <p14:creationId xmlns:p14="http://schemas.microsoft.com/office/powerpoint/2010/main" val="25192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9624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ΦΩΝΗΤΙΚΗ ΔΙΟΡΘΩΣΗ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Soundex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5966" y="19843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44615" y="2743200"/>
            <a:ext cx="7848600" cy="1992275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Κλάση </a:t>
            </a:r>
            <a:r>
              <a:rPr lang="el-GR" dirty="0" err="1" smtClean="0">
                <a:ea typeface="ＭＳ Ｐゴシック" pitchFamily="-112" charset="-128"/>
              </a:rPr>
              <a:t>ευριστικών</a:t>
            </a:r>
            <a:r>
              <a:rPr lang="el-GR" dirty="0" smtClean="0">
                <a:ea typeface="ＭＳ Ｐゴシック" pitchFamily="-112" charset="-128"/>
              </a:rPr>
              <a:t> για την επέκταση ενός ερωτήματος σε φωνητικά (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phonetic 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ισοδύναμα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Εξαρτώνται από τη γλώσσα – κυρίως για ονόματα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n-US" b="1" i="1" dirty="0" err="1" smtClean="0">
                <a:ea typeface="ＭＳ Ｐゴシック" pitchFamily="-112" charset="-128"/>
              </a:rPr>
              <a:t>chebyshev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</a:t>
            </a:r>
            <a:r>
              <a:rPr lang="en-US" b="1" i="1" dirty="0" err="1" smtClean="0">
                <a:ea typeface="ＭＳ Ｐゴシック" pitchFamily="-112" charset="-128"/>
                <a:sym typeface="Symbol" pitchFamily="-112" charset="2"/>
              </a:rPr>
              <a:t>tchebycheff</a:t>
            </a:r>
            <a:endParaRPr lang="en-US" b="1" i="1" dirty="0" smtClean="0">
              <a:ea typeface="ＭＳ Ｐゴシック" pitchFamily="-112" charset="-128"/>
              <a:sym typeface="Symbol" pitchFamily="-112" charset="2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Προτάθηκε από το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U.S. census … 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το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 1918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 (για ονόματα από εγκληματίες!)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</a:t>
            </a:r>
            <a:r>
              <a:rPr lang="en-US" sz="1600" dirty="0" smtClean="0">
                <a:solidFill>
                  <a:srgbClr val="FBFCFF"/>
                </a:solidFill>
              </a:rPr>
              <a:t>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415" y="1524000"/>
            <a:ext cx="7663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Φωνητική διόρθωση</a:t>
            </a:r>
            <a:r>
              <a:rPr lang="el-GR" sz="2800" dirty="0" smtClean="0">
                <a:latin typeface="+mn-lt"/>
              </a:rPr>
              <a:t>: ερώτημα που «ακούγεται» όπως ο σωστός όρος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353" y="5068859"/>
            <a:ext cx="8164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Βασική ιδέα: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“phonetic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hash”: </a:t>
            </a:r>
            <a:r>
              <a:rPr lang="el-GR" sz="2800" dirty="0" smtClean="0">
                <a:latin typeface="+mn-lt"/>
              </a:rPr>
              <a:t>όροι που «ακούγονται» το ίδιο κατακερματίζονται στην ίδια θέση</a:t>
            </a:r>
            <a:endParaRPr lang="en-US" sz="2800" dirty="0">
              <a:latin typeface="+mn-lt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3.4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88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0417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Μετέτρεψε κάθε </a:t>
            </a:r>
            <a:r>
              <a:rPr lang="en-US" dirty="0" smtClean="0">
                <a:ea typeface="ＭＳ Ｐゴシック" pitchFamily="-112" charset="-128"/>
              </a:rPr>
              <a:t>token </a:t>
            </a:r>
            <a:r>
              <a:rPr lang="el-GR" dirty="0" smtClean="0">
                <a:ea typeface="ＭＳ Ｐゴシック" pitchFamily="-112" charset="-128"/>
              </a:rPr>
              <a:t>προς δεικτοδότηση σε μια μορφή 4-χαρακτήρων </a:t>
            </a:r>
            <a:r>
              <a:rPr lang="en-US" dirty="0" smtClean="0">
                <a:ea typeface="ＭＳ Ｐゴシック" pitchFamily="-112" charset="-128"/>
              </a:rPr>
              <a:t> 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Το ίδιο και για τους όρους του ερωτήματος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Κατασκεύασε ένα ανεστραμμένο ευρετήριο από αυτούς τους 4-χαρακτήρες στον αρχικό όρο και ψάξε στο ευρετήριο τις μειωμένες μορφές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όταν το ερώτημα χρειάζεται φωνητικό ταίριασμα</a:t>
            </a:r>
            <a:r>
              <a:rPr lang="el-GR" dirty="0" smtClean="0">
                <a:ea typeface="ＭＳ Ｐゴシック" pitchFamily="-112" charset="-128"/>
              </a:rPr>
              <a:t>)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1600" u="sng" dirty="0" smtClean="0">
              <a:solidFill>
                <a:schemeClr val="folHlink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000" u="sng" dirty="0" smtClean="0">
                <a:solidFill>
                  <a:schemeClr val="folHlink"/>
                </a:solidFill>
                <a:ea typeface="ＭＳ Ｐゴシック" pitchFamily="-112" charset="-128"/>
              </a:rPr>
              <a:t>http://www.creativyst.com/Doc/Articles/SoundEx1/SoundEx1.htm#Top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31391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831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τυπικός αλγόριθμος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660775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Κράτησε τον πρώτο χαρακτήρα της λέξης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Μετάτρεψε όλες τις εμφανίσεις των παρακάτω όρων σε </a:t>
            </a:r>
            <a:r>
              <a:rPr lang="en-US" dirty="0" smtClean="0">
                <a:ea typeface="ＭＳ Ｐゴシック" pitchFamily="-112" charset="-128"/>
              </a:rPr>
              <a:t>'0' (zero):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  'A', E', 'I', 'O', 'U', 'H', 'W', 'Y'.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Άλλαξε τα γράμματα σε αριθμούς ως ακολούθως</a:t>
            </a:r>
            <a:r>
              <a:rPr lang="en-US" dirty="0" smtClean="0">
                <a:ea typeface="ＭＳ Ｐゴシック" pitchFamily="-112" charset="-128"/>
              </a:rPr>
              <a:t>: </a:t>
            </a: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B, F, P, V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1</a:t>
            </a:r>
            <a:endParaRPr lang="en-US" sz="2000" dirty="0" smtClean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C, G, J, K, Q, S, X, Z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2</a:t>
            </a:r>
            <a:endParaRPr lang="en-US" sz="2000" dirty="0" smtClean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D, T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3</a:t>
            </a:r>
            <a:endParaRPr lang="en-US" sz="2000" dirty="0" smtClean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L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4</a:t>
            </a:r>
            <a:endParaRPr lang="en-US" sz="2000" dirty="0" smtClean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M, N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5</a:t>
            </a:r>
            <a:endParaRPr lang="en-US" sz="2000" dirty="0" smtClean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R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69592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Σημασία το πρώτο γράμμα, όλα τα φωνήεντα το ίδιο, σύμφωνα που ακούγονται το ίδιο</a:t>
            </a:r>
            <a:endParaRPr lang="el-GR" sz="20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674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συνέχεια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Σβήσε όλα τα ζεύγη συνεχόμενων ίδιων αριθμών</a:t>
            </a:r>
            <a:endParaRPr lang="en-US" dirty="0" smtClean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Σβήσε όλα τα απομένοντα 0</a:t>
            </a:r>
            <a:endParaRPr lang="en-US" dirty="0" smtClean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Πρόσθεσε 0 στο τέλος και επέστρεψε τις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τέσσερις πρώτες θέσεις </a:t>
            </a:r>
            <a:r>
              <a:rPr lang="el-GR" dirty="0" smtClean="0">
                <a:ea typeface="ＭＳ Ｐゴシック" pitchFamily="-112" charset="-128"/>
              </a:rPr>
              <a:t>που είναι της μορφής </a:t>
            </a:r>
            <a:r>
              <a:rPr lang="en-US" dirty="0" smtClean="0">
                <a:ea typeface="ＭＳ Ｐゴシック" pitchFamily="-112" charset="-128"/>
              </a:rPr>
              <a:t>&lt;uppercase letter&gt; &lt;digit&gt; &lt;digit&gt; &lt;digit&gt;. </a:t>
            </a:r>
          </a:p>
          <a:p>
            <a:pPr marL="495300" indent="-495300"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n-US" b="1" i="1" dirty="0" smtClean="0">
                <a:ea typeface="ＭＳ Ｐゴシック" pitchFamily="-112" charset="-128"/>
              </a:rPr>
              <a:t>Herman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γίνεται</a:t>
            </a:r>
            <a:r>
              <a:rPr lang="en-US" dirty="0" smtClean="0">
                <a:ea typeface="ＭＳ Ｐゴシック" pitchFamily="-112" charset="-128"/>
              </a:rPr>
              <a:t> H655.</a:t>
            </a:r>
          </a:p>
          <a:p>
            <a:pPr marL="495300" indent="-495300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828800" y="4419600"/>
            <a:ext cx="4728346" cy="689372"/>
          </a:xfrm>
          <a:prstGeom prst="upArrowCallout">
            <a:avLst>
              <a:gd name="adj1" fmla="val 227200"/>
              <a:gd name="adj2" fmla="val 2272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n-US" b="1" i="1" dirty="0" err="1">
                <a:latin typeface="+mn-lt"/>
              </a:rPr>
              <a:t>hermann</a:t>
            </a:r>
            <a:r>
              <a:rPr lang="en-US" dirty="0"/>
              <a:t> </a:t>
            </a:r>
            <a:r>
              <a:rPr lang="el-GR" dirty="0" smtClean="0"/>
              <a:t>δίνει τον ίδιο κωδικό;</a:t>
            </a:r>
            <a:endParaRPr lang="en-US" dirty="0"/>
          </a:p>
        </p:txBody>
      </p:sp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5801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3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4"/>
          <p:cNvSpPr>
            <a:spLocks noChangeArrowheads="1"/>
          </p:cNvSpPr>
          <p:nvPr/>
        </p:nvSpPr>
        <p:spPr bwMode="auto">
          <a:xfrm>
            <a:off x="3810000" y="19050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63246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8" name="Oval 6"/>
          <p:cNvSpPr>
            <a:spLocks noChangeArrowheads="1"/>
          </p:cNvSpPr>
          <p:nvPr/>
        </p:nvSpPr>
        <p:spPr bwMode="auto">
          <a:xfrm>
            <a:off x="4953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2667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4102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31242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 rot="-5400000">
            <a:off x="3810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20574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43434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5" name="Oval 13"/>
          <p:cNvSpPr>
            <a:spLocks noChangeArrowheads="1"/>
          </p:cNvSpPr>
          <p:nvPr/>
        </p:nvSpPr>
        <p:spPr bwMode="auto">
          <a:xfrm>
            <a:off x="72390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36" name="AutoShape 14"/>
          <p:cNvCxnSpPr>
            <a:cxnSpLocks noChangeShapeType="1"/>
            <a:stCxn id="26626" idx="3"/>
            <a:endCxn id="26629" idx="0"/>
          </p:cNvCxnSpPr>
          <p:nvPr/>
        </p:nvCxnSpPr>
        <p:spPr bwMode="auto">
          <a:xfrm flipH="1">
            <a:off x="2895600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7" name="AutoShape 15"/>
          <p:cNvCxnSpPr>
            <a:cxnSpLocks noChangeShapeType="1"/>
            <a:stCxn id="26626" idx="4"/>
            <a:endCxn id="26632" idx="6"/>
          </p:cNvCxnSpPr>
          <p:nvPr/>
        </p:nvCxnSpPr>
        <p:spPr bwMode="auto">
          <a:xfrm>
            <a:off x="4038600" y="2362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8" name="AutoShape 16"/>
          <p:cNvCxnSpPr>
            <a:cxnSpLocks noChangeShapeType="1"/>
            <a:stCxn id="26626" idx="5"/>
            <a:endCxn id="26628" idx="0"/>
          </p:cNvCxnSpPr>
          <p:nvPr/>
        </p:nvCxnSpPr>
        <p:spPr bwMode="auto">
          <a:xfrm>
            <a:off x="4200525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9" name="AutoShape 17"/>
          <p:cNvCxnSpPr>
            <a:cxnSpLocks noChangeShapeType="1"/>
            <a:stCxn id="26629" idx="3"/>
            <a:endCxn id="26633" idx="0"/>
          </p:cNvCxnSpPr>
          <p:nvPr/>
        </p:nvCxnSpPr>
        <p:spPr bwMode="auto">
          <a:xfrm flipH="1">
            <a:off x="2286000" y="3209925"/>
            <a:ext cx="4476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0" name="AutoShape 18"/>
          <p:cNvCxnSpPr>
            <a:cxnSpLocks noChangeShapeType="1"/>
            <a:stCxn id="26629" idx="5"/>
            <a:endCxn id="26631" idx="0"/>
          </p:cNvCxnSpPr>
          <p:nvPr/>
        </p:nvCxnSpPr>
        <p:spPr bwMode="auto">
          <a:xfrm>
            <a:off x="3057525" y="3209925"/>
            <a:ext cx="2952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1" name="AutoShape 19"/>
          <p:cNvCxnSpPr>
            <a:cxnSpLocks noChangeShapeType="1"/>
            <a:stCxn id="26628" idx="3"/>
            <a:endCxn id="26634" idx="0"/>
          </p:cNvCxnSpPr>
          <p:nvPr/>
        </p:nvCxnSpPr>
        <p:spPr bwMode="auto">
          <a:xfrm flipH="1">
            <a:off x="4572000" y="3209925"/>
            <a:ext cx="447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2" name="AutoShape 20"/>
          <p:cNvCxnSpPr>
            <a:cxnSpLocks noChangeShapeType="1"/>
            <a:stCxn id="26628" idx="4"/>
            <a:endCxn id="26630" idx="0"/>
          </p:cNvCxnSpPr>
          <p:nvPr/>
        </p:nvCxnSpPr>
        <p:spPr bwMode="auto">
          <a:xfrm>
            <a:off x="5181600" y="3276600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3" name="AutoShape 21"/>
          <p:cNvCxnSpPr>
            <a:cxnSpLocks noChangeShapeType="1"/>
            <a:stCxn id="26628" idx="5"/>
            <a:endCxn id="26627" idx="0"/>
          </p:cNvCxnSpPr>
          <p:nvPr/>
        </p:nvCxnSpPr>
        <p:spPr bwMode="auto">
          <a:xfrm>
            <a:off x="5343525" y="3209925"/>
            <a:ext cx="1209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4" name="AutoShape 22"/>
          <p:cNvCxnSpPr>
            <a:cxnSpLocks noChangeShapeType="1"/>
            <a:stCxn id="26628" idx="6"/>
            <a:endCxn id="26635" idx="0"/>
          </p:cNvCxnSpPr>
          <p:nvPr/>
        </p:nvCxnSpPr>
        <p:spPr bwMode="auto">
          <a:xfrm>
            <a:off x="5410200" y="3048000"/>
            <a:ext cx="2057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45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B-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46" name="Content Placeholder 21"/>
          <p:cNvSpPr>
            <a:spLocks noGrp="1"/>
          </p:cNvSpPr>
          <p:nvPr>
            <p:ph idx="1"/>
          </p:nvPr>
        </p:nvSpPr>
        <p:spPr>
          <a:xfrm>
            <a:off x="457200" y="5105400"/>
            <a:ext cx="8001000" cy="1524000"/>
          </a:xfrm>
        </p:spPr>
        <p:txBody>
          <a:bodyPr/>
          <a:lstStyle/>
          <a:p>
            <a:pPr marL="342900" lvl="1" indent="-342900" eaLnBrk="1" hangingPunct="1">
              <a:buClr>
                <a:srgbClr val="A50021"/>
              </a:buClr>
              <a:buSzPct val="60000"/>
              <a:buNone/>
            </a:pPr>
            <a:r>
              <a:rPr lang="el-GR" dirty="0" smtClean="0">
                <a:ea typeface="ＭＳ Ｐゴシック" pitchFamily="-112" charset="-128"/>
              </a:rPr>
              <a:t>Ορισμός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Κάθε εσωτερικός κόμβος έχει έναν αριθμό από παιδιά στο διάστημα </a:t>
            </a:r>
            <a:r>
              <a:rPr lang="en-US" dirty="0" smtClean="0">
                <a:ea typeface="ＭＳ Ｐゴシック" pitchFamily="-112" charset="-128"/>
              </a:rPr>
              <a:t> [</a:t>
            </a:r>
            <a:r>
              <a:rPr lang="en-US" i="1" dirty="0" smtClean="0">
                <a:ea typeface="ＭＳ Ｐゴシック" pitchFamily="-112" charset="-128"/>
              </a:rPr>
              <a:t>a</a:t>
            </a:r>
            <a:r>
              <a:rPr lang="en-US" dirty="0" smtClean="0">
                <a:ea typeface="ＭＳ Ｐゴシック" pitchFamily="-112" charset="-128"/>
              </a:rPr>
              <a:t>,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</a:t>
            </a:r>
            <a:r>
              <a:rPr lang="en-US" dirty="0" smtClean="0">
                <a:ea typeface="ＭＳ Ｐゴシック" pitchFamily="-112" charset="-128"/>
              </a:rPr>
              <a:t>] </a:t>
            </a:r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a, b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 κατάλληλοι φυσικοί αριθμοί, π.χ., </a:t>
            </a:r>
            <a:r>
              <a:rPr lang="en-US" dirty="0" smtClean="0">
                <a:ea typeface="ＭＳ Ｐゴシック" pitchFamily="-112" charset="-128"/>
              </a:rPr>
              <a:t>[2,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4]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647" name="Text Box 53"/>
          <p:cNvSpPr txBox="1">
            <a:spLocks noChangeArrowheads="1"/>
          </p:cNvSpPr>
          <p:nvPr/>
        </p:nvSpPr>
        <p:spPr bwMode="auto">
          <a:xfrm>
            <a:off x="2838450" y="220980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a-hu</a:t>
            </a:r>
          </a:p>
        </p:txBody>
      </p:sp>
      <p:sp>
        <p:nvSpPr>
          <p:cNvPr id="26648" name="Text Box 54"/>
          <p:cNvSpPr txBox="1">
            <a:spLocks noChangeArrowheads="1"/>
          </p:cNvSpPr>
          <p:nvPr/>
        </p:nvSpPr>
        <p:spPr bwMode="auto">
          <a:xfrm>
            <a:off x="3429000" y="240665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hy-m</a:t>
            </a:r>
          </a:p>
        </p:txBody>
      </p:sp>
      <p:sp>
        <p:nvSpPr>
          <p:cNvPr id="26649" name="Text Box 42"/>
          <p:cNvSpPr txBox="1">
            <a:spLocks noChangeArrowheads="1"/>
          </p:cNvSpPr>
          <p:nvPr/>
        </p:nvSpPr>
        <p:spPr bwMode="auto">
          <a:xfrm>
            <a:off x="4495800" y="217805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n-z</a:t>
            </a:r>
          </a:p>
        </p:txBody>
      </p:sp>
      <p:sp>
        <p:nvSpPr>
          <p:cNvPr id="26650" name="TextBox 2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Το απλούστερο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δυαδικό δέντρο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Το πιο συνηθισμένο</a:t>
            </a:r>
            <a:r>
              <a:rPr lang="en-US" sz="2400" dirty="0" smtClean="0">
                <a:ea typeface="ＭＳ Ｐゴシック" pitchFamily="-112" charset="-128"/>
              </a:rPr>
              <a:t>: B-</a:t>
            </a:r>
            <a:r>
              <a:rPr lang="el-GR" sz="2400" dirty="0" smtClean="0">
                <a:ea typeface="ＭＳ Ｐゴシック" pitchFamily="-112" charset="-128"/>
              </a:rPr>
              <a:t>δέντρα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Τα δέντρα απαιτούν ένα δεδομένο τρόπο διάταξης των χαρακτήρων (αλλά συνήθως υπάρχει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ή μπορεί να οριστεί)</a:t>
            </a: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+</a:t>
            </a:r>
            <a:r>
              <a:rPr lang="en-US" sz="2400" dirty="0" smtClean="0">
                <a:ea typeface="ＭＳ Ｐゴシック" pitchFamily="-112" charset="-128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Λύνουν το πρόβλημα προθέματος </a:t>
            </a:r>
            <a:r>
              <a:rPr lang="en-US" sz="1600" dirty="0" smtClean="0">
                <a:ea typeface="ＭＳ Ｐゴシック" pitchFamily="-112" charset="-128"/>
              </a:rPr>
              <a:t>(</a:t>
            </a:r>
            <a:r>
              <a:rPr lang="el-GR" sz="1600" dirty="0" smtClean="0">
                <a:ea typeface="ＭＳ Ｐゴシック" pitchFamily="-112" charset="-128"/>
              </a:rPr>
              <a:t>π.χ., όροι που αρχίζουν με </a:t>
            </a:r>
            <a:r>
              <a:rPr lang="en-US" sz="1600" i="1" dirty="0" err="1" smtClean="0">
                <a:ea typeface="ＭＳ Ｐゴシック" pitchFamily="-112" charset="-128"/>
              </a:rPr>
              <a:t>hyp</a:t>
            </a:r>
            <a:r>
              <a:rPr lang="en-US" sz="1600" dirty="0" smtClean="0">
                <a:ea typeface="ＭＳ Ｐゴシック" pitchFamily="-112" charset="-128"/>
              </a:rPr>
              <a:t>)</a:t>
            </a:r>
            <a:endParaRPr lang="el-GR" sz="1600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Πλεονεκτούν όταν το λεξικό αποθηκεύεται στο δίσκο (τότε τα </a:t>
            </a:r>
            <a:r>
              <a:rPr lang="en-US" sz="1600" i="1" dirty="0" smtClean="0">
                <a:ea typeface="ＭＳ Ｐゴシック" pitchFamily="-112" charset="-128"/>
              </a:rPr>
              <a:t>a</a:t>
            </a:r>
            <a:r>
              <a:rPr lang="el-GR" sz="1600" dirty="0" smtClean="0">
                <a:ea typeface="ＭＳ Ｐゴシック" pitchFamily="-112" charset="-128"/>
              </a:rPr>
              <a:t> και </a:t>
            </a:r>
            <a:r>
              <a:rPr lang="en-US" sz="1600" i="1" dirty="0" smtClean="0">
                <a:ea typeface="ＭＳ Ｐゴシック" pitchFamily="-112" charset="-128"/>
              </a:rPr>
              <a:t>b</a:t>
            </a:r>
            <a:r>
              <a:rPr lang="el-GR" sz="1600" dirty="0" smtClean="0">
                <a:ea typeface="ＭＳ Ｐゴシック" pitchFamily="-112" charset="-128"/>
              </a:rPr>
              <a:t> καθορίζονται από το μέγεθος του </a:t>
            </a:r>
            <a:r>
              <a:rPr lang="en-US" sz="1600" dirty="0" smtClean="0">
                <a:ea typeface="ＭＳ Ｐゴシック" pitchFamily="-112" charset="-128"/>
              </a:rPr>
              <a:t>block)</a:t>
            </a:r>
          </a:p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-</a:t>
            </a:r>
            <a:r>
              <a:rPr lang="en-US" sz="2400" dirty="0" smtClean="0">
                <a:ea typeface="ＭＳ Ｐゴシック" pitchFamily="-112" charset="-128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Πιο αργή</a:t>
            </a:r>
            <a:r>
              <a:rPr lang="en-US" dirty="0" smtClean="0">
                <a:ea typeface="ＭＳ Ｐゴシック" pitchFamily="-112" charset="-128"/>
              </a:rPr>
              <a:t>: O(log </a:t>
            </a:r>
            <a:r>
              <a:rPr lang="en-US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)  [</a:t>
            </a:r>
            <a:r>
              <a:rPr lang="el-GR" dirty="0" smtClean="0">
                <a:ea typeface="ＭＳ Ｐゴシック" pitchFamily="-112" charset="-128"/>
              </a:rPr>
              <a:t>και αυτό απαιτεί (</a:t>
            </a:r>
            <a:r>
              <a:rPr lang="el-GR" i="1" dirty="0" smtClean="0">
                <a:solidFill>
                  <a:srgbClr val="00A000"/>
                </a:solidFill>
                <a:ea typeface="ＭＳ Ｐゴシック" pitchFamily="-112" charset="-128"/>
              </a:rPr>
              <a:t>ισοζυγισμένα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i="1" dirty="0" smtClean="0">
                <a:solidFill>
                  <a:srgbClr val="00A000"/>
                </a:solidFill>
                <a:ea typeface="ＭＳ Ｐゴシック" pitchFamily="-112" charset="-128"/>
              </a:rPr>
              <a:t>balanced</a:t>
            </a:r>
            <a:r>
              <a:rPr lang="el-GR" i="1" dirty="0" smtClean="0">
                <a:solidFill>
                  <a:srgbClr val="00A000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δέντρα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Η </a:t>
            </a:r>
            <a:r>
              <a:rPr lang="el-GR" dirty="0" err="1" smtClean="0">
                <a:ea typeface="ＭＳ Ｐゴシック" pitchFamily="-112" charset="-128"/>
              </a:rPr>
              <a:t>επανα-ισοζύγιση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rebalancing) </a:t>
            </a:r>
            <a:r>
              <a:rPr lang="el-GR" dirty="0" smtClean="0">
                <a:ea typeface="ＭＳ Ｐゴシック" pitchFamily="-112" charset="-128"/>
              </a:rPr>
              <a:t>των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δυαδικών δέντρων είναι ακριβή </a:t>
            </a:r>
            <a:endParaRPr lang="en-US" dirty="0" smtClean="0">
              <a:ea typeface="ＭＳ Ｐゴシック" pitchFamily="-112" charset="-128"/>
            </a:endParaRP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Αλλά τα </a:t>
            </a:r>
            <a:r>
              <a:rPr lang="en-US" dirty="0" smtClean="0">
                <a:ea typeface="ＭＳ Ｐゴシック" pitchFamily="-112" charset="-128"/>
              </a:rPr>
              <a:t>B-</a:t>
            </a:r>
            <a:r>
              <a:rPr lang="el-GR" dirty="0" smtClean="0">
                <a:ea typeface="ＭＳ Ｐゴシック" pitchFamily="-112" charset="-128"/>
              </a:rPr>
              <a:t>δέντρα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καλύτερα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smtClean="0">
                <a:ea typeface="ＭＳ Ｐゴシック" pitchFamily="34" charset="-128"/>
              </a:rPr>
              <a:t>Ερωτήματα με *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ild-card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164997" cy="4572000"/>
          </a:xfrm>
        </p:spPr>
        <p:txBody>
          <a:bodyPr/>
          <a:lstStyle/>
          <a:p>
            <a:pPr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(1) Δεν είμαστε σίγουροι για την ορθογραφία της λέξης (πχ </a:t>
            </a:r>
            <a:r>
              <a:rPr lang="en-US" sz="3200" dirty="0" smtClean="0">
                <a:ea typeface="ＭＳ Ｐゴシック" pitchFamily="-112" charset="-128"/>
              </a:rPr>
              <a:t>Sydney? Sidney?)</a:t>
            </a:r>
            <a:r>
              <a:rPr lang="el-GR" sz="3200" dirty="0" smtClean="0">
                <a:ea typeface="ＭＳ Ｐゴシック" pitchFamily="-112" charset="-128"/>
              </a:rPr>
              <a:t> </a:t>
            </a:r>
          </a:p>
          <a:p>
            <a:pPr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(2) Υπάρχουν πολλαπλές εκδοχές της ορθογραφίας της λέξης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και θέλουμε να ανακτήσουμε τα έγγραφα που περιέχουν οποιαδήποτε από αυτές </a:t>
            </a:r>
            <a:r>
              <a:rPr lang="en-US" sz="3200" dirty="0" smtClean="0">
                <a:ea typeface="ＭＳ Ｐゴシック" pitchFamily="-112" charset="-128"/>
              </a:rPr>
              <a:t>(</a:t>
            </a:r>
            <a:r>
              <a:rPr lang="el-GR" sz="3200" dirty="0" smtClean="0">
                <a:ea typeface="ＭＳ Ｐゴシック" pitchFamily="-112" charset="-128"/>
              </a:rPr>
              <a:t>πχ </a:t>
            </a:r>
            <a:r>
              <a:rPr lang="en-US" sz="3200" dirty="0" smtClean="0">
                <a:ea typeface="ＭＳ Ｐゴシック" pitchFamily="-112" charset="-128"/>
              </a:rPr>
              <a:t>color, </a:t>
            </a:r>
            <a:r>
              <a:rPr lang="en-US" sz="3200" dirty="0" err="1" smtClean="0">
                <a:ea typeface="ＭＳ Ｐゴシック" pitchFamily="-112" charset="-128"/>
              </a:rPr>
              <a:t>colour</a:t>
            </a:r>
            <a:r>
              <a:rPr lang="en-US" sz="3200" dirty="0" smtClean="0">
                <a:ea typeface="ＭＳ Ｐゴシック" pitchFamily="-112" charset="-128"/>
              </a:rPr>
              <a:t>)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3200" dirty="0" smtClean="0">
                <a:ea typeface="ＭＳ Ｐゴシック" pitchFamily="-112" charset="-128"/>
              </a:rPr>
              <a:t>(3) </a:t>
            </a:r>
            <a:r>
              <a:rPr lang="el-GR" sz="3200" dirty="0" smtClean="0">
                <a:ea typeface="ＭＳ Ｐゴシック" pitchFamily="-112" charset="-128"/>
              </a:rPr>
              <a:t>Δεν είμαστε σίγουροι αν έχει γίνει </a:t>
            </a:r>
            <a:r>
              <a:rPr lang="en-US" sz="3200" dirty="0" smtClean="0">
                <a:ea typeface="ＭＳ Ｐゴシック" pitchFamily="-112" charset="-128"/>
              </a:rPr>
              <a:t>stemming</a:t>
            </a:r>
          </a:p>
          <a:p>
            <a:pPr eaLnBrk="1" hangingPunct="1">
              <a:buNone/>
            </a:pPr>
            <a:r>
              <a:rPr lang="en-US" sz="3200" dirty="0" smtClean="0">
                <a:ea typeface="ＭＳ Ｐゴシック" pitchFamily="-112" charset="-128"/>
              </a:rPr>
              <a:t>(4) </a:t>
            </a:r>
            <a:r>
              <a:rPr lang="el-GR" sz="3200" dirty="0" smtClean="0">
                <a:ea typeface="ＭＳ Ｐゴシック" pitchFamily="-112" charset="-128"/>
              </a:rPr>
              <a:t>Ορθογραφία ξένης λέξης (Σ*</a:t>
            </a:r>
            <a:r>
              <a:rPr lang="el-GR" sz="3200" dirty="0" err="1" smtClean="0">
                <a:ea typeface="ＭＳ Ｐゴシック" pitchFamily="-112" charset="-128"/>
              </a:rPr>
              <a:t>ξπ</a:t>
            </a:r>
            <a:r>
              <a:rPr lang="el-GR" sz="3200" dirty="0" smtClean="0">
                <a:ea typeface="ＭＳ Ｐゴシック" pitchFamily="-112" charset="-128"/>
              </a:rPr>
              <a:t>*ρ</a:t>
            </a:r>
            <a:r>
              <a:rPr lang="el-GR" dirty="0" smtClean="0">
                <a:ea typeface="ＭＳ Ｐゴシック" pitchFamily="-112" charset="-128"/>
              </a:rPr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</p:spTree>
    <p:extLst>
      <p:ext uri="{BB962C8B-B14F-4D97-AF65-F5344CB8AC3E}">
        <p14:creationId xmlns:p14="http://schemas.microsoft.com/office/powerpoint/2010/main" val="22508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696200" cy="3352800"/>
          </a:xfrm>
        </p:spPr>
        <p:txBody>
          <a:bodyPr/>
          <a:lstStyle/>
          <a:p>
            <a:pPr eaLnBrk="1" hangingPunct="1">
              <a:buNone/>
            </a:pP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railing wild card query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n-US" dirty="0" smtClean="0">
                <a:ea typeface="ＭＳ Ｐゴシック" pitchFamily="-112" charset="-128"/>
              </a:rPr>
              <a:t>“</a:t>
            </a:r>
            <a:r>
              <a:rPr lang="el-GR" dirty="0" smtClean="0">
                <a:ea typeface="ＭＳ Ｐゴシック" pitchFamily="-112" charset="-128"/>
              </a:rPr>
              <a:t>*</a:t>
            </a:r>
            <a:r>
              <a:rPr lang="en-US" dirty="0" smtClean="0">
                <a:ea typeface="ＭＳ Ｐゴシック" pitchFamily="-112" charset="-128"/>
              </a:rPr>
              <a:t>”</a:t>
            </a:r>
            <a:r>
              <a:rPr lang="el-GR" dirty="0" smtClean="0">
                <a:ea typeface="ＭＳ Ｐゴシック" pitchFamily="-112" charset="-128"/>
              </a:rPr>
              <a:t> εμφανίζεται μόνο μια φορά στο τέλος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prefix</a:t>
            </a:r>
            <a:r>
              <a:rPr lang="en-US" dirty="0" smtClean="0">
                <a:ea typeface="ＭＳ Ｐゴシック" pitchFamily="-112" charset="-128"/>
              </a:rPr>
              <a:t> query</a:t>
            </a:r>
            <a:r>
              <a:rPr lang="el-GR" dirty="0" smtClean="0">
                <a:ea typeface="ＭＳ Ｐゴシック" pitchFamily="-112" charset="-128"/>
              </a:rPr>
              <a:t>,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πρόθημα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*: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Βρες όλα τα έγγραφα που περιέχουν οποιαδήποτε λέξη </a:t>
            </a:r>
            <a:r>
              <a:rPr lang="el-GR" i="1" dirty="0" smtClean="0">
                <a:ea typeface="ＭＳ Ｐゴシック" pitchFamily="-112" charset="-128"/>
              </a:rPr>
              <a:t>αρχίζει με </a:t>
            </a:r>
            <a:r>
              <a:rPr lang="en-US" i="1" dirty="0" smtClean="0">
                <a:ea typeface="ＭＳ Ｐゴシック" pitchFamily="-112" charset="-128"/>
              </a:rPr>
              <a:t> “</a:t>
            </a:r>
            <a:r>
              <a:rPr lang="en-US" i="1" dirty="0" err="1" smtClean="0">
                <a:ea typeface="ＭＳ Ｐゴシック" pitchFamily="-112" charset="-128"/>
              </a:rPr>
              <a:t>mon</a:t>
            </a:r>
            <a:r>
              <a:rPr lang="en-US" i="1" dirty="0" smtClean="0">
                <a:ea typeface="ＭＳ Ｐゴシック" pitchFamily="-112" charset="-128"/>
              </a:rPr>
              <a:t>”</a:t>
            </a:r>
            <a:endParaRPr lang="el-GR" i="1" dirty="0" smtClean="0">
              <a:ea typeface="ＭＳ Ｐゴシック" pitchFamily="-112" charset="-128"/>
            </a:endParaRPr>
          </a:p>
          <a:p>
            <a:pPr eaLnBrk="1" hangingPunct="1"/>
            <a:endParaRPr lang="en-US" sz="800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Εύκολο όταν το λεξικό με δυαδικό δέντρο 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ή</a:t>
            </a:r>
            <a:r>
              <a:rPr lang="en-US" dirty="0" smtClean="0">
                <a:ea typeface="ＭＳ Ｐゴシック" pitchFamily="-112" charset="-128"/>
              </a:rPr>
              <a:t> B-</a:t>
            </a:r>
            <a:r>
              <a:rPr lang="el-GR" dirty="0" smtClean="0">
                <a:ea typeface="ＭＳ Ｐゴシック" pitchFamily="-112" charset="-128"/>
              </a:rPr>
              <a:t>δέντρο</a:t>
            </a:r>
            <a:r>
              <a:rPr lang="en-US" dirty="0" smtClean="0">
                <a:ea typeface="ＭＳ Ｐゴシック" pitchFamily="-112" charset="-128"/>
              </a:rPr>
              <a:t>): </a:t>
            </a:r>
            <a:endParaRPr lang="el-GR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ανάκτησε όλους τους όρους </a:t>
            </a:r>
            <a:r>
              <a:rPr lang="en-US" dirty="0" smtClean="0">
                <a:ea typeface="ＭＳ Ｐゴシック" pitchFamily="-112" charset="-128"/>
              </a:rPr>
              <a:t>t </a:t>
            </a:r>
            <a:r>
              <a:rPr lang="el-GR" dirty="0" smtClean="0">
                <a:ea typeface="ＭＳ Ｐゴシック" pitchFamily="-112" charset="-128"/>
              </a:rPr>
              <a:t>στο διάστημα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b="1" i="1" dirty="0" smtClean="0">
                <a:ea typeface="ＭＳ Ｐゴシック" pitchFamily="-112" charset="-128"/>
              </a:rPr>
              <a:t> t &lt; </a:t>
            </a:r>
            <a:r>
              <a:rPr lang="el-GR" b="1" i="1" dirty="0" smtClean="0">
                <a:ea typeface="ＭＳ Ｐゴシック" pitchFamily="-112" charset="-128"/>
              </a:rPr>
              <a:t>επόμενο-πρόθεμα</a:t>
            </a: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Για κάθε όρο, αναζήτησε στο αντεστραμμένο ευρετήριο σε ποια έγγραφα εμφανίζεται</a:t>
            </a:r>
            <a:endParaRPr lang="en-US" sz="1600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ild-card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01524" y="1963702"/>
            <a:ext cx="8077200" cy="2971799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Leading wild card queries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n-US" dirty="0">
                <a:ea typeface="ＭＳ Ｐゴシック" pitchFamily="-112" charset="-128"/>
              </a:rPr>
              <a:t>“</a:t>
            </a:r>
            <a:r>
              <a:rPr lang="el-GR" dirty="0">
                <a:ea typeface="ＭＳ Ｐゴシック" pitchFamily="-112" charset="-128"/>
              </a:rPr>
              <a:t>*</a:t>
            </a:r>
            <a:r>
              <a:rPr lang="en-US" dirty="0">
                <a:ea typeface="ＭＳ Ｐゴシック" pitchFamily="-112" charset="-128"/>
              </a:rPr>
              <a:t>”</a:t>
            </a:r>
            <a:r>
              <a:rPr lang="el-GR" dirty="0">
                <a:ea typeface="ＭＳ Ｐゴシック" pitchFamily="-112" charset="-128"/>
              </a:rPr>
              <a:t> εμφανίζεται μόνο μια φορά </a:t>
            </a:r>
            <a:r>
              <a:rPr lang="el-GR" dirty="0" smtClean="0">
                <a:ea typeface="ＭＳ Ｐゴシック" pitchFamily="-112" charset="-128"/>
              </a:rPr>
              <a:t>στην αρχή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postfix</a:t>
            </a:r>
            <a:r>
              <a:rPr lang="en-US" dirty="0" smtClean="0">
                <a:ea typeface="ＭＳ Ｐゴシック" pitchFamily="-112" charset="-128"/>
              </a:rPr>
              <a:t> query</a:t>
            </a:r>
            <a:r>
              <a:rPr lang="el-GR" dirty="0" smtClean="0">
                <a:ea typeface="ＭＳ Ｐゴシック" pitchFamily="-112" charset="-128"/>
              </a:rPr>
              <a:t>,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επίθημα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8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b="1" i="1" dirty="0" smtClean="0">
                <a:ea typeface="ＭＳ Ｐゴシック" pitchFamily="-112" charset="-128"/>
              </a:rPr>
              <a:t>Π.χ., 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Βρες όλα τα έγγραφα που περιέχουν οποιαδήποτε </a:t>
            </a:r>
            <a:r>
              <a:rPr lang="el-GR" dirty="0" smtClean="0">
                <a:ea typeface="ＭＳ Ｐゴシック" pitchFamily="-112" charset="-128"/>
              </a:rPr>
              <a:t>λέξη τελειώνει σε </a:t>
            </a:r>
            <a:r>
              <a:rPr lang="en-US" dirty="0" smtClean="0">
                <a:ea typeface="ＭＳ Ｐゴシック" pitchFamily="-112" charset="-128"/>
              </a:rPr>
              <a:t>“</a:t>
            </a:r>
            <a:r>
              <a:rPr lang="en-US" dirty="0" err="1" smtClean="0">
                <a:ea typeface="ＭＳ Ｐゴシック" pitchFamily="-112" charset="-128"/>
              </a:rPr>
              <a:t>mon</a:t>
            </a:r>
            <a:r>
              <a:rPr lang="en-US" dirty="0" smtClean="0">
                <a:ea typeface="ＭＳ Ｐゴシック" pitchFamily="-112" charset="-128"/>
              </a:rPr>
              <a:t>” </a:t>
            </a:r>
          </a:p>
          <a:p>
            <a:pPr eaLnBrk="1" hangingPunct="1"/>
            <a:r>
              <a:rPr lang="el-GR" i="1" dirty="0" smtClean="0">
                <a:ea typeface="ＭＳ Ｐゴシック" pitchFamily="-112" charset="-128"/>
              </a:rPr>
              <a:t>πιο δύσκολο</a:t>
            </a:r>
            <a:endParaRPr lang="en-US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Διατήρησε ένα επιπρόσθετο </a:t>
            </a:r>
            <a:r>
              <a:rPr lang="en-US" dirty="0" smtClean="0">
                <a:ea typeface="ＭＳ Ｐゴシック" pitchFamily="-112" charset="-128"/>
              </a:rPr>
              <a:t>B-tree </a:t>
            </a:r>
            <a:r>
              <a:rPr lang="el-GR" dirty="0" smtClean="0">
                <a:ea typeface="ＭＳ Ｐゴシック" pitchFamily="-112" charset="-128"/>
              </a:rPr>
              <a:t>για τους όρους ανάποδα (</a:t>
            </a:r>
            <a:r>
              <a:rPr lang="en-US" i="1" dirty="0" smtClean="0">
                <a:ea typeface="ＭＳ Ｐゴシック" pitchFamily="-112" charset="-128"/>
              </a:rPr>
              <a:t>backwards</a:t>
            </a:r>
            <a:r>
              <a:rPr lang="el-GR" i="1" dirty="0" smtClean="0">
                <a:ea typeface="ＭＳ Ｐゴシック" pitchFamily="-112" charset="-128"/>
              </a:rPr>
              <a:t>), πχ ο όρος </a:t>
            </a:r>
            <a:r>
              <a:rPr lang="en-US" i="1" dirty="0" smtClean="0">
                <a:ea typeface="ＭＳ Ｐゴシック" pitchFamily="-112" charset="-128"/>
              </a:rPr>
              <a:t>demon </a:t>
            </a:r>
            <a:r>
              <a:rPr lang="el-GR" i="1" dirty="0" smtClean="0">
                <a:ea typeface="ＭＳ Ｐゴシック" pitchFamily="-112" charset="-128"/>
              </a:rPr>
              <a:t>-&gt; </a:t>
            </a:r>
            <a:r>
              <a:rPr lang="en-US" i="1" dirty="0" err="1" smtClean="0">
                <a:ea typeface="ＭＳ Ｐゴシック" pitchFamily="-112" charset="-128"/>
              </a:rPr>
              <a:t>nomed</a:t>
            </a:r>
            <a:endParaRPr lang="en-US" i="1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n-US" i="1" dirty="0" smtClean="0">
                <a:ea typeface="ＭＳ Ｐゴシック" pitchFamily="-112" charset="-128"/>
              </a:rPr>
              <a:t>Reverse B-tree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Ανάκτησε όλους τους όρους </a:t>
            </a:r>
            <a:r>
              <a:rPr lang="en-US" dirty="0" smtClean="0">
                <a:ea typeface="ＭＳ Ｐゴシック" pitchFamily="-112" charset="-128"/>
              </a:rPr>
              <a:t>t </a:t>
            </a:r>
            <a:r>
              <a:rPr lang="el-GR" dirty="0" smtClean="0">
                <a:ea typeface="ＭＳ Ｐゴシック" pitchFamily="-112" charset="-128"/>
              </a:rPr>
              <a:t>στο διάστημα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nom </a:t>
            </a:r>
            <a:r>
              <a:rPr lang="en-US" b="1" i="1" dirty="0" smtClean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b="1" i="1" dirty="0" smtClean="0">
                <a:ea typeface="ＭＳ Ｐゴシック" pitchFamily="-112" charset="-128"/>
              </a:rPr>
              <a:t> t &lt; </a:t>
            </a:r>
            <a:r>
              <a:rPr lang="el-GR" i="1" dirty="0" smtClean="0">
                <a:ea typeface="ＭＳ Ｐゴシック" pitchFamily="-112" charset="-128"/>
              </a:rPr>
              <a:t>επόμενο-επίθημα-ανάποδα</a:t>
            </a:r>
            <a:r>
              <a:rPr lang="en-US" i="1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65668" name="Text Box 4"/>
          <p:cNvSpPr txBox="1">
            <a:spLocks noChangeArrowheads="1"/>
          </p:cNvSpPr>
          <p:nvPr/>
        </p:nvSpPr>
        <p:spPr bwMode="auto">
          <a:xfrm>
            <a:off x="600222" y="1981200"/>
            <a:ext cx="7772400" cy="954107"/>
          </a:xfrm>
          <a:prstGeom prst="rect">
            <a:avLst/>
          </a:prstGeom>
          <a:solidFill>
            <a:schemeClr val="accent1">
              <a:lumMod val="40000"/>
              <a:lumOff val="6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+mn-lt"/>
              </a:rPr>
              <a:t>Πως μπορούμε να απαντήσουμε ερωτήσεις με </a:t>
            </a:r>
            <a:r>
              <a:rPr lang="el-GR" sz="2800" dirty="0" smtClean="0">
                <a:solidFill>
                  <a:srgbClr val="FF0000"/>
                </a:solidFill>
                <a:latin typeface="+mn-lt"/>
              </a:rPr>
              <a:t>ένα</a:t>
            </a:r>
            <a:r>
              <a:rPr lang="el-GR" sz="2800" dirty="0" smtClean="0">
                <a:latin typeface="+mn-lt"/>
              </a:rPr>
              <a:t> * στη μέση της λέξης, π.χ., </a:t>
            </a:r>
            <a:r>
              <a:rPr lang="en-US" sz="2800" b="1" i="1" dirty="0" smtClean="0">
                <a:latin typeface="+mn-lt"/>
              </a:rPr>
              <a:t>pro*cent</a:t>
            </a:r>
            <a:r>
              <a:rPr lang="en-US" sz="2800" i="1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?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022" y="3522444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Όροι με πρόθημα </a:t>
            </a:r>
            <a:r>
              <a:rPr lang="en-US" dirty="0" smtClean="0">
                <a:latin typeface="+mn-lt"/>
              </a:rPr>
              <a:t>pro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Όροι με επίθημα </a:t>
            </a:r>
            <a:r>
              <a:rPr lang="en-US" dirty="0" smtClean="0">
                <a:latin typeface="+mn-lt"/>
              </a:rPr>
              <a:t>cent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Δ</a:t>
            </a:r>
            <a:r>
              <a:rPr lang="el-GR" dirty="0" smtClean="0">
                <a:latin typeface="+mn-lt"/>
              </a:rPr>
              <a:t>ιατρέχουμε τους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όρους</a:t>
            </a:r>
            <a:r>
              <a:rPr lang="el-GR" dirty="0" smtClean="0">
                <a:latin typeface="+mn-lt"/>
              </a:rPr>
              <a:t> που ανήκουν στην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τομή</a:t>
            </a:r>
            <a:r>
              <a:rPr lang="el-GR" dirty="0" smtClean="0">
                <a:latin typeface="+mn-lt"/>
              </a:rPr>
              <a:t> και απορρίπτουμε όσους ταιριάζουν και με το πρόθημα και με το επίθημα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(αρκεί; </a:t>
            </a:r>
            <a:r>
              <a:rPr lang="en-US" dirty="0" err="1" smtClean="0">
                <a:latin typeface="+mn-lt"/>
              </a:rPr>
              <a:t>ba</a:t>
            </a:r>
            <a:r>
              <a:rPr lang="en-US" dirty="0" smtClean="0">
                <a:latin typeface="+mn-lt"/>
              </a:rPr>
              <a:t>*</a:t>
            </a:r>
            <a:r>
              <a:rPr lang="en-US" dirty="0" err="1" smtClean="0">
                <a:latin typeface="+mn-lt"/>
              </a:rPr>
              <a:t>ba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και όρος </a:t>
            </a:r>
            <a:r>
              <a:rPr lang="en-US" dirty="0" err="1" smtClean="0">
                <a:latin typeface="+mn-lt"/>
              </a:rPr>
              <a:t>ba</a:t>
            </a:r>
            <a:r>
              <a:rPr lang="en-US" dirty="0" smtClean="0">
                <a:latin typeface="+mn-lt"/>
              </a:rPr>
              <a:t>?)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6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ερωτήματα με *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34400" cy="3733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 στη μέση του όρου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b="1" i="1" dirty="0" smtClean="0">
                <a:ea typeface="ＭＳ Ｐゴシック" pitchFamily="-112" charset="-128"/>
              </a:rPr>
              <a:t>co*</a:t>
            </a:r>
            <a:r>
              <a:rPr lang="en-US" b="1" i="1" dirty="0" err="1" smtClean="0">
                <a:ea typeface="ＭＳ Ｐゴシック" pitchFamily="-112" charset="-128"/>
              </a:rPr>
              <a:t>tion</a:t>
            </a:r>
            <a:endParaRPr lang="en-US" b="1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Αναζήτησε το </a:t>
            </a:r>
            <a:r>
              <a:rPr lang="en-US" b="1" i="1" dirty="0" smtClean="0">
                <a:ea typeface="ＭＳ Ｐゴシック" pitchFamily="-112" charset="-128"/>
              </a:rPr>
              <a:t>co*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b="1" i="1" dirty="0" err="1" smtClean="0">
                <a:ea typeface="ＭＳ Ｐゴシック" pitchFamily="-112" charset="-128"/>
              </a:rPr>
              <a:t>tion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ένα </a:t>
            </a:r>
            <a:r>
              <a:rPr lang="en-US" dirty="0" smtClean="0">
                <a:ea typeface="ＭＳ Ｐゴシック" pitchFamily="-112" charset="-128"/>
              </a:rPr>
              <a:t>B-</a:t>
            </a:r>
            <a:r>
              <a:rPr lang="el-GR" dirty="0" smtClean="0">
                <a:ea typeface="ＭＳ Ｐゴシック" pitchFamily="-112" charset="-128"/>
              </a:rPr>
              <a:t>δέντρο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 ένα </a:t>
            </a:r>
            <a:r>
              <a:rPr lang="en-US" dirty="0" smtClean="0">
                <a:ea typeface="ＭＳ Ｐゴシック" pitchFamily="-112" charset="-128"/>
              </a:rPr>
              <a:t>reverse B-</a:t>
            </a:r>
            <a:r>
              <a:rPr lang="el-GR" dirty="0" smtClean="0">
                <a:ea typeface="ＭＳ Ｐゴシック" pitchFamily="-112" charset="-128"/>
              </a:rPr>
              <a:t>δέντρο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υπολόγισε την τομή των συνόλων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Ακριβό!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Δύο εναλλακτικές λύσεις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dirty="0" smtClean="0">
                <a:ea typeface="ＭＳ Ｐゴシック" pitchFamily="-112" charset="-128"/>
              </a:rPr>
              <a:t>και οι δύο: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 smtClean="0">
                <a:ea typeface="ＭＳ Ｐゴシック" pitchFamily="-112" charset="-128"/>
              </a:rPr>
              <a:t>Έχουν ένα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ειδικό ευρετήριο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 smtClean="0">
                <a:ea typeface="ＭＳ Ｐゴシック" pitchFamily="-112" charset="-128"/>
              </a:rPr>
              <a:t>Μετατρέπουν την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αρχική ερώτησης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q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μια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ερώτηση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Q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ειδικό ευρετήριο έτσι ώστε η απάντηση στο </a:t>
            </a:r>
            <a:r>
              <a:rPr lang="en-US" i="1" dirty="0" smtClean="0">
                <a:ea typeface="ＭＳ Ｐゴシック" pitchFamily="-112" charset="-128"/>
              </a:rPr>
              <a:t>Q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να είναι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υπερσύνολο</a:t>
            </a:r>
            <a:r>
              <a:rPr lang="el-GR" dirty="0" smtClean="0">
                <a:ea typeface="ＭＳ Ｐゴシック" pitchFamily="-112" charset="-128"/>
              </a:rPr>
              <a:t> της απάντησης στο </a:t>
            </a:r>
            <a:r>
              <a:rPr lang="en-US" i="1" dirty="0" smtClean="0">
                <a:ea typeface="ＭＳ Ｐゴシック" pitchFamily="-112" charset="-128"/>
              </a:rPr>
              <a:t>q</a:t>
            </a:r>
            <a:r>
              <a:rPr lang="el-GR" i="1" dirty="0" smtClean="0">
                <a:ea typeface="ＭＳ Ｐゴシック" pitchFamily="-112" charset="-128"/>
              </a:rPr>
              <a:t> 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>
                <a:ea typeface="ＭＳ Ｐゴシック" pitchFamily="-112" charset="-128"/>
              </a:rPr>
              <a:t>Σ</a:t>
            </a:r>
            <a:r>
              <a:rPr lang="el-GR" dirty="0" smtClean="0">
                <a:ea typeface="ＭＳ Ｐゴシック" pitchFamily="-112" charset="-128"/>
              </a:rPr>
              <a:t>τη συνέχεια ελέγχουν τις απαντήσεις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b="1" dirty="0" smtClean="0">
              <a:solidFill>
                <a:srgbClr val="00A000"/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θα δούμε σήμερα;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534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Δομές δεδομένων για </a:t>
            </a:r>
            <a:r>
              <a:rPr lang="el-GR" sz="3000" dirty="0">
                <a:ea typeface="ＭＳ Ｐゴシック" pitchFamily="-112" charset="-128"/>
              </a:rPr>
              <a:t>λ</a:t>
            </a:r>
            <a:r>
              <a:rPr lang="el-GR" sz="3000" dirty="0" smtClean="0">
                <a:ea typeface="ＭＳ Ｐゴシック" pitchFamily="-112" charset="-128"/>
              </a:rPr>
              <a:t>εξικά 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Ανάκτηση ανεκτική </a:t>
            </a:r>
            <a:r>
              <a:rPr lang="en-US" sz="3000" dirty="0" smtClean="0">
                <a:ea typeface="ＭＳ Ｐゴシック" pitchFamily="-112" charset="-128"/>
              </a:rPr>
              <a:t> (tolerant</a:t>
            </a:r>
            <a:r>
              <a:rPr lang="en-US" sz="3000" dirty="0">
                <a:ea typeface="ＭＳ Ｐゴシック" pitchFamily="-112" charset="-128"/>
              </a:rPr>
              <a:t>)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σε σφάλματα 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800" dirty="0" smtClean="0">
                <a:ea typeface="ＭＳ Ｐゴシック" pitchFamily="-112" charset="-128"/>
              </a:rPr>
              <a:t>Ερωτήματα με </a:t>
            </a:r>
            <a:r>
              <a:rPr lang="en-US" sz="2800" dirty="0" smtClean="0">
                <a:ea typeface="ＭＳ Ｐゴシック" pitchFamily="-112" charset="-128"/>
              </a:rPr>
              <a:t>wild-card</a:t>
            </a:r>
            <a:r>
              <a:rPr lang="el-GR" sz="2800" dirty="0" smtClean="0">
                <a:ea typeface="ＭＳ Ｐゴシック" pitchFamily="-112" charset="-128"/>
              </a:rPr>
              <a:t> *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(«χαρακτήρων μπαλαντέρ»)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 smtClean="0">
                <a:ea typeface="ＭＳ Ｐゴシック" pitchFamily="-112" charset="-128"/>
              </a:rPr>
              <a:t>Ορθογραφικά λάθη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endParaRPr lang="el-GR" sz="28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 smtClean="0">
                <a:ea typeface="ＭＳ Ｐゴシック" pitchFamily="-112" charset="-128"/>
              </a:rPr>
              <a:t>Απόσταση μεταξύ όρων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 smtClean="0">
                <a:ea typeface="ＭＳ Ｐゴシック" pitchFamily="-112" charset="-128"/>
              </a:rPr>
              <a:t>Φωνητική διόρθωση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l-GR" sz="28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8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ερωτήματα με *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7924800" cy="2971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Πρώτη εναλλακτική λύση: </a:t>
            </a:r>
          </a:p>
          <a:p>
            <a:pPr marL="0" indent="0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Για κάθε όρο, αποθήκευση </a:t>
            </a:r>
            <a:r>
              <a:rPr lang="el-GR" sz="2000" u="sng" dirty="0">
                <a:ea typeface="ＭＳ Ｐゴシック" pitchFamily="-112" charset="-128"/>
              </a:rPr>
              <a:t>όλων</a:t>
            </a:r>
            <a:r>
              <a:rPr lang="el-GR" sz="2000" dirty="0">
                <a:ea typeface="ＭＳ Ｐゴシック" pitchFamily="-112" charset="-128"/>
              </a:rPr>
              <a:t> των αντιμεταθέσεων του</a:t>
            </a:r>
            <a:r>
              <a:rPr lang="el-GR" sz="2000" b="1" dirty="0">
                <a:solidFill>
                  <a:srgbClr val="00A000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-&gt;</a:t>
            </a:r>
            <a:r>
              <a:rPr lang="el-GR" sz="2000" b="1" dirty="0">
                <a:solidFill>
                  <a:srgbClr val="00A000"/>
                </a:solidFill>
                <a:ea typeface="ＭＳ Ｐゴシック" pitchFamily="-112" charset="-128"/>
              </a:rPr>
              <a:t> </a:t>
            </a:r>
            <a:endParaRPr lang="en-US" sz="2000" b="1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(ευρετήριο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αντιμετατιθεμένων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όρων)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dirty="0" smtClean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Μετατροπή της ερώτησης με αντιμεταθέσεις (περιστροφές) ώστε το * να εμφανίζεται στο τέλος.</a:t>
            </a:r>
          </a:p>
          <a:p>
            <a:pPr marL="685800" lvl="2" indent="0">
              <a:buNone/>
            </a:pPr>
            <a:endParaRPr lang="el-GR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 smtClean="0">
                <a:ea typeface="ＭＳ Ｐゴシック" pitchFamily="-112" charset="-128"/>
              </a:rPr>
              <a:t>Προθηματικό</a:t>
            </a:r>
            <a:r>
              <a:rPr lang="el-GR" sz="2000" dirty="0" smtClean="0">
                <a:ea typeface="ＭＳ Ｐゴシック" pitchFamily="-112" charset="-128"/>
              </a:rPr>
              <a:t> (</a:t>
            </a:r>
            <a:r>
              <a:rPr lang="en-US" sz="2000" dirty="0" smtClean="0">
                <a:ea typeface="ＭＳ Ｐゴシック" pitchFamily="-112" charset="-128"/>
              </a:rPr>
              <a:t>prefix) </a:t>
            </a:r>
            <a:r>
              <a:rPr lang="el-GR" sz="2000" dirty="0" smtClean="0">
                <a:ea typeface="ＭＳ Ｐゴシック" pitchFamily="-112" charset="-128"/>
              </a:rPr>
              <a:t>ταίριασμα</a:t>
            </a:r>
            <a:endParaRPr lang="en-US" sz="20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</p:spTree>
    <p:extLst>
      <p:ext uri="{BB962C8B-B14F-4D97-AF65-F5344CB8AC3E}">
        <p14:creationId xmlns:p14="http://schemas.microsoft.com/office/powerpoint/2010/main" val="16715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7422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331" y="1258715"/>
            <a:ext cx="8839200" cy="48768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Κατασκευάζουμε </a:t>
            </a:r>
            <a:r>
              <a:rPr lang="el-GR" sz="2000" dirty="0">
                <a:ea typeface="ＭＳ Ｐゴシック" pitchFamily="-112" charset="-128"/>
              </a:rPr>
              <a:t>ένα </a:t>
            </a:r>
            <a:r>
              <a:rPr lang="el-GR" sz="2000" dirty="0" smtClean="0">
                <a:ea typeface="ＭＳ Ｐゴシック" pitchFamily="-112" charset="-128"/>
              </a:rPr>
              <a:t>(επιπρόσθετο)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 (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index)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στο οποίο </a:t>
            </a:r>
            <a:r>
              <a:rPr lang="el-GR" sz="2000" dirty="0" smtClean="0">
                <a:ea typeface="ＭＳ Ｐゴシック" pitchFamily="-112" charset="-128"/>
              </a:rPr>
              <a:t>συνδέουμε όλες οι παραλλαγές </a:t>
            </a:r>
            <a:r>
              <a:rPr lang="el-GR" sz="2000" dirty="0">
                <a:ea typeface="ＭＳ Ｐゴシック" pitchFamily="-112" charset="-128"/>
              </a:rPr>
              <a:t>που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προκύπτουν από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την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δεξιόστροφη) περιστροφή </a:t>
            </a:r>
            <a:r>
              <a:rPr lang="el-GR" sz="2000" dirty="0" smtClean="0">
                <a:ea typeface="ＭＳ Ｐゴシック" pitchFamily="-112" charset="-128"/>
              </a:rPr>
              <a:t>(</a:t>
            </a:r>
            <a:r>
              <a:rPr lang="en-US" sz="2000" dirty="0" smtClean="0">
                <a:ea typeface="ＭＳ Ｐゴシック" pitchFamily="-112" charset="-128"/>
              </a:rPr>
              <a:t>rotation) </a:t>
            </a:r>
            <a:r>
              <a:rPr lang="el-GR" sz="2000" dirty="0" smtClean="0">
                <a:ea typeface="ＭＳ Ｐゴシック" pitchFamily="-112" charset="-128"/>
              </a:rPr>
              <a:t>του αρχικού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όρου</a:t>
            </a:r>
            <a:endParaRPr lang="el-GR" sz="2000" dirty="0">
              <a:ea typeface="ＭＳ Ｐゴシック" pitchFamily="-112" charset="-128"/>
            </a:endParaRPr>
          </a:p>
          <a:p>
            <a:pPr algn="just" eaLnBrk="1" hangingPunct="1">
              <a:buNone/>
            </a:pPr>
            <a:endParaRPr lang="el-GR" sz="8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	</a:t>
            </a:r>
            <a:r>
              <a:rPr lang="el-GR" sz="2000" dirty="0" smtClean="0">
                <a:ea typeface="ＭＳ Ｐゴシック" pitchFamily="-112" charset="-128"/>
              </a:rPr>
              <a:t>Πχ</a:t>
            </a:r>
            <a:r>
              <a:rPr lang="el-GR" sz="2000" dirty="0">
                <a:ea typeface="ＭＳ Ｐゴシック" pitchFamily="-112" charset="-128"/>
              </a:rPr>
              <a:t>. για τον όρο </a:t>
            </a:r>
            <a:r>
              <a:rPr lang="en-US" sz="2000" b="1" dirty="0">
                <a:ea typeface="ＭＳ Ｐゴシック" pitchFamily="-112" charset="-128"/>
              </a:rPr>
              <a:t>hello -&gt; hello$</a:t>
            </a:r>
            <a:r>
              <a:rPr lang="en-US" sz="2000" dirty="0">
                <a:ea typeface="ＭＳ Ｐゴシック" pitchFamily="-112" charset="-128"/>
              </a:rPr>
              <a:t>, </a:t>
            </a:r>
            <a:r>
              <a:rPr lang="el-GR" sz="2000" dirty="0">
                <a:ea typeface="ＭＳ Ｐゴシック" pitchFamily="-112" charset="-128"/>
              </a:rPr>
              <a:t>εισάγουμε στο 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000" dirty="0" smtClean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τα</a:t>
            </a:r>
            <a:r>
              <a:rPr lang="en-US" sz="2000" dirty="0">
                <a:ea typeface="ＭＳ Ｐゴシック" pitchFamily="-112" charset="-128"/>
              </a:rPr>
              <a:t>: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US" sz="2000" b="1" dirty="0">
                <a:ea typeface="ＭＳ Ｐゴシック" pitchFamily="-112" charset="-128"/>
              </a:rPr>
              <a:t>hello$, </a:t>
            </a:r>
            <a:r>
              <a:rPr lang="el-GR" sz="2000" b="1" dirty="0">
                <a:ea typeface="ＭＳ Ｐゴシック" pitchFamily="-112" charset="-128"/>
              </a:rPr>
              <a:t>$</a:t>
            </a:r>
            <a:r>
              <a:rPr lang="en-US" sz="2000" b="1" dirty="0">
                <a:ea typeface="ＭＳ Ｐゴシック" pitchFamily="-112" charset="-128"/>
              </a:rPr>
              <a:t>hello, </a:t>
            </a:r>
            <a:r>
              <a:rPr lang="en-US" sz="2000" b="1" dirty="0" err="1">
                <a:ea typeface="ＭＳ Ｐゴシック" pitchFamily="-112" charset="-128"/>
              </a:rPr>
              <a:t>o$hell</a:t>
            </a:r>
            <a:r>
              <a:rPr lang="en-US" sz="2000" b="1" dirty="0">
                <a:ea typeface="ＭＳ Ｐゴシック" pitchFamily="-112" charset="-128"/>
              </a:rPr>
              <a:t> , </a:t>
            </a:r>
            <a:r>
              <a:rPr lang="en-US" sz="2000" b="1" dirty="0" err="1" smtClean="0">
                <a:ea typeface="ＭＳ Ｐゴシック" pitchFamily="-112" charset="-128"/>
              </a:rPr>
              <a:t>lo$hel</a:t>
            </a:r>
            <a:r>
              <a:rPr lang="en-US" sz="2000" b="1" dirty="0" smtClean="0">
                <a:ea typeface="ＭＳ Ｐゴシック" pitchFamily="-112" charset="-128"/>
              </a:rPr>
              <a:t> , </a:t>
            </a:r>
            <a:r>
              <a:rPr lang="en-US" sz="2000" b="1" dirty="0" err="1">
                <a:ea typeface="ＭＳ Ｐゴシック" pitchFamily="-112" charset="-128"/>
              </a:rPr>
              <a:t>llo$he</a:t>
            </a:r>
            <a:r>
              <a:rPr lang="en-US" sz="2000" b="1" dirty="0">
                <a:ea typeface="ＭＳ Ｐゴシック" pitchFamily="-112" charset="-128"/>
              </a:rPr>
              <a:t>, </a:t>
            </a:r>
            <a:r>
              <a:rPr lang="en-US" sz="2000" b="1" dirty="0" err="1" smtClean="0">
                <a:ea typeface="ＭＳ Ｐゴシック" pitchFamily="-112" charset="-128"/>
              </a:rPr>
              <a:t>ello$h</a:t>
            </a:r>
            <a:endParaRPr lang="en-US" sz="2000" b="1" dirty="0" smtClean="0">
              <a:ea typeface="ＭＳ Ｐゴシック" pitchFamily="-112" charset="-128"/>
            </a:endParaRPr>
          </a:p>
          <a:p>
            <a:pPr lvl="2" algn="just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  <a:cs typeface="ＭＳ Ｐゴシック" pitchFamily="-65" charset="-128"/>
              </a:rPr>
              <a:t>όπου</a:t>
            </a:r>
            <a:r>
              <a:rPr lang="en-US" sz="1600" dirty="0" smtClean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  <a:cs typeface="ＭＳ Ｐゴシック" pitchFamily="-65" charset="-128"/>
              </a:rPr>
              <a:t>$</a:t>
            </a:r>
            <a:r>
              <a:rPr lang="en-US" sz="1600" dirty="0" smtClean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600" dirty="0" smtClean="0">
                <a:ea typeface="ＭＳ Ｐゴシック" pitchFamily="-112" charset="-128"/>
                <a:cs typeface="ＭＳ Ｐゴシック" pitchFamily="-65" charset="-128"/>
              </a:rPr>
              <a:t>ένα ειδικός χαρακτήρας που σηματοδοτεί το τέλος μιας λέξης</a:t>
            </a:r>
          </a:p>
          <a:p>
            <a:pPr marL="685800" lvl="2" indent="0" algn="just" eaLnBrk="1" hangingPunct="1">
              <a:buNone/>
            </a:pPr>
            <a:endParaRPr lang="el-GR" sz="1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lvl="2" indent="0" algn="just" eaLnBrk="1" hangingPunct="1">
              <a:buNone/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Permuterm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vocabulary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– όλα τα προθέματα που προκύπτουν</a:t>
            </a:r>
          </a:p>
          <a:p>
            <a:pPr marL="0" lvl="2" indent="0" algn="just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από την περιστροφή όλων των όρων </a:t>
            </a:r>
          </a:p>
          <a:p>
            <a:pPr marL="0" lvl="2" indent="0" algn="just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Εισαγωγή σε δέντρο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αναζήτησης, φύλλα οι αρχικοί όροι</a:t>
            </a:r>
            <a:endParaRPr lang="el-GR" sz="2000" dirty="0">
              <a:ea typeface="ＭＳ Ｐゴシック" pitchFamily="-112" charset="-128"/>
            </a:endParaRPr>
          </a:p>
          <a:p>
            <a:pPr lvl="2" algn="just" eaLnBrk="1" hangingPunct="1"/>
            <a:endParaRPr lang="el-GR" sz="11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Περιστροφή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(rotation)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του όρου του ερωτήματος </a:t>
            </a:r>
            <a:r>
              <a:rPr lang="el-GR" sz="2400" dirty="0" smtClean="0">
                <a:ea typeface="ＭＳ Ｐゴシック" pitchFamily="-112" charset="-128"/>
              </a:rPr>
              <a:t>ώστε το * στο τέλος</a:t>
            </a:r>
          </a:p>
          <a:p>
            <a:pPr algn="just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	</a:t>
            </a:r>
            <a:r>
              <a:rPr lang="el-GR" sz="2000" dirty="0" smtClean="0">
                <a:ea typeface="ＭＳ Ｐゴシック" pitchFamily="-112" charset="-128"/>
              </a:rPr>
              <a:t>Π.χ., Ερώτημα </a:t>
            </a:r>
            <a:r>
              <a:rPr lang="en-US" sz="2000" dirty="0" smtClean="0">
                <a:ea typeface="ＭＳ Ｐゴシック" pitchFamily="-112" charset="-128"/>
              </a:rPr>
              <a:t>he*lo -&gt; he*lo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smtClean="0">
                <a:ea typeface="ＭＳ Ｐゴシック" pitchFamily="-112" charset="-128"/>
              </a:rPr>
              <a:t> -&gt; </a:t>
            </a:r>
            <a:r>
              <a:rPr lang="en-US" sz="2000" dirty="0" err="1" smtClean="0">
                <a:ea typeface="ＭＳ Ｐゴシック" pitchFamily="-112" charset="-128"/>
              </a:rPr>
              <a:t>lo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err="1" smtClean="0">
                <a:ea typeface="ＭＳ Ｐゴシック" pitchFamily="-112" charset="-128"/>
              </a:rPr>
              <a:t>he</a:t>
            </a:r>
            <a:r>
              <a:rPr lang="en-US" sz="2000" dirty="0" smtClean="0">
                <a:ea typeface="ＭＳ Ｐゴシック" pitchFamily="-112" charset="-128"/>
              </a:rPr>
              <a:t>*</a:t>
            </a:r>
          </a:p>
          <a:p>
            <a:pPr algn="just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	</a:t>
            </a:r>
            <a:r>
              <a:rPr lang="el-GR" sz="2000" u="sng" dirty="0" smtClean="0">
                <a:ea typeface="ＭＳ Ｐゴシック" pitchFamily="-112" charset="-128"/>
              </a:rPr>
              <a:t>Ψάχνουμε το </a:t>
            </a:r>
            <a:r>
              <a:rPr lang="en-US" sz="2000" u="sng" dirty="0" err="1" smtClean="0">
                <a:ea typeface="ＭＳ Ｐゴシック" pitchFamily="-112" charset="-128"/>
              </a:rPr>
              <a:t>lo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u="sng" dirty="0" err="1" smtClean="0">
                <a:ea typeface="ＭＳ Ｐゴシック" pitchFamily="-112" charset="-128"/>
              </a:rPr>
              <a:t>hel</a:t>
            </a:r>
            <a:r>
              <a:rPr lang="el-GR" sz="2000" u="sng" dirty="0" smtClean="0">
                <a:ea typeface="ＭＳ Ｐゴシック" pitchFamily="-112" charset="-128"/>
              </a:rPr>
              <a:t>*</a:t>
            </a:r>
            <a:r>
              <a:rPr lang="en-US" sz="2000" u="sng" dirty="0" smtClean="0">
                <a:ea typeface="ＭＳ Ｐゴシック" pitchFamily="-112" charset="-128"/>
              </a:rPr>
              <a:t>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l-GR" sz="2000" dirty="0">
                <a:ea typeface="ＭＳ Ｐゴシック" pitchFamily="-112" charset="-128"/>
              </a:rPr>
              <a:t>ως </a:t>
            </a:r>
            <a:r>
              <a:rPr lang="en-US" sz="2000" dirty="0">
                <a:ea typeface="ＭＳ Ｐゴシック" pitchFamily="-112" charset="-128"/>
              </a:rPr>
              <a:t>prefix queries </a:t>
            </a:r>
            <a:r>
              <a:rPr lang="el-GR" sz="2000" dirty="0" smtClean="0">
                <a:ea typeface="ＭＳ Ｐゴシック" pitchFamily="-112" charset="-128"/>
              </a:rPr>
              <a:t>στο  </a:t>
            </a:r>
            <a:r>
              <a:rPr lang="en-US" sz="2000" dirty="0" err="1" smtClean="0">
                <a:ea typeface="ＭＳ Ｐゴシック" pitchFamily="-112" charset="-128"/>
              </a:rPr>
              <a:t>pe</a:t>
            </a:r>
            <a:r>
              <a:rPr lang="en-US" sz="2000" dirty="0" err="1">
                <a:ea typeface="ＭＳ Ｐゴシック" pitchFamily="-112" charset="-128"/>
              </a:rPr>
              <a:t>r</a:t>
            </a:r>
            <a:r>
              <a:rPr lang="en-US" sz="2000" dirty="0" err="1" smtClean="0">
                <a:ea typeface="ＭＳ Ｐゴシック" pitchFamily="-112" charset="-128"/>
              </a:rPr>
              <a:t>muterm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ευρετήριο</a:t>
            </a:r>
            <a:r>
              <a:rPr lang="el-GR" sz="2000" dirty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– η δομή του το </a:t>
            </a:r>
            <a:r>
              <a:rPr lang="en-US" sz="2000" dirty="0" err="1" smtClean="0">
                <a:ea typeface="ＭＳ Ｐゴシック" pitchFamily="-112" charset="-128"/>
              </a:rPr>
              <a:t>permuterm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ευρετηρίου είναι κάποιο δέντρο αναζήτησης)</a:t>
            </a:r>
          </a:p>
          <a:p>
            <a:pPr algn="just" eaLnBrk="1" hangingPunct="1">
              <a:buNone/>
            </a:pPr>
            <a:endParaRPr lang="el-GR" sz="2000" dirty="0" smtClean="0">
              <a:ea typeface="ＭＳ Ｐゴシック" pitchFamily="-11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3.2.1</a:t>
            </a:r>
          </a:p>
        </p:txBody>
      </p:sp>
      <p:pic>
        <p:nvPicPr>
          <p:cNvPr id="10" name="Picture 9" descr="3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2895600"/>
            <a:ext cx="1409950" cy="15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8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534400" cy="47244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Παράδειγμα</a:t>
            </a: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Ευρετήριο </a:t>
            </a:r>
            <a:r>
              <a:rPr lang="el-GR" sz="1800" dirty="0" err="1" smtClean="0">
                <a:ea typeface="ＭＳ Ｐゴシック" pitchFamily="-112" charset="-128"/>
              </a:rPr>
              <a:t>αντιμετατεθειμένων</a:t>
            </a:r>
            <a:r>
              <a:rPr lang="el-GR" sz="1800" dirty="0" smtClean="0">
                <a:ea typeface="ＭＳ Ｐゴシック" pitchFamily="-112" charset="-128"/>
              </a:rPr>
              <a:t> όρων για 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moron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man</a:t>
            </a:r>
          </a:p>
          <a:p>
            <a:pPr eaLnBrk="1" hangingPunct="1">
              <a:buNone/>
            </a:pPr>
            <a:endParaRPr lang="en-US" sz="18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dirty="0" smtClean="0">
                <a:ea typeface="ＭＳ Ｐゴシック" pitchFamily="-112" charset="-128"/>
              </a:rPr>
              <a:t>Εισάγουμε </a:t>
            </a:r>
            <a:r>
              <a:rPr lang="el-GR" sz="1800" i="1" dirty="0" smtClean="0">
                <a:ea typeface="ＭＳ Ｐゴシック" pitchFamily="-112" charset="-128"/>
              </a:rPr>
              <a:t>στο λεξικό </a:t>
            </a:r>
            <a:r>
              <a:rPr lang="el-GR" sz="1800" dirty="0" smtClean="0">
                <a:ea typeface="ＭＳ Ｐゴシック" pitchFamily="-112" charset="-128"/>
              </a:rPr>
              <a:t>όλες τις περιστροφές των όρων ώστε να δείχνουν στον αρχικό όρο </a:t>
            </a:r>
            <a:r>
              <a:rPr lang="en-US" sz="1800" dirty="0">
                <a:ea typeface="ＭＳ Ｐゴシック" pitchFamily="-112" charset="-128"/>
              </a:rPr>
              <a:t>moron</a:t>
            </a:r>
            <a:r>
              <a:rPr lang="en-US" sz="1800" dirty="0" smtClean="0">
                <a:ea typeface="ＭＳ Ｐゴシック" pitchFamily="-112" charset="-128"/>
              </a:rPr>
              <a:t> -&gt; moron$ -&gt; </a:t>
            </a:r>
            <a:r>
              <a:rPr lang="el-GR" sz="1800" dirty="0" smtClean="0">
                <a:ea typeface="ＭＳ Ｐゴシック" pitchFamily="-112" charset="-128"/>
              </a:rPr>
              <a:t>στο λεξικό: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moron$, $moron,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n$moro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 err="1" smtClean="0">
                <a:solidFill>
                  <a:srgbClr val="00B050"/>
                </a:solidFill>
                <a:ea typeface="ＭＳ Ｐゴシック" pitchFamily="-112" charset="-128"/>
              </a:rPr>
              <a:t>on$mor</a:t>
            </a:r>
            <a:r>
              <a:rPr lang="el-GR" sz="1800" dirty="0" smtClean="0">
                <a:solidFill>
                  <a:srgbClr val="00B050"/>
                </a:solidFill>
                <a:ea typeface="ＭＳ Ｐゴシック" pitchFamily="-112" charset="-128"/>
              </a:rPr>
              <a:t>,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-112" charset="-128"/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ea typeface="ＭＳ Ｐゴシック" pitchFamily="-112" charset="-128"/>
              </a:rPr>
              <a:t>ron$mo</a:t>
            </a:r>
            <a:r>
              <a:rPr lang="el-GR" sz="1800" dirty="0" smtClean="0">
                <a:solidFill>
                  <a:srgbClr val="00B050"/>
                </a:solidFill>
                <a:ea typeface="ＭＳ Ｐゴシック" pitchFamily="-112" charset="-128"/>
              </a:rPr>
              <a:t>,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-112" charset="-128"/>
              </a:rPr>
              <a:t>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oron$m</a:t>
            </a:r>
            <a:endParaRPr lang="en-US" sz="1800" dirty="0">
              <a:solidFill>
                <a:srgbClr val="00B05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1800" dirty="0" smtClean="0">
                <a:ea typeface="ＭＳ Ｐゴシック" pitchFamily="-112" charset="-128"/>
              </a:rPr>
              <a:t>man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1800" dirty="0" smtClean="0">
                <a:ea typeface="ＭＳ Ｐゴシック" pitchFamily="-112" charset="-128"/>
              </a:rPr>
              <a:t>-&gt; man$ </a:t>
            </a:r>
            <a:r>
              <a:rPr lang="en-US" sz="1800" dirty="0">
                <a:ea typeface="ＭＳ Ｐゴシック" pitchFamily="-112" charset="-128"/>
              </a:rPr>
              <a:t>-&gt; </a:t>
            </a:r>
            <a:r>
              <a:rPr lang="el-GR" sz="1800" dirty="0">
                <a:ea typeface="ＭＳ Ｐゴシック" pitchFamily="-112" charset="-128"/>
              </a:rPr>
              <a:t>σ</a:t>
            </a:r>
            <a:r>
              <a:rPr lang="el-GR" sz="1800" dirty="0" smtClean="0">
                <a:ea typeface="ＭＳ Ｐゴシック" pitchFamily="-112" charset="-128"/>
              </a:rPr>
              <a:t>το λεξικό: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-112" charset="-128"/>
              </a:rPr>
              <a:t>man$</a:t>
            </a:r>
            <a:r>
              <a:rPr lang="el-GR" sz="1800" dirty="0" smtClean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-112" charset="-128"/>
              </a:rPr>
              <a:t>$man</a:t>
            </a:r>
            <a:r>
              <a:rPr lang="en-US" sz="1800" u="sng" dirty="0" smtClean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u="sng" dirty="0" err="1" smtClean="0">
                <a:solidFill>
                  <a:srgbClr val="00B050"/>
                </a:solidFill>
                <a:ea typeface="ＭＳ Ｐゴシック" pitchFamily="-112" charset="-128"/>
              </a:rPr>
              <a:t>n$ma</a:t>
            </a:r>
            <a:r>
              <a:rPr lang="el-GR" sz="1800" dirty="0" smtClean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 err="1" smtClean="0">
                <a:solidFill>
                  <a:srgbClr val="00B050"/>
                </a:solidFill>
                <a:ea typeface="ＭＳ Ｐゴシック" pitchFamily="-112" charset="-128"/>
              </a:rPr>
              <a:t>an$m</a:t>
            </a:r>
            <a:endParaRPr lang="en-US" sz="1800" dirty="0">
              <a:solidFill>
                <a:srgbClr val="00B05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800" b="1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Ερώτημα</a:t>
            </a:r>
            <a:r>
              <a:rPr lang="el-GR" sz="1800" b="1" dirty="0">
                <a:ea typeface="ＭＳ Ｐゴシック" pitchFamily="-112" charset="-128"/>
              </a:rPr>
              <a:t> </a:t>
            </a:r>
            <a:r>
              <a:rPr lang="en-US" sz="1800" dirty="0" smtClean="0">
                <a:ea typeface="ＭＳ Ｐゴシック" pitchFamily="-112" charset="-128"/>
              </a:rPr>
              <a:t>m*n </a:t>
            </a:r>
            <a:r>
              <a:rPr lang="en-US" sz="1800" dirty="0">
                <a:ea typeface="ＭＳ Ｐゴシック" pitchFamily="-112" charset="-128"/>
              </a:rPr>
              <a:t>-&gt; m*n$ -&gt; </a:t>
            </a:r>
            <a:r>
              <a:rPr lang="en-US" sz="1800" dirty="0" err="1">
                <a:ea typeface="ＭＳ Ｐゴシック" pitchFamily="-112" charset="-128"/>
              </a:rPr>
              <a:t>n$m</a:t>
            </a:r>
            <a:r>
              <a:rPr lang="en-US" sz="1800" dirty="0">
                <a:ea typeface="ＭＳ Ｐゴシック" pitchFamily="-112" charset="-128"/>
              </a:rPr>
              <a:t>*</a:t>
            </a:r>
            <a:endParaRPr lang="el-GR" sz="1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Ερώτημα</a:t>
            </a:r>
            <a:r>
              <a:rPr lang="en-US" sz="1800" dirty="0" smtClean="0">
                <a:ea typeface="ＭＳ Ｐゴシック" pitchFamily="-112" charset="-128"/>
              </a:rPr>
              <a:t>: mo*n -&gt; </a:t>
            </a:r>
            <a:r>
              <a:rPr lang="en-US" sz="1800" dirty="0" err="1" smtClean="0">
                <a:ea typeface="ＭＳ Ｐゴシック" pitchFamily="-112" charset="-128"/>
              </a:rPr>
              <a:t>n$mo</a:t>
            </a:r>
            <a:r>
              <a:rPr lang="en-US" sz="1800" dirty="0" smtClean="0">
                <a:ea typeface="ＭＳ Ｐゴシック" pitchFamily="-112" charset="-128"/>
              </a:rPr>
              <a:t>*</a:t>
            </a:r>
          </a:p>
          <a:p>
            <a:pPr eaLnBrk="1" hangingPunct="1">
              <a:buNone/>
            </a:pPr>
            <a:r>
              <a:rPr lang="en-US" sz="1800" dirty="0" smtClean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Ερώτημα</a:t>
            </a:r>
            <a:r>
              <a:rPr lang="en-US" sz="1800" dirty="0" smtClean="0">
                <a:ea typeface="ＭＳ Ｐゴシック" pitchFamily="-112" charset="-128"/>
              </a:rPr>
              <a:t>: m* -&gt; $m*</a:t>
            </a:r>
          </a:p>
          <a:p>
            <a:pPr eaLnBrk="1" hangingPunct="1">
              <a:buNone/>
            </a:pPr>
            <a:r>
              <a:rPr lang="en-US" sz="1800" dirty="0" smtClean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endParaRPr lang="el-GR" sz="1800" dirty="0" smtClean="0">
              <a:ea typeface="ＭＳ Ｐゴシック" pitchFamily="-11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112" charset="-128"/>
              </a:rPr>
              <a:t>X*Y*Z</a:t>
            </a:r>
            <a:r>
              <a:rPr lang="en-US" dirty="0" smtClean="0">
                <a:ea typeface="ＭＳ Ｐゴシック" pitchFamily="-112" charset="-128"/>
              </a:rPr>
              <a:t>    </a:t>
            </a:r>
            <a:r>
              <a:rPr lang="en-US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πως γίνεται </a:t>
            </a:r>
            <a:r>
              <a:rPr lang="en-US" dirty="0" smtClean="0">
                <a:ea typeface="ＭＳ Ｐゴシック" pitchFamily="-112" charset="-128"/>
              </a:rPr>
              <a:t>match?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X*Y*Z$ -&gt; Z$X*</a:t>
            </a:r>
            <a:r>
              <a:rPr lang="el-GR" dirty="0" smtClean="0">
                <a:ea typeface="ＭＳ Ｐゴシック" pitchFamily="-112" charset="-128"/>
              </a:rPr>
              <a:t> (παίρνουμε μόνο τα άκρα)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Ψάξε </a:t>
            </a:r>
            <a:r>
              <a:rPr lang="en-US" dirty="0" smtClean="0">
                <a:ea typeface="ＭＳ Ｐゴシック" pitchFamily="-112" charset="-128"/>
              </a:rPr>
              <a:t>Z$X*</a:t>
            </a:r>
            <a:r>
              <a:rPr lang="el-GR" dirty="0" smtClean="0">
                <a:ea typeface="ＭＳ Ｐゴシック" pitchFamily="-112" charset="-128"/>
              </a:rPr>
              <a:t> και μετά έλεγξε κάθε υποψήφιο όρο για το Υ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Πχ </a:t>
            </a:r>
            <a:r>
              <a:rPr lang="en-US" dirty="0" err="1" smtClean="0">
                <a:ea typeface="ＭＳ Ｐゴシック" pitchFamily="-112" charset="-128"/>
              </a:rPr>
              <a:t>fi</a:t>
            </a:r>
            <a:r>
              <a:rPr lang="en-US" dirty="0" smtClean="0">
                <a:ea typeface="ＭＳ Ｐゴシック" pitchFamily="-112" charset="-128"/>
              </a:rPr>
              <a:t>*mo*</a:t>
            </a:r>
            <a:r>
              <a:rPr lang="en-US" dirty="0" err="1" smtClean="0">
                <a:ea typeface="ＭＳ Ｐゴシック" pitchFamily="-112" charset="-128"/>
              </a:rPr>
              <a:t>er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-&gt; ψάξε </a:t>
            </a:r>
            <a:r>
              <a:rPr lang="en-US" dirty="0" err="1" smtClean="0">
                <a:ea typeface="ＭＳ Ｐゴシック" pitchFamily="-112" charset="-128"/>
              </a:rPr>
              <a:t>er$fi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, έλεγξε αν και </a:t>
            </a:r>
            <a:r>
              <a:rPr lang="en-US" dirty="0" smtClean="0">
                <a:ea typeface="ＭＳ Ｐゴシック" pitchFamily="-112" charset="-128"/>
              </a:rPr>
              <a:t>mo (</a:t>
            </a:r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dirty="0" smtClean="0">
                <a:ea typeface="ＭＳ Ｐゴシック" pitchFamily="-112" charset="-128"/>
              </a:rPr>
              <a:t>fishmonger </a:t>
            </a:r>
            <a:r>
              <a:rPr lang="el-GR" dirty="0" smtClean="0">
                <a:ea typeface="ＭＳ Ｐゴシック" pitchFamily="-112" charset="-128"/>
              </a:rPr>
              <a:t>και </a:t>
            </a:r>
            <a:r>
              <a:rPr lang="en-US" dirty="0" err="1" smtClean="0">
                <a:ea typeface="ＭＳ Ｐゴシック" pitchFamily="-112" charset="-128"/>
              </a:rPr>
              <a:t>fillbuster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err="1">
                <a:solidFill>
                  <a:srgbClr val="FF0000"/>
                </a:solidFill>
                <a:ea typeface="ＭＳ Ｐゴシック" pitchFamily="-112" charset="-128"/>
              </a:rPr>
              <a:t>P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-112" charset="-128"/>
              </a:rPr>
              <a:t>ermuterm</a:t>
            </a:r>
            <a:r>
              <a:rPr lang="en-US" dirty="0" smtClean="0">
                <a:solidFill>
                  <a:srgbClr val="FF0000"/>
                </a:solidFill>
                <a:ea typeface="ＭＳ Ｐゴシック" pitchFamily="-112" charset="-128"/>
              </a:rPr>
              <a:t> B-</a:t>
            </a:r>
            <a:r>
              <a:rPr lang="el-GR" dirty="0" smtClean="0">
                <a:solidFill>
                  <a:srgbClr val="FF0000"/>
                </a:solidFill>
                <a:ea typeface="ＭＳ Ｐゴシック" pitchFamily="-112" charset="-128"/>
              </a:rPr>
              <a:t>δέντρο </a:t>
            </a:r>
            <a:r>
              <a:rPr lang="el-GR" dirty="0" smtClean="0">
                <a:ea typeface="ＭＳ Ｐゴシック" pitchFamily="-112" charset="-128"/>
              </a:rPr>
              <a:t>για τους αντιμετατιθεμένους όρους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i="1" dirty="0" smtClean="0">
                <a:ea typeface="ＭＳ Ｐゴシック" pitchFamily="-112" charset="-128"/>
              </a:rPr>
              <a:t>Πρόβλημα</a:t>
            </a:r>
            <a:r>
              <a:rPr lang="en-US" i="1" dirty="0" smtClean="0">
                <a:ea typeface="ＭＳ Ｐゴシック" pitchFamily="-112" charset="-128"/>
              </a:rPr>
              <a:t>: </a:t>
            </a:r>
            <a:r>
              <a:rPr lang="en-US" dirty="0" smtClean="0">
                <a:ea typeface="ＭＳ Ｐゴシック" pitchFamily="-112" charset="-128"/>
                <a:cs typeface="Times New Roman" pitchFamily="-112" charset="0"/>
              </a:rPr>
              <a:t>≈</a:t>
            </a:r>
            <a:r>
              <a:rPr lang="en-US" i="1" dirty="0" smtClean="0">
                <a:ea typeface="ＭＳ Ｐゴシック" pitchFamily="-112" charset="-128"/>
              </a:rPr>
              <a:t> </a:t>
            </a:r>
            <a:r>
              <a:rPr lang="el-GR" i="1" dirty="0" smtClean="0">
                <a:solidFill>
                  <a:srgbClr val="FF0000"/>
                </a:solidFill>
                <a:ea typeface="ＭＳ Ｐゴシック" pitchFamily="-112" charset="-128"/>
              </a:rPr>
              <a:t>δεκαπλασιάζει</a:t>
            </a:r>
            <a:r>
              <a:rPr lang="el-GR" i="1" dirty="0" smtClean="0">
                <a:ea typeface="ＭＳ Ｐゴシック" pitchFamily="-112" charset="-128"/>
              </a:rPr>
              <a:t> το μέγεθος του λεξικού</a:t>
            </a:r>
            <a:endParaRPr lang="en-US" i="1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3796" name="AutoShape 1028"/>
          <p:cNvSpPr>
            <a:spLocks noChangeArrowheads="1"/>
          </p:cNvSpPr>
          <p:nvPr/>
        </p:nvSpPr>
        <p:spPr bwMode="auto">
          <a:xfrm>
            <a:off x="2514600" y="4191000"/>
            <a:ext cx="4191724" cy="597456"/>
          </a:xfrm>
          <a:prstGeom prst="upArrowCallout">
            <a:avLst>
              <a:gd name="adj1" fmla="val 198900"/>
              <a:gd name="adj2" fmla="val 1989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Εμπειρική παρατήρηση για τα Αγγλικά</a:t>
            </a:r>
            <a:endParaRPr lang="en-US" sz="2000" dirty="0">
              <a:latin typeface="+mn-lt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Ευρετήρια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-gram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indexes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99089"/>
            <a:ext cx="8686800" cy="4876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k-gram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ακολουθία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χαρακτήρων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Απαρίθμησε όλα τα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-</a:t>
            </a:r>
            <a:r>
              <a:rPr lang="el-GR" sz="2400" dirty="0" smtClean="0">
                <a:ea typeface="ＭＳ Ｐゴシック" pitchFamily="-112" charset="-128"/>
              </a:rPr>
              <a:t>γράμματα που εμφανίζονται σε κάθε όρο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 smtClean="0">
                <a:ea typeface="ＭＳ Ｐゴシック" pitchFamily="-112" charset="-128"/>
              </a:rPr>
              <a:t>π</a:t>
            </a:r>
            <a:r>
              <a:rPr lang="en-US" sz="2000" i="1" dirty="0" smtClean="0">
                <a:ea typeface="ＭＳ Ｐゴシック" pitchFamily="-112" charset="-128"/>
              </a:rPr>
              <a:t>.</a:t>
            </a:r>
            <a:r>
              <a:rPr lang="el-GR" sz="2000" i="1" dirty="0" smtClean="0">
                <a:ea typeface="ＭＳ Ｐゴシック" pitchFamily="-112" charset="-128"/>
              </a:rPr>
              <a:t>χ</a:t>
            </a:r>
            <a:r>
              <a:rPr lang="en-US" sz="2000" i="1" dirty="0" smtClean="0">
                <a:ea typeface="ＭＳ Ｐゴシック" pitchFamily="-112" charset="-128"/>
              </a:rPr>
              <a:t>.,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για το κείμενο </a:t>
            </a:r>
            <a:r>
              <a:rPr lang="en-US" sz="2000" dirty="0" smtClean="0">
                <a:ea typeface="ＭＳ Ｐゴシック" pitchFamily="-112" charset="-128"/>
              </a:rPr>
              <a:t>“</a:t>
            </a:r>
            <a:r>
              <a:rPr lang="en-US" sz="2000" b="1" i="1" dirty="0" smtClean="0">
                <a:ea typeface="ＭＳ Ｐゴシック" pitchFamily="-112" charset="-128"/>
              </a:rPr>
              <a:t>April is the cruelest month</a:t>
            </a:r>
            <a:r>
              <a:rPr lang="en-US" sz="2000" dirty="0" smtClean="0">
                <a:ea typeface="ＭＳ Ｐゴシック" pitchFamily="-112" charset="-128"/>
              </a:rPr>
              <a:t>” </a:t>
            </a:r>
            <a:r>
              <a:rPr lang="el-GR" sz="2000" dirty="0" smtClean="0">
                <a:ea typeface="ＭＳ Ｐゴシック" pitchFamily="-112" charset="-128"/>
              </a:rPr>
              <a:t>έχουμε τα 2-γράμματα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n-US" sz="2000" i="1" dirty="0" smtClean="0">
                <a:ea typeface="ＭＳ Ｐゴシック" pitchFamily="-112" charset="-128"/>
              </a:rPr>
              <a:t>bigrams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  <a:endParaRPr lang="el-GR" sz="20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000" dirty="0">
              <a:ea typeface="ＭＳ Ｐゴシック" pitchFamily="-112" charset="-128"/>
            </a:endParaRPr>
          </a:p>
          <a:p>
            <a:pPr marL="914400" lvl="2" indent="0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Όπου </a:t>
            </a:r>
            <a:r>
              <a:rPr lang="en-US" sz="1600" dirty="0" smtClean="0">
                <a:ea typeface="ＭＳ Ｐゴシック" pitchFamily="-112" charset="-128"/>
              </a:rPr>
              <a:t>$ </a:t>
            </a:r>
            <a:r>
              <a:rPr lang="el-GR" sz="1600" dirty="0" smtClean="0">
                <a:ea typeface="ＭＳ Ｐゴシック" pitchFamily="-112" charset="-128"/>
              </a:rPr>
              <a:t>ένα ειδικός χαρακτήρας που σηματοδοτεί το τέλος και την αρχή μιας λέξης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US" sz="8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Σε ένα </a:t>
            </a:r>
            <a:r>
              <a:rPr lang="en-US" sz="2400" dirty="0" smtClean="0">
                <a:ea typeface="ＭＳ Ｐゴシック" pitchFamily="-112" charset="-128"/>
              </a:rPr>
              <a:t>k-gram </a:t>
            </a:r>
            <a:r>
              <a:rPr lang="el-GR" sz="2400" dirty="0" smtClean="0">
                <a:ea typeface="ＭＳ Ｐゴシック" pitchFamily="-112" charset="-128"/>
              </a:rPr>
              <a:t>ευρετήριο, το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περιέχει </a:t>
            </a:r>
            <a:r>
              <a:rPr lang="el-GR" sz="2400" u="sng" dirty="0" smtClean="0">
                <a:ea typeface="ＭＳ Ｐゴシック" pitchFamily="-112" charset="-128"/>
              </a:rPr>
              <a:t>όλα </a:t>
            </a:r>
            <a:r>
              <a:rPr lang="el-GR" sz="2400" dirty="0" smtClean="0">
                <a:ea typeface="ＭＳ Ｐゴシック" pitchFamily="-112" charset="-128"/>
              </a:rPr>
              <a:t>τα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-grams </a:t>
            </a:r>
            <a:r>
              <a:rPr lang="el-GR" sz="2400" dirty="0" smtClean="0">
                <a:ea typeface="ＭＳ Ｐゴシック" pitchFamily="-112" charset="-128"/>
              </a:rPr>
              <a:t>που εμφανίζονται σε οποιοδήποτε όρο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Διατήρησε ένα </a:t>
            </a:r>
            <a:r>
              <a:rPr lang="el-GR" sz="2400" i="1" u="sng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δεύτερο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αντεστραμμένο ευρετήριο </a:t>
            </a:r>
            <a:r>
              <a:rPr lang="el-GR" sz="2400" dirty="0" smtClean="0">
                <a:ea typeface="ＭＳ Ｐゴシック" pitchFamily="-112" charset="-128"/>
              </a:rPr>
              <a:t>από τα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l-GR" sz="2400" dirty="0" smtClean="0">
                <a:ea typeface="ＭＳ Ｐゴシック" pitchFamily="-112" charset="-128"/>
              </a:rPr>
              <a:t>-γράμματα στους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όρους του λεξικού που τα περιέχουν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76350" y="3113210"/>
            <a:ext cx="6591300" cy="822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$</a:t>
            </a:r>
            <a:r>
              <a:rPr lang="en-US" dirty="0" err="1"/>
              <a:t>a,ap,pr,ri,il,l$,$i,is,s$,$t,th,he,e$,$c,cr,ru</a:t>
            </a:r>
            <a:r>
              <a:rPr lang="en-US" dirty="0"/>
              <a:t>,</a:t>
            </a:r>
          </a:p>
          <a:p>
            <a:pPr eaLnBrk="0" hangingPunct="0"/>
            <a:r>
              <a:rPr lang="en-US" dirty="0" err="1" smtClean="0"/>
              <a:t>ue,el,le,es,st,t</a:t>
            </a:r>
            <a:r>
              <a:rPr lang="en-US" dirty="0"/>
              <a:t>$, $</a:t>
            </a:r>
            <a:r>
              <a:rPr lang="en-US" dirty="0" err="1"/>
              <a:t>m,mo,on,nt,h</a:t>
            </a:r>
            <a:r>
              <a:rPr lang="en-US" dirty="0"/>
              <a:t>$</a:t>
            </a:r>
            <a:endParaRPr lang="en-US" i="1" dirty="0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 ευρετηρίου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-γραμμάτων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5843" name="Content Placeholder 2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2192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Το ευρετήριο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περιέχει τους όρους και αποτελείται από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εδώ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=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2).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Αριστερά: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Δεξιά: λίστα με τους όρους που τα περιέχουν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57300" y="3667125"/>
            <a:ext cx="665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257300" y="4200525"/>
            <a:ext cx="5699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on</a:t>
            </a: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2074862" y="38195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2074862" y="4352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314700" y="3667125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among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1257300" y="3048000"/>
            <a:ext cx="6715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$m</a:t>
            </a:r>
          </a:p>
        </p:txBody>
      </p:sp>
      <p:sp>
        <p:nvSpPr>
          <p:cNvPr id="35850" name="AutoShape 9"/>
          <p:cNvSpPr>
            <a:spLocks noChangeArrowheads="1"/>
          </p:cNvSpPr>
          <p:nvPr/>
        </p:nvSpPr>
        <p:spPr bwMode="auto">
          <a:xfrm>
            <a:off x="2074862" y="3209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300412" y="3048000"/>
            <a:ext cx="9715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mace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3300412" y="4267200"/>
            <a:ext cx="11382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along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4894262" y="3667125"/>
            <a:ext cx="1506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amortize</a:t>
            </a:r>
          </a:p>
        </p:txBody>
      </p:sp>
      <p:cxnSp>
        <p:nvCxnSpPr>
          <p:cNvPr id="35854" name="AutoShape 13"/>
          <p:cNvCxnSpPr>
            <a:cxnSpLocks noChangeShapeType="1"/>
            <a:stCxn id="35848" idx="3"/>
            <a:endCxn id="35853" idx="1"/>
          </p:cNvCxnSpPr>
          <p:nvPr/>
        </p:nvCxnSpPr>
        <p:spPr bwMode="auto">
          <a:xfrm>
            <a:off x="4527550" y="3900488"/>
            <a:ext cx="3667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4724400" y="3048000"/>
            <a:ext cx="1389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madden</a:t>
            </a:r>
          </a:p>
        </p:txBody>
      </p:sp>
      <p:cxnSp>
        <p:nvCxnSpPr>
          <p:cNvPr id="35856" name="AutoShape 15"/>
          <p:cNvCxnSpPr>
            <a:cxnSpLocks noChangeShapeType="1"/>
            <a:stCxn id="35851" idx="3"/>
            <a:endCxn id="35855" idx="1"/>
          </p:cNvCxnSpPr>
          <p:nvPr/>
        </p:nvCxnSpPr>
        <p:spPr bwMode="auto">
          <a:xfrm>
            <a:off x="4271962" y="3281363"/>
            <a:ext cx="4524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7" name="Line 16"/>
          <p:cNvSpPr>
            <a:spLocks noChangeShapeType="1"/>
          </p:cNvSpPr>
          <p:nvPr/>
        </p:nvSpPr>
        <p:spPr bwMode="auto">
          <a:xfrm>
            <a:off x="6113462" y="32861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8" name="Line 17"/>
          <p:cNvSpPr>
            <a:spLocks noChangeShapeType="1"/>
          </p:cNvSpPr>
          <p:nvPr/>
        </p:nvSpPr>
        <p:spPr bwMode="auto">
          <a:xfrm>
            <a:off x="6418262" y="38957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9" name="Line 18"/>
          <p:cNvSpPr>
            <a:spLocks noChangeShapeType="1"/>
          </p:cNvSpPr>
          <p:nvPr/>
        </p:nvSpPr>
        <p:spPr bwMode="auto">
          <a:xfrm>
            <a:off x="6113462" y="45053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0" name="Text Box 19"/>
          <p:cNvSpPr txBox="1">
            <a:spLocks noChangeArrowheads="1"/>
          </p:cNvSpPr>
          <p:nvPr/>
        </p:nvSpPr>
        <p:spPr bwMode="auto">
          <a:xfrm>
            <a:off x="4900612" y="4267200"/>
            <a:ext cx="13382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among</a:t>
            </a:r>
          </a:p>
        </p:txBody>
      </p:sp>
      <p:cxnSp>
        <p:nvCxnSpPr>
          <p:cNvPr id="35861" name="AutoShape 20"/>
          <p:cNvCxnSpPr>
            <a:cxnSpLocks noChangeShapeType="1"/>
            <a:stCxn id="35852" idx="3"/>
            <a:endCxn id="35860" idx="1"/>
          </p:cNvCxnSpPr>
          <p:nvPr/>
        </p:nvCxnSpPr>
        <p:spPr bwMode="auto">
          <a:xfrm>
            <a:off x="4438650" y="4497388"/>
            <a:ext cx="4619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62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3.2.2</a:t>
            </a:r>
          </a:p>
        </p:txBody>
      </p:sp>
      <p:pic>
        <p:nvPicPr>
          <p:cNvPr id="25" name="Picture 24" descr="3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715000"/>
            <a:ext cx="7405001" cy="8440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526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k</a:t>
            </a:r>
            <a:r>
              <a:rPr lang="el-GR" sz="2800" i="1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2800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=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ερωτημάτων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298947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Ερώτημα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τώρα γίνεται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b="1" i="1" dirty="0" smtClean="0">
                <a:ea typeface="ＭＳ Ｐゴシック" pitchFamily="-112" charset="-128"/>
              </a:rPr>
              <a:t>		</a:t>
            </a:r>
            <a:r>
              <a:rPr lang="en-US" b="1" i="1" dirty="0" smtClean="0">
                <a:ea typeface="ＭＳ Ｐゴシック" pitchFamily="-112" charset="-128"/>
              </a:rPr>
              <a:t>$m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b="1" i="1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mo</a:t>
            </a:r>
            <a:r>
              <a:rPr lang="en-US" b="1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b="1" i="1" dirty="0" smtClean="0">
                <a:ea typeface="ＭＳ Ｐゴシック" pitchFamily="-112" charset="-128"/>
              </a:rPr>
              <a:t> on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Βρίσκει τους όρους που ταιριάζουν την </a:t>
            </a:r>
            <a:r>
              <a:rPr lang="en-US" dirty="0" smtClean="0">
                <a:ea typeface="ＭＳ Ｐゴシック" pitchFamily="-112" charset="-128"/>
              </a:rPr>
              <a:t>AND </a:t>
            </a:r>
            <a:r>
              <a:rPr lang="el-GR" dirty="0" smtClean="0">
                <a:ea typeface="ＭＳ Ｐゴシック" pitchFamily="-112" charset="-128"/>
              </a:rPr>
              <a:t>εκδοχή του </a:t>
            </a:r>
            <a:r>
              <a:rPr lang="en-US" dirty="0" smtClean="0">
                <a:ea typeface="ＭＳ Ｐゴシック" pitchFamily="-112" charset="-128"/>
              </a:rPr>
              <a:t>wildcard </a:t>
            </a:r>
            <a:r>
              <a:rPr lang="el-GR" dirty="0" smtClean="0">
                <a:ea typeface="ＭＳ Ｐゴシック" pitchFamily="-112" charset="-128"/>
              </a:rPr>
              <a:t>ερωτήματος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Απαιτείται βήμα μετ</a:t>
            </a:r>
            <a:r>
              <a:rPr lang="el-GR" dirty="0">
                <a:ea typeface="ＭＳ Ｐゴシック" pitchFamily="-112" charset="-128"/>
              </a:rPr>
              <a:t>ά</a:t>
            </a:r>
            <a:r>
              <a:rPr lang="el-GR" dirty="0" smtClean="0">
                <a:ea typeface="ＭＳ Ｐゴシック" pitchFamily="-112" charset="-128"/>
              </a:rPr>
              <a:t>-φιλτραρίσματος (</a:t>
            </a:r>
            <a:r>
              <a:rPr lang="en-US" dirty="0" smtClean="0">
                <a:ea typeface="ＭＳ Ｐゴシック" pitchFamily="-112" charset="-128"/>
              </a:rPr>
              <a:t>post-filter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False positive, </a:t>
            </a:r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dirty="0" smtClean="0">
                <a:ea typeface="ＭＳ Ｐゴシック" pitchFamily="-112" charset="-128"/>
              </a:rPr>
              <a:t>moon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Οι όροι που απομένουν αναζητούνται στο γνωστό αντεστραμμένο ευρετήριο όρων-εγγράφων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ερωτημάτων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 Ένα </a:t>
            </a:r>
            <a:r>
              <a:rPr lang="en-US" sz="2400" dirty="0" smtClean="0">
                <a:ea typeface="ＭＳ Ｐゴシック" pitchFamily="-112" charset="-128"/>
              </a:rPr>
              <a:t>Boolean </a:t>
            </a:r>
            <a:r>
              <a:rPr lang="el-GR" sz="2400" dirty="0" smtClean="0">
                <a:ea typeface="ＭＳ Ｐゴシック" pitchFamily="-112" charset="-128"/>
              </a:rPr>
              <a:t>ερώτημα για κάθε όρο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 Μπορεί να οδηγήσουν σε ακριβή επεξεργασία ερωτημάτων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 smtClean="0">
                <a:ea typeface="ＭＳ Ｐゴシック" pitchFamily="-112" charset="-128"/>
              </a:rPr>
              <a:t>pyth</a:t>
            </a:r>
            <a:r>
              <a:rPr lang="en-US" dirty="0" smtClean="0">
                <a:ea typeface="ＭＳ Ｐゴシック" pitchFamily="-112" charset="-128"/>
              </a:rPr>
              <a:t>* AND </a:t>
            </a:r>
            <a:r>
              <a:rPr lang="en-US" dirty="0" err="1" smtClean="0">
                <a:ea typeface="ＭＳ Ｐゴシック" pitchFamily="-112" charset="-128"/>
              </a:rPr>
              <a:t>prog</a:t>
            </a:r>
            <a:r>
              <a:rPr lang="en-US" dirty="0" smtClean="0">
                <a:ea typeface="ＭＳ Ｐゴシック" pitchFamily="-112" charset="-128"/>
              </a:rPr>
              <a:t>*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Αν ενθαρρύνουμε την </a:t>
            </a:r>
            <a:r>
              <a:rPr lang="en-US" sz="2400" dirty="0" smtClean="0">
                <a:ea typeface="ＭＳ Ｐゴシック" pitchFamily="-112" charset="-128"/>
              </a:rPr>
              <a:t>“</a:t>
            </a:r>
            <a:r>
              <a:rPr lang="el-GR" sz="2400" dirty="0" smtClean="0">
                <a:ea typeface="ＭＳ Ｐゴシック" pitchFamily="-112" charset="-128"/>
              </a:rPr>
              <a:t>τεμπελιά</a:t>
            </a:r>
            <a:r>
              <a:rPr lang="en-US" sz="2400" dirty="0" smtClean="0">
                <a:ea typeface="ＭＳ Ｐゴシック" pitchFamily="-112" charset="-128"/>
              </a:rPr>
              <a:t>” </a:t>
            </a:r>
            <a:r>
              <a:rPr lang="el-GR" sz="2400" dirty="0" smtClean="0">
                <a:ea typeface="ＭＳ Ｐゴシック" pitchFamily="-112" charset="-128"/>
              </a:rPr>
              <a:t>οι άνθρωποι θα ανταποκριθούν</a:t>
            </a:r>
            <a:r>
              <a:rPr lang="en-US" sz="2400" dirty="0" smtClean="0">
                <a:ea typeface="ＭＳ Ｐゴシック" pitchFamily="-112" charset="-128"/>
              </a:rPr>
              <a:t>!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Ποιες μηχανές αναζήτησης επιτρέπουν τέτοια ερωτήματα;  </a:t>
            </a:r>
            <a:r>
              <a:rPr lang="el-GR" sz="2400" i="1" dirty="0">
                <a:ea typeface="ＭＳ Ｐゴシック" pitchFamily="-112" charset="-128"/>
              </a:rPr>
              <a:t>(παλιότερα, </a:t>
            </a:r>
            <a:r>
              <a:rPr lang="en-US" sz="2400" i="1" dirty="0" err="1">
                <a:ea typeface="ＭＳ Ｐゴシック" pitchFamily="-112" charset="-128"/>
              </a:rPr>
              <a:t>altavista</a:t>
            </a:r>
            <a:r>
              <a:rPr lang="en-US" sz="2400" i="1" dirty="0">
                <a:ea typeface="ＭＳ Ｐゴシック" pitchFamily="-112" charset="-128"/>
              </a:rPr>
              <a:t>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5800" y="3505200"/>
            <a:ext cx="7924800" cy="2020351"/>
            <a:chOff x="838200" y="4525963"/>
            <a:chExt cx="7924800" cy="2020351"/>
          </a:xfrm>
        </p:grpSpPr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1219200" y="4754563"/>
              <a:ext cx="5562600" cy="381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37893" name="AutoShape 5"/>
            <p:cNvSpPr>
              <a:spLocks noChangeArrowheads="1"/>
            </p:cNvSpPr>
            <p:nvPr/>
          </p:nvSpPr>
          <p:spPr bwMode="auto">
            <a:xfrm>
              <a:off x="6935788" y="4691063"/>
              <a:ext cx="1204912" cy="5080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Search</a:t>
              </a: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127125" y="5222875"/>
              <a:ext cx="5369162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Type your search terms, use ‘*’ if you need to.</a:t>
              </a:r>
            </a:p>
            <a:p>
              <a:r>
                <a:rPr lang="en-US" sz="2000" dirty="0">
                  <a:latin typeface="Arial" charset="0"/>
                </a:rPr>
                <a:t>E.g., Alex* will match Alexander</a:t>
              </a:r>
              <a:r>
                <a:rPr lang="en-US" sz="2000" dirty="0" smtClean="0">
                  <a:latin typeface="Arial" charset="0"/>
                </a:rPr>
                <a:t>.</a:t>
              </a:r>
              <a:endParaRPr lang="el-GR" sz="2000" dirty="0" smtClean="0">
                <a:latin typeface="Arial" charset="0"/>
              </a:endParaRPr>
            </a:p>
            <a:p>
              <a:endParaRPr lang="el-GR" sz="2000" dirty="0">
                <a:latin typeface="Arial" charset="0"/>
              </a:endParaRPr>
            </a:p>
            <a:p>
              <a:endParaRPr lang="en-US" sz="2000" dirty="0">
                <a:latin typeface="Arial" charset="0"/>
              </a:endParaRP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838200" y="4525963"/>
              <a:ext cx="7924800" cy="1570037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</p:txBody>
        </p:sp>
      </p:grp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3.2.2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Ερώτηση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3657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Γιατί οι λίστες καταχωρήσεων σε ένα ευρετήριο </a:t>
            </a:r>
            <a:r>
              <a:rPr lang="en-US" dirty="0" smtClean="0">
                <a:ea typeface="ＭＳ Ｐゴシック" pitchFamily="-112" charset="-128"/>
              </a:rPr>
              <a:t>k-</a:t>
            </a:r>
            <a:r>
              <a:rPr lang="el-GR" dirty="0" smtClean="0">
                <a:ea typeface="ＭＳ Ｐゴシック" pitchFamily="-112" charset="-128"/>
              </a:rPr>
              <a:t>γραμμάτων είναι διατεταγμένες;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3.2.2</a:t>
            </a:r>
          </a:p>
        </p:txBody>
      </p:sp>
    </p:spTree>
    <p:extLst>
      <p:ext uri="{BB962C8B-B14F-4D97-AF65-F5344CB8AC3E}">
        <p14:creationId xmlns:p14="http://schemas.microsoft.com/office/powerpoint/2010/main" val="13843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Άσκηση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45965" y="2057400"/>
            <a:ext cx="8077200" cy="83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Παράδειγμα </a:t>
            </a:r>
            <a:r>
              <a:rPr lang="en-US" dirty="0" err="1" smtClean="0">
                <a:ea typeface="ＭＳ Ｐゴシック" pitchFamily="-112" charset="-128"/>
              </a:rPr>
              <a:t>permuterm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όροι για </a:t>
            </a:r>
            <a:r>
              <a:rPr lang="en-US" dirty="0" smtClean="0">
                <a:ea typeface="ＭＳ Ｐゴシック" pitchFamily="-112" charset="-128"/>
              </a:rPr>
              <a:t>baba, </a:t>
            </a:r>
            <a:r>
              <a:rPr lang="en-US" dirty="0" err="1" smtClean="0">
                <a:ea typeface="ＭＳ Ｐゴシック" pitchFamily="-112" charset="-128"/>
              </a:rPr>
              <a:t>ba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αποτέλεσμα των </a:t>
            </a:r>
            <a:r>
              <a:rPr lang="en-US" dirty="0" err="1" smtClean="0">
                <a:ea typeface="ＭＳ Ｐゴシック" pitchFamily="-112" charset="-128"/>
              </a:rPr>
              <a:t>ba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n-US" dirty="0" err="1" smtClean="0">
                <a:ea typeface="ＭＳ Ｐゴシック" pitchFamily="-112" charset="-128"/>
              </a:rPr>
              <a:t>ba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</a:t>
            </a:r>
            <a:r>
              <a:rPr lang="en-US" dirty="0" err="1" smtClean="0">
                <a:ea typeface="ＭＳ Ｐゴシック" pitchFamily="-112" charset="-128"/>
              </a:rPr>
              <a:t>ba</a:t>
            </a:r>
            <a:r>
              <a:rPr lang="en-US" dirty="0" smtClean="0">
                <a:ea typeface="ＭＳ Ｐゴシック" pitchFamily="-112" charset="-128"/>
              </a:rPr>
              <a:t>*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964" y="3350260"/>
            <a:ext cx="8371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+mn-lt"/>
              </a:rPr>
              <a:t>Exercise </a:t>
            </a:r>
            <a:r>
              <a:rPr lang="en-GB" sz="1600" b="1" dirty="0">
                <a:latin typeface="+mn-lt"/>
              </a:rPr>
              <a:t>3.5</a:t>
            </a:r>
          </a:p>
          <a:p>
            <a:r>
              <a:rPr lang="en-US" sz="1600" dirty="0">
                <a:latin typeface="+mn-lt"/>
              </a:rPr>
              <a:t>Consider again the query </a:t>
            </a:r>
            <a:r>
              <a:rPr lang="en-US" sz="1600" dirty="0" smtClean="0">
                <a:latin typeface="+mn-lt"/>
              </a:rPr>
              <a:t>fi*</a:t>
            </a:r>
            <a:r>
              <a:rPr lang="en-US" sz="1600" dirty="0" err="1" smtClean="0">
                <a:latin typeface="+mn-lt"/>
              </a:rPr>
              <a:t>mo</a:t>
            </a:r>
            <a:r>
              <a:rPr lang="en-US" sz="1600" dirty="0" smtClean="0">
                <a:latin typeface="+mn-lt"/>
              </a:rPr>
              <a:t>*</a:t>
            </a:r>
            <a:r>
              <a:rPr lang="en-US" sz="1600" dirty="0" err="1" smtClean="0">
                <a:latin typeface="+mn-lt"/>
              </a:rPr>
              <a:t>er</a:t>
            </a:r>
            <a:r>
              <a:rPr lang="en-US" sz="1600" dirty="0" smtClean="0">
                <a:latin typeface="+mn-lt"/>
              </a:rPr>
              <a:t>. </a:t>
            </a:r>
            <a:r>
              <a:rPr lang="en-US" sz="1600" dirty="0">
                <a:latin typeface="+mn-lt"/>
              </a:rPr>
              <a:t>What Boolean query on a bigram</a:t>
            </a:r>
          </a:p>
          <a:p>
            <a:r>
              <a:rPr lang="en-US" sz="1600" dirty="0">
                <a:latin typeface="+mn-lt"/>
              </a:rPr>
              <a:t>index would be generated for this query? </a:t>
            </a:r>
            <a:endParaRPr lang="en-US" sz="1600" dirty="0" smtClean="0">
              <a:latin typeface="+mn-lt"/>
            </a:endParaRPr>
          </a:p>
          <a:p>
            <a:r>
              <a:rPr lang="en-US" sz="1600" dirty="0"/>
              <a:t>f</a:t>
            </a:r>
            <a:r>
              <a:rPr lang="en-GB" sz="1600" dirty="0" err="1" smtClean="0"/>
              <a:t>ishmonger</a:t>
            </a:r>
            <a:r>
              <a:rPr lang="en-GB" sz="1600" dirty="0" smtClean="0"/>
              <a:t> </a:t>
            </a:r>
            <a:r>
              <a:rPr lang="en-GB" sz="1600" i="1" dirty="0" smtClean="0">
                <a:latin typeface="+mn-lt"/>
              </a:rPr>
              <a:t>(</a:t>
            </a:r>
            <a:r>
              <a:rPr lang="el-GR" sz="1600" i="1" dirty="0" smtClean="0">
                <a:latin typeface="+mn-lt"/>
              </a:rPr>
              <a:t>αυτός που πουλά ψάρια)</a:t>
            </a:r>
            <a:endParaRPr lang="en-GB" sz="1600" i="1" dirty="0" smtClean="0">
              <a:latin typeface="+mn-lt"/>
            </a:endParaRPr>
          </a:p>
          <a:p>
            <a:r>
              <a:rPr lang="en-GB" sz="1600" dirty="0" smtClean="0"/>
              <a:t>filibuster</a:t>
            </a:r>
            <a:r>
              <a:rPr lang="el-GR" sz="1600" dirty="0" smtClean="0"/>
              <a:t> </a:t>
            </a:r>
            <a:r>
              <a:rPr lang="el-GR" sz="1600" i="1" dirty="0">
                <a:latin typeface="+mn-lt"/>
              </a:rPr>
              <a:t>(πολιτική κωλυσιεργία)</a:t>
            </a:r>
          </a:p>
        </p:txBody>
      </p:sp>
    </p:spTree>
    <p:extLst>
      <p:ext uri="{BB962C8B-B14F-4D97-AF65-F5344CB8AC3E}">
        <p14:creationId xmlns:p14="http://schemas.microsoft.com/office/powerpoint/2010/main" val="19655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7981950" cy="24384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Λεξιλόγιο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(vocabulary)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το σύνολο των όρων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 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dictionary): </a:t>
            </a:r>
            <a:r>
              <a:rPr lang="el-GR" sz="2400" dirty="0" smtClean="0">
                <a:ea typeface="ＭＳ Ｐゴシック" pitchFamily="-112" charset="-128"/>
              </a:rPr>
              <a:t>μια δομή για την αποθήκευση του λεξιλογίου</a:t>
            </a:r>
          </a:p>
          <a:p>
            <a:pPr eaLnBrk="1" hangingPunct="1">
              <a:buNone/>
            </a:pPr>
            <a:endParaRPr lang="en-US" sz="8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i="1" dirty="0" smtClean="0">
                <a:ea typeface="ＭＳ Ｐゴシック" pitchFamily="-112" charset="-128"/>
              </a:rPr>
              <a:t>Πως αποθηκεύουμε ένα λεξικό </a:t>
            </a:r>
            <a:r>
              <a:rPr lang="en-US" sz="2400" i="1" dirty="0" smtClean="0">
                <a:ea typeface="ＭＳ Ｐゴシック" pitchFamily="-112" charset="-128"/>
              </a:rPr>
              <a:t>(</a:t>
            </a:r>
            <a:r>
              <a:rPr lang="el-GR" sz="2400" i="1" dirty="0" smtClean="0">
                <a:ea typeface="ＭＳ Ｐゴシック" pitchFamily="-112" charset="-128"/>
              </a:rPr>
              <a:t>στη μνήμη</a:t>
            </a:r>
            <a:r>
              <a:rPr lang="en-US" sz="2400" i="1" dirty="0" smtClean="0">
                <a:ea typeface="ＭＳ Ｐゴシック" pitchFamily="-112" charset="-128"/>
              </a:rPr>
              <a:t>)</a:t>
            </a:r>
            <a:r>
              <a:rPr lang="el-GR" sz="2400" i="1" dirty="0" smtClean="0">
                <a:ea typeface="ＭＳ Ｐゴシック" pitchFamily="-112" charset="-128"/>
              </a:rPr>
              <a:t> αποδοτικά;</a:t>
            </a:r>
            <a:endParaRPr lang="en-US" sz="2400" i="1" dirty="0" smtClean="0">
              <a:ea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895600"/>
            <a:ext cx="67818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ea typeface="ＭＳ Ｐゴシック" pitchFamily="34" charset="-128"/>
              </a:rPr>
              <a:t>Διόρθωση ορθογραφικών λαθών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ορθογραφικών λαθών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Δύο βασικές χρήσεις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εγγράφων</a:t>
            </a:r>
            <a:r>
              <a:rPr lang="el-GR" sz="2000" dirty="0" smtClean="0">
                <a:ea typeface="ＭＳ Ｐゴシック" pitchFamily="-112" charset="-128"/>
              </a:rPr>
              <a:t> που </a:t>
            </a:r>
            <a:r>
              <a:rPr lang="el-GR" sz="2000" dirty="0" err="1" smtClean="0">
                <a:ea typeface="ＭＳ Ｐゴシック" pitchFamily="-112" charset="-128"/>
              </a:rPr>
              <a:t>ευρετηριοποιούνται</a:t>
            </a:r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ερωτημάτω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ν</a:t>
            </a:r>
            <a:r>
              <a:rPr lang="el-GR" sz="2000" dirty="0" smtClean="0">
                <a:ea typeface="ＭＳ Ｐゴシック" pitchFamily="-112" charset="-128"/>
              </a:rPr>
              <a:t> ώστε να ανακτηθούν «σωστές» απαντήσεις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Δυο βασικές κατηγορίες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Μεμονωμένες λέξεις (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isolated term)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 smtClean="0">
                <a:ea typeface="ＭＳ Ｐゴシック" pitchFamily="-112" charset="-128"/>
              </a:rPr>
              <a:t>Εξέτασε κάθε λέξη μόνη της για λάθη</a:t>
            </a:r>
            <a:endParaRPr lang="en-US" sz="1800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 smtClean="0">
                <a:ea typeface="ＭＳ Ｐゴシック" pitchFamily="-112" charset="-128"/>
              </a:rPr>
              <a:t>Δεν πιάνει </a:t>
            </a:r>
            <a:r>
              <a:rPr lang="en-US" sz="1800" dirty="0" smtClean="0">
                <a:ea typeface="ＭＳ Ｐゴシック" pitchFamily="-112" charset="-128"/>
              </a:rPr>
              <a:t>typos </a:t>
            </a:r>
            <a:r>
              <a:rPr lang="el-GR" sz="1800" dirty="0" smtClean="0">
                <a:ea typeface="ＭＳ Ｐゴシック" pitchFamily="-112" charset="-128"/>
              </a:rPr>
              <a:t>που έχουν ως αποτέλεσμα σωστά γραμμένες λέξεις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from </a:t>
            </a:r>
            <a:r>
              <a:rPr lang="en-US" sz="1600" b="1" i="1" dirty="0" smtClean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1600" b="1" i="1" dirty="0" smtClean="0">
                <a:ea typeface="ＭＳ Ｐゴシック" pitchFamily="-112" charset="-128"/>
              </a:rPr>
              <a:t> form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Βασισμένη </a:t>
            </a:r>
            <a:r>
              <a:rPr lang="el-GR" sz="2000" i="1" dirty="0" smtClean="0">
                <a:ea typeface="ＭＳ Ｐゴシック" pitchFamily="-112" charset="-128"/>
              </a:rPr>
              <a:t>σε 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συμφραζόμενα</a:t>
            </a:r>
            <a:r>
              <a:rPr lang="el-GR" sz="2000" i="1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(</a:t>
            </a:r>
            <a:r>
              <a:rPr lang="en-US" sz="2000" dirty="0" smtClean="0">
                <a:ea typeface="ＭＳ Ｐゴシック" pitchFamily="-112" charset="-128"/>
              </a:rPr>
              <a:t>context sensitive)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 smtClean="0">
                <a:ea typeface="ＭＳ Ｐゴシック" pitchFamily="-112" charset="-128"/>
              </a:rPr>
              <a:t>Κοιτά τις λέξεις γύρω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endParaRPr lang="el-GR" sz="1800" dirty="0" smtClean="0">
              <a:ea typeface="ＭＳ Ｐゴシック" pitchFamily="-112" charset="-128"/>
            </a:endParaRP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I flew </a:t>
            </a:r>
            <a:r>
              <a:rPr lang="en-US" sz="1600" b="1" i="1" u="sng" dirty="0" smtClean="0">
                <a:ea typeface="ＭＳ Ｐゴシック" pitchFamily="-112" charset="-128"/>
              </a:rPr>
              <a:t>form</a:t>
            </a:r>
            <a:r>
              <a:rPr lang="en-US" sz="1600" b="1" i="1" dirty="0" smtClean="0">
                <a:ea typeface="ＭＳ Ｐゴシック" pitchFamily="-112" charset="-128"/>
              </a:rPr>
              <a:t> Heathrow to Narita.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ορθογραφικών λαθών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2746375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Μη πραγματικές λέξεις</a:t>
            </a:r>
          </a:p>
          <a:p>
            <a:pPr marL="342900" lvl="1" indent="0">
              <a:buNone/>
            </a:pPr>
            <a:r>
              <a:rPr lang="en-US" sz="1700" dirty="0" err="1" smtClean="0">
                <a:ea typeface="ＭＳ Ｐゴシック" pitchFamily="-112" charset="-128"/>
              </a:rPr>
              <a:t>grafe</a:t>
            </a:r>
            <a:r>
              <a:rPr lang="en-US" sz="1700" dirty="0" smtClean="0">
                <a:ea typeface="ＭＳ Ｐゴシック" pitchFamily="-112" charset="-128"/>
              </a:rPr>
              <a:t> -&gt; giraffe</a:t>
            </a:r>
          </a:p>
          <a:p>
            <a:pPr marL="342900" lvl="1" indent="0">
              <a:buNone/>
            </a:pPr>
            <a:r>
              <a:rPr lang="el-GR" sz="1700" dirty="0" smtClean="0">
                <a:ea typeface="ＭＳ Ｐゴシック" pitchFamily="-112" charset="-128"/>
              </a:rPr>
              <a:t>Κάθε λέξη που δεν ανήκει στο λεξικό</a:t>
            </a:r>
            <a:endParaRPr lang="en-US" sz="17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Πραγματικές λέξεις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Τυπογραφικά λάθη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t</a:t>
            </a:r>
            <a:r>
              <a:rPr lang="en-US" dirty="0" smtClean="0">
                <a:ea typeface="ＭＳ Ｐゴシック" pitchFamily="-112" charset="-128"/>
              </a:rPr>
              <a:t>hree-&gt; there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Γνωστικό λάθος</a:t>
            </a:r>
            <a:r>
              <a:rPr lang="en-US" dirty="0">
                <a:ea typeface="ＭＳ Ｐゴシック" pitchFamily="-112" charset="-128"/>
              </a:rPr>
              <a:t> (</a:t>
            </a:r>
            <a:r>
              <a:rPr lang="el-GR" dirty="0">
                <a:ea typeface="ＭＳ Ｐゴシック" pitchFamily="-112" charset="-128"/>
              </a:rPr>
              <a:t>ομόηχες/ομώνυμες λέξεις)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peace -&gt; piece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 too -&gt; two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</a:t>
            </a:r>
          </a:p>
        </p:txBody>
      </p:sp>
    </p:spTree>
    <p:extLst>
      <p:ext uri="{BB962C8B-B14F-4D97-AF65-F5344CB8AC3E}">
        <p14:creationId xmlns:p14="http://schemas.microsoft.com/office/powerpoint/2010/main" val="176643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εγγράφων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Χρήσιμη ιδιαίτερα για έγγραφα μετά από </a:t>
            </a:r>
            <a:r>
              <a:rPr lang="en-US" dirty="0" smtClean="0">
                <a:ea typeface="ＭＳ Ｐゴシック" pitchFamily="-112" charset="-128"/>
              </a:rPr>
              <a:t>OCR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Αλγόριθμοι διόρθωσης ρυθμισμένοι για αυτό</a:t>
            </a:r>
            <a:r>
              <a:rPr lang="en-US" sz="2000" dirty="0" smtClean="0">
                <a:ea typeface="ＭＳ Ｐゴシック" pitchFamily="-112" charset="-128"/>
              </a:rPr>
              <a:t>: </a:t>
            </a:r>
            <a:r>
              <a:rPr lang="en-US" sz="2000" dirty="0" err="1" smtClean="0">
                <a:ea typeface="ＭＳ Ｐゴシック" pitchFamily="-112" charset="-128"/>
              </a:rPr>
              <a:t>rn</a:t>
            </a:r>
            <a:r>
              <a:rPr lang="el-GR" sz="2000" dirty="0" smtClean="0">
                <a:ea typeface="ＭＳ Ｐゴシック" pitchFamily="-112" charset="-128"/>
              </a:rPr>
              <a:t>  μοιάζει με </a:t>
            </a:r>
            <a:r>
              <a:rPr lang="en-US" sz="2000" dirty="0" smtClean="0">
                <a:ea typeface="ＭＳ Ｐゴシック" pitchFamily="-112" charset="-128"/>
              </a:rPr>
              <a:t>m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Μπορεί να χρησιμοποιούν ειδική γνώση (</a:t>
            </a:r>
            <a:r>
              <a:rPr lang="en-US" sz="2000" dirty="0" smtClean="0">
                <a:ea typeface="ＭＳ Ｐゴシック" pitchFamily="-112" charset="-128"/>
              </a:rPr>
              <a:t>domain-specific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OCR </a:t>
            </a:r>
            <a:r>
              <a:rPr lang="el-GR" sz="1600" dirty="0" smtClean="0">
                <a:ea typeface="ＭＳ Ｐゴシック" pitchFamily="-112" charset="-128"/>
              </a:rPr>
              <a:t>μπερδεύει το </a:t>
            </a:r>
            <a:r>
              <a:rPr lang="en-US" sz="1600" dirty="0" smtClean="0">
                <a:solidFill>
                  <a:srgbClr val="FF0000"/>
                </a:solidFill>
                <a:ea typeface="ＭＳ Ｐゴシック" pitchFamily="-112" charset="-128"/>
              </a:rPr>
              <a:t>O</a:t>
            </a:r>
            <a:r>
              <a:rPr lang="en-US" sz="1600" dirty="0" smtClean="0">
                <a:ea typeface="ＭＳ Ｐゴシック" pitchFamily="-112" charset="-128"/>
              </a:rPr>
              <a:t> </a:t>
            </a:r>
            <a:r>
              <a:rPr lang="el-GR" sz="1600" dirty="0" smtClean="0">
                <a:ea typeface="ＭＳ Ｐゴシック" pitchFamily="-112" charset="-128"/>
              </a:rPr>
              <a:t>με το</a:t>
            </a:r>
            <a:r>
              <a:rPr lang="en-US" sz="1600" dirty="0" smtClean="0">
                <a:ea typeface="ＭＳ Ｐゴシック" pitchFamily="-112" charset="-128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</a:t>
            </a:r>
            <a:r>
              <a:rPr lang="en-US" sz="1600" dirty="0" smtClean="0">
                <a:ea typeface="ＭＳ Ｐゴシック" pitchFamily="-112" charset="-128"/>
              </a:rPr>
              <a:t> </a:t>
            </a:r>
            <a:r>
              <a:rPr lang="el-GR" sz="1600" dirty="0" smtClean="0">
                <a:ea typeface="ＭＳ Ｐゴシック" pitchFamily="-112" charset="-128"/>
              </a:rPr>
              <a:t>πιο συχνά από το</a:t>
            </a:r>
            <a:r>
              <a:rPr lang="en-US" sz="1600" dirty="0" smtClean="0">
                <a:ea typeface="ＭＳ Ｐゴシック" pitchFamily="-112" charset="-128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a typeface="ＭＳ Ｐゴシック" pitchFamily="-112" charset="-128"/>
              </a:rPr>
              <a:t>O</a:t>
            </a:r>
            <a:r>
              <a:rPr lang="en-US" sz="1600" dirty="0" smtClean="0">
                <a:ea typeface="ＭＳ Ｐゴシック" pitchFamily="-112" charset="-128"/>
              </a:rPr>
              <a:t> </a:t>
            </a:r>
            <a:r>
              <a:rPr lang="el-GR" sz="1600" dirty="0" smtClean="0">
                <a:ea typeface="ＭＳ Ｐゴシック" pitchFamily="-112" charset="-128"/>
              </a:rPr>
              <a:t>και το</a:t>
            </a:r>
            <a:r>
              <a:rPr lang="en-US" sz="1600" dirty="0" smtClean="0">
                <a:solidFill>
                  <a:srgbClr val="00B050"/>
                </a:solidFill>
                <a:ea typeface="ＭＳ Ｐゴシック" pitchFamily="-112" charset="-128"/>
              </a:rPr>
              <a:t> I </a:t>
            </a:r>
            <a:r>
              <a:rPr lang="en-US" sz="1600" dirty="0" smtClean="0">
                <a:ea typeface="ＭＳ Ｐゴシック" pitchFamily="-112" charset="-128"/>
              </a:rPr>
              <a:t>(</a:t>
            </a:r>
            <a:r>
              <a:rPr lang="el-GR" sz="1600" dirty="0" smtClean="0">
                <a:ea typeface="ＭＳ Ｐゴシック" pitchFamily="-112" charset="-128"/>
              </a:rPr>
              <a:t>που είναι γειτονικά στα </a:t>
            </a:r>
            <a:r>
              <a:rPr lang="en-US" sz="1600" dirty="0" smtClean="0">
                <a:ea typeface="ＭＳ Ｐゴシック" pitchFamily="-112" charset="-128"/>
              </a:rPr>
              <a:t>QWERTY </a:t>
            </a:r>
            <a:r>
              <a:rPr lang="el-GR" sz="1600" dirty="0" smtClean="0">
                <a:ea typeface="ＭＳ Ｐゴシック" pitchFamily="-112" charset="-128"/>
              </a:rPr>
              <a:t>πληκτρολόγιο), </a:t>
            </a:r>
            <a:r>
              <a:rPr lang="en-US" sz="1600" dirty="0" smtClean="0">
                <a:ea typeface="ＭＳ Ｐゴシック" pitchFamily="-112" charset="-128"/>
              </a:rPr>
              <a:t> </a:t>
            </a:r>
            <a:r>
              <a:rPr lang="el-GR" sz="1600" dirty="0" smtClean="0">
                <a:ea typeface="ＭＳ Ｐゴシック" pitchFamily="-112" charset="-128"/>
              </a:rPr>
              <a:t>οπότε πιο πιθανή η ανταλλαγή τους στην πληκτρολόγηση</a:t>
            </a:r>
            <a:endParaRPr lang="en-US" sz="16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Αλλά συχνά</a:t>
            </a:r>
            <a:r>
              <a:rPr lang="en-US" sz="2400" dirty="0" smtClean="0">
                <a:ea typeface="ＭＳ Ｐゴシック" pitchFamily="-112" charset="-128"/>
              </a:rPr>
              <a:t>: web </a:t>
            </a:r>
            <a:r>
              <a:rPr lang="el-GR" sz="2400" dirty="0" smtClean="0">
                <a:ea typeface="ＭＳ Ｐゴシック" pitchFamily="-112" charset="-128"/>
              </a:rPr>
              <a:t>σελίδες αλλά και τυπωμένο υλικό έχουν </a:t>
            </a:r>
            <a:r>
              <a:rPr lang="en-US" sz="2400" dirty="0" smtClean="0">
                <a:ea typeface="ＭＳ Ｐゴシック" pitchFamily="-112" charset="-128"/>
              </a:rPr>
              <a:t>typos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Στόχος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λεξικό να περιέχει λιγότερα ορθογραφικά λάθη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Αλλά συχνά </a:t>
            </a:r>
            <a:r>
              <a:rPr lang="el-GR" sz="20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δεν αλλάζουμε τα έγγραφα </a:t>
            </a:r>
            <a:r>
              <a:rPr lang="el-GR" sz="2000" dirty="0" smtClean="0">
                <a:ea typeface="ＭＳ Ｐゴシック" pitchFamily="-112" charset="-128"/>
              </a:rPr>
              <a:t>αλλά  επεκτείνουμε την απεικόνιση ερωτήματος – εγγράφου</a:t>
            </a:r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</a:t>
            </a:r>
          </a:p>
        </p:txBody>
      </p:sp>
    </p:spTree>
    <p:extLst>
      <p:ext uri="{BB962C8B-B14F-4D97-AF65-F5344CB8AC3E}">
        <p14:creationId xmlns:p14="http://schemas.microsoft.com/office/powerpoint/2010/main" val="36226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μεμονωμένης λέξης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14504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Θεμελιώδης υπόθεση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υπάρχει ένα λεξικό που μας δίνει τη σωστή ορθογραφία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Δυο βασικές επιλογές για αυτό 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standard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 </a:t>
            </a:r>
            <a:r>
              <a:rPr lang="el-GR" dirty="0" smtClean="0">
                <a:ea typeface="ＭＳ Ｐゴシック" pitchFamily="-112" charset="-128"/>
              </a:rPr>
              <a:t>όπως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Webster’s English Dictionary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“industry-specific” </a:t>
            </a:r>
            <a:r>
              <a:rPr lang="el-GR" dirty="0" smtClean="0">
                <a:ea typeface="ＭＳ Ｐゴシック" pitchFamily="-112" charset="-128"/>
              </a:rPr>
              <a:t>λεξικό </a:t>
            </a:r>
            <a:r>
              <a:rPr lang="en-US" dirty="0" smtClean="0">
                <a:ea typeface="ＭＳ Ｐゴシック" pitchFamily="-112" charset="-128"/>
              </a:rPr>
              <a:t> – hand-maintained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 της συλλογής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corpus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όλες οι λέξεις στο </a:t>
            </a:r>
            <a:r>
              <a:rPr lang="en-US" dirty="0" smtClean="0">
                <a:ea typeface="ＭＳ Ｐゴシック" pitchFamily="-112" charset="-128"/>
              </a:rPr>
              <a:t>web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Όλα τα ονόματα, ακρώνυμα κλπ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συμπεριλαμβανομένων και των ορθογραφικών λαθών)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 θέματα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153400" cy="4876800"/>
          </a:xfrm>
        </p:spPr>
        <p:txBody>
          <a:bodyPr/>
          <a:lstStyle/>
          <a:p>
            <a:pPr marL="457200" indent="-457200">
              <a:buAutoNum type="arabicParenBoth"/>
            </a:pPr>
            <a:r>
              <a:rPr lang="el-GR" sz="2400" dirty="0" smtClean="0"/>
              <a:t>Στο ερώτημα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πάντα επέστρεψε τα έγγραφα που περιέχουν το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καθώς και τα έγγραφα με όλες τις διορθωμένες εκδοχές του όρου, πχ</a:t>
            </a:r>
            <a:r>
              <a:rPr lang="el-GR" sz="2400" dirty="0"/>
              <a:t> </a:t>
            </a:r>
            <a:r>
              <a:rPr lang="en-US" sz="2400" dirty="0" smtClean="0"/>
              <a:t>carrot </a:t>
            </a:r>
            <a:r>
              <a:rPr lang="en-US" sz="2400" dirty="0"/>
              <a:t>and tarot</a:t>
            </a:r>
            <a:r>
              <a:rPr lang="en-US" sz="2400" dirty="0" smtClean="0"/>
              <a:t>.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 smtClean="0"/>
          </a:p>
          <a:p>
            <a:pPr marL="457200" indent="-457200">
              <a:buAutoNum type="arabicParenBoth"/>
            </a:pPr>
            <a:r>
              <a:rPr lang="el-GR" sz="2400" dirty="0" smtClean="0"/>
              <a:t>Όπως στο (1) , αλλά διορθώσεις μόνο αν το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δεν είναι στο λεξικό</a:t>
            </a:r>
          </a:p>
          <a:p>
            <a:pPr marL="457200" indent="-457200">
              <a:buAutoNum type="arabicParenBoth"/>
            </a:pPr>
            <a:endParaRPr lang="el-GR" sz="800" dirty="0"/>
          </a:p>
          <a:p>
            <a:pPr marL="457200" indent="-457200">
              <a:buAutoNum type="arabicParenBoth"/>
            </a:pPr>
            <a:r>
              <a:rPr lang="el-GR" sz="2400" dirty="0" smtClean="0"/>
              <a:t>Όπως στο (1), αλλά μόνο αν η αρχική ερώτηση επιστρέφει λίγα (πχ λιγότερο από 5) έγγραφα</a:t>
            </a:r>
            <a:r>
              <a:rPr lang="en-US" sz="2400" dirty="0" smtClean="0"/>
              <a:t>. 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 smtClean="0"/>
          </a:p>
          <a:p>
            <a:pPr marL="457200" indent="-457200">
              <a:buAutoNum type="arabicParenBoth"/>
            </a:pPr>
            <a:r>
              <a:rPr lang="el-GR" sz="2400" dirty="0" smtClean="0"/>
              <a:t>Όταν η αρχική ερώτηση επιστρέφει λιγότερα από έναν προκαθορισμένο αριθμό από έγγραφα επιστρέφει «</a:t>
            </a:r>
            <a:r>
              <a:rPr lang="en-US" sz="2400" i="1" dirty="0" smtClean="0"/>
              <a:t>spelling suggestions” </a:t>
            </a:r>
            <a:r>
              <a:rPr lang="en-US" sz="2400" dirty="0" smtClean="0"/>
              <a:t>: “</a:t>
            </a:r>
            <a:r>
              <a:rPr lang="en-US" sz="2400" dirty="0"/>
              <a:t>Did you mean carrot</a:t>
            </a:r>
            <a:r>
              <a:rPr lang="en-US" sz="2400" dirty="0" smtClean="0"/>
              <a:t>?” (</a:t>
            </a:r>
            <a:r>
              <a:rPr lang="el-GR" sz="2400" dirty="0" smtClean="0"/>
              <a:t>και όχι επιπρόσθετα έγγραφα)</a:t>
            </a:r>
            <a:endParaRPr lang="en-US" sz="2400" dirty="0" smtClean="0"/>
          </a:p>
          <a:p>
            <a:pPr marL="1257300" lvl="2" indent="-457200">
              <a:buAutoNum type="arabicParenBoth"/>
            </a:pPr>
            <a:endParaRPr lang="en-US" sz="1600" dirty="0" smtClean="0">
              <a:ea typeface="ＭＳ Ｐゴシック" pitchFamily="-112" charset="-12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3.3.5</a:t>
            </a:r>
          </a:p>
        </p:txBody>
      </p:sp>
    </p:spTree>
    <p:extLst>
      <p:ext uri="{BB962C8B-B14F-4D97-AF65-F5344CB8AC3E}">
        <p14:creationId xmlns:p14="http://schemas.microsoft.com/office/powerpoint/2010/main" val="33321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 θέματα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idx="1"/>
          </p:nvPr>
        </p:nvSpPr>
        <p:spPr>
          <a:xfrm>
            <a:off x="114300" y="1752600"/>
            <a:ext cx="8915400" cy="40386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Both"/>
            </a:pPr>
            <a:r>
              <a:rPr lang="el-GR" sz="2400" dirty="0" smtClean="0"/>
              <a:t>Επιστρέφουμε τη λέξη (λέξεις) που είναι πιο «κοντά»</a:t>
            </a:r>
          </a:p>
          <a:p>
            <a:pPr marL="457200" indent="-457200">
              <a:buAutoNum type="arabicParenBoth"/>
            </a:pPr>
            <a:endParaRPr lang="el-GR" sz="2400" dirty="0" smtClean="0"/>
          </a:p>
          <a:p>
            <a:pPr marL="457200" indent="-457200">
              <a:buAutoNum type="arabicParenBoth"/>
            </a:pPr>
            <a:r>
              <a:rPr lang="el-GR" sz="2400" dirty="0" smtClean="0"/>
              <a:t>Όταν ισοπαλία</a:t>
            </a:r>
          </a:p>
          <a:p>
            <a:pPr marL="857250" lvl="1" indent="-457200">
              <a:buAutoNum type="arabicParenBoth"/>
            </a:pPr>
            <a:r>
              <a:rPr lang="el-GR" sz="2000" dirty="0" smtClean="0"/>
              <a:t>Την πιο συχνή (συχνές) στη συλλογή</a:t>
            </a:r>
          </a:p>
          <a:p>
            <a:pPr marL="857250" lvl="1" indent="-457200">
              <a:buAutoNum type="arabicParenBoth"/>
            </a:pPr>
            <a:r>
              <a:rPr lang="el-GR" sz="2000" dirty="0" smtClean="0"/>
              <a:t>Την πιο συχνή στα ερωτήματα</a:t>
            </a:r>
            <a:endParaRPr lang="en-US" sz="2000" dirty="0" smtClean="0"/>
          </a:p>
          <a:p>
            <a:pPr marL="857250" lvl="1" indent="-457200">
              <a:buNone/>
            </a:pPr>
            <a:endParaRPr lang="en-US" sz="2000" dirty="0" smtClean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l-GR" sz="2000" dirty="0" smtClean="0"/>
              <a:t>Δείτε στο</a:t>
            </a:r>
            <a:r>
              <a:rPr lang="el-GR" sz="2000" dirty="0"/>
              <a:t> </a:t>
            </a:r>
            <a:r>
              <a:rPr lang="en-GB" sz="2000" dirty="0" smtClean="0">
                <a:hlinkClick r:id="rId2"/>
              </a:rPr>
              <a:t>http</a:t>
            </a:r>
            <a:r>
              <a:rPr lang="en-GB" sz="2000" dirty="0">
                <a:hlinkClick r:id="rId2"/>
              </a:rPr>
              <a:t>://www.netpaths.net/blog/britney-spears-spelling-variations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 smtClean="0"/>
          </a:p>
          <a:p>
            <a:pPr marL="400050" lvl="1" indent="0">
              <a:buNone/>
            </a:pPr>
            <a:r>
              <a:rPr lang="el-GR" sz="2000" dirty="0"/>
              <a:t>(αρχικά εδώ </a:t>
            </a:r>
            <a:r>
              <a:rPr lang="en-US" sz="2000" dirty="0" smtClean="0">
                <a:hlinkClick r:id="rId3"/>
              </a:rPr>
              <a:t>http://www.google.com/jobs/archive/britney.html</a:t>
            </a:r>
            <a:r>
              <a:rPr lang="el-GR" sz="2000" dirty="0" smtClean="0"/>
              <a:t>)</a:t>
            </a:r>
          </a:p>
          <a:p>
            <a:pPr marL="400050" lvl="1" indent="0">
              <a:buNone/>
            </a:pPr>
            <a:r>
              <a:rPr lang="el-GR" sz="2000" dirty="0" smtClean="0"/>
              <a:t>στατιστικά για </a:t>
            </a:r>
            <a:r>
              <a:rPr lang="en-US" sz="2000" dirty="0" smtClean="0"/>
              <a:t>misspellings </a:t>
            </a:r>
            <a:r>
              <a:rPr lang="el-GR" sz="2000" dirty="0" smtClean="0"/>
              <a:t>του </a:t>
            </a:r>
            <a:r>
              <a:rPr lang="en-US" sz="2000" dirty="0" smtClean="0"/>
              <a:t>Britney Spears</a:t>
            </a:r>
            <a:r>
              <a:rPr lang="el-GR" sz="2000" dirty="0" smtClean="0"/>
              <a:t>)</a:t>
            </a:r>
            <a:endParaRPr lang="el-GR" sz="2000" dirty="0"/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l-GR" sz="2000" dirty="0" smtClean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l-GR" sz="2000" dirty="0" smtClean="0"/>
              <a:t>Ένας απλός </a:t>
            </a:r>
            <a:r>
              <a:rPr lang="en-US" sz="2000" dirty="0" smtClean="0"/>
              <a:t>spell corrector </a:t>
            </a:r>
            <a:r>
              <a:rPr lang="el-GR" sz="2000" dirty="0" smtClean="0"/>
              <a:t>σε </a:t>
            </a:r>
            <a:r>
              <a:rPr lang="en-US" sz="2000" dirty="0" smtClean="0"/>
              <a:t>Python</a:t>
            </a:r>
          </a:p>
          <a:p>
            <a:pPr marL="400050" lvl="1" indent="0">
              <a:buNone/>
            </a:pPr>
            <a:r>
              <a:rPr lang="el-GR" sz="2000" dirty="0" smtClean="0"/>
              <a:t>		</a:t>
            </a:r>
            <a:r>
              <a:rPr lang="en-US" sz="2000" dirty="0" smtClean="0"/>
              <a:t>http</a:t>
            </a:r>
            <a:r>
              <a:rPr lang="en-US" sz="2000" dirty="0"/>
              <a:t>://norvig.com/spell-correct.html </a:t>
            </a:r>
            <a:endParaRPr lang="el-GR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3.3.5</a:t>
            </a:r>
          </a:p>
        </p:txBody>
      </p:sp>
    </p:spTree>
    <p:extLst>
      <p:ext uri="{BB962C8B-B14F-4D97-AF65-F5344CB8AC3E}">
        <p14:creationId xmlns:p14="http://schemas.microsoft.com/office/powerpoint/2010/main" val="33321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2596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1804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Εκφράζουμε το πρόβλημ</a:t>
            </a:r>
            <a:r>
              <a:rPr lang="el-GR" dirty="0" smtClean="0">
                <a:latin typeface="+mn-lt"/>
              </a:rPr>
              <a:t>α ως συνδυασμό υπό-προβλημάτων – η βέλτιστη λύση βασίζεται στη βέλτιστη λύση του υπό-προβλήματος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l-GR" sz="1800" u="sng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Shortest path</a:t>
            </a:r>
          </a:p>
          <a:p>
            <a:pPr lvl="2">
              <a:spcBef>
                <a:spcPts val="700"/>
              </a:spcBef>
              <a:buClr>
                <a:srgbClr val="336699"/>
              </a:buClr>
            </a:pPr>
            <a:r>
              <a:rPr lang="en-US" sz="2000" dirty="0" smtClean="0">
                <a:latin typeface="+mn-lt"/>
              </a:rPr>
              <a:t>Dynamic version of </a:t>
            </a:r>
            <a:r>
              <a:rPr lang="en-US" sz="2000" dirty="0" err="1" smtClean="0">
                <a:latin typeface="+mn-lt"/>
              </a:rPr>
              <a:t>Dijkstra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όχι όσο αποδοτική όσο μια </a:t>
            </a:r>
            <a:r>
              <a:rPr lang="en-US" sz="2000" dirty="0" smtClean="0">
                <a:latin typeface="+mn-lt"/>
              </a:rPr>
              <a:t>greedy </a:t>
            </a:r>
            <a:r>
              <a:rPr lang="el-GR" sz="2000" dirty="0" smtClean="0">
                <a:latin typeface="+mn-lt"/>
              </a:rPr>
              <a:t>υλοποίηση</a:t>
            </a:r>
            <a:endParaRPr lang="en-US" sz="2000" dirty="0">
              <a:latin typeface="+mn-lt"/>
            </a:endParaRP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sz="1600" smtClean="0">
                <a:latin typeface="+mn-lt"/>
              </a:rPr>
              <a:t>Bellman-Ford </a:t>
            </a:r>
            <a:r>
              <a:rPr lang="en-GB" sz="1600" dirty="0" smtClean="0">
                <a:latin typeface="+mn-lt"/>
              </a:rPr>
              <a:t>single source shortest path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+mn-lt"/>
              </a:rPr>
              <a:t>Floyd-</a:t>
            </a:r>
            <a:r>
              <a:rPr lang="en-GB" sz="1600" dirty="0" err="1" smtClean="0">
                <a:latin typeface="+mn-lt"/>
              </a:rPr>
              <a:t>Warshall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>
                <a:latin typeface="+mn-lt"/>
              </a:rPr>
              <a:t>all pairs shortest path</a:t>
            </a: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4350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μεμονωμένης λέξης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45915"/>
            <a:ext cx="7886700" cy="435133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l-GR" sz="2800" dirty="0" smtClean="0">
                <a:ea typeface="ＭＳ Ｐゴシック" pitchFamily="-112" charset="-128"/>
              </a:rPr>
              <a:t>Δοθέντων ενός λεξικού και μιας ακολουθίας χαρακτήρων </a:t>
            </a:r>
            <a:r>
              <a:rPr lang="en-US" sz="2800" i="1" dirty="0" smtClean="0">
                <a:ea typeface="ＭＳ Ｐゴシック" pitchFamily="-112" charset="-128"/>
              </a:rPr>
              <a:t>Q</a:t>
            </a:r>
            <a:r>
              <a:rPr lang="el-GR" sz="2800" dirty="0" smtClean="0">
                <a:ea typeface="ＭＳ Ｐゴシック" pitchFamily="-112" charset="-128"/>
              </a:rPr>
              <a:t>, επέστρεψε τις λέξεις του λεξικού που είναι </a:t>
            </a:r>
            <a:r>
              <a:rPr lang="el-GR" sz="28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πιο κοντά </a:t>
            </a:r>
            <a:r>
              <a:rPr lang="el-GR" sz="2800" dirty="0" smtClean="0">
                <a:ea typeface="ＭＳ Ｐゴシック" pitchFamily="-112" charset="-128"/>
              </a:rPr>
              <a:t>στο </a:t>
            </a:r>
            <a:r>
              <a:rPr lang="en-US" sz="2800" i="1" dirty="0" smtClean="0">
                <a:ea typeface="ＭＳ Ｐゴシック" pitchFamily="-112" charset="-128"/>
              </a:rPr>
              <a:t>Q</a:t>
            </a:r>
            <a:endParaRPr lang="el-GR" sz="2800" i="1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000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800" dirty="0" smtClean="0">
                <a:ea typeface="ＭＳ Ｐゴシック" pitchFamily="-112" charset="-128"/>
              </a:rPr>
              <a:t>Τι σημαίνει </a:t>
            </a:r>
            <a:r>
              <a:rPr lang="en-US" sz="2800" dirty="0" smtClean="0">
                <a:ea typeface="ＭＳ Ｐゴシック" pitchFamily="-112" charset="-128"/>
              </a:rPr>
              <a:t> “</a:t>
            </a:r>
            <a:r>
              <a:rPr lang="el-GR" sz="2800" dirty="0" smtClean="0">
                <a:ea typeface="ＭＳ Ｐゴシック" pitchFamily="-112" charset="-128"/>
              </a:rPr>
              <a:t>πιο κοντά</a:t>
            </a:r>
            <a:r>
              <a:rPr lang="en-US" sz="2800" dirty="0" smtClean="0">
                <a:ea typeface="ＭＳ Ｐゴシック" pitchFamily="-112" charset="-128"/>
              </a:rPr>
              <a:t>”?</a:t>
            </a:r>
          </a:p>
          <a:p>
            <a:pPr marL="0" indent="0" eaLnBrk="1" hangingPunct="1">
              <a:buNone/>
            </a:pPr>
            <a:r>
              <a:rPr lang="el-GR" sz="2800" dirty="0" smtClean="0">
                <a:ea typeface="ＭＳ Ｐゴシック" pitchFamily="-112" charset="-128"/>
              </a:rPr>
              <a:t>Θα εξετάσουμε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δύο ορισμούς εγγύτητας (απόστασης):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Την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-- edit distance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n-US" sz="2400" dirty="0" err="1" smtClean="0">
                <a:ea typeface="ＭＳ Ｐゴシック" pitchFamily="-112" charset="-128"/>
              </a:rPr>
              <a:t>Levenshtein</a:t>
            </a:r>
            <a:r>
              <a:rPr lang="en-US" sz="2400" dirty="0" smtClean="0">
                <a:ea typeface="ＭＳ Ｐゴシック" pitchFamily="-112" charset="-128"/>
              </a:rPr>
              <a:t> distance)</a:t>
            </a:r>
            <a:r>
              <a:rPr lang="el-GR" sz="2400" dirty="0" smtClean="0">
                <a:ea typeface="ＭＳ Ｐゴシック" pitchFamily="-112" charset="-128"/>
              </a:rPr>
              <a:t> και την </a:t>
            </a:r>
            <a:r>
              <a:rPr lang="el-GR" sz="2400" i="1" dirty="0" smtClean="0">
                <a:ea typeface="ＭＳ Ｐゴシック" pitchFamily="-112" charset="-128"/>
              </a:rPr>
              <a:t>σταθμισμένη</a:t>
            </a:r>
            <a:r>
              <a:rPr lang="el-GR" sz="2400" dirty="0" smtClean="0">
                <a:ea typeface="ＭＳ Ｐゴシック" pitchFamily="-112" charset="-128"/>
              </a:rPr>
              <a:t> εκδοχή της </a:t>
            </a:r>
            <a:r>
              <a:rPr lang="en-US" sz="2400" dirty="0" smtClean="0">
                <a:ea typeface="ＭＳ Ｐゴシック" pitchFamily="-112" charset="-128"/>
              </a:rPr>
              <a:t>-- </a:t>
            </a:r>
            <a:r>
              <a:rPr lang="en-US" sz="2400" i="1" dirty="0">
                <a:ea typeface="ＭＳ Ｐゴシック" pitchFamily="-112" charset="-128"/>
              </a:rPr>
              <a:t>weighted edit distance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Επικάλυψη (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overlap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n-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193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(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Edit distance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25193" y="1613465"/>
            <a:ext cx="8229600" cy="371078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ΟΡΙΣΜΟΣ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Δοθέντων δυο αλφαριθμητικών (</a:t>
            </a:r>
            <a:r>
              <a:rPr lang="en-US" sz="2400" dirty="0" smtClean="0">
                <a:ea typeface="ＭＳ Ｐゴシック" pitchFamily="-112" charset="-128"/>
              </a:rPr>
              <a:t>strings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ea typeface="ＭＳ Ｐゴシック" pitchFamily="-112" charset="-128"/>
              </a:rPr>
              <a:t>S</a:t>
            </a:r>
            <a:r>
              <a:rPr lang="en-US" sz="2400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1</a:t>
            </a:r>
            <a:r>
              <a:rPr lang="en-US" sz="2400" dirty="0" smtClean="0">
                <a:ea typeface="ＭＳ Ｐゴシック" pitchFamily="-112" charset="-128"/>
              </a:rPr>
              <a:t> and </a:t>
            </a:r>
            <a:r>
              <a:rPr lang="en-US" sz="2400" i="1" dirty="0" smtClean="0">
                <a:solidFill>
                  <a:srgbClr val="FF0000"/>
                </a:solidFill>
                <a:ea typeface="ＭＳ Ｐゴシック" pitchFamily="-112" charset="-128"/>
              </a:rPr>
              <a:t>S</a:t>
            </a:r>
            <a:r>
              <a:rPr lang="en-US" sz="2400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2</a:t>
            </a:r>
            <a:r>
              <a:rPr lang="en-US" sz="2400" dirty="0" smtClean="0">
                <a:ea typeface="ＭＳ Ｐゴシック" pitchFamily="-112" charset="-128"/>
              </a:rPr>
              <a:t>, </a:t>
            </a:r>
            <a:r>
              <a:rPr lang="el-GR" sz="2400" dirty="0" smtClean="0">
                <a:ea typeface="ＭＳ Ｐゴシック" pitchFamily="-112" charset="-128"/>
              </a:rPr>
              <a:t>η απόσταση ορίζεται ως ο </a:t>
            </a:r>
            <a:r>
              <a:rPr lang="el-GR" sz="2400" i="1" dirty="0" smtClean="0">
                <a:solidFill>
                  <a:srgbClr val="FF0000"/>
                </a:solidFill>
                <a:ea typeface="ＭＳ Ｐゴシック" pitchFamily="-112" charset="-128"/>
              </a:rPr>
              <a:t>ελάχιστος αριθμός πράξεων </a:t>
            </a:r>
            <a:r>
              <a:rPr lang="el-GR" sz="2400" dirty="0" smtClean="0">
                <a:ea typeface="ＭＳ Ｐゴシック" pitchFamily="-112" charset="-128"/>
              </a:rPr>
              <a:t>για τη μετατροπή του ενός στο</a:t>
            </a:r>
            <a:r>
              <a:rPr lang="el-GR" sz="2400" dirty="0">
                <a:ea typeface="ＭＳ Ｐゴシック" pitchFamily="-112" charset="-128"/>
              </a:rPr>
              <a:t>ν</a:t>
            </a:r>
            <a:r>
              <a:rPr lang="el-GR" sz="2400" dirty="0" smtClean="0">
                <a:ea typeface="ＭＳ Ｐゴシック" pitchFamily="-112" charset="-128"/>
              </a:rPr>
              <a:t> άλλο</a:t>
            </a:r>
          </a:p>
          <a:p>
            <a:pPr eaLnBrk="1" hangingPunct="1">
              <a:buNone/>
            </a:pPr>
            <a:endParaRPr lang="en-US" sz="1600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Συνήθως, οι πράξεις είναι σε επίπεδο χαρακτήρα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distance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l-GR" sz="2000" dirty="0">
                <a:ea typeface="ＭＳ Ｐゴシック" pitchFamily="-112" charset="-128"/>
              </a:rPr>
              <a:t>Πράξεις</a:t>
            </a:r>
          </a:p>
          <a:p>
            <a:pPr marL="685800" lvl="2" indent="0">
              <a:buNone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(1)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Insert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– Εισαγωγή</a:t>
            </a:r>
            <a:r>
              <a:rPr lang="en-US" sz="2000" dirty="0" smtClean="0">
                <a:ea typeface="ＭＳ Ｐゴシック" pitchFamily="-112" charset="-128"/>
              </a:rPr>
              <a:t>, </a:t>
            </a:r>
            <a:endParaRPr lang="el-GR" sz="2000" dirty="0" smtClean="0">
              <a:ea typeface="ＭＳ Ｐゴシック" pitchFamily="-112" charset="-128"/>
            </a:endParaRPr>
          </a:p>
          <a:p>
            <a:pPr marL="685800" lvl="2" indent="0">
              <a:buNone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(2)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Delete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- Διαγραφή και </a:t>
            </a:r>
          </a:p>
          <a:p>
            <a:pPr marL="685800" lvl="2" indent="0">
              <a:buNone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(3)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Replace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– Αντικατάσταση ενός χαρακτήρα (μερικές φορές</a:t>
            </a:r>
            <a:r>
              <a:rPr lang="en-US" sz="2000" dirty="0" smtClean="0">
                <a:ea typeface="ＭＳ Ｐゴシック" pitchFamily="-112" charset="-128"/>
              </a:rPr>
              <a:t>: </a:t>
            </a:r>
            <a:r>
              <a:rPr lang="el-GR" sz="2000" dirty="0" smtClean="0">
                <a:ea typeface="ＭＳ Ｐゴシック" pitchFamily="-112" charset="-128"/>
              </a:rPr>
              <a:t>κόστος 2 ως </a:t>
            </a:r>
            <a:r>
              <a:rPr lang="en-US" sz="2000" dirty="0" smtClean="0">
                <a:ea typeface="ＭＳ Ｐゴシック" pitchFamily="-112" charset="-128"/>
              </a:rPr>
              <a:t>delete-insert)</a:t>
            </a:r>
            <a:endParaRPr lang="el-GR" sz="2000" dirty="0" smtClean="0">
              <a:ea typeface="ＭＳ Ｐゴシック" pitchFamily="-112" charset="-128"/>
            </a:endParaRPr>
          </a:p>
          <a:p>
            <a:pPr marL="685800" lvl="2" indent="0">
              <a:buNone/>
            </a:pPr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Damerau-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distance</a:t>
            </a:r>
            <a:r>
              <a:rPr lang="el-GR" sz="2000" b="1" dirty="0" smtClean="0"/>
              <a:t>:</a:t>
            </a:r>
          </a:p>
          <a:p>
            <a:pPr marL="685800" lvl="2" indent="0">
              <a:buNone/>
            </a:pPr>
            <a:r>
              <a:rPr lang="el-GR" sz="2000" b="1" dirty="0" smtClean="0"/>
              <a:t>+</a:t>
            </a:r>
            <a:r>
              <a:rPr lang="el-GR" sz="1700" dirty="0" smtClean="0"/>
              <a:t>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Transposition</a:t>
            </a:r>
            <a:r>
              <a:rPr lang="el-GR" sz="1700" dirty="0">
                <a:ea typeface="ＭＳ Ｐゴシック" pitchFamily="-112" charset="-128"/>
              </a:rPr>
              <a:t> - Αντιμετάθεση </a:t>
            </a:r>
            <a:r>
              <a:rPr lang="el-GR" sz="1700" dirty="0" smtClean="0">
                <a:ea typeface="ＭＳ Ｐゴシック" pitchFamily="-112" charset="-128"/>
              </a:rPr>
              <a:t>ενός χαρακτήρα</a:t>
            </a:r>
            <a:endParaRPr lang="en-US" sz="17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64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90500" y="1524000"/>
            <a:ext cx="8515350" cy="26670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Το λεξικό περιέχει: το </a:t>
            </a:r>
            <a:r>
              <a:rPr lang="el-GR" sz="2000" i="1" dirty="0" smtClean="0">
                <a:ea typeface="ＭＳ Ｐゴシック" pitchFamily="-112" charset="-128"/>
              </a:rPr>
              <a:t>λεξιλόγιο όρων (λήμμα)</a:t>
            </a:r>
            <a:r>
              <a:rPr lang="el-GR" sz="2000" dirty="0" smtClean="0">
                <a:ea typeface="ＭＳ Ｐゴシック" pitchFamily="-112" charset="-128"/>
              </a:rPr>
              <a:t>, για κάθε όρο: τη συχνότητα εγγράφου (</a:t>
            </a:r>
            <a:r>
              <a:rPr lang="en-US" sz="2000" dirty="0" smtClean="0">
                <a:ea typeface="ＭＳ Ｐゴシック" pitchFamily="-112" charset="-128"/>
              </a:rPr>
              <a:t>document frequency</a:t>
            </a:r>
            <a:r>
              <a:rPr lang="el-GR" sz="2000" dirty="0" smtClean="0">
                <a:ea typeface="ＭＳ Ｐゴシック" pitchFamily="-112" charset="-128"/>
              </a:rPr>
              <a:t>) και δείκτη στη λίστα καταχωρήσεων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Σε κάθε ερώτημα, αναζήτηση στο λεξικό αν υπάρχει ο όρος και σε ποια έγγραφα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Ποια δομή δεδομένων είναι κατάλληλη;</a:t>
            </a:r>
            <a:endParaRPr lang="en-US" sz="20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61096"/>
            <a:ext cx="5867400" cy="247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270896"/>
            <a:ext cx="2057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Kokila" pitchFamily="34" charset="0"/>
              </a:rPr>
              <a:t>Λεξικό</a:t>
            </a:r>
            <a:endParaRPr lang="el-GR" dirty="0">
              <a:solidFill>
                <a:schemeClr val="accent2">
                  <a:lumMod val="50000"/>
                </a:schemeClr>
              </a:solidFill>
              <a:latin typeface="+mn-lt"/>
              <a:cs typeface="Koki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33"/>
            <a:ext cx="88392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(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Edit distance</a:t>
            </a:r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3962400"/>
            <a:ext cx="8077200" cy="12192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	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υπολογίζεται με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υναμικό προγραμματισμό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Κοιτάξτε πχ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http://www.let.rug.nl/kleiweg/lev/ </a:t>
            </a:r>
            <a:r>
              <a:rPr lang="el-GR" dirty="0" smtClean="0">
                <a:ea typeface="ＭＳ Ｐゴシック" pitchFamily="-112" charset="-128"/>
              </a:rPr>
              <a:t>για παραδείγματα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3.3.3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949449"/>
            <a:ext cx="80010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5725" lvl="1" algn="ctr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Παραδείγματα</a:t>
            </a:r>
          </a:p>
          <a:p>
            <a:pPr marL="85725" lvl="1">
              <a:spcBef>
                <a:spcPts val="700"/>
              </a:spcBef>
              <a:buClr>
                <a:srgbClr val="336699"/>
              </a:buClr>
            </a:pPr>
            <a:r>
              <a:rPr lang="de-DE" sz="2000" dirty="0" err="1" smtClean="0">
                <a:latin typeface="+mn-lt"/>
              </a:rPr>
              <a:t>Levenshtein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distance</a:t>
            </a:r>
            <a:r>
              <a:rPr lang="el-GR" sz="2000" dirty="0">
                <a:latin typeface="+mn-lt"/>
              </a:rPr>
              <a:t>:</a:t>
            </a:r>
            <a:r>
              <a:rPr lang="de-DE" sz="2000" dirty="0">
                <a:latin typeface="+mn-lt"/>
              </a:rPr>
              <a:t> </a:t>
            </a:r>
            <a:r>
              <a:rPr lang="de-DE" sz="2000" i="1" dirty="0" err="1" smtClean="0">
                <a:latin typeface="+mn-lt"/>
              </a:rPr>
              <a:t>dog</a:t>
            </a:r>
            <a:r>
              <a:rPr lang="de-DE" sz="2000" i="1" dirty="0" smtClean="0">
                <a:latin typeface="+mn-lt"/>
              </a:rPr>
              <a:t>-do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en-US" sz="2000" i="1" dirty="0" err="1" smtClean="0">
                <a:latin typeface="+mn-lt"/>
              </a:rPr>
              <a:t>dof</a:t>
            </a:r>
            <a:r>
              <a:rPr lang="en-US" sz="2000" i="1" dirty="0" smtClean="0">
                <a:latin typeface="+mn-lt"/>
              </a:rPr>
              <a:t>-dog </a:t>
            </a:r>
            <a:r>
              <a:rPr lang="de-DE" sz="2000" i="1" dirty="0" err="1" smtClean="0">
                <a:latin typeface="+mn-lt"/>
              </a:rPr>
              <a:t>cat-cart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de-DE" sz="2000" i="1" dirty="0" err="1" smtClean="0">
                <a:latin typeface="+mn-lt"/>
              </a:rPr>
              <a:t>cat-cut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de-DE" sz="2000" i="1" dirty="0" err="1" smtClean="0">
                <a:latin typeface="+mn-lt"/>
              </a:rPr>
              <a:t>cat-act</a:t>
            </a:r>
            <a:r>
              <a:rPr lang="de-DE" sz="2000" dirty="0">
                <a:latin typeface="+mn-lt"/>
              </a:rPr>
              <a:t>: </a:t>
            </a:r>
            <a:r>
              <a:rPr lang="de-DE" sz="2000" dirty="0" smtClean="0">
                <a:latin typeface="+mn-lt"/>
              </a:rPr>
              <a:t>2, </a:t>
            </a:r>
            <a:r>
              <a:rPr lang="de-DE" sz="2000" dirty="0" err="1" smtClean="0">
                <a:latin typeface="+mn-lt"/>
              </a:rPr>
              <a:t>cat</a:t>
            </a:r>
            <a:r>
              <a:rPr lang="de-DE" sz="2000" dirty="0" smtClean="0">
                <a:latin typeface="+mn-lt"/>
              </a:rPr>
              <a:t>-dog: 3</a:t>
            </a:r>
            <a:endParaRPr lang="de-DE" sz="2000" dirty="0">
              <a:latin typeface="+mn-lt"/>
            </a:endParaRPr>
          </a:p>
          <a:p>
            <a:pPr marL="85725" lvl="1">
              <a:spcBef>
                <a:spcPts val="700"/>
              </a:spcBef>
              <a:buClr>
                <a:srgbClr val="336699"/>
              </a:buClr>
            </a:pPr>
            <a:r>
              <a:rPr lang="de-DE" sz="2000" i="1" dirty="0" smtClean="0">
                <a:latin typeface="+mn-lt"/>
              </a:rPr>
              <a:t>Damerau-</a:t>
            </a:r>
            <a:r>
              <a:rPr lang="de-DE" sz="2000" i="1" dirty="0" err="1" smtClean="0">
                <a:latin typeface="+mn-lt"/>
              </a:rPr>
              <a:t>Levenshtein</a:t>
            </a:r>
            <a:r>
              <a:rPr lang="de-DE" sz="2000" i="1" dirty="0" smtClean="0">
                <a:latin typeface="+mn-lt"/>
              </a:rPr>
              <a:t> </a:t>
            </a:r>
            <a:r>
              <a:rPr lang="de-DE" sz="2000" i="1" dirty="0" err="1" smtClean="0">
                <a:latin typeface="+mn-lt"/>
              </a:rPr>
              <a:t>distance</a:t>
            </a:r>
            <a:r>
              <a:rPr lang="el-GR" sz="2000" i="1" dirty="0" smtClean="0">
                <a:latin typeface="+mn-lt"/>
              </a:rPr>
              <a:t>:</a:t>
            </a:r>
            <a:r>
              <a:rPr lang="de-DE" sz="2000" i="1" dirty="0" smtClean="0">
                <a:latin typeface="+mn-lt"/>
              </a:rPr>
              <a:t> </a:t>
            </a:r>
            <a:r>
              <a:rPr lang="de-DE" sz="2000" i="1" dirty="0" err="1" smtClean="0">
                <a:latin typeface="+mn-lt"/>
              </a:rPr>
              <a:t>cat-act</a:t>
            </a:r>
            <a:r>
              <a:rPr lang="de-DE" sz="2000" i="1" dirty="0" smtClean="0">
                <a:latin typeface="+mn-lt"/>
              </a:rPr>
              <a:t>: 1</a:t>
            </a:r>
            <a:endParaRPr lang="el-GR" sz="2000" i="1" dirty="0" smtClean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sz="2000" i="1" dirty="0" smtClean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2596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1804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Εκφράζουμε το πρόβλημ</a:t>
            </a:r>
            <a:r>
              <a:rPr lang="el-GR" dirty="0" smtClean="0">
                <a:latin typeface="+mn-lt"/>
              </a:rPr>
              <a:t>α ως συνδυασμό υπό-προβλημάτων – η βέλτιστη λύση βασίζεται στη βέλτιστη λύση του υπό-προβλήματος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Στην περίπτωση των αποστάσεων διόρθωσης – το υπό-πρόβλημα </a:t>
            </a:r>
            <a:r>
              <a:rPr lang="el-GR" u="sng" dirty="0" smtClean="0">
                <a:solidFill>
                  <a:schemeClr val="tx1"/>
                </a:solidFill>
                <a:latin typeface="+mn-lt"/>
              </a:rPr>
              <a:t>δυο προθ</a:t>
            </a:r>
            <a:r>
              <a:rPr lang="el-GR" u="sng" dirty="0" smtClean="0">
                <a:latin typeface="+mn-lt"/>
              </a:rPr>
              <a:t>η</a:t>
            </a:r>
            <a:r>
              <a:rPr lang="el-GR" u="sng" dirty="0" smtClean="0">
                <a:solidFill>
                  <a:schemeClr val="tx1"/>
                </a:solidFill>
                <a:latin typeface="+mn-lt"/>
              </a:rPr>
              <a:t>μάτων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Ο βέλτιστος τρόπος από μια λέξη σε μια άλλη, βασίζεται στο βέλτιστο τρόπο από κάποιο </a:t>
            </a:r>
            <a:r>
              <a:rPr lang="el-GR" sz="1800" u="sng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πρόθημα της πρώτης </a:t>
            </a:r>
            <a:r>
              <a:rPr lang="el-GR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σε κάποιο </a:t>
            </a:r>
            <a:r>
              <a:rPr lang="el-GR" sz="1800" u="sng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πρόθημα της δεύτερης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Έναν </a:t>
            </a:r>
            <a:r>
              <a:rPr lang="el-GR" dirty="0">
                <a:latin typeface="+mn-lt"/>
              </a:rPr>
              <a:t>π</a:t>
            </a:r>
            <a:r>
              <a:rPr lang="el-GR" dirty="0" smtClean="0">
                <a:latin typeface="+mn-lt"/>
              </a:rPr>
              <a:t>ίνακα 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Γραμμές</a:t>
            </a:r>
            <a:r>
              <a:rPr lang="el-GR" sz="2000" dirty="0" smtClean="0">
                <a:latin typeface="+mn-lt"/>
              </a:rPr>
              <a:t>: Γράμματα (προθήματα) της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πρώτη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Στήλες</a:t>
            </a:r>
            <a:r>
              <a:rPr lang="el-GR" sz="2000" dirty="0" smtClean="0">
                <a:latin typeface="+mn-lt"/>
              </a:rPr>
              <a:t>: Γράμματα (προθήματα) της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δεύτερης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Θέσεις</a:t>
            </a:r>
            <a:r>
              <a:rPr lang="el-GR" sz="2000" dirty="0" smtClean="0">
                <a:latin typeface="+mn-lt"/>
              </a:rPr>
              <a:t> του πίνακα: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βέλτιστο κόστος </a:t>
            </a:r>
            <a:r>
              <a:rPr lang="el-GR" sz="2000" dirty="0" smtClean="0">
                <a:latin typeface="+mn-lt"/>
              </a:rPr>
              <a:t>(απόσταση)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83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270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διόρθωσης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762000" y="2045753"/>
            <a:ext cx="4033448" cy="3657600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7" name="Picture 16" descr="34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23" name="TextBox 22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3000" y="1663741"/>
                <a:ext cx="37338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cats </a:t>
                </a:r>
                <a:r>
                  <a:rPr lang="el-GR" dirty="0" smtClean="0">
                    <a:latin typeface="+mn-lt"/>
                  </a:rPr>
                  <a:t>-&gt;</a:t>
                </a:r>
                <a:r>
                  <a:rPr lang="en-US" dirty="0" smtClean="0">
                    <a:latin typeface="+mn-lt"/>
                  </a:rPr>
                  <a:t> fast</a:t>
                </a:r>
              </a:p>
              <a:p>
                <a:endParaRPr lang="el-GR" dirty="0" smtClean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Κάθε στοιχείο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m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[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i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, j] </a:t>
                </a:r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του πίνακα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: </a:t>
                </a:r>
                <a:r>
                  <a:rPr lang="el-GR" dirty="0" smtClean="0">
                    <a:latin typeface="+mn-lt"/>
                  </a:rPr>
                  <a:t>το </a:t>
                </a:r>
                <a:r>
                  <a:rPr lang="el-GR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βέλτιστο</a:t>
                </a:r>
                <a:r>
                  <a:rPr lang="el-GR" dirty="0" smtClean="0">
                    <a:latin typeface="+mn-lt"/>
                  </a:rPr>
                  <a:t> κόστος </a:t>
                </a:r>
                <a:r>
                  <a:rPr lang="en-US" dirty="0" smtClean="0">
                    <a:latin typeface="+mn-lt"/>
                  </a:rPr>
                  <a:t>(</a:t>
                </a:r>
                <a:r>
                  <a:rPr lang="el-GR" dirty="0" smtClean="0">
                    <a:latin typeface="+mn-lt"/>
                  </a:rPr>
                  <a:t>ελάχιστη απόσταση) για να πάμε από 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 πρόθεμα μήκους</a:t>
                </a:r>
                <a:r>
                  <a:rPr lang="el-GR" b="1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n-US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i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του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1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στο πρόθεμα μήκους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j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του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2</a:t>
                </a:r>
                <a:endParaRPr lang="el-GR" baseline="-2500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  <a:p>
                <a:endParaRPr lang="el-GR" baseline="-25000" dirty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  <a:p>
                <a:r>
                  <a:rPr lang="el-GR" dirty="0">
                    <a:latin typeface="+mn-lt"/>
                  </a:rPr>
                  <a:t>Πχ </a:t>
                </a:r>
                <a:r>
                  <a:rPr lang="en-US" dirty="0" smtClean="0">
                    <a:latin typeface="+mn-lt"/>
                  </a:rPr>
                  <a:t>m[</a:t>
                </a:r>
                <a:r>
                  <a:rPr lang="el-GR" dirty="0">
                    <a:latin typeface="+mn-lt"/>
                  </a:rPr>
                  <a:t>3</a:t>
                </a:r>
                <a:r>
                  <a:rPr lang="en-US" dirty="0" smtClean="0">
                    <a:latin typeface="+mn-lt"/>
                  </a:rPr>
                  <a:t>, </a:t>
                </a:r>
                <a:r>
                  <a:rPr lang="el-GR" dirty="0" smtClean="0">
                    <a:latin typeface="+mn-lt"/>
                  </a:rPr>
                  <a:t>2</a:t>
                </a:r>
                <a:r>
                  <a:rPr lang="en-US" dirty="0" smtClean="0">
                    <a:latin typeface="+mn-lt"/>
                  </a:rPr>
                  <a:t>] cat-&gt;</a:t>
                </a:r>
                <a:r>
                  <a:rPr lang="en-US" dirty="0" err="1" smtClean="0">
                    <a:latin typeface="+mn-lt"/>
                  </a:rPr>
                  <a:t>fa</a:t>
                </a:r>
                <a:endParaRPr lang="en-US" dirty="0" smtClean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      m[0, 3]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l-GR" dirty="0">
                    <a:latin typeface="+mn-lt"/>
                  </a:rPr>
                  <a:t>κ</a:t>
                </a:r>
                <a:r>
                  <a:rPr lang="el-GR" dirty="0" smtClean="0">
                    <a:latin typeface="+mn-lt"/>
                  </a:rPr>
                  <a:t>ενό</a:t>
                </a:r>
                <a:r>
                  <a:rPr lang="en-US" dirty="0" smtClean="0">
                    <a:latin typeface="+mn-lt"/>
                  </a:rPr>
                  <a:t>)</a:t>
                </a:r>
                <a:r>
                  <a:rPr lang="el-GR" dirty="0" smtClean="0">
                    <a:latin typeface="+mn-lt"/>
                  </a:rPr>
                  <a:t> -&gt;</a:t>
                </a:r>
                <a:r>
                  <a:rPr lang="en-US" dirty="0" err="1" smtClean="0">
                    <a:latin typeface="+mn-lt"/>
                  </a:rPr>
                  <a:t>fas</a:t>
                </a:r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663741"/>
                <a:ext cx="3733800" cy="4401205"/>
              </a:xfrm>
              <a:prstGeom prst="rect">
                <a:avLst/>
              </a:prstGeom>
              <a:blipFill rotWithShape="0">
                <a:blip r:embed="rId3"/>
                <a:stretch>
                  <a:fillRect l="-2614" t="-1108" r="-1144" b="-22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4350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Πως υπολογίζουμε τα στοιχεία του πίνακα;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Ε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πικαλυπτόμενες υπό-λύσεις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Βέλτιστο κόστος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m[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j]</a:t>
            </a: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Πχ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m[2, 3] ca -&gt;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fas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3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διαφορετικοί τρόποι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, j-1] 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από αριστερά (γραμμή)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marL="2571750" lvl="5" indent="-28575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	m[2, 2] ca -&gt;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fa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(insert s)</a:t>
            </a:r>
            <a:endParaRPr lang="el-GR" sz="1800" dirty="0" smtClean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m[i-1, j] 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από πάνω (στήλη)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571750" lvl="5" indent="-28575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	m[1, 3]  c-&gt;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fas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(delete a)</a:t>
            </a:r>
            <a:endParaRPr lang="el-GR" sz="1800" dirty="0" smtClean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m[i-1, j-1] (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διαγώνια)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marL="2571750" lvl="5" indent="-28575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	m[1,2]  c -&gt;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fa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(replace a 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με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15000" y="28194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(από αριστερά)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10" name="Picture 9" descr="3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799" y="1643050"/>
            <a:ext cx="8392167" cy="457203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830292"/>
              </p:ext>
            </p:extLst>
          </p:nvPr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55626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1571612"/>
            <a:ext cx="8526029" cy="4716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(από πάνω)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858000" y="3048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75" y="1643050"/>
            <a:ext cx="8456188" cy="4680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(διαγώνια)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διαφορετικό από το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8399045" cy="4556667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(διαγώνια)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ίδιο με το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55976"/>
              </p:ext>
            </p:extLst>
          </p:nvPr>
        </p:nvGraphicFramePr>
        <p:xfrm>
          <a:off x="1295400" y="3124200"/>
          <a:ext cx="6705600" cy="2590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85744"/>
                <a:gridCol w="3419856"/>
              </a:tblGrid>
              <a:tr h="1258096">
                <a:tc>
                  <a:txBody>
                    <a:bodyPr/>
                    <a:lstStyle/>
                    <a:p>
                      <a:pPr algn="ctr" rtl="0"/>
                      <a:endParaRPr lang="el-GR" sz="2200" b="0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l-GR" sz="22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Εξαρτάται από το επόμενο γράμμα</a:t>
                      </a:r>
                      <a:endParaRPr lang="de-DE" sz="2200" b="0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γείτονα</a:t>
                      </a:r>
                      <a:endParaRPr lang="de-DE" sz="2200" b="0" kern="1200" baseline="0" dirty="0" smtClean="0"/>
                    </a:p>
                    <a:p>
                      <a:pPr rtl="0"/>
                      <a:r>
                        <a:rPr lang="de-DE" sz="2200" b="0" kern="120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(</a:t>
                      </a:r>
                      <a:r>
                        <a:rPr lang="de-DE" sz="2200" b="0" kern="1200" baseline="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delete</a:t>
                      </a:r>
                      <a:r>
                        <a:rPr lang="de-DE" sz="2200" b="0" kern="120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) </a:t>
                      </a:r>
                      <a:r>
                        <a:rPr lang="de-DE" sz="2200" b="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[i-1, j]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04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κόστος από τον αριστερό γείτονα </a:t>
                      </a:r>
                      <a:r>
                        <a:rPr lang="de-DE" sz="2200" kern="1200" baseline="0" dirty="0" smtClean="0"/>
                        <a:t>(</a:t>
                      </a:r>
                      <a:r>
                        <a:rPr lang="de-DE" sz="2200" kern="1200" baseline="0" dirty="0" err="1" smtClean="0"/>
                        <a:t>insert</a:t>
                      </a:r>
                      <a:r>
                        <a:rPr lang="de-DE" sz="2200" kern="1200" baseline="0" dirty="0" smtClean="0"/>
                        <a:t>)</a:t>
                      </a:r>
                    </a:p>
                    <a:p>
                      <a:pPr rtl="0"/>
                      <a:r>
                        <a:rPr lang="de-DE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[i, j-1]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Το μικρότερο από τις 3 πιθανές για να φτάσουμε στο </a:t>
                      </a:r>
                      <a:r>
                        <a:rPr lang="el-GR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en-US" sz="2200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j]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9800" y="2514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j -1				j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-1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l-GR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Για να υπολογίσουμε το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m[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, j]</a:t>
            </a:r>
            <a:endParaRPr lang="el-GR" dirty="0" smtClean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1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18" name="Picture 17" descr="3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326965" cy="4571906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>
            <a:off x="4299892" y="2057400"/>
            <a:ext cx="4425063" cy="3736032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0" name="Picture 9" descr="34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14" name="TextBox 13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4800" y="5791200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Κόστος διόρθωσης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για τα προθέματα</a:t>
            </a:r>
            <a:endParaRPr lang="el-GR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2133600"/>
            <a:ext cx="29718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5486400" y="2590800"/>
            <a:ext cx="609600" cy="3124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4495799" y="3200400"/>
            <a:ext cx="4212165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57600" y="2590800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4400" y="1676400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+mn-lt"/>
              </a:rPr>
              <a:t>Αρχικοποίηση</a:t>
            </a:r>
            <a:endParaRPr lang="el-GR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Μια απλοϊκή λύση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3435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array of </a:t>
            </a:r>
            <a:r>
              <a:rPr lang="en-US" dirty="0" err="1" smtClean="0">
                <a:ea typeface="ＭＳ Ｐゴシック" pitchFamily="-112" charset="-128"/>
              </a:rPr>
              <a:t>struct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        </a:t>
            </a: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 char[20]  </a:t>
            </a:r>
            <a:r>
              <a:rPr lang="el-GR" sz="2400" dirty="0" smtClean="0">
                <a:ea typeface="ＭＳ Ｐゴシック" pitchFamily="-112" charset="-128"/>
              </a:rPr>
              <a:t> 		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int</a:t>
            </a:r>
            <a:r>
              <a:rPr lang="en-US" sz="2400" dirty="0" smtClean="0">
                <a:ea typeface="ＭＳ Ｐゴシック" pitchFamily="-112" charset="-128"/>
              </a:rPr>
              <a:t>                   </a:t>
            </a:r>
            <a:r>
              <a:rPr lang="el-GR" sz="2400" dirty="0" smtClean="0">
                <a:ea typeface="ＭＳ Ｐゴシック" pitchFamily="-112" charset="-128"/>
              </a:rPr>
              <a:t>	</a:t>
            </a:r>
            <a:r>
              <a:rPr lang="en-US" sz="2400" dirty="0" smtClean="0">
                <a:ea typeface="ＭＳ Ｐゴシック" pitchFamily="-112" charset="-128"/>
              </a:rPr>
              <a:t>Postings *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smtClean="0">
                <a:solidFill>
                  <a:srgbClr val="00A000"/>
                </a:solidFill>
                <a:ea typeface="ＭＳ Ｐゴシック" pitchFamily="-112" charset="-128"/>
              </a:rPr>
              <a:t>20 bytes   </a:t>
            </a:r>
            <a:r>
              <a:rPr lang="el-GR" sz="2400" dirty="0" smtClean="0">
                <a:solidFill>
                  <a:srgbClr val="00A000"/>
                </a:solidFill>
                <a:ea typeface="ＭＳ Ｐゴシック" pitchFamily="-112" charset="-128"/>
              </a:rPr>
              <a:t>		</a:t>
            </a:r>
            <a:r>
              <a:rPr lang="en-US" sz="2400" dirty="0" smtClean="0">
                <a:solidFill>
                  <a:srgbClr val="00A000"/>
                </a:solidFill>
                <a:ea typeface="ＭＳ Ｐゴシック" pitchFamily="-112" charset="-128"/>
              </a:rPr>
              <a:t>4/8 bytes      </a:t>
            </a:r>
            <a:r>
              <a:rPr lang="el-GR" sz="2400" dirty="0" smtClean="0">
                <a:solidFill>
                  <a:srgbClr val="00A000"/>
                </a:solidFill>
                <a:ea typeface="ＭＳ Ｐゴシック" pitchFamily="-112" charset="-128"/>
              </a:rPr>
              <a:t>	</a:t>
            </a:r>
            <a:r>
              <a:rPr lang="en-US" sz="2400" dirty="0" smtClean="0">
                <a:solidFill>
                  <a:srgbClr val="00A000"/>
                </a:solidFill>
                <a:ea typeface="ＭＳ Ｐゴシック" pitchFamily="-112" charset="-128"/>
              </a:rPr>
              <a:t>  4/8 bytes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6388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dirty="0" smtClean="0">
                <a:latin typeface="Calibri"/>
                <a:ea typeface="ＭＳ Ｐゴシック" pitchFamily="-112" charset="-128"/>
              </a:rPr>
              <a:t>Πως αναζητούμε έναν όρο (κλειδί, </a:t>
            </a:r>
            <a:r>
              <a:rPr lang="en-US" dirty="0" smtClean="0">
                <a:latin typeface="Calibri"/>
                <a:ea typeface="ＭＳ Ｐゴシック" pitchFamily="-112" charset="-128"/>
              </a:rPr>
              <a:t>key) </a:t>
            </a:r>
            <a:r>
              <a:rPr lang="el-GR" dirty="0" smtClean="0">
                <a:latin typeface="Calibri"/>
                <a:ea typeface="ＭＳ Ｐゴシック" pitchFamily="-112" charset="-128"/>
              </a:rPr>
              <a:t>στο λεξικό γρήγορα κατά την εκτέλεση του ερωτήματος;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41672"/>
              </p:ext>
            </p:extLst>
          </p:nvPr>
        </p:nvGraphicFramePr>
        <p:xfrm>
          <a:off x="1000100" y="2185044"/>
          <a:ext cx="7143800" cy="2194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0462"/>
                <a:gridCol w="3643338"/>
              </a:tblGrid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αριστερό γείτονα </a:t>
                      </a:r>
                      <a:endParaRPr lang="en-US" sz="2200" b="0" kern="1200" baseline="0" dirty="0" smtClean="0"/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Copy </a:t>
                      </a:r>
                      <a:r>
                        <a:rPr lang="el-GR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ή </a:t>
                      </a:r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Replace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γείτονα</a:t>
                      </a:r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Delete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Κόστος από τον αριστερό γείτονα</a:t>
                      </a:r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Insert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l-GR" sz="2200" kern="1200" baseline="0" dirty="0" smtClean="0"/>
                    </a:p>
                    <a:p>
                      <a:pPr rtl="0"/>
                      <a:r>
                        <a:rPr lang="el-GR" sz="2200" kern="1200" baseline="0" dirty="0" smtClean="0"/>
                        <a:t>Το μικρότερο από τα 3 κόστη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866662" y="2933700"/>
            <a:ext cx="990600" cy="533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96000" y="2819400"/>
            <a:ext cx="0" cy="76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4114800"/>
            <a:ext cx="1143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4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8" name="Picture 7" descr="3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6929486" cy="44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905000"/>
            <a:ext cx="8320118" cy="4452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Βέλτιστη υπό-δομή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Optimal substructure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Η βέλτιστη λ</a:t>
            </a:r>
            <a:r>
              <a:rPr lang="el-GR" dirty="0">
                <a:latin typeface="+mn-lt"/>
              </a:rPr>
              <a:t>ύ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ση σε ένα πρόβλημα περιέχει τις υπό-λύσεις, δηλαδή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τις βέλτιστες λύσεις σε υπό-προβλήματα</a:t>
            </a: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Επικαλυπτόμενες υπό-λύσεις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Overlapping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subsolutions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Οι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υπο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-λύσεις υπολογ</a:t>
            </a:r>
            <a:r>
              <a:rPr lang="el-GR" dirty="0" smtClean="0">
                <a:latin typeface="+mn-lt"/>
              </a:rPr>
              <a:t>ίζονται ξανά και ξανά όταν υπολογίζονται οι ολικές βέλτιστες λύσεις στον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brute-force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αλγόριθμο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3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dirty="0" smtClean="0"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 Στην περίπτωση των αποστάσεων διόρθωσης – το υπό-πρόβλημα δυο προθημάτων 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l-GR" dirty="0" smtClean="0"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Οι επικαλυπτόμενες υπό-λύσεις: χρειαζόμαστε τις περισσότερες αποστάσεις 3 φορές: κίνηση δεξιά, στη διαγώνιο, κάτω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0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320559"/>
            <a:ext cx="90678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Γιατί λέγεται δυναμικός προγραμματισμός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86" y="1828800"/>
            <a:ext cx="8308828" cy="35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8" name="Picture 7" descr="3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3517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7" name="Picture 6" descr="3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5789254" cy="36433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6019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replace o with s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3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8" name="Picture 7" descr="3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048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7" name="Picture 6" descr="3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5726563" cy="3571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86041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(</a:t>
            </a:r>
            <a:r>
              <a:rPr lang="el-GR" sz="1800" dirty="0" smtClean="0">
                <a:latin typeface="+mn-lt"/>
              </a:rPr>
              <a:t>διαγώνιο) </a:t>
            </a:r>
            <a:r>
              <a:rPr lang="en-US" sz="1800" dirty="0" smtClean="0">
                <a:latin typeface="+mn-lt"/>
              </a:rPr>
              <a:t>replace o with n, insert s</a:t>
            </a:r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(</a:t>
            </a:r>
            <a:r>
              <a:rPr lang="el-GR" sz="1800" dirty="0" smtClean="0">
                <a:latin typeface="+mn-lt"/>
              </a:rPr>
              <a:t>αριστερά-γραμμή) </a:t>
            </a:r>
            <a:r>
              <a:rPr lang="en-US" sz="1800" dirty="0" smtClean="0">
                <a:latin typeface="+mn-lt"/>
              </a:rPr>
              <a:t>insert n, replace o with s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8" name="Picture 7" descr="3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5739428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το Λεξικό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924800" cy="27432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 Δυο βασικές επιλογές:</a:t>
            </a:r>
            <a:endParaRPr lang="el-GR" sz="3200" dirty="0">
              <a:ea typeface="ＭＳ Ｐゴシック" pitchFamily="-112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900" dirty="0" smtClean="0">
                <a:ea typeface="ＭＳ Ｐゴシック" pitchFamily="-112" charset="-128"/>
              </a:rPr>
              <a:t> Πίνακες Κατακερματισμού </a:t>
            </a:r>
            <a:r>
              <a:rPr lang="el-GR" sz="2900" dirty="0">
                <a:ea typeface="ＭＳ Ｐゴシック" pitchFamily="-112" charset="-128"/>
              </a:rPr>
              <a:t>(</a:t>
            </a:r>
            <a:r>
              <a:rPr lang="en-US" sz="2900" dirty="0" err="1">
                <a:ea typeface="ＭＳ Ｐゴシック" pitchFamily="-112" charset="-128"/>
              </a:rPr>
              <a:t>Hashtables</a:t>
            </a:r>
            <a:r>
              <a:rPr lang="el-GR" sz="2900" dirty="0">
                <a:ea typeface="ＭＳ Ｐゴシック" pitchFamily="-112" charset="-128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900" dirty="0" smtClean="0">
                <a:ea typeface="ＭＳ Ｐゴシック" pitchFamily="-112" charset="-128"/>
              </a:rPr>
              <a:t>  Δέντρα </a:t>
            </a:r>
            <a:r>
              <a:rPr lang="el-GR" sz="2900" dirty="0">
                <a:ea typeface="ＭＳ Ｐゴシック" pitchFamily="-112" charset="-128"/>
              </a:rPr>
              <a:t>(</a:t>
            </a:r>
            <a:r>
              <a:rPr lang="en-US" sz="2900" dirty="0">
                <a:ea typeface="ＭＳ Ｐゴシック" pitchFamily="-112" charset="-128"/>
              </a:rPr>
              <a:t>Trees</a:t>
            </a:r>
            <a:r>
              <a:rPr lang="el-GR" sz="2900" dirty="0">
                <a:ea typeface="ＭＳ Ｐゴシック" pitchFamily="-112" charset="-128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32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 Μερικά συστήματα ανάκτησης πληροφορίας χρησιμοποιούν πίνακες κατακερματισμού άλλα δέντρα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75084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37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0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574349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815269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90703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57786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571275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743479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05000"/>
            <a:ext cx="571629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1950" y="1750807"/>
            <a:ext cx="8153400" cy="38100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endParaRPr lang="en-US" sz="8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800" dirty="0" smtClean="0">
                <a:ea typeface="ＭＳ Ｐゴシック" pitchFamily="-112" charset="-128"/>
              </a:rPr>
              <a:t>Κριτήρια για την επιλογή δομής:</a:t>
            </a:r>
            <a:endParaRPr lang="en-US" sz="28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ποιες λειτουργίες, </a:t>
            </a:r>
            <a:r>
              <a:rPr lang="en-US" sz="2400" dirty="0" smtClean="0">
                <a:ea typeface="ＭＳ Ｐゴシック" pitchFamily="-112" charset="-128"/>
              </a:rPr>
              <a:t>workload, </a:t>
            </a:r>
            <a:r>
              <a:rPr lang="el-GR" sz="2400" dirty="0" smtClean="0">
                <a:ea typeface="ＭＳ Ｐゴシック" pitchFamily="-112" charset="-128"/>
              </a:rPr>
              <a:t>μέγεθος</a:t>
            </a:r>
            <a:r>
              <a:rPr lang="en-US" sz="2400" dirty="0" smtClean="0">
                <a:ea typeface="ＭＳ Ｐゴシック" pitchFamily="-112" charset="-128"/>
              </a:rPr>
              <a:t>)</a:t>
            </a: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Αποδοτική αναζήτηση ενός όρου (κλειδιού) στο λεξικό.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Σχετικές συχνότητες προσπέλασης των κλειδιών (πιο γρήγορα οι συχνοί όροι;)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Είναι στατικό ή έχουμε συχνά εισαγωγές/διαγραφές όρων ή και τροποποιήσεις</a:t>
            </a:r>
            <a:r>
              <a:rPr lang="en-US" sz="2400" dirty="0" smtClean="0">
                <a:ea typeface="ＭＳ Ｐゴシック" pitchFamily="-112" charset="-128"/>
              </a:rPr>
              <a:t>;</a:t>
            </a:r>
            <a:r>
              <a:rPr lang="el-GR" sz="2400" dirty="0" smtClean="0">
                <a:ea typeface="ＭＳ Ｐゴシック" pitchFamily="-112" charset="-128"/>
              </a:rPr>
              <a:t> Μόνο εισαγωγές </a:t>
            </a:r>
            <a:r>
              <a:rPr lang="en-US" sz="2400" dirty="0" smtClean="0">
                <a:ea typeface="ＭＳ Ｐゴシック" pitchFamily="-112" charset="-128"/>
              </a:rPr>
              <a:t>(insert only – append only)</a:t>
            </a:r>
            <a:endParaRPr lang="el-GR" sz="2400" dirty="0" smtClean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Πόσοι είναι οι όροι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400" dirty="0" smtClean="0">
              <a:ea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117" y="1828800"/>
            <a:ext cx="5738083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78989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70522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812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6769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1302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668949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057400"/>
            <a:ext cx="579740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5733692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133600"/>
            <a:ext cx="574534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Πίνακες Κατακερματισμού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0386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Κάθε όρος του λεξιλογίου κατακερματίζεται σε έναν ακέραιο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 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3600" dirty="0" smtClean="0">
                <a:ea typeface="ＭＳ Ｐゴシック" pitchFamily="-112" charset="-128"/>
              </a:rPr>
              <a:t>+:</a:t>
            </a:r>
            <a:endParaRPr lang="en-US" sz="36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Η αναζήτηση είναι πιο γρήγορη από ένα δέντρο</a:t>
            </a:r>
            <a:r>
              <a:rPr lang="en-US" dirty="0" smtClean="0">
                <a:ea typeface="ＭＳ Ｐゴシック" pitchFamily="-112" charset="-128"/>
              </a:rPr>
              <a:t>: O(1)</a:t>
            </a:r>
          </a:p>
          <a:p>
            <a:pPr marL="0" indent="0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- </a:t>
            </a:r>
            <a:r>
              <a:rPr lang="en-US" sz="3600" dirty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Δεν υπάρχει εύκολος τρόπος να βρεθούν μικρές παραλλαγές ενός όρου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judgment/</a:t>
            </a:r>
            <a:r>
              <a:rPr lang="en-US" dirty="0" err="1" smtClean="0">
                <a:ea typeface="ＭＳ Ｐゴシック" pitchFamily="-112" charset="-128"/>
              </a:rPr>
              <a:t>judgement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n-US" i="1" dirty="0" smtClean="0"/>
              <a:t>resume</a:t>
            </a:r>
            <a:r>
              <a:rPr lang="en-US" dirty="0" smtClean="0"/>
              <a:t> vs. </a:t>
            </a:r>
            <a:r>
              <a:rPr lang="en-US" i="1" dirty="0" smtClean="0"/>
              <a:t>r</a:t>
            </a:r>
            <a:r>
              <a:rPr lang="en-US" i="1" dirty="0" smtClean="0">
                <a:cs typeface="Calibri"/>
              </a:rPr>
              <a:t>é</a:t>
            </a:r>
            <a:r>
              <a:rPr lang="en-US" i="1" dirty="0" smtClean="0"/>
              <a:t>sum</a:t>
            </a:r>
            <a:r>
              <a:rPr lang="en-US" i="1" dirty="0" smtClean="0">
                <a:cs typeface="Calibri"/>
              </a:rPr>
              <a:t>é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Μη δυνατή η προθεματική αναζήτηση 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[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ανεκτική ανάκληση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]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Αν το λεξιλόγιο μεγαλώνει συνεχώς, ανάγκη για να γίνει κατακερματισμός από την αρχή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chemeClr val="bg2">
                    <a:lumMod val="25000"/>
                  </a:schemeClr>
                </a:solidFill>
              </a:rPr>
              <a:t>Κεφ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3.3.3</a:t>
            </a:r>
          </a:p>
        </p:txBody>
      </p:sp>
      <p:pic>
        <p:nvPicPr>
          <p:cNvPr id="5" name="Picture 4" descr="3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574838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chemeClr val="bg2">
                    <a:lumMod val="10000"/>
                  </a:schemeClr>
                </a:solidFill>
              </a:rPr>
              <a:t>Κεφ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3.3.3</a:t>
            </a:r>
          </a:p>
        </p:txBody>
      </p:sp>
      <p:pic>
        <p:nvPicPr>
          <p:cNvPr id="5" name="Picture 4" descr="3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951693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chemeClr val="bg2">
                    <a:lumMod val="10000"/>
                  </a:schemeClr>
                </a:solidFill>
              </a:rPr>
              <a:t>Κεφ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3.3.3</a:t>
            </a:r>
          </a:p>
        </p:txBody>
      </p:sp>
      <p:pic>
        <p:nvPicPr>
          <p:cNvPr id="5" name="Picture 4" descr="3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0574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01045" cy="36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565222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05000"/>
            <a:ext cx="573549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7" name="Picture 6" descr="3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8" name="Picture 7" descr="3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5817825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Πως μπορώ να δω </a:t>
            </a:r>
            <a:r>
              <a:rPr lang="el-GR" i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τις πράξεις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που οδήγησαν από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OSLO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σε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SNOW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6143668" cy="3830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5399312" cy="3384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181600"/>
            <a:ext cx="4929222" cy="10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457200" y="1524000"/>
            <a:ext cx="8305800" cy="5200684"/>
            <a:chOff x="76200" y="1458913"/>
            <a:chExt cx="8991600" cy="5429495"/>
          </a:xfrm>
        </p:grpSpPr>
        <p:sp>
          <p:nvSpPr>
            <p:cNvPr id="25602" name="Oval 2"/>
            <p:cNvSpPr>
              <a:spLocks noChangeArrowheads="1"/>
            </p:cNvSpPr>
            <p:nvPr/>
          </p:nvSpPr>
          <p:spPr bwMode="auto">
            <a:xfrm>
              <a:off x="4267200" y="14589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Root</a:t>
              </a:r>
            </a:p>
          </p:txBody>
        </p:sp>
        <p:sp>
          <p:nvSpPr>
            <p:cNvPr id="25617" name="Oval 23"/>
            <p:cNvSpPr>
              <a:spLocks noChangeArrowheads="1"/>
            </p:cNvSpPr>
            <p:nvPr/>
          </p:nvSpPr>
          <p:spPr bwMode="auto">
            <a:xfrm>
              <a:off x="76200" y="55737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45" name="Text Box 57"/>
            <p:cNvSpPr txBox="1">
              <a:spLocks noChangeArrowheads="1"/>
            </p:cNvSpPr>
            <p:nvPr/>
          </p:nvSpPr>
          <p:spPr bwMode="auto">
            <a:xfrm rot="17400000">
              <a:off x="-114572" y="6218483"/>
              <a:ext cx="1035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urier" pitchFamily="-112" charset="0"/>
                </a:rPr>
                <a:t>aardvark</a:t>
              </a:r>
            </a:p>
          </p:txBody>
        </p:sp>
        <p:sp>
          <p:nvSpPr>
            <p:cNvPr id="25646" name="Text Box 58"/>
            <p:cNvSpPr txBox="1">
              <a:spLocks noChangeArrowheads="1"/>
            </p:cNvSpPr>
            <p:nvPr/>
          </p:nvSpPr>
          <p:spPr bwMode="auto">
            <a:xfrm rot="-4200000">
              <a:off x="2488406" y="6266657"/>
              <a:ext cx="9286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huygens</a:t>
              </a:r>
            </a:p>
          </p:txBody>
        </p:sp>
        <p:sp>
          <p:nvSpPr>
            <p:cNvPr id="25649" name="Text Box 61"/>
            <p:cNvSpPr txBox="1">
              <a:spLocks noChangeArrowheads="1"/>
            </p:cNvSpPr>
            <p:nvPr/>
          </p:nvSpPr>
          <p:spPr bwMode="auto">
            <a:xfrm rot="-4200000">
              <a:off x="5360987" y="6213476"/>
              <a:ext cx="822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sickle</a:t>
              </a:r>
            </a:p>
          </p:txBody>
        </p:sp>
        <p:sp>
          <p:nvSpPr>
            <p:cNvPr id="25650" name="Text Box 62"/>
            <p:cNvSpPr txBox="1">
              <a:spLocks noChangeArrowheads="1"/>
            </p:cNvSpPr>
            <p:nvPr/>
          </p:nvSpPr>
          <p:spPr bwMode="auto">
            <a:xfrm rot="-4200000">
              <a:off x="8463757" y="6160294"/>
              <a:ext cx="715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zygot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04800" y="1671638"/>
              <a:ext cx="8763000" cy="4359275"/>
              <a:chOff x="304800" y="1671638"/>
              <a:chExt cx="8763000" cy="4359275"/>
            </a:xfrm>
          </p:grpSpPr>
          <p:sp>
            <p:nvSpPr>
              <p:cNvPr id="25603" name="Oval 4"/>
              <p:cNvSpPr>
                <a:spLocks noChangeArrowheads="1"/>
              </p:cNvSpPr>
              <p:nvPr/>
            </p:nvSpPr>
            <p:spPr bwMode="auto">
              <a:xfrm>
                <a:off x="63246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4" name="Oval 5"/>
              <p:cNvSpPr>
                <a:spLocks noChangeArrowheads="1"/>
              </p:cNvSpPr>
              <p:nvPr/>
            </p:nvSpPr>
            <p:spPr bwMode="auto">
              <a:xfrm>
                <a:off x="22098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5" name="Oval 6"/>
              <p:cNvSpPr>
                <a:spLocks noChangeArrowheads="1"/>
              </p:cNvSpPr>
              <p:nvPr/>
            </p:nvSpPr>
            <p:spPr bwMode="auto">
              <a:xfrm>
                <a:off x="70104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6" name="Oval 7"/>
              <p:cNvSpPr>
                <a:spLocks noChangeArrowheads="1"/>
              </p:cNvSpPr>
              <p:nvPr/>
            </p:nvSpPr>
            <p:spPr bwMode="auto">
              <a:xfrm>
                <a:off x="27432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7" name="Oval 9"/>
              <p:cNvSpPr>
                <a:spLocks noChangeArrowheads="1"/>
              </p:cNvSpPr>
              <p:nvPr/>
            </p:nvSpPr>
            <p:spPr bwMode="auto">
              <a:xfrm>
                <a:off x="16764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8" name="Oval 10"/>
              <p:cNvSpPr>
                <a:spLocks noChangeArrowheads="1"/>
              </p:cNvSpPr>
              <p:nvPr/>
            </p:nvSpPr>
            <p:spPr bwMode="auto">
              <a:xfrm>
                <a:off x="57150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09" name="AutoShape 12"/>
              <p:cNvCxnSpPr>
                <a:cxnSpLocks noChangeShapeType="1"/>
                <a:stCxn id="25602" idx="3"/>
                <a:endCxn id="25604" idx="0"/>
              </p:cNvCxnSpPr>
              <p:nvPr/>
            </p:nvCxnSpPr>
            <p:spPr bwMode="auto">
              <a:xfrm flipH="1">
                <a:off x="2438400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0" name="AutoShape 14"/>
              <p:cNvCxnSpPr>
                <a:cxnSpLocks noChangeShapeType="1"/>
                <a:stCxn id="25602" idx="5"/>
                <a:endCxn id="25603" idx="0"/>
              </p:cNvCxnSpPr>
              <p:nvPr/>
            </p:nvCxnSpPr>
            <p:spPr bwMode="auto">
              <a:xfrm>
                <a:off x="4657725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1" name="AutoShape 15"/>
              <p:cNvCxnSpPr>
                <a:cxnSpLocks noChangeShapeType="1"/>
                <a:stCxn id="25604" idx="3"/>
                <a:endCxn id="25607" idx="0"/>
              </p:cNvCxnSpPr>
              <p:nvPr/>
            </p:nvCxnSpPr>
            <p:spPr bwMode="auto">
              <a:xfrm flipH="1">
                <a:off x="1905000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2" name="AutoShape 16"/>
              <p:cNvCxnSpPr>
                <a:cxnSpLocks noChangeShapeType="1"/>
                <a:stCxn id="25604" idx="5"/>
                <a:endCxn id="25606" idx="0"/>
              </p:cNvCxnSpPr>
              <p:nvPr/>
            </p:nvCxnSpPr>
            <p:spPr bwMode="auto">
              <a:xfrm>
                <a:off x="2600325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3" name="AutoShape 17"/>
              <p:cNvCxnSpPr>
                <a:cxnSpLocks noChangeShapeType="1"/>
                <a:stCxn id="25603" idx="3"/>
                <a:endCxn id="25608" idx="0"/>
              </p:cNvCxnSpPr>
              <p:nvPr/>
            </p:nvCxnSpPr>
            <p:spPr bwMode="auto">
              <a:xfrm flipH="1">
                <a:off x="5943600" y="2763838"/>
                <a:ext cx="4476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4" name="AutoShape 18"/>
              <p:cNvCxnSpPr>
                <a:cxnSpLocks noChangeShapeType="1"/>
                <a:stCxn id="25603" idx="5"/>
                <a:endCxn id="25605" idx="0"/>
              </p:cNvCxnSpPr>
              <p:nvPr/>
            </p:nvCxnSpPr>
            <p:spPr bwMode="auto">
              <a:xfrm>
                <a:off x="6715125" y="2763838"/>
                <a:ext cx="5238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15" name="Oval 21"/>
              <p:cNvSpPr>
                <a:spLocks noChangeArrowheads="1"/>
              </p:cNvSpPr>
              <p:nvPr/>
            </p:nvSpPr>
            <p:spPr bwMode="auto">
              <a:xfrm>
                <a:off x="6096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16" name="Oval 22"/>
              <p:cNvSpPr>
                <a:spLocks noChangeArrowheads="1"/>
              </p:cNvSpPr>
              <p:nvPr/>
            </p:nvSpPr>
            <p:spPr bwMode="auto">
              <a:xfrm>
                <a:off x="11430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18" name="AutoShape 24"/>
              <p:cNvCxnSpPr>
                <a:cxnSpLocks noChangeShapeType="1"/>
                <a:stCxn id="25615" idx="3"/>
                <a:endCxn id="25617" idx="0"/>
              </p:cNvCxnSpPr>
              <p:nvPr/>
            </p:nvCxnSpPr>
            <p:spPr bwMode="auto">
              <a:xfrm flipH="1">
                <a:off x="3048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9" name="AutoShape 25"/>
              <p:cNvCxnSpPr>
                <a:cxnSpLocks noChangeShapeType="1"/>
                <a:stCxn id="25615" idx="5"/>
                <a:endCxn id="25616" idx="0"/>
              </p:cNvCxnSpPr>
              <p:nvPr/>
            </p:nvCxnSpPr>
            <p:spPr bwMode="auto">
              <a:xfrm>
                <a:off x="10001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0" name="Oval 26"/>
              <p:cNvSpPr>
                <a:spLocks noChangeArrowheads="1"/>
              </p:cNvSpPr>
              <p:nvPr/>
            </p:nvSpPr>
            <p:spPr bwMode="auto">
              <a:xfrm>
                <a:off x="22860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1" name="Oval 27"/>
              <p:cNvSpPr>
                <a:spLocks noChangeArrowheads="1"/>
              </p:cNvSpPr>
              <p:nvPr/>
            </p:nvSpPr>
            <p:spPr bwMode="auto">
              <a:xfrm>
                <a:off x="2819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2" name="Oval 28"/>
              <p:cNvSpPr>
                <a:spLocks noChangeArrowheads="1"/>
              </p:cNvSpPr>
              <p:nvPr/>
            </p:nvSpPr>
            <p:spPr bwMode="auto">
              <a:xfrm>
                <a:off x="1752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23" name="AutoShape 29"/>
              <p:cNvCxnSpPr>
                <a:cxnSpLocks noChangeShapeType="1"/>
                <a:stCxn id="25620" idx="3"/>
                <a:endCxn id="25622" idx="0"/>
              </p:cNvCxnSpPr>
              <p:nvPr/>
            </p:nvCxnSpPr>
            <p:spPr bwMode="auto">
              <a:xfrm flipH="1">
                <a:off x="19812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4" name="AutoShape 30"/>
              <p:cNvCxnSpPr>
                <a:cxnSpLocks noChangeShapeType="1"/>
                <a:stCxn id="25620" idx="5"/>
                <a:endCxn id="25621" idx="0"/>
              </p:cNvCxnSpPr>
              <p:nvPr/>
            </p:nvCxnSpPr>
            <p:spPr bwMode="auto">
              <a:xfrm>
                <a:off x="26765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5" name="Oval 31"/>
              <p:cNvSpPr>
                <a:spLocks noChangeArrowheads="1"/>
              </p:cNvSpPr>
              <p:nvPr/>
            </p:nvSpPr>
            <p:spPr bwMode="auto">
              <a:xfrm>
                <a:off x="64008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6" name="Oval 32"/>
              <p:cNvSpPr>
                <a:spLocks noChangeArrowheads="1"/>
              </p:cNvSpPr>
              <p:nvPr/>
            </p:nvSpPr>
            <p:spPr bwMode="auto">
              <a:xfrm>
                <a:off x="69342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7" name="Oval 33"/>
              <p:cNvSpPr>
                <a:spLocks noChangeArrowheads="1"/>
              </p:cNvSpPr>
              <p:nvPr/>
            </p:nvSpPr>
            <p:spPr bwMode="auto">
              <a:xfrm>
                <a:off x="5867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28" name="AutoShape 34"/>
              <p:cNvCxnSpPr>
                <a:cxnSpLocks noChangeShapeType="1"/>
                <a:stCxn id="25625" idx="3"/>
                <a:endCxn id="25627" idx="0"/>
              </p:cNvCxnSpPr>
              <p:nvPr/>
            </p:nvCxnSpPr>
            <p:spPr bwMode="auto">
              <a:xfrm flipH="1">
                <a:off x="60960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9" name="AutoShape 35"/>
              <p:cNvCxnSpPr>
                <a:cxnSpLocks noChangeShapeType="1"/>
                <a:stCxn id="25625" idx="5"/>
                <a:endCxn id="25626" idx="0"/>
              </p:cNvCxnSpPr>
              <p:nvPr/>
            </p:nvCxnSpPr>
            <p:spPr bwMode="auto">
              <a:xfrm>
                <a:off x="67913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0" name="Oval 36"/>
              <p:cNvSpPr>
                <a:spLocks noChangeArrowheads="1"/>
              </p:cNvSpPr>
              <p:nvPr/>
            </p:nvSpPr>
            <p:spPr bwMode="auto">
              <a:xfrm>
                <a:off x="80772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1" name="Oval 37"/>
              <p:cNvSpPr>
                <a:spLocks noChangeArrowheads="1"/>
              </p:cNvSpPr>
              <p:nvPr/>
            </p:nvSpPr>
            <p:spPr bwMode="auto">
              <a:xfrm>
                <a:off x="8610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2" name="Oval 38"/>
              <p:cNvSpPr>
                <a:spLocks noChangeArrowheads="1"/>
              </p:cNvSpPr>
              <p:nvPr/>
            </p:nvSpPr>
            <p:spPr bwMode="auto">
              <a:xfrm>
                <a:off x="75438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33" name="AutoShape 39"/>
              <p:cNvCxnSpPr>
                <a:cxnSpLocks noChangeShapeType="1"/>
                <a:stCxn id="25630" idx="3"/>
                <a:endCxn id="25632" idx="0"/>
              </p:cNvCxnSpPr>
              <p:nvPr/>
            </p:nvCxnSpPr>
            <p:spPr bwMode="auto">
              <a:xfrm flipH="1">
                <a:off x="77724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34" name="AutoShape 40"/>
              <p:cNvCxnSpPr>
                <a:cxnSpLocks noChangeShapeType="1"/>
                <a:stCxn id="25630" idx="5"/>
                <a:endCxn id="25631" idx="0"/>
              </p:cNvCxnSpPr>
              <p:nvPr/>
            </p:nvCxnSpPr>
            <p:spPr bwMode="auto">
              <a:xfrm>
                <a:off x="84677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5" name="Text Box 41"/>
              <p:cNvSpPr txBox="1">
                <a:spLocks noChangeArrowheads="1"/>
              </p:cNvSpPr>
              <p:nvPr/>
            </p:nvSpPr>
            <p:spPr bwMode="auto">
              <a:xfrm>
                <a:off x="3505200" y="1671638"/>
                <a:ext cx="5349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a-m</a:t>
                </a:r>
              </a:p>
            </p:txBody>
          </p:sp>
          <p:sp>
            <p:nvSpPr>
              <p:cNvPr id="25636" name="Text Box 42"/>
              <p:cNvSpPr txBox="1">
                <a:spLocks noChangeArrowheads="1"/>
              </p:cNvSpPr>
              <p:nvPr/>
            </p:nvSpPr>
            <p:spPr bwMode="auto">
              <a:xfrm>
                <a:off x="4953000" y="1676400"/>
                <a:ext cx="4667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n-z</a:t>
                </a:r>
              </a:p>
            </p:txBody>
          </p:sp>
          <p:sp>
            <p:nvSpPr>
              <p:cNvPr id="25637" name="Oval 44"/>
              <p:cNvSpPr>
                <a:spLocks noChangeAspect="1" noChangeArrowheads="1"/>
              </p:cNvSpPr>
              <p:nvPr/>
            </p:nvSpPr>
            <p:spPr bwMode="auto">
              <a:xfrm>
                <a:off x="40386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8" name="Oval 45"/>
              <p:cNvSpPr>
                <a:spLocks noChangeAspect="1" noChangeArrowheads="1"/>
              </p:cNvSpPr>
              <p:nvPr/>
            </p:nvSpPr>
            <p:spPr bwMode="auto">
              <a:xfrm>
                <a:off x="42672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9" name="Oval 46"/>
              <p:cNvSpPr>
                <a:spLocks noChangeAspect="1" noChangeArrowheads="1"/>
              </p:cNvSpPr>
              <p:nvPr/>
            </p:nvSpPr>
            <p:spPr bwMode="auto">
              <a:xfrm>
                <a:off x="44958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40" name="Oval 47"/>
              <p:cNvSpPr>
                <a:spLocks noChangeAspect="1" noChangeArrowheads="1"/>
              </p:cNvSpPr>
              <p:nvPr/>
            </p:nvSpPr>
            <p:spPr bwMode="auto">
              <a:xfrm>
                <a:off x="47244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41" name="Text Box 53"/>
              <p:cNvSpPr txBox="1">
                <a:spLocks noChangeArrowheads="1"/>
              </p:cNvSpPr>
              <p:nvPr/>
            </p:nvSpPr>
            <p:spPr bwMode="auto">
              <a:xfrm>
                <a:off x="1447800" y="2798763"/>
                <a:ext cx="59055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a-hu</a:t>
                </a:r>
              </a:p>
            </p:txBody>
          </p:sp>
          <p:sp>
            <p:nvSpPr>
              <p:cNvPr id="25642" name="Text Box 54"/>
              <p:cNvSpPr txBox="1">
                <a:spLocks noChangeArrowheads="1"/>
              </p:cNvSpPr>
              <p:nvPr/>
            </p:nvSpPr>
            <p:spPr bwMode="auto">
              <a:xfrm>
                <a:off x="2762250" y="2798763"/>
                <a:ext cx="6365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hy-m</a:t>
                </a:r>
              </a:p>
            </p:txBody>
          </p:sp>
          <p:sp>
            <p:nvSpPr>
              <p:cNvPr id="25643" name="Text Box 55"/>
              <p:cNvSpPr txBox="1">
                <a:spLocks noChangeArrowheads="1"/>
              </p:cNvSpPr>
              <p:nvPr/>
            </p:nvSpPr>
            <p:spPr bwMode="auto">
              <a:xfrm>
                <a:off x="5459413" y="2798763"/>
                <a:ext cx="579437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n-sh</a:t>
                </a:r>
              </a:p>
            </p:txBody>
          </p:sp>
          <p:sp>
            <p:nvSpPr>
              <p:cNvPr id="25644" name="Text Box 56"/>
              <p:cNvSpPr txBox="1">
                <a:spLocks noChangeArrowheads="1"/>
              </p:cNvSpPr>
              <p:nvPr/>
            </p:nvSpPr>
            <p:spPr bwMode="auto">
              <a:xfrm>
                <a:off x="7040563" y="2798763"/>
                <a:ext cx="500062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si-z</a:t>
                </a:r>
              </a:p>
            </p:txBody>
          </p:sp>
          <p:sp>
            <p:nvSpPr>
              <p:cNvPr id="25647" name="Line 59"/>
              <p:cNvSpPr>
                <a:spLocks noChangeShapeType="1"/>
              </p:cNvSpPr>
              <p:nvPr/>
            </p:nvSpPr>
            <p:spPr bwMode="auto">
              <a:xfrm flipH="1">
                <a:off x="1371600" y="3668713"/>
                <a:ext cx="3810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48" name="Line 60"/>
              <p:cNvSpPr>
                <a:spLocks noChangeShapeType="1"/>
              </p:cNvSpPr>
              <p:nvPr/>
            </p:nvSpPr>
            <p:spPr bwMode="auto">
              <a:xfrm>
                <a:off x="2057400" y="3668713"/>
                <a:ext cx="3048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51" name="Line 63"/>
              <p:cNvSpPr>
                <a:spLocks noChangeShapeType="1"/>
              </p:cNvSpPr>
              <p:nvPr/>
            </p:nvSpPr>
            <p:spPr bwMode="auto">
              <a:xfrm flipH="1">
                <a:off x="6781800" y="3592513"/>
                <a:ext cx="3048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52" name="Line 64"/>
              <p:cNvSpPr>
                <a:spLocks noChangeShapeType="1"/>
              </p:cNvSpPr>
              <p:nvPr/>
            </p:nvSpPr>
            <p:spPr bwMode="auto">
              <a:xfrm>
                <a:off x="7467600" y="3516313"/>
                <a:ext cx="6096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5653" name="Title 5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 Αναζήτησης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Δυαδικό Δέντρο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5804129" cy="352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181600"/>
            <a:ext cx="41039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295400"/>
            <a:ext cx="5734466" cy="3492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876800"/>
            <a:ext cx="41871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5572164" cy="32988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19600"/>
            <a:ext cx="3929090" cy="16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066800"/>
            <a:ext cx="5735876" cy="335758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648200"/>
            <a:ext cx="3643338" cy="186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8018010" cy="321471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Πως μπορώ να δω τις πράξεις που οδήγησαν από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σε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CATCAT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7620055" cy="285752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267200"/>
            <a:ext cx="3571900" cy="21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7786742" cy="29070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191000"/>
            <a:ext cx="3714776" cy="211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97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7620052" cy="285752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37169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066800"/>
            <a:ext cx="7786742" cy="291426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91000"/>
            <a:ext cx="3714776" cy="22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197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Σταθμισμένη απόσταση διόρθωσης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58197" y="1479955"/>
            <a:ext cx="7886700" cy="4351338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Το βάρος μιας πράξης εξαρτάται από τον ποιο χαρακτήρα (χαρακτήρες) αφορά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2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Στόχος να λάβει υπόψη λάθη </a:t>
            </a:r>
            <a:r>
              <a:rPr lang="en-US" sz="2000" dirty="0" smtClean="0">
                <a:ea typeface="ＭＳ Ｐゴシック" pitchFamily="-112" charset="-128"/>
              </a:rPr>
              <a:t>OCR </a:t>
            </a:r>
            <a:r>
              <a:rPr lang="el-GR" sz="2000" dirty="0" smtClean="0">
                <a:ea typeface="ＭＳ Ｐゴシック" pitchFamily="-112" charset="-128"/>
              </a:rPr>
              <a:t>ή πληκτρολόγησης </a:t>
            </a:r>
            <a:r>
              <a:rPr lang="en-US" sz="2000" dirty="0" smtClean="0">
                <a:ea typeface="ＭＳ Ｐゴシック" pitchFamily="-112" charset="-128"/>
              </a:rPr>
              <a:t/>
            </a:r>
            <a:br>
              <a:rPr lang="en-US" sz="2000" dirty="0" smtClean="0">
                <a:ea typeface="ＭＳ Ｐゴシック" pitchFamily="-112" charset="-128"/>
              </a:rPr>
            </a:br>
            <a:r>
              <a:rPr lang="el-GR" sz="2000" dirty="0" smtClean="0">
                <a:ea typeface="ＭＳ Ｐゴシック" pitchFamily="-112" charset="-128"/>
              </a:rPr>
              <a:t>Παράδειγμα</a:t>
            </a:r>
            <a:r>
              <a:rPr lang="en-US" sz="2000" dirty="0" smtClean="0">
                <a:ea typeface="ＭＳ Ｐゴシック" pitchFamily="-112" charset="-128"/>
              </a:rPr>
              <a:t>: </a:t>
            </a:r>
            <a:r>
              <a:rPr lang="en-US" sz="2000" b="1" i="1" dirty="0" smtClean="0">
                <a:ea typeface="ＭＳ Ｐゴシック" pitchFamily="-112" charset="-128"/>
              </a:rPr>
              <a:t>m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πιο πιθανό να πληκτρολογηθεί ως </a:t>
            </a:r>
            <a:r>
              <a:rPr lang="en-US" sz="2000" b="1" i="1" dirty="0" smtClean="0">
                <a:ea typeface="ＭＳ Ｐゴシック" pitchFamily="-112" charset="-128"/>
              </a:rPr>
              <a:t>n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παρά ως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b="1" i="1" dirty="0" smtClean="0">
                <a:ea typeface="ＭＳ Ｐゴシック" pitchFamily="-112" charset="-128"/>
              </a:rPr>
              <a:t>q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Οπότε η αντικατάσταση του </a:t>
            </a:r>
            <a:r>
              <a:rPr lang="en-US" sz="2000" b="1" i="1" dirty="0" smtClean="0">
                <a:ea typeface="ＭＳ Ｐゴシック" pitchFamily="-112" charset="-128"/>
              </a:rPr>
              <a:t>m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από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b="1" i="1" dirty="0" smtClean="0">
                <a:ea typeface="ＭＳ Ｐゴシック" pitchFamily="-112" charset="-128"/>
              </a:rPr>
              <a:t>n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έχει μικρότερη απόσταση διόρθωσης από την απόσταση του από το </a:t>
            </a:r>
            <a:r>
              <a:rPr lang="en-US" sz="2000" b="1" i="1" dirty="0" smtClean="0">
                <a:ea typeface="ＭＳ Ｐゴシック" pitchFamily="-112" charset="-128"/>
              </a:rPr>
              <a:t>q</a:t>
            </a:r>
            <a:endParaRPr lang="en-US" sz="20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Διατύπωση ως </a:t>
            </a:r>
            <a:r>
              <a:rPr lang="el-GR" sz="2000" dirty="0" err="1" smtClean="0">
                <a:ea typeface="ＭＳ Ｐゴシック" pitchFamily="-112" charset="-128"/>
              </a:rPr>
              <a:t>πιθανοτικό</a:t>
            </a:r>
            <a:r>
              <a:rPr lang="el-GR" sz="2000" dirty="0" smtClean="0">
                <a:ea typeface="ＭＳ Ｐゴシック" pitchFamily="-112" charset="-128"/>
              </a:rPr>
              <a:t> μοντέλο</a:t>
            </a:r>
            <a:endParaRPr lang="en-US" sz="20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Προϋποθέτει ως είσοδο έναν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πίνακα βαρών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Πως θα μετατρέψουμε το δυναμικό προγραμματισμό για να χειριστούμε τα βάρη; </a:t>
            </a:r>
            <a:endParaRPr lang="en-US" sz="2400" i="1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28894</TotalTime>
  <Words>4090</Words>
  <Application>Microsoft Office PowerPoint</Application>
  <PresentationFormat>On-screen Show (4:3)</PresentationFormat>
  <Paragraphs>829</Paragraphs>
  <Slides>115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32" baseType="lpstr">
      <vt:lpstr>Arial Unicode MS</vt:lpstr>
      <vt:lpstr>MS Mincho</vt:lpstr>
      <vt:lpstr>ＭＳ Ｐゴシック</vt:lpstr>
      <vt:lpstr>Arial</vt:lpstr>
      <vt:lpstr>Calibri</vt:lpstr>
      <vt:lpstr>Calibri Light</vt:lpstr>
      <vt:lpstr>Cambria Math</vt:lpstr>
      <vt:lpstr>Courier</vt:lpstr>
      <vt:lpstr>Courier New</vt:lpstr>
      <vt:lpstr>Kokila</vt:lpstr>
      <vt:lpstr>Lucida Sans</vt:lpstr>
      <vt:lpstr>Symbol</vt:lpstr>
      <vt:lpstr>Tahoma</vt:lpstr>
      <vt:lpstr>Times New Roman</vt:lpstr>
      <vt:lpstr>Wingdings</vt:lpstr>
      <vt:lpstr>Office Theme</vt:lpstr>
      <vt:lpstr>Equation</vt:lpstr>
      <vt:lpstr>PowerPoint Presentation</vt:lpstr>
      <vt:lpstr>Τι θα δούμε σήμερα;</vt:lpstr>
      <vt:lpstr>Δομές Δεδομένων για Λεξικά</vt:lpstr>
      <vt:lpstr>Δομές Δεδομένων για Λεξικά</vt:lpstr>
      <vt:lpstr>Μια απλοϊκή λύση </vt:lpstr>
      <vt:lpstr>Δομές Δεδομένων για το Λεξικό</vt:lpstr>
      <vt:lpstr>Δομές Δεδομένων για Λεξικά</vt:lpstr>
      <vt:lpstr>Πίνακες Κατακερματισμού</vt:lpstr>
      <vt:lpstr>Δέντρα Αναζήτησης: Δυαδικό Δέντρο</vt:lpstr>
      <vt:lpstr>Δέντρα Αναζήτησης: Δυαδικό Δέντρο</vt:lpstr>
      <vt:lpstr>Δέντρα: B-δέντρα</vt:lpstr>
      <vt:lpstr>Δέντρα: B-δέντρα</vt:lpstr>
      <vt:lpstr>Δέντρα</vt:lpstr>
      <vt:lpstr>Ερωτήματα με *</vt:lpstr>
      <vt:lpstr>Ερωτήματα με wild-card (*)</vt:lpstr>
      <vt:lpstr>Ερωτήματα με wild-card (*)</vt:lpstr>
      <vt:lpstr>Ερωτήματα με wild-card (*)</vt:lpstr>
      <vt:lpstr>Ερωτήματα με wild-card (*)</vt:lpstr>
      <vt:lpstr>Γενικά ερωτήματα με *</vt:lpstr>
      <vt:lpstr>Γενικά ερωτήματα με *</vt:lpstr>
      <vt:lpstr>Ευρετήριο αντιμετατιθεμένων όρων</vt:lpstr>
      <vt:lpstr>Ευρετήριο αντιμετατιθεμένων όρων</vt:lpstr>
      <vt:lpstr>Ευρετήριο αντιμετατιθεμένων όρων</vt:lpstr>
      <vt:lpstr>Ευρετήρια k-γραμμάτων (k-gram indexes)</vt:lpstr>
      <vt:lpstr>Παράδειγμα ευρετηρίου k-γραμμάτων</vt:lpstr>
      <vt:lpstr>Επεξεργασία ερωτημάτων</vt:lpstr>
      <vt:lpstr>Επεξεργασία ερωτημάτων</vt:lpstr>
      <vt:lpstr>Ερώτηση</vt:lpstr>
      <vt:lpstr>Άσκηση</vt:lpstr>
      <vt:lpstr>Διόρθωση ορθογραφικών λαθών</vt:lpstr>
      <vt:lpstr>Διόρθωση ορθογραφικών λαθών</vt:lpstr>
      <vt:lpstr>Διόρθωση ορθογραφικών λαθών</vt:lpstr>
      <vt:lpstr>Διόρθωση εγγράφων</vt:lpstr>
      <vt:lpstr>Διόρθωση μεμονωμένης λέξης</vt:lpstr>
      <vt:lpstr>Γενικά  θέματα</vt:lpstr>
      <vt:lpstr>Γενικά  θέματα</vt:lpstr>
      <vt:lpstr>Δυναμικός προγραμματισμός</vt:lpstr>
      <vt:lpstr>Διόρθωση μεμονωμένης λέξης</vt:lpstr>
      <vt:lpstr>Απόσταση διόρθωσης (Edit distance)</vt:lpstr>
      <vt:lpstr>Απόσταση Διόρθωσης (Edit distance)</vt:lpstr>
      <vt:lpstr>Δυναμικός προγραμματισμός</vt:lpstr>
      <vt:lpstr>Υπολογισμός απόστασης διόρθωσης</vt:lpstr>
      <vt:lpstr>Δυναμικός προγραμματισμός</vt:lpstr>
      <vt:lpstr>Αλγόριθμος (από αριστερά)</vt:lpstr>
      <vt:lpstr>Αλγόριθμος (από πάνω)</vt:lpstr>
      <vt:lpstr>Αλγόριθμος (διαγώνια)</vt:lpstr>
      <vt:lpstr>Αλγόριθμος (διαγώνια)</vt:lpstr>
      <vt:lpstr>Υπολογισμός απόστασης Levenshtein</vt:lpstr>
      <vt:lpstr>Υπολογισμός απόστασης διόρθωσης</vt:lpstr>
      <vt:lpstr>Υπολογισμός απόστασης Levenshtein</vt:lpstr>
      <vt:lpstr>Υπολογισμός απόστασης Levenshtein: παράδειγμα</vt:lpstr>
      <vt:lpstr>Δυναμικός προγραμματισμός</vt:lpstr>
      <vt:lpstr>Δυναμικός προγραμματισμός</vt:lpstr>
      <vt:lpstr>Γιατί λέγεται δυναμικός προγραμματισμός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Σταθμισμένη απόσταση διόρθωσης</vt:lpstr>
      <vt:lpstr>Απόσταση διόρθωσης (ασκήσεις)</vt:lpstr>
      <vt:lpstr>Επικάλυψη k-γραμμάτων</vt:lpstr>
      <vt:lpstr>Μια δυνατότητα – συντελεστής Jaccard</vt:lpstr>
      <vt:lpstr>Επικάλυψη k-γραμμάτων</vt:lpstr>
      <vt:lpstr>Παράδειγμα: Ταίριασμα 2-γραμμάτων</vt:lpstr>
      <vt:lpstr>Απόσταση διόρθωσης από όλους τους όρους του λεξικού; </vt:lpstr>
      <vt:lpstr>Χρήση των αποστάσεων διόρθωσης</vt:lpstr>
      <vt:lpstr>Διόρθωση εξαρτώμενη από το περιβάλλον</vt:lpstr>
      <vt:lpstr>Διόρθωση βασισμένη στα συμφραζόμενα</vt:lpstr>
      <vt:lpstr>Διόρθωση βασισμένη στα συμφραζόμενα</vt:lpstr>
      <vt:lpstr>ΦΩΝΗΤΙΚΗ ΔΙΟΡΘΩΣΗ (Soundex)</vt:lpstr>
      <vt:lpstr>Soundex</vt:lpstr>
      <vt:lpstr>Soundex</vt:lpstr>
      <vt:lpstr>Soundex: τυπικός αλγόριθμος</vt:lpstr>
      <vt:lpstr>Soundex συνέχεια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540</cp:revision>
  <cp:lastPrinted>2011-04-04T04:19:57Z</cp:lastPrinted>
  <dcterms:created xsi:type="dcterms:W3CDTF">2011-04-01T01:43:31Z</dcterms:created>
  <dcterms:modified xsi:type="dcterms:W3CDTF">2019-05-02T11:57:06Z</dcterms:modified>
</cp:coreProperties>
</file>