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110"/>
  </p:notesMasterIdLst>
  <p:handoutMasterIdLst>
    <p:handoutMasterId r:id="rId111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706" r:id="rId11"/>
    <p:sldId id="1703" r:id="rId12"/>
    <p:sldId id="1592" r:id="rId13"/>
    <p:sldId id="1591" r:id="rId14"/>
    <p:sldId id="1467" r:id="rId15"/>
    <p:sldId id="1593" r:id="rId16"/>
    <p:sldId id="1596" r:id="rId17"/>
    <p:sldId id="1469" r:id="rId18"/>
    <p:sldId id="1470" r:id="rId19"/>
    <p:sldId id="1472" r:id="rId20"/>
    <p:sldId id="1474" r:id="rId21"/>
    <p:sldId id="1707" r:id="rId22"/>
    <p:sldId id="1475" r:id="rId23"/>
    <p:sldId id="1599" r:id="rId24"/>
    <p:sldId id="1600" r:id="rId25"/>
    <p:sldId id="1601" r:id="rId26"/>
    <p:sldId id="1602" r:id="rId27"/>
    <p:sldId id="1603" r:id="rId28"/>
    <p:sldId id="1604" r:id="rId29"/>
    <p:sldId id="1605" r:id="rId30"/>
    <p:sldId id="1606" r:id="rId31"/>
    <p:sldId id="1607" r:id="rId32"/>
    <p:sldId id="1608" r:id="rId33"/>
    <p:sldId id="1598" r:id="rId34"/>
    <p:sldId id="1610" r:id="rId35"/>
    <p:sldId id="1477" r:id="rId36"/>
    <p:sldId id="1711" r:id="rId37"/>
    <p:sldId id="1479" r:id="rId38"/>
    <p:sldId id="1483" r:id="rId39"/>
    <p:sldId id="1712" r:id="rId40"/>
    <p:sldId id="1487" r:id="rId41"/>
    <p:sldId id="1713" r:id="rId42"/>
    <p:sldId id="1768" r:id="rId43"/>
    <p:sldId id="1765" r:id="rId44"/>
    <p:sldId id="1763" r:id="rId45"/>
    <p:sldId id="1766" r:id="rId46"/>
    <p:sldId id="1767" r:id="rId47"/>
    <p:sldId id="1619" r:id="rId48"/>
    <p:sldId id="1620" r:id="rId49"/>
    <p:sldId id="1621" r:id="rId50"/>
    <p:sldId id="1622" r:id="rId51"/>
    <p:sldId id="1623" r:id="rId52"/>
    <p:sldId id="1626" r:id="rId53"/>
    <p:sldId id="1710" r:id="rId54"/>
    <p:sldId id="1716" r:id="rId55"/>
    <p:sldId id="1717" r:id="rId56"/>
    <p:sldId id="1650" r:id="rId57"/>
    <p:sldId id="1714" r:id="rId58"/>
    <p:sldId id="1613" r:id="rId59"/>
    <p:sldId id="1719" r:id="rId60"/>
    <p:sldId id="1615" r:id="rId61"/>
    <p:sldId id="1720" r:id="rId62"/>
    <p:sldId id="1617" r:id="rId63"/>
    <p:sldId id="1721" r:id="rId64"/>
    <p:sldId id="1527" r:id="rId65"/>
    <p:sldId id="1743" r:id="rId66"/>
    <p:sldId id="1732" r:id="rId67"/>
    <p:sldId id="1733" r:id="rId68"/>
    <p:sldId id="1734" r:id="rId69"/>
    <p:sldId id="1735" r:id="rId70"/>
    <p:sldId id="1764" r:id="rId71"/>
    <p:sldId id="1792" r:id="rId72"/>
    <p:sldId id="1508" r:id="rId73"/>
    <p:sldId id="1489" r:id="rId74"/>
    <p:sldId id="1496" r:id="rId75"/>
    <p:sldId id="1739" r:id="rId76"/>
    <p:sldId id="1497" r:id="rId77"/>
    <p:sldId id="1511" r:id="rId78"/>
    <p:sldId id="1512" r:id="rId79"/>
    <p:sldId id="1628" r:id="rId80"/>
    <p:sldId id="1629" r:id="rId81"/>
    <p:sldId id="1630" r:id="rId82"/>
    <p:sldId id="1631" r:id="rId83"/>
    <p:sldId id="1514" r:id="rId84"/>
    <p:sldId id="1515" r:id="rId85"/>
    <p:sldId id="1516" r:id="rId86"/>
    <p:sldId id="1640" r:id="rId87"/>
    <p:sldId id="1632" r:id="rId88"/>
    <p:sldId id="1633" r:id="rId89"/>
    <p:sldId id="1634" r:id="rId90"/>
    <p:sldId id="1635" r:id="rId91"/>
    <p:sldId id="1636" r:id="rId92"/>
    <p:sldId id="1637" r:id="rId93"/>
    <p:sldId id="1638" r:id="rId94"/>
    <p:sldId id="1639" r:id="rId95"/>
    <p:sldId id="1517" r:id="rId96"/>
    <p:sldId id="1518" r:id="rId97"/>
    <p:sldId id="1519" r:id="rId98"/>
    <p:sldId id="1523" r:id="rId99"/>
    <p:sldId id="1520" r:id="rId100"/>
    <p:sldId id="1521" r:id="rId101"/>
    <p:sldId id="1522" r:id="rId102"/>
    <p:sldId id="1536" r:id="rId103"/>
    <p:sldId id="1787" r:id="rId104"/>
    <p:sldId id="1774" r:id="rId105"/>
    <p:sldId id="1775" r:id="rId106"/>
    <p:sldId id="1786" r:id="rId107"/>
    <p:sldId id="1788" r:id="rId108"/>
    <p:sldId id="1705" r:id="rId109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4441" autoAdjust="0"/>
    <p:restoredTop sz="90409" autoAdjust="0"/>
  </p:normalViewPr>
  <p:slideViewPr>
    <p:cSldViewPr>
      <p:cViewPr varScale="1">
        <p:scale>
          <a:sx n="116" d="100"/>
          <a:sy n="116" d="100"/>
        </p:scale>
        <p:origin x="21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2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497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98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57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79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80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81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82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86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233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383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78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673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3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4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0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9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80.png"/><Relationship Id="rId10" Type="http://schemas.openxmlformats.org/officeDocument/2006/relationships/image" Target="../media/image34.wmf"/><Relationship Id="rId4" Type="http://schemas.openxmlformats.org/officeDocument/2006/relationships/image" Target="../media/image610.png"/><Relationship Id="rId9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3.png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43.wmf"/><Relationship Id="rId15" Type="http://schemas.openxmlformats.org/officeDocument/2006/relationships/image" Target="../media/image74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5.png"/><Relationship Id="rId1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6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 21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55" y="2033724"/>
            <a:ext cx="1759834" cy="1159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808126" cy="351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2290549" cy="13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Διανύσματα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Hub/Authority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Τα </a:t>
            </a:r>
            <a:r>
              <a:rPr lang="en-US" dirty="0" smtClean="0"/>
              <a:t>hub </a:t>
            </a:r>
            <a:r>
              <a:rPr lang="el-GR" dirty="0" smtClean="0"/>
              <a:t>σκορ</a:t>
            </a:r>
            <a:r>
              <a:rPr lang="en-US" dirty="0" smtClean="0"/>
              <a:t> </a:t>
            </a:r>
            <a:r>
              <a:rPr lang="en-US" i="1" dirty="0" smtClean="0"/>
              <a:t>h()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authority </a:t>
            </a:r>
            <a:r>
              <a:rPr lang="el-GR" dirty="0" smtClean="0"/>
              <a:t>σκορ</a:t>
            </a:r>
            <a:r>
              <a:rPr lang="en-US" dirty="0" smtClean="0"/>
              <a:t> </a:t>
            </a:r>
            <a:r>
              <a:rPr lang="en-US" i="1" dirty="0" smtClean="0"/>
              <a:t>a()</a:t>
            </a:r>
            <a:r>
              <a:rPr lang="en-US" dirty="0" smtClean="0"/>
              <a:t> </a:t>
            </a:r>
            <a:r>
              <a:rPr lang="el-GR" dirty="0" smtClean="0"/>
              <a:t>ως </a:t>
            </a:r>
            <a:r>
              <a:rPr lang="en-US" dirty="0" smtClean="0"/>
              <a:t>n-</a:t>
            </a:r>
            <a:r>
              <a:rPr lang="el-GR" dirty="0" err="1" smtClean="0"/>
              <a:t>διάστατα</a:t>
            </a:r>
            <a:r>
              <a:rPr lang="el-GR" dirty="0" smtClean="0"/>
              <a:t> διανύσματα</a:t>
            </a:r>
            <a:endParaRPr lang="en-US" dirty="0" smtClean="0"/>
          </a:p>
          <a:p>
            <a:pPr eaLnBrk="1" hangingPunct="1"/>
            <a:r>
              <a:rPr lang="el-GR" dirty="0" smtClean="0"/>
              <a:t>Οι επαναληπτικοί υπολογισμοί:</a:t>
            </a:r>
            <a:endParaRPr lang="en-US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14675"/>
              </p:ext>
            </p:extLst>
          </p:nvPr>
        </p:nvGraphicFramePr>
        <p:xfrm>
          <a:off x="2727582" y="3329781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3329781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1914"/>
              </p:ext>
            </p:extLst>
          </p:nvPr>
        </p:nvGraphicFramePr>
        <p:xfrm>
          <a:off x="2727582" y="4566786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4566786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486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i="1" dirty="0" smtClean="0">
                <a:latin typeface="+mn-lt"/>
              </a:rPr>
              <a:t>h 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=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dirty="0" smtClean="0">
                <a:latin typeface="+mn-lt"/>
              </a:rPr>
              <a:t> </a:t>
            </a:r>
            <a:endParaRPr lang="en-US" sz="3200" i="1" dirty="0">
              <a:latin typeface="+mn-lt"/>
            </a:endParaRPr>
          </a:p>
          <a:p>
            <a:pPr eaLnBrk="1" hangingPunct="1"/>
            <a:r>
              <a:rPr lang="en-US" sz="3200" i="1" dirty="0" smtClean="0">
                <a:latin typeface="+mn-lt"/>
              </a:rPr>
              <a:t>a = 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i="1" baseline="30000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h</a:t>
            </a:r>
            <a:r>
              <a:rPr lang="el-GR" sz="3200" i="1" dirty="0" smtClean="0">
                <a:latin typeface="+mn-lt"/>
              </a:rPr>
              <a:t>,  </a:t>
            </a:r>
            <a:r>
              <a:rPr lang="en-US" sz="3200" i="1" dirty="0" smtClean="0"/>
              <a:t>A</a:t>
            </a:r>
            <a:r>
              <a:rPr lang="el-GR" sz="3200" i="1" baseline="30000" dirty="0" smtClean="0"/>
              <a:t>Τ</a:t>
            </a:r>
            <a:r>
              <a:rPr lang="en-US" sz="3200" i="1" baseline="30000" dirty="0" smtClean="0"/>
              <a:t> </a:t>
            </a:r>
            <a:r>
              <a:rPr lang="en-US" sz="3200" dirty="0" smtClean="0">
                <a:latin typeface="+mn-lt"/>
                <a:cs typeface="+mn-cs"/>
              </a:rPr>
              <a:t>transpose (</a:t>
            </a:r>
            <a:r>
              <a:rPr lang="el-GR" sz="3200" dirty="0" smtClean="0">
                <a:latin typeface="+mn-lt"/>
                <a:cs typeface="+mn-cs"/>
              </a:rPr>
              <a:t>ανάστροφος</a:t>
            </a:r>
            <a:r>
              <a:rPr lang="en-US" sz="3200" dirty="0" smtClean="0">
                <a:latin typeface="+mn-lt"/>
                <a:cs typeface="+mn-cs"/>
              </a:rPr>
              <a:t>)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499781"/>
            <a:ext cx="2259338" cy="726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5869" y="1773195"/>
            <a:ext cx="3136106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i="1" dirty="0" smtClean="0"/>
              <a:t>h = A </a:t>
            </a:r>
            <a:r>
              <a:rPr lang="en-US" i="1" dirty="0" err="1" smtClean="0"/>
              <a:t>a</a:t>
            </a:r>
            <a:r>
              <a:rPr lang="en-US" i="1" dirty="0" smtClean="0"/>
              <a:t>.</a:t>
            </a:r>
          </a:p>
          <a:p>
            <a:pPr marL="0" indent="0" eaLnBrk="1" hangingPunct="1">
              <a:buNone/>
            </a:pPr>
            <a:r>
              <a:rPr lang="en-US" i="1" dirty="0" smtClean="0"/>
              <a:t>a = A</a:t>
            </a:r>
            <a:r>
              <a:rPr lang="el-GR" i="1" baseline="30000" dirty="0" smtClean="0"/>
              <a:t>Τ</a:t>
            </a:r>
            <a:r>
              <a:rPr lang="en-US" i="1" baseline="30000" dirty="0" smtClean="0"/>
              <a:t> </a:t>
            </a:r>
            <a:r>
              <a:rPr lang="en-US" i="1" dirty="0" smtClean="0"/>
              <a:t>h.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86200" y="1549568"/>
            <a:ext cx="2920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Αντικατάσταση</a:t>
            </a:r>
            <a:r>
              <a:rPr lang="en-US" sz="3200" dirty="0">
                <a:latin typeface="+mn-lt"/>
              </a:rPr>
              <a:t>:</a:t>
            </a:r>
            <a:r>
              <a:rPr lang="en-US" sz="3200" dirty="0" smtClean="0">
                <a:latin typeface="+mn-lt"/>
              </a:rPr>
              <a:t> </a:t>
            </a:r>
          </a:p>
          <a:p>
            <a:pPr algn="ctr"/>
            <a:r>
              <a:rPr lang="en-US" sz="3200" i="1" dirty="0" smtClean="0">
                <a:latin typeface="+mn-lt"/>
              </a:rPr>
              <a:t>h = A A</a:t>
            </a:r>
            <a:r>
              <a:rPr lang="en-US" sz="3200" i="1" baseline="30000" dirty="0" smtClean="0">
                <a:latin typeface="+mn-lt"/>
              </a:rPr>
              <a:t>T </a:t>
            </a:r>
            <a:r>
              <a:rPr lang="en-US" sz="3200" i="1" dirty="0" smtClean="0">
                <a:latin typeface="+mn-lt"/>
              </a:rPr>
              <a:t>h </a:t>
            </a:r>
            <a:endParaRPr lang="en-US" sz="3200" i="1" dirty="0">
              <a:latin typeface="+mn-lt"/>
            </a:endParaRPr>
          </a:p>
          <a:p>
            <a:pPr algn="ctr"/>
            <a:r>
              <a:rPr lang="en-US" sz="3200" i="1" dirty="0" smtClean="0">
                <a:latin typeface="+mn-lt"/>
              </a:rPr>
              <a:t>a = A</a:t>
            </a:r>
            <a:r>
              <a:rPr lang="en-US" sz="3200" i="1" baseline="30000" dirty="0" smtClean="0">
                <a:latin typeface="+mn-lt"/>
              </a:rPr>
              <a:t>T</a:t>
            </a:r>
            <a:r>
              <a:rPr lang="en-US" sz="3200" i="1" dirty="0" smtClean="0">
                <a:latin typeface="+mn-lt"/>
              </a:rPr>
              <a:t>A a</a:t>
            </a:r>
            <a:r>
              <a:rPr lang="en-US" sz="3200" i="1" dirty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62000" y="3481482"/>
            <a:ext cx="5300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 smtClean="0">
                <a:latin typeface="+mn-lt"/>
              </a:rPr>
              <a:t> του  </a:t>
            </a:r>
            <a:r>
              <a:rPr lang="en-US" sz="3200" i="1" dirty="0" smtClean="0">
                <a:latin typeface="+mn-lt"/>
              </a:rPr>
              <a:t>AA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dirty="0" smtClean="0">
                <a:latin typeface="+mn-lt"/>
              </a:rPr>
              <a:t> </a:t>
            </a:r>
            <a:endParaRPr lang="el-GR" sz="32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i="1" dirty="0" smtClean="0">
                <a:latin typeface="+mn-lt"/>
              </a:rPr>
              <a:t>α</a:t>
            </a:r>
            <a:r>
              <a:rPr lang="el-GR" sz="3200" dirty="0" smtClean="0">
                <a:latin typeface="+mn-lt"/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 smtClean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του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i="1" dirty="0" smtClean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05288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Ο αλγόριθμος ανήκει στις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iteration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μεθόδους υπολογισμού </a:t>
            </a:r>
            <a:r>
              <a:rPr lang="el-GR" dirty="0" err="1" smtClean="0">
                <a:latin typeface="+mn-lt"/>
              </a:rPr>
              <a:t>ιδιοδιανυσμάτων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Συγκλίνει</a:t>
            </a:r>
            <a:endParaRPr lang="en-US" dirty="0">
              <a:latin typeface="+mn-lt"/>
            </a:endParaRP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2400" y="30500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1"/>
            <a:ext cx="8294841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Θα μπορούσαμε να εφαρμόσουμε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σε όλο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και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σε θεματικό  υποσύνολο</a:t>
            </a:r>
            <a:endParaRPr lang="el-GR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web, 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Ένα καλό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hub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είναι συνήθως και ένα καλό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authority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Οι διαφορές στο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με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και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μικρές</a:t>
            </a:r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692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PageRank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1" y="1219200"/>
            <a:ext cx="5940676" cy="2411100"/>
            <a:chOff x="1691681" y="1219200"/>
            <a:chExt cx="5940676" cy="2411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1" y="1219200"/>
              <a:ext cx="5940676" cy="2411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2905326"/>
              <a:ext cx="457200" cy="317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/>
                <a:t>2</a:t>
              </a:r>
              <a:endParaRPr lang="el-GR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2" y="1591142"/>
              <a:ext cx="380999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1</a:t>
              </a:r>
              <a:endParaRPr lang="el-GR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905326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3</a:t>
              </a:r>
              <a:endParaRPr lang="el-GR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6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914" y="1828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19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875" y="2819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all the hub and authority scores are </a:t>
            </a:r>
            <a:r>
              <a:rPr lang="en-US" dirty="0" smtClean="0">
                <a:latin typeface="+mn-lt"/>
              </a:rPr>
              <a:t>initialized </a:t>
            </a:r>
            <a:r>
              <a:rPr lang="en-US" dirty="0">
                <a:latin typeface="+mn-lt"/>
              </a:rPr>
              <a:t>to 1, what is the </a:t>
            </a:r>
            <a:r>
              <a:rPr lang="en-US" dirty="0" smtClean="0">
                <a:latin typeface="+mn-lt"/>
              </a:rPr>
              <a:t>hub/authority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score </a:t>
            </a:r>
            <a:r>
              <a:rPr lang="en-US" dirty="0">
                <a:latin typeface="+mn-lt"/>
              </a:rPr>
              <a:t>of a node after one iteration?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4214326" cy="124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21.5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452" y="34290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Πίνακα μετάβασης για </a:t>
            </a:r>
            <a:r>
              <a:rPr lang="en-US" dirty="0" smtClean="0">
                <a:latin typeface="+mn-lt"/>
              </a:rPr>
              <a:t>Markov </a:t>
            </a:r>
            <a:r>
              <a:rPr lang="el-GR" dirty="0" smtClean="0">
                <a:latin typeface="+mn-lt"/>
              </a:rPr>
              <a:t>αλυσίδες</a:t>
            </a:r>
          </a:p>
          <a:p>
            <a:r>
              <a:rPr lang="en-US" dirty="0" smtClean="0">
                <a:latin typeface="+mn-lt"/>
              </a:rPr>
              <a:t>PageRank (*)</a:t>
            </a:r>
          </a:p>
          <a:p>
            <a:r>
              <a:rPr lang="en-US" dirty="0" smtClean="0">
                <a:latin typeface="+mn-lt"/>
              </a:rPr>
              <a:t>Power iteration</a:t>
            </a:r>
          </a:p>
          <a:p>
            <a:r>
              <a:rPr lang="en-US" dirty="0" smtClean="0">
                <a:latin typeface="+mn-lt"/>
              </a:rPr>
              <a:t>Jumps </a:t>
            </a:r>
            <a:r>
              <a:rPr lang="el-GR" dirty="0" smtClean="0">
                <a:latin typeface="+mn-lt"/>
              </a:rPr>
              <a:t>με α </a:t>
            </a:r>
            <a:r>
              <a:rPr lang="en-US" dirty="0" smtClean="0">
                <a:latin typeface="+mn-lt"/>
              </a:rPr>
              <a:t>= 0.8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(*) </a:t>
            </a:r>
            <a:r>
              <a:rPr lang="el-GR" dirty="0" smtClean="0">
                <a:latin typeface="+mn-lt"/>
              </a:rPr>
              <a:t>επειδή ο πίνακας είναι περιοδικός, δε συγκλίνει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5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746" y="1066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user of a browser can, in addition to clicking a hyperlink on the page </a:t>
            </a:r>
            <a:r>
              <a:rPr lang="en-US" sz="2000" dirty="0" smtClean="0">
                <a:latin typeface="+mn-lt"/>
              </a:rPr>
              <a:t>x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she </a:t>
            </a:r>
            <a:r>
              <a:rPr lang="en-US" sz="2000" dirty="0">
                <a:latin typeface="+mn-lt"/>
              </a:rPr>
              <a:t>is currently browsing, use the </a:t>
            </a:r>
            <a:r>
              <a:rPr lang="en-US" sz="2000" i="1" dirty="0">
                <a:latin typeface="+mn-lt"/>
              </a:rPr>
              <a:t>back button </a:t>
            </a:r>
            <a:r>
              <a:rPr lang="en-US" sz="2000" dirty="0">
                <a:latin typeface="+mn-lt"/>
              </a:rPr>
              <a:t>to go back to the page from which she </a:t>
            </a:r>
            <a:r>
              <a:rPr lang="en-US" sz="2000" dirty="0" smtClean="0">
                <a:latin typeface="+mn-lt"/>
              </a:rPr>
              <a:t>arrived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at </a:t>
            </a:r>
            <a:r>
              <a:rPr lang="en-US" sz="2000" dirty="0">
                <a:latin typeface="+mn-lt"/>
              </a:rPr>
              <a:t>x.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Can such a use of back buttons be modelled as a Markov chain? </a:t>
            </a:r>
            <a:r>
              <a:rPr lang="en-US" sz="2000" dirty="0" smtClean="0">
                <a:latin typeface="+mn-lt"/>
              </a:rPr>
              <a:t>How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would </a:t>
            </a:r>
            <a:r>
              <a:rPr lang="en-US" sz="2000" dirty="0">
                <a:latin typeface="+mn-lt"/>
              </a:rPr>
              <a:t>we </a:t>
            </a:r>
            <a:r>
              <a:rPr lang="en-US" sz="2000" dirty="0" smtClean="0">
                <a:latin typeface="+mn-lt"/>
              </a:rPr>
              <a:t>model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repeated </a:t>
            </a:r>
            <a:r>
              <a:rPr lang="en-US" sz="2000" dirty="0">
                <a:latin typeface="+mn-lt"/>
              </a:rPr>
              <a:t>invocations of the back button?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6244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497761" cy="3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58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l-GR" smtClean="0">
                <a:ea typeface="ＭＳ Ｐゴシック" pitchFamily="-112" charset="-128"/>
              </a:rPr>
              <a:t>21</a:t>
            </a:r>
            <a:r>
              <a:rPr lang="el-GR" baseline="30000" smtClean="0">
                <a:ea typeface="ＭＳ Ｐゴシック" pitchFamily="-112" charset="-128"/>
              </a:rPr>
              <a:t>ου</a:t>
            </a:r>
            <a:r>
              <a:rPr lang="el-GR" smtClean="0">
                <a:ea typeface="ＭＳ Ｐゴシック" pitchFamily="-112" charset="-128"/>
              </a:rPr>
              <a:t> Κεφαλαίου</a:t>
            </a: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24157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439729" cy="3398690"/>
            <a:chOff x="2492375" y="2296211"/>
            <a:chExt cx="3439729" cy="3398690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6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= </a:t>
            </a:r>
            <a:r>
              <a:rPr lang="en-US" sz="2400" dirty="0">
                <a:latin typeface="Calibri" pitchFamily="34" charset="0"/>
              </a:rPr>
              <a:t>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+ </a:t>
            </a:r>
            <a:r>
              <a:rPr lang="en-US" sz="2400" dirty="0">
                <a:latin typeface="Calibri" pitchFamily="34" charset="0"/>
              </a:rPr>
              <a:t>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Autofit/>
          </a:bodyPr>
          <a:lstStyle/>
          <a:p>
            <a:r>
              <a:rPr lang="el-GR" dirty="0" smtClean="0"/>
              <a:t>Λύνοντας το σύστημα εξισώσεων παίρνουμε το </a:t>
            </a:r>
            <a:r>
              <a:rPr lang="en-US" dirty="0" smtClean="0"/>
              <a:t>PageRank </a:t>
            </a:r>
            <a:r>
              <a:rPr lang="el-GR" dirty="0" smtClean="0"/>
              <a:t>των κόμβων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w</a:t>
            </a:r>
            <a:r>
              <a:rPr lang="en-US" b="1" dirty="0" smtClean="0"/>
              <a:t> 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86400" y="21336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31242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358586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43400" y="406047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60020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Το συνολικό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μοιράζεται στους 3 κόμβους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040" y="15240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Σε ένα γράφο με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nodes, </a:t>
            </a:r>
            <a:r>
              <a:rPr lang="el-GR" dirty="0" smtClean="0">
                <a:latin typeface="+mn-lt"/>
              </a:rPr>
              <a:t>αναθέτουμε σε όλους το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ίδιο αρχικό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Εκτελούμε μια ακολουθία από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ενημερώσεις των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τιμών με βάση των παρακάτω κανόνα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 smtClean="0">
                <a:latin typeface="+mn-lt"/>
              </a:rPr>
              <a:t> την τρέχουσα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ισόποσα στις  </a:t>
            </a:r>
            <a:r>
              <a:rPr lang="en-US" i="1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εξερχόμενες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ακμές και τις περνά στους αντίστοιχους κόμβους</a:t>
            </a:r>
            <a:endParaRPr lang="el-GR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ανανεώνει</a:t>
            </a:r>
            <a:r>
              <a:rPr lang="el-GR" dirty="0" smtClean="0">
                <a:latin typeface="+mn-lt"/>
              </a:rPr>
              <a:t> την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ώστε να είναι ίση με το άθροισμα τον ποσών που δέχεται μέσω των εισερχόμενων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ακμών της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Αλγόριθμος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Επαναληπτικός υπολογισμός</a:t>
            </a:r>
            <a:endParaRPr lang="el-GR" sz="2800" dirty="0">
              <a:latin typeface="+mn-lt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8089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498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85" y="4143375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Ένα είδος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 smtClean="0">
                <a:latin typeface="+mn-lt"/>
              </a:rPr>
              <a:t>που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κινείται στο δίκτυο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 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Το συνολικό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l-GR" sz="2800" dirty="0" smtClean="0">
                <a:latin typeface="+mn-lt"/>
              </a:rPr>
              <a:t> στο δίκτυο παραμένει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Ένας απλός τρόπος να ελέγξουμε αν το σύνολο </a:t>
            </a:r>
            <a:r>
              <a:rPr lang="en-US" sz="2000" dirty="0" smtClean="0">
                <a:latin typeface="+mn-lt"/>
              </a:rPr>
              <a:t>PageRank </a:t>
            </a:r>
            <a:r>
              <a:rPr lang="el-GR" sz="2000" dirty="0" smtClean="0">
                <a:latin typeface="+mn-lt"/>
              </a:rPr>
              <a:t>τιμών αντιστοιχεί σε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οι τιμές αθροίζουν σε 1 και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 smtClean="0">
                <a:latin typeface="+mn-lt"/>
              </a:rPr>
              <a:t>αν εφαρμόσουμε τον κανόνα ενημέρωσης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7" y="1078544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4137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68" y="333979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Column stoc</a:t>
            </a: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astic: </a:t>
            </a:r>
            <a:r>
              <a:rPr lang="el-GR" dirty="0" smtClean="0">
                <a:latin typeface="+mn-lt"/>
              </a:rPr>
              <a:t>οι τιμές στις στήλες αθροίζουν στο 1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8007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96951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23" y="5652925"/>
            <a:ext cx="652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Ισοδύναμα,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 1 x n vector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(αριστερό </a:t>
            </a:r>
            <a:r>
              <a:rPr lang="el-GR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ιδιοδιάνυσμα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row stochastic adjacency matrix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r = r M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77308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+mn-lt"/>
              </a:rPr>
              <a:t>ιδιοδιάνυσμα</a:t>
            </a:r>
            <a:r>
              <a:rPr lang="el-GR" dirty="0" smtClean="0">
                <a:latin typeface="+mn-lt"/>
              </a:rPr>
              <a:t>, με </a:t>
            </a:r>
            <a:r>
              <a:rPr lang="el-GR" dirty="0" err="1" smtClean="0">
                <a:latin typeface="+mn-lt"/>
              </a:rPr>
              <a:t>ιδιοτιμή</a:t>
            </a:r>
            <a:r>
              <a:rPr lang="el-GR" dirty="0" smtClean="0">
                <a:latin typeface="+mn-lt"/>
              </a:rPr>
              <a:t> 1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439729" cy="3398690"/>
            <a:chOff x="2492375" y="2296211"/>
            <a:chExt cx="3439729" cy="3398690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Συγκλίνει;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Συγκλίνει σε αυτό που θέλουμε;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+mn-lt"/>
              </a:rPr>
              <a:t>Ο αλγόριθμος προσομοιώνει 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 smtClean="0">
                <a:latin typeface="+mn-lt"/>
              </a:rPr>
              <a:t>στο γράφο</a:t>
            </a:r>
            <a:endParaRPr lang="en-US" sz="2800" dirty="0" smtClean="0">
              <a:latin typeface="+mn-lt"/>
            </a:endParaRPr>
          </a:p>
          <a:p>
            <a:pPr algn="just"/>
            <a:endParaRPr lang="en-US" sz="2800" dirty="0" smtClean="0">
              <a:latin typeface="+mn-lt"/>
            </a:endParaRPr>
          </a:p>
          <a:p>
            <a:pPr algn="just"/>
            <a:r>
              <a:rPr lang="el-GR" sz="2800" dirty="0" smtClean="0">
                <a:latin typeface="+mn-lt"/>
              </a:rPr>
              <a:t>Τυχαίος περίπατος</a:t>
            </a:r>
            <a:r>
              <a:rPr lang="en-US" sz="2800" dirty="0" smtClean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Ξεκίνα από κάποιον τυχαίο κόμβο (επιλεγμένο </a:t>
            </a:r>
            <a:r>
              <a:rPr lang="en-US" sz="2800" dirty="0" smtClean="0">
                <a:latin typeface="+mn-lt"/>
              </a:rPr>
              <a:t>uniformly at random</a:t>
            </a:r>
            <a:r>
              <a:rPr lang="el-GR" sz="2800" dirty="0" smtClean="0"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με πιθανότητα 1/</a:t>
            </a:r>
            <a:r>
              <a:rPr lang="en-US" sz="2800" dirty="0" smtClean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Επέλεξε τυχαία (</a:t>
            </a:r>
            <a:r>
              <a:rPr lang="en-GB" sz="2800" dirty="0" smtClean="0">
                <a:latin typeface="+mn-lt"/>
              </a:rPr>
              <a:t>uniformly </a:t>
            </a:r>
            <a:r>
              <a:rPr lang="en-GB" sz="2800" dirty="0">
                <a:latin typeface="+mn-lt"/>
              </a:rPr>
              <a:t>at </a:t>
            </a:r>
            <a:r>
              <a:rPr lang="en-GB" sz="2800" dirty="0" smtClean="0">
                <a:latin typeface="+mn-lt"/>
              </a:rPr>
              <a:t>random</a:t>
            </a:r>
            <a:r>
              <a:rPr lang="el-GR" sz="2800" dirty="0" smtClean="0">
                <a:latin typeface="+mn-lt"/>
              </a:rPr>
              <a:t>)</a:t>
            </a:r>
            <a:r>
              <a:rPr lang="en-GB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Επανέλαβε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Ανάλυση συνδέσμων (</a:t>
            </a:r>
            <a:r>
              <a:rPr lang="en-US" sz="2800" dirty="0" smtClean="0">
                <a:latin typeface="+mn-lt"/>
              </a:rPr>
              <a:t>link analysis)</a:t>
            </a:r>
          </a:p>
          <a:p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SALSA</a:t>
            </a:r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 smtClean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Το μοντέλο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latin typeface="+mn-lt"/>
              </a:rPr>
              <a:t>Του χρήστη που τριγυρνά στο </a:t>
            </a:r>
            <a:r>
              <a:rPr lang="en-US" dirty="0" smtClean="0">
                <a:latin typeface="+mn-lt"/>
              </a:rPr>
              <a:t>web</a:t>
            </a:r>
            <a:r>
              <a:rPr lang="el-GR" dirty="0" smtClean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  <a:endParaRPr lang="el-G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Η πιθανότητα να είσαι στη σελίδα </a:t>
            </a:r>
            <a:r>
              <a:rPr lang="en-US" i="1" dirty="0" smtClean="0">
                <a:latin typeface="+mn-lt"/>
              </a:rPr>
              <a:t>X </a:t>
            </a:r>
            <a:r>
              <a:rPr lang="el-GR" i="1" dirty="0" smtClean="0">
                <a:latin typeface="+mn-lt"/>
              </a:rPr>
              <a:t>μετά από </a:t>
            </a:r>
            <a:r>
              <a:rPr lang="en-US" i="1" dirty="0" smtClean="0">
                <a:latin typeface="+mn-lt"/>
              </a:rPr>
              <a:t>k </a:t>
            </a:r>
            <a:r>
              <a:rPr lang="el-GR" i="1" dirty="0" smtClean="0">
                <a:latin typeface="+mn-lt"/>
              </a:rPr>
              <a:t>βήματα του τυχαίου περιπάτου είναι το </a:t>
            </a:r>
            <a:r>
              <a:rPr lang="en-US" i="1" dirty="0" err="1" smtClean="0">
                <a:latin typeface="+mn-lt"/>
              </a:rPr>
              <a:t>PageRank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της σελίδας</a:t>
            </a:r>
            <a:r>
              <a:rPr lang="en-US" i="1" dirty="0" smtClean="0">
                <a:latin typeface="+mn-lt"/>
              </a:rPr>
              <a:t> X </a:t>
            </a:r>
            <a:r>
              <a:rPr lang="el-GR" i="1" dirty="0" smtClean="0">
                <a:latin typeface="+mn-lt"/>
              </a:rPr>
              <a:t>μετά από </a:t>
            </a:r>
            <a:r>
              <a:rPr lang="en-US" i="1" dirty="0" smtClean="0">
                <a:latin typeface="+mn-lt"/>
              </a:rPr>
              <a:t> k </a:t>
            </a:r>
            <a:r>
              <a:rPr lang="el-GR" i="1" dirty="0" smtClean="0">
                <a:latin typeface="+mn-lt"/>
              </a:rPr>
              <a:t>επαναλήψεις του υπολογισμού του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19684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 smtClean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446374" y="345728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60774" y="3228686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Ο τυχαίος περίπατος μπορεί να κολλήσει σε ένα τέτοιον κόμβο</a:t>
            </a:r>
            <a:endParaRPr lang="el-GR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Λέγονται και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47129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 smtClean="0">
                <a:latin typeface="+mn-lt"/>
              </a:rPr>
              <a:t>ακολούθησε </a:t>
            </a:r>
            <a:r>
              <a:rPr lang="el-GR" sz="2800" dirty="0">
                <a:latin typeface="+mn-lt"/>
              </a:rPr>
              <a:t>με πιθανότητα 1 τυχαία </a:t>
            </a:r>
            <a:r>
              <a:rPr lang="en-US" sz="2800" dirty="0" smtClean="0">
                <a:latin typeface="+mn-lt"/>
              </a:rPr>
              <a:t>links </a:t>
            </a:r>
            <a:r>
              <a:rPr lang="el-GR" sz="2800" dirty="0" smtClean="0">
                <a:latin typeface="+mn-lt"/>
              </a:rPr>
              <a:t>από τους αδιέξοδους κόμβους </a:t>
            </a:r>
            <a:endParaRPr lang="el-GR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Αντίστοιχη τροποποίηση του πίνακα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Διάταξη των σελίδων με βάσει τον αριθμό των εισερχόμενων ακμών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Με πιθανότητα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 smtClean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 smtClean="0">
                <a:latin typeface="+mn-lt"/>
              </a:rPr>
              <a:t>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 smtClean="0">
                <a:latin typeface="+mn-lt"/>
              </a:rPr>
              <a:t>σε μια τυχαία σελίδα στο δίκτυο, επιλεγμένη με πιθανότητα 1/</a:t>
            </a:r>
            <a:r>
              <a:rPr lang="en-US" sz="2800" dirty="0" smtClean="0">
                <a:latin typeface="+mn-lt"/>
              </a:rPr>
              <a:t>n</a:t>
            </a:r>
            <a:endParaRPr lang="el-GR" sz="2800" dirty="0" smtClean="0">
              <a:latin typeface="+mn-lt"/>
            </a:endParaRPr>
          </a:p>
          <a:p>
            <a:endParaRPr lang="en-US" sz="13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 smtClean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Brin</a:t>
            </a:r>
            <a:r>
              <a:rPr lang="en-US" sz="2800" dirty="0" smtClean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 0,9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damping factor</a:t>
            </a:r>
            <a:r>
              <a:rPr lang="en-US" sz="1800" dirty="0" smtClean="0">
                <a:latin typeface="+mn-lt"/>
              </a:rPr>
              <a:t>: probability to jump ~0,15 </a:t>
            </a:r>
            <a:endParaRPr lang="el-GR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latin typeface="+mn-lt"/>
              </a:rPr>
              <a:t>Του χρήστη που τριγυρνά στο </a:t>
            </a:r>
            <a:r>
              <a:rPr lang="en-US" dirty="0" smtClean="0">
                <a:latin typeface="+mn-lt"/>
              </a:rPr>
              <a:t>web</a:t>
            </a:r>
            <a:r>
              <a:rPr lang="el-GR" dirty="0" smtClean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ή με κάποια πιθανότητα βαριέται και πάει </a:t>
            </a:r>
            <a:r>
              <a:rPr lang="en-US" dirty="0" smtClean="0">
                <a:latin typeface="+mn-lt"/>
              </a:rPr>
              <a:t>(jumps) </a:t>
            </a:r>
            <a:r>
              <a:rPr lang="el-GR" dirty="0" smtClean="0">
                <a:latin typeface="+mn-lt"/>
              </a:rPr>
              <a:t>σε μια άλλη τυχαία σελίδα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links </a:t>
            </a:r>
            <a:r>
              <a:rPr lang="el-GR" dirty="0" smtClean="0">
                <a:latin typeface="+mn-lt"/>
              </a:rPr>
              <a:t>και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jump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1343"/>
              </p:ext>
            </p:extLst>
          </p:nvPr>
        </p:nvGraphicFramePr>
        <p:xfrm>
          <a:off x="5414545" y="1872432"/>
          <a:ext cx="27797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7" name="Equation" r:id="rId5" imgW="1473120" imgH="711000" progId="Equation.3">
                  <p:embed/>
                </p:oleObj>
              </mc:Choice>
              <mc:Fallback>
                <p:oleObj name="Equation" r:id="rId5" imgW="1473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545" y="1872432"/>
                        <a:ext cx="2779713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ορισμός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76400"/>
            <a:ext cx="8622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μια τιμή που δείχνει πόσο σημαντικός είναι ένας κόμβος</a:t>
            </a:r>
          </a:p>
          <a:p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Ένας κόμβος είναι σημαντικός </a:t>
            </a:r>
            <a:r>
              <a:rPr lang="el-GR" dirty="0">
                <a:latin typeface="+mn-lt"/>
              </a:rPr>
              <a:t>αν δείχνουν σε </a:t>
            </a:r>
            <a:r>
              <a:rPr lang="el-GR" dirty="0" smtClean="0">
                <a:latin typeface="+mn-lt"/>
              </a:rPr>
              <a:t>αυτόν σημαντικοί κόμβοι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Κάθε </a:t>
            </a:r>
            <a:r>
              <a:rPr lang="el-GR" dirty="0" smtClean="0">
                <a:latin typeface="+mn-lt"/>
              </a:rPr>
              <a:t>κόμβος </a:t>
            </a:r>
            <a:r>
              <a:rPr lang="el-GR" dirty="0">
                <a:latin typeface="+mn-lt"/>
              </a:rPr>
              <a:t>έχει ένα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PageRank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Κάθε </a:t>
            </a:r>
            <a:r>
              <a:rPr lang="el-GR" dirty="0" smtClean="0">
                <a:latin typeface="+mn-lt"/>
              </a:rPr>
              <a:t>κόμβος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>
                <a:latin typeface="+mn-lt"/>
              </a:rPr>
              <a:t> το </a:t>
            </a:r>
            <a:r>
              <a:rPr lang="en-US" dirty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του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στους κόμβους που δείχνει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ενός κόμβου είναι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άθροισμα </a:t>
            </a:r>
            <a:r>
              <a:rPr lang="el-GR" dirty="0">
                <a:latin typeface="+mn-lt"/>
              </a:rPr>
              <a:t>των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κόμβων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που δείχνουν 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αυτόν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5621196"/>
                <a:ext cx="4521494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21196"/>
                <a:ext cx="4521494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4043" t="-1031" b="-8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462968" y="2087244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= </a:t>
            </a:r>
            <a:r>
              <a:rPr lang="en-US" sz="2400" dirty="0">
                <a:latin typeface="Calibri" pitchFamily="34" charset="0"/>
              </a:rPr>
              <a:t>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+ </a:t>
            </a:r>
            <a:r>
              <a:rPr lang="en-US" sz="2400" dirty="0">
                <a:latin typeface="Calibri" pitchFamily="34" charset="0"/>
              </a:rPr>
              <a:t>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480431" y="2536507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478843" y="3028632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482018" y="3452494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77256" y="3949382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3" name="Group 39"/>
          <p:cNvGrpSpPr/>
          <p:nvPr/>
        </p:nvGrpSpPr>
        <p:grpSpPr>
          <a:xfrm>
            <a:off x="5041900" y="2200175"/>
            <a:ext cx="3439729" cy="2483919"/>
            <a:chOff x="2492375" y="2841650"/>
            <a:chExt cx="3439729" cy="2483919"/>
          </a:xfrm>
        </p:grpSpPr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3460750" y="5186747"/>
              <a:ext cx="1270000" cy="1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H="1">
              <a:off x="3143250" y="3542671"/>
              <a:ext cx="1079500" cy="11179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2762250" y="4068775"/>
              <a:ext cx="190500" cy="5918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143250" y="3213856"/>
              <a:ext cx="952500" cy="26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079750" y="3805723"/>
              <a:ext cx="2222500" cy="1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H="1" flipV="1">
              <a:off x="4730750" y="3213855"/>
              <a:ext cx="635000" cy="3945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 flipH="1" flipV="1">
              <a:off x="4476750" y="3542671"/>
              <a:ext cx="571500" cy="1249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5238750" y="4266065"/>
              <a:ext cx="381000" cy="526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H="1" flipV="1">
              <a:off x="3143250" y="4003012"/>
              <a:ext cx="1651000" cy="1052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809875" y="4765892"/>
              <a:ext cx="539750" cy="533400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92375" y="3375050"/>
              <a:ext cx="539750" cy="533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144798" y="2841650"/>
              <a:ext cx="53975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392354" y="3641750"/>
              <a:ext cx="539750" cy="533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52604" y="4792169"/>
              <a:ext cx="539750" cy="533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55160" y="1741203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60" y="1741203"/>
                <a:ext cx="47891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68003" y="2548909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003" y="2548909"/>
                <a:ext cx="47891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89711" y="4803054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11" y="4803054"/>
                <a:ext cx="47891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59400" y="4684094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4684094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68467" y="2195259"/>
                <a:ext cx="581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67" y="2195259"/>
                <a:ext cx="58163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παράδειγμα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827" y="5162202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αλγόριθμος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Επαναληπτικός υπολογισμός (</a:t>
            </a:r>
            <a:r>
              <a:rPr lang="en-US" dirty="0" smtClean="0">
                <a:latin typeface="+mn-lt"/>
              </a:rPr>
              <a:t>power iteration method)</a:t>
            </a:r>
            <a:endParaRPr lang="el-GR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 smtClean="0">
                    <a:latin typeface="+mn-lt"/>
                  </a:rPr>
                  <a:t>   r</a:t>
                </a:r>
                <a:r>
                  <a:rPr lang="en-US" baseline="30000" dirty="0" smtClean="0">
                    <a:latin typeface="+mn-lt"/>
                  </a:rPr>
                  <a:t>0</a:t>
                </a:r>
                <a:r>
                  <a:rPr lang="en-US" dirty="0" smtClean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+mn-lt"/>
                  </a:rPr>
                  <a:t>t = 1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 smtClean="0">
                    <a:latin typeface="+mn-lt"/>
                  </a:rPr>
                  <a:t>      </a:t>
                </a:r>
                <a:r>
                  <a:rPr lang="en-US" dirty="0" err="1" smtClean="0">
                    <a:latin typeface="+mn-lt"/>
                  </a:rPr>
                  <a:t>r</a:t>
                </a:r>
                <a:r>
                  <a:rPr lang="en-US" baseline="30000" dirty="0" err="1" smtClean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(v</a:t>
                </a:r>
                <a:r>
                  <a:rPr lang="en-US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t = t + 1  </a:t>
                </a:r>
                <a:endParaRPr lang="en-US" dirty="0">
                  <a:latin typeface="+mn-lt"/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 smtClean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4868760"/>
            <a:ext cx="2857772" cy="1598359"/>
            <a:chOff x="477256" y="1978124"/>
            <a:chExt cx="4297940" cy="243292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500038" y="1978124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sz="2400" dirty="0" smtClean="0">
                  <a:latin typeface="Calibri" pitchFamily="34" charset="0"/>
                </a:rPr>
                <a:t>= </a:t>
              </a:r>
              <a:r>
                <a:rPr lang="en-US" sz="2400" dirty="0">
                  <a:latin typeface="Calibri" pitchFamily="34" charset="0"/>
                </a:rPr>
                <a:t>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 smtClean="0">
                  <a:latin typeface="Calibri" pitchFamily="34" charset="0"/>
                </a:rPr>
                <a:t>+ </a:t>
              </a:r>
              <a:r>
                <a:rPr lang="en-US" sz="2400" dirty="0">
                  <a:latin typeface="Calibri" pitchFamily="34" charset="0"/>
                </a:rPr>
                <a:t>1/2 </a:t>
              </a:r>
              <a:r>
                <a:rPr lang="en-US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480431" y="2536507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+ </a:t>
              </a:r>
              <a:r>
                <a:rPr lang="en-US" dirty="0" smtClean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478843" y="3028632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482018" y="3452494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477256" y="3949382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</a:t>
              </a:r>
              <a:r>
                <a:rPr lang="en-US" dirty="0" smtClean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</p:grp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97385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09606"/>
              </p:ext>
            </p:extLst>
          </p:nvPr>
        </p:nvGraphicFramePr>
        <p:xfrm>
          <a:off x="420688" y="2135090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6" name="Equation" r:id="rId9" imgW="1726920" imgH="1143000" progId="Equation.3">
                  <p:embed/>
                </p:oleObj>
              </mc:Choice>
              <mc:Fallback>
                <p:oleObj name="Equation" r:id="rId9" imgW="17269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135090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06538"/>
              </p:ext>
            </p:extLst>
          </p:nvPr>
        </p:nvGraphicFramePr>
        <p:xfrm>
          <a:off x="277681" y="4470209"/>
          <a:ext cx="1247775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7" name="Equation" r:id="rId11" imgW="660240" imgH="1168200" progId="Equation.3">
                  <p:embed/>
                </p:oleObj>
              </mc:Choice>
              <mc:Fallback>
                <p:oleObj name="Equation" r:id="rId11" imgW="660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81" y="4470209"/>
                        <a:ext cx="1247775" cy="220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8601" y="948310"/>
                <a:ext cx="4876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Μ</a:t>
                </a:r>
                <a:r>
                  <a:rPr lang="el-GR" sz="2000" dirty="0" smtClean="0">
                    <a:latin typeface="+mn-lt"/>
                  </a:rPr>
                  <a:t>: </a:t>
                </a:r>
                <a:r>
                  <a:rPr lang="en-US" sz="2000" dirty="0" smtClean="0">
                    <a:latin typeface="+mn-lt"/>
                  </a:rPr>
                  <a:t>M[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, j]</a:t>
                </a:r>
                <a:r>
                  <a:rPr lang="el-GR" sz="2000" dirty="0" smtClean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1/</a:t>
                </a:r>
                <a:r>
                  <a:rPr lang="en-US" sz="2000" dirty="0" err="1" smtClean="0">
                    <a:latin typeface="+mn-lt"/>
                  </a:rPr>
                  <a:t>outdegree</a:t>
                </a:r>
                <a:r>
                  <a:rPr lang="en-US" sz="2000" dirty="0" smtClean="0">
                    <a:latin typeface="+mn-lt"/>
                  </a:rPr>
                  <a:t>(j) </a:t>
                </a:r>
                <a:r>
                  <a:rPr lang="el-GR" sz="2000" dirty="0" smtClean="0">
                    <a:latin typeface="+mn-lt"/>
                  </a:rPr>
                  <a:t>αν </a:t>
                </a:r>
                <a:r>
                  <a:rPr lang="en-US" sz="2000" dirty="0" smtClean="0">
                    <a:latin typeface="+mn-lt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>
                    <a:latin typeface="+mn-lt"/>
                  </a:rPr>
                  <a:t>0, αλλιώς </a:t>
                </a:r>
              </a:p>
              <a:p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l-GR" sz="2000" dirty="0" smtClean="0">
                    <a:latin typeface="+mn-lt"/>
                  </a:rPr>
                  <a:t>το διάνυσμα </a:t>
                </a:r>
                <a:r>
                  <a:rPr lang="el-GR" sz="2000" i="1" dirty="0" smtClean="0">
                    <a:latin typeface="+mn-lt"/>
                  </a:rPr>
                  <a:t>στήλη</a:t>
                </a:r>
                <a:r>
                  <a:rPr lang="el-GR" sz="2000" dirty="0" smtClean="0">
                    <a:latin typeface="+mn-lt"/>
                  </a:rPr>
                  <a:t> με τις </a:t>
                </a:r>
                <a:r>
                  <a:rPr lang="en-US" sz="2000" dirty="0" smtClean="0">
                    <a:latin typeface="+mn-lt"/>
                  </a:rPr>
                  <a:t>PageRank </a:t>
                </a:r>
                <a:r>
                  <a:rPr lang="el-GR" sz="2000" dirty="0" smtClean="0">
                    <a:latin typeface="+mn-lt"/>
                  </a:rPr>
                  <a:t>τιμές</a:t>
                </a:r>
                <a:endParaRPr lang="el-GR" sz="2000" dirty="0">
                  <a:latin typeface="+mn-lt"/>
                </a:endParaRPr>
              </a:p>
              <a:p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en-US" sz="2000" dirty="0" smtClean="0">
                    <a:latin typeface="+mn-lt"/>
                  </a:rPr>
                  <a:t> = </a:t>
                </a:r>
                <a:r>
                  <a:rPr lang="en-US" sz="20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M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endParaRPr lang="el-G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01" y="948310"/>
                <a:ext cx="4876800" cy="1015663"/>
              </a:xfrm>
              <a:prstGeom prst="rect">
                <a:avLst/>
              </a:prstGeom>
              <a:blipFill rotWithShape="0">
                <a:blip r:embed="rId13"/>
                <a:stretch>
                  <a:fillRect l="-1250" t="-3614" b="-10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random walks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329557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Ξεκίνα από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κάποιον 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τυχαίο κόμβο </a:t>
            </a:r>
          </a:p>
          <a:p>
            <a:pPr algn="just"/>
            <a:endParaRPr lang="el-G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από τις εξερχόμενες ακμές του </a:t>
            </a:r>
            <a:endParaRPr lang="el-G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Ακολούθησε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την ακμή</a:t>
            </a:r>
          </a:p>
          <a:p>
            <a:pPr marL="0" lvl="1"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Επανέλαβε</a:t>
            </a:r>
          </a:p>
          <a:p>
            <a:pPr marL="0" lvl="1" algn="just"/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(με άλματα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el-GR" sz="18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από τις εξερχόμενες ακμές του 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Ακολούθησε την ακμή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1-β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ένα τυχαίο 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κόμβο</a:t>
            </a:r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6150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Random surfer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+mn-lt"/>
                  </a:rPr>
                  <a:t>PageRank </a:t>
                </a:r>
                <a:r>
                  <a:rPr lang="el-GR" dirty="0" smtClean="0">
                    <a:latin typeface="+mn-lt"/>
                  </a:rPr>
                  <a:t>του κόμβου </a:t>
                </a:r>
                <a:r>
                  <a:rPr lang="en-US" dirty="0" smtClean="0">
                    <a:latin typeface="+mn-lt"/>
                  </a:rPr>
                  <a:t>u</a:t>
                </a:r>
                <a:r>
                  <a:rPr lang="el-GR" dirty="0" smtClean="0">
                    <a:latin typeface="+mn-lt"/>
                  </a:rPr>
                  <a:t>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η πιθανότητα να είμαστε στον κόμβο 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45" t="-5882" r="-1091" b="-161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 (επανάληψη)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Vanilla random walk</a:t>
            </a:r>
          </a:p>
          <a:p>
            <a:pPr lvl="1"/>
            <a:r>
              <a:rPr lang="el-GR" dirty="0" smtClean="0"/>
              <a:t>Κάνουμε το πίνακα γειτνίασης στοχαστικό και τρέχουμε ένα τυχαίο περίπατο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72995"/>
              </p:ext>
            </p:extLst>
          </p:nvPr>
        </p:nvGraphicFramePr>
        <p:xfrm>
          <a:off x="1116013" y="3678238"/>
          <a:ext cx="34067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1" name="Equation" r:id="rId4" imgW="1803240" imgH="1143000" progId="Equation.3">
                  <p:embed/>
                </p:oleObj>
              </mc:Choice>
              <mc:Fallback>
                <p:oleObj name="Equation" r:id="rId4" imgW="180324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78238"/>
                        <a:ext cx="340677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8600" y="627914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Σε αυτή τη διαφάνεια </a:t>
            </a:r>
            <a:r>
              <a:rPr lang="en-US" sz="1600" dirty="0" smtClean="0">
                <a:latin typeface="+mn-lt"/>
              </a:rPr>
              <a:t>P </a:t>
            </a:r>
            <a:r>
              <a:rPr lang="el-GR" sz="1600" dirty="0" smtClean="0">
                <a:latin typeface="+mn-lt"/>
              </a:rPr>
              <a:t>είναι ο </a:t>
            </a:r>
            <a:r>
              <a:rPr lang="en-US" sz="1600" dirty="0" smtClean="0">
                <a:latin typeface="+mn-lt"/>
              </a:rPr>
              <a:t>M transpose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συμβαίνει με τα αδιέξοδα (</a:t>
            </a:r>
            <a:r>
              <a:rPr lang="en-US" dirty="0" smtClean="0">
                <a:solidFill>
                  <a:srgbClr val="FF6600"/>
                </a:solidFill>
              </a:rPr>
              <a:t>sink </a:t>
            </a:r>
            <a:r>
              <a:rPr lang="en-US" dirty="0" smtClean="0"/>
              <a:t>nodes</a:t>
            </a:r>
            <a:r>
              <a:rPr lang="el-GR" dirty="0" smtClean="0"/>
              <a:t>);</a:t>
            </a:r>
            <a:endParaRPr lang="en-US" dirty="0" smtClean="0"/>
          </a:p>
          <a:p>
            <a:pPr lvl="1"/>
            <a:r>
              <a:rPr lang="el-GR" dirty="0" smtClean="0"/>
              <a:t>Όταν ο τυχαίος περίπατος φτάσει σε έναν κόμβο χωρίς εξερχόμενες ακμές; </a:t>
            </a:r>
            <a:endParaRPr lang="en-US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3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7914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Στις διαφάνειες έχουμε τον ανάστροφο του </a:t>
            </a:r>
            <a:r>
              <a:rPr lang="el-GR" sz="1600" i="1" dirty="0" smtClean="0">
                <a:latin typeface="+mn-lt"/>
              </a:rPr>
              <a:t>Μ</a:t>
            </a:r>
            <a:r>
              <a:rPr lang="el-GR" sz="1600" dirty="0" smtClean="0">
                <a:latin typeface="+mn-lt"/>
              </a:rPr>
              <a:t> 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40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Αντικαθιστούμε αυτά τα διανύσματα με ένα διάνυσμα </a:t>
            </a:r>
            <a:r>
              <a:rPr lang="en-US" dirty="0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l-GR" dirty="0" smtClean="0"/>
              <a:t>συνήθως</a:t>
            </a:r>
            <a:r>
              <a:rPr lang="en-US" dirty="0" smtClean="0"/>
              <a:t>, </a:t>
            </a:r>
            <a:r>
              <a:rPr lang="el-GR" dirty="0" smtClean="0"/>
              <a:t>το ομοιόμορφο διάνυσμα</a:t>
            </a:r>
            <a:endParaRPr lang="en-US" dirty="0" smtClean="0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41" name="Equation" r:id="rId6" imgW="1231900" imgH="457200" progId="Equation.3">
                  <p:embed/>
                </p:oleObj>
              </mc:Choice>
              <mc:Fallback>
                <p:oleObj name="Equation" r:id="rId6" imgW="12319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Αρκεί η δημοτικότητα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Δεν είναι σημαντικό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 smtClean="0"/>
              <a:t>δείχνουν σε μια σελίδα αλλά 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 smtClean="0"/>
              <a:t>είναι αυτοί οι κόμβοι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τα </a:t>
            </a:r>
            <a:r>
              <a:rPr lang="en-US" dirty="0" smtClean="0"/>
              <a:t>loops</a:t>
            </a:r>
            <a:r>
              <a:rPr lang="el-GR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spider traps)</a:t>
            </a:r>
            <a:r>
              <a:rPr lang="el-GR" dirty="0"/>
              <a:t>;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04189"/>
              </p:ext>
            </p:extLst>
          </p:nvPr>
        </p:nvGraphicFramePr>
        <p:xfrm>
          <a:off x="441325" y="3679825"/>
          <a:ext cx="78390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83" name="Equation" r:id="rId4" imgW="4152600" imgH="1143000" progId="Equation.3">
                  <p:embed/>
                </p:oleObj>
              </mc:Choice>
              <mc:Fallback>
                <p:oleObj name="Equation" r:id="rId4" imgW="41526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679825"/>
                        <a:ext cx="783907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852657"/>
            <a:ext cx="8229600" cy="2554387"/>
          </a:xfrm>
        </p:spPr>
        <p:txBody>
          <a:bodyPr>
            <a:noAutofit/>
          </a:bodyPr>
          <a:lstStyle/>
          <a:p>
            <a:r>
              <a:rPr lang="el-GR" sz="2400" dirty="0" smtClean="0"/>
              <a:t>Προσθέτουμε ένα τυχαίο άλμα σε ένα διάνυσμα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v</a:t>
            </a:r>
            <a:r>
              <a:rPr lang="en-US" sz="2400" dirty="0" smtClean="0"/>
              <a:t> </a:t>
            </a:r>
            <a:r>
              <a:rPr lang="el-GR" sz="2400" dirty="0" smtClean="0"/>
              <a:t>με πιθανότητα </a:t>
            </a:r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l-GR" sz="2400" dirty="0" smtClean="0">
                <a:solidFill>
                  <a:srgbClr val="0070C0"/>
                </a:solidFill>
              </a:rPr>
              <a:t>-β</a:t>
            </a:r>
            <a:endParaRPr lang="fi-FI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l-GR" sz="2400" dirty="0"/>
              <a:t>συνήθως</a:t>
            </a:r>
            <a:r>
              <a:rPr lang="en-US" sz="2400" dirty="0"/>
              <a:t>, </a:t>
            </a:r>
            <a:r>
              <a:rPr lang="el-GR" sz="2400" dirty="0"/>
              <a:t>το ομοιόμορφο </a:t>
            </a:r>
            <a:r>
              <a:rPr lang="el-GR" sz="2400" dirty="0" smtClean="0"/>
              <a:t>διάνυσμα</a:t>
            </a:r>
            <a:endParaRPr lang="en-US" sz="2400" dirty="0" smtClean="0"/>
          </a:p>
          <a:p>
            <a:pPr lvl="1"/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l-GR" sz="2400" dirty="0" smtClean="0"/>
              <a:t> </a:t>
            </a:r>
            <a:r>
              <a:rPr lang="en-US" sz="2400" dirty="0" smtClean="0"/>
              <a:t>dumping factor</a:t>
            </a:r>
            <a:endParaRPr lang="en-US" sz="2400" dirty="0"/>
          </a:p>
          <a:p>
            <a:r>
              <a:rPr lang="el-GR" sz="2400" dirty="0" smtClean="0">
                <a:cs typeface="Times New Roman" pitchFamily="18" charset="0"/>
              </a:rPr>
              <a:t>Ο τυχαίος περίπατος ξαναρχίζει μετά από 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sz="2400" dirty="0" smtClean="0">
                <a:solidFill>
                  <a:srgbClr val="0070C0"/>
                </a:solidFill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βήματα</a:t>
            </a:r>
            <a:r>
              <a:rPr lang="en-US" sz="2400" dirty="0" smtClean="0">
                <a:cs typeface="Times New Roman" pitchFamily="18" charset="0"/>
              </a:rPr>
              <a:t> in expectation</a:t>
            </a:r>
          </a:p>
          <a:p>
            <a:pPr lvl="1"/>
            <a:r>
              <a:rPr lang="el-GR" sz="2000" dirty="0" smtClean="0">
                <a:cs typeface="Times New Roman" pitchFamily="18" charset="0"/>
              </a:rPr>
              <a:t>Εξασφαλίζει </a:t>
            </a:r>
            <a:r>
              <a:rPr lang="en-US" sz="2000" dirty="0" smtClean="0">
                <a:cs typeface="Times New Roman" pitchFamily="18" charset="0"/>
              </a:rPr>
              <a:t>irreducibility</a:t>
            </a:r>
            <a:endParaRPr lang="en-US" sz="20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178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</a:t>
            </a:r>
            <a:r>
              <a:rPr lang="el-GR" sz="2000" dirty="0" smtClean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P</a:t>
            </a:r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’ + (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1-</a:t>
            </a:r>
            <a:r>
              <a:rPr lang="el-GR" sz="2000" dirty="0" smtClean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)</a:t>
            </a:r>
            <a:r>
              <a:rPr lang="en-US" sz="2000" dirty="0" err="1" smtClean="0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 smtClean="0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</a:t>
            </a:r>
            <a:r>
              <a:rPr lang="el-GR" sz="2000" dirty="0" smtClean="0">
                <a:latin typeface="Calibri" pitchFamily="34" charset="0"/>
              </a:rPr>
              <a:t>όπου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u </a:t>
            </a:r>
            <a:r>
              <a:rPr lang="el-GR" sz="2000" dirty="0" smtClean="0">
                <a:latin typeface="Calibri" pitchFamily="34" charset="0"/>
              </a:rPr>
              <a:t>διάνυσμα με όλα </a:t>
            </a:r>
            <a:r>
              <a:rPr lang="en-US" sz="2000" dirty="0" smtClean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PageRank</a:t>
            </a:r>
            <a:r>
              <a:rPr lang="el-GR" dirty="0" smtClean="0"/>
              <a:t>, τυχαίοι περίπατοι και αλυσίδες </a:t>
            </a:r>
            <a:r>
              <a:rPr lang="en-US" dirty="0" smtClean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μετά από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βήματα;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1091" r="-2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Περιγράφουν μια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 smtClean="0">
                <a:latin typeface="+mn-lt"/>
              </a:rPr>
              <a:t>σε ένα σύνολο από καταστάσεις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 smtClean="0">
                <a:latin typeface="+mn-lt"/>
              </a:rPr>
              <a:t>με βάση έναν πίνακα πιθανοτήτων μετάβασης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 smtClean="0">
                <a:latin typeface="+mn-lt"/>
              </a:rPr>
              <a:t>Όπου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>
                <a:latin typeface="+mn-lt"/>
              </a:rPr>
              <a:t>να μεταβούμε στην κατάσταση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όταν είμαστε στην κατάσταση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Οι γραμμές αθροίζουν σε 1 (</a:t>
            </a:r>
            <a:r>
              <a:rPr lang="en-US" dirty="0" smtClean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η επόμενη κατάσταση εξαρτάται </a:t>
            </a:r>
            <a:r>
              <a:rPr lang="el-GR" i="1" dirty="0" smtClean="0">
                <a:latin typeface="+mn-lt"/>
              </a:rPr>
              <a:t>μόνο</a:t>
            </a:r>
            <a:r>
              <a:rPr lang="el-GR" dirty="0" smtClean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State probability distribution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 smtClean="0">
                <a:latin typeface="+mn-lt"/>
              </a:rPr>
              <a:t> μετά από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βήματα</a:t>
            </a:r>
            <a:endParaRPr 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To state probability vector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 smtClean="0">
                <a:latin typeface="+mn-lt"/>
              </a:rPr>
              <a:t> σε μια μοναδική κατανομή αν η αλυσίδα είναι </a:t>
            </a:r>
            <a:r>
              <a:rPr lang="el-GR" i="1" dirty="0" smtClean="0">
                <a:latin typeface="+mn-lt"/>
              </a:rPr>
              <a:t>μη περιοδική </a:t>
            </a:r>
            <a:r>
              <a:rPr lang="en-US" dirty="0" smtClean="0">
                <a:latin typeface="+mn-lt"/>
              </a:rPr>
              <a:t>(aperiodic) </a:t>
            </a:r>
            <a:r>
              <a:rPr lang="el-GR" dirty="0" smtClean="0">
                <a:latin typeface="+mn-lt"/>
              </a:rPr>
              <a:t>και </a:t>
            </a:r>
            <a:r>
              <a:rPr lang="el-GR" i="1" dirty="0" smtClean="0">
                <a:latin typeface="+mn-lt"/>
              </a:rPr>
              <a:t>αμείωτη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Μπορούμε να το υπολογίσουμε ως: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 smtClean="0">
                <a:latin typeface="+mn-lt"/>
              </a:rPr>
              <a:t>connectivity)</a:t>
            </a:r>
            <a:endParaRPr lang="el-GR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Οι τυχαίοι περίπατοι στους </a:t>
                </a:r>
                <a:r>
                  <a:rPr lang="el-GR" dirty="0" err="1" smtClean="0">
                    <a:latin typeface="+mn-lt"/>
                  </a:rPr>
                  <a:t>γράφους</a:t>
                </a:r>
                <a:r>
                  <a:rPr lang="el-GR" dirty="0" smtClean="0">
                    <a:latin typeface="+mn-lt"/>
                  </a:rPr>
                  <a:t> αντιστοιχούν σε Αλυσίδες </a:t>
                </a:r>
                <a:r>
                  <a:rPr lang="en-US" dirty="0" smtClean="0">
                    <a:latin typeface="+mn-lt"/>
                  </a:rPr>
                  <a:t>Markov</a:t>
                </a:r>
                <a:endParaRPr lang="el-GR" dirty="0" smtClean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σύνολο των καταστάσεων 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Στα επόμενα θα θεωρήσουμε τον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ανάστροφο (</a:t>
            </a:r>
            <a:r>
              <a:rPr lang="en-US" dirty="0" smtClean="0">
                <a:latin typeface="+mn-lt"/>
              </a:rPr>
              <a:t>transpose</a:t>
            </a:r>
            <a:r>
              <a:rPr lang="el-GR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του πίνακα Μ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4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5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 smtClean="0">
                <a:latin typeface="+mn-lt"/>
              </a:rPr>
              <a:t> μετά από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βήμ</a:t>
            </a:r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τα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+mn-lt"/>
                  </a:rPr>
                  <a:t>πιθανότητα να αρχίσουμε από τον κόμβο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(συνηθώς)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 rotWithShape="0"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6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Η </a:t>
                </a:r>
                <a:r>
                  <a:rPr lang="en-US" dirty="0" smtClean="0">
                    <a:latin typeface="+mn-lt"/>
                  </a:rPr>
                  <a:t>stationary </a:t>
                </a:r>
                <a:r>
                  <a:rPr lang="el-GR" dirty="0" smtClean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 smtClean="0">
                    <a:latin typeface="+mn-lt"/>
                  </a:rPr>
                  <a:t>P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είναι η κατανομή πιθανοτήτων </a:t>
                </a:r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 smtClean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(principal left eigenvector) </a:t>
                </a:r>
                <a:r>
                  <a:rPr lang="el-GR" dirty="0" smtClean="0">
                    <a:latin typeface="+mn-lt"/>
                  </a:rPr>
                  <a:t>του πίνακα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 smtClean="0">
                    <a:latin typeface="+mn-lt"/>
                  </a:rPr>
                  <a:t> (</a:t>
                </a:r>
                <a:r>
                  <a:rPr lang="el-GR" dirty="0" smtClean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 smtClean="0">
                    <a:latin typeface="+mn-lt"/>
                  </a:rPr>
                  <a:t>ιδιοτιμή</a:t>
                </a:r>
                <a:r>
                  <a:rPr lang="el-GR" dirty="0" smtClean="0">
                    <a:latin typeface="+mn-lt"/>
                  </a:rPr>
                  <a:t> 1)</a:t>
                </a:r>
                <a:endParaRPr lang="en-US" dirty="0" smtClean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όταν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 smtClean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Θεωρία Αλυσίδων </a:t>
                </a:r>
                <a:r>
                  <a:rPr lang="en-US" dirty="0" smtClean="0">
                    <a:latin typeface="+mn-lt"/>
                  </a:rPr>
                  <a:t>Markov: </a:t>
                </a:r>
                <a:r>
                  <a:rPr lang="el-GR" dirty="0" smtClean="0">
                    <a:latin typeface="+mn-lt"/>
                  </a:rPr>
                  <a:t>Ο τυχαίος περίπατος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 smtClean="0">
                    <a:latin typeface="+mn-lt"/>
                  </a:rPr>
                  <a:t> σε μια μοναδική </a:t>
                </a:r>
                <a:r>
                  <a:rPr lang="en-US" dirty="0" smtClean="0">
                    <a:latin typeface="+mn-lt"/>
                  </a:rPr>
                  <a:t>stationary distribution </a:t>
                </a:r>
                <a:r>
                  <a:rPr lang="el-GR" dirty="0" smtClean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 smtClean="0">
                    <a:latin typeface="+mn-lt"/>
                  </a:rPr>
                  <a:t>γράφος</a:t>
                </a:r>
                <a:r>
                  <a:rPr lang="el-GR" dirty="0" smtClean="0">
                    <a:latin typeface="+mn-lt"/>
                  </a:rPr>
                  <a:t> είναι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 smtClean="0">
                    <a:latin typeface="+mn-lt"/>
                  </a:rPr>
                  <a:t>και δεν είναι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l-GR" dirty="0" smtClean="0"/>
                  <a:t>Μετά από</a:t>
                </a:r>
                <a:r>
                  <a:rPr lang="en-US" dirty="0" smtClean="0"/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επαναλήψεις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</a:t>
                </a:r>
                <a:r>
                  <a:rPr lang="el-GR" dirty="0" smtClean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dirty="0" smtClean="0"/>
                  <a:t>Ρυθμός σύγκλισης</a:t>
                </a:r>
                <a:endParaRPr 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l-GR" dirty="0" smtClean="0"/>
                  <a:t>Καθορίζεται από τη δεύτερη </a:t>
                </a:r>
                <a:r>
                  <a:rPr lang="el-GR" dirty="0" err="1" smtClean="0"/>
                  <a:t>ιδιοτιμή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Τι σημαίνει η </a:t>
                </a:r>
                <a:r>
                  <a:rPr lang="en-US" sz="2400" dirty="0" smtClean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ενός τυχαίου περίπατου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μετά από ένα πολύ μεγάλο (άπειρο) αριθμό από βήματα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:r>
                  <a:rPr lang="el-GR" sz="2400" dirty="0" smtClean="0"/>
                  <a:t>όπου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 πίνακας μετάβασης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αρχικό διάνυσμα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 smtClean="0"/>
                  <a:t>: </a:t>
                </a:r>
                <a:r>
                  <a:rPr lang="el-GR" sz="2000" dirty="0" smtClean="0"/>
                  <a:t>πιθανότητα μετάβασης από το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στο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σε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ένα βήμα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 smtClean="0"/>
                  <a:t> σε δύο βήματα </a:t>
                </a:r>
                <a:r>
                  <a:rPr lang="en-US" sz="2000" dirty="0" smtClean="0"/>
                  <a:t> (</a:t>
                </a:r>
                <a:r>
                  <a:rPr lang="el-GR" sz="2000" dirty="0" smtClean="0"/>
                  <a:t>πιθανότητα όλων των μονοπατιών μήκους 2)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</a:t>
                </a:r>
                <a:r>
                  <a:rPr lang="el-GR" sz="2000" dirty="0" smtClean="0"/>
                  <a:t>άπειρα </a:t>
                </a:r>
                <a:r>
                  <a:rPr lang="el-GR" sz="2000" dirty="0"/>
                  <a:t>βήματα </a:t>
                </a:r>
                <a:r>
                  <a:rPr lang="en-US" sz="2000" dirty="0" smtClean="0"/>
                  <a:t>– </a:t>
                </a:r>
                <a:r>
                  <a:rPr lang="el-GR" sz="2000" dirty="0" smtClean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1960" y="2057400"/>
            <a:ext cx="7781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Ονομάζεται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επανεκκίνηση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</a:t>
            </a:r>
          </a:p>
          <a:p>
            <a:pPr algn="just"/>
            <a:endParaRPr lang="el-GR" dirty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Αν το διάνυσμα </a:t>
            </a:r>
            <a:r>
              <a:rPr lang="en-US" dirty="0" smtClean="0">
                <a:latin typeface="+mn-lt"/>
              </a:rPr>
              <a:t>v </a:t>
            </a:r>
            <a:r>
              <a:rPr lang="el-GR" dirty="0" smtClean="0">
                <a:latin typeface="+mn-lt"/>
              </a:rPr>
              <a:t>που γίνεται το </a:t>
            </a:r>
            <a:r>
              <a:rPr lang="en-US" dirty="0" smtClean="0">
                <a:latin typeface="+mn-lt"/>
              </a:rPr>
              <a:t>jump </a:t>
            </a:r>
            <a:r>
              <a:rPr lang="el-GR" dirty="0" smtClean="0">
                <a:latin typeface="+mn-lt"/>
              </a:rPr>
              <a:t>δεν είναι </a:t>
            </a:r>
            <a:r>
              <a:rPr lang="en-US" dirty="0" smtClean="0">
                <a:latin typeface="+mn-lt"/>
              </a:rPr>
              <a:t>uniform, </a:t>
            </a:r>
            <a:r>
              <a:rPr lang="el-GR" dirty="0" smtClean="0">
                <a:latin typeface="+mn-lt"/>
              </a:rPr>
              <a:t>τότε μια </a:t>
            </a:r>
            <a:r>
              <a:rPr lang="el-GR" i="1" dirty="0" smtClean="0">
                <a:latin typeface="+mn-lt"/>
              </a:rPr>
              <a:t>προτίμηση </a:t>
            </a:r>
            <a:r>
              <a:rPr lang="el-GR" dirty="0" smtClean="0">
                <a:latin typeface="+mn-lt"/>
              </a:rPr>
              <a:t>σε συγκεκριμένους κόμβους (κόμβοι 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 smtClean="0">
                <a:latin typeface="+mn-lt"/>
              </a:rPr>
              <a:t>από τους «</a:t>
            </a:r>
            <a:r>
              <a:rPr lang="en-US" dirty="0" smtClean="0">
                <a:latin typeface="+mn-lt"/>
              </a:rPr>
              <a:t>restart</a:t>
            </a:r>
            <a:r>
              <a:rPr lang="el-GR" dirty="0" smtClean="0">
                <a:latin typeface="+mn-lt"/>
              </a:rPr>
              <a:t>»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κόμβους)</a:t>
            </a:r>
            <a:endParaRPr lang="el-GR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Πως μπορούμε να υπολογίσουμε «θεματικό» ή </a:t>
            </a:r>
            <a:r>
              <a:rPr lang="en-US" sz="2800" dirty="0" smtClean="0">
                <a:latin typeface="+mn-lt"/>
              </a:rPr>
              <a:t>personalized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Έστω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 smtClean="0">
                <a:latin typeface="+mn-lt"/>
              </a:rPr>
              <a:t>Προσθέτουμε συνδέσεις </a:t>
            </a:r>
            <a:r>
              <a:rPr lang="en-US" sz="2800" dirty="0" smtClean="0">
                <a:latin typeface="+mn-lt"/>
              </a:rPr>
              <a:t>teleports </a:t>
            </a:r>
            <a:r>
              <a:rPr lang="el-GR" sz="2800" dirty="0" smtClean="0">
                <a:latin typeface="+mn-lt"/>
              </a:rPr>
              <a:t>σε αυτές αντί σε τυχαίους κόμβους</a:t>
            </a:r>
            <a:endParaRPr lang="el-GR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Γειτνίαση με τις σελίδες στο σύνολο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κάποιων σελίδων</a:t>
            </a:r>
            <a:endParaRPr lang="el-GR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χρήση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την ανάκτηση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Σελίδες με μεγάλο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Τελικός βαθμός συνδυασμός πολλών χαρακτηριστικών </a:t>
            </a:r>
            <a:r>
              <a:rPr lang="en-US" dirty="0" smtClean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H</a:t>
            </a:r>
            <a:r>
              <a:rPr lang="el-GR" sz="2800" dirty="0" smtClean="0">
                <a:latin typeface="+mn-lt"/>
              </a:rPr>
              <a:t> αξία (</a:t>
            </a:r>
            <a:r>
              <a:rPr lang="en-US" sz="2800" dirty="0" smtClean="0">
                <a:latin typeface="+mn-lt"/>
              </a:rPr>
              <a:t>PageRank) </a:t>
            </a:r>
            <a:r>
              <a:rPr lang="el-GR" sz="2800" dirty="0" smtClean="0">
                <a:latin typeface="+mn-lt"/>
              </a:rPr>
              <a:t>ενός κόμβου είναι το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 smtClean="0">
                <a:latin typeface="+mn-lt"/>
              </a:rPr>
              <a:t> της αξίας των φίλων του</a:t>
            </a:r>
            <a:endParaRPr lang="en-US" sz="2800" dirty="0" smtClean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Επεκτάσεις</a:t>
                </a:r>
              </a:p>
              <a:p>
                <a:r>
                  <a:rPr lang="en-US" dirty="0" smtClean="0">
                    <a:latin typeface="+mn-lt"/>
                  </a:rPr>
                  <a:t>Dead ends:</a:t>
                </a:r>
                <a:r>
                  <a:rPr lang="el-GR" dirty="0" smtClean="0">
                    <a:latin typeface="+mn-lt"/>
                  </a:rPr>
                  <a:t> η στήλη στο Μ που του αντιστοιχεί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sz="1600" dirty="0" smtClean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l-G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e>
                    </m:d>
                  </m:oMath>
                </a14:m>
                <a:endParaRPr lang="el-GR" sz="1600" dirty="0" smtClean="0">
                  <a:latin typeface="+mn-lt"/>
                </a:endParaRPr>
              </a:p>
              <a:p>
                <a:endParaRPr lang="el-GR" dirty="0" smtClean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Spider traps (loops): </a:t>
                </a:r>
                <a:r>
                  <a:rPr lang="el-GR" dirty="0" smtClean="0">
                    <a:latin typeface="+mn-lt"/>
                  </a:rPr>
                  <a:t>ακμές με πιθανότητα 1-β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	</a:t>
                </a:r>
                <a:r>
                  <a:rPr lang="el-GR" dirty="0" smtClean="0">
                    <a:latin typeface="+mn-lt"/>
                  </a:rPr>
                  <a:t>β Μ + (1-β)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…</m:t>
                        </m:r>
                      </m:e>
                    </m:d>
                  </m:oMath>
                </a14:m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blipFill rotWithShape="0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692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PageRank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1" y="1219200"/>
            <a:ext cx="5940676" cy="2411100"/>
            <a:chOff x="1691681" y="1219200"/>
            <a:chExt cx="5940676" cy="2411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1" y="1219200"/>
              <a:ext cx="5940676" cy="2411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2905326"/>
              <a:ext cx="457200" cy="317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/>
                <a:t>2</a:t>
              </a:r>
              <a:endParaRPr lang="el-GR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2" y="1591142"/>
              <a:ext cx="380999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1</a:t>
              </a:r>
              <a:endParaRPr lang="el-GR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905326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3</a:t>
              </a:r>
              <a:endParaRPr lang="el-GR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8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152400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72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Hyperlink-Induced Topic Search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Την ίδια εποχή με το </a:t>
            </a:r>
            <a:r>
              <a:rPr lang="en-US" sz="2800" dirty="0" err="1" smtClean="0">
                <a:latin typeface="+mn-lt"/>
              </a:rPr>
              <a:t>PageRank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Οι βαθμοί είναι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θεματικοί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Authorities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(σελίδες κύρους)</a:t>
            </a:r>
            <a:r>
              <a:rPr lang="en-US" sz="2800" dirty="0" smtClean="0">
                <a:latin typeface="+mn-lt"/>
              </a:rPr>
              <a:t>: </a:t>
            </a:r>
            <a:r>
              <a:rPr lang="el-GR" sz="2800" dirty="0" smtClean="0">
                <a:latin typeface="+mn-lt"/>
              </a:rPr>
              <a:t>σελίδες που περιέχουν χρήσιμη πληροφορία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οι εξέχουσες, έγκριτες απαντήσεις στις ερωτήσεις)</a:t>
            </a:r>
            <a:endParaRPr lang="en-US" sz="2800" dirty="0" smtClean="0"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Σελίδες εφημερίδων </a:t>
            </a:r>
          </a:p>
          <a:p>
            <a:pPr algn="just"/>
            <a:r>
              <a:rPr lang="en-US" sz="18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Σελίδες μαθημάτων</a:t>
            </a:r>
            <a:endParaRPr lang="en-US" sz="1800" dirty="0" smtClean="0">
              <a:latin typeface="+mn-lt"/>
            </a:endParaRPr>
          </a:p>
          <a:p>
            <a:pPr lvl="2" algn="just"/>
            <a:r>
              <a:rPr lang="el-GR" sz="1800" dirty="0" smtClean="0">
                <a:latin typeface="+mn-lt"/>
              </a:rPr>
              <a:t>Σελίδες κατασκευαστών αυτοκινήτων</a:t>
            </a:r>
          </a:p>
          <a:p>
            <a:pPr lvl="2" algn="just"/>
            <a:endParaRPr lang="en-US" sz="2000" dirty="0" smtClean="0">
              <a:latin typeface="+mn-lt"/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(κομβικές σελίδες)</a:t>
            </a:r>
            <a:r>
              <a:rPr lang="en-US" sz="2800" dirty="0" smtClean="0">
                <a:latin typeface="+mn-lt"/>
              </a:rPr>
              <a:t>: </a:t>
            </a:r>
            <a:r>
              <a:rPr lang="el-GR" sz="2800" dirty="0" smtClean="0">
                <a:latin typeface="+mn-lt"/>
              </a:rPr>
              <a:t>σελίδες που δείχνουν σε αυθεντίες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λίστες μεγάλης αξίας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just"/>
            <a:r>
              <a:rPr lang="en-US" sz="20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Λίστες από εφημερίδες </a:t>
            </a:r>
          </a:p>
          <a:p>
            <a:pPr algn="just"/>
            <a:r>
              <a:rPr lang="el-GR" sz="1800" dirty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Πρόγραμμα μαθημάτων</a:t>
            </a:r>
            <a:r>
              <a:rPr lang="en-US" sz="1800" dirty="0" smtClean="0">
                <a:latin typeface="+mn-lt"/>
              </a:rPr>
              <a:t>	</a:t>
            </a:r>
          </a:p>
          <a:p>
            <a:pPr algn="just"/>
            <a:r>
              <a:rPr lang="en-US" sz="18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Λίστες από κατασκευαστές</a:t>
            </a:r>
          </a:p>
          <a:p>
            <a:pPr algn="just"/>
            <a:endParaRPr lang="el-GR" sz="1800" dirty="0">
              <a:latin typeface="+mn-lt"/>
            </a:endParaRPr>
          </a:p>
          <a:p>
            <a:pPr algn="just"/>
            <a:r>
              <a:rPr lang="el-GR" sz="1800" dirty="0" smtClean="0">
                <a:latin typeface="+mn-lt"/>
              </a:rPr>
              <a:t>Άλλη εφαρμογή: βιβλιογραφικές αναφορές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96" y="2286000"/>
            <a:ext cx="81006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τόσο καλό όσο καλά είναι τα </a:t>
            </a:r>
            <a:r>
              <a:rPr lang="en-US" sz="2800" dirty="0" smtClean="0">
                <a:latin typeface="+mn-lt"/>
              </a:rPr>
              <a:t>authorities </a:t>
            </a:r>
            <a:r>
              <a:rPr lang="el-GR" sz="2800" dirty="0" smtClean="0">
                <a:latin typeface="+mn-lt"/>
              </a:rPr>
              <a:t>στα οποία δείχνει (εξερχόμενες ακμές σε πολλά καλά </a:t>
            </a:r>
            <a:r>
              <a:rPr lang="en-US" sz="2800" dirty="0" smtClean="0">
                <a:latin typeface="+mn-lt"/>
              </a:rPr>
              <a:t>authorities)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authority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τόσο καλό όσο τα</a:t>
            </a:r>
            <a:r>
              <a:rPr lang="en-US" sz="2800" dirty="0" smtClean="0">
                <a:latin typeface="+mn-lt"/>
              </a:rPr>
              <a:t> hubs </a:t>
            </a:r>
            <a:r>
              <a:rPr lang="el-GR" sz="2800" dirty="0" smtClean="0">
                <a:latin typeface="+mn-lt"/>
              </a:rPr>
              <a:t>που δείχνουν σε αυτό (εισερχόμενες ακμές από πολλά καλά </a:t>
            </a:r>
            <a:r>
              <a:rPr lang="en-US" sz="2800" dirty="0" smtClean="0">
                <a:latin typeface="+mn-lt"/>
              </a:rPr>
              <a:t>hubs)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7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Ορισμοί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545" y="4041979"/>
            <a:ext cx="2553753" cy="21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Κάθε σελίδα </a:t>
            </a:r>
            <a:r>
              <a:rPr lang="en-US" sz="2800" dirty="0" smtClean="0">
                <a:latin typeface="+mn-lt"/>
              </a:rPr>
              <a:t>p, </a:t>
            </a:r>
            <a:r>
              <a:rPr lang="el-GR" sz="2800" dirty="0" smtClean="0">
                <a:latin typeface="+mn-lt"/>
              </a:rPr>
              <a:t>έχει δύο σκορ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(h) </a:t>
            </a:r>
            <a:r>
              <a:rPr lang="el-GR" sz="2800" dirty="0" smtClean="0">
                <a:latin typeface="+mn-lt"/>
              </a:rPr>
              <a:t>ως ειδικός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 smtClean="0">
                <a:latin typeface="+mn-lt"/>
              </a:rPr>
              <a:t>Άθροισμα των </a:t>
            </a:r>
            <a:r>
              <a:rPr lang="en-US" sz="2800" dirty="0" smtClean="0">
                <a:latin typeface="+mn-lt"/>
              </a:rPr>
              <a:t>authority </a:t>
            </a:r>
            <a:r>
              <a:rPr lang="el-GR" sz="2800" dirty="0" smtClean="0">
                <a:latin typeface="+mn-lt"/>
              </a:rPr>
              <a:t>σκορ των σελίδων στις οποίες δείχνει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ποιότητα περιεχομένου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 smtClean="0">
                <a:latin typeface="+mn-lt"/>
              </a:rPr>
              <a:t>Άθροισμα των </a:t>
            </a:r>
            <a:r>
              <a:rPr lang="en-US" sz="2800" dirty="0" smtClean="0">
                <a:latin typeface="+mn-lt"/>
              </a:rPr>
              <a:t>hub </a:t>
            </a:r>
            <a:r>
              <a:rPr lang="el-GR" sz="2800" dirty="0" smtClean="0">
                <a:latin typeface="+mn-lt"/>
              </a:rPr>
              <a:t>σκορ των σελίδων που δείχνουν σε αυτήν</a:t>
            </a:r>
            <a:endParaRPr lang="en-US" sz="2800" dirty="0" smtClean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44796" y="1305989"/>
            <a:ext cx="2613404" cy="2351611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Χρήση στη αναζήτηση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/>
              <a:t>Στην αρχική του μορφή,  ο αλγόριθμος εφαρμόζεται σε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υποσύνολο του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(query dependent input)</a:t>
            </a:r>
            <a:endParaRPr lang="el-GR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dirty="0" smtClean="0"/>
              <a:t>Βρες από το </a:t>
            </a:r>
            <a:r>
              <a:rPr lang="en-US" sz="2800" dirty="0" smtClean="0"/>
              <a:t>web </a:t>
            </a:r>
            <a:r>
              <a:rPr lang="el-GR" sz="2800" dirty="0" smtClean="0"/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σύνολο βάσης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smtClean="0"/>
              <a:t>από σελίδες που θα μπορούσαν να είναι καλά </a:t>
            </a:r>
            <a:r>
              <a:rPr lang="en-US" sz="2800" dirty="0" smtClean="0"/>
              <a:t>hubs </a:t>
            </a:r>
            <a:r>
              <a:rPr lang="el-GR" sz="2800" dirty="0" smtClean="0"/>
              <a:t>ή </a:t>
            </a:r>
            <a:r>
              <a:rPr lang="en-US" sz="2800" dirty="0" smtClean="0"/>
              <a:t>authorities.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i="1" dirty="0" smtClean="0"/>
              <a:t>Χρησιμοποίησε αυτό το σύνολο </a:t>
            </a:r>
            <a:r>
              <a:rPr lang="el-GR" sz="2800" dirty="0" smtClean="0"/>
              <a:t>για να υπολογίσεις τα </a:t>
            </a:r>
            <a:r>
              <a:rPr lang="en-US" sz="2800" dirty="0" smtClean="0"/>
              <a:t>scores </a:t>
            </a:r>
            <a:r>
              <a:rPr lang="el-GR" sz="2800" dirty="0" smtClean="0"/>
              <a:t>και να βρεις ένα μικρό σύνολο από κορυφαίες </a:t>
            </a:r>
            <a:r>
              <a:rPr lang="en-US" sz="2800" dirty="0" smtClean="0"/>
              <a:t>hub </a:t>
            </a:r>
            <a:r>
              <a:rPr lang="el-GR" sz="2800" dirty="0" smtClean="0"/>
              <a:t>και </a:t>
            </a:r>
            <a:r>
              <a:rPr lang="en-US" sz="2800" dirty="0" smtClean="0"/>
              <a:t>authority </a:t>
            </a:r>
            <a:r>
              <a:rPr lang="el-GR" sz="2800" dirty="0" smtClean="0"/>
              <a:t>σελίδες (επαναληπτικός αλγόριθμος)</a:t>
            </a:r>
            <a:endParaRPr lang="en-US" sz="2800" dirty="0" smtClean="0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0614" y="1413519"/>
            <a:ext cx="84582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Δοθείσας μια ερώτησης </a:t>
            </a:r>
            <a:r>
              <a:rPr lang="en-US" sz="2800" dirty="0" smtClean="0"/>
              <a:t>(</a:t>
            </a:r>
            <a:r>
              <a:rPr lang="el-GR" sz="2800" dirty="0" smtClean="0"/>
              <a:t>πχ</a:t>
            </a:r>
            <a:r>
              <a:rPr lang="en-US" sz="2800" dirty="0" smtClean="0"/>
              <a:t> </a:t>
            </a:r>
            <a:r>
              <a:rPr lang="en-US" sz="2800" b="1" i="1" dirty="0" smtClean="0"/>
              <a:t>Macron</a:t>
            </a:r>
            <a:r>
              <a:rPr lang="en-US" sz="2800" dirty="0" smtClean="0"/>
              <a:t>), </a:t>
            </a:r>
            <a:r>
              <a:rPr lang="el-GR" sz="2800" dirty="0" smtClean="0"/>
              <a:t>χρησιμοποίησε ένα ευρετήριο κειμένου και ανέκτησε όλες τις σελίδες που περιέχουν τον όρο </a:t>
            </a:r>
            <a:r>
              <a:rPr lang="en-US" sz="2800" b="1" i="1" dirty="0"/>
              <a:t>Macron.</a:t>
            </a:r>
            <a:endParaRPr lang="en-US" sz="2800" b="1" i="1" dirty="0" smtClean="0"/>
          </a:p>
          <a:p>
            <a:pPr lvl="1" eaLnBrk="1" hangingPunct="1"/>
            <a:r>
              <a:rPr lang="el-GR" dirty="0" smtClean="0"/>
              <a:t>Ας ονομάσουμε αυτό το σύνολο,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ρίζα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set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l-GR" sz="2800" dirty="0" smtClean="0"/>
              <a:t>Πρόσθεσε οποιαδήποτε σελίδα: </a:t>
            </a:r>
          </a:p>
          <a:p>
            <a:pPr lvl="1"/>
            <a:r>
              <a:rPr lang="el-GR" sz="2400" dirty="0" smtClean="0"/>
              <a:t>είτε δείχνει σε μια σελίδα στο σύνολο ρίζα, </a:t>
            </a:r>
          </a:p>
          <a:p>
            <a:pPr lvl="1"/>
            <a:r>
              <a:rPr lang="el-GR" sz="2400" dirty="0" smtClean="0"/>
              <a:t>είτε μια σελίδα στο σύνολο ρίζα δείχνει σε αυτήν </a:t>
            </a:r>
          </a:p>
          <a:p>
            <a:pPr marL="457200" lvl="1" indent="0">
              <a:buNone/>
            </a:pPr>
            <a:r>
              <a:rPr lang="el-GR" sz="2400" dirty="0" smtClean="0"/>
              <a:t>Και τις μεταξύ τους συνδέσεις</a:t>
            </a:r>
          </a:p>
          <a:p>
            <a:pPr eaLnBrk="1" hangingPunct="1"/>
            <a:r>
              <a:rPr lang="el-GR" sz="2800" dirty="0" smtClean="0"/>
              <a:t>Ονομάζουμε το σύνολο που προκύπτει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" y="167319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</a:pPr>
            <a:r>
              <a:rPr lang="el-GR" sz="2800" dirty="0">
                <a:latin typeface="+mn-lt"/>
                <a:cs typeface="+mn-cs"/>
              </a:rPr>
              <a:t>Σύνολο ρίζα που προκύπτει από </a:t>
            </a:r>
            <a:r>
              <a:rPr lang="el-GR" sz="2800" dirty="0" smtClean="0">
                <a:latin typeface="+mn-lt"/>
                <a:cs typeface="+mn-cs"/>
              </a:rPr>
              <a:t>μια μηχανή αναζήτησης που χρησιμοποιεί μόνο το κείμενο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Έχουμε μια «μονάδα κύρους» που τη λέμε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και την μοιράζουμε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στις σελίδες. 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Κάθε σελίδα έχει μια τιμή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της 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</p:nvPr>
        </p:nvSpPr>
        <p:spPr>
          <a:xfrm>
            <a:off x="426308" y="2209800"/>
            <a:ext cx="82296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000" dirty="0" smtClean="0"/>
              <a:t>Υπολόγισε για κάθε σελίδα </a:t>
            </a:r>
            <a:r>
              <a:rPr lang="en-US" sz="3000" i="1" dirty="0" smtClean="0"/>
              <a:t>x</a:t>
            </a:r>
            <a:r>
              <a:rPr lang="en-US" sz="3000" dirty="0" smtClean="0"/>
              <a:t> </a:t>
            </a:r>
            <a:r>
              <a:rPr lang="el-GR" sz="3000" dirty="0" smtClean="0"/>
              <a:t>στο σύνολο βάσης ένα</a:t>
            </a:r>
            <a:r>
              <a:rPr lang="en-US" sz="3000" dirty="0" smtClean="0"/>
              <a:t> </a:t>
            </a:r>
            <a:r>
              <a:rPr lang="en-US" sz="3000" u="sng" dirty="0" smtClean="0"/>
              <a:t>hub score</a:t>
            </a:r>
            <a:r>
              <a:rPr lang="en-US" sz="3000" dirty="0" smtClean="0"/>
              <a:t> </a:t>
            </a:r>
            <a:r>
              <a:rPr lang="en-US" sz="3000" i="1" dirty="0" smtClean="0"/>
              <a:t>h(x)</a:t>
            </a:r>
            <a:r>
              <a:rPr lang="en-US" sz="3000" dirty="0" smtClean="0"/>
              <a:t> </a:t>
            </a:r>
            <a:r>
              <a:rPr lang="el-GR" sz="3000" dirty="0" smtClean="0"/>
              <a:t>και ένα </a:t>
            </a:r>
            <a:r>
              <a:rPr lang="en-US" sz="3000" u="sng" dirty="0" smtClean="0"/>
              <a:t>authority score</a:t>
            </a:r>
            <a:r>
              <a:rPr lang="en-US" sz="3000" dirty="0" smtClean="0"/>
              <a:t> </a:t>
            </a:r>
            <a:r>
              <a:rPr lang="en-US" sz="3000" i="1" dirty="0" smtClean="0"/>
              <a:t>a(x).</a:t>
            </a:r>
            <a:endParaRPr lang="el-GR" sz="3000" i="1" dirty="0" smtClean="0"/>
          </a:p>
          <a:p>
            <a:pPr eaLnBrk="1" hangingPunct="1"/>
            <a:endParaRPr lang="en-US" sz="3000" i="1" dirty="0" smtClean="0"/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Initialize: for all </a:t>
            </a:r>
            <a:r>
              <a:rPr lang="en-US" sz="2600" i="1" dirty="0" smtClean="0">
                <a:solidFill>
                  <a:srgbClr val="C00000"/>
                </a:solidFill>
              </a:rPr>
              <a:t>x, h(x)</a:t>
            </a:r>
            <a:r>
              <a:rPr lang="en-US" sz="2600" i="1" dirty="0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2600" dirty="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Iteratively update all </a:t>
            </a:r>
            <a:r>
              <a:rPr lang="en-US" sz="2600" i="1" dirty="0" smtClean="0">
                <a:sym typeface="Symbol" pitchFamily="18" charset="2"/>
              </a:rPr>
              <a:t>h(x), a(x)</a:t>
            </a:r>
            <a:r>
              <a:rPr lang="en-US" sz="2600" dirty="0" smtClean="0">
                <a:sym typeface="Symbol" pitchFamily="18" charset="2"/>
              </a:rPr>
              <a:t>;</a:t>
            </a:r>
            <a:endParaRPr lang="el-GR" sz="2600" dirty="0" smtClean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l-GR" sz="300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Επαναληπτικός υπολογισμός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25053"/>
            <a:ext cx="8229600" cy="666751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/>
              <a:t>Επανέλαβε τις παρακάτω ενημερώσεις για κάθε κόμβο </a:t>
            </a:r>
            <a:r>
              <a:rPr lang="en-US" sz="2800" i="1" dirty="0" smtClean="0"/>
              <a:t>x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59" y="243768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Κανονικοποίηση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 smtClean="0"/>
              <a:t>Για να αποφύγουμε οι τιμές </a:t>
            </a:r>
            <a:r>
              <a:rPr lang="en-US" i="1" dirty="0" smtClean="0"/>
              <a:t>h()</a:t>
            </a:r>
            <a:r>
              <a:rPr lang="en-US" dirty="0" smtClean="0"/>
              <a:t> and </a:t>
            </a:r>
            <a:r>
              <a:rPr lang="en-US" i="1" dirty="0" smtClean="0"/>
              <a:t>a()</a:t>
            </a:r>
            <a:r>
              <a:rPr lang="en-US" dirty="0" smtClean="0"/>
              <a:t> </a:t>
            </a:r>
            <a:r>
              <a:rPr lang="el-GR" dirty="0" smtClean="0"/>
              <a:t>να γίνουν πολύ μεγάλες τις κλιμακώνουμε (</a:t>
            </a:r>
            <a:r>
              <a:rPr lang="en-US" dirty="0" smtClean="0"/>
              <a:t>scale down</a:t>
            </a:r>
            <a:r>
              <a:rPr lang="el-GR" dirty="0" smtClean="0"/>
              <a:t>) μετά από κάθε επανάληψη</a:t>
            </a:r>
            <a:endParaRPr lang="en-US" dirty="0" smtClean="0"/>
          </a:p>
          <a:p>
            <a:pPr eaLnBrk="1" hangingPunct="1"/>
            <a:r>
              <a:rPr lang="el-GR" dirty="0" smtClean="0"/>
              <a:t>Πως;</a:t>
            </a:r>
          </a:p>
          <a:p>
            <a:pPr lvl="1"/>
            <a:r>
              <a:rPr lang="el-GR" sz="2400" dirty="0" smtClean="0"/>
              <a:t>Δεν έχει σημασία γιατί αυτό που πραγματικά μας ενδιαφέρει είναι οι σχετικές τιμές τους</a:t>
            </a:r>
          </a:p>
          <a:p>
            <a:pPr lvl="1"/>
            <a:r>
              <a:rPr lang="el-GR" sz="2400" dirty="0"/>
              <a:t> </a:t>
            </a:r>
            <a:r>
              <a:rPr lang="el-GR" sz="2400" dirty="0" smtClean="0"/>
              <a:t>Διαίρεσε όλα τα </a:t>
            </a:r>
            <a:r>
              <a:rPr lang="en-US" sz="2400" dirty="0" smtClean="0"/>
              <a:t>hub scores </a:t>
            </a:r>
            <a:r>
              <a:rPr lang="el-GR" sz="2400" dirty="0" smtClean="0"/>
              <a:t>με το άθροισμα των </a:t>
            </a:r>
            <a:r>
              <a:rPr lang="en-US" sz="2400" dirty="0" smtClean="0"/>
              <a:t>hub scores </a:t>
            </a:r>
            <a:r>
              <a:rPr lang="el-GR" sz="2400" dirty="0" smtClean="0"/>
              <a:t>και όλα τα </a:t>
            </a:r>
            <a:r>
              <a:rPr lang="en-US" sz="2400" dirty="0" smtClean="0"/>
              <a:t>authority scores </a:t>
            </a:r>
            <a:r>
              <a:rPr lang="el-GR" sz="2400" dirty="0" smtClean="0"/>
              <a:t>με το άθροισμα των </a:t>
            </a:r>
            <a:r>
              <a:rPr lang="en-US" sz="2400" dirty="0" smtClean="0"/>
              <a:t>authority scores 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38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6400" y="2362200"/>
                <a:ext cx="5811976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𝑖𝑛𝑛𝑒𝑖𝑔𝑏𝑜𝑟𝑠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62200"/>
                <a:ext cx="5811976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3148" t="-208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3/3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Σύγκλιση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8077200" cy="2438400"/>
          </a:xfrm>
        </p:spPr>
        <p:txBody>
          <a:bodyPr/>
          <a:lstStyle/>
          <a:p>
            <a:pPr eaLnBrk="1" hangingPunct="1"/>
            <a:r>
              <a:rPr lang="el-GR" sz="3000" dirty="0" smtClean="0"/>
              <a:t>Οι σχετικές τιμές συγκλίνουν μετά από λίγες επαναλήψεις</a:t>
            </a:r>
            <a:endParaRPr lang="en-US" sz="3000" dirty="0" smtClean="0"/>
          </a:p>
          <a:p>
            <a:pPr eaLnBrk="1" hangingPunct="1"/>
            <a:r>
              <a:rPr lang="el-GR" sz="3000" dirty="0" smtClean="0"/>
              <a:t>Στην πράξη</a:t>
            </a:r>
            <a:r>
              <a:rPr lang="en-US" sz="3000" dirty="0" smtClean="0"/>
              <a:t>, </a:t>
            </a:r>
            <a:r>
              <a:rPr lang="el-GR" sz="3000" dirty="0" smtClean="0"/>
              <a:t>μετά από </a:t>
            </a:r>
            <a:r>
              <a:rPr lang="en-US" sz="3000" dirty="0" smtClean="0"/>
              <a:t>~5 </a:t>
            </a:r>
            <a:r>
              <a:rPr lang="el-GR" sz="3000" dirty="0" smtClean="0"/>
              <a:t>επαναλήψεις οι τιμές σχεδόν σταθεροποιούνται</a:t>
            </a:r>
            <a:endParaRPr lang="en-US" sz="3000" dirty="0" smtClean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Παρατηρήσεις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3352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400" dirty="0" smtClean="0"/>
              <a:t>Συγκεντρώθηκαν καλές σελίδες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ανεξάρτητα από τη γλώσσα </a:t>
            </a:r>
            <a:r>
              <a:rPr lang="el-GR" sz="3400" dirty="0" smtClean="0"/>
              <a:t>του περιεχομένου της σελίδας</a:t>
            </a:r>
          </a:p>
          <a:p>
            <a:pPr eaLnBrk="1" hangingPunct="1"/>
            <a:r>
              <a:rPr lang="el-GR" sz="3400" dirty="0" smtClean="0"/>
              <a:t>Η χρήση της ανάλυσης συνδέσμων  γίνεται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μετά τη δημιουργία του συνόλου βάσης</a:t>
            </a:r>
          </a:p>
          <a:p>
            <a:pPr lvl="1"/>
            <a:r>
              <a:rPr lang="el-GR" sz="2800" dirty="0"/>
              <a:t> </a:t>
            </a:r>
            <a:r>
              <a:rPr lang="el-GR" sz="2800" dirty="0" smtClean="0"/>
              <a:t>ο υπολογισμός των </a:t>
            </a:r>
            <a:r>
              <a:rPr lang="en-US" sz="2800" dirty="0" smtClean="0"/>
              <a:t>score </a:t>
            </a:r>
            <a:r>
              <a:rPr lang="el-GR" sz="2800" dirty="0" smtClean="0"/>
              <a:t>εξαρτάται από το ερώτημα και γίνεται μετά την ανάκτηση με βάση το περιεχόμενο </a:t>
            </a:r>
            <a:r>
              <a:rPr lang="el-GR" sz="2800" i="1" dirty="0" smtClean="0"/>
              <a:t>(σημαντική χρονική επιβάρυνση)</a:t>
            </a:r>
            <a:endParaRPr lang="en-US" sz="2800" i="1" dirty="0" smtClean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Θέματα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dirty="0" smtClean="0"/>
              <a:t>Topic Drift</a:t>
            </a:r>
          </a:p>
          <a:p>
            <a:pPr lvl="1" eaLnBrk="1" hangingPunct="1"/>
            <a:r>
              <a:rPr lang="el-GR" dirty="0" smtClean="0"/>
              <a:t>Σελίδες εκτός θέματος (</a:t>
            </a:r>
            <a:r>
              <a:rPr lang="en-US" sz="2800" dirty="0" smtClean="0"/>
              <a:t>off-topic) </a:t>
            </a:r>
            <a:r>
              <a:rPr lang="el-GR" sz="2800" dirty="0" smtClean="0"/>
              <a:t>μπορεί να οδηγήσουν στο να επιστραφούν </a:t>
            </a:r>
            <a:r>
              <a:rPr lang="el-GR" dirty="0" smtClean="0"/>
              <a:t>εκτός θέματος </a:t>
            </a:r>
            <a:r>
              <a:rPr lang="en-US" dirty="0" smtClean="0"/>
              <a:t>authorities </a:t>
            </a:r>
            <a:endParaRPr lang="el-GR" dirty="0" smtClean="0"/>
          </a:p>
          <a:p>
            <a:pPr lvl="2"/>
            <a:r>
              <a:rPr lang="el-GR" sz="2000" dirty="0" err="1" smtClean="0"/>
              <a:t>Π.χ</a:t>
            </a:r>
            <a:r>
              <a:rPr lang="en-US" sz="2000" dirty="0" smtClean="0"/>
              <a:t>., </a:t>
            </a:r>
            <a:r>
              <a:rPr lang="el-GR" dirty="0" smtClean="0"/>
              <a:t>οι γειτονικοί κόμβοι μπορεί να αναφέρονται σε κάποιο </a:t>
            </a:r>
            <a:r>
              <a:rPr lang="en-US" sz="2000" dirty="0" smtClean="0"/>
              <a:t>“super topic”</a:t>
            </a:r>
          </a:p>
          <a:p>
            <a:pPr eaLnBrk="1" hangingPunct="1"/>
            <a:r>
              <a:rPr lang="en-US" sz="3000" dirty="0" smtClean="0"/>
              <a:t>Mutually Reinforcing Affiliates</a:t>
            </a:r>
          </a:p>
          <a:p>
            <a:pPr lvl="1" eaLnBrk="1" hangingPunct="1"/>
            <a:r>
              <a:rPr lang="en-US" sz="2800" dirty="0" smtClean="0"/>
              <a:t> </a:t>
            </a:r>
            <a:r>
              <a:rPr lang="el-GR" dirty="0" smtClean="0"/>
              <a:t>Συνεργαζόμενες σελίδες μπορεί να αυξήσουν τα σκορ τους</a:t>
            </a:r>
            <a:endParaRPr lang="en-US" sz="2400" dirty="0" smtClean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6869" y="1600200"/>
            <a:ext cx="7772400" cy="1706770"/>
          </a:xfrm>
        </p:spPr>
        <p:txBody>
          <a:bodyPr>
            <a:noAutofit/>
          </a:bodyPr>
          <a:lstStyle/>
          <a:p>
            <a:pPr eaLnBrk="1" hangingPunct="1"/>
            <a:r>
              <a:rPr lang="en-US" i="1" dirty="0" err="1" smtClean="0"/>
              <a:t>n</a:t>
            </a:r>
            <a:r>
              <a:rPr lang="en-US" dirty="0" err="1" smtClean="0">
                <a:sym typeface="Symbol" pitchFamily="18" charset="2"/>
              </a:rPr>
              <a:t></a:t>
            </a:r>
            <a:r>
              <a:rPr lang="en-US" i="1" dirty="0" err="1" smtClean="0"/>
              <a:t>n</a:t>
            </a:r>
            <a:r>
              <a:rPr lang="en-US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πίνακας γειτνίασης </a:t>
            </a:r>
            <a:r>
              <a:rPr lang="en-US" b="1" dirty="0" smtClean="0"/>
              <a:t>A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Για το σύνολο βάση </a:t>
            </a:r>
          </a:p>
          <a:p>
            <a:pPr lvl="1" eaLnBrk="1" hangingPunct="1"/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= 1</a:t>
            </a:r>
            <a:r>
              <a:rPr lang="en-US" dirty="0" smtClean="0"/>
              <a:t> </a:t>
            </a:r>
            <a:r>
              <a:rPr lang="el-GR" dirty="0" smtClean="0"/>
              <a:t>αν η σελίδα</a:t>
            </a:r>
            <a:r>
              <a:rPr lang="en-US" dirty="0" smtClean="0"/>
              <a:t> page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δείχνει στο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l-GR" dirty="0" smtClean="0"/>
              <a:t>αλλιώς</a:t>
            </a:r>
            <a:r>
              <a:rPr lang="en-US" dirty="0" smtClean="0"/>
              <a:t>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90600" y="444997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219200" y="437377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467857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914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819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905000" y="52119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132807" y="353636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132807" y="391418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219451" y="435472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360613" y="475477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181100" y="475477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791200" y="429757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943600" y="391657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486400" y="429757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943600" y="42975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943600" y="48309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5943600" y="53643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31428</TotalTime>
  <Words>3418</Words>
  <Application>Microsoft Office PowerPoint</Application>
  <PresentationFormat>On-screen Show (4:3)</PresentationFormat>
  <Paragraphs>873</Paragraphs>
  <Slides>108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23" baseType="lpstr">
      <vt:lpstr>Arial Unicode MS</vt:lpstr>
      <vt:lpstr>MS Mincho</vt:lpstr>
      <vt:lpstr>ＭＳ Ｐゴシック</vt:lpstr>
      <vt:lpstr>Arial</vt:lpstr>
      <vt:lpstr>Calibri</vt:lpstr>
      <vt:lpstr>Cambria Math</vt:lpstr>
      <vt:lpstr>Lucida Sans</vt:lpstr>
      <vt:lpstr>Rockwell</vt:lpstr>
      <vt:lpstr>Symbol</vt:lpstr>
      <vt:lpstr>Tahoma</vt:lpstr>
      <vt:lpstr>Times New Roman</vt:lpstr>
      <vt:lpstr>Wingdings</vt:lpstr>
      <vt:lpstr>Office Theme</vt:lpstr>
      <vt:lpstr>Equation</vt:lpstr>
      <vt:lpstr>Εξίσωση</vt:lpstr>
      <vt:lpstr>PowerPoint Presentation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PageRank: Ορισμός</vt:lpstr>
      <vt:lpstr>PageRank: παράδειγμα</vt:lpstr>
      <vt:lpstr>PageRank: παράδειγμα</vt:lpstr>
      <vt:lpstr>PageRank: παράδειγμα</vt:lpstr>
      <vt:lpstr>Ένα απλό παράδειγμα: υπολογισμός</vt:lpstr>
      <vt:lpstr>PageRank: Επαναληπτικός Αλγόριθμος</vt:lpstr>
      <vt:lpstr>PageRank: Αλγόριθμος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Περίληψη: ορισμός</vt:lpstr>
      <vt:lpstr>Περίληψη: παράδειγμα</vt:lpstr>
      <vt:lpstr>Περίληψη: αλγόριθμος</vt:lpstr>
      <vt:lpstr>Περίληψη: πίνακες</vt:lpstr>
      <vt:lpstr>Περίληψη: random walks</vt:lpstr>
      <vt:lpstr>PageRank: τυχαίος περίπατος (επανάληψη)</vt:lpstr>
      <vt:lpstr>PageRank: τυχαίος περίπατος</vt:lpstr>
      <vt:lpstr>PageRank: τυχαίος περίπατος</vt:lpstr>
      <vt:lpstr>PageRank: τυχαίος περίπατος</vt:lpstr>
      <vt:lpstr>PageRank: τυχαίος περίπατος</vt:lpstr>
      <vt:lpstr>PageRank, τυχαίοι περίπατοι και αλυσίδες Markov</vt:lpstr>
      <vt:lpstr>Τυχαίος περίπατος</vt:lpstr>
      <vt:lpstr>Αλυσίδες Markov</vt:lpstr>
      <vt:lpstr>Αλυσίδες Markov</vt:lpstr>
      <vt:lpstr>Αλυσίδες Markov</vt:lpstr>
      <vt:lpstr>Τυχαίοι Περίπατοι</vt:lpstr>
      <vt:lpstr>Ένα παράδειγμα</vt:lpstr>
      <vt:lpstr>Το διάνυσμα πιθανοτήτων</vt:lpstr>
      <vt:lpstr>Ένα παράδειγμα</vt:lpstr>
      <vt:lpstr>Stationary distribution</vt:lpstr>
      <vt:lpstr>Υπολογισμός</vt:lpstr>
      <vt:lpstr>Stationary distribution</vt:lpstr>
      <vt:lpstr>PageRank: Παράδειγμα</vt:lpstr>
      <vt:lpstr>PageRank: τυχαίος περίπατος</vt:lpstr>
      <vt:lpstr>Θεματικό PageRank</vt:lpstr>
      <vt:lpstr>Θεματικό PageRank</vt:lpstr>
      <vt:lpstr>PageRank</vt:lpstr>
      <vt:lpstr>PageRank: χρήση στην ανάκτηση</vt:lpstr>
      <vt:lpstr>Περίληψη: πίνακες</vt:lpstr>
      <vt:lpstr>PowerPoint Presentation</vt:lpstr>
      <vt:lpstr>PowerPoint Presentation</vt:lpstr>
      <vt:lpstr>Hyperlink-Induced Topic Search (HITS)</vt:lpstr>
      <vt:lpstr>HITS</vt:lpstr>
      <vt:lpstr>HITS</vt:lpstr>
      <vt:lpstr>HITS: Ορισμοί</vt:lpstr>
      <vt:lpstr>Χρήση στη αναζήτηση</vt:lpstr>
      <vt:lpstr>Σύνολο βάσης</vt:lpstr>
      <vt:lpstr>Σύνολο βάσης</vt:lpstr>
      <vt:lpstr>Σύνολο βάσης</vt:lpstr>
      <vt:lpstr>Σύνολο βάσης</vt:lpstr>
      <vt:lpstr>Σύνολο βάσης</vt:lpstr>
      <vt:lpstr>Υπολογισμός</vt:lpstr>
      <vt:lpstr>Επαναληπτικός υπολογισμός</vt:lpstr>
      <vt:lpstr>Κανονικοποίηση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Σύγκλιση</vt:lpstr>
      <vt:lpstr>Japan Elementary Schools</vt:lpstr>
      <vt:lpstr>Παρατηρήσεις</vt:lpstr>
      <vt:lpstr>Θέματα</vt:lpstr>
      <vt:lpstr>Διανυσματική αναπαράσταση</vt:lpstr>
      <vt:lpstr>Διανύσματα Hub/Authority</vt:lpstr>
      <vt:lpstr>Διανυσματική αναπαράσταση</vt:lpstr>
      <vt:lpstr>PageRank vs HITS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pitoura</dc:creator>
  <cp:lastModifiedBy>pitoura</cp:lastModifiedBy>
  <cp:revision>878</cp:revision>
  <cp:lastPrinted>2011-04-04T04:19:57Z</cp:lastPrinted>
  <dcterms:created xsi:type="dcterms:W3CDTF">2011-04-01T01:43:31Z</dcterms:created>
  <dcterms:modified xsi:type="dcterms:W3CDTF">2019-06-10T07:29:33Z</dcterms:modified>
</cp:coreProperties>
</file>