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102"/>
  </p:notesMasterIdLst>
  <p:handoutMasterIdLst>
    <p:handoutMasterId r:id="rId103"/>
  </p:handoutMasterIdLst>
  <p:sldIdLst>
    <p:sldId id="1135" r:id="rId2"/>
    <p:sldId id="1365" r:id="rId3"/>
    <p:sldId id="1366" r:id="rId4"/>
    <p:sldId id="1384" r:id="rId5"/>
    <p:sldId id="1383" r:id="rId6"/>
    <p:sldId id="1382" r:id="rId7"/>
    <p:sldId id="1374" r:id="rId8"/>
    <p:sldId id="1385" r:id="rId9"/>
    <p:sldId id="1380" r:id="rId10"/>
    <p:sldId id="1386" r:id="rId11"/>
    <p:sldId id="1431" r:id="rId12"/>
    <p:sldId id="1390" r:id="rId13"/>
    <p:sldId id="1396" r:id="rId14"/>
    <p:sldId id="1399" r:id="rId15"/>
    <p:sldId id="1409" r:id="rId16"/>
    <p:sldId id="1410" r:id="rId17"/>
    <p:sldId id="1412" r:id="rId18"/>
    <p:sldId id="1411" r:id="rId19"/>
    <p:sldId id="1413" r:id="rId20"/>
    <p:sldId id="1414" r:id="rId21"/>
    <p:sldId id="1415" r:id="rId22"/>
    <p:sldId id="1416" r:id="rId23"/>
    <p:sldId id="1417" r:id="rId24"/>
    <p:sldId id="1418" r:id="rId25"/>
    <p:sldId id="1265" r:id="rId26"/>
    <p:sldId id="1217" r:id="rId27"/>
    <p:sldId id="1334" r:id="rId28"/>
    <p:sldId id="1218" r:id="rId29"/>
    <p:sldId id="1219" r:id="rId30"/>
    <p:sldId id="1286" r:id="rId31"/>
    <p:sldId id="1220" r:id="rId32"/>
    <p:sldId id="1285" r:id="rId33"/>
    <p:sldId id="1266" r:id="rId34"/>
    <p:sldId id="1221" r:id="rId35"/>
    <p:sldId id="1222" r:id="rId36"/>
    <p:sldId id="1288" r:id="rId37"/>
    <p:sldId id="1287" r:id="rId38"/>
    <p:sldId id="1289" r:id="rId39"/>
    <p:sldId id="1290" r:id="rId40"/>
    <p:sldId id="1224" r:id="rId41"/>
    <p:sldId id="1291" r:id="rId42"/>
    <p:sldId id="1225" r:id="rId43"/>
    <p:sldId id="1276" r:id="rId44"/>
    <p:sldId id="1226" r:id="rId45"/>
    <p:sldId id="1277" r:id="rId46"/>
    <p:sldId id="1292" r:id="rId47"/>
    <p:sldId id="1275" r:id="rId48"/>
    <p:sldId id="1279" r:id="rId49"/>
    <p:sldId id="1227" r:id="rId50"/>
    <p:sldId id="1228" r:id="rId51"/>
    <p:sldId id="1294" r:id="rId52"/>
    <p:sldId id="1229" r:id="rId53"/>
    <p:sldId id="1233" r:id="rId54"/>
    <p:sldId id="1268" r:id="rId55"/>
    <p:sldId id="1230" r:id="rId56"/>
    <p:sldId id="1231" r:id="rId57"/>
    <p:sldId id="1232" r:id="rId58"/>
    <p:sldId id="1234" r:id="rId59"/>
    <p:sldId id="1295" r:id="rId60"/>
    <p:sldId id="1235" r:id="rId61"/>
    <p:sldId id="1335" r:id="rId62"/>
    <p:sldId id="1236" r:id="rId63"/>
    <p:sldId id="1237" r:id="rId64"/>
    <p:sldId id="1238" r:id="rId65"/>
    <p:sldId id="1239" r:id="rId66"/>
    <p:sldId id="1270" r:id="rId67"/>
    <p:sldId id="1240" r:id="rId68"/>
    <p:sldId id="1350" r:id="rId69"/>
    <p:sldId id="1336" r:id="rId70"/>
    <p:sldId id="1351" r:id="rId71"/>
    <p:sldId id="1242" r:id="rId72"/>
    <p:sldId id="1357" r:id="rId73"/>
    <p:sldId id="1349" r:id="rId74"/>
    <p:sldId id="1243" r:id="rId75"/>
    <p:sldId id="1244" r:id="rId76"/>
    <p:sldId id="1245" r:id="rId77"/>
    <p:sldId id="1337" r:id="rId78"/>
    <p:sldId id="1296" r:id="rId79"/>
    <p:sldId id="1246" r:id="rId80"/>
    <p:sldId id="1247" r:id="rId81"/>
    <p:sldId id="1297" r:id="rId82"/>
    <p:sldId id="1249" r:id="rId83"/>
    <p:sldId id="1250" r:id="rId84"/>
    <p:sldId id="1251" r:id="rId85"/>
    <p:sldId id="1252" r:id="rId86"/>
    <p:sldId id="1338" r:id="rId87"/>
    <p:sldId id="1253" r:id="rId88"/>
    <p:sldId id="1254" r:id="rId89"/>
    <p:sldId id="1255" r:id="rId90"/>
    <p:sldId id="1343" r:id="rId91"/>
    <p:sldId id="1257" r:id="rId92"/>
    <p:sldId id="1339" r:id="rId93"/>
    <p:sldId id="1258" r:id="rId94"/>
    <p:sldId id="1259" r:id="rId95"/>
    <p:sldId id="1260" r:id="rId96"/>
    <p:sldId id="1261" r:id="rId97"/>
    <p:sldId id="1356" r:id="rId98"/>
    <p:sldId id="1354" r:id="rId99"/>
    <p:sldId id="1353" r:id="rId100"/>
    <p:sldId id="1283" r:id="rId101"/>
  </p:sldIdLst>
  <p:sldSz cx="9144000" cy="6858000" type="screen4x3"/>
  <p:notesSz cx="7099300" cy="102235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p15:clr>
            <a:srgbClr val="A4A3A4"/>
          </p15:clr>
        </p15:guide>
        <p15:guide id="2" pos="209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669900"/>
    <a:srgbClr val="BDD3E9"/>
    <a:srgbClr val="2A7041"/>
    <a:srgbClr val="E6F2ED"/>
    <a:srgbClr val="DBEDE6"/>
    <a:srgbClr val="D7F1E6"/>
    <a:srgbClr val="D4F0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8" autoAdjust="0"/>
    <p:restoredTop sz="95972" autoAdjust="0"/>
  </p:normalViewPr>
  <p:slideViewPr>
    <p:cSldViewPr>
      <p:cViewPr varScale="1">
        <p:scale>
          <a:sx n="100" d="100"/>
          <a:sy n="100" d="100"/>
        </p:scale>
        <p:origin x="78" y="192"/>
      </p:cViewPr>
      <p:guideLst>
        <p:guide orient="horz" pos="2160"/>
        <p:guide pos="2880"/>
      </p:guideLst>
    </p:cSldViewPr>
  </p:slideViewPr>
  <p:outlineViewPr>
    <p:cViewPr varScale="1">
      <p:scale>
        <a:sx n="170" d="200"/>
        <a:sy n="170" d="200"/>
      </p:scale>
      <p:origin x="0" y="-44544"/>
    </p:cViewPr>
    <p:sldLst>
      <p:sld r:id="rId1" collapse="1"/>
    </p:sldLst>
  </p:outlineViewPr>
  <p:notesTextViewPr>
    <p:cViewPr>
      <p:scale>
        <a:sx n="100" d="100"/>
        <a:sy n="100" d="100"/>
      </p:scale>
      <p:origin x="0" y="0"/>
    </p:cViewPr>
  </p:notesTextViewPr>
  <p:sorterViewPr>
    <p:cViewPr varScale="1">
      <p:scale>
        <a:sx n="100" d="100"/>
        <a:sy n="100" d="100"/>
      </p:scale>
      <p:origin x="0" y="-22986"/>
    </p:cViewPr>
  </p:sorterViewPr>
  <p:notesViewPr>
    <p:cSldViewPr>
      <p:cViewPr varScale="1">
        <p:scale>
          <a:sx n="35" d="100"/>
          <a:sy n="35" d="100"/>
        </p:scale>
        <p:origin x="-1578" y="-90"/>
      </p:cViewPr>
      <p:guideLst>
        <p:guide orient="horz" pos="3067"/>
        <p:guide pos="20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28.02.2019</a:t>
            </a:fld>
            <a:endParaRPr lang="de-DE"/>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412180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099300" cy="102235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022629" y="0"/>
            <a:ext cx="3076671"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995363" y="766763"/>
            <a:ext cx="5102225" cy="3827462"/>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45957" y="4856501"/>
            <a:ext cx="5201223" cy="4592799"/>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smtClean="0"/>
          </a:p>
        </p:txBody>
      </p:sp>
      <p:sp>
        <p:nvSpPr>
          <p:cNvPr id="9225" name="Text Box 9"/>
          <p:cNvSpPr txBox="1">
            <a:spLocks noChangeArrowheads="1"/>
          </p:cNvSpPr>
          <p:nvPr/>
        </p:nvSpPr>
        <p:spPr bwMode="auto">
          <a:xfrm>
            <a:off x="0" y="9713002"/>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022630" y="9711312"/>
            <a:ext cx="3070508" cy="503737"/>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extLst>
      <p:ext uri="{BB962C8B-B14F-4D97-AF65-F5344CB8AC3E}">
        <p14:creationId xmlns:p14="http://schemas.microsoft.com/office/powerpoint/2010/main" val="37804080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6E620C-6120-4372-A97A-36B943ABA91D}" type="slidenum">
              <a:rPr lang="en-US">
                <a:solidFill>
                  <a:prstClr val="black"/>
                </a:solidFill>
              </a:rPr>
              <a:pPr/>
              <a:t>6</a:t>
            </a:fld>
            <a:endParaRPr lang="en-US">
              <a:solidFill>
                <a:prstClr val="black"/>
              </a:solidFill>
            </a:endParaRPr>
          </a:p>
        </p:txBody>
      </p:sp>
      <p:sp>
        <p:nvSpPr>
          <p:cNvPr id="29699" name="Rectangle 2"/>
          <p:cNvSpPr>
            <a:spLocks noGrp="1" noRot="1" noChangeAspect="1" noChangeArrowheads="1" noTextEdit="1"/>
          </p:cNvSpPr>
          <p:nvPr>
            <p:ph type="sldImg"/>
          </p:nvPr>
        </p:nvSpPr>
        <p:spPr>
          <a:xfrm>
            <a:off x="995363" y="766763"/>
            <a:ext cx="5111750" cy="3833812"/>
          </a:xfrm>
          <a:ln/>
        </p:spPr>
      </p:sp>
      <p:sp>
        <p:nvSpPr>
          <p:cNvPr id="29700" name="Rectangle 3"/>
          <p:cNvSpPr>
            <a:spLocks noGrp="1" noChangeArrowheads="1"/>
          </p:cNvSpPr>
          <p:nvPr>
            <p:ph type="body" idx="1"/>
          </p:nvPr>
        </p:nvSpPr>
        <p:spPr>
          <a:noFill/>
          <a:ln/>
        </p:spPr>
        <p:txBody>
          <a:bodyPr lIns="90223" tIns="45112" rIns="90223" bIns="45112"/>
          <a:lstStyle/>
          <a:p>
            <a:endParaRPr lang="el-GR" sz="1700" smtClean="0">
              <a:ea typeface="ＭＳ Ｐゴシック" pitchFamily="-112" charset="-128"/>
            </a:endParaRPr>
          </a:p>
        </p:txBody>
      </p:sp>
    </p:spTree>
    <p:extLst>
      <p:ext uri="{BB962C8B-B14F-4D97-AF65-F5344CB8AC3E}">
        <p14:creationId xmlns:p14="http://schemas.microsoft.com/office/powerpoint/2010/main" val="36935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33</a:t>
            </a:fld>
            <a:endParaRPr lang="en-US"/>
          </a:p>
        </p:txBody>
      </p:sp>
    </p:spTree>
    <p:extLst>
      <p:ext uri="{BB962C8B-B14F-4D97-AF65-F5344CB8AC3E}">
        <p14:creationId xmlns:p14="http://schemas.microsoft.com/office/powerpoint/2010/main" val="372278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50</a:t>
            </a:fld>
            <a:endParaRPr lang="en-US"/>
          </a:p>
        </p:txBody>
      </p:sp>
    </p:spTree>
    <p:extLst>
      <p:ext uri="{BB962C8B-B14F-4D97-AF65-F5344CB8AC3E}">
        <p14:creationId xmlns:p14="http://schemas.microsoft.com/office/powerpoint/2010/main" val="75904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51</a:t>
            </a:fld>
            <a:endParaRPr lang="en-US"/>
          </a:p>
        </p:txBody>
      </p:sp>
    </p:spTree>
    <p:extLst>
      <p:ext uri="{BB962C8B-B14F-4D97-AF65-F5344CB8AC3E}">
        <p14:creationId xmlns:p14="http://schemas.microsoft.com/office/powerpoint/2010/main" val="305978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Why not the reverse?</a:t>
            </a: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53</a:t>
            </a:fld>
            <a:endParaRPr lang="en-US"/>
          </a:p>
        </p:txBody>
      </p:sp>
    </p:spTree>
    <p:extLst>
      <p:ext uri="{BB962C8B-B14F-4D97-AF65-F5344CB8AC3E}">
        <p14:creationId xmlns:p14="http://schemas.microsoft.com/office/powerpoint/2010/main" val="2299985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Why not the reverse?</a:t>
            </a: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54</a:t>
            </a:fld>
            <a:endParaRPr lang="en-US"/>
          </a:p>
        </p:txBody>
      </p:sp>
    </p:spTree>
    <p:extLst>
      <p:ext uri="{BB962C8B-B14F-4D97-AF65-F5344CB8AC3E}">
        <p14:creationId xmlns:p14="http://schemas.microsoft.com/office/powerpoint/2010/main" val="162982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xfrm>
            <a:off x="996950" y="766763"/>
            <a:ext cx="5100638" cy="3827462"/>
          </a:xfrm>
          <a:ln/>
        </p:spPr>
      </p:sp>
      <p:sp>
        <p:nvSpPr>
          <p:cNvPr id="35843" name="Notes Placeholder 2"/>
          <p:cNvSpPr>
            <a:spLocks noGrp="1"/>
          </p:cNvSpPr>
          <p:nvPr>
            <p:ph type="body" idx="1"/>
          </p:nvPr>
        </p:nvSpPr>
        <p:spPr>
          <a:noFill/>
          <a:ln/>
        </p:spPr>
        <p:txBody>
          <a:bodyPr/>
          <a:lstStyle/>
          <a:p>
            <a:pPr eaLnBrk="1" hangingPunct="1"/>
            <a:r>
              <a:rPr lang="en-US" smtClean="0">
                <a:ea typeface="ＭＳ Ｐゴシック" pitchFamily="-112" charset="-128"/>
              </a:rPr>
              <a:t>Linked lists generally preferred to arrays</a:t>
            </a:r>
          </a:p>
          <a:p>
            <a:pPr lvl="1" eaLnBrk="1" hangingPunct="1"/>
            <a:r>
              <a:rPr lang="en-US" smtClean="0">
                <a:ea typeface="ＭＳ Ｐゴシック" pitchFamily="-112" charset="-128"/>
              </a:rPr>
              <a:t>Dynamic space allocation</a:t>
            </a:r>
          </a:p>
          <a:p>
            <a:pPr lvl="1" eaLnBrk="1" hangingPunct="1"/>
            <a:r>
              <a:rPr lang="en-US" smtClean="0">
                <a:ea typeface="ＭＳ Ｐゴシック" pitchFamily="-112" charset="-128"/>
              </a:rPr>
              <a:t>Insertion of terms into documents easy</a:t>
            </a:r>
          </a:p>
          <a:p>
            <a:pPr lvl="1" eaLnBrk="1" hangingPunct="1"/>
            <a:r>
              <a:rPr lang="en-US" smtClean="0">
                <a:ea typeface="ＭＳ Ｐゴシック" pitchFamily="-112" charset="-128"/>
              </a:rPr>
              <a:t>Space overhead of pointers</a:t>
            </a:r>
          </a:p>
        </p:txBody>
      </p:sp>
      <p:sp>
        <p:nvSpPr>
          <p:cNvPr id="35844" name="Slide Number Placeholder 3"/>
          <p:cNvSpPr>
            <a:spLocks noGrp="1"/>
          </p:cNvSpPr>
          <p:nvPr>
            <p:ph type="sldNum" sz="quarter" idx="5"/>
          </p:nvPr>
        </p:nvSpPr>
        <p:spPr>
          <a:noFill/>
        </p:spPr>
        <p:txBody>
          <a:bodyPr/>
          <a:lstStyle/>
          <a:p>
            <a:fld id="{30BDE975-C902-4C26-B914-324C4926A62D}" type="slidenum">
              <a:rPr lang="en-US">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99443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a:t>
            </a:r>
            <a:r>
              <a:rPr lang="el-GR" dirty="0" smtClean="0"/>
              <a:t>και</a:t>
            </a:r>
            <a:r>
              <a:rPr lang="el-GR" baseline="0" dirty="0" smtClean="0"/>
              <a:t> 8</a:t>
            </a:r>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78</a:t>
            </a:fld>
            <a:endParaRPr lang="en-US"/>
          </a:p>
        </p:txBody>
      </p:sp>
    </p:spTree>
    <p:extLst>
      <p:ext uri="{BB962C8B-B14F-4D97-AF65-F5344CB8AC3E}">
        <p14:creationId xmlns:p14="http://schemas.microsoft.com/office/powerpoint/2010/main" val="3865794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NOT </a:t>
            </a:r>
            <a:r>
              <a:rPr lang="en-US" baseline="0" dirty="0" smtClean="0"/>
              <a:t>if i=j i++, j++, if i&lt;j output i, i++ if i&gt; j  </a:t>
            </a:r>
            <a:r>
              <a:rPr lang="en-US" baseline="0" dirty="0" err="1" smtClean="0"/>
              <a:t>j</a:t>
            </a:r>
            <a:r>
              <a:rPr lang="en-US" baseline="0" dirty="0" smtClean="0"/>
              <a:t>++ -- if at the end of j output list i</a:t>
            </a:r>
          </a:p>
          <a:p>
            <a:r>
              <a:rPr lang="en-US" baseline="0" dirty="0" smtClean="0"/>
              <a:t>OR if i=j, ++, output i, i++, j++, output i, if i&lt;j, ++, output i, i++, if i&gt;j, output j </a:t>
            </a:r>
            <a:r>
              <a:rPr lang="en-US" baseline="0" dirty="0" err="1" smtClean="0"/>
              <a:t>j</a:t>
            </a:r>
            <a:r>
              <a:rPr lang="en-US" baseline="0" dirty="0" smtClean="0"/>
              <a:t>++ if one ends output the other</a:t>
            </a:r>
          </a:p>
          <a:p>
            <a:endParaRPr lang="en-US" baseline="0" dirty="0" smtClean="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98</a:t>
            </a:fld>
            <a:endParaRPr lang="en-US"/>
          </a:p>
        </p:txBody>
      </p:sp>
    </p:spTree>
    <p:extLst>
      <p:ext uri="{BB962C8B-B14F-4D97-AF65-F5344CB8AC3E}">
        <p14:creationId xmlns:p14="http://schemas.microsoft.com/office/powerpoint/2010/main" val="259194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xfrm>
            <a:off x="996950" y="766763"/>
            <a:ext cx="5100638" cy="3827462"/>
          </a:xfrm>
          <a:ln/>
        </p:spPr>
      </p:sp>
      <p:sp>
        <p:nvSpPr>
          <p:cNvPr id="23555" name="Notes Placeholder 2"/>
          <p:cNvSpPr>
            <a:spLocks noGrp="1"/>
          </p:cNvSpPr>
          <p:nvPr>
            <p:ph type="body" idx="1"/>
          </p:nvPr>
        </p:nvSpPr>
        <p:spPr>
          <a:noFill/>
          <a:ln/>
        </p:spPr>
        <p:txBody>
          <a:bodyPr/>
          <a:lstStyle/>
          <a:p>
            <a:r>
              <a:rPr lang="en-US" smtClean="0">
                <a:ea typeface="ＭＳ Ｐゴシック" pitchFamily="-112" charset="-128"/>
              </a:rPr>
              <a:t>Grep is line-oriented; IR is document oriented.</a:t>
            </a:r>
          </a:p>
        </p:txBody>
      </p:sp>
      <p:sp>
        <p:nvSpPr>
          <p:cNvPr id="23556" name="Slide Number Placeholder 3"/>
          <p:cNvSpPr>
            <a:spLocks noGrp="1"/>
          </p:cNvSpPr>
          <p:nvPr>
            <p:ph type="sldNum" sz="quarter" idx="5"/>
          </p:nvPr>
        </p:nvSpPr>
        <p:spPr>
          <a:noFill/>
        </p:spPr>
        <p:txBody>
          <a:bodyPr/>
          <a:lstStyle/>
          <a:p>
            <a:fld id="{92A06FFC-966E-4D63-90DE-4B0AC9C746A5}"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263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xfrm>
            <a:off x="996950" y="766763"/>
            <a:ext cx="5100638" cy="3827462"/>
          </a:xfrm>
          <a:ln/>
        </p:spPr>
      </p:sp>
      <p:sp>
        <p:nvSpPr>
          <p:cNvPr id="23555" name="Notes Placeholder 2"/>
          <p:cNvSpPr>
            <a:spLocks noGrp="1"/>
          </p:cNvSpPr>
          <p:nvPr>
            <p:ph type="body" idx="1"/>
          </p:nvPr>
        </p:nvSpPr>
        <p:spPr>
          <a:noFill/>
          <a:ln/>
        </p:spPr>
        <p:txBody>
          <a:bodyPr/>
          <a:lstStyle/>
          <a:p>
            <a:r>
              <a:rPr lang="en-US" smtClean="0">
                <a:ea typeface="ＭＳ Ｐゴシック" pitchFamily="-112" charset="-128"/>
              </a:rPr>
              <a:t>Grep is line-oriented; IR is document oriented.</a:t>
            </a:r>
          </a:p>
        </p:txBody>
      </p:sp>
      <p:sp>
        <p:nvSpPr>
          <p:cNvPr id="23556" name="Slide Number Placeholder 3"/>
          <p:cNvSpPr>
            <a:spLocks noGrp="1"/>
          </p:cNvSpPr>
          <p:nvPr>
            <p:ph type="sldNum" sz="quarter" idx="5"/>
          </p:nvPr>
        </p:nvSpPr>
        <p:spPr>
          <a:noFill/>
        </p:spPr>
        <p:txBody>
          <a:bodyPr/>
          <a:lstStyle/>
          <a:p>
            <a:fld id="{92A06FFC-966E-4D63-90DE-4B0AC9C746A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567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xfrm>
            <a:off x="996950" y="766763"/>
            <a:ext cx="5100638" cy="3827462"/>
          </a:xfrm>
          <a:ln/>
        </p:spPr>
      </p:sp>
      <p:sp>
        <p:nvSpPr>
          <p:cNvPr id="23555" name="Notes Placeholder 2"/>
          <p:cNvSpPr>
            <a:spLocks noGrp="1"/>
          </p:cNvSpPr>
          <p:nvPr>
            <p:ph type="body" idx="1"/>
          </p:nvPr>
        </p:nvSpPr>
        <p:spPr>
          <a:noFill/>
          <a:ln/>
        </p:spPr>
        <p:txBody>
          <a:bodyPr/>
          <a:lstStyle/>
          <a:p>
            <a:r>
              <a:rPr lang="en-US" smtClean="0">
                <a:ea typeface="ＭＳ Ｐゴシック" pitchFamily="-112" charset="-128"/>
              </a:rPr>
              <a:t>Grep is line-oriented; IR is document oriented.</a:t>
            </a:r>
          </a:p>
        </p:txBody>
      </p:sp>
      <p:sp>
        <p:nvSpPr>
          <p:cNvPr id="23556" name="Slide Number Placeholder 3"/>
          <p:cNvSpPr>
            <a:spLocks noGrp="1"/>
          </p:cNvSpPr>
          <p:nvPr>
            <p:ph type="sldNum" sz="quarter" idx="5"/>
          </p:nvPr>
        </p:nvSpPr>
        <p:spPr>
          <a:noFill/>
        </p:spPr>
        <p:txBody>
          <a:bodyPr/>
          <a:lstStyle/>
          <a:p>
            <a:fld id="{92A06FFC-966E-4D63-90DE-4B0AC9C746A5}"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5187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xfrm>
            <a:off x="996950" y="766763"/>
            <a:ext cx="5100638" cy="3827462"/>
          </a:xfrm>
          <a:ln/>
        </p:spPr>
      </p:sp>
      <p:sp>
        <p:nvSpPr>
          <p:cNvPr id="23555" name="Notes Placeholder 2"/>
          <p:cNvSpPr>
            <a:spLocks noGrp="1"/>
          </p:cNvSpPr>
          <p:nvPr>
            <p:ph type="body" idx="1"/>
          </p:nvPr>
        </p:nvSpPr>
        <p:spPr>
          <a:noFill/>
          <a:ln/>
        </p:spPr>
        <p:txBody>
          <a:bodyPr/>
          <a:lstStyle/>
          <a:p>
            <a:r>
              <a:rPr lang="en-US" smtClean="0">
                <a:ea typeface="ＭＳ Ｐゴシック" pitchFamily="-112" charset="-128"/>
              </a:rPr>
              <a:t>Grep is line-oriented; IR is document oriented.</a:t>
            </a:r>
          </a:p>
        </p:txBody>
      </p:sp>
      <p:sp>
        <p:nvSpPr>
          <p:cNvPr id="23556" name="Slide Number Placeholder 3"/>
          <p:cNvSpPr>
            <a:spLocks noGrp="1"/>
          </p:cNvSpPr>
          <p:nvPr>
            <p:ph type="sldNum" sz="quarter" idx="5"/>
          </p:nvPr>
        </p:nvSpPr>
        <p:spPr>
          <a:noFill/>
        </p:spPr>
        <p:txBody>
          <a:bodyPr/>
          <a:lstStyle/>
          <a:p>
            <a:fld id="{92A06FFC-966E-4D63-90DE-4B0AC9C746A5}"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4455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19</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extLst>
      <p:ext uri="{BB962C8B-B14F-4D97-AF65-F5344CB8AC3E}">
        <p14:creationId xmlns:p14="http://schemas.microsoft.com/office/powerpoint/2010/main" val="382258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Ποιο είναι το καθεστώς των περιορισμών στις υποθέσεις που αφορούν την ομοσπονδιακή αγωγή αδικοπραξίας;</a:t>
            </a:r>
            <a:r>
              <a:rPr lang="en-US" dirty="0" smtClean="0"/>
              <a:t> </a:t>
            </a:r>
            <a:r>
              <a:rPr lang="el-GR" dirty="0" smtClean="0"/>
              <a:t>Περί</a:t>
            </a:r>
            <a:r>
              <a:rPr lang="el-GR" baseline="0" dirty="0" smtClean="0"/>
              <a:t> ευθύνης</a:t>
            </a:r>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23</a:t>
            </a:fld>
            <a:endParaRPr lang="en-US"/>
          </a:p>
        </p:txBody>
      </p:sp>
    </p:spTree>
    <p:extLst>
      <p:ext uri="{BB962C8B-B14F-4D97-AF65-F5344CB8AC3E}">
        <p14:creationId xmlns:p14="http://schemas.microsoft.com/office/powerpoint/2010/main" val="213285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31</a:t>
            </a:fld>
            <a:endParaRPr lang="en-US"/>
          </a:p>
        </p:txBody>
      </p:sp>
    </p:spTree>
    <p:extLst>
      <p:ext uri="{BB962C8B-B14F-4D97-AF65-F5344CB8AC3E}">
        <p14:creationId xmlns:p14="http://schemas.microsoft.com/office/powerpoint/2010/main" val="145888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32</a:t>
            </a:fld>
            <a:endParaRPr lang="en-US"/>
          </a:p>
        </p:txBody>
      </p:sp>
    </p:spTree>
    <p:extLst>
      <p:ext uri="{BB962C8B-B14F-4D97-AF65-F5344CB8AC3E}">
        <p14:creationId xmlns:p14="http://schemas.microsoft.com/office/powerpoint/2010/main" val="267582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defTabSz="914400">
              <a:defRPr/>
            </a:pPr>
            <a:endParaRPr lang="en-US"/>
          </a:p>
        </p:txBody>
      </p:sp>
      <p:sp>
        <p:nvSpPr>
          <p:cNvPr id="5" name="Footer Placeholder 4"/>
          <p:cNvSpPr>
            <a:spLocks noGrp="1"/>
          </p:cNvSpPr>
          <p:nvPr>
            <p:ph type="ftr" sz="quarter" idx="11"/>
          </p:nvPr>
        </p:nvSpPr>
        <p:spPr/>
        <p:txBody>
          <a:bodyPr/>
          <a:lstStyle/>
          <a:p>
            <a:pPr defTabSz="914400">
              <a:defRPr/>
            </a:pPr>
            <a:endParaRPr lang="en-US"/>
          </a:p>
        </p:txBody>
      </p:sp>
      <p:sp>
        <p:nvSpPr>
          <p:cNvPr id="6" name="Slide Number Placeholder 5"/>
          <p:cNvSpPr>
            <a:spLocks noGrp="1"/>
          </p:cNvSpPr>
          <p:nvPr>
            <p:ph type="sldNum" sz="quarter" idx="12"/>
          </p:nvPr>
        </p:nvSpPr>
        <p:spPr/>
        <p:txBody>
          <a:bodyPr/>
          <a:lstStyle/>
          <a:p>
            <a:pPr defTabSz="914400"/>
            <a:fld id="{E2E8D3C3-F6AF-4B77-BE34-0EFDA9AC29B8}" type="slidenum">
              <a:rPr lang="en-US" smtClean="0">
                <a:ea typeface="+mn-ea"/>
                <a:cs typeface="Arial Unicode MS" pitchFamily="-112" charset="0"/>
              </a:rPr>
              <a:pPr defTabSz="914400"/>
              <a:t>‹#›</a:t>
            </a:fld>
            <a:endParaRPr lang="en-US" smtClean="0">
              <a:ea typeface="+mn-ea"/>
              <a:cs typeface="Arial Unicode MS" pitchFamily="-112" charset="0"/>
            </a:endParaRPr>
          </a:p>
        </p:txBody>
      </p:sp>
    </p:spTree>
    <p:extLst>
      <p:ext uri="{BB962C8B-B14F-4D97-AF65-F5344CB8AC3E}">
        <p14:creationId xmlns:p14="http://schemas.microsoft.com/office/powerpoint/2010/main" val="31150019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4BC0D7-D61E-4C36-824E-2C016B9C5B46}" type="slidenum">
              <a:rPr lang="en-US" smtClean="0"/>
              <a:pPr/>
              <a:t>‹#›</a:t>
            </a:fld>
            <a:endParaRPr lang="en-US"/>
          </a:p>
        </p:txBody>
      </p:sp>
    </p:spTree>
    <p:extLst>
      <p:ext uri="{BB962C8B-B14F-4D97-AF65-F5344CB8AC3E}">
        <p14:creationId xmlns:p14="http://schemas.microsoft.com/office/powerpoint/2010/main" val="329208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A0464F1-9DF7-4EB8-AF1B-FF1B665B2F23}" type="slidenum">
              <a:rPr lang="en-US" smtClean="0"/>
              <a:pPr/>
              <a:t>‹#›</a:t>
            </a:fld>
            <a:endParaRPr lang="en-US"/>
          </a:p>
        </p:txBody>
      </p:sp>
    </p:spTree>
    <p:extLst>
      <p:ext uri="{BB962C8B-B14F-4D97-AF65-F5344CB8AC3E}">
        <p14:creationId xmlns:p14="http://schemas.microsoft.com/office/powerpoint/2010/main" val="140882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B632CA24-4D05-442C-BD58-55B5F17DBC07}" type="slidenum">
              <a:rPr lang="en-US"/>
              <a:pPr/>
              <a:t>‹#›</a:t>
            </a:fld>
            <a:endParaRPr lang="en-US"/>
          </a:p>
        </p:txBody>
      </p:sp>
    </p:spTree>
    <p:extLst>
      <p:ext uri="{BB962C8B-B14F-4D97-AF65-F5344CB8AC3E}">
        <p14:creationId xmlns:p14="http://schemas.microsoft.com/office/powerpoint/2010/main" val="160201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E5AF7B-E247-4AA5-97DB-C858130D4E1F}" type="slidenum">
              <a:rPr lang="en-US" smtClean="0"/>
              <a:pPr/>
              <a:t>‹#›</a:t>
            </a:fld>
            <a:endParaRPr lang="en-US"/>
          </a:p>
        </p:txBody>
      </p:sp>
    </p:spTree>
    <p:extLst>
      <p:ext uri="{BB962C8B-B14F-4D97-AF65-F5344CB8AC3E}">
        <p14:creationId xmlns:p14="http://schemas.microsoft.com/office/powerpoint/2010/main" val="84079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F07C44-CE31-44A2-9F98-32C06BA7502F}" type="slidenum">
              <a:rPr lang="en-US" smtClean="0"/>
              <a:pPr/>
              <a:t>‹#›</a:t>
            </a:fld>
            <a:endParaRPr lang="en-US"/>
          </a:p>
        </p:txBody>
      </p:sp>
    </p:spTree>
    <p:extLst>
      <p:ext uri="{BB962C8B-B14F-4D97-AF65-F5344CB8AC3E}">
        <p14:creationId xmlns:p14="http://schemas.microsoft.com/office/powerpoint/2010/main" val="176825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1DDD03A-87B7-4331-B7E5-AAEC9B8BFD8C}" type="slidenum">
              <a:rPr lang="en-US" smtClean="0"/>
              <a:pPr/>
              <a:t>‹#›</a:t>
            </a:fld>
            <a:endParaRPr lang="en-US"/>
          </a:p>
        </p:txBody>
      </p:sp>
    </p:spTree>
    <p:extLst>
      <p:ext uri="{BB962C8B-B14F-4D97-AF65-F5344CB8AC3E}">
        <p14:creationId xmlns:p14="http://schemas.microsoft.com/office/powerpoint/2010/main" val="42101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1F2D4CE-F0D2-4490-BE9C-8D3F94B1B090}" type="slidenum">
              <a:rPr lang="en-US" smtClean="0"/>
              <a:pPr/>
              <a:t>‹#›</a:t>
            </a:fld>
            <a:endParaRPr lang="en-US"/>
          </a:p>
        </p:txBody>
      </p:sp>
    </p:spTree>
    <p:extLst>
      <p:ext uri="{BB962C8B-B14F-4D97-AF65-F5344CB8AC3E}">
        <p14:creationId xmlns:p14="http://schemas.microsoft.com/office/powerpoint/2010/main" val="48777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0D7C6F-4BE5-4D8B-BC33-560F6B1AB88E}" type="slidenum">
              <a:rPr lang="en-US" smtClean="0"/>
              <a:pPr/>
              <a:t>‹#›</a:t>
            </a:fld>
            <a:endParaRPr lang="en-US"/>
          </a:p>
        </p:txBody>
      </p:sp>
    </p:spTree>
    <p:extLst>
      <p:ext uri="{BB962C8B-B14F-4D97-AF65-F5344CB8AC3E}">
        <p14:creationId xmlns:p14="http://schemas.microsoft.com/office/powerpoint/2010/main" val="256946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D4559FE-E4CF-4C8C-8316-3BAE54D44B16}" type="slidenum">
              <a:rPr lang="en-US" smtClean="0"/>
              <a:pPr/>
              <a:t>‹#›</a:t>
            </a:fld>
            <a:endParaRPr lang="en-US"/>
          </a:p>
        </p:txBody>
      </p:sp>
    </p:spTree>
    <p:extLst>
      <p:ext uri="{BB962C8B-B14F-4D97-AF65-F5344CB8AC3E}">
        <p14:creationId xmlns:p14="http://schemas.microsoft.com/office/powerpoint/2010/main" val="383591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6BFA190-4700-4A0A-AB0B-252EB0E956B1}" type="slidenum">
              <a:rPr lang="en-US" smtClean="0"/>
              <a:pPr/>
              <a:t>‹#›</a:t>
            </a:fld>
            <a:endParaRPr lang="en-US"/>
          </a:p>
        </p:txBody>
      </p:sp>
    </p:spTree>
    <p:extLst>
      <p:ext uri="{BB962C8B-B14F-4D97-AF65-F5344CB8AC3E}">
        <p14:creationId xmlns:p14="http://schemas.microsoft.com/office/powerpoint/2010/main" val="203730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F923273-BAA5-4233-9C4E-DE6667199B0D}" type="slidenum">
              <a:rPr lang="en-US" smtClean="0"/>
              <a:pPr/>
              <a:t>‹#›</a:t>
            </a:fld>
            <a:endParaRPr lang="en-US"/>
          </a:p>
        </p:txBody>
      </p:sp>
    </p:spTree>
    <p:extLst>
      <p:ext uri="{BB962C8B-B14F-4D97-AF65-F5344CB8AC3E}">
        <p14:creationId xmlns:p14="http://schemas.microsoft.com/office/powerpoint/2010/main" val="427422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E2E8D3C3-F6AF-4B77-BE34-0EFDA9AC29B8}" type="slidenum">
              <a:rPr lang="en-US" smtClean="0">
                <a:ea typeface="+mn-ea"/>
                <a:cs typeface="Arial Unicode MS" pitchFamily="-112" charset="0"/>
              </a:rPr>
              <a:pPr defTabSz="914400"/>
              <a:t>‹#›</a:t>
            </a:fld>
            <a:endParaRPr lang="en-US" smtClean="0">
              <a:ea typeface="+mn-ea"/>
              <a:cs typeface="Arial Unicode MS" pitchFamily="-112" charset="0"/>
            </a:endParaRPr>
          </a:p>
        </p:txBody>
      </p:sp>
    </p:spTree>
    <p:extLst>
      <p:ext uri="{BB962C8B-B14F-4D97-AF65-F5344CB8AC3E}">
        <p14:creationId xmlns:p14="http://schemas.microsoft.com/office/powerpoint/2010/main" val="42619765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43608" y="4365104"/>
            <a:ext cx="7033592" cy="1198984"/>
          </a:xfrm>
        </p:spPr>
        <p:txBody>
          <a:bodyPr>
            <a:normAutofit fontScale="85000" lnSpcReduction="20000"/>
          </a:bodyPr>
          <a:lstStyle/>
          <a:p>
            <a:pPr eaLnBrk="1" hangingPunct="1"/>
            <a:r>
              <a:rPr lang="el-GR" sz="3200" dirty="0" smtClean="0">
                <a:ea typeface="ＭＳ Ｐゴシック" pitchFamily="-112" charset="-128"/>
              </a:rPr>
              <a:t>ΜΥΕ003-ΠΛΕ70: Ανάκτηση Πληροφορίας</a:t>
            </a:r>
            <a:endParaRPr lang="en-US" sz="3200" dirty="0" smtClean="0">
              <a:ea typeface="ＭＳ Ｐゴシック" pitchFamily="-112" charset="-128"/>
            </a:endParaRPr>
          </a:p>
          <a:p>
            <a:pPr eaLnBrk="1" hangingPunct="1"/>
            <a:r>
              <a:rPr lang="el-GR" sz="1800" i="1" dirty="0" smtClean="0">
                <a:solidFill>
                  <a:schemeClr val="bg1">
                    <a:lumMod val="95000"/>
                  </a:schemeClr>
                </a:solidFill>
                <a:ea typeface="ＭＳ Ｐゴシック" pitchFamily="-112" charset="-128"/>
              </a:rPr>
              <a:t>Διδάσκουσα: Ευαγγελία </a:t>
            </a:r>
            <a:r>
              <a:rPr lang="el-GR" sz="1800" i="1" dirty="0" err="1" smtClean="0">
                <a:solidFill>
                  <a:schemeClr val="bg1">
                    <a:lumMod val="95000"/>
                  </a:schemeClr>
                </a:solidFill>
                <a:ea typeface="ＭＳ Ｐゴシック" pitchFamily="-112" charset="-128"/>
              </a:rPr>
              <a:t>Πιτουρά</a:t>
            </a:r>
            <a:r>
              <a:rPr lang="en-US" dirty="0" smtClean="0">
                <a:ea typeface="ＭＳ Ｐゴシック" pitchFamily="-112" charset="-128"/>
              </a:rPr>
              <a:t/>
            </a:r>
            <a:br>
              <a:rPr lang="en-US" dirty="0" smtClean="0">
                <a:ea typeface="ＭＳ Ｐゴシック" pitchFamily="-112" charset="-128"/>
              </a:rPr>
            </a:br>
            <a:r>
              <a:rPr lang="el-GR" sz="2400" smtClean="0">
                <a:ea typeface="ＭＳ Ｐゴシック" pitchFamily="-112" charset="-128"/>
              </a:rPr>
              <a:t>Κεφάλαιο</a:t>
            </a:r>
            <a:r>
              <a:rPr lang="en-US" sz="2400" smtClean="0">
                <a:ea typeface="ＭＳ Ｐゴシック" pitchFamily="-112" charset="-128"/>
              </a:rPr>
              <a:t> </a:t>
            </a:r>
            <a:r>
              <a:rPr lang="el-GR" sz="2400" dirty="0" smtClean="0">
                <a:ea typeface="ＭＳ Ｐゴシック" pitchFamily="-112" charset="-128"/>
              </a:rPr>
              <a:t>2</a:t>
            </a:r>
            <a:r>
              <a:rPr lang="en-US" sz="2400" dirty="0" smtClean="0">
                <a:ea typeface="ＭＳ Ｐゴシック" pitchFamily="-112" charset="-128"/>
              </a:rPr>
              <a:t>: </a:t>
            </a:r>
            <a:r>
              <a:rPr lang="el-GR" sz="2400" dirty="0" smtClean="0">
                <a:ea typeface="ＭＳ Ｐゴシック" pitchFamily="-112" charset="-128"/>
              </a:rPr>
              <a:t>Κατασκευή Λεξιλογίου Όρων. </a:t>
            </a:r>
          </a:p>
          <a:p>
            <a:pPr eaLnBrk="1" hangingPunct="1"/>
            <a:r>
              <a:rPr lang="el-GR" sz="2400" dirty="0" smtClean="0">
                <a:ea typeface="ＭＳ Ｐゴシック" pitchFamily="-112" charset="-128"/>
              </a:rPr>
              <a:t>Λίστες Καταχωρήσεων</a:t>
            </a:r>
            <a:r>
              <a:rPr lang="en-US" sz="2400" dirty="0" smtClean="0">
                <a:ea typeface="ＭＳ Ｐゴシック" pitchFamily="-112" charset="-12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1027"/>
          <p:cNvSpPr>
            <a:spLocks noGrp="1" noChangeArrowheads="1"/>
          </p:cNvSpPr>
          <p:nvPr>
            <p:ph idx="1"/>
          </p:nvPr>
        </p:nvSpPr>
        <p:spPr>
          <a:xfrm>
            <a:off x="323528" y="836712"/>
            <a:ext cx="8147248" cy="4277072"/>
          </a:xfrm>
        </p:spPr>
        <p:txBody>
          <a:bodyPr>
            <a:noAutofit/>
          </a:bodyPr>
          <a:lstStyle/>
          <a:p>
            <a:pPr marL="0" indent="0" algn="ctr" eaLnBrk="1" hangingPunct="1">
              <a:buNone/>
            </a:pPr>
            <a:r>
              <a:rPr lang="en-US" sz="3200" dirty="0" smtClean="0">
                <a:solidFill>
                  <a:schemeClr val="accent2">
                    <a:lumMod val="75000"/>
                  </a:schemeClr>
                </a:solidFill>
                <a:ea typeface="ＭＳ Ｐゴシック" pitchFamily="-112" charset="-128"/>
              </a:rPr>
              <a:t>Boolean </a:t>
            </a:r>
            <a:r>
              <a:rPr lang="el-GR" sz="3200" dirty="0" smtClean="0">
                <a:solidFill>
                  <a:schemeClr val="accent2">
                    <a:lumMod val="75000"/>
                  </a:schemeClr>
                </a:solidFill>
                <a:ea typeface="ＭＳ Ｐゴシック" pitchFamily="-112" charset="-128"/>
              </a:rPr>
              <a:t>μοντέλο</a:t>
            </a:r>
            <a:endParaRPr lang="en-US" sz="3200" dirty="0" smtClean="0">
              <a:solidFill>
                <a:schemeClr val="accent2">
                  <a:lumMod val="75000"/>
                </a:schemeClr>
              </a:solidFill>
              <a:ea typeface="ＭＳ Ｐゴシック" pitchFamily="-112" charset="-128"/>
            </a:endParaRPr>
          </a:p>
          <a:p>
            <a:pPr marL="0" indent="0" eaLnBrk="1" hangingPunct="1">
              <a:buNone/>
            </a:pPr>
            <a:endParaRPr lang="en-US" sz="3200" dirty="0">
              <a:solidFill>
                <a:schemeClr val="accent2">
                  <a:lumMod val="75000"/>
                </a:schemeClr>
              </a:solidFill>
              <a:ea typeface="ＭＳ Ｐゴシック" pitchFamily="-112" charset="-128"/>
            </a:endParaRPr>
          </a:p>
          <a:p>
            <a:pPr eaLnBrk="1" hangingPunct="1">
              <a:buFont typeface="Wingdings" panose="05000000000000000000" pitchFamily="2" charset="2"/>
              <a:buChar char="§"/>
            </a:pPr>
            <a:r>
              <a:rPr lang="el-GR" sz="2400" dirty="0" smtClean="0">
                <a:ea typeface="ＭＳ Ｐゴシック" pitchFamily="-112" charset="-128"/>
              </a:rPr>
              <a:t>Οι χρήστες διατυπώνουν ερωτήματα με τη μορφή </a:t>
            </a:r>
            <a:r>
              <a:rPr lang="en-US" sz="2400" i="1" dirty="0" smtClean="0">
                <a:solidFill>
                  <a:schemeClr val="accent1">
                    <a:lumMod val="75000"/>
                  </a:schemeClr>
                </a:solidFill>
                <a:ea typeface="ＭＳ Ｐゴシック" pitchFamily="-112" charset="-128"/>
              </a:rPr>
              <a:t>Boolean </a:t>
            </a:r>
            <a:r>
              <a:rPr lang="el-GR" sz="2400" i="1" dirty="0" smtClean="0">
                <a:solidFill>
                  <a:schemeClr val="accent1">
                    <a:lumMod val="75000"/>
                  </a:schemeClr>
                </a:solidFill>
                <a:ea typeface="ＭＳ Ｐゴシック" pitchFamily="-112" charset="-128"/>
              </a:rPr>
              <a:t>εκφράσεων</a:t>
            </a:r>
            <a:r>
              <a:rPr lang="en-US" sz="2400" dirty="0" smtClean="0">
                <a:ea typeface="ＭＳ Ｐゴシック" pitchFamily="-112" charset="-128"/>
              </a:rPr>
              <a:t>, </a:t>
            </a:r>
            <a:r>
              <a:rPr lang="el-GR" sz="2400" dirty="0" smtClean="0">
                <a:ea typeface="ＭＳ Ｐゴシック" pitchFamily="-112" charset="-128"/>
              </a:rPr>
              <a:t>δηλαδή όρων συνδυασμένων</a:t>
            </a:r>
            <a:r>
              <a:rPr lang="en-US" sz="2400" dirty="0" smtClean="0">
                <a:ea typeface="ＭＳ Ｐゴシック" pitchFamily="-112" charset="-128"/>
              </a:rPr>
              <a:t> </a:t>
            </a:r>
            <a:r>
              <a:rPr lang="el-GR" sz="2400" dirty="0" smtClean="0">
                <a:ea typeface="ＭＳ Ｐゴシック" pitchFamily="-112" charset="-128"/>
              </a:rPr>
              <a:t>με </a:t>
            </a:r>
            <a:r>
              <a:rPr lang="en-US" sz="2400" dirty="0" smtClean="0">
                <a:solidFill>
                  <a:schemeClr val="accent1">
                    <a:lumMod val="75000"/>
                  </a:schemeClr>
                </a:solidFill>
                <a:ea typeface="ＭＳ Ｐゴシック" pitchFamily="-112" charset="-128"/>
              </a:rPr>
              <a:t>AND</a:t>
            </a:r>
            <a:r>
              <a:rPr lang="en-US" sz="2400" dirty="0" smtClean="0">
                <a:ea typeface="ＭＳ Ｐゴシック" pitchFamily="-112" charset="-128"/>
              </a:rPr>
              <a:t>, </a:t>
            </a:r>
            <a:r>
              <a:rPr lang="en-US" sz="2400" dirty="0" smtClean="0">
                <a:solidFill>
                  <a:schemeClr val="accent1">
                    <a:lumMod val="75000"/>
                  </a:schemeClr>
                </a:solidFill>
                <a:ea typeface="ＭＳ Ｐゴシック" pitchFamily="-112" charset="-128"/>
              </a:rPr>
              <a:t>OR</a:t>
            </a:r>
            <a:r>
              <a:rPr lang="en-US" sz="2400" dirty="0" smtClean="0">
                <a:ea typeface="ＭＳ Ｐゴシック" pitchFamily="-112" charset="-128"/>
              </a:rPr>
              <a:t> </a:t>
            </a:r>
            <a:r>
              <a:rPr lang="el-GR" sz="2400" dirty="0" smtClean="0">
                <a:ea typeface="ＭＳ Ｐゴシック" pitchFamily="-112" charset="-128"/>
              </a:rPr>
              <a:t>και </a:t>
            </a:r>
            <a:r>
              <a:rPr lang="en-US" sz="2400" dirty="0">
                <a:solidFill>
                  <a:schemeClr val="accent1">
                    <a:lumMod val="75000"/>
                  </a:schemeClr>
                </a:solidFill>
                <a:ea typeface="ＭＳ Ｐゴシック" pitchFamily="-112" charset="-128"/>
              </a:rPr>
              <a:t>NOT</a:t>
            </a:r>
          </a:p>
          <a:p>
            <a:pPr eaLnBrk="1" hangingPunct="1">
              <a:buFont typeface="Wingdings" panose="05000000000000000000" pitchFamily="2" charset="2"/>
              <a:buChar char="§"/>
            </a:pPr>
            <a:r>
              <a:rPr lang="el-GR" sz="2400" dirty="0" smtClean="0">
                <a:ea typeface="ＭＳ Ｐゴシック" pitchFamily="-112" charset="-128"/>
              </a:rPr>
              <a:t>Κείμενο </a:t>
            </a:r>
            <a:r>
              <a:rPr lang="el-GR" sz="2400" dirty="0">
                <a:ea typeface="ＭＳ Ｐゴシック" pitchFamily="-112" charset="-128"/>
              </a:rPr>
              <a:t>ως </a:t>
            </a:r>
            <a:r>
              <a:rPr lang="el-GR" sz="2400" dirty="0">
                <a:solidFill>
                  <a:schemeClr val="accent1">
                    <a:lumMod val="75000"/>
                  </a:schemeClr>
                </a:solidFill>
                <a:ea typeface="ＭＳ Ｐゴシック" pitchFamily="-112" charset="-128"/>
              </a:rPr>
              <a:t>σύνολο όρων</a:t>
            </a:r>
          </a:p>
          <a:p>
            <a:pPr eaLnBrk="1" hangingPunct="1">
              <a:buFont typeface="Wingdings" panose="05000000000000000000" pitchFamily="2" charset="2"/>
              <a:buChar char="§"/>
            </a:pPr>
            <a:r>
              <a:rPr lang="el-GR" sz="2400" dirty="0">
                <a:ea typeface="ＭＳ Ｐゴシック" pitchFamily="-112" charset="-128"/>
              </a:rPr>
              <a:t>Επιστρέφονται ως απάντηση </a:t>
            </a:r>
            <a:r>
              <a:rPr lang="el-GR" sz="2400" dirty="0" smtClean="0">
                <a:ea typeface="ＭＳ Ｐゴシック" pitchFamily="-112" charset="-128"/>
              </a:rPr>
              <a:t>όλα τα </a:t>
            </a:r>
            <a:r>
              <a:rPr lang="el-GR" sz="2400" dirty="0">
                <a:ea typeface="ＭＳ Ｐゴシック" pitchFamily="-112" charset="-128"/>
              </a:rPr>
              <a:t>κείμενα που ικανοποιούν το ερώτημα </a:t>
            </a:r>
            <a:r>
              <a:rPr lang="el-GR" sz="2400" i="1" dirty="0">
                <a:solidFill>
                  <a:schemeClr val="accent1">
                    <a:lumMod val="75000"/>
                  </a:schemeClr>
                </a:solidFill>
                <a:ea typeface="ＭＳ Ｐゴシック" pitchFamily="-112" charset="-128"/>
              </a:rPr>
              <a:t>χωρίς </a:t>
            </a:r>
            <a:r>
              <a:rPr lang="el-GR" sz="2400" i="1" dirty="0" smtClean="0">
                <a:solidFill>
                  <a:schemeClr val="accent1">
                    <a:lumMod val="75000"/>
                  </a:schemeClr>
                </a:solidFill>
                <a:ea typeface="ＭＳ Ｐゴシック" pitchFamily="-112" charset="-128"/>
              </a:rPr>
              <a:t>διάταξη</a:t>
            </a:r>
          </a:p>
          <a:p>
            <a:pPr lvl="2">
              <a:buFont typeface="Wingdings" panose="05000000000000000000" pitchFamily="2" charset="2"/>
              <a:buChar char="§"/>
            </a:pPr>
            <a:r>
              <a:rPr lang="el-GR" sz="2000" i="1" dirty="0" smtClean="0">
                <a:solidFill>
                  <a:schemeClr val="accent1">
                    <a:lumMod val="75000"/>
                  </a:schemeClr>
                </a:solidFill>
                <a:ea typeface="ＭＳ Ｐゴシック" pitchFamily="-112" charset="-128"/>
              </a:rPr>
              <a:t>Δυαδική συνάφεια</a:t>
            </a:r>
            <a:endParaRPr lang="el-GR" sz="2000" i="1" dirty="0">
              <a:solidFill>
                <a:schemeClr val="accent1">
                  <a:lumMod val="75000"/>
                </a:schemeClr>
              </a:solidFill>
              <a:ea typeface="ＭＳ Ｐゴシック" pitchFamily="-112" charset="-128"/>
            </a:endParaRPr>
          </a:p>
        </p:txBody>
      </p:sp>
      <p:sp>
        <p:nvSpPr>
          <p:cNvPr id="22532" name="Slide Number Placeholder 5"/>
          <p:cNvSpPr>
            <a:spLocks noGrp="1"/>
          </p:cNvSpPr>
          <p:nvPr>
            <p:ph type="sldNum" sz="quarter" idx="12"/>
          </p:nvPr>
        </p:nvSpPr>
        <p:spPr bwMode="auto">
          <a:noFill/>
          <a:ln>
            <a:miter lim="800000"/>
            <a:headEnd/>
            <a:tailEnd/>
          </a:ln>
        </p:spPr>
        <p:txBody>
          <a:bodyPr/>
          <a:lstStyle/>
          <a:p>
            <a:fld id="{5F6A3AF1-351B-4D4A-B688-F3FBA05E97A0}" type="slidenum">
              <a:rPr lang="en-US"/>
              <a:pPr/>
              <a:t>10</a:t>
            </a:fld>
            <a:endParaRPr lang="en-US"/>
          </a:p>
        </p:txBody>
      </p:sp>
      <p:sp>
        <p:nvSpPr>
          <p:cNvPr id="22533" name="TextBox 4"/>
          <p:cNvSpPr txBox="1">
            <a:spLocks noChangeArrowheads="1"/>
          </p:cNvSpPr>
          <p:nvPr/>
        </p:nvSpPr>
        <p:spPr bwMode="auto">
          <a:xfrm>
            <a:off x="7969677" y="156508"/>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solidFill>
                <a:latin typeface="Lucida Sans" pitchFamily="-112" charset="0"/>
                <a:ea typeface="+mn-ea"/>
                <a:cs typeface="Arial Unicode MS" pitchFamily="-112" charset="0"/>
              </a:rPr>
              <a:t>Κεφ</a:t>
            </a:r>
            <a:r>
              <a:rPr lang="en-US" sz="1600" dirty="0" smtClean="0">
                <a:solidFill>
                  <a:schemeClr val="tx1"/>
                </a:solidFill>
                <a:latin typeface="Lucida Sans" pitchFamily="-112" charset="0"/>
                <a:ea typeface="+mn-ea"/>
                <a:cs typeface="Arial Unicode MS" pitchFamily="-112" charset="0"/>
              </a:rPr>
              <a:t>. 1.1</a:t>
            </a:r>
          </a:p>
        </p:txBody>
      </p:sp>
    </p:spTree>
    <p:extLst>
      <p:ext uri="{BB962C8B-B14F-4D97-AF65-F5344CB8AC3E}">
        <p14:creationId xmlns:p14="http://schemas.microsoft.com/office/powerpoint/2010/main" val="198219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5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eaLnBrk="1" hangingPunct="1"/>
            <a:endParaRPr lang="el-GR" dirty="0" smtClean="0">
              <a:ea typeface="ＭＳ Ｐゴシック" pitchFamily="-112" charset="-128"/>
            </a:endParaRPr>
          </a:p>
          <a:p>
            <a:pPr algn="ctr" eaLnBrk="1" hangingPunct="1">
              <a:buNone/>
            </a:pPr>
            <a:r>
              <a:rPr lang="el-GR" dirty="0" smtClean="0">
                <a:ea typeface="ＭＳ Ｐゴシック" pitchFamily="-112" charset="-128"/>
              </a:rPr>
              <a:t>ΤΕΛΟΣ </a:t>
            </a:r>
            <a:r>
              <a:rPr lang="el-GR" smtClean="0">
                <a:ea typeface="ＭＳ Ｐゴシック" pitchFamily="-112" charset="-128"/>
              </a:rPr>
              <a:t>2</a:t>
            </a:r>
            <a:r>
              <a:rPr lang="el-GR" baseline="30000" smtClean="0">
                <a:ea typeface="ＭＳ Ｐゴシック" pitchFamily="-112" charset="-128"/>
              </a:rPr>
              <a:t>ου</a:t>
            </a:r>
            <a:r>
              <a:rPr lang="el-GR" smtClean="0">
                <a:ea typeface="ＭＳ Ｐゴシック" pitchFamily="-112" charset="-128"/>
              </a:rPr>
              <a:t> Κεφαλαίου</a:t>
            </a:r>
            <a:endParaRPr lang="el-GR" dirty="0" smtClean="0">
              <a:ea typeface="ＭＳ Ｐゴシック" pitchFamily="-112" charset="-128"/>
            </a:endParaRPr>
          </a:p>
          <a:p>
            <a:pPr algn="ctr" eaLnBrk="1" hangingPunct="1">
              <a:buNone/>
            </a:pPr>
            <a:endParaRPr lang="el-GR" dirty="0" smtClean="0">
              <a:ea typeface="ＭＳ Ｐゴシック" pitchFamily="-112" charset="-128"/>
            </a:endParaRPr>
          </a:p>
          <a:p>
            <a:pPr algn="ctr" eaLnBrk="1" hangingPunct="1">
              <a:buNone/>
            </a:pPr>
            <a:r>
              <a:rPr lang="el-GR" dirty="0" smtClean="0">
                <a:ea typeface="ＭＳ Ｐゴシック" pitchFamily="-112" charset="-128"/>
              </a:rPr>
              <a:t>Ερωτήσεις?</a:t>
            </a:r>
            <a:endParaRPr lang="en-US" dirty="0" smtClean="0">
              <a:ea typeface="ＭＳ Ｐゴシック" pitchFamily="-112" charset="-128"/>
            </a:endParaRPr>
          </a:p>
        </p:txBody>
      </p:sp>
      <p:sp>
        <p:nvSpPr>
          <p:cNvPr id="67588" name="Slide Number Placeholder 5"/>
          <p:cNvSpPr>
            <a:spLocks noGrp="1"/>
          </p:cNvSpPr>
          <p:nvPr>
            <p:ph type="sldNum" sz="quarter" idx="12"/>
          </p:nvPr>
        </p:nvSpPr>
        <p:spPr bwMode="auto">
          <a:noFill/>
          <a:ln>
            <a:miter lim="800000"/>
            <a:headEnd/>
            <a:tailEnd/>
          </a:ln>
        </p:spPr>
        <p:txBody>
          <a:bodyPr/>
          <a:lstStyle/>
          <a:p>
            <a:fld id="{D386FE0E-F76C-44ED-A650-8532307F92FB}" type="slidenum">
              <a:rPr lang="en-US"/>
              <a:pPr/>
              <a:t>100</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smtClean="0">
                <a:solidFill>
                  <a:prstClr val="black"/>
                </a:solidFill>
                <a:latin typeface="Times New Roman" pitchFamily="-112" charset="0"/>
                <a:ea typeface="MS Mincho" pitchFamily="49" charset="-128"/>
                <a:cs typeface="Arial Unicode MS" pitchFamily="-112" charset="0"/>
              </a:rPr>
              <a:t> </a:t>
            </a:r>
            <a:endParaRPr lang="en-US" smtClean="0">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461665"/>
          </a:xfrm>
          <a:prstGeom prst="rect">
            <a:avLst/>
          </a:prstGeom>
          <a:noFill/>
        </p:spPr>
        <p:txBody>
          <a:bodyPr wrap="square" rtlCol="0">
            <a:spAutoFit/>
          </a:bodyPr>
          <a:lstStyle/>
          <a:p>
            <a:pPr eaLnBrk="1" hangingPunct="1"/>
            <a:r>
              <a:rPr lang="el-GR" sz="1200" i="1" dirty="0" smtClean="0">
                <a:solidFill>
                  <a:schemeClr val="accent5">
                    <a:lumMod val="75000"/>
                  </a:schemeClr>
                </a:solidFill>
                <a:latin typeface="+mn-lt"/>
                <a:ea typeface="ＭＳ Ｐゴシック" pitchFamily="-112" charset="-128"/>
              </a:rPr>
              <a:t>Χρησιμοποιήθηκε κάποιο υλικό των:</a:t>
            </a:r>
          </a:p>
          <a:p>
            <a:pPr eaLnBrk="1" hangingPunct="1">
              <a:buFont typeface="Wingdings" pitchFamily="2" charset="2"/>
              <a:buChar char="ü"/>
            </a:pP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Pandu</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Nayak</a:t>
            </a:r>
            <a:r>
              <a:rPr lang="en-US" sz="1200" i="1" dirty="0" smtClean="0">
                <a:solidFill>
                  <a:schemeClr val="accent5">
                    <a:lumMod val="75000"/>
                  </a:schemeClr>
                </a:solidFill>
                <a:latin typeface="+mn-lt"/>
                <a:ea typeface="ＭＳ Ｐゴシック" pitchFamily="-112" charset="-128"/>
              </a:rPr>
              <a:t> and </a:t>
            </a:r>
            <a:r>
              <a:rPr lang="en-US" sz="1200" i="1" dirty="0" err="1" smtClean="0">
                <a:solidFill>
                  <a:schemeClr val="accent5">
                    <a:lumMod val="75000"/>
                  </a:schemeClr>
                </a:solidFill>
                <a:latin typeface="+mn-lt"/>
                <a:ea typeface="ＭＳ Ｐゴシック" pitchFamily="-112" charset="-128"/>
              </a:rPr>
              <a:t>Prabhakar</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Raghavan</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CS276</a:t>
            </a:r>
            <a:r>
              <a:rPr lang="el-GR" sz="1200" i="1" dirty="0" smtClean="0">
                <a:solidFill>
                  <a:schemeClr val="accent5">
                    <a:lumMod val="75000"/>
                  </a:schemeClr>
                </a:solidFill>
                <a:latin typeface="+mn-lt"/>
                <a:ea typeface="ＭＳ Ｐゴシック" pitchFamily="-112" charset="-128"/>
              </a:rPr>
              <a:t>:</a:t>
            </a:r>
            <a:r>
              <a:rPr lang="en-US" sz="1200" i="1" dirty="0" smtClean="0">
                <a:solidFill>
                  <a:schemeClr val="accent5">
                    <a:lumMod val="75000"/>
                  </a:schemeClr>
                </a:solidFill>
                <a:latin typeface="+mn-lt"/>
                <a:ea typeface="ＭＳ Ｐゴシック" pitchFamily="-112" charset="-128"/>
              </a:rPr>
              <a:t>Information Retrieval and Web Search</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Stanford)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1027"/>
          <p:cNvSpPr>
            <a:spLocks noGrp="1" noChangeArrowheads="1"/>
          </p:cNvSpPr>
          <p:nvPr>
            <p:ph idx="1"/>
          </p:nvPr>
        </p:nvSpPr>
        <p:spPr>
          <a:xfrm>
            <a:off x="323528" y="836712"/>
            <a:ext cx="8147248" cy="4277072"/>
          </a:xfrm>
        </p:spPr>
        <p:txBody>
          <a:bodyPr>
            <a:noAutofit/>
          </a:bodyPr>
          <a:lstStyle/>
          <a:p>
            <a:pPr marL="0" indent="0" algn="ctr" eaLnBrk="1" hangingPunct="1">
              <a:buNone/>
            </a:pPr>
            <a:r>
              <a:rPr lang="el-GR" sz="3200" dirty="0" smtClean="0">
                <a:solidFill>
                  <a:schemeClr val="accent2">
                    <a:lumMod val="75000"/>
                  </a:schemeClr>
                </a:solidFill>
                <a:ea typeface="ＭＳ Ｐゴシック" pitchFamily="-112" charset="-128"/>
              </a:rPr>
              <a:t>Παράδειγμα</a:t>
            </a:r>
            <a:endParaRPr lang="en-US" sz="3200" dirty="0" smtClean="0">
              <a:solidFill>
                <a:schemeClr val="accent2">
                  <a:lumMod val="75000"/>
                </a:schemeClr>
              </a:solidFill>
              <a:ea typeface="ＭＳ Ｐゴシック" pitchFamily="-112" charset="-128"/>
            </a:endParaRPr>
          </a:p>
          <a:p>
            <a:pPr marL="0" indent="0" eaLnBrk="1" hangingPunct="1">
              <a:buNone/>
            </a:pPr>
            <a:endParaRPr lang="en-US" sz="3200" dirty="0">
              <a:solidFill>
                <a:schemeClr val="accent2">
                  <a:lumMod val="75000"/>
                </a:schemeClr>
              </a:solidFill>
              <a:ea typeface="ＭＳ Ｐゴシック" pitchFamily="-112" charset="-128"/>
            </a:endParaRPr>
          </a:p>
          <a:p>
            <a:pPr eaLnBrk="1" hangingPunct="1">
              <a:buFont typeface="Wingdings" panose="05000000000000000000" pitchFamily="2" charset="2"/>
              <a:buChar char="§"/>
            </a:pPr>
            <a:r>
              <a:rPr lang="en-US" sz="2400" dirty="0" smtClean="0">
                <a:ea typeface="ＭＳ Ｐゴシック" pitchFamily="-112" charset="-128"/>
              </a:rPr>
              <a:t>d1 a b c g e</a:t>
            </a:r>
          </a:p>
          <a:p>
            <a:pPr eaLnBrk="1" hangingPunct="1">
              <a:buFont typeface="Wingdings" panose="05000000000000000000" pitchFamily="2" charset="2"/>
              <a:buChar char="§"/>
            </a:pPr>
            <a:r>
              <a:rPr lang="en-US" sz="2400" dirty="0" smtClean="0">
                <a:ea typeface="ＭＳ Ｐゴシック" pitchFamily="-112" charset="-128"/>
              </a:rPr>
              <a:t>d2 b f a h</a:t>
            </a:r>
          </a:p>
          <a:p>
            <a:pPr eaLnBrk="1" hangingPunct="1">
              <a:buFont typeface="Wingdings" panose="05000000000000000000" pitchFamily="2" charset="2"/>
              <a:buChar char="§"/>
            </a:pPr>
            <a:r>
              <a:rPr lang="en-US" sz="2400" dirty="0" smtClean="0">
                <a:ea typeface="ＭＳ Ｐゴシック" pitchFamily="-112" charset="-128"/>
              </a:rPr>
              <a:t>d3 e d g</a:t>
            </a:r>
          </a:p>
          <a:p>
            <a:pPr eaLnBrk="1" hangingPunct="1">
              <a:buFont typeface="Wingdings" panose="05000000000000000000" pitchFamily="2" charset="2"/>
              <a:buChar char="§"/>
            </a:pPr>
            <a:r>
              <a:rPr lang="en-US" sz="2400" dirty="0" smtClean="0">
                <a:ea typeface="ＭＳ Ｐゴシック" pitchFamily="-112" charset="-128"/>
              </a:rPr>
              <a:t>d4 a c d</a:t>
            </a:r>
          </a:p>
          <a:p>
            <a:pPr eaLnBrk="1" hangingPunct="1">
              <a:buFont typeface="Wingdings" panose="05000000000000000000" pitchFamily="2" charset="2"/>
              <a:buChar char="§"/>
            </a:pPr>
            <a:r>
              <a:rPr lang="en-US" sz="2400" dirty="0" smtClean="0">
                <a:ea typeface="ＭＳ Ｐゴシック" pitchFamily="-112" charset="-128"/>
              </a:rPr>
              <a:t>d5 a b c d</a:t>
            </a:r>
          </a:p>
          <a:p>
            <a:pPr eaLnBrk="1" hangingPunct="1">
              <a:buFont typeface="Wingdings" panose="05000000000000000000" pitchFamily="2" charset="2"/>
              <a:buChar char="§"/>
            </a:pPr>
            <a:r>
              <a:rPr lang="en-US" sz="2400" dirty="0" smtClean="0">
                <a:ea typeface="ＭＳ Ｐゴシック" pitchFamily="-112" charset="-128"/>
              </a:rPr>
              <a:t>d6 a</a:t>
            </a:r>
          </a:p>
        </p:txBody>
      </p:sp>
      <p:sp>
        <p:nvSpPr>
          <p:cNvPr id="22532" name="Slide Number Placeholder 5"/>
          <p:cNvSpPr>
            <a:spLocks noGrp="1"/>
          </p:cNvSpPr>
          <p:nvPr>
            <p:ph type="sldNum" sz="quarter" idx="12"/>
          </p:nvPr>
        </p:nvSpPr>
        <p:spPr bwMode="auto">
          <a:noFill/>
          <a:ln>
            <a:miter lim="800000"/>
            <a:headEnd/>
            <a:tailEnd/>
          </a:ln>
        </p:spPr>
        <p:txBody>
          <a:bodyPr/>
          <a:lstStyle/>
          <a:p>
            <a:fld id="{5F6A3AF1-351B-4D4A-B688-F3FBA05E97A0}" type="slidenum">
              <a:rPr lang="en-US"/>
              <a:pPr/>
              <a:t>11</a:t>
            </a:fld>
            <a:endParaRPr lang="en-US"/>
          </a:p>
        </p:txBody>
      </p:sp>
      <p:sp>
        <p:nvSpPr>
          <p:cNvPr id="22533" name="TextBox 4"/>
          <p:cNvSpPr txBox="1">
            <a:spLocks noChangeArrowheads="1"/>
          </p:cNvSpPr>
          <p:nvPr/>
        </p:nvSpPr>
        <p:spPr bwMode="auto">
          <a:xfrm>
            <a:off x="7969677" y="156508"/>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solidFill>
                <a:latin typeface="Lucida Sans" pitchFamily="-112" charset="0"/>
                <a:ea typeface="+mn-ea"/>
                <a:cs typeface="Arial Unicode MS" pitchFamily="-112" charset="0"/>
              </a:rPr>
              <a:t>Κεφ</a:t>
            </a:r>
            <a:r>
              <a:rPr lang="en-US" sz="1600" dirty="0" smtClean="0">
                <a:solidFill>
                  <a:schemeClr val="tx1"/>
                </a:solidFill>
                <a:latin typeface="Lucida Sans" pitchFamily="-112" charset="0"/>
                <a:ea typeface="+mn-ea"/>
                <a:cs typeface="Arial Unicode MS" pitchFamily="-112" charset="0"/>
              </a:rPr>
              <a:t>. 1.1</a:t>
            </a:r>
          </a:p>
        </p:txBody>
      </p:sp>
    </p:spTree>
    <p:extLst>
      <p:ext uri="{BB962C8B-B14F-4D97-AF65-F5344CB8AC3E}">
        <p14:creationId xmlns:p14="http://schemas.microsoft.com/office/powerpoint/2010/main" val="110744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5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82977" y="412066"/>
            <a:ext cx="7886700" cy="1325563"/>
          </a:xfrm>
        </p:spPr>
        <p:txBody>
          <a:bodyPr/>
          <a:lstStyle/>
          <a:p>
            <a:pPr algn="ctr" eaLnBrk="1" hangingPunct="1"/>
            <a:r>
              <a:rPr lang="el-GR" dirty="0" smtClean="0">
                <a:solidFill>
                  <a:schemeClr val="accent2">
                    <a:lumMod val="75000"/>
                  </a:schemeClr>
                </a:solidFill>
                <a:ea typeface="ＭＳ Ｐゴシック" pitchFamily="-112" charset="-128"/>
              </a:rPr>
              <a:t>Για να δούμε τα βασικά …</a:t>
            </a:r>
            <a:endParaRPr lang="en-US" dirty="0" smtClean="0">
              <a:solidFill>
                <a:schemeClr val="accent2">
                  <a:lumMod val="75000"/>
                </a:schemeClr>
              </a:solidFill>
              <a:ea typeface="ＭＳ Ｐゴシック" pitchFamily="-112" charset="-128"/>
            </a:endParaRPr>
          </a:p>
        </p:txBody>
      </p:sp>
      <p:sp>
        <p:nvSpPr>
          <p:cNvPr id="105475" name="Rectangle 1027"/>
          <p:cNvSpPr>
            <a:spLocks noGrp="1" noChangeArrowheads="1"/>
          </p:cNvSpPr>
          <p:nvPr>
            <p:ph idx="1"/>
          </p:nvPr>
        </p:nvSpPr>
        <p:spPr>
          <a:xfrm>
            <a:off x="323528" y="1772816"/>
            <a:ext cx="8147248" cy="3340968"/>
          </a:xfrm>
        </p:spPr>
        <p:txBody>
          <a:bodyPr>
            <a:normAutofit/>
          </a:bodyPr>
          <a:lstStyle/>
          <a:p>
            <a:pPr marL="0" indent="0" eaLnBrk="1" hangingPunct="1">
              <a:buNone/>
            </a:pPr>
            <a:r>
              <a:rPr lang="en-US" sz="3200" dirty="0" smtClean="0">
                <a:solidFill>
                  <a:schemeClr val="accent2">
                    <a:lumMod val="75000"/>
                  </a:schemeClr>
                </a:solidFill>
                <a:ea typeface="ＭＳ Ｐゴシック" pitchFamily="-112" charset="-128"/>
              </a:rPr>
              <a:t>Boolean </a:t>
            </a:r>
            <a:r>
              <a:rPr lang="el-GR" sz="3200" dirty="0" smtClean="0">
                <a:solidFill>
                  <a:schemeClr val="accent2">
                    <a:lumMod val="75000"/>
                  </a:schemeClr>
                </a:solidFill>
                <a:ea typeface="ＭＳ Ｐゴシック" pitchFamily="-112" charset="-128"/>
              </a:rPr>
              <a:t>μοντέλο</a:t>
            </a:r>
          </a:p>
          <a:p>
            <a:pPr algn="ctr" eaLnBrk="1" hangingPunct="1">
              <a:buNone/>
            </a:pPr>
            <a:r>
              <a:rPr lang="el-GR" dirty="0" smtClean="0">
                <a:ea typeface="ＭＳ Ｐゴシック" pitchFamily="-112" charset="-128"/>
              </a:rPr>
              <a:t>Δυαδική μήτρα (πίνακας) σύμπτωσης </a:t>
            </a:r>
            <a:r>
              <a:rPr lang="el-GR" sz="3600" i="1" dirty="0" smtClean="0">
                <a:ea typeface="ＭＳ Ｐゴシック" pitchFamily="-112" charset="-128"/>
              </a:rPr>
              <a:t>Μ</a:t>
            </a:r>
          </a:p>
          <a:p>
            <a:pPr eaLnBrk="1" hangingPunct="1">
              <a:buNone/>
            </a:pPr>
            <a:endParaRPr lang="en-US" dirty="0" smtClean="0">
              <a:ea typeface="ＭＳ Ｐゴシック" pitchFamily="-112" charset="-128"/>
            </a:endParaRPr>
          </a:p>
          <a:p>
            <a:pPr eaLnBrk="1" hangingPunct="1">
              <a:buNone/>
            </a:pPr>
            <a:r>
              <a:rPr lang="el-GR" dirty="0" smtClean="0">
                <a:ea typeface="ＭＳ Ｐゴシック" pitchFamily="-112" charset="-128"/>
              </a:rPr>
              <a:t>Γραμμές: </a:t>
            </a:r>
            <a:r>
              <a:rPr lang="en-US" dirty="0" smtClean="0">
                <a:solidFill>
                  <a:schemeClr val="accent1">
                    <a:lumMod val="75000"/>
                  </a:schemeClr>
                </a:solidFill>
                <a:ea typeface="ＭＳ Ｐゴシック" pitchFamily="-112" charset="-128"/>
              </a:rPr>
              <a:t>Term</a:t>
            </a:r>
            <a:r>
              <a:rPr lang="en-US" dirty="0" smtClean="0">
                <a:ea typeface="ＭＳ Ｐゴシック" pitchFamily="-112" charset="-128"/>
              </a:rPr>
              <a:t> </a:t>
            </a:r>
            <a:r>
              <a:rPr lang="el-GR" dirty="0" smtClean="0">
                <a:ea typeface="ＭＳ Ｐゴシック" pitchFamily="-112" charset="-128"/>
              </a:rPr>
              <a:t>(όροι, λέξεις)</a:t>
            </a:r>
          </a:p>
          <a:p>
            <a:pPr eaLnBrk="1" hangingPunct="1">
              <a:buNone/>
            </a:pPr>
            <a:r>
              <a:rPr lang="el-GR" dirty="0" smtClean="0">
                <a:ea typeface="ＭＳ Ｐゴシック" pitchFamily="-112" charset="-128"/>
              </a:rPr>
              <a:t>Στήλες: </a:t>
            </a:r>
            <a:r>
              <a:rPr lang="en-US" dirty="0" smtClean="0">
                <a:solidFill>
                  <a:schemeClr val="accent1">
                    <a:lumMod val="75000"/>
                  </a:schemeClr>
                </a:solidFill>
                <a:ea typeface="ＭＳ Ｐゴシック" pitchFamily="-112" charset="-128"/>
              </a:rPr>
              <a:t>Document</a:t>
            </a:r>
            <a:r>
              <a:rPr lang="en-US" dirty="0" smtClean="0">
                <a:ea typeface="ＭＳ Ｐゴシック" pitchFamily="-112" charset="-128"/>
              </a:rPr>
              <a:t> (</a:t>
            </a:r>
            <a:r>
              <a:rPr lang="el-GR" dirty="0" smtClean="0">
                <a:ea typeface="ＭＳ Ｐゴシック" pitchFamily="-112" charset="-128"/>
              </a:rPr>
              <a:t>έγγραφα, έργα) </a:t>
            </a:r>
            <a:endParaRPr lang="en-US" dirty="0" smtClean="0">
              <a:ea typeface="ＭＳ Ｐゴシック" pitchFamily="-112" charset="-128"/>
            </a:endParaRPr>
          </a:p>
          <a:p>
            <a:pPr eaLnBrk="1" hangingPunct="1">
              <a:buNone/>
            </a:pPr>
            <a:r>
              <a:rPr lang="el-GR" dirty="0" smtClean="0">
                <a:ea typeface="ＭＳ Ｐゴシック" pitchFamily="-112" charset="-128"/>
              </a:rPr>
              <a:t>	</a:t>
            </a:r>
            <a:r>
              <a:rPr lang="en-US" i="1" dirty="0" smtClean="0">
                <a:ea typeface="ＭＳ Ｐゴシック" pitchFamily="-112" charset="-128"/>
              </a:rPr>
              <a:t>M</a:t>
            </a:r>
            <a:r>
              <a:rPr lang="en-US" dirty="0" smtClean="0">
                <a:ea typeface="ＭＳ Ｐゴシック" pitchFamily="-112" charset="-128"/>
              </a:rPr>
              <a:t>[</a:t>
            </a:r>
            <a:r>
              <a:rPr lang="en-US" i="1" dirty="0" err="1" smtClean="0">
                <a:ea typeface="ＭＳ Ｐゴシック" pitchFamily="-112" charset="-128"/>
              </a:rPr>
              <a:t>i</a:t>
            </a:r>
            <a:r>
              <a:rPr lang="en-US" i="1" dirty="0" smtClean="0">
                <a:ea typeface="ＭＳ Ｐゴシック" pitchFamily="-112" charset="-128"/>
              </a:rPr>
              <a:t>,</a:t>
            </a:r>
            <a:r>
              <a:rPr lang="el-GR" i="1" dirty="0" smtClean="0">
                <a:ea typeface="ＭＳ Ｐゴシック" pitchFamily="-112" charset="-128"/>
              </a:rPr>
              <a:t> </a:t>
            </a:r>
            <a:r>
              <a:rPr lang="en-US" i="1" dirty="0" smtClean="0">
                <a:ea typeface="ＭＳ Ｐゴシック" pitchFamily="-112" charset="-128"/>
              </a:rPr>
              <a:t>j</a:t>
            </a:r>
            <a:r>
              <a:rPr lang="en-US" dirty="0" smtClean="0">
                <a:ea typeface="ＭＳ Ｐゴシック" pitchFamily="-112" charset="-128"/>
              </a:rPr>
              <a:t>]</a:t>
            </a:r>
            <a:r>
              <a:rPr lang="en-US" i="1" dirty="0" smtClean="0">
                <a:ea typeface="ＭＳ Ｐゴシック" pitchFamily="-112" charset="-128"/>
              </a:rPr>
              <a:t> </a:t>
            </a:r>
            <a:r>
              <a:rPr lang="en-US" dirty="0" smtClean="0">
                <a:ea typeface="ＭＳ Ｐゴシック" pitchFamily="-112" charset="-128"/>
              </a:rPr>
              <a:t>= 1, </a:t>
            </a:r>
            <a:r>
              <a:rPr lang="el-GR" dirty="0" smtClean="0">
                <a:ea typeface="ＭＳ Ｐゴシック" pitchFamily="-112" charset="-128"/>
              </a:rPr>
              <a:t>αν ο όρος </a:t>
            </a:r>
            <a:r>
              <a:rPr lang="en-US" i="1" dirty="0" err="1" smtClean="0">
                <a:ea typeface="ＭＳ Ｐゴシック" pitchFamily="-112" charset="-128"/>
              </a:rPr>
              <a:t>i</a:t>
            </a:r>
            <a:r>
              <a:rPr lang="en-US" dirty="0" smtClean="0">
                <a:ea typeface="ＭＳ Ｐゴシック" pitchFamily="-112" charset="-128"/>
              </a:rPr>
              <a:t> </a:t>
            </a:r>
            <a:r>
              <a:rPr lang="el-GR" dirty="0" smtClean="0">
                <a:ea typeface="ＭＳ Ｐゴシック" pitchFamily="-112" charset="-128"/>
              </a:rPr>
              <a:t>εμφανίζεται στο έγγραφο </a:t>
            </a:r>
            <a:r>
              <a:rPr lang="en-US" i="1" dirty="0" smtClean="0">
                <a:ea typeface="ＭＳ Ｐゴシック" pitchFamily="-112" charset="-128"/>
              </a:rPr>
              <a:t>j</a:t>
            </a:r>
          </a:p>
          <a:p>
            <a:pPr eaLnBrk="1" hangingPunct="1">
              <a:buNone/>
            </a:pPr>
            <a:r>
              <a:rPr lang="en-US" dirty="0" smtClean="0">
                <a:ea typeface="ＭＳ Ｐゴシック" pitchFamily="-112" charset="-128"/>
              </a:rPr>
              <a:t>			</a:t>
            </a:r>
            <a:r>
              <a:rPr lang="el-GR" dirty="0" smtClean="0">
                <a:ea typeface="ＭＳ Ｐゴシック" pitchFamily="-112" charset="-128"/>
              </a:rPr>
              <a:t>  	 </a:t>
            </a:r>
            <a:r>
              <a:rPr lang="en-US" dirty="0" smtClean="0">
                <a:ea typeface="ＭＳ Ｐゴシック" pitchFamily="-112" charset="-128"/>
              </a:rPr>
              <a:t>0, </a:t>
            </a:r>
            <a:r>
              <a:rPr lang="el-GR" dirty="0" smtClean="0">
                <a:ea typeface="ＭＳ Ｐゴシック" pitchFamily="-112" charset="-128"/>
              </a:rPr>
              <a:t>αλλιώς</a:t>
            </a:r>
          </a:p>
        </p:txBody>
      </p:sp>
      <p:sp>
        <p:nvSpPr>
          <p:cNvPr id="22532" name="Slide Number Placeholder 5"/>
          <p:cNvSpPr>
            <a:spLocks noGrp="1"/>
          </p:cNvSpPr>
          <p:nvPr>
            <p:ph type="sldNum" sz="quarter" idx="12"/>
          </p:nvPr>
        </p:nvSpPr>
        <p:spPr bwMode="auto">
          <a:noFill/>
          <a:ln>
            <a:miter lim="800000"/>
            <a:headEnd/>
            <a:tailEnd/>
          </a:ln>
        </p:spPr>
        <p:txBody>
          <a:bodyPr/>
          <a:lstStyle/>
          <a:p>
            <a:fld id="{5F6A3AF1-351B-4D4A-B688-F3FBA05E97A0}" type="slidenum">
              <a:rPr lang="en-US"/>
              <a:pPr/>
              <a:t>12</a:t>
            </a:fld>
            <a:endParaRPr lang="en-US"/>
          </a:p>
        </p:txBody>
      </p:sp>
      <p:sp>
        <p:nvSpPr>
          <p:cNvPr id="22533" name="TextBox 4"/>
          <p:cNvSpPr txBox="1">
            <a:spLocks noChangeArrowheads="1"/>
          </p:cNvSpPr>
          <p:nvPr/>
        </p:nvSpPr>
        <p:spPr bwMode="auto">
          <a:xfrm>
            <a:off x="7969677" y="156508"/>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solidFill>
                <a:latin typeface="Lucida Sans" pitchFamily="-112" charset="0"/>
                <a:ea typeface="+mn-ea"/>
                <a:cs typeface="Arial Unicode MS" pitchFamily="-112" charset="0"/>
              </a:rPr>
              <a:t>Κεφ</a:t>
            </a:r>
            <a:r>
              <a:rPr lang="en-US" sz="1600" dirty="0" smtClean="0">
                <a:solidFill>
                  <a:schemeClr val="tx1"/>
                </a:solidFill>
                <a:latin typeface="Lucida Sans" pitchFamily="-112" charset="0"/>
                <a:ea typeface="+mn-ea"/>
                <a:cs typeface="Arial Unicode MS" pitchFamily="-112" charset="0"/>
              </a:rPr>
              <a:t>. 1.1</a:t>
            </a:r>
          </a:p>
        </p:txBody>
      </p:sp>
      <p:sp>
        <p:nvSpPr>
          <p:cNvPr id="2" name="TextBox 1"/>
          <p:cNvSpPr txBox="1"/>
          <p:nvPr/>
        </p:nvSpPr>
        <p:spPr>
          <a:xfrm>
            <a:off x="539552" y="5445224"/>
            <a:ext cx="6264696" cy="830997"/>
          </a:xfrm>
          <a:prstGeom prst="rect">
            <a:avLst/>
          </a:prstGeom>
          <a:noFill/>
        </p:spPr>
        <p:txBody>
          <a:bodyPr wrap="square" rtlCol="0">
            <a:spAutoFit/>
          </a:bodyPr>
          <a:lstStyle/>
          <a:p>
            <a:r>
              <a:rPr lang="el-GR" dirty="0" smtClean="0">
                <a:solidFill>
                  <a:schemeClr val="tx1"/>
                </a:solidFill>
                <a:latin typeface="+mn-lt"/>
              </a:rPr>
              <a:t>Ερώτηση: </a:t>
            </a:r>
            <a:r>
              <a:rPr lang="en-US" dirty="0" smtClean="0">
                <a:solidFill>
                  <a:schemeClr val="tx1"/>
                </a:solidFill>
                <a:latin typeface="+mn-lt"/>
              </a:rPr>
              <a:t>a</a:t>
            </a:r>
          </a:p>
          <a:p>
            <a:r>
              <a:rPr lang="en-US" dirty="0">
                <a:solidFill>
                  <a:schemeClr val="tx1"/>
                </a:solidFill>
                <a:latin typeface="+mn-lt"/>
              </a:rPr>
              <a:t>	</a:t>
            </a:r>
            <a:r>
              <a:rPr lang="en-US" dirty="0" smtClean="0">
                <a:solidFill>
                  <a:schemeClr val="tx1"/>
                </a:solidFill>
                <a:latin typeface="+mn-lt"/>
              </a:rPr>
              <a:t>	      a AND c</a:t>
            </a:r>
          </a:p>
        </p:txBody>
      </p:sp>
    </p:spTree>
    <p:extLst>
      <p:ext uri="{BB962C8B-B14F-4D97-AF65-F5344CB8AC3E}">
        <p14:creationId xmlns:p14="http://schemas.microsoft.com/office/powerpoint/2010/main" val="351595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54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522462" y="1412776"/>
            <a:ext cx="7992888" cy="2448272"/>
          </a:xfrm>
        </p:spPr>
        <p:txBody>
          <a:bodyPr>
            <a:noAutofit/>
          </a:bodyPr>
          <a:lstStyle/>
          <a:p>
            <a:pPr algn="ctr" eaLnBrk="1" hangingPunct="1">
              <a:buNone/>
            </a:pPr>
            <a:r>
              <a:rPr lang="el-GR" sz="3600" dirty="0" smtClean="0">
                <a:solidFill>
                  <a:schemeClr val="accent2">
                    <a:lumMod val="75000"/>
                  </a:schemeClr>
                </a:solidFill>
                <a:ea typeface="ＭＳ Ｐゴシック" pitchFamily="-112" charset="-128"/>
              </a:rPr>
              <a:t>Αντεστραμμένο ευρετήριο </a:t>
            </a:r>
            <a:r>
              <a:rPr lang="el-GR" sz="3600" dirty="0">
                <a:solidFill>
                  <a:schemeClr val="accent2">
                    <a:lumMod val="75000"/>
                  </a:schemeClr>
                </a:solidFill>
                <a:ea typeface="ＭＳ Ｐゴシック" pitchFamily="-112" charset="-128"/>
              </a:rPr>
              <a:t>ή αρχείο (</a:t>
            </a:r>
            <a:r>
              <a:rPr lang="en-US" sz="3600" dirty="0">
                <a:solidFill>
                  <a:schemeClr val="accent2">
                    <a:lumMod val="75000"/>
                  </a:schemeClr>
                </a:solidFill>
                <a:ea typeface="ＭＳ Ｐゴシック" pitchFamily="-112" charset="-128"/>
              </a:rPr>
              <a:t>Inverted index</a:t>
            </a:r>
            <a:r>
              <a:rPr lang="el-GR" sz="3600" dirty="0">
                <a:solidFill>
                  <a:schemeClr val="accent2">
                    <a:lumMod val="75000"/>
                  </a:schemeClr>
                </a:solidFill>
                <a:ea typeface="ＭＳ Ｐゴシック" pitchFamily="-112" charset="-128"/>
              </a:rPr>
              <a:t>/</a:t>
            </a:r>
            <a:r>
              <a:rPr lang="en-US" sz="3600" dirty="0">
                <a:solidFill>
                  <a:schemeClr val="accent2">
                    <a:lumMod val="75000"/>
                  </a:schemeClr>
                </a:solidFill>
                <a:ea typeface="ＭＳ Ｐゴシック" pitchFamily="-112" charset="-128"/>
              </a:rPr>
              <a:t>file</a:t>
            </a:r>
            <a:r>
              <a:rPr lang="el-GR" sz="3600" dirty="0" smtClean="0">
                <a:solidFill>
                  <a:schemeClr val="accent2">
                    <a:lumMod val="75000"/>
                  </a:schemeClr>
                </a:solidFill>
                <a:ea typeface="ＭＳ Ｐゴシック" pitchFamily="-112" charset="-128"/>
              </a:rPr>
              <a:t>)</a:t>
            </a:r>
          </a:p>
          <a:p>
            <a:pPr algn="ctr" eaLnBrk="1" hangingPunct="1">
              <a:buNone/>
            </a:pPr>
            <a:endParaRPr lang="el-GR" sz="3600" dirty="0">
              <a:solidFill>
                <a:schemeClr val="accent2">
                  <a:lumMod val="75000"/>
                </a:schemeClr>
              </a:solidFill>
              <a:ea typeface="ＭＳ Ｐゴシック" pitchFamily="-112" charset="-128"/>
            </a:endParaRPr>
          </a:p>
          <a:p>
            <a:pPr marL="0" indent="0" eaLnBrk="1" hangingPunct="1">
              <a:buNone/>
            </a:pPr>
            <a:r>
              <a:rPr lang="el-GR" dirty="0" smtClean="0">
                <a:ea typeface="ＭＳ Ｐゴシック" pitchFamily="-112" charset="-128"/>
              </a:rPr>
              <a:t>Για κάθε </a:t>
            </a:r>
            <a:r>
              <a:rPr lang="el-GR" i="1" dirty="0" smtClean="0">
                <a:solidFill>
                  <a:schemeClr val="accent1">
                    <a:lumMod val="75000"/>
                  </a:schemeClr>
                </a:solidFill>
                <a:ea typeface="ＭＳ Ｐゴシック" pitchFamily="-112" charset="-128"/>
              </a:rPr>
              <a:t>όρο</a:t>
            </a:r>
            <a:r>
              <a:rPr lang="en-US" i="1" dirty="0" smtClean="0">
                <a:solidFill>
                  <a:schemeClr val="accent1">
                    <a:lumMod val="75000"/>
                  </a:schemeClr>
                </a:solidFill>
                <a:ea typeface="ＭＳ Ｐゴシック" pitchFamily="-112" charset="-128"/>
              </a:rPr>
              <a:t> </a:t>
            </a:r>
            <a:r>
              <a:rPr lang="el-GR" i="1" dirty="0" smtClean="0">
                <a:solidFill>
                  <a:schemeClr val="accent1">
                    <a:lumMod val="75000"/>
                  </a:schemeClr>
                </a:solidFill>
                <a:ea typeface="ＭＳ Ｐゴシック" pitchFamily="-112" charset="-128"/>
              </a:rPr>
              <a:t>(</a:t>
            </a:r>
            <a:r>
              <a:rPr lang="en-US" i="1" dirty="0" smtClean="0">
                <a:solidFill>
                  <a:schemeClr val="accent1">
                    <a:lumMod val="75000"/>
                  </a:schemeClr>
                </a:solidFill>
                <a:ea typeface="ＭＳ Ｐゴシック" pitchFamily="-112" charset="-128"/>
              </a:rPr>
              <a:t>term</a:t>
            </a:r>
            <a:r>
              <a:rPr lang="el-GR" i="1" dirty="0" smtClean="0">
                <a:solidFill>
                  <a:schemeClr val="accent1">
                    <a:lumMod val="75000"/>
                  </a:schemeClr>
                </a:solidFill>
                <a:ea typeface="ＭＳ Ｐゴシック" pitchFamily="-112" charset="-128"/>
              </a:rPr>
              <a:t>)</a:t>
            </a:r>
            <a:r>
              <a:rPr lang="en-US" i="1" dirty="0" smtClean="0">
                <a:solidFill>
                  <a:schemeClr val="accent1">
                    <a:lumMod val="75000"/>
                  </a:schemeClr>
                </a:solidFill>
                <a:ea typeface="ＭＳ Ｐゴシック" pitchFamily="-112" charset="-128"/>
              </a:rPr>
              <a:t> t</a:t>
            </a:r>
            <a:r>
              <a:rPr lang="en-US" dirty="0" smtClean="0">
                <a:ea typeface="ＭＳ Ｐゴシック" pitchFamily="-112" charset="-128"/>
              </a:rPr>
              <a:t>, </a:t>
            </a:r>
            <a:r>
              <a:rPr lang="el-GR" dirty="0" smtClean="0">
                <a:ea typeface="ＭＳ Ｐゴシック" pitchFamily="-112" charset="-128"/>
              </a:rPr>
              <a:t>διατηρούμε μια λίστα με όλα τα έγγραφα που περιέχουν τον όρο</a:t>
            </a:r>
            <a:r>
              <a:rPr lang="en-US" dirty="0" smtClean="0">
                <a:ea typeface="ＭＳ Ｐゴシック" pitchFamily="-112" charset="-128"/>
              </a:rPr>
              <a:t>.</a:t>
            </a:r>
            <a:r>
              <a:rPr lang="el-GR" dirty="0" smtClean="0">
                <a:ea typeface="ＭＳ Ｐゴシック" pitchFamily="-112" charset="-128"/>
              </a:rPr>
              <a:t> </a:t>
            </a:r>
          </a:p>
          <a:p>
            <a:pPr marL="0" indent="0" eaLnBrk="1" hangingPunct="1">
              <a:buNone/>
            </a:pPr>
            <a:endParaRPr lang="en-US" dirty="0" smtClean="0">
              <a:ea typeface="ＭＳ Ｐゴシック" pitchFamily="-112" charset="-128"/>
            </a:endParaRPr>
          </a:p>
          <a:p>
            <a:pPr lvl="1" eaLnBrk="1" hangingPunct="1"/>
            <a:r>
              <a:rPr lang="el-GR" dirty="0" smtClean="0">
                <a:ea typeface="ＭＳ Ｐゴシック" pitchFamily="-112" charset="-128"/>
              </a:rPr>
              <a:t>Κάθε έγγραφο χαρακτηρίζεται από ένα </a:t>
            </a:r>
            <a:r>
              <a:rPr lang="el-GR" dirty="0" smtClean="0">
                <a:solidFill>
                  <a:schemeClr val="accent2">
                    <a:lumMod val="75000"/>
                  </a:schemeClr>
                </a:solidFill>
                <a:ea typeface="ＭＳ Ｐゴシック" pitchFamily="-112" charset="-128"/>
              </a:rPr>
              <a:t>αναγνωριστικό εγγράφου (</a:t>
            </a:r>
            <a:r>
              <a:rPr lang="en-US" b="1" dirty="0" err="1" smtClean="0">
                <a:solidFill>
                  <a:schemeClr val="accent2">
                    <a:lumMod val="75000"/>
                  </a:schemeClr>
                </a:solidFill>
                <a:ea typeface="ＭＳ Ｐゴシック" pitchFamily="-112" charset="-128"/>
              </a:rPr>
              <a:t>docID</a:t>
            </a:r>
            <a:r>
              <a:rPr lang="el-GR" dirty="0" smtClean="0">
                <a:solidFill>
                  <a:schemeClr val="accent2">
                    <a:lumMod val="75000"/>
                  </a:schemeClr>
                </a:solidFill>
                <a:ea typeface="ＭＳ Ｐゴシック" pitchFamily="-112" charset="-128"/>
              </a:rPr>
              <a:t>)</a:t>
            </a:r>
            <a:r>
              <a:rPr lang="en-US" dirty="0" smtClean="0">
                <a:solidFill>
                  <a:schemeClr val="accent2">
                    <a:lumMod val="75000"/>
                  </a:schemeClr>
                </a:solidFill>
                <a:ea typeface="ＭＳ Ｐゴシック" pitchFamily="-112" charset="-128"/>
              </a:rPr>
              <a:t>, </a:t>
            </a:r>
            <a:r>
              <a:rPr lang="el-GR" dirty="0" smtClean="0">
                <a:ea typeface="ＭＳ Ｐゴシック" pitchFamily="-112" charset="-128"/>
              </a:rPr>
              <a:t>πχ αριθμό που ανατίθεται σειριακά στα έγγραφα κατά τη δημιουργία τους</a:t>
            </a:r>
            <a:endParaRPr lang="en-US" dirty="0" smtClean="0">
              <a:ea typeface="ＭＳ Ｐゴシック" pitchFamily="-112" charset="-128"/>
            </a:endParaRPr>
          </a:p>
          <a:p>
            <a:pPr eaLnBrk="1" hangingPunct="1"/>
            <a:endParaRPr lang="el-GR" dirty="0" smtClean="0">
              <a:ea typeface="ＭＳ Ｐゴシック" pitchFamily="-112" charset="-128"/>
            </a:endParaRPr>
          </a:p>
        </p:txBody>
      </p:sp>
      <p:sp>
        <p:nvSpPr>
          <p:cNvPr id="33796" name="Slide Number Placeholder 5"/>
          <p:cNvSpPr>
            <a:spLocks noGrp="1"/>
          </p:cNvSpPr>
          <p:nvPr>
            <p:ph type="sldNum" sz="quarter" idx="12"/>
          </p:nvPr>
        </p:nvSpPr>
        <p:spPr bwMode="auto">
          <a:noFill/>
          <a:ln>
            <a:miter lim="800000"/>
            <a:headEnd/>
            <a:tailEnd/>
          </a:ln>
        </p:spPr>
        <p:txBody>
          <a:bodyPr/>
          <a:lstStyle/>
          <a:p>
            <a:fld id="{DDEBD800-2454-44BF-A88B-91F988C1FF9E}" type="slidenum">
              <a:rPr lang="en-US"/>
              <a:pPr/>
              <a:t>13</a:t>
            </a:fld>
            <a:endParaRPr lang="en-US"/>
          </a:p>
        </p:txBody>
      </p:sp>
      <p:sp>
        <p:nvSpPr>
          <p:cNvPr id="33809" name="TextBox 49"/>
          <p:cNvSpPr txBox="1">
            <a:spLocks noChangeArrowheads="1"/>
          </p:cNvSpPr>
          <p:nvPr/>
        </p:nvSpPr>
        <p:spPr bwMode="auto">
          <a:xfrm>
            <a:off x="7534054" y="138983"/>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1.2</a:t>
            </a:r>
          </a:p>
        </p:txBody>
      </p:sp>
      <p:sp>
        <p:nvSpPr>
          <p:cNvPr id="5" name="TextBox 4"/>
          <p:cNvSpPr txBox="1"/>
          <p:nvPr/>
        </p:nvSpPr>
        <p:spPr>
          <a:xfrm>
            <a:off x="539552" y="5445224"/>
            <a:ext cx="6264696" cy="830997"/>
          </a:xfrm>
          <a:prstGeom prst="rect">
            <a:avLst/>
          </a:prstGeom>
          <a:noFill/>
        </p:spPr>
        <p:txBody>
          <a:bodyPr wrap="square" rtlCol="0">
            <a:spAutoFit/>
          </a:bodyPr>
          <a:lstStyle/>
          <a:p>
            <a:r>
              <a:rPr lang="el-GR" dirty="0" smtClean="0">
                <a:solidFill>
                  <a:schemeClr val="tx1"/>
                </a:solidFill>
                <a:latin typeface="+mn-lt"/>
              </a:rPr>
              <a:t>Ερώτηση: </a:t>
            </a:r>
            <a:r>
              <a:rPr lang="en-US" dirty="0" smtClean="0">
                <a:solidFill>
                  <a:schemeClr val="tx1"/>
                </a:solidFill>
                <a:latin typeface="+mn-lt"/>
              </a:rPr>
              <a:t>a</a:t>
            </a:r>
          </a:p>
          <a:p>
            <a:r>
              <a:rPr lang="en-US" dirty="0">
                <a:solidFill>
                  <a:schemeClr val="tx1"/>
                </a:solidFill>
                <a:latin typeface="+mn-lt"/>
              </a:rPr>
              <a:t>	</a:t>
            </a:r>
            <a:r>
              <a:rPr lang="en-US" dirty="0" smtClean="0">
                <a:solidFill>
                  <a:schemeClr val="tx1"/>
                </a:solidFill>
                <a:latin typeface="+mn-lt"/>
              </a:rPr>
              <a:t>	      a AND c</a:t>
            </a:r>
          </a:p>
        </p:txBody>
      </p:sp>
    </p:spTree>
    <p:extLst>
      <p:ext uri="{BB962C8B-B14F-4D97-AF65-F5344CB8AC3E}">
        <p14:creationId xmlns:p14="http://schemas.microsoft.com/office/powerpoint/2010/main" val="330393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23664"/>
            <a:ext cx="7886700" cy="1325563"/>
          </a:xfrm>
        </p:spPr>
        <p:txBody>
          <a:bodyPr>
            <a:normAutofit/>
          </a:bodyPr>
          <a:lstStyle/>
          <a:p>
            <a:pPr algn="ctr" eaLnBrk="1" hangingPunct="1"/>
            <a:r>
              <a:rPr lang="el-GR" dirty="0" smtClean="0">
                <a:solidFill>
                  <a:schemeClr val="accent2">
                    <a:lumMod val="75000"/>
                  </a:schemeClr>
                </a:solidFill>
                <a:ea typeface="ＭＳ Ｐゴシック" pitchFamily="-112" charset="-128"/>
              </a:rPr>
              <a:t>Βασική Ορολογία</a:t>
            </a:r>
            <a:endParaRPr lang="en-US" dirty="0" smtClean="0">
              <a:solidFill>
                <a:schemeClr val="accent2">
                  <a:lumMod val="75000"/>
                </a:schemeClr>
              </a:solidFill>
              <a:ea typeface="ＭＳ Ｐゴシック" pitchFamily="-112" charset="-128"/>
            </a:endParaRPr>
          </a:p>
        </p:txBody>
      </p:sp>
      <p:sp>
        <p:nvSpPr>
          <p:cNvPr id="33795" name="Rectangle 3"/>
          <p:cNvSpPr>
            <a:spLocks noGrp="1" noChangeArrowheads="1"/>
          </p:cNvSpPr>
          <p:nvPr>
            <p:ph idx="1"/>
          </p:nvPr>
        </p:nvSpPr>
        <p:spPr>
          <a:xfrm>
            <a:off x="323528" y="1380719"/>
            <a:ext cx="8496944" cy="3816424"/>
          </a:xfrm>
        </p:spPr>
        <p:txBody>
          <a:bodyPr>
            <a:normAutofit/>
          </a:bodyPr>
          <a:lstStyle/>
          <a:p>
            <a:pPr eaLnBrk="1" hangingPunct="1">
              <a:buFont typeface="Wingdings" pitchFamily="2" charset="2"/>
              <a:buChar char="§"/>
            </a:pPr>
            <a:r>
              <a:rPr lang="el-GR" sz="2400" dirty="0">
                <a:solidFill>
                  <a:srgbClr val="C00000"/>
                </a:solidFill>
                <a:ea typeface="ＭＳ Ｐゴシック" pitchFamily="-112" charset="-128"/>
              </a:rPr>
              <a:t>Αντεστραμμένο ευρετήριο </a:t>
            </a:r>
            <a:r>
              <a:rPr lang="el-GR" sz="2400" dirty="0" smtClean="0">
                <a:ea typeface="ＭＳ Ｐゴシック" pitchFamily="-112" charset="-128"/>
              </a:rPr>
              <a:t>(</a:t>
            </a:r>
            <a:r>
              <a:rPr lang="en-US" sz="2400" dirty="0" smtClean="0">
                <a:ea typeface="ＭＳ Ｐゴシック" pitchFamily="-112" charset="-128"/>
              </a:rPr>
              <a:t>Inverted index)</a:t>
            </a:r>
          </a:p>
          <a:p>
            <a:pPr eaLnBrk="1" hangingPunct="1">
              <a:buFont typeface="Wingdings" pitchFamily="2" charset="2"/>
              <a:buChar char="§"/>
            </a:pPr>
            <a:endParaRPr lang="el-GR" sz="1100" dirty="0" smtClean="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Λίστες καταχωρήσεων </a:t>
            </a:r>
            <a:r>
              <a:rPr lang="en-US" sz="2400" dirty="0" smtClean="0">
                <a:ea typeface="ＭＳ Ｐゴシック" pitchFamily="-112" charset="-128"/>
              </a:rPr>
              <a:t>(posting lists) </a:t>
            </a:r>
            <a:r>
              <a:rPr lang="el-GR" sz="2400" dirty="0" smtClean="0">
                <a:ea typeface="ＭＳ Ｐゴシック" pitchFamily="-112" charset="-128"/>
              </a:rPr>
              <a:t>– μία για κάθε όρο</a:t>
            </a:r>
          </a:p>
          <a:p>
            <a:pPr lvl="1" eaLnBrk="1" hangingPunct="1">
              <a:buFont typeface="Wingdings" pitchFamily="2" charset="2"/>
              <a:buChar char="§"/>
            </a:pPr>
            <a:r>
              <a:rPr lang="el-GR" sz="2000" dirty="0" smtClean="0">
                <a:ea typeface="ＭＳ Ｐゴシック" pitchFamily="-112" charset="-128"/>
              </a:rPr>
              <a:t>Καταχώρηση – ένα στοιχείο της λίστας</a:t>
            </a:r>
          </a:p>
          <a:p>
            <a:pPr lvl="1">
              <a:buFont typeface="Wingdings" pitchFamily="2" charset="2"/>
              <a:buChar char="ü"/>
            </a:pPr>
            <a:r>
              <a:rPr lang="el-GR" dirty="0" smtClean="0">
                <a:ea typeface="ＭＳ Ｐゴシック" pitchFamily="-112" charset="-128"/>
              </a:rPr>
              <a:t> Κάθε λίστα είναι διατεταγμένη με το </a:t>
            </a:r>
            <a:r>
              <a:rPr lang="en-US" dirty="0" err="1" smtClean="0">
                <a:ea typeface="ＭＳ Ｐゴシック" pitchFamily="-112" charset="-128"/>
              </a:rPr>
              <a:t>DocID</a:t>
            </a:r>
            <a:endParaRPr lang="en-US" dirty="0" smtClean="0">
              <a:ea typeface="ＭＳ Ｐゴシック" pitchFamily="-112" charset="-128"/>
            </a:endParaRPr>
          </a:p>
          <a:p>
            <a:pPr eaLnBrk="1" hangingPunct="1">
              <a:buFont typeface="Wingdings" pitchFamily="2" charset="2"/>
              <a:buChar char="§"/>
            </a:pPr>
            <a:endParaRPr lang="el-GR" sz="1100" dirty="0" smtClean="0">
              <a:ea typeface="ＭＳ Ｐゴシック" pitchFamily="-112" charset="-128"/>
            </a:endParaRPr>
          </a:p>
          <a:p>
            <a:pPr eaLnBrk="1" hangingPunct="1">
              <a:buFont typeface="Wingdings" pitchFamily="2" charset="2"/>
              <a:buChar char="§"/>
            </a:pPr>
            <a:r>
              <a:rPr lang="el-GR" sz="2400" dirty="0" smtClean="0">
                <a:solidFill>
                  <a:srgbClr val="C00000"/>
                </a:solidFill>
                <a:ea typeface="ＭＳ Ｐゴシック" pitchFamily="-112" charset="-128"/>
              </a:rPr>
              <a:t>Λεξιλόγιο</a:t>
            </a:r>
            <a:r>
              <a:rPr lang="el-GR" sz="2400" dirty="0" smtClean="0">
                <a:ea typeface="ＭＳ Ｐゴシック" pitchFamily="-112" charset="-128"/>
              </a:rPr>
              <a:t> (</a:t>
            </a:r>
            <a:r>
              <a:rPr lang="en-US" sz="2400" dirty="0" smtClean="0">
                <a:ea typeface="ＭＳ Ｐゴシック" pitchFamily="-112" charset="-128"/>
              </a:rPr>
              <a:t>Vocabulary): </a:t>
            </a:r>
            <a:r>
              <a:rPr lang="el-GR" sz="2400" dirty="0" smtClean="0">
                <a:ea typeface="ＭＳ Ｐゴシック" pitchFamily="-112" charset="-128"/>
              </a:rPr>
              <a:t>το σύνολο των όρων</a:t>
            </a:r>
          </a:p>
          <a:p>
            <a:pPr eaLnBrk="1" hangingPunct="1">
              <a:buFont typeface="Wingdings" pitchFamily="2" charset="2"/>
              <a:buChar char="§"/>
            </a:pPr>
            <a:endParaRPr lang="el-GR" sz="2400" dirty="0" smtClean="0">
              <a:ea typeface="ＭＳ Ｐゴシック" pitchFamily="-112" charset="-128"/>
            </a:endParaRPr>
          </a:p>
          <a:p>
            <a:pPr eaLnBrk="1" hangingPunct="1">
              <a:buFont typeface="Wingdings" pitchFamily="2" charset="2"/>
              <a:buChar char="§"/>
            </a:pPr>
            <a:r>
              <a:rPr lang="el-GR" sz="2400" dirty="0" smtClean="0">
                <a:solidFill>
                  <a:srgbClr val="C00000"/>
                </a:solidFill>
                <a:ea typeface="ＭＳ Ｐゴシック" pitchFamily="-112" charset="-128"/>
              </a:rPr>
              <a:t>Λεξικό</a:t>
            </a:r>
            <a:r>
              <a:rPr lang="el-GR" sz="2400" dirty="0" smtClean="0">
                <a:ea typeface="ＭＳ Ｐゴシック" pitchFamily="-112" charset="-128"/>
              </a:rPr>
              <a:t> (</a:t>
            </a:r>
            <a:r>
              <a:rPr lang="en-US" sz="2400" dirty="0" smtClean="0">
                <a:ea typeface="ＭＳ Ｐゴシック" pitchFamily="-112" charset="-128"/>
              </a:rPr>
              <a:t>Dictionary) </a:t>
            </a:r>
            <a:r>
              <a:rPr lang="el-GR" sz="2400" dirty="0" smtClean="0">
                <a:ea typeface="ＭＳ Ｐゴシック" pitchFamily="-112" charset="-128"/>
              </a:rPr>
              <a:t>δομή δεδομένων για τους όρους </a:t>
            </a:r>
            <a:endParaRPr lang="en-US" sz="2400" dirty="0" smtClean="0">
              <a:ea typeface="ＭＳ Ｐゴシック" pitchFamily="-112" charset="-128"/>
            </a:endParaRPr>
          </a:p>
          <a:p>
            <a:pPr lvl="1">
              <a:buFont typeface="Wingdings" pitchFamily="2" charset="2"/>
              <a:buChar char="ü"/>
            </a:pPr>
            <a:r>
              <a:rPr lang="el-GR" dirty="0" smtClean="0">
                <a:ea typeface="ＭＳ Ｐゴシック" pitchFamily="-112" charset="-128"/>
              </a:rPr>
              <a:t> Αρχικά ας θεωρήσουμε αλφαβητική διάταξη</a:t>
            </a:r>
            <a:endParaRPr lang="en-US" dirty="0" smtClean="0">
              <a:ea typeface="ＭＳ Ｐゴシック" pitchFamily="-112" charset="-128"/>
            </a:endParaRPr>
          </a:p>
          <a:p>
            <a:pPr eaLnBrk="1" hangingPunct="1">
              <a:buNone/>
            </a:pPr>
            <a:endParaRPr lang="el-GR" sz="2400" dirty="0" smtClean="0">
              <a:ea typeface="ＭＳ Ｐゴシック" pitchFamily="-112" charset="-128"/>
            </a:endParaRPr>
          </a:p>
        </p:txBody>
      </p:sp>
      <p:sp>
        <p:nvSpPr>
          <p:cNvPr id="33796" name="Slide Number Placeholder 5"/>
          <p:cNvSpPr>
            <a:spLocks noGrp="1"/>
          </p:cNvSpPr>
          <p:nvPr>
            <p:ph type="sldNum" sz="quarter" idx="12"/>
          </p:nvPr>
        </p:nvSpPr>
        <p:spPr bwMode="auto">
          <a:noFill/>
          <a:ln>
            <a:miter lim="800000"/>
            <a:headEnd/>
            <a:tailEnd/>
          </a:ln>
        </p:spPr>
        <p:txBody>
          <a:bodyPr/>
          <a:lstStyle/>
          <a:p>
            <a:fld id="{DDEBD800-2454-44BF-A88B-91F988C1FF9E}" type="slidenum">
              <a:rPr lang="en-US"/>
              <a:pPr/>
              <a:t>14</a:t>
            </a:fld>
            <a:endParaRPr lang="en-US"/>
          </a:p>
        </p:txBody>
      </p:sp>
      <p:sp>
        <p:nvSpPr>
          <p:cNvPr id="33809" name="TextBox 49"/>
          <p:cNvSpPr txBox="1">
            <a:spLocks noChangeArrowheads="1"/>
          </p:cNvSpPr>
          <p:nvPr/>
        </p:nvSpPr>
        <p:spPr bwMode="auto">
          <a:xfrm>
            <a:off x="7665714" y="159845"/>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1.2</a:t>
            </a:r>
          </a:p>
        </p:txBody>
      </p:sp>
      <p:sp>
        <p:nvSpPr>
          <p:cNvPr id="6" name="TextBox 5"/>
          <p:cNvSpPr txBox="1"/>
          <p:nvPr/>
        </p:nvSpPr>
        <p:spPr>
          <a:xfrm>
            <a:off x="569475" y="5315081"/>
            <a:ext cx="7272808" cy="461665"/>
          </a:xfrm>
          <a:prstGeom prst="rect">
            <a:avLst/>
          </a:prstGeom>
          <a:noFill/>
        </p:spPr>
        <p:txBody>
          <a:bodyPr wrap="square" rtlCol="0">
            <a:spAutoFit/>
          </a:bodyPr>
          <a:lstStyle/>
          <a:p>
            <a:r>
              <a:rPr lang="el-GR" i="1" dirty="0" smtClean="0">
                <a:solidFill>
                  <a:schemeClr val="accent1">
                    <a:lumMod val="75000"/>
                  </a:schemeClr>
                </a:solidFill>
                <a:latin typeface="+mn-lt"/>
              </a:rPr>
              <a:t>Το δημιουργούμε από πριν, θα δούμε πως </a:t>
            </a:r>
            <a:endParaRPr lang="el-GR" i="1" dirty="0">
              <a:solidFill>
                <a:schemeClr val="accent1">
                  <a:lumMod val="75000"/>
                </a:schemeClr>
              </a:solidFill>
              <a:latin typeface="+mn-lt"/>
            </a:endParaRPr>
          </a:p>
        </p:txBody>
      </p:sp>
    </p:spTree>
    <p:extLst>
      <p:ext uri="{BB962C8B-B14F-4D97-AF65-F5344CB8AC3E}">
        <p14:creationId xmlns:p14="http://schemas.microsoft.com/office/powerpoint/2010/main" val="400050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714375" y="3621"/>
            <a:ext cx="7886700" cy="1325563"/>
          </a:xfrm>
        </p:spPr>
        <p:txBody>
          <a:bodyPr/>
          <a:lstStyle/>
          <a:p>
            <a:pPr algn="ctr" eaLnBrk="1" hangingPunct="1"/>
            <a:r>
              <a:rPr lang="el-GR" dirty="0" smtClean="0">
                <a:solidFill>
                  <a:schemeClr val="accent2">
                    <a:lumMod val="75000"/>
                  </a:schemeClr>
                </a:solidFill>
                <a:ea typeface="ＭＳ Ｐゴシック" pitchFamily="-112" charset="-128"/>
              </a:rPr>
              <a:t>Βελτιστοποίηση ερωτήματος</a:t>
            </a:r>
            <a:endParaRPr lang="en-US" dirty="0" smtClean="0">
              <a:solidFill>
                <a:schemeClr val="accent2">
                  <a:lumMod val="75000"/>
                </a:schemeClr>
              </a:solidFill>
              <a:ea typeface="ＭＳ Ｐゴシック" pitchFamily="-112" charset="-128"/>
            </a:endParaRPr>
          </a:p>
        </p:txBody>
      </p:sp>
      <p:sp>
        <p:nvSpPr>
          <p:cNvPr id="51203" name="Rectangle 1027"/>
          <p:cNvSpPr>
            <a:spLocks noGrp="1" noChangeArrowheads="1"/>
          </p:cNvSpPr>
          <p:nvPr>
            <p:ph idx="1"/>
          </p:nvPr>
        </p:nvSpPr>
        <p:spPr>
          <a:xfrm>
            <a:off x="179512" y="1430776"/>
            <a:ext cx="8748464" cy="2448272"/>
          </a:xfrm>
        </p:spPr>
        <p:txBody>
          <a:bodyPr/>
          <a:lstStyle/>
          <a:p>
            <a:pPr eaLnBrk="1" hangingPunct="1"/>
            <a:r>
              <a:rPr lang="el-GR" dirty="0" smtClean="0">
                <a:ea typeface="ＭＳ Ｐゴシック" pitchFamily="-112" charset="-128"/>
              </a:rPr>
              <a:t>Ποια είναι </a:t>
            </a:r>
            <a:r>
              <a:rPr lang="el-GR" i="1" dirty="0" smtClean="0">
                <a:ea typeface="ＭＳ Ｐゴシック" pitchFamily="-112" charset="-128"/>
              </a:rPr>
              <a:t>βέλτιστη σειρά </a:t>
            </a:r>
            <a:r>
              <a:rPr lang="el-GR" dirty="0" smtClean="0">
                <a:ea typeface="ＭＳ Ｐゴシック" pitchFamily="-112" charset="-128"/>
              </a:rPr>
              <a:t>για την επεξεργασία ενός ερωτήματος; </a:t>
            </a:r>
          </a:p>
          <a:p>
            <a:pPr eaLnBrk="1" hangingPunct="1"/>
            <a:endParaRPr lang="en-US" dirty="0" smtClean="0">
              <a:ea typeface="ＭＳ Ｐゴシック" pitchFamily="-112" charset="-128"/>
            </a:endParaRPr>
          </a:p>
          <a:p>
            <a:pPr eaLnBrk="1" hangingPunct="1"/>
            <a:r>
              <a:rPr lang="el-GR" dirty="0" smtClean="0">
                <a:ea typeface="ＭＳ Ｐゴシック" pitchFamily="-112" charset="-128"/>
              </a:rPr>
              <a:t>Έστω μια ερώτηση που είναι το </a:t>
            </a:r>
            <a:r>
              <a:rPr lang="en-US" i="1" dirty="0" smtClean="0">
                <a:ea typeface="ＭＳ Ｐゴシック" pitchFamily="-112" charset="-128"/>
              </a:rPr>
              <a:t>AND</a:t>
            </a:r>
            <a:r>
              <a:rPr lang="en-US" dirty="0" smtClean="0">
                <a:ea typeface="ＭＳ Ｐゴシック" pitchFamily="-112" charset="-128"/>
              </a:rPr>
              <a:t> </a:t>
            </a:r>
            <a:r>
              <a:rPr lang="en-US" i="1" dirty="0" smtClean="0">
                <a:solidFill>
                  <a:schemeClr val="accent1">
                    <a:lumMod val="75000"/>
                  </a:schemeClr>
                </a:solidFill>
                <a:ea typeface="ＭＳ Ｐゴシック" pitchFamily="-112" charset="-128"/>
              </a:rPr>
              <a:t>n</a:t>
            </a:r>
            <a:r>
              <a:rPr lang="en-US" dirty="0" smtClean="0">
                <a:ea typeface="ＭＳ Ｐゴシック" pitchFamily="-112" charset="-128"/>
              </a:rPr>
              <a:t> </a:t>
            </a:r>
            <a:r>
              <a:rPr lang="el-GR" dirty="0" smtClean="0">
                <a:ea typeface="ＭＳ Ｐゴシック" pitchFamily="-112" charset="-128"/>
              </a:rPr>
              <a:t>όρων</a:t>
            </a:r>
            <a:r>
              <a:rPr lang="en-US" dirty="0" smtClean="0">
                <a:ea typeface="ＭＳ Ｐゴシック" pitchFamily="-112" charset="-128"/>
              </a:rPr>
              <a:t>.</a:t>
            </a:r>
          </a:p>
          <a:p>
            <a:pPr eaLnBrk="1" hangingPunct="1"/>
            <a:r>
              <a:rPr lang="el-GR" dirty="0" smtClean="0">
                <a:ea typeface="ＭＳ Ｐゴシック" pitchFamily="-112" charset="-128"/>
              </a:rPr>
              <a:t>Για καθέναν από τους </a:t>
            </a:r>
            <a:r>
              <a:rPr lang="en-US" i="1" dirty="0" smtClean="0">
                <a:solidFill>
                  <a:schemeClr val="accent1">
                    <a:lumMod val="75000"/>
                  </a:schemeClr>
                </a:solidFill>
                <a:ea typeface="ＭＳ Ｐゴシック" pitchFamily="-112" charset="-128"/>
              </a:rPr>
              <a:t>n</a:t>
            </a:r>
            <a:r>
              <a:rPr lang="en-US" dirty="0" smtClean="0">
                <a:ea typeface="ＭＳ Ｐゴシック" pitchFamily="-112" charset="-128"/>
              </a:rPr>
              <a:t> </a:t>
            </a:r>
            <a:r>
              <a:rPr lang="el-GR" dirty="0" smtClean="0">
                <a:ea typeface="ＭＳ Ｐゴシック" pitchFamily="-112" charset="-128"/>
              </a:rPr>
              <a:t>όρους</a:t>
            </a:r>
            <a:r>
              <a:rPr lang="en-US" dirty="0" smtClean="0">
                <a:ea typeface="ＭＳ Ｐゴシック" pitchFamily="-112" charset="-128"/>
              </a:rPr>
              <a:t>, </a:t>
            </a:r>
            <a:r>
              <a:rPr lang="el-GR" dirty="0" smtClean="0">
                <a:ea typeface="ＭＳ Ｐゴシック" pitchFamily="-112" charset="-128"/>
              </a:rPr>
              <a:t>βρες τις καταχωρήσεις του και εκτέλεσε το </a:t>
            </a:r>
            <a:r>
              <a:rPr lang="en-US" i="1" dirty="0" smtClean="0">
                <a:ea typeface="ＭＳ Ｐゴシック" pitchFamily="-112" charset="-128"/>
              </a:rPr>
              <a:t>AND</a:t>
            </a:r>
            <a:r>
              <a:rPr lang="en-US" dirty="0" smtClean="0">
                <a:ea typeface="ＭＳ Ｐゴシック" pitchFamily="-112" charset="-128"/>
              </a:rPr>
              <a:t> </a:t>
            </a:r>
            <a:r>
              <a:rPr lang="el-GR" dirty="0" smtClean="0">
                <a:ea typeface="ＭＳ Ｐゴシック" pitchFamily="-112" charset="-128"/>
              </a:rPr>
              <a:t>σε όλες</a:t>
            </a:r>
            <a:r>
              <a:rPr lang="en-US" dirty="0" smtClean="0">
                <a:ea typeface="ＭＳ Ｐゴシック" pitchFamily="-112" charset="-128"/>
              </a:rPr>
              <a:t>.</a:t>
            </a:r>
          </a:p>
        </p:txBody>
      </p:sp>
      <p:sp>
        <p:nvSpPr>
          <p:cNvPr id="49156" name="Text Box 1029"/>
          <p:cNvSpPr txBox="1">
            <a:spLocks noChangeArrowheads="1"/>
          </p:cNvSpPr>
          <p:nvPr/>
        </p:nvSpPr>
        <p:spPr bwMode="auto">
          <a:xfrm>
            <a:off x="390525" y="4191000"/>
            <a:ext cx="1092200"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Brutus</a:t>
            </a:r>
          </a:p>
        </p:txBody>
      </p:sp>
      <p:sp>
        <p:nvSpPr>
          <p:cNvPr id="49157" name="Text Box 1030"/>
          <p:cNvSpPr txBox="1">
            <a:spLocks noChangeArrowheads="1"/>
          </p:cNvSpPr>
          <p:nvPr/>
        </p:nvSpPr>
        <p:spPr bwMode="auto">
          <a:xfrm>
            <a:off x="390525" y="4724400"/>
            <a:ext cx="1123950"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Caesar</a:t>
            </a:r>
          </a:p>
        </p:txBody>
      </p:sp>
      <p:sp>
        <p:nvSpPr>
          <p:cNvPr id="49158" name="Text Box 1031"/>
          <p:cNvSpPr txBox="1">
            <a:spLocks noChangeArrowheads="1"/>
          </p:cNvSpPr>
          <p:nvPr/>
        </p:nvSpPr>
        <p:spPr bwMode="auto">
          <a:xfrm>
            <a:off x="390525" y="5257800"/>
            <a:ext cx="1490663"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Calpurnia</a:t>
            </a:r>
          </a:p>
        </p:txBody>
      </p:sp>
      <p:sp>
        <p:nvSpPr>
          <p:cNvPr id="51207" name="AutoShape 1032"/>
          <p:cNvSpPr>
            <a:spLocks noChangeArrowheads="1"/>
          </p:cNvSpPr>
          <p:nvPr/>
        </p:nvSpPr>
        <p:spPr bwMode="auto">
          <a:xfrm>
            <a:off x="2066925" y="42672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1208" name="AutoShape 1033"/>
          <p:cNvSpPr>
            <a:spLocks noChangeArrowheads="1"/>
          </p:cNvSpPr>
          <p:nvPr/>
        </p:nvSpPr>
        <p:spPr bwMode="auto">
          <a:xfrm>
            <a:off x="2066925" y="48006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grpSp>
        <p:nvGrpSpPr>
          <p:cNvPr id="2" name="Group 1034"/>
          <p:cNvGrpSpPr>
            <a:grpSpLocks/>
          </p:cNvGrpSpPr>
          <p:nvPr/>
        </p:nvGrpSpPr>
        <p:grpSpPr bwMode="auto">
          <a:xfrm>
            <a:off x="3286125" y="5334000"/>
            <a:ext cx="4876800" cy="304800"/>
            <a:chOff x="2064" y="2448"/>
            <a:chExt cx="3072" cy="192"/>
          </a:xfrm>
        </p:grpSpPr>
        <p:sp>
          <p:nvSpPr>
            <p:cNvPr id="51246" name="Rectangle 1035"/>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1247" name="Rectangle 1036"/>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48" name="Rectangle 1037"/>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49" name="Rectangle 1038"/>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50" name="Line 1039"/>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grpSp>
        <p:nvGrpSpPr>
          <p:cNvPr id="3" name="Group 1040"/>
          <p:cNvGrpSpPr>
            <a:grpSpLocks/>
          </p:cNvGrpSpPr>
          <p:nvPr/>
        </p:nvGrpSpPr>
        <p:grpSpPr bwMode="auto">
          <a:xfrm>
            <a:off x="3286125" y="4724400"/>
            <a:ext cx="4987925" cy="457200"/>
            <a:chOff x="2064" y="2688"/>
            <a:chExt cx="3142" cy="288"/>
          </a:xfrm>
        </p:grpSpPr>
        <p:grpSp>
          <p:nvGrpSpPr>
            <p:cNvPr id="4" name="Group 1041"/>
            <p:cNvGrpSpPr>
              <a:grpSpLocks/>
            </p:cNvGrpSpPr>
            <p:nvPr/>
          </p:nvGrpSpPr>
          <p:grpSpPr bwMode="auto">
            <a:xfrm>
              <a:off x="2064" y="2736"/>
              <a:ext cx="3072" cy="192"/>
              <a:chOff x="2064" y="2448"/>
              <a:chExt cx="3072" cy="192"/>
            </a:xfrm>
          </p:grpSpPr>
          <p:sp>
            <p:nvSpPr>
              <p:cNvPr id="51241" name="Rectangle 1042"/>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1242" name="Rectangle 1043"/>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43" name="Rectangle 1044"/>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44" name="Rectangle 1045"/>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45" name="Line 1046"/>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51233" name="Text Box 1047"/>
            <p:cNvSpPr txBox="1">
              <a:spLocks noChangeArrowheads="1"/>
            </p:cNvSpPr>
            <p:nvPr/>
          </p:nvSpPr>
          <p:spPr bwMode="auto">
            <a:xfrm>
              <a:off x="2150"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a:t>
              </a:r>
            </a:p>
          </p:txBody>
        </p:sp>
        <p:sp>
          <p:nvSpPr>
            <p:cNvPr id="51234" name="Text Box 1048"/>
            <p:cNvSpPr txBox="1">
              <a:spLocks noChangeArrowheads="1"/>
            </p:cNvSpPr>
            <p:nvPr/>
          </p:nvSpPr>
          <p:spPr bwMode="auto">
            <a:xfrm>
              <a:off x="2582"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51235" name="Text Box 1049"/>
            <p:cNvSpPr txBox="1">
              <a:spLocks noChangeArrowheads="1"/>
            </p:cNvSpPr>
            <p:nvPr/>
          </p:nvSpPr>
          <p:spPr bwMode="auto">
            <a:xfrm>
              <a:off x="2945"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a:t>
              </a:r>
            </a:p>
          </p:txBody>
        </p:sp>
        <p:sp>
          <p:nvSpPr>
            <p:cNvPr id="51236" name="Text Box 1050"/>
            <p:cNvSpPr txBox="1">
              <a:spLocks noChangeArrowheads="1"/>
            </p:cNvSpPr>
            <p:nvPr/>
          </p:nvSpPr>
          <p:spPr bwMode="auto">
            <a:xfrm>
              <a:off x="3312"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5</a:t>
              </a:r>
            </a:p>
          </p:txBody>
        </p:sp>
        <p:sp>
          <p:nvSpPr>
            <p:cNvPr id="51237" name="Text Box 1051"/>
            <p:cNvSpPr txBox="1">
              <a:spLocks noChangeArrowheads="1"/>
            </p:cNvSpPr>
            <p:nvPr/>
          </p:nvSpPr>
          <p:spPr bwMode="auto">
            <a:xfrm>
              <a:off x="3665"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8</a:t>
              </a:r>
            </a:p>
          </p:txBody>
        </p:sp>
        <p:sp>
          <p:nvSpPr>
            <p:cNvPr id="51238" name="Text Box 1052"/>
            <p:cNvSpPr txBox="1">
              <a:spLocks noChangeArrowheads="1"/>
            </p:cNvSpPr>
            <p:nvPr/>
          </p:nvSpPr>
          <p:spPr bwMode="auto">
            <a:xfrm>
              <a:off x="4049" y="2688"/>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
          <p:nvSpPr>
            <p:cNvPr id="51239" name="Text Box 1053"/>
            <p:cNvSpPr txBox="1">
              <a:spLocks noChangeArrowheads="1"/>
            </p:cNvSpPr>
            <p:nvPr/>
          </p:nvSpPr>
          <p:spPr bwMode="auto">
            <a:xfrm>
              <a:off x="4464" y="2688"/>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21</a:t>
              </a:r>
            </a:p>
          </p:txBody>
        </p:sp>
        <p:sp>
          <p:nvSpPr>
            <p:cNvPr id="51240" name="Text Box 1054"/>
            <p:cNvSpPr txBox="1">
              <a:spLocks noChangeArrowheads="1"/>
            </p:cNvSpPr>
            <p:nvPr/>
          </p:nvSpPr>
          <p:spPr bwMode="auto">
            <a:xfrm>
              <a:off x="4848" y="2688"/>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34</a:t>
              </a:r>
            </a:p>
          </p:txBody>
        </p:sp>
      </p:grpSp>
      <p:grpSp>
        <p:nvGrpSpPr>
          <p:cNvPr id="5" name="Group 1055"/>
          <p:cNvGrpSpPr>
            <a:grpSpLocks/>
          </p:cNvGrpSpPr>
          <p:nvPr/>
        </p:nvGrpSpPr>
        <p:grpSpPr bwMode="auto">
          <a:xfrm>
            <a:off x="3286125" y="4191000"/>
            <a:ext cx="4876800" cy="457200"/>
            <a:chOff x="2064" y="2400"/>
            <a:chExt cx="3072" cy="288"/>
          </a:xfrm>
        </p:grpSpPr>
        <p:grpSp>
          <p:nvGrpSpPr>
            <p:cNvPr id="6" name="Group 1056"/>
            <p:cNvGrpSpPr>
              <a:grpSpLocks/>
            </p:cNvGrpSpPr>
            <p:nvPr/>
          </p:nvGrpSpPr>
          <p:grpSpPr bwMode="auto">
            <a:xfrm>
              <a:off x="2064" y="2448"/>
              <a:ext cx="3072" cy="192"/>
              <a:chOff x="2064" y="2448"/>
              <a:chExt cx="3072" cy="192"/>
            </a:xfrm>
          </p:grpSpPr>
          <p:sp>
            <p:nvSpPr>
              <p:cNvPr id="51227" name="Rectangle 1057"/>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1228" name="Rectangle 1058"/>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29" name="Rectangle 1059"/>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30" name="Rectangle 1060"/>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1231" name="Line 1061"/>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51219" name="Text Box 1062"/>
            <p:cNvSpPr txBox="1">
              <a:spLocks noChangeArrowheads="1"/>
            </p:cNvSpPr>
            <p:nvPr/>
          </p:nvSpPr>
          <p:spPr bwMode="auto">
            <a:xfrm>
              <a:off x="2160" y="2400"/>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51220" name="Text Box 1063"/>
            <p:cNvSpPr txBox="1">
              <a:spLocks noChangeArrowheads="1"/>
            </p:cNvSpPr>
            <p:nvPr/>
          </p:nvSpPr>
          <p:spPr bwMode="auto">
            <a:xfrm>
              <a:off x="2513" y="2400"/>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4</a:t>
              </a:r>
            </a:p>
          </p:txBody>
        </p:sp>
        <p:sp>
          <p:nvSpPr>
            <p:cNvPr id="51221" name="Text Box 1064"/>
            <p:cNvSpPr txBox="1">
              <a:spLocks noChangeArrowheads="1"/>
            </p:cNvSpPr>
            <p:nvPr/>
          </p:nvSpPr>
          <p:spPr bwMode="auto">
            <a:xfrm>
              <a:off x="2928" y="2400"/>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8</a:t>
              </a:r>
            </a:p>
          </p:txBody>
        </p:sp>
        <p:sp>
          <p:nvSpPr>
            <p:cNvPr id="51222" name="Text Box 1065"/>
            <p:cNvSpPr txBox="1">
              <a:spLocks noChangeArrowheads="1"/>
            </p:cNvSpPr>
            <p:nvPr/>
          </p:nvSpPr>
          <p:spPr bwMode="auto">
            <a:xfrm>
              <a:off x="3264" y="2400"/>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
          <p:nvSpPr>
            <p:cNvPr id="51223" name="Text Box 1066"/>
            <p:cNvSpPr txBox="1">
              <a:spLocks noChangeArrowheads="1"/>
            </p:cNvSpPr>
            <p:nvPr/>
          </p:nvSpPr>
          <p:spPr bwMode="auto">
            <a:xfrm>
              <a:off x="3665" y="2400"/>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32</a:t>
              </a:r>
            </a:p>
          </p:txBody>
        </p:sp>
        <p:sp>
          <p:nvSpPr>
            <p:cNvPr id="51224" name="Text Box 1067"/>
            <p:cNvSpPr txBox="1">
              <a:spLocks noChangeArrowheads="1"/>
            </p:cNvSpPr>
            <p:nvPr/>
          </p:nvSpPr>
          <p:spPr bwMode="auto">
            <a:xfrm>
              <a:off x="4049" y="2400"/>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64</a:t>
              </a:r>
            </a:p>
          </p:txBody>
        </p:sp>
        <p:sp>
          <p:nvSpPr>
            <p:cNvPr id="51225" name="Text Box 1068"/>
            <p:cNvSpPr txBox="1">
              <a:spLocks noChangeArrowheads="1"/>
            </p:cNvSpPr>
            <p:nvPr/>
          </p:nvSpPr>
          <p:spPr bwMode="auto">
            <a:xfrm>
              <a:off x="4320" y="2400"/>
              <a:ext cx="479"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128</a:t>
              </a:r>
            </a:p>
          </p:txBody>
        </p:sp>
        <p:sp>
          <p:nvSpPr>
            <p:cNvPr id="51226" name="Text Box 1069"/>
            <p:cNvSpPr txBox="1">
              <a:spLocks noChangeArrowheads="1"/>
            </p:cNvSpPr>
            <p:nvPr/>
          </p:nvSpPr>
          <p:spPr bwMode="auto">
            <a:xfrm>
              <a:off x="4747" y="2400"/>
              <a:ext cx="116" cy="288"/>
            </a:xfrm>
            <a:prstGeom prst="rect">
              <a:avLst/>
            </a:prstGeom>
            <a:noFill/>
            <a:ln w="9525">
              <a:no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51212" name="Text Box 1070"/>
          <p:cNvSpPr txBox="1">
            <a:spLocks noChangeArrowheads="1"/>
          </p:cNvSpPr>
          <p:nvPr/>
        </p:nvSpPr>
        <p:spPr bwMode="auto">
          <a:xfrm>
            <a:off x="3286125" y="5257800"/>
            <a:ext cx="568325" cy="457200"/>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13</a:t>
            </a:r>
          </a:p>
        </p:txBody>
      </p:sp>
      <p:sp>
        <p:nvSpPr>
          <p:cNvPr id="51213" name="AutoShape 1071"/>
          <p:cNvSpPr>
            <a:spLocks noChangeArrowheads="1"/>
          </p:cNvSpPr>
          <p:nvPr/>
        </p:nvSpPr>
        <p:spPr bwMode="auto">
          <a:xfrm>
            <a:off x="2066925" y="53340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1214" name="Text Box 1072"/>
          <p:cNvSpPr txBox="1">
            <a:spLocks noChangeArrowheads="1"/>
          </p:cNvSpPr>
          <p:nvPr/>
        </p:nvSpPr>
        <p:spPr bwMode="auto">
          <a:xfrm>
            <a:off x="3905250" y="5257800"/>
            <a:ext cx="568325" cy="457200"/>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
        <p:nvSpPr>
          <p:cNvPr id="49167" name="Text Box 1073"/>
          <p:cNvSpPr txBox="1">
            <a:spLocks noChangeArrowheads="1"/>
          </p:cNvSpPr>
          <p:nvPr/>
        </p:nvSpPr>
        <p:spPr bwMode="auto">
          <a:xfrm>
            <a:off x="922337" y="5932488"/>
            <a:ext cx="6705601" cy="523220"/>
          </a:xfrm>
          <a:prstGeom prst="rect">
            <a:avLst/>
          </a:prstGeom>
          <a:noFill/>
          <a:ln w="9525">
            <a:noFill/>
            <a:miter lim="800000"/>
            <a:headEnd/>
            <a:tailEnd/>
          </a:ln>
        </p:spPr>
        <p:txBody>
          <a:bodyPr wrap="square">
            <a:spAutoFit/>
          </a:bodyPr>
          <a:lstStyle/>
          <a:p>
            <a:pPr defTabSz="914400">
              <a:defRPr/>
            </a:pPr>
            <a:r>
              <a:rPr lang="en-US" sz="2800" dirty="0">
                <a:solidFill>
                  <a:srgbClr val="A50021"/>
                </a:solidFill>
                <a:latin typeface="Calibri"/>
                <a:ea typeface="Arial Unicode MS" charset="0"/>
                <a:cs typeface="Arial Unicode MS" charset="0"/>
              </a:rPr>
              <a:t>Query:</a:t>
            </a:r>
            <a:r>
              <a:rPr lang="en-US" sz="2800" b="1" i="1" dirty="0">
                <a:solidFill>
                  <a:prstClr val="black"/>
                </a:solidFill>
                <a:latin typeface="Calibri"/>
                <a:ea typeface="Arial Unicode MS" charset="0"/>
                <a:cs typeface="Arial Unicode MS" charset="0"/>
              </a:rPr>
              <a:t> Brutus</a:t>
            </a:r>
            <a:r>
              <a:rPr lang="en-US" sz="2800" dirty="0">
                <a:solidFill>
                  <a:prstClr val="black"/>
                </a:solidFill>
                <a:latin typeface="Calibri"/>
                <a:ea typeface="Arial Unicode MS" charset="0"/>
                <a:cs typeface="Arial Unicode MS" charset="0"/>
              </a:rPr>
              <a:t> </a:t>
            </a:r>
            <a:r>
              <a:rPr lang="en-US" sz="2800" i="1" dirty="0">
                <a:solidFill>
                  <a:prstClr val="black"/>
                </a:solidFill>
                <a:latin typeface="Calibri"/>
                <a:ea typeface="Arial Unicode MS" charset="0"/>
                <a:cs typeface="Arial Unicode MS" charset="0"/>
              </a:rPr>
              <a:t>AND</a:t>
            </a:r>
            <a:r>
              <a:rPr lang="en-US" sz="2800" dirty="0">
                <a:solidFill>
                  <a:prstClr val="black"/>
                </a:solidFill>
                <a:latin typeface="Calibri"/>
                <a:ea typeface="Arial Unicode MS" charset="0"/>
                <a:cs typeface="Arial Unicode MS" charset="0"/>
              </a:rPr>
              <a:t> </a:t>
            </a:r>
            <a:r>
              <a:rPr lang="en-US" sz="2800" b="1" i="1" dirty="0" smtClean="0">
                <a:solidFill>
                  <a:prstClr val="black"/>
                </a:solidFill>
                <a:latin typeface="Calibri"/>
                <a:ea typeface="Arial Unicode MS" charset="0"/>
                <a:cs typeface="Arial Unicode MS" charset="0"/>
              </a:rPr>
              <a:t>Caesar </a:t>
            </a:r>
            <a:r>
              <a:rPr lang="en-US" sz="2800" i="1" dirty="0">
                <a:solidFill>
                  <a:prstClr val="black"/>
                </a:solidFill>
                <a:latin typeface="Calibri"/>
                <a:ea typeface="Arial Unicode MS" charset="0"/>
                <a:cs typeface="Arial Unicode MS" charset="0"/>
              </a:rPr>
              <a:t>AND</a:t>
            </a:r>
            <a:r>
              <a:rPr lang="en-US" sz="2800" dirty="0">
                <a:solidFill>
                  <a:prstClr val="black"/>
                </a:solidFill>
                <a:latin typeface="Calibri"/>
                <a:ea typeface="Arial Unicode MS" charset="0"/>
                <a:cs typeface="Arial Unicode MS" charset="0"/>
              </a:rPr>
              <a:t> </a:t>
            </a:r>
            <a:r>
              <a:rPr lang="en-US" sz="2800" b="1" i="1" dirty="0" smtClean="0">
                <a:solidFill>
                  <a:prstClr val="black"/>
                </a:solidFill>
                <a:latin typeface="Calibri"/>
                <a:ea typeface="Arial Unicode MS" charset="0"/>
                <a:cs typeface="Arial Unicode MS" charset="0"/>
              </a:rPr>
              <a:t>Calpurnia</a:t>
            </a:r>
            <a:endParaRPr lang="en-US" sz="2800" b="1" i="1" dirty="0">
              <a:solidFill>
                <a:prstClr val="black"/>
              </a:solidFill>
              <a:latin typeface="Calibri"/>
              <a:ea typeface="Arial Unicode MS" charset="0"/>
              <a:cs typeface="Arial Unicode MS" charset="0"/>
            </a:endParaRPr>
          </a:p>
        </p:txBody>
      </p:sp>
      <p:sp>
        <p:nvSpPr>
          <p:cNvPr id="5121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defTabSz="914400"/>
            <a:fld id="{ABD5FBB4-74E8-465F-84D6-C13E32472189}" type="slidenum">
              <a:rPr lang="en-US" sz="1400" smtClean="0">
                <a:solidFill>
                  <a:prstClr val="black"/>
                </a:solidFill>
                <a:latin typeface="Arial Unicode MS" pitchFamily="-112" charset="0"/>
                <a:ea typeface="+mn-ea"/>
                <a:cs typeface="Arial Unicode MS" pitchFamily="-112" charset="0"/>
              </a:rPr>
              <a:pPr algn="r" defTabSz="914400"/>
              <a:t>15</a:t>
            </a:fld>
            <a:endParaRPr lang="en-US" sz="1400" smtClean="0">
              <a:solidFill>
                <a:prstClr val="black"/>
              </a:solidFill>
              <a:latin typeface="Arial Unicode MS" pitchFamily="-112" charset="0"/>
              <a:ea typeface="+mn-ea"/>
              <a:cs typeface="Arial Unicode MS" pitchFamily="-112" charset="0"/>
            </a:endParaRPr>
          </a:p>
        </p:txBody>
      </p:sp>
      <p:sp>
        <p:nvSpPr>
          <p:cNvPr id="51217" name="TextBox 49"/>
          <p:cNvSpPr txBox="1">
            <a:spLocks noChangeArrowheads="1"/>
          </p:cNvSpPr>
          <p:nvPr/>
        </p:nvSpPr>
        <p:spPr bwMode="auto">
          <a:xfrm>
            <a:off x="7637463" y="195849"/>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1.3</a:t>
            </a:r>
          </a:p>
        </p:txBody>
      </p:sp>
    </p:spTree>
    <p:extLst>
      <p:ext uri="{BB962C8B-B14F-4D97-AF65-F5344CB8AC3E}">
        <p14:creationId xmlns:p14="http://schemas.microsoft.com/office/powerpoint/2010/main" val="275608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026"/>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112" charset="-128"/>
              </a:rPr>
              <a:t>Βελτιστοποίηση ερωτήματος</a:t>
            </a:r>
            <a:endParaRPr lang="en-US" dirty="0" smtClean="0">
              <a:solidFill>
                <a:schemeClr val="accent2">
                  <a:lumMod val="75000"/>
                </a:schemeClr>
              </a:solidFill>
              <a:ea typeface="ＭＳ Ｐゴシック" pitchFamily="-112" charset="-128"/>
            </a:endParaRPr>
          </a:p>
        </p:txBody>
      </p:sp>
      <p:sp>
        <p:nvSpPr>
          <p:cNvPr id="52227" name="Rectangle 2051"/>
          <p:cNvSpPr>
            <a:spLocks noGrp="1" noChangeArrowheads="1"/>
          </p:cNvSpPr>
          <p:nvPr>
            <p:ph idx="1"/>
          </p:nvPr>
        </p:nvSpPr>
        <p:spPr/>
        <p:txBody>
          <a:bodyPr/>
          <a:lstStyle/>
          <a:p>
            <a:pPr eaLnBrk="1" hangingPunct="1"/>
            <a:r>
              <a:rPr lang="el-GR" u="sng" dirty="0" smtClean="0">
                <a:ea typeface="ＭＳ Ｐゴシック" pitchFamily="-112" charset="-128"/>
              </a:rPr>
              <a:t>Επεξεργασία με αύξουσα συχνότητα</a:t>
            </a:r>
            <a:r>
              <a:rPr lang="en-US" dirty="0" smtClean="0">
                <a:ea typeface="ＭＳ Ｐゴシック" pitchFamily="-112" charset="-128"/>
              </a:rPr>
              <a:t>:</a:t>
            </a:r>
          </a:p>
          <a:p>
            <a:pPr lvl="1" eaLnBrk="1" hangingPunct="1"/>
            <a:r>
              <a:rPr lang="el-GR" i="1" dirty="0" smtClean="0">
                <a:ea typeface="ＭＳ Ｐゴシック" pitchFamily="-112" charset="-128"/>
              </a:rPr>
              <a:t>Ξεκίνησε με το </a:t>
            </a:r>
            <a:r>
              <a:rPr lang="el-GR" i="1" dirty="0" smtClean="0">
                <a:solidFill>
                  <a:schemeClr val="accent1">
                    <a:lumMod val="75000"/>
                  </a:schemeClr>
                </a:solidFill>
                <a:ea typeface="ＭＳ Ｐゴシック" pitchFamily="-112" charset="-128"/>
              </a:rPr>
              <a:t>μικρότερο</a:t>
            </a:r>
            <a:r>
              <a:rPr lang="el-GR" i="1" dirty="0" smtClean="0">
                <a:ea typeface="ＭＳ Ｐゴシック" pitchFamily="-112" charset="-128"/>
              </a:rPr>
              <a:t> σύνολο και συνέχισε μειώνοντας και άλλο το αποτέλεσμα</a:t>
            </a:r>
            <a:endParaRPr lang="en-US" dirty="0" smtClean="0">
              <a:ea typeface="ＭＳ Ｐゴシック" pitchFamily="-112" charset="-128"/>
            </a:endParaRPr>
          </a:p>
        </p:txBody>
      </p:sp>
      <p:sp>
        <p:nvSpPr>
          <p:cNvPr id="52228" name="Slide Number Placeholder 5"/>
          <p:cNvSpPr>
            <a:spLocks noGrp="1"/>
          </p:cNvSpPr>
          <p:nvPr>
            <p:ph type="sldNum" sz="quarter" idx="12"/>
          </p:nvPr>
        </p:nvSpPr>
        <p:spPr bwMode="auto">
          <a:noFill/>
          <a:ln>
            <a:miter lim="800000"/>
            <a:headEnd/>
            <a:tailEnd/>
          </a:ln>
        </p:spPr>
        <p:txBody>
          <a:bodyPr/>
          <a:lstStyle/>
          <a:p>
            <a:fld id="{B443CE53-EEE9-4F05-B533-7754EAC03242}" type="slidenum">
              <a:rPr lang="en-US"/>
              <a:pPr/>
              <a:t>16</a:t>
            </a:fld>
            <a:endParaRPr lang="en-US"/>
          </a:p>
        </p:txBody>
      </p:sp>
      <p:sp>
        <p:nvSpPr>
          <p:cNvPr id="1214513" name="AutoShape 2097"/>
          <p:cNvSpPr>
            <a:spLocks noChangeArrowheads="1"/>
          </p:cNvSpPr>
          <p:nvPr/>
        </p:nvSpPr>
        <p:spPr bwMode="auto">
          <a:xfrm>
            <a:off x="3275856" y="2708920"/>
            <a:ext cx="3733800" cy="1057037"/>
          </a:xfrm>
          <a:prstGeom prst="upArrowCallout">
            <a:avLst>
              <a:gd name="adj1" fmla="val 80725"/>
              <a:gd name="adj2" fmla="val 80725"/>
              <a:gd name="adj3" fmla="val 16667"/>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defTabSz="914400" eaLnBrk="0" hangingPunct="0"/>
            <a:r>
              <a:rPr lang="el-GR" sz="2000" dirty="0" smtClean="0">
                <a:solidFill>
                  <a:prstClr val="black"/>
                </a:solidFill>
                <a:latin typeface="Lucida Sans" pitchFamily="-112" charset="0"/>
                <a:ea typeface="+mn-ea"/>
                <a:cs typeface="Arial Unicode MS" pitchFamily="-112" charset="0"/>
              </a:rPr>
              <a:t>Χρήση της συχνότητας εγγράφου στο λεξικό</a:t>
            </a:r>
            <a:endParaRPr lang="en-US" sz="2000" dirty="0" smtClean="0">
              <a:solidFill>
                <a:prstClr val="black"/>
              </a:solidFill>
              <a:latin typeface="Lucida Sans" pitchFamily="-112" charset="0"/>
              <a:ea typeface="+mn-ea"/>
              <a:cs typeface="Arial Unicode MS" pitchFamily="-112" charset="0"/>
            </a:endParaRPr>
          </a:p>
        </p:txBody>
      </p:sp>
      <p:sp>
        <p:nvSpPr>
          <p:cNvPr id="1214514" name="Text Box 2098"/>
          <p:cNvSpPr txBox="1">
            <a:spLocks noChangeArrowheads="1"/>
          </p:cNvSpPr>
          <p:nvPr/>
        </p:nvSpPr>
        <p:spPr bwMode="auto">
          <a:xfrm>
            <a:off x="251520" y="6021288"/>
            <a:ext cx="8548174" cy="461665"/>
          </a:xfrm>
          <a:prstGeom prst="rect">
            <a:avLst/>
          </a:prstGeom>
          <a:noFill/>
          <a:ln w="9525">
            <a:noFill/>
            <a:miter lim="800000"/>
            <a:headEnd/>
            <a:tailEnd/>
          </a:ln>
        </p:spPr>
        <p:txBody>
          <a:bodyPr wrap="none">
            <a:spAutoFit/>
          </a:bodyPr>
          <a:lstStyle/>
          <a:p>
            <a:pPr defTabSz="914400"/>
            <a:r>
              <a:rPr lang="el-GR" dirty="0" smtClean="0">
                <a:solidFill>
                  <a:prstClr val="black"/>
                </a:solidFill>
                <a:latin typeface="Calibri" pitchFamily="-112" charset="0"/>
                <a:ea typeface="+mn-ea"/>
                <a:cs typeface="Arial Unicode MS" pitchFamily="-112" charset="0"/>
              </a:rPr>
              <a:t>Εκτέλεση του ερωτήματος ως </a:t>
            </a:r>
            <a:r>
              <a:rPr lang="en-US" dirty="0" smtClean="0">
                <a:solidFill>
                  <a:prstClr val="black"/>
                </a:solidFill>
                <a:latin typeface="Calibri" pitchFamily="-112" charset="0"/>
                <a:ea typeface="+mn-ea"/>
                <a:cs typeface="Arial Unicode MS" pitchFamily="-112" charset="0"/>
              </a:rPr>
              <a:t>(</a:t>
            </a:r>
            <a:r>
              <a:rPr lang="en-US" b="1" i="1" dirty="0" err="1" smtClean="0">
                <a:solidFill>
                  <a:prstClr val="black"/>
                </a:solidFill>
                <a:latin typeface="Calibri" pitchFamily="-112" charset="0"/>
                <a:ea typeface="+mn-ea"/>
                <a:cs typeface="Arial Unicode MS" pitchFamily="-112" charset="0"/>
              </a:rPr>
              <a:t>Calpurnia</a:t>
            </a:r>
            <a:r>
              <a:rPr lang="en-US" dirty="0" smtClean="0">
                <a:solidFill>
                  <a:prstClr val="black"/>
                </a:solidFill>
                <a:latin typeface="Calibri" pitchFamily="-112" charset="0"/>
                <a:ea typeface="+mn-ea"/>
                <a:cs typeface="Arial Unicode MS" pitchFamily="-112" charset="0"/>
              </a:rPr>
              <a:t> </a:t>
            </a:r>
            <a:r>
              <a:rPr lang="en-US" i="1" dirty="0" smtClean="0">
                <a:solidFill>
                  <a:prstClr val="black"/>
                </a:solidFill>
                <a:latin typeface="Calibri" pitchFamily="-112" charset="0"/>
                <a:ea typeface="+mn-ea"/>
                <a:cs typeface="Arial Unicode MS" pitchFamily="-112" charset="0"/>
              </a:rPr>
              <a:t>AND</a:t>
            </a:r>
            <a:r>
              <a:rPr lang="en-US" dirty="0" smtClean="0">
                <a:solidFill>
                  <a:prstClr val="black"/>
                </a:solidFill>
                <a:latin typeface="Calibri" pitchFamily="-112" charset="0"/>
                <a:ea typeface="+mn-ea"/>
                <a:cs typeface="Arial Unicode MS" pitchFamily="-112" charset="0"/>
              </a:rPr>
              <a:t> </a:t>
            </a:r>
            <a:r>
              <a:rPr lang="en-US" b="1" i="1" dirty="0" smtClean="0">
                <a:solidFill>
                  <a:prstClr val="black"/>
                </a:solidFill>
                <a:latin typeface="Calibri" pitchFamily="-112" charset="0"/>
                <a:ea typeface="+mn-ea"/>
                <a:cs typeface="Arial Unicode MS" pitchFamily="-112" charset="0"/>
              </a:rPr>
              <a:t>Brutus)</a:t>
            </a:r>
            <a:r>
              <a:rPr lang="en-US" dirty="0" smtClean="0">
                <a:solidFill>
                  <a:prstClr val="black"/>
                </a:solidFill>
                <a:latin typeface="Calibri" pitchFamily="-112" charset="0"/>
                <a:ea typeface="+mn-ea"/>
                <a:cs typeface="Arial Unicode MS" pitchFamily="-112" charset="0"/>
              </a:rPr>
              <a:t> </a:t>
            </a:r>
            <a:r>
              <a:rPr lang="en-US" i="1" dirty="0" smtClean="0">
                <a:solidFill>
                  <a:prstClr val="black"/>
                </a:solidFill>
                <a:latin typeface="Calibri" pitchFamily="-112" charset="0"/>
                <a:ea typeface="+mn-ea"/>
                <a:cs typeface="Arial Unicode MS" pitchFamily="-112" charset="0"/>
              </a:rPr>
              <a:t>AND </a:t>
            </a:r>
            <a:r>
              <a:rPr lang="en-US" b="1" i="1" dirty="0" smtClean="0">
                <a:solidFill>
                  <a:prstClr val="black"/>
                </a:solidFill>
                <a:latin typeface="Calibri" pitchFamily="-112" charset="0"/>
                <a:ea typeface="+mn-ea"/>
                <a:cs typeface="Arial Unicode MS" pitchFamily="-112" charset="0"/>
              </a:rPr>
              <a:t>Caesar</a:t>
            </a:r>
            <a:r>
              <a:rPr lang="en-US" dirty="0" smtClean="0">
                <a:solidFill>
                  <a:prstClr val="black"/>
                </a:solidFill>
                <a:latin typeface="Calibri" pitchFamily="-112" charset="0"/>
                <a:ea typeface="+mn-ea"/>
                <a:cs typeface="Arial Unicode MS" pitchFamily="-112" charset="0"/>
              </a:rPr>
              <a:t>.</a:t>
            </a:r>
          </a:p>
        </p:txBody>
      </p:sp>
      <p:sp>
        <p:nvSpPr>
          <p:cNvPr id="52231" name="TextBox 51"/>
          <p:cNvSpPr txBox="1">
            <a:spLocks noChangeArrowheads="1"/>
          </p:cNvSpPr>
          <p:nvPr/>
        </p:nvSpPr>
        <p:spPr bwMode="auto">
          <a:xfrm>
            <a:off x="7627938" y="136526"/>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1.3</a:t>
            </a:r>
          </a:p>
        </p:txBody>
      </p:sp>
      <p:sp>
        <p:nvSpPr>
          <p:cNvPr id="53" name="Text Box 1029"/>
          <p:cNvSpPr txBox="1">
            <a:spLocks noChangeArrowheads="1"/>
          </p:cNvSpPr>
          <p:nvPr/>
        </p:nvSpPr>
        <p:spPr bwMode="auto">
          <a:xfrm>
            <a:off x="390525" y="4191000"/>
            <a:ext cx="1092200"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Brutus</a:t>
            </a:r>
          </a:p>
        </p:txBody>
      </p:sp>
      <p:sp>
        <p:nvSpPr>
          <p:cNvPr id="54" name="Text Box 1030"/>
          <p:cNvSpPr txBox="1">
            <a:spLocks noChangeArrowheads="1"/>
          </p:cNvSpPr>
          <p:nvPr/>
        </p:nvSpPr>
        <p:spPr bwMode="auto">
          <a:xfrm>
            <a:off x="390525" y="4724400"/>
            <a:ext cx="1123950"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Caesar</a:t>
            </a:r>
          </a:p>
        </p:txBody>
      </p:sp>
      <p:sp>
        <p:nvSpPr>
          <p:cNvPr id="55" name="Text Box 1031"/>
          <p:cNvSpPr txBox="1">
            <a:spLocks noChangeArrowheads="1"/>
          </p:cNvSpPr>
          <p:nvPr/>
        </p:nvSpPr>
        <p:spPr bwMode="auto">
          <a:xfrm>
            <a:off x="390525" y="5257800"/>
            <a:ext cx="1490663"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Calpurnia</a:t>
            </a:r>
          </a:p>
        </p:txBody>
      </p:sp>
      <p:sp>
        <p:nvSpPr>
          <p:cNvPr id="52235" name="AutoShape 1032"/>
          <p:cNvSpPr>
            <a:spLocks noChangeArrowheads="1"/>
          </p:cNvSpPr>
          <p:nvPr/>
        </p:nvSpPr>
        <p:spPr bwMode="auto">
          <a:xfrm>
            <a:off x="2066925" y="42672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2236" name="AutoShape 1033"/>
          <p:cNvSpPr>
            <a:spLocks noChangeArrowheads="1"/>
          </p:cNvSpPr>
          <p:nvPr/>
        </p:nvSpPr>
        <p:spPr bwMode="auto">
          <a:xfrm>
            <a:off x="2066925" y="48006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grpSp>
        <p:nvGrpSpPr>
          <p:cNvPr id="2" name="Group 1034"/>
          <p:cNvGrpSpPr>
            <a:grpSpLocks/>
          </p:cNvGrpSpPr>
          <p:nvPr/>
        </p:nvGrpSpPr>
        <p:grpSpPr bwMode="auto">
          <a:xfrm>
            <a:off x="3286125" y="5334000"/>
            <a:ext cx="4876800" cy="304800"/>
            <a:chOff x="2064" y="2448"/>
            <a:chExt cx="3072" cy="192"/>
          </a:xfrm>
        </p:grpSpPr>
        <p:sp>
          <p:nvSpPr>
            <p:cNvPr id="52271" name="Rectangle 1035"/>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2272" name="Rectangle 1036"/>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73" name="Rectangle 1037"/>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74" name="Rectangle 1038"/>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75" name="Line 1039"/>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grpSp>
        <p:nvGrpSpPr>
          <p:cNvPr id="3" name="Group 1040"/>
          <p:cNvGrpSpPr>
            <a:grpSpLocks/>
          </p:cNvGrpSpPr>
          <p:nvPr/>
        </p:nvGrpSpPr>
        <p:grpSpPr bwMode="auto">
          <a:xfrm>
            <a:off x="3286125" y="4724400"/>
            <a:ext cx="4987925" cy="457200"/>
            <a:chOff x="2064" y="2688"/>
            <a:chExt cx="3142" cy="288"/>
          </a:xfrm>
        </p:grpSpPr>
        <p:grpSp>
          <p:nvGrpSpPr>
            <p:cNvPr id="4" name="Group 1041"/>
            <p:cNvGrpSpPr>
              <a:grpSpLocks/>
            </p:cNvGrpSpPr>
            <p:nvPr/>
          </p:nvGrpSpPr>
          <p:grpSpPr bwMode="auto">
            <a:xfrm>
              <a:off x="2064" y="2736"/>
              <a:ext cx="3072" cy="192"/>
              <a:chOff x="2064" y="2448"/>
              <a:chExt cx="3072" cy="192"/>
            </a:xfrm>
          </p:grpSpPr>
          <p:sp>
            <p:nvSpPr>
              <p:cNvPr id="52266" name="Rectangle 1042"/>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2267" name="Rectangle 1043"/>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68" name="Rectangle 1044"/>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69" name="Rectangle 1045"/>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70" name="Line 1046"/>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52258" name="Text Box 1047"/>
            <p:cNvSpPr txBox="1">
              <a:spLocks noChangeArrowheads="1"/>
            </p:cNvSpPr>
            <p:nvPr/>
          </p:nvSpPr>
          <p:spPr bwMode="auto">
            <a:xfrm>
              <a:off x="2150"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a:t>
              </a:r>
            </a:p>
          </p:txBody>
        </p:sp>
        <p:sp>
          <p:nvSpPr>
            <p:cNvPr id="52259" name="Text Box 1048"/>
            <p:cNvSpPr txBox="1">
              <a:spLocks noChangeArrowheads="1"/>
            </p:cNvSpPr>
            <p:nvPr/>
          </p:nvSpPr>
          <p:spPr bwMode="auto">
            <a:xfrm>
              <a:off x="2582"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52260" name="Text Box 1049"/>
            <p:cNvSpPr txBox="1">
              <a:spLocks noChangeArrowheads="1"/>
            </p:cNvSpPr>
            <p:nvPr/>
          </p:nvSpPr>
          <p:spPr bwMode="auto">
            <a:xfrm>
              <a:off x="2945"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a:t>
              </a:r>
            </a:p>
          </p:txBody>
        </p:sp>
        <p:sp>
          <p:nvSpPr>
            <p:cNvPr id="52261" name="Text Box 1050"/>
            <p:cNvSpPr txBox="1">
              <a:spLocks noChangeArrowheads="1"/>
            </p:cNvSpPr>
            <p:nvPr/>
          </p:nvSpPr>
          <p:spPr bwMode="auto">
            <a:xfrm>
              <a:off x="3312"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5</a:t>
              </a:r>
            </a:p>
          </p:txBody>
        </p:sp>
        <p:sp>
          <p:nvSpPr>
            <p:cNvPr id="52262" name="Text Box 1051"/>
            <p:cNvSpPr txBox="1">
              <a:spLocks noChangeArrowheads="1"/>
            </p:cNvSpPr>
            <p:nvPr/>
          </p:nvSpPr>
          <p:spPr bwMode="auto">
            <a:xfrm>
              <a:off x="3665" y="2688"/>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8</a:t>
              </a:r>
            </a:p>
          </p:txBody>
        </p:sp>
        <p:sp>
          <p:nvSpPr>
            <p:cNvPr id="52263" name="Text Box 1052"/>
            <p:cNvSpPr txBox="1">
              <a:spLocks noChangeArrowheads="1"/>
            </p:cNvSpPr>
            <p:nvPr/>
          </p:nvSpPr>
          <p:spPr bwMode="auto">
            <a:xfrm>
              <a:off x="4049" y="2688"/>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
          <p:nvSpPr>
            <p:cNvPr id="52264" name="Text Box 1053"/>
            <p:cNvSpPr txBox="1">
              <a:spLocks noChangeArrowheads="1"/>
            </p:cNvSpPr>
            <p:nvPr/>
          </p:nvSpPr>
          <p:spPr bwMode="auto">
            <a:xfrm>
              <a:off x="4464" y="2688"/>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21</a:t>
              </a:r>
            </a:p>
          </p:txBody>
        </p:sp>
        <p:sp>
          <p:nvSpPr>
            <p:cNvPr id="52265" name="Text Box 1054"/>
            <p:cNvSpPr txBox="1">
              <a:spLocks noChangeArrowheads="1"/>
            </p:cNvSpPr>
            <p:nvPr/>
          </p:nvSpPr>
          <p:spPr bwMode="auto">
            <a:xfrm>
              <a:off x="4848" y="2688"/>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34</a:t>
              </a:r>
            </a:p>
          </p:txBody>
        </p:sp>
      </p:grpSp>
      <p:grpSp>
        <p:nvGrpSpPr>
          <p:cNvPr id="5" name="Group 1055"/>
          <p:cNvGrpSpPr>
            <a:grpSpLocks/>
          </p:cNvGrpSpPr>
          <p:nvPr/>
        </p:nvGrpSpPr>
        <p:grpSpPr bwMode="auto">
          <a:xfrm>
            <a:off x="3286125" y="4191000"/>
            <a:ext cx="4876800" cy="457200"/>
            <a:chOff x="2064" y="2400"/>
            <a:chExt cx="3072" cy="288"/>
          </a:xfrm>
        </p:grpSpPr>
        <p:grpSp>
          <p:nvGrpSpPr>
            <p:cNvPr id="6" name="Group 1056"/>
            <p:cNvGrpSpPr>
              <a:grpSpLocks/>
            </p:cNvGrpSpPr>
            <p:nvPr/>
          </p:nvGrpSpPr>
          <p:grpSpPr bwMode="auto">
            <a:xfrm>
              <a:off x="2064" y="2448"/>
              <a:ext cx="3072" cy="192"/>
              <a:chOff x="2064" y="2448"/>
              <a:chExt cx="3072" cy="192"/>
            </a:xfrm>
          </p:grpSpPr>
          <p:sp>
            <p:nvSpPr>
              <p:cNvPr id="52252" name="Rectangle 1057"/>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2253" name="Rectangle 1058"/>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54" name="Rectangle 1059"/>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55" name="Rectangle 1060"/>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52256" name="Line 1061"/>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52244" name="Text Box 1062"/>
            <p:cNvSpPr txBox="1">
              <a:spLocks noChangeArrowheads="1"/>
            </p:cNvSpPr>
            <p:nvPr/>
          </p:nvSpPr>
          <p:spPr bwMode="auto">
            <a:xfrm>
              <a:off x="2160" y="2400"/>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52245" name="Text Box 1063"/>
            <p:cNvSpPr txBox="1">
              <a:spLocks noChangeArrowheads="1"/>
            </p:cNvSpPr>
            <p:nvPr/>
          </p:nvSpPr>
          <p:spPr bwMode="auto">
            <a:xfrm>
              <a:off x="2513" y="2400"/>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4</a:t>
              </a:r>
            </a:p>
          </p:txBody>
        </p:sp>
        <p:sp>
          <p:nvSpPr>
            <p:cNvPr id="52246" name="Text Box 1064"/>
            <p:cNvSpPr txBox="1">
              <a:spLocks noChangeArrowheads="1"/>
            </p:cNvSpPr>
            <p:nvPr/>
          </p:nvSpPr>
          <p:spPr bwMode="auto">
            <a:xfrm>
              <a:off x="2928" y="2400"/>
              <a:ext cx="237"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8</a:t>
              </a:r>
            </a:p>
          </p:txBody>
        </p:sp>
        <p:sp>
          <p:nvSpPr>
            <p:cNvPr id="52247" name="Text Box 1065"/>
            <p:cNvSpPr txBox="1">
              <a:spLocks noChangeArrowheads="1"/>
            </p:cNvSpPr>
            <p:nvPr/>
          </p:nvSpPr>
          <p:spPr bwMode="auto">
            <a:xfrm>
              <a:off x="3264" y="2400"/>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
          <p:nvSpPr>
            <p:cNvPr id="52248" name="Text Box 1066"/>
            <p:cNvSpPr txBox="1">
              <a:spLocks noChangeArrowheads="1"/>
            </p:cNvSpPr>
            <p:nvPr/>
          </p:nvSpPr>
          <p:spPr bwMode="auto">
            <a:xfrm>
              <a:off x="3665" y="2400"/>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32</a:t>
              </a:r>
            </a:p>
          </p:txBody>
        </p:sp>
        <p:sp>
          <p:nvSpPr>
            <p:cNvPr id="52249" name="Text Box 1067"/>
            <p:cNvSpPr txBox="1">
              <a:spLocks noChangeArrowheads="1"/>
            </p:cNvSpPr>
            <p:nvPr/>
          </p:nvSpPr>
          <p:spPr bwMode="auto">
            <a:xfrm>
              <a:off x="4049" y="2400"/>
              <a:ext cx="358"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64</a:t>
              </a:r>
            </a:p>
          </p:txBody>
        </p:sp>
        <p:sp>
          <p:nvSpPr>
            <p:cNvPr id="52250" name="Text Box 1068"/>
            <p:cNvSpPr txBox="1">
              <a:spLocks noChangeArrowheads="1"/>
            </p:cNvSpPr>
            <p:nvPr/>
          </p:nvSpPr>
          <p:spPr bwMode="auto">
            <a:xfrm>
              <a:off x="4320" y="2400"/>
              <a:ext cx="479"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128</a:t>
              </a:r>
            </a:p>
          </p:txBody>
        </p:sp>
        <p:sp>
          <p:nvSpPr>
            <p:cNvPr id="52251" name="Text Box 1069"/>
            <p:cNvSpPr txBox="1">
              <a:spLocks noChangeArrowheads="1"/>
            </p:cNvSpPr>
            <p:nvPr/>
          </p:nvSpPr>
          <p:spPr bwMode="auto">
            <a:xfrm>
              <a:off x="4747" y="2400"/>
              <a:ext cx="116" cy="288"/>
            </a:xfrm>
            <a:prstGeom prst="rect">
              <a:avLst/>
            </a:prstGeom>
            <a:noFill/>
            <a:ln w="9525">
              <a:no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52240" name="Text Box 1070"/>
          <p:cNvSpPr txBox="1">
            <a:spLocks noChangeArrowheads="1"/>
          </p:cNvSpPr>
          <p:nvPr/>
        </p:nvSpPr>
        <p:spPr bwMode="auto">
          <a:xfrm>
            <a:off x="3286125" y="5257800"/>
            <a:ext cx="568325" cy="457200"/>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13</a:t>
            </a:r>
          </a:p>
        </p:txBody>
      </p:sp>
      <p:sp>
        <p:nvSpPr>
          <p:cNvPr id="52241" name="AutoShape 1071"/>
          <p:cNvSpPr>
            <a:spLocks noChangeArrowheads="1"/>
          </p:cNvSpPr>
          <p:nvPr/>
        </p:nvSpPr>
        <p:spPr bwMode="auto">
          <a:xfrm>
            <a:off x="2066925" y="533400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52242" name="Text Box 1072"/>
          <p:cNvSpPr txBox="1">
            <a:spLocks noChangeArrowheads="1"/>
          </p:cNvSpPr>
          <p:nvPr/>
        </p:nvSpPr>
        <p:spPr bwMode="auto">
          <a:xfrm>
            <a:off x="3905250" y="5257800"/>
            <a:ext cx="568325" cy="457200"/>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Tree>
    <p:extLst>
      <p:ext uri="{BB962C8B-B14F-4D97-AF65-F5344CB8AC3E}">
        <p14:creationId xmlns:p14="http://schemas.microsoft.com/office/powerpoint/2010/main" val="294850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4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513" grpId="0" animBg="1" autoUpdateAnimBg="0"/>
      <p:bldP spid="12145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112" charset="-128"/>
              </a:rPr>
              <a:t>Βελτιστοποίηση ερωτήματος</a:t>
            </a:r>
            <a:endParaRPr lang="en-US" dirty="0" smtClean="0">
              <a:solidFill>
                <a:schemeClr val="accent2">
                  <a:lumMod val="75000"/>
                </a:schemeClr>
              </a:solidFill>
              <a:ea typeface="ＭＳ Ｐゴシック" pitchFamily="-112" charset="-128"/>
            </a:endParaRPr>
          </a:p>
        </p:txBody>
      </p:sp>
      <p:sp>
        <p:nvSpPr>
          <p:cNvPr id="53251" name="Rectangle 1027"/>
          <p:cNvSpPr>
            <a:spLocks noGrp="1" noChangeArrowheads="1"/>
          </p:cNvSpPr>
          <p:nvPr>
            <p:ph idx="1"/>
          </p:nvPr>
        </p:nvSpPr>
        <p:spPr>
          <a:xfrm>
            <a:off x="364924" y="3385746"/>
            <a:ext cx="8147248" cy="2736304"/>
          </a:xfrm>
        </p:spPr>
        <p:txBody>
          <a:bodyPr>
            <a:noAutofit/>
          </a:bodyPr>
          <a:lstStyle/>
          <a:p>
            <a:pPr marL="0" indent="0">
              <a:buNone/>
            </a:pPr>
            <a:endParaRPr lang="el-GR" sz="2000" dirty="0" smtClean="0"/>
          </a:p>
          <a:p>
            <a:pPr marL="0" indent="0">
              <a:buNone/>
            </a:pPr>
            <a:r>
              <a:rPr lang="el-GR" sz="2000" dirty="0">
                <a:ea typeface="ＭＳ Ｐゴシック" charset="-128"/>
              </a:rPr>
              <a:t>Όταν πολλοί μεγάλες λίστες</a:t>
            </a:r>
            <a:r>
              <a:rPr lang="en-US" sz="2000" dirty="0">
                <a:ea typeface="ＭＳ Ｐゴシック" charset="-128"/>
              </a:rPr>
              <a:t>, </a:t>
            </a:r>
            <a:r>
              <a:rPr lang="el-GR" sz="2000" dirty="0">
                <a:ea typeface="ＭＳ Ｐゴシック" charset="-128"/>
              </a:rPr>
              <a:t>εναλλακτικές για τον υπολογισμό τομής</a:t>
            </a:r>
          </a:p>
          <a:p>
            <a:pPr marL="685800" lvl="2" indent="-342900">
              <a:spcBef>
                <a:spcPts val="750"/>
              </a:spcBef>
              <a:buFont typeface="Wingdings" panose="05000000000000000000" pitchFamily="2" charset="2"/>
              <a:buChar char="§"/>
            </a:pPr>
            <a:r>
              <a:rPr lang="el-GR" sz="1800" dirty="0">
                <a:ea typeface="ＭＳ Ｐゴシック" charset="-128"/>
              </a:rPr>
              <a:t>χρησιμοποιώντας δυαδική αναζήτηση στη μεγάλη λίστα </a:t>
            </a:r>
            <a:r>
              <a:rPr lang="en-US" sz="1800" dirty="0">
                <a:ea typeface="ＭＳ Ｐゴシック" charset="-128"/>
              </a:rPr>
              <a:t>(</a:t>
            </a:r>
            <a:r>
              <a:rPr lang="el-GR" sz="1800" dirty="0">
                <a:ea typeface="ＭＳ Ｐゴシック" charset="-128"/>
              </a:rPr>
              <a:t>λογαριθμικός χρόνος)</a:t>
            </a:r>
          </a:p>
          <a:p>
            <a:pPr marL="685800" lvl="2" indent="-342900">
              <a:spcBef>
                <a:spcPts val="750"/>
              </a:spcBef>
              <a:buFont typeface="Wingdings" panose="05000000000000000000" pitchFamily="2" charset="2"/>
              <a:buChar char="§"/>
            </a:pPr>
            <a:r>
              <a:rPr lang="el-GR" sz="1800" dirty="0">
                <a:ea typeface="ＭＳ Ｐゴシック" charset="-128"/>
              </a:rPr>
              <a:t>αποθήκευση μεγάλης λίστας ως </a:t>
            </a:r>
            <a:r>
              <a:rPr lang="en-US" sz="1800" dirty="0" err="1" smtClean="0">
                <a:ea typeface="ＭＳ Ｐゴシック" charset="-128"/>
              </a:rPr>
              <a:t>hashtable</a:t>
            </a:r>
            <a:r>
              <a:rPr lang="el-GR" sz="1800" dirty="0" smtClean="0">
                <a:ea typeface="ＭＳ Ｐゴシック" charset="-128"/>
              </a:rPr>
              <a:t> </a:t>
            </a:r>
            <a:r>
              <a:rPr lang="el-GR" sz="1800" dirty="0">
                <a:ea typeface="ＭＳ Ｐゴシック" charset="-128"/>
              </a:rPr>
              <a:t>(σταθερά)</a:t>
            </a:r>
            <a:endParaRPr lang="en-US" sz="1800" dirty="0">
              <a:ea typeface="ＭＳ Ｐゴシック" charset="-128"/>
            </a:endParaRPr>
          </a:p>
        </p:txBody>
      </p:sp>
      <p:sp>
        <p:nvSpPr>
          <p:cNvPr id="53252" name="Slide Number Placeholder 5"/>
          <p:cNvSpPr>
            <a:spLocks noGrp="1"/>
          </p:cNvSpPr>
          <p:nvPr>
            <p:ph type="sldNum" sz="quarter" idx="12"/>
          </p:nvPr>
        </p:nvSpPr>
        <p:spPr bwMode="auto">
          <a:noFill/>
          <a:ln>
            <a:miter lim="800000"/>
            <a:headEnd/>
            <a:tailEnd/>
          </a:ln>
        </p:spPr>
        <p:txBody>
          <a:bodyPr/>
          <a:lstStyle/>
          <a:p>
            <a:fld id="{43D80B95-7C5F-4C82-97BC-B42F6AE865CF}" type="slidenum">
              <a:rPr lang="en-US"/>
              <a:pPr/>
              <a:t>17</a:t>
            </a:fld>
            <a:endParaRPr lang="en-US"/>
          </a:p>
        </p:txBody>
      </p:sp>
      <p:sp>
        <p:nvSpPr>
          <p:cNvPr id="53253" name="TextBox 4"/>
          <p:cNvSpPr txBox="1">
            <a:spLocks noChangeArrowheads="1"/>
          </p:cNvSpPr>
          <p:nvPr/>
        </p:nvSpPr>
        <p:spPr bwMode="auto">
          <a:xfrm>
            <a:off x="7812360" y="195849"/>
            <a:ext cx="973215"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1.3</a:t>
            </a:r>
          </a:p>
        </p:txBody>
      </p:sp>
      <p:sp>
        <p:nvSpPr>
          <p:cNvPr id="6" name="TextBox 5"/>
          <p:cNvSpPr txBox="1"/>
          <p:nvPr/>
        </p:nvSpPr>
        <p:spPr>
          <a:xfrm>
            <a:off x="231252" y="1828007"/>
            <a:ext cx="8280920" cy="1323439"/>
          </a:xfrm>
          <a:prstGeom prst="rect">
            <a:avLst/>
          </a:prstGeom>
          <a:noFill/>
        </p:spPr>
        <p:txBody>
          <a:bodyPr wrap="square" rtlCol="0">
            <a:spAutoFit/>
          </a:bodyPr>
          <a:lstStyle/>
          <a:p>
            <a:pPr algn="ctr"/>
            <a:r>
              <a:rPr lang="en-US" sz="2000" dirty="0">
                <a:solidFill>
                  <a:schemeClr val="tx1"/>
                </a:solidFill>
                <a:latin typeface="+mn-lt"/>
              </a:rPr>
              <a:t>(</a:t>
            </a:r>
            <a:r>
              <a:rPr lang="el-GR" sz="2000" dirty="0">
                <a:solidFill>
                  <a:schemeClr val="tx1"/>
                </a:solidFill>
                <a:latin typeface="+mn-lt"/>
              </a:rPr>
              <a:t>(</a:t>
            </a:r>
            <a:r>
              <a:rPr lang="en-US" sz="2000" dirty="0">
                <a:solidFill>
                  <a:schemeClr val="tx1"/>
                </a:solidFill>
                <a:latin typeface="+mn-lt"/>
              </a:rPr>
              <a:t>A and B) and C) and D</a:t>
            </a:r>
          </a:p>
          <a:p>
            <a:pPr marL="342900" indent="-342900" algn="just">
              <a:buFont typeface="Wingdings" panose="05000000000000000000" pitchFamily="2" charset="2"/>
              <a:buChar char="§"/>
            </a:pPr>
            <a:r>
              <a:rPr lang="el-GR" sz="2000" dirty="0">
                <a:solidFill>
                  <a:schemeClr val="tx1"/>
                </a:solidFill>
                <a:latin typeface="+mn-lt"/>
              </a:rPr>
              <a:t>Κρατάμε </a:t>
            </a:r>
            <a:r>
              <a:rPr lang="el-GR" sz="2000" i="1" dirty="0">
                <a:solidFill>
                  <a:schemeClr val="accent1">
                    <a:lumMod val="75000"/>
                  </a:schemeClr>
                </a:solidFill>
                <a:latin typeface="+mn-lt"/>
              </a:rPr>
              <a:t>το ενδιάμεσο αποτέλεσμα στη μνήμη </a:t>
            </a:r>
            <a:r>
              <a:rPr lang="el-GR" sz="2000" dirty="0">
                <a:solidFill>
                  <a:schemeClr val="tx1"/>
                </a:solidFill>
                <a:latin typeface="+mn-lt"/>
              </a:rPr>
              <a:t>και διαβάζουμε τη άλλη λίστα από το δίσκο</a:t>
            </a:r>
          </a:p>
          <a:p>
            <a:pPr marL="342900" indent="-342900" algn="just">
              <a:buFont typeface="Wingdings" panose="05000000000000000000" pitchFamily="2" charset="2"/>
              <a:buChar char="§"/>
            </a:pPr>
            <a:r>
              <a:rPr lang="el-GR" sz="2000" dirty="0">
                <a:solidFill>
                  <a:schemeClr val="tx1"/>
                </a:solidFill>
                <a:latin typeface="+mn-lt"/>
              </a:rPr>
              <a:t>Αρχικά, ενδιάμεσο αποτέλεσμα = </a:t>
            </a:r>
            <a:r>
              <a:rPr lang="el-GR" sz="2000" dirty="0" smtClean="0">
                <a:solidFill>
                  <a:schemeClr val="tx1"/>
                </a:solidFill>
                <a:latin typeface="+mn-lt"/>
              </a:rPr>
              <a:t>Α</a:t>
            </a:r>
          </a:p>
        </p:txBody>
      </p:sp>
    </p:spTree>
    <p:extLst>
      <p:ext uri="{BB962C8B-B14F-4D97-AF65-F5344CB8AC3E}">
        <p14:creationId xmlns:p14="http://schemas.microsoft.com/office/powerpoint/2010/main" val="395704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112" charset="-128"/>
              </a:rPr>
              <a:t>Βελτιστοποίηση ερωτήματος</a:t>
            </a:r>
            <a:endParaRPr lang="en-US" dirty="0" smtClean="0">
              <a:solidFill>
                <a:schemeClr val="accent2">
                  <a:lumMod val="75000"/>
                </a:schemeClr>
              </a:solidFill>
              <a:ea typeface="ＭＳ Ｐゴシック" pitchFamily="-112" charset="-128"/>
            </a:endParaRPr>
          </a:p>
        </p:txBody>
      </p:sp>
      <p:sp>
        <p:nvSpPr>
          <p:cNvPr id="53251" name="Rectangle 1027"/>
          <p:cNvSpPr>
            <a:spLocks noGrp="1" noChangeArrowheads="1"/>
          </p:cNvSpPr>
          <p:nvPr>
            <p:ph idx="1"/>
          </p:nvPr>
        </p:nvSpPr>
        <p:spPr>
          <a:xfrm>
            <a:off x="457200" y="1600200"/>
            <a:ext cx="8147248" cy="4277072"/>
          </a:xfrm>
        </p:spPr>
        <p:txBody>
          <a:bodyPr>
            <a:normAutofit/>
          </a:bodyPr>
          <a:lstStyle/>
          <a:p>
            <a:pPr eaLnBrk="1" hangingPunct="1">
              <a:buNone/>
            </a:pPr>
            <a:r>
              <a:rPr lang="el-GR" sz="3000" dirty="0" smtClean="0">
                <a:ea typeface="ＭＳ Ｐゴシック" pitchFamily="-112" charset="-128"/>
              </a:rPr>
              <a:t>Π</a:t>
            </a:r>
            <a:r>
              <a:rPr lang="en-US" sz="3000" dirty="0" smtClean="0">
                <a:ea typeface="ＭＳ Ｐゴシック" pitchFamily="-112" charset="-128"/>
              </a:rPr>
              <a:t>.</a:t>
            </a:r>
            <a:r>
              <a:rPr lang="el-GR" sz="3000" dirty="0" smtClean="0">
                <a:ea typeface="ＭＳ Ｐゴシック" pitchFamily="-112" charset="-128"/>
              </a:rPr>
              <a:t>χ</a:t>
            </a:r>
            <a:r>
              <a:rPr lang="en-US" sz="3000" dirty="0" smtClean="0">
                <a:ea typeface="ＭＳ Ｐゴシック" pitchFamily="-112" charset="-128"/>
              </a:rPr>
              <a:t>., </a:t>
            </a:r>
            <a:r>
              <a:rPr lang="en-US" sz="3000" i="1" dirty="0" smtClean="0">
                <a:ea typeface="ＭＳ Ｐゴシック" pitchFamily="-112" charset="-128"/>
              </a:rPr>
              <a:t>(</a:t>
            </a:r>
            <a:r>
              <a:rPr lang="en-US" sz="3000" b="1" i="1" dirty="0" smtClean="0">
                <a:ea typeface="ＭＳ Ｐゴシック" pitchFamily="-112" charset="-128"/>
              </a:rPr>
              <a:t>madding</a:t>
            </a:r>
            <a:r>
              <a:rPr lang="en-US" sz="3000" i="1" dirty="0" smtClean="0">
                <a:ea typeface="ＭＳ Ｐゴシック" pitchFamily="-112" charset="-128"/>
              </a:rPr>
              <a:t> OR </a:t>
            </a:r>
            <a:r>
              <a:rPr lang="en-US" sz="3000" b="1" i="1" dirty="0" smtClean="0">
                <a:ea typeface="ＭＳ Ｐゴシック" pitchFamily="-112" charset="-128"/>
              </a:rPr>
              <a:t>crowd</a:t>
            </a:r>
            <a:r>
              <a:rPr lang="en-US" sz="3000" i="1" dirty="0" smtClean="0">
                <a:ea typeface="ＭＳ Ｐゴシック" pitchFamily="-112" charset="-128"/>
              </a:rPr>
              <a:t>) AND (</a:t>
            </a:r>
            <a:r>
              <a:rPr lang="en-US" sz="3000" b="1" i="1" dirty="0" smtClean="0">
                <a:ea typeface="ＭＳ Ｐゴシック" pitchFamily="-112" charset="-128"/>
              </a:rPr>
              <a:t>ignoble</a:t>
            </a:r>
            <a:r>
              <a:rPr lang="en-US" sz="3000" i="1" dirty="0" smtClean="0">
                <a:ea typeface="ＭＳ Ｐゴシック" pitchFamily="-112" charset="-128"/>
              </a:rPr>
              <a:t> OR </a:t>
            </a:r>
            <a:r>
              <a:rPr lang="en-US" sz="3000" b="1" i="1" dirty="0" smtClean="0">
                <a:ea typeface="ＭＳ Ｐゴシック" pitchFamily="-112" charset="-128"/>
              </a:rPr>
              <a:t>strife</a:t>
            </a:r>
            <a:r>
              <a:rPr lang="en-US" sz="3000" i="1" dirty="0" smtClean="0">
                <a:ea typeface="ＭＳ Ｐゴシック" pitchFamily="-112" charset="-128"/>
              </a:rPr>
              <a:t>)</a:t>
            </a:r>
            <a:endParaRPr lang="en-US" sz="3000" dirty="0" smtClean="0">
              <a:ea typeface="ＭＳ Ｐゴシック" pitchFamily="-112" charset="-128"/>
            </a:endParaRPr>
          </a:p>
          <a:p>
            <a:pPr eaLnBrk="1" hangingPunct="1"/>
            <a:endParaRPr lang="el-GR" sz="3000" dirty="0" smtClean="0">
              <a:ea typeface="ＭＳ Ｐゴシック" pitchFamily="-112" charset="-128"/>
            </a:endParaRPr>
          </a:p>
          <a:p>
            <a:pPr eaLnBrk="1" hangingPunct="1"/>
            <a:r>
              <a:rPr lang="el-GR" sz="3000" dirty="0" smtClean="0">
                <a:ea typeface="ＭＳ Ｐゴシック" pitchFamily="-112" charset="-128"/>
              </a:rPr>
              <a:t>Βρες τη συχνότητα εγγράφου για όλους τους όρους</a:t>
            </a:r>
            <a:r>
              <a:rPr lang="en-US" sz="3000" dirty="0" smtClean="0">
                <a:ea typeface="ＭＳ Ｐゴシック" pitchFamily="-112" charset="-128"/>
              </a:rPr>
              <a:t>.</a:t>
            </a:r>
          </a:p>
          <a:p>
            <a:pPr eaLnBrk="1" hangingPunct="1"/>
            <a:r>
              <a:rPr lang="el-GR" sz="3000" dirty="0" smtClean="0">
                <a:ea typeface="ＭＳ Ｐゴシック" pitchFamily="-112" charset="-128"/>
              </a:rPr>
              <a:t>Εκτίμησε το μέγεθος κάθε </a:t>
            </a:r>
            <a:r>
              <a:rPr lang="en-US" sz="3000" i="1" dirty="0" smtClean="0">
                <a:ea typeface="ＭＳ Ｐゴシック" pitchFamily="-112" charset="-128"/>
              </a:rPr>
              <a:t>OR</a:t>
            </a:r>
            <a:r>
              <a:rPr lang="en-US" sz="3000" dirty="0" smtClean="0">
                <a:ea typeface="ＭＳ Ｐゴシック" pitchFamily="-112" charset="-128"/>
              </a:rPr>
              <a:t> </a:t>
            </a:r>
            <a:r>
              <a:rPr lang="el-GR" sz="3000" dirty="0" smtClean="0">
                <a:ea typeface="ＭＳ Ｐゴシック" pitchFamily="-112" charset="-128"/>
              </a:rPr>
              <a:t>(συντηρητικά: ως το άθροισμα των συχνοτήτων εγγράφου)</a:t>
            </a:r>
            <a:r>
              <a:rPr lang="en-US" sz="3000" dirty="0" smtClean="0">
                <a:ea typeface="ＭＳ Ｐゴシック" pitchFamily="-112" charset="-128"/>
              </a:rPr>
              <a:t>.</a:t>
            </a:r>
          </a:p>
          <a:p>
            <a:pPr eaLnBrk="1" hangingPunct="1"/>
            <a:r>
              <a:rPr lang="el-GR" sz="3000" dirty="0" smtClean="0">
                <a:ea typeface="ＭＳ Ｐゴシック" pitchFamily="-112" charset="-128"/>
              </a:rPr>
              <a:t>Επεξεργασία του ερωτήματος κατά αύξουσα σειρά κάθε όρου.</a:t>
            </a:r>
            <a:endParaRPr lang="en-US" sz="3000" dirty="0" smtClean="0">
              <a:ea typeface="ＭＳ Ｐゴシック" pitchFamily="-112" charset="-128"/>
            </a:endParaRPr>
          </a:p>
        </p:txBody>
      </p:sp>
      <p:sp>
        <p:nvSpPr>
          <p:cNvPr id="53252" name="Slide Number Placeholder 5"/>
          <p:cNvSpPr>
            <a:spLocks noGrp="1"/>
          </p:cNvSpPr>
          <p:nvPr>
            <p:ph type="sldNum" sz="quarter" idx="12"/>
          </p:nvPr>
        </p:nvSpPr>
        <p:spPr bwMode="auto">
          <a:noFill/>
          <a:ln>
            <a:miter lim="800000"/>
            <a:headEnd/>
            <a:tailEnd/>
          </a:ln>
        </p:spPr>
        <p:txBody>
          <a:bodyPr/>
          <a:lstStyle/>
          <a:p>
            <a:fld id="{43D80B95-7C5F-4C82-97BC-B42F6AE865CF}" type="slidenum">
              <a:rPr lang="en-US"/>
              <a:pPr/>
              <a:t>18</a:t>
            </a:fld>
            <a:endParaRPr lang="en-US"/>
          </a:p>
        </p:txBody>
      </p:sp>
      <p:sp>
        <p:nvSpPr>
          <p:cNvPr id="53253" name="TextBox 4"/>
          <p:cNvSpPr txBox="1">
            <a:spLocks noChangeArrowheads="1"/>
          </p:cNvSpPr>
          <p:nvPr/>
        </p:nvSpPr>
        <p:spPr bwMode="auto">
          <a:xfrm>
            <a:off x="7812360" y="195849"/>
            <a:ext cx="973215"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1.3</a:t>
            </a:r>
          </a:p>
        </p:txBody>
      </p:sp>
    </p:spTree>
    <p:extLst>
      <p:ext uri="{BB962C8B-B14F-4D97-AF65-F5344CB8AC3E}">
        <p14:creationId xmlns:p14="http://schemas.microsoft.com/office/powerpoint/2010/main" val="185230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US" sz="1200">
              <a:solidFill>
                <a:srgbClr val="898989"/>
              </a:solidFill>
              <a:latin typeface="Calibri" charset="0"/>
            </a:endParaRPr>
          </a:p>
        </p:txBody>
      </p:sp>
      <p:sp>
        <p:nvSpPr>
          <p:cNvPr id="84996" name="Text Box 3"/>
          <p:cNvSpPr txBox="1">
            <a:spLocks noChangeArrowheads="1"/>
          </p:cNvSpPr>
          <p:nvPr/>
        </p:nvSpPr>
        <p:spPr bwMode="auto">
          <a:xfrm>
            <a:off x="611560" y="4941168"/>
            <a:ext cx="8429684" cy="1071570"/>
          </a:xfrm>
          <a:prstGeom prst="rect">
            <a:avLst/>
          </a:prstGeom>
          <a:noFill/>
          <a:ln w="9525">
            <a:noFill/>
            <a:round/>
            <a:headEnd/>
            <a:tailEnd/>
          </a:ln>
        </p:spPr>
        <p:txBody>
          <a:bodyPr/>
          <a:lstStyle/>
          <a:p>
            <a:pPr lvl="1">
              <a:spcBef>
                <a:spcPts val="700"/>
              </a:spcBef>
              <a:buClr>
                <a:srgbClr val="336699"/>
              </a:buClr>
            </a:pPr>
            <a:r>
              <a:rPr lang="en-US" dirty="0" smtClean="0">
                <a:solidFill>
                  <a:srgbClr val="00B050"/>
                </a:solidFill>
                <a:latin typeface="+mj-lt"/>
              </a:rPr>
              <a:t>((</a:t>
            </a:r>
            <a:r>
              <a:rPr lang="en-US" dirty="0" err="1" smtClean="0">
                <a:solidFill>
                  <a:srgbClr val="00B050"/>
                </a:solidFill>
                <a:latin typeface="+mj-lt"/>
              </a:rPr>
              <a:t>paris</a:t>
            </a:r>
            <a:r>
              <a:rPr lang="en-US" dirty="0" smtClean="0">
                <a:solidFill>
                  <a:srgbClr val="00B050"/>
                </a:solidFill>
                <a:latin typeface="+mj-lt"/>
              </a:rPr>
              <a:t> AND NOT </a:t>
            </a:r>
            <a:r>
              <a:rPr lang="en-US" dirty="0" err="1" smtClean="0">
                <a:solidFill>
                  <a:srgbClr val="00B050"/>
                </a:solidFill>
                <a:latin typeface="+mj-lt"/>
              </a:rPr>
              <a:t>france</a:t>
            </a:r>
            <a:r>
              <a:rPr lang="en-US" dirty="0" smtClean="0">
                <a:solidFill>
                  <a:srgbClr val="00B050"/>
                </a:solidFill>
                <a:latin typeface="+mj-lt"/>
              </a:rPr>
              <a:t>) OR </a:t>
            </a:r>
            <a:r>
              <a:rPr lang="en-US" dirty="0" err="1" smtClean="0">
                <a:solidFill>
                  <a:srgbClr val="00B050"/>
                </a:solidFill>
                <a:latin typeface="+mj-lt"/>
              </a:rPr>
              <a:t>lear</a:t>
            </a:r>
            <a:r>
              <a:rPr lang="en-US" dirty="0" smtClean="0">
                <a:solidFill>
                  <a:srgbClr val="00B050"/>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9" name="Picture 8" descr="131.png"/>
          <p:cNvPicPr>
            <a:picLocks noChangeAspect="1"/>
          </p:cNvPicPr>
          <p:nvPr/>
        </p:nvPicPr>
        <p:blipFill>
          <a:blip r:embed="rId3" cstate="print"/>
          <a:stretch>
            <a:fillRect/>
          </a:stretch>
        </p:blipFill>
        <p:spPr>
          <a:xfrm>
            <a:off x="177109" y="1928802"/>
            <a:ext cx="8824047" cy="1289668"/>
          </a:xfrm>
          <a:prstGeom prst="rect">
            <a:avLst/>
          </a:prstGeom>
        </p:spPr>
      </p:pic>
      <p:sp>
        <p:nvSpPr>
          <p:cNvPr id="10" name="Rectangle 1026"/>
          <p:cNvSpPr txBox="1">
            <a:spLocks noChangeArrowheads="1"/>
          </p:cNvSpPr>
          <p:nvPr/>
        </p:nvSpPr>
        <p:spPr>
          <a:xfrm>
            <a:off x="457200" y="274638"/>
            <a:ext cx="8229600" cy="1143000"/>
          </a:xfrm>
          <a:prstGeom prst="rect">
            <a:avLst/>
          </a:prstGeom>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l-GR" sz="3200" b="0" i="0" u="none" strike="noStrike" kern="0" cap="none" spc="0" normalizeH="0" baseline="0" noProof="0" dirty="0" smtClean="0">
              <a:ln>
                <a:noFill/>
              </a:ln>
              <a:solidFill>
                <a:schemeClr val="accent2">
                  <a:lumMod val="75000"/>
                </a:schemeClr>
              </a:solidFill>
              <a:effectLst/>
              <a:uLnTx/>
              <a:uFillTx/>
              <a:latin typeface="+mj-lt"/>
              <a:ea typeface="ＭＳ Ｐゴシック" pitchFamily="-112" charset="-128"/>
              <a:cs typeface="+mj-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l-GR" sz="3200" b="0" i="0" u="none" strike="noStrike" kern="0" cap="none" spc="0" normalizeH="0" baseline="0" noProof="0" dirty="0" smtClean="0">
                <a:ln>
                  <a:noFill/>
                </a:ln>
                <a:solidFill>
                  <a:schemeClr val="accent2">
                    <a:lumMod val="75000"/>
                  </a:schemeClr>
                </a:solidFill>
                <a:effectLst/>
                <a:uLnTx/>
                <a:uFillTx/>
                <a:latin typeface="+mj-lt"/>
                <a:ea typeface="ＭＳ Ｐゴシック" pitchFamily="-112" charset="-128"/>
                <a:cs typeface="+mj-cs"/>
              </a:rPr>
              <a:t>Βελτιστοποίηση ερωτήματος: παράδειγμα</a:t>
            </a:r>
            <a:endParaRPr kumimoji="0" lang="en-US" sz="3200" b="0" i="0" u="none" strike="noStrike" kern="0" cap="none" spc="0" normalizeH="0" baseline="0" noProof="0" dirty="0" smtClean="0">
              <a:ln>
                <a:noFill/>
              </a:ln>
              <a:solidFill>
                <a:schemeClr val="accent2">
                  <a:lumMod val="75000"/>
                </a:schemeClr>
              </a:solidFill>
              <a:effectLst/>
              <a:uLnTx/>
              <a:uFillTx/>
              <a:latin typeface="+mj-lt"/>
              <a:ea typeface="ＭＳ Ｐゴシック" pitchFamily="-112" charset="-128"/>
              <a:cs typeface="+mj-cs"/>
            </a:endParaRPr>
          </a:p>
        </p:txBody>
      </p:sp>
      <p:sp>
        <p:nvSpPr>
          <p:cNvPr id="8" name="Text Box 3"/>
          <p:cNvSpPr txBox="1">
            <a:spLocks noChangeArrowheads="1"/>
          </p:cNvSpPr>
          <p:nvPr/>
        </p:nvSpPr>
        <p:spPr bwMode="auto">
          <a:xfrm>
            <a:off x="567167" y="3729634"/>
            <a:ext cx="8429684" cy="1071570"/>
          </a:xfrm>
          <a:prstGeom prst="rect">
            <a:avLst/>
          </a:prstGeom>
          <a:noFill/>
          <a:ln w="9525">
            <a:noFill/>
            <a:round/>
            <a:headEnd/>
            <a:tailEnd/>
          </a:ln>
        </p:spPr>
        <p:txBody>
          <a:bodyPr/>
          <a:lstStyle/>
          <a:p>
            <a:pPr lvl="1">
              <a:spcBef>
                <a:spcPts val="700"/>
              </a:spcBef>
              <a:buClr>
                <a:srgbClr val="336699"/>
              </a:buClr>
            </a:pPr>
            <a:r>
              <a:rPr lang="en-US" dirty="0" err="1" smtClean="0">
                <a:solidFill>
                  <a:srgbClr val="00B050"/>
                </a:solidFill>
                <a:latin typeface="+mj-lt"/>
              </a:rPr>
              <a:t>paris</a:t>
            </a:r>
            <a:r>
              <a:rPr lang="en-US" dirty="0" smtClean="0">
                <a:solidFill>
                  <a:srgbClr val="00B050"/>
                </a:solidFill>
                <a:latin typeface="+mj-lt"/>
              </a:rPr>
              <a:t> AND </a:t>
            </a:r>
            <a:r>
              <a:rPr lang="en-US" dirty="0" err="1" smtClean="0">
                <a:solidFill>
                  <a:srgbClr val="00B050"/>
                </a:solidFill>
                <a:latin typeface="+mj-lt"/>
              </a:rPr>
              <a:t>france</a:t>
            </a:r>
            <a:r>
              <a:rPr lang="en-US" dirty="0" smtClean="0">
                <a:solidFill>
                  <a:srgbClr val="00B050"/>
                </a:solidFill>
                <a:latin typeface="+mj-lt"/>
              </a:rPr>
              <a:t> AND </a:t>
            </a:r>
            <a:r>
              <a:rPr lang="en-US" dirty="0" err="1" smtClean="0">
                <a:solidFill>
                  <a:srgbClr val="00B050"/>
                </a:solidFill>
                <a:latin typeface="+mj-lt"/>
              </a:rPr>
              <a:t>lear</a:t>
            </a:r>
            <a:endParaRPr lang="en-US" dirty="0" smtClean="0">
              <a:solidFill>
                <a:srgbClr val="00B050"/>
              </a:solidFill>
              <a:latin typeface="+mj-lt"/>
            </a:endParaRPr>
          </a:p>
        </p:txBody>
      </p:sp>
    </p:spTree>
    <p:extLst>
      <p:ext uri="{BB962C8B-B14F-4D97-AF65-F5344CB8AC3E}">
        <p14:creationId xmlns:p14="http://schemas.microsoft.com/office/powerpoint/2010/main" val="9209465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6642" y="114986"/>
            <a:ext cx="7886700" cy="1325563"/>
          </a:xfrm>
        </p:spPr>
        <p:txBody>
          <a:bodyPr>
            <a:normAutofit/>
          </a:bodyPr>
          <a:lstStyle/>
          <a:p>
            <a:pPr algn="ctr" eaLnBrk="1" hangingPunct="1"/>
            <a:r>
              <a:rPr lang="el-GR" sz="4400" dirty="0" smtClean="0">
                <a:solidFill>
                  <a:schemeClr val="accent2">
                    <a:lumMod val="75000"/>
                  </a:schemeClr>
                </a:solidFill>
                <a:ea typeface="ＭＳ Ｐゴシック" pitchFamily="-112" charset="-128"/>
              </a:rPr>
              <a:t>Ορισμός</a:t>
            </a:r>
            <a:endParaRPr lang="en-US" sz="4400" dirty="0" smtClean="0">
              <a:solidFill>
                <a:schemeClr val="accent2">
                  <a:lumMod val="75000"/>
                </a:schemeClr>
              </a:solidFill>
              <a:ea typeface="ＭＳ Ｐゴシック" pitchFamily="-112" charset="-128"/>
            </a:endParaRPr>
          </a:p>
        </p:txBody>
      </p:sp>
      <p:sp>
        <p:nvSpPr>
          <p:cNvPr id="19459" name="Content Placeholder 2"/>
          <p:cNvSpPr>
            <a:spLocks noGrp="1"/>
          </p:cNvSpPr>
          <p:nvPr>
            <p:ph idx="1"/>
          </p:nvPr>
        </p:nvSpPr>
        <p:spPr>
          <a:xfrm>
            <a:off x="395536" y="1663534"/>
            <a:ext cx="8208912" cy="3600400"/>
          </a:xfrm>
        </p:spPr>
        <p:txBody>
          <a:bodyPr>
            <a:normAutofit/>
          </a:bodyPr>
          <a:lstStyle/>
          <a:p>
            <a:pPr eaLnBrk="1" hangingPunct="1">
              <a:buClr>
                <a:srgbClr val="357E69"/>
              </a:buClr>
              <a:buNone/>
            </a:pPr>
            <a:r>
              <a:rPr lang="el-GR" sz="2400" dirty="0" smtClean="0">
                <a:ea typeface="ＭＳ Ｐゴシック" pitchFamily="-112" charset="-128"/>
              </a:rPr>
              <a:t>Ανάκτηση Πληροφορίας (</a:t>
            </a:r>
            <a:r>
              <a:rPr lang="en-US" sz="2400" dirty="0" smtClean="0">
                <a:solidFill>
                  <a:schemeClr val="accent2">
                    <a:lumMod val="75000"/>
                  </a:schemeClr>
                </a:solidFill>
                <a:ea typeface="ＭＳ Ｐゴシック" pitchFamily="-112" charset="-128"/>
              </a:rPr>
              <a:t>Information Retrieval</a:t>
            </a:r>
            <a:r>
              <a:rPr lang="el-GR" sz="2400" dirty="0" smtClean="0">
                <a:ea typeface="ＭＳ Ｐゴシック" pitchFamily="-112" charset="-128"/>
              </a:rPr>
              <a:t>)</a:t>
            </a:r>
            <a:r>
              <a:rPr lang="el-GR" sz="2400" dirty="0" smtClean="0">
                <a:solidFill>
                  <a:schemeClr val="accent2">
                    <a:lumMod val="75000"/>
                  </a:schemeClr>
                </a:solidFill>
                <a:ea typeface="ＭＳ Ｐゴシック" pitchFamily="-112" charset="-128"/>
              </a:rPr>
              <a:t> </a:t>
            </a:r>
            <a:r>
              <a:rPr lang="el-GR" sz="2400" dirty="0" smtClean="0">
                <a:ea typeface="ＭＳ Ｐゴシック" pitchFamily="-112" charset="-128"/>
              </a:rPr>
              <a:t>-</a:t>
            </a:r>
            <a:r>
              <a:rPr lang="en-US" sz="2400" dirty="0" smtClean="0">
                <a:solidFill>
                  <a:schemeClr val="accent2">
                    <a:lumMod val="75000"/>
                  </a:schemeClr>
                </a:solidFill>
                <a:ea typeface="ＭＳ Ｐゴシック" pitchFamily="-112" charset="-128"/>
              </a:rPr>
              <a:t> </a:t>
            </a:r>
            <a:r>
              <a:rPr lang="en-US" sz="2400" dirty="0" smtClean="0">
                <a:ea typeface="ＭＳ Ｐゴシック" pitchFamily="-112" charset="-128"/>
              </a:rPr>
              <a:t>(IR)</a:t>
            </a:r>
            <a:endParaRPr lang="el-GR" sz="2400" dirty="0" smtClean="0">
              <a:ea typeface="ＭＳ Ｐゴシック" pitchFamily="-112" charset="-128"/>
            </a:endParaRPr>
          </a:p>
          <a:p>
            <a:pPr eaLnBrk="1" hangingPunct="1">
              <a:buClr>
                <a:srgbClr val="357E69"/>
              </a:buClr>
              <a:buNone/>
            </a:pPr>
            <a:endParaRPr lang="el-GR" sz="1200" dirty="0" smtClean="0">
              <a:ea typeface="ＭＳ Ｐゴシック" pitchFamily="-112" charset="-128"/>
            </a:endParaRPr>
          </a:p>
          <a:p>
            <a:pPr lvl="1">
              <a:buFont typeface="Wingdings" panose="05000000000000000000" pitchFamily="2" charset="2"/>
              <a:buChar char="§"/>
            </a:pPr>
            <a:r>
              <a:rPr lang="el-GR" sz="2400" dirty="0" smtClean="0">
                <a:ea typeface="ＭＳ Ｐゴシック" pitchFamily="-112" charset="-128"/>
              </a:rPr>
              <a:t>Μεγάλες συλλογές</a:t>
            </a:r>
            <a:r>
              <a:rPr lang="en-US" sz="2400" dirty="0" smtClean="0">
                <a:ea typeface="ＭＳ Ｐゴシック" pitchFamily="-112" charset="-128"/>
              </a:rPr>
              <a:t> </a:t>
            </a:r>
            <a:r>
              <a:rPr lang="el-GR" sz="2400" dirty="0" smtClean="0">
                <a:ea typeface="ＭＳ Ｐゴシック" pitchFamily="-112" charset="-128"/>
              </a:rPr>
              <a:t>(</a:t>
            </a:r>
            <a:r>
              <a:rPr lang="en-US" sz="2400" dirty="0" smtClean="0">
                <a:solidFill>
                  <a:schemeClr val="accent2">
                    <a:lumMod val="75000"/>
                  </a:schemeClr>
                </a:solidFill>
                <a:ea typeface="ＭＳ Ｐゴシック" pitchFamily="-112" charset="-128"/>
              </a:rPr>
              <a:t>corpus</a:t>
            </a:r>
            <a:r>
              <a:rPr lang="en-US" sz="2400" dirty="0" smtClean="0">
                <a:ea typeface="ＭＳ Ｐゴシック" pitchFamily="-112" charset="-128"/>
              </a:rPr>
              <a:t>)</a:t>
            </a:r>
            <a:r>
              <a:rPr lang="el-GR" sz="2400" dirty="0" smtClean="0">
                <a:ea typeface="ＭＳ Ｐゴシック" pitchFamily="-112" charset="-128"/>
              </a:rPr>
              <a:t> από έγγραφα </a:t>
            </a:r>
            <a:r>
              <a:rPr lang="en-US" sz="2400" dirty="0" smtClean="0">
                <a:ea typeface="ＭＳ Ｐゴシック" pitchFamily="-112" charset="-128"/>
              </a:rPr>
              <a:t>(</a:t>
            </a:r>
            <a:r>
              <a:rPr lang="en-US" sz="2400" dirty="0" smtClean="0">
                <a:solidFill>
                  <a:schemeClr val="accent2">
                    <a:lumMod val="75000"/>
                  </a:schemeClr>
                </a:solidFill>
                <a:ea typeface="ＭＳ Ｐゴシック" pitchFamily="-112" charset="-128"/>
              </a:rPr>
              <a:t>document</a:t>
            </a:r>
            <a:r>
              <a:rPr lang="en-US" sz="2400" dirty="0" smtClean="0">
                <a:ea typeface="ＭＳ Ｐゴシック" pitchFamily="-112" charset="-128"/>
              </a:rPr>
              <a:t>)</a:t>
            </a:r>
            <a:r>
              <a:rPr lang="el-GR" sz="2400" dirty="0" smtClean="0">
                <a:ea typeface="ＭＳ Ｐゴシック" pitchFamily="-112" charset="-128"/>
              </a:rPr>
              <a:t> (συνήθως κειμένου) </a:t>
            </a:r>
            <a:r>
              <a:rPr lang="el-GR" sz="2400" dirty="0">
                <a:ea typeface="ＭＳ Ｐゴシック" pitchFamily="-112" charset="-128"/>
              </a:rPr>
              <a:t>αδόμητης φύσης </a:t>
            </a:r>
            <a:r>
              <a:rPr lang="el-GR" sz="2400" dirty="0">
                <a:solidFill>
                  <a:schemeClr val="accent2">
                    <a:lumMod val="75000"/>
                  </a:schemeClr>
                </a:solidFill>
                <a:ea typeface="ＭＳ Ｐゴシック" pitchFamily="-112" charset="-128"/>
              </a:rPr>
              <a:t>(*)</a:t>
            </a:r>
            <a:r>
              <a:rPr lang="el-GR" sz="2400" dirty="0">
                <a:ea typeface="ＭＳ Ｐゴシック" pitchFamily="-112" charset="-128"/>
              </a:rPr>
              <a:t> </a:t>
            </a:r>
            <a:r>
              <a:rPr lang="en-US" sz="2400" dirty="0">
                <a:ea typeface="ＭＳ Ｐゴシック" pitchFamily="-112" charset="-128"/>
              </a:rPr>
              <a:t> </a:t>
            </a:r>
            <a:r>
              <a:rPr lang="el-GR" sz="2400" dirty="0">
                <a:ea typeface="ＭＳ Ｐゴシック" pitchFamily="-112" charset="-128"/>
              </a:rPr>
              <a:t>(</a:t>
            </a:r>
            <a:r>
              <a:rPr lang="en-US" sz="2400" dirty="0">
                <a:solidFill>
                  <a:schemeClr val="accent2">
                    <a:lumMod val="75000"/>
                  </a:schemeClr>
                </a:solidFill>
                <a:ea typeface="ＭＳ Ｐゴシック" pitchFamily="-112" charset="-128"/>
              </a:rPr>
              <a:t>unstructured</a:t>
            </a:r>
            <a:r>
              <a:rPr lang="el-GR" sz="2400" dirty="0">
                <a:ea typeface="ＭＳ Ｐゴシック" pitchFamily="-112" charset="-128"/>
              </a:rPr>
              <a:t>) </a:t>
            </a:r>
            <a:endParaRPr lang="en-US" sz="2400" dirty="0" smtClean="0">
              <a:ea typeface="ＭＳ Ｐゴシック" pitchFamily="-112" charset="-128"/>
            </a:endParaRPr>
          </a:p>
          <a:p>
            <a:pPr lvl="1">
              <a:buFont typeface="Wingdings" panose="05000000000000000000" pitchFamily="2" charset="2"/>
              <a:buChar char="§"/>
            </a:pPr>
            <a:r>
              <a:rPr lang="el-GR" sz="2400" dirty="0" smtClean="0">
                <a:ea typeface="ＭＳ Ｐゴシック" pitchFamily="-112" charset="-128"/>
              </a:rPr>
              <a:t>εύρεση αντικειμένων  </a:t>
            </a:r>
            <a:endParaRPr lang="en-US" sz="2400" dirty="0" smtClean="0">
              <a:ea typeface="ＭＳ Ｐゴシック" pitchFamily="-112" charset="-128"/>
            </a:endParaRPr>
          </a:p>
          <a:p>
            <a:pPr lvl="1">
              <a:buFont typeface="Wingdings" panose="05000000000000000000" pitchFamily="2" charset="2"/>
              <a:buChar char="§"/>
            </a:pPr>
            <a:r>
              <a:rPr lang="el-GR" sz="2400" dirty="0" smtClean="0">
                <a:ea typeface="ＭＳ Ｐゴシック" pitchFamily="-112" charset="-128"/>
              </a:rPr>
              <a:t>τα οποία ικανοποιούν μια ανάγκη πληροφόρησης </a:t>
            </a:r>
            <a:r>
              <a:rPr lang="en-US" sz="2400" dirty="0" smtClean="0">
                <a:ea typeface="ＭＳ Ｐゴシック" pitchFamily="-112" charset="-128"/>
              </a:rPr>
              <a:t> </a:t>
            </a:r>
            <a:r>
              <a:rPr lang="el-GR" sz="2400" dirty="0" smtClean="0">
                <a:ea typeface="ＭＳ Ｐゴシック" pitchFamily="-112" charset="-128"/>
              </a:rPr>
              <a:t>(</a:t>
            </a:r>
            <a:r>
              <a:rPr lang="en-US" sz="2400" b="1" dirty="0" smtClean="0">
                <a:solidFill>
                  <a:schemeClr val="accent2">
                    <a:lumMod val="75000"/>
                  </a:schemeClr>
                </a:solidFill>
                <a:ea typeface="ＭＳ Ｐゴシック" pitchFamily="-112" charset="-128"/>
              </a:rPr>
              <a:t>information need</a:t>
            </a:r>
            <a:r>
              <a:rPr lang="el-GR" sz="2400" dirty="0">
                <a:ea typeface="ＭＳ Ｐゴシック" pitchFamily="-112" charset="-128"/>
              </a:rPr>
              <a:t>)</a:t>
            </a:r>
            <a:r>
              <a:rPr lang="en-US" sz="2400" dirty="0">
                <a:ea typeface="ＭＳ Ｐゴシック" pitchFamily="-112" charset="-128"/>
              </a:rPr>
              <a:t> </a:t>
            </a:r>
            <a:endParaRPr lang="el-GR" sz="2400" dirty="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B76B7CF9-FCE0-4028-BD0F-7834662BDB50}" type="slidenum">
              <a:rPr lang="en-US"/>
              <a:pPr/>
              <a:t>2</a:t>
            </a:fld>
            <a:endParaRPr lang="en-US"/>
          </a:p>
        </p:txBody>
      </p:sp>
      <p:sp>
        <p:nvSpPr>
          <p:cNvPr id="5" name="TextBox 4"/>
          <p:cNvSpPr txBox="1"/>
          <p:nvPr/>
        </p:nvSpPr>
        <p:spPr>
          <a:xfrm>
            <a:off x="395536" y="5733256"/>
            <a:ext cx="6264696" cy="400110"/>
          </a:xfrm>
          <a:prstGeom prst="rect">
            <a:avLst/>
          </a:prstGeom>
          <a:noFill/>
        </p:spPr>
        <p:txBody>
          <a:bodyPr wrap="square" rtlCol="0">
            <a:spAutoFit/>
          </a:bodyPr>
          <a:lstStyle/>
          <a:p>
            <a:r>
              <a:rPr lang="el-GR" sz="2000" i="1" dirty="0" smtClean="0">
                <a:solidFill>
                  <a:schemeClr val="accent2">
                    <a:lumMod val="75000"/>
                  </a:schemeClr>
                </a:solidFill>
                <a:latin typeface="+mn-lt"/>
              </a:rPr>
              <a:t>(*) όχι ακριβώς!</a:t>
            </a:r>
            <a:endParaRPr lang="el-GR" sz="2000" i="1" dirty="0">
              <a:solidFill>
                <a:schemeClr val="accent2">
                  <a:lumMod val="75000"/>
                </a:schemeClr>
              </a:solidFill>
              <a:latin typeface="+mn-lt"/>
            </a:endParaRPr>
          </a:p>
        </p:txBody>
      </p:sp>
    </p:spTree>
    <p:extLst>
      <p:ext uri="{BB962C8B-B14F-4D97-AF65-F5344CB8AC3E}">
        <p14:creationId xmlns:p14="http://schemas.microsoft.com/office/powerpoint/2010/main" val="111910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67544" y="2132856"/>
            <a:ext cx="7643192" cy="1180728"/>
          </a:xfrm>
        </p:spPr>
        <p:txBody>
          <a:bodyPr/>
          <a:lstStyle/>
          <a:p>
            <a:pPr eaLnBrk="1" hangingPunct="1">
              <a:buClr>
                <a:srgbClr val="C00000"/>
              </a:buClr>
              <a:buFont typeface="Wingdings" pitchFamily="2" charset="2"/>
              <a:buChar char="v"/>
            </a:pPr>
            <a:r>
              <a:rPr lang="el-GR" dirty="0" smtClean="0">
                <a:ea typeface="ＭＳ Ｐゴシック" pitchFamily="-112" charset="-128"/>
              </a:rPr>
              <a:t> Δοκιμάστε το </a:t>
            </a:r>
            <a:r>
              <a:rPr lang="en-US" u="sng" dirty="0" smtClean="0">
                <a:ea typeface="ＭＳ Ｐゴシック" pitchFamily="-112" charset="-128"/>
              </a:rPr>
              <a:t>http://www.rhymezone.com/shakespeare/</a:t>
            </a:r>
          </a:p>
        </p:txBody>
      </p:sp>
      <p:sp>
        <p:nvSpPr>
          <p:cNvPr id="56324" name="Slide Number Placeholder 5"/>
          <p:cNvSpPr>
            <a:spLocks noGrp="1"/>
          </p:cNvSpPr>
          <p:nvPr>
            <p:ph type="sldNum" sz="quarter" idx="12"/>
          </p:nvPr>
        </p:nvSpPr>
        <p:spPr bwMode="auto">
          <a:xfrm>
            <a:off x="6553200" y="6477000"/>
            <a:ext cx="2133600" cy="244475"/>
          </a:xfrm>
          <a:prstGeom prst="rect">
            <a:avLst/>
          </a:prstGeom>
          <a:noFill/>
          <a:ln>
            <a:miter lim="800000"/>
            <a:headEnd/>
            <a:tailEnd/>
          </a:ln>
        </p:spPr>
        <p:txBody>
          <a:bodyPr/>
          <a:lstStyle/>
          <a:p>
            <a:fld id="{D27224E2-70DB-42B4-B58E-43625DF1B7EF}" type="slidenum">
              <a:rPr lang="en-US"/>
              <a:pPr/>
              <a:t>20</a:t>
            </a:fld>
            <a:endParaRPr lang="en-US"/>
          </a:p>
        </p:txBody>
      </p:sp>
    </p:spTree>
    <p:extLst>
      <p:ext uri="{BB962C8B-B14F-4D97-AF65-F5344CB8AC3E}">
        <p14:creationId xmlns:p14="http://schemas.microsoft.com/office/powerpoint/2010/main" val="551866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1520" y="603230"/>
            <a:ext cx="8928992" cy="1008112"/>
          </a:xfrm>
        </p:spPr>
        <p:txBody>
          <a:bodyPr>
            <a:normAutofit/>
          </a:bodyPr>
          <a:lstStyle/>
          <a:p>
            <a:pPr eaLnBrk="1" hangingPunct="1"/>
            <a:r>
              <a:rPr lang="en-US" sz="3200" dirty="0" smtClean="0">
                <a:solidFill>
                  <a:schemeClr val="accent2">
                    <a:lumMod val="75000"/>
                  </a:schemeClr>
                </a:solidFill>
                <a:ea typeface="ＭＳ Ｐゴシック" pitchFamily="-112" charset="-128"/>
              </a:rPr>
              <a:t>Boolean </a:t>
            </a:r>
            <a:r>
              <a:rPr lang="el-GR" sz="3200" dirty="0" smtClean="0">
                <a:solidFill>
                  <a:schemeClr val="accent2">
                    <a:lumMod val="75000"/>
                  </a:schemeClr>
                </a:solidFill>
                <a:ea typeface="ＭＳ Ｐゴシック" pitchFamily="-112" charset="-128"/>
              </a:rPr>
              <a:t>ερωτήματα</a:t>
            </a:r>
            <a:r>
              <a:rPr lang="en-US" sz="3200" dirty="0" smtClean="0">
                <a:solidFill>
                  <a:schemeClr val="accent2">
                    <a:lumMod val="75000"/>
                  </a:schemeClr>
                </a:solidFill>
                <a:ea typeface="ＭＳ Ｐゴシック" pitchFamily="-112" charset="-128"/>
              </a:rPr>
              <a:t>: </a:t>
            </a:r>
            <a:r>
              <a:rPr lang="el-GR" sz="3200" dirty="0" smtClean="0">
                <a:solidFill>
                  <a:schemeClr val="accent2">
                    <a:lumMod val="75000"/>
                  </a:schemeClr>
                </a:solidFill>
                <a:ea typeface="ＭＳ Ｐゴシック" pitchFamily="-112" charset="-128"/>
              </a:rPr>
              <a:t>Ακριβές ταίριασμα </a:t>
            </a:r>
            <a:r>
              <a:rPr lang="el-GR" sz="2800" dirty="0" smtClean="0">
                <a:solidFill>
                  <a:schemeClr val="accent2">
                    <a:lumMod val="75000"/>
                  </a:schemeClr>
                </a:solidFill>
                <a:ea typeface="ＭＳ Ｐゴシック" pitchFamily="-112" charset="-128"/>
              </a:rPr>
              <a:t>(</a:t>
            </a:r>
            <a:r>
              <a:rPr lang="en-US" sz="2800" dirty="0" smtClean="0">
                <a:solidFill>
                  <a:schemeClr val="accent2">
                    <a:lumMod val="75000"/>
                  </a:schemeClr>
                </a:solidFill>
                <a:ea typeface="ＭＳ Ｐゴシック" pitchFamily="-112" charset="-128"/>
              </a:rPr>
              <a:t>Exact match</a:t>
            </a:r>
            <a:r>
              <a:rPr lang="el-GR" sz="2800" dirty="0" smtClean="0">
                <a:solidFill>
                  <a:schemeClr val="accent2">
                    <a:lumMod val="75000"/>
                  </a:schemeClr>
                </a:solidFill>
                <a:ea typeface="ＭＳ Ｐゴシック" pitchFamily="-112" charset="-128"/>
              </a:rPr>
              <a:t>)</a:t>
            </a:r>
            <a:endParaRPr lang="en-US" sz="2800" dirty="0" smtClean="0">
              <a:solidFill>
                <a:schemeClr val="accent2">
                  <a:lumMod val="75000"/>
                </a:schemeClr>
              </a:solidFill>
              <a:ea typeface="ＭＳ Ｐゴシック" pitchFamily="-112" charset="-128"/>
            </a:endParaRPr>
          </a:p>
        </p:txBody>
      </p:sp>
      <p:sp>
        <p:nvSpPr>
          <p:cNvPr id="46083" name="Rectangle 3"/>
          <p:cNvSpPr>
            <a:spLocks noGrp="1" noChangeArrowheads="1"/>
          </p:cNvSpPr>
          <p:nvPr>
            <p:ph idx="1"/>
          </p:nvPr>
        </p:nvSpPr>
        <p:spPr>
          <a:xfrm>
            <a:off x="683568" y="1611342"/>
            <a:ext cx="7831782" cy="4876800"/>
          </a:xfrm>
        </p:spPr>
        <p:txBody>
          <a:bodyPr/>
          <a:lstStyle/>
          <a:p>
            <a:pPr eaLnBrk="1" hangingPunct="1"/>
            <a:r>
              <a:rPr lang="el-GR" dirty="0" smtClean="0">
                <a:ea typeface="ＭＳ Ｐゴシック" pitchFamily="-112" charset="-128"/>
              </a:rPr>
              <a:t>Το </a:t>
            </a:r>
            <a:r>
              <a:rPr lang="en-US" dirty="0" smtClean="0">
                <a:solidFill>
                  <a:schemeClr val="accent1">
                    <a:lumMod val="75000"/>
                  </a:schemeClr>
                </a:solidFill>
                <a:ea typeface="ＭＳ Ｐゴシック" pitchFamily="-112" charset="-128"/>
              </a:rPr>
              <a:t>Boolean </a:t>
            </a:r>
            <a:r>
              <a:rPr lang="el-GR" dirty="0" smtClean="0">
                <a:solidFill>
                  <a:schemeClr val="accent1">
                    <a:lumMod val="75000"/>
                  </a:schemeClr>
                </a:solidFill>
                <a:ea typeface="ＭＳ Ｐゴシック" pitchFamily="-112" charset="-128"/>
              </a:rPr>
              <a:t>μοντέλο ανάκτησης </a:t>
            </a:r>
            <a:r>
              <a:rPr lang="el-GR" dirty="0" smtClean="0">
                <a:ea typeface="ＭＳ Ｐゴシック" pitchFamily="-112" charset="-128"/>
              </a:rPr>
              <a:t>απαντά ερωτήματα που είναι </a:t>
            </a:r>
            <a:r>
              <a:rPr lang="en-US" dirty="0" smtClean="0">
                <a:ea typeface="ＭＳ Ｐゴシック" pitchFamily="-112" charset="-128"/>
              </a:rPr>
              <a:t>Boolean </a:t>
            </a:r>
            <a:r>
              <a:rPr lang="el-GR" dirty="0" smtClean="0">
                <a:ea typeface="ＭＳ Ｐゴシック" pitchFamily="-112" charset="-128"/>
              </a:rPr>
              <a:t>εκφράσεις</a:t>
            </a:r>
            <a:r>
              <a:rPr lang="en-US" dirty="0" smtClean="0">
                <a:ea typeface="ＭＳ Ｐゴシック" pitchFamily="-112" charset="-128"/>
              </a:rPr>
              <a:t>:</a:t>
            </a:r>
          </a:p>
          <a:p>
            <a:pPr lvl="1" eaLnBrk="1" hangingPunct="1"/>
            <a:r>
              <a:rPr lang="el-GR" dirty="0" smtClean="0">
                <a:ea typeface="ＭＳ Ｐゴシック" pitchFamily="-112" charset="-128"/>
              </a:rPr>
              <a:t>Χρήση </a:t>
            </a:r>
            <a:r>
              <a:rPr lang="en-US" i="1" dirty="0" smtClean="0">
                <a:ea typeface="ＭＳ Ｐゴシック" pitchFamily="-112" charset="-128"/>
              </a:rPr>
              <a:t>AND, OR</a:t>
            </a:r>
            <a:r>
              <a:rPr lang="en-US" dirty="0" smtClean="0">
                <a:ea typeface="ＭＳ Ｐゴシック" pitchFamily="-112" charset="-128"/>
              </a:rPr>
              <a:t> </a:t>
            </a:r>
            <a:r>
              <a:rPr lang="el-GR" dirty="0" smtClean="0">
                <a:ea typeface="ＭＳ Ｐゴシック" pitchFamily="-112" charset="-128"/>
              </a:rPr>
              <a:t>και</a:t>
            </a:r>
            <a:r>
              <a:rPr lang="en-US" dirty="0" smtClean="0">
                <a:ea typeface="ＭＳ Ｐゴシック" pitchFamily="-112" charset="-128"/>
              </a:rPr>
              <a:t> </a:t>
            </a:r>
            <a:r>
              <a:rPr lang="en-US" i="1" dirty="0" smtClean="0">
                <a:ea typeface="ＭＳ Ｐゴシック" pitchFamily="-112" charset="-128"/>
              </a:rPr>
              <a:t>NOT</a:t>
            </a:r>
            <a:r>
              <a:rPr lang="en-US" dirty="0" smtClean="0">
                <a:ea typeface="ＭＳ Ｐゴシック" pitchFamily="-112" charset="-128"/>
              </a:rPr>
              <a:t> </a:t>
            </a:r>
            <a:r>
              <a:rPr lang="el-GR" dirty="0" smtClean="0">
                <a:ea typeface="ＭＳ Ｐゴシック" pitchFamily="-112" charset="-128"/>
              </a:rPr>
              <a:t>για το συνδυασμό όρων </a:t>
            </a:r>
            <a:endParaRPr lang="en-US" dirty="0" smtClean="0">
              <a:ea typeface="ＭＳ Ｐゴシック" pitchFamily="-112" charset="-128"/>
            </a:endParaRPr>
          </a:p>
          <a:p>
            <a:pPr lvl="2" eaLnBrk="1" hangingPunct="1"/>
            <a:r>
              <a:rPr lang="el-GR" dirty="0" smtClean="0">
                <a:ea typeface="ＭＳ Ｐゴシック" pitchFamily="-112" charset="-128"/>
              </a:rPr>
              <a:t>Θεωρούν κάθε έγγραφο ως ένα </a:t>
            </a:r>
            <a:r>
              <a:rPr lang="el-GR" b="1" u="sng" dirty="0" smtClean="0">
                <a:solidFill>
                  <a:srgbClr val="C00000"/>
                </a:solidFill>
                <a:ea typeface="ＭＳ Ｐゴシック" pitchFamily="-112" charset="-128"/>
              </a:rPr>
              <a:t>σύνολο</a:t>
            </a:r>
            <a:r>
              <a:rPr lang="el-GR" dirty="0" smtClean="0">
                <a:ea typeface="ＭＳ Ｐゴシック" pitchFamily="-112" charset="-128"/>
              </a:rPr>
              <a:t> όρων</a:t>
            </a:r>
            <a:endParaRPr lang="en-US" dirty="0" smtClean="0">
              <a:ea typeface="ＭＳ Ｐゴシック" pitchFamily="-112" charset="-128"/>
            </a:endParaRPr>
          </a:p>
          <a:p>
            <a:pPr lvl="2" eaLnBrk="1" hangingPunct="1"/>
            <a:r>
              <a:rPr lang="el-GR" dirty="0" smtClean="0">
                <a:ea typeface="ＭＳ Ｐゴシック" pitchFamily="-112" charset="-128"/>
              </a:rPr>
              <a:t>Είναι ακριβές (</a:t>
            </a:r>
            <a:r>
              <a:rPr lang="en-US" dirty="0" smtClean="0">
                <a:ea typeface="ＭＳ Ｐゴシック" pitchFamily="-112" charset="-128"/>
              </a:rPr>
              <a:t>precise</a:t>
            </a:r>
            <a:r>
              <a:rPr lang="el-GR" dirty="0" smtClean="0">
                <a:ea typeface="ＭＳ Ｐゴシック" pitchFamily="-112" charset="-128"/>
              </a:rPr>
              <a:t>)</a:t>
            </a:r>
            <a:r>
              <a:rPr lang="en-US" dirty="0" smtClean="0">
                <a:ea typeface="ＭＳ Ｐゴシック" pitchFamily="-112" charset="-128"/>
              </a:rPr>
              <a:t>: </a:t>
            </a:r>
            <a:r>
              <a:rPr lang="el-GR" i="1" dirty="0" smtClean="0">
                <a:solidFill>
                  <a:schemeClr val="accent2">
                    <a:lumMod val="75000"/>
                  </a:schemeClr>
                </a:solidFill>
                <a:ea typeface="ＭＳ Ｐゴシック" pitchFamily="-112" charset="-128"/>
              </a:rPr>
              <a:t>ένα έγγραφο είτε ικανοποιεί τη συνθήκη είτε όχι</a:t>
            </a:r>
            <a:r>
              <a:rPr lang="en-US" i="1" dirty="0" smtClean="0">
                <a:solidFill>
                  <a:schemeClr val="accent2">
                    <a:lumMod val="75000"/>
                  </a:schemeClr>
                </a:solidFill>
                <a:ea typeface="ＭＳ Ｐゴシック" pitchFamily="-112" charset="-128"/>
              </a:rPr>
              <a:t>.</a:t>
            </a:r>
          </a:p>
          <a:p>
            <a:pPr lvl="1" eaLnBrk="1" hangingPunct="1"/>
            <a:r>
              <a:rPr lang="el-GR" dirty="0" smtClean="0">
                <a:ea typeface="ＭＳ Ｐゴシック" pitchFamily="-112" charset="-128"/>
              </a:rPr>
              <a:t>Ίσως, το απλούστερο μοντέλο</a:t>
            </a:r>
            <a:endParaRPr lang="en-US" dirty="0" smtClean="0">
              <a:ea typeface="ＭＳ Ｐゴシック" pitchFamily="-112" charset="-128"/>
            </a:endParaRPr>
          </a:p>
          <a:p>
            <a:pPr eaLnBrk="1" hangingPunct="1"/>
            <a:r>
              <a:rPr lang="el-GR" dirty="0" smtClean="0">
                <a:ea typeface="ＭＳ Ｐゴシック" pitchFamily="-112" charset="-128"/>
              </a:rPr>
              <a:t>Το βασικό μοντέλο σε εμπορικά συστήματα για 3 δεκαετίες (πριν τον </a:t>
            </a:r>
            <a:r>
              <a:rPr lang="en-US" dirty="0" smtClean="0">
                <a:ea typeface="ＭＳ Ｐゴシック" pitchFamily="-112" charset="-128"/>
              </a:rPr>
              <a:t>web). </a:t>
            </a:r>
          </a:p>
          <a:p>
            <a:pPr eaLnBrk="1" hangingPunct="1"/>
            <a:r>
              <a:rPr lang="el-GR" dirty="0" smtClean="0">
                <a:ea typeface="ＭＳ Ｐゴシック" pitchFamily="-112" charset="-128"/>
              </a:rPr>
              <a:t>Πολλά συστήματα ακόμα </a:t>
            </a:r>
            <a:r>
              <a:rPr lang="en-US" dirty="0" smtClean="0">
                <a:ea typeface="ＭＳ Ｐゴシック" pitchFamily="-112" charset="-128"/>
              </a:rPr>
              <a:t>Boolean:</a:t>
            </a:r>
          </a:p>
          <a:p>
            <a:pPr lvl="1" eaLnBrk="1" hangingPunct="1"/>
            <a:r>
              <a:rPr lang="en-US" dirty="0" smtClean="0">
                <a:ea typeface="ＭＳ Ｐゴシック" pitchFamily="-112" charset="-128"/>
              </a:rPr>
              <a:t>Email, library catalog, Mac OS X Spotlight</a:t>
            </a:r>
          </a:p>
        </p:txBody>
      </p:sp>
      <p:sp>
        <p:nvSpPr>
          <p:cNvPr id="46084" name="Slide Number Placeholder 5"/>
          <p:cNvSpPr>
            <a:spLocks noGrp="1"/>
          </p:cNvSpPr>
          <p:nvPr>
            <p:ph type="sldNum" sz="quarter" idx="12"/>
          </p:nvPr>
        </p:nvSpPr>
        <p:spPr bwMode="auto">
          <a:noFill/>
          <a:ln>
            <a:miter lim="800000"/>
            <a:headEnd/>
            <a:tailEnd/>
          </a:ln>
        </p:spPr>
        <p:txBody>
          <a:bodyPr/>
          <a:lstStyle/>
          <a:p>
            <a:fld id="{CA4CABB7-3225-4647-80FA-D2037F40C606}" type="slidenum">
              <a:rPr lang="en-US"/>
              <a:pPr/>
              <a:t>21</a:t>
            </a:fld>
            <a:endParaRPr lang="en-US"/>
          </a:p>
        </p:txBody>
      </p:sp>
      <p:sp>
        <p:nvSpPr>
          <p:cNvPr id="46085" name="TextBox 4"/>
          <p:cNvSpPr txBox="1">
            <a:spLocks noChangeArrowheads="1"/>
          </p:cNvSpPr>
          <p:nvPr/>
        </p:nvSpPr>
        <p:spPr bwMode="auto">
          <a:xfrm>
            <a:off x="7668344" y="157009"/>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1.3</a:t>
            </a:r>
          </a:p>
        </p:txBody>
      </p:sp>
      <p:sp>
        <p:nvSpPr>
          <p:cNvPr id="6" name="Rectangle 5"/>
          <p:cNvSpPr/>
          <p:nvPr/>
        </p:nvSpPr>
        <p:spPr>
          <a:xfrm>
            <a:off x="3131840" y="5445224"/>
            <a:ext cx="4427984" cy="338554"/>
          </a:xfrm>
          <a:prstGeom prst="rect">
            <a:avLst/>
          </a:prstGeom>
        </p:spPr>
        <p:txBody>
          <a:bodyPr wrap="square">
            <a:spAutoFit/>
          </a:bodyPr>
          <a:lstStyle/>
          <a:p>
            <a:pPr lvl="1">
              <a:buClr>
                <a:srgbClr val="336699"/>
              </a:buClr>
            </a:pPr>
            <a:r>
              <a:rPr lang="el-GR" sz="1600" dirty="0" smtClean="0">
                <a:solidFill>
                  <a:schemeClr val="accent1">
                    <a:lumMod val="75000"/>
                  </a:schemeClr>
                </a:solidFill>
                <a:latin typeface="+mn-lt"/>
              </a:rPr>
              <a:t>Η</a:t>
            </a:r>
            <a:r>
              <a:rPr lang="en-US" sz="1600" dirty="0" smtClean="0">
                <a:solidFill>
                  <a:schemeClr val="accent1">
                    <a:lumMod val="75000"/>
                  </a:schemeClr>
                </a:solidFill>
                <a:latin typeface="+mn-lt"/>
              </a:rPr>
              <a:t> Google</a:t>
            </a:r>
            <a:r>
              <a:rPr lang="el-GR" sz="1600" dirty="0" smtClean="0">
                <a:solidFill>
                  <a:schemeClr val="accent1">
                    <a:lumMod val="75000"/>
                  </a:schemeClr>
                </a:solidFill>
                <a:latin typeface="+mn-lt"/>
              </a:rPr>
              <a:t> χρησιμοποιεί το </a:t>
            </a:r>
            <a:r>
              <a:rPr lang="en-US" sz="1600" dirty="0" smtClean="0">
                <a:solidFill>
                  <a:schemeClr val="accent1">
                    <a:lumMod val="75000"/>
                  </a:schemeClr>
                </a:solidFill>
                <a:latin typeface="+mn-lt"/>
              </a:rPr>
              <a:t>Boolean </a:t>
            </a:r>
            <a:r>
              <a:rPr lang="el-GR" sz="1600" dirty="0" smtClean="0">
                <a:solidFill>
                  <a:schemeClr val="accent1">
                    <a:lumMod val="75000"/>
                  </a:schemeClr>
                </a:solidFill>
                <a:latin typeface="+mn-lt"/>
              </a:rPr>
              <a:t>μοντέλο </a:t>
            </a:r>
            <a:r>
              <a:rPr lang="en-US" sz="1600" dirty="0" smtClean="0">
                <a:solidFill>
                  <a:schemeClr val="accent1">
                    <a:lumMod val="75000"/>
                  </a:schemeClr>
                </a:solidFill>
                <a:latin typeface="+mn-lt"/>
              </a:rPr>
              <a:t>?</a:t>
            </a:r>
          </a:p>
        </p:txBody>
      </p:sp>
    </p:spTree>
    <p:extLst>
      <p:ext uri="{BB962C8B-B14F-4D97-AF65-F5344CB8AC3E}">
        <p14:creationId xmlns:p14="http://schemas.microsoft.com/office/powerpoint/2010/main" val="235043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112" charset="-128"/>
              </a:rPr>
              <a:t>Παράδειγμα</a:t>
            </a:r>
            <a:r>
              <a:rPr lang="en-US" dirty="0" smtClean="0">
                <a:solidFill>
                  <a:schemeClr val="accent2">
                    <a:lumMod val="75000"/>
                  </a:schemeClr>
                </a:solidFill>
                <a:ea typeface="ＭＳ Ｐゴシック" pitchFamily="-112" charset="-128"/>
              </a:rPr>
              <a:t>: </a:t>
            </a:r>
            <a:r>
              <a:rPr lang="en-US" dirty="0" err="1" smtClean="0">
                <a:solidFill>
                  <a:schemeClr val="accent2">
                    <a:lumMod val="75000"/>
                  </a:schemeClr>
                </a:solidFill>
                <a:ea typeface="ＭＳ Ｐゴシック" pitchFamily="-112" charset="-128"/>
              </a:rPr>
              <a:t>WestLaw</a:t>
            </a:r>
            <a:r>
              <a:rPr lang="en-US" dirty="0" smtClean="0">
                <a:solidFill>
                  <a:schemeClr val="accent2">
                    <a:lumMod val="75000"/>
                  </a:schemeClr>
                </a:solidFill>
                <a:ea typeface="ＭＳ Ｐゴシック" pitchFamily="-112" charset="-128"/>
              </a:rPr>
              <a:t>   </a:t>
            </a:r>
            <a:r>
              <a:rPr lang="en-US" sz="2000" dirty="0" smtClean="0">
                <a:solidFill>
                  <a:srgbClr val="008000"/>
                </a:solidFill>
                <a:latin typeface="Arial" charset="0"/>
                <a:ea typeface="ＭＳ Ｐゴシック" pitchFamily="-112" charset="-128"/>
                <a:cs typeface="Arial" charset="0"/>
              </a:rPr>
              <a:t>http://www.westlaw.com/</a:t>
            </a:r>
          </a:p>
        </p:txBody>
      </p:sp>
      <p:sp>
        <p:nvSpPr>
          <p:cNvPr id="47107" name="Rectangle 1027"/>
          <p:cNvSpPr>
            <a:spLocks noGrp="1" noChangeArrowheads="1"/>
          </p:cNvSpPr>
          <p:nvPr>
            <p:ph idx="1"/>
          </p:nvPr>
        </p:nvSpPr>
        <p:spPr>
          <a:xfrm>
            <a:off x="395536" y="1628800"/>
            <a:ext cx="8291264" cy="5000600"/>
          </a:xfrm>
        </p:spPr>
        <p:txBody>
          <a:bodyPr/>
          <a:lstStyle/>
          <a:p>
            <a:pPr eaLnBrk="1" hangingPunct="1"/>
            <a:r>
              <a:rPr lang="el-GR" dirty="0" smtClean="0">
                <a:solidFill>
                  <a:srgbClr val="000000"/>
                </a:solidFill>
                <a:ea typeface="ＭＳ Ｐゴシック" pitchFamily="-112" charset="-128"/>
                <a:cs typeface="Arial" charset="0"/>
              </a:rPr>
              <a:t>Μεγάλο εμπορικό </a:t>
            </a:r>
            <a:r>
              <a:rPr lang="en-US" dirty="0" smtClean="0">
                <a:solidFill>
                  <a:srgbClr val="000000"/>
                </a:solidFill>
                <a:ea typeface="ＭＳ Ｐゴシック" pitchFamily="-112" charset="-128"/>
                <a:cs typeface="Arial" charset="0"/>
              </a:rPr>
              <a:t>(</a:t>
            </a:r>
            <a:r>
              <a:rPr lang="el-GR" dirty="0" smtClean="0">
                <a:solidFill>
                  <a:srgbClr val="000000"/>
                </a:solidFill>
                <a:ea typeface="ＭＳ Ｐゴシック" pitchFamily="-112" charset="-128"/>
                <a:cs typeface="Arial" charset="0"/>
              </a:rPr>
              <a:t>συνδρομές επί πληρωμή) σύστημα</a:t>
            </a:r>
          </a:p>
          <a:p>
            <a:pPr eaLnBrk="1" hangingPunct="1"/>
            <a:endParaRPr lang="el-GR" sz="1200" dirty="0" smtClean="0">
              <a:solidFill>
                <a:srgbClr val="000000"/>
              </a:solidFill>
              <a:ea typeface="ＭＳ Ｐゴシック" pitchFamily="-112" charset="-128"/>
              <a:cs typeface="Arial" charset="0"/>
            </a:endParaRPr>
          </a:p>
          <a:p>
            <a:pPr eaLnBrk="1" hangingPunct="1"/>
            <a:r>
              <a:rPr lang="el-GR" dirty="0" smtClean="0">
                <a:solidFill>
                  <a:srgbClr val="000000"/>
                </a:solidFill>
                <a:ea typeface="ＭＳ Ｐゴシック" pitchFamily="-112" charset="-128"/>
                <a:cs typeface="Arial" charset="0"/>
              </a:rPr>
              <a:t>Αναζήτηση σε νομικά κείμενα </a:t>
            </a:r>
            <a:r>
              <a:rPr lang="en-US" dirty="0" smtClean="0">
                <a:solidFill>
                  <a:srgbClr val="000000"/>
                </a:solidFill>
                <a:ea typeface="ＭＳ Ｐゴシック" pitchFamily="-112" charset="-128"/>
                <a:cs typeface="Arial" charset="0"/>
              </a:rPr>
              <a:t>(</a:t>
            </a:r>
            <a:r>
              <a:rPr lang="el-GR" dirty="0" smtClean="0">
                <a:solidFill>
                  <a:srgbClr val="000000"/>
                </a:solidFill>
                <a:ea typeface="ＭＳ Ｐゴシック" pitchFamily="-112" charset="-128"/>
                <a:cs typeface="Arial" charset="0"/>
              </a:rPr>
              <a:t>άρχισε το</a:t>
            </a:r>
            <a:r>
              <a:rPr lang="en-US" dirty="0" smtClean="0">
                <a:solidFill>
                  <a:srgbClr val="000000"/>
                </a:solidFill>
                <a:ea typeface="ＭＳ Ｐゴシック" pitchFamily="-112" charset="-128"/>
                <a:cs typeface="Arial" charset="0"/>
              </a:rPr>
              <a:t> 1975</a:t>
            </a:r>
            <a:r>
              <a:rPr lang="el-GR" dirty="0" smtClean="0">
                <a:solidFill>
                  <a:srgbClr val="000000"/>
                </a:solidFill>
                <a:ea typeface="ＭＳ Ｐゴシック" pitchFamily="-112" charset="-128"/>
                <a:cs typeface="Arial" charset="0"/>
              </a:rPr>
              <a:t>,</a:t>
            </a:r>
            <a:r>
              <a:rPr lang="en-US" dirty="0" smtClean="0">
                <a:solidFill>
                  <a:srgbClr val="000000"/>
                </a:solidFill>
                <a:ea typeface="ＭＳ Ｐゴシック" pitchFamily="-112" charset="-128"/>
                <a:cs typeface="Arial" charset="0"/>
              </a:rPr>
              <a:t> </a:t>
            </a:r>
            <a:r>
              <a:rPr lang="el-GR" dirty="0" smtClean="0">
                <a:solidFill>
                  <a:srgbClr val="000000"/>
                </a:solidFill>
                <a:ea typeface="ＭＳ Ｐゴシック" pitchFamily="-112" charset="-128"/>
                <a:cs typeface="Arial" charset="0"/>
              </a:rPr>
              <a:t>η διάταξη προστέθηκε το 1992)</a:t>
            </a:r>
          </a:p>
          <a:p>
            <a:pPr eaLnBrk="1" hangingPunct="1"/>
            <a:endParaRPr lang="en-US" sz="2400" dirty="0" smtClean="0">
              <a:solidFill>
                <a:srgbClr val="000000"/>
              </a:solidFill>
              <a:ea typeface="ＭＳ Ｐゴシック" pitchFamily="-112" charset="-128"/>
              <a:cs typeface="Arial" charset="0"/>
            </a:endParaRPr>
          </a:p>
          <a:p>
            <a:pPr eaLnBrk="1" hangingPunct="1"/>
            <a:r>
              <a:rPr lang="el-GR" dirty="0" smtClean="0">
                <a:solidFill>
                  <a:srgbClr val="000000"/>
                </a:solidFill>
                <a:ea typeface="ＭＳ Ｐゴシック" pitchFamily="-112" charset="-128"/>
                <a:cs typeface="Arial" charset="0"/>
              </a:rPr>
              <a:t>Δεκάδες </a:t>
            </a:r>
            <a:r>
              <a:rPr lang="en-US" dirty="0" smtClean="0">
                <a:solidFill>
                  <a:srgbClr val="000000"/>
                </a:solidFill>
                <a:ea typeface="ＭＳ Ｐゴシック" pitchFamily="-112" charset="-128"/>
                <a:cs typeface="Arial" charset="0"/>
              </a:rPr>
              <a:t>terabytes </a:t>
            </a:r>
            <a:r>
              <a:rPr lang="el-GR" dirty="0" smtClean="0">
                <a:solidFill>
                  <a:srgbClr val="000000"/>
                </a:solidFill>
                <a:ea typeface="ＭＳ Ｐゴシック" pitchFamily="-112" charset="-128"/>
                <a:cs typeface="Arial" charset="0"/>
              </a:rPr>
              <a:t>δεδομένων, </a:t>
            </a:r>
            <a:r>
              <a:rPr lang="en-US" dirty="0" smtClean="0">
                <a:solidFill>
                  <a:srgbClr val="000000"/>
                </a:solidFill>
                <a:ea typeface="ＭＳ Ｐゴシック" pitchFamily="-112" charset="-128"/>
                <a:cs typeface="Arial" charset="0"/>
              </a:rPr>
              <a:t>700</a:t>
            </a:r>
            <a:r>
              <a:rPr lang="el-GR" dirty="0" smtClean="0">
                <a:solidFill>
                  <a:srgbClr val="000000"/>
                </a:solidFill>
                <a:ea typeface="ＭＳ Ｐゴシック" pitchFamily="-112" charset="-128"/>
                <a:cs typeface="Arial" charset="0"/>
              </a:rPr>
              <a:t>.</a:t>
            </a:r>
            <a:r>
              <a:rPr lang="en-US" dirty="0" smtClean="0">
                <a:solidFill>
                  <a:srgbClr val="000000"/>
                </a:solidFill>
                <a:ea typeface="ＭＳ Ｐゴシック" pitchFamily="-112" charset="-128"/>
                <a:cs typeface="Arial" charset="0"/>
              </a:rPr>
              <a:t>000 </a:t>
            </a:r>
            <a:r>
              <a:rPr lang="el-GR" dirty="0" smtClean="0">
                <a:solidFill>
                  <a:srgbClr val="000000"/>
                </a:solidFill>
                <a:ea typeface="ＭＳ Ｐゴシック" pitchFamily="-112" charset="-128"/>
                <a:cs typeface="Arial" charset="0"/>
              </a:rPr>
              <a:t>χρήστες</a:t>
            </a:r>
          </a:p>
          <a:p>
            <a:pPr eaLnBrk="1" hangingPunct="1"/>
            <a:endParaRPr lang="en-US" dirty="0" smtClean="0">
              <a:solidFill>
                <a:srgbClr val="000000"/>
              </a:solidFill>
              <a:ea typeface="ＭＳ Ｐゴシック" pitchFamily="-112" charset="-128"/>
              <a:cs typeface="Arial" charset="0"/>
            </a:endParaRPr>
          </a:p>
          <a:p>
            <a:pPr eaLnBrk="1" hangingPunct="1"/>
            <a:r>
              <a:rPr lang="el-GR" dirty="0" smtClean="0">
                <a:solidFill>
                  <a:srgbClr val="000000"/>
                </a:solidFill>
                <a:ea typeface="ＭＳ Ｐゴシック" pitchFamily="-112" charset="-128"/>
                <a:cs typeface="Arial" charset="0"/>
              </a:rPr>
              <a:t>Η πλειοψηφία των χρηστών </a:t>
            </a:r>
            <a:r>
              <a:rPr lang="el-GR" i="1" dirty="0" smtClean="0">
                <a:solidFill>
                  <a:srgbClr val="000000"/>
                </a:solidFill>
                <a:ea typeface="ＭＳ Ｐゴシック" pitchFamily="-112" charset="-128"/>
                <a:cs typeface="Arial" charset="0"/>
              </a:rPr>
              <a:t>ακόμα</a:t>
            </a:r>
            <a:r>
              <a:rPr lang="el-GR" dirty="0" smtClean="0">
                <a:solidFill>
                  <a:srgbClr val="000000"/>
                </a:solidFill>
                <a:ea typeface="ＭＳ Ｐゴシック" pitchFamily="-112" charset="-128"/>
                <a:cs typeface="Arial" charset="0"/>
              </a:rPr>
              <a:t> χρησιμοποιεί </a:t>
            </a:r>
            <a:r>
              <a:rPr lang="en-US" dirty="0" smtClean="0">
                <a:solidFill>
                  <a:srgbClr val="000000"/>
                </a:solidFill>
                <a:ea typeface="ＭＳ Ｐゴシック" pitchFamily="-112" charset="-128"/>
                <a:cs typeface="Arial" charset="0"/>
              </a:rPr>
              <a:t>Boolean </a:t>
            </a:r>
            <a:r>
              <a:rPr lang="el-GR" dirty="0" smtClean="0">
                <a:solidFill>
                  <a:srgbClr val="000000"/>
                </a:solidFill>
                <a:ea typeface="ＭＳ Ｐゴシック" pitchFamily="-112" charset="-128"/>
                <a:cs typeface="Arial" charset="0"/>
              </a:rPr>
              <a:t>ερωτήματα</a:t>
            </a:r>
            <a:endParaRPr lang="en-US" dirty="0" smtClean="0">
              <a:solidFill>
                <a:srgbClr val="000000"/>
              </a:solidFill>
              <a:ea typeface="ＭＳ Ｐゴシック" pitchFamily="-112" charset="-128"/>
              <a:cs typeface="Arial" charset="0"/>
            </a:endParaRPr>
          </a:p>
        </p:txBody>
      </p:sp>
      <p:sp>
        <p:nvSpPr>
          <p:cNvPr id="47108" name="Slide Number Placeholder 5"/>
          <p:cNvSpPr>
            <a:spLocks noGrp="1"/>
          </p:cNvSpPr>
          <p:nvPr>
            <p:ph type="sldNum" sz="quarter" idx="12"/>
          </p:nvPr>
        </p:nvSpPr>
        <p:spPr bwMode="auto">
          <a:noFill/>
          <a:ln>
            <a:miter lim="800000"/>
            <a:headEnd/>
            <a:tailEnd/>
          </a:ln>
        </p:spPr>
        <p:txBody>
          <a:bodyPr/>
          <a:lstStyle/>
          <a:p>
            <a:fld id="{1AF5E3B2-5149-4434-9801-57CEF1794057}" type="slidenum">
              <a:rPr lang="en-US"/>
              <a:pPr/>
              <a:t>22</a:t>
            </a:fld>
            <a:endParaRPr lang="en-US"/>
          </a:p>
        </p:txBody>
      </p:sp>
      <p:sp>
        <p:nvSpPr>
          <p:cNvPr id="47109" name="TextBox 4"/>
          <p:cNvSpPr txBox="1">
            <a:spLocks noChangeArrowheads="1"/>
          </p:cNvSpPr>
          <p:nvPr/>
        </p:nvSpPr>
        <p:spPr bwMode="auto">
          <a:xfrm>
            <a:off x="7746267" y="195849"/>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1.4</a:t>
            </a:r>
          </a:p>
        </p:txBody>
      </p:sp>
    </p:spTree>
    <p:extLst>
      <p:ext uri="{BB962C8B-B14F-4D97-AF65-F5344CB8AC3E}">
        <p14:creationId xmlns:p14="http://schemas.microsoft.com/office/powerpoint/2010/main" val="191218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112" charset="-128"/>
              </a:rPr>
              <a:t>Παράδειγμα</a:t>
            </a:r>
            <a:r>
              <a:rPr lang="en-US" dirty="0" smtClean="0">
                <a:solidFill>
                  <a:schemeClr val="accent2">
                    <a:lumMod val="75000"/>
                  </a:schemeClr>
                </a:solidFill>
                <a:ea typeface="ＭＳ Ｐゴシック" pitchFamily="-112" charset="-128"/>
              </a:rPr>
              <a:t>: </a:t>
            </a:r>
            <a:r>
              <a:rPr lang="en-US" dirty="0" err="1" smtClean="0">
                <a:solidFill>
                  <a:schemeClr val="accent2">
                    <a:lumMod val="75000"/>
                  </a:schemeClr>
                </a:solidFill>
                <a:ea typeface="ＭＳ Ｐゴシック" pitchFamily="-112" charset="-128"/>
              </a:rPr>
              <a:t>WestLaw</a:t>
            </a:r>
            <a:r>
              <a:rPr lang="en-US" dirty="0" smtClean="0">
                <a:solidFill>
                  <a:schemeClr val="accent2">
                    <a:lumMod val="75000"/>
                  </a:schemeClr>
                </a:solidFill>
                <a:ea typeface="ＭＳ Ｐゴシック" pitchFamily="-112" charset="-128"/>
              </a:rPr>
              <a:t>   </a:t>
            </a:r>
            <a:r>
              <a:rPr lang="en-US" sz="2000" dirty="0" smtClean="0">
                <a:solidFill>
                  <a:srgbClr val="008000"/>
                </a:solidFill>
                <a:latin typeface="Arial" charset="0"/>
                <a:ea typeface="ＭＳ Ｐゴシック" pitchFamily="-112" charset="-128"/>
                <a:cs typeface="Arial" charset="0"/>
              </a:rPr>
              <a:t>http://www.westlaw.com/</a:t>
            </a:r>
          </a:p>
        </p:txBody>
      </p:sp>
      <p:sp>
        <p:nvSpPr>
          <p:cNvPr id="47107" name="Rectangle 1027"/>
          <p:cNvSpPr>
            <a:spLocks noGrp="1" noChangeArrowheads="1"/>
          </p:cNvSpPr>
          <p:nvPr>
            <p:ph idx="1"/>
          </p:nvPr>
        </p:nvSpPr>
        <p:spPr>
          <a:xfrm>
            <a:off x="395536" y="1628800"/>
            <a:ext cx="8280920" cy="2520280"/>
          </a:xfrm>
        </p:spPr>
        <p:txBody>
          <a:bodyPr/>
          <a:lstStyle/>
          <a:p>
            <a:pPr eaLnBrk="1" hangingPunct="1"/>
            <a:r>
              <a:rPr lang="el-GR" sz="2400" dirty="0" smtClean="0">
                <a:solidFill>
                  <a:srgbClr val="000000"/>
                </a:solidFill>
                <a:ea typeface="ＭＳ Ｐゴシック" pitchFamily="-112" charset="-128"/>
                <a:cs typeface="Arial" charset="0"/>
              </a:rPr>
              <a:t>Παράδειγμα</a:t>
            </a:r>
            <a:r>
              <a:rPr lang="en-US" sz="2400" dirty="0" smtClean="0">
                <a:solidFill>
                  <a:srgbClr val="000000"/>
                </a:solidFill>
                <a:ea typeface="ＭＳ Ｐゴシック" pitchFamily="-112" charset="-128"/>
                <a:cs typeface="Arial" charset="0"/>
              </a:rPr>
              <a:t>:</a:t>
            </a:r>
          </a:p>
          <a:p>
            <a:pPr lvl="1" eaLnBrk="1" hangingPunct="1"/>
            <a:r>
              <a:rPr lang="el-GR" i="1" dirty="0" smtClean="0">
                <a:solidFill>
                  <a:srgbClr val="000000"/>
                </a:solidFill>
                <a:ea typeface="ＭＳ Ｐゴシック" pitchFamily="-112" charset="-128"/>
                <a:cs typeface="Arial" charset="0"/>
              </a:rPr>
              <a:t>Ανάγκη πληροφόρησης: </a:t>
            </a:r>
            <a:r>
              <a:rPr lang="en-US" sz="2000" dirty="0" smtClean="0">
                <a:solidFill>
                  <a:srgbClr val="000000"/>
                </a:solidFill>
                <a:ea typeface="ＭＳ Ｐゴシック" pitchFamily="-112" charset="-128"/>
                <a:cs typeface="Arial" charset="0"/>
              </a:rPr>
              <a:t>What is the statute of limitations in cases involving the federal tort claims act?</a:t>
            </a:r>
          </a:p>
          <a:p>
            <a:pPr lvl="1" eaLnBrk="1" hangingPunct="1"/>
            <a:r>
              <a:rPr lang="el-GR" i="1" dirty="0" smtClean="0">
                <a:solidFill>
                  <a:srgbClr val="000000"/>
                </a:solidFill>
                <a:ea typeface="ＭＳ Ｐゴシック" pitchFamily="-112" charset="-128"/>
                <a:cs typeface="Arial" charset="0"/>
              </a:rPr>
              <a:t>Ερώτημα</a:t>
            </a:r>
            <a:r>
              <a:rPr lang="el-GR" dirty="0" smtClean="0">
                <a:solidFill>
                  <a:srgbClr val="000000"/>
                </a:solidFill>
                <a:ea typeface="ＭＳ Ｐゴシック" pitchFamily="-112" charset="-128"/>
                <a:cs typeface="Arial" charset="0"/>
              </a:rPr>
              <a:t>:</a:t>
            </a:r>
          </a:p>
          <a:p>
            <a:pPr lvl="1" eaLnBrk="1" hangingPunct="1">
              <a:buNone/>
            </a:pPr>
            <a:r>
              <a:rPr lang="el-GR" dirty="0" smtClean="0">
                <a:solidFill>
                  <a:srgbClr val="3333CD"/>
                </a:solidFill>
                <a:ea typeface="ＭＳ Ｐゴシック" pitchFamily="-112" charset="-128"/>
                <a:cs typeface="Arial" charset="0"/>
              </a:rPr>
              <a:t>   </a:t>
            </a:r>
            <a:r>
              <a:rPr lang="en-US" dirty="0" smtClean="0">
                <a:solidFill>
                  <a:srgbClr val="3333CD"/>
                </a:solidFill>
                <a:ea typeface="ＭＳ Ｐゴシック" pitchFamily="-112" charset="-128"/>
                <a:cs typeface="Arial" charset="0"/>
              </a:rPr>
              <a:t>LIMIT! /3 STATUTE ACTION /S FEDERAL /2 TORT /3 CLAIM</a:t>
            </a:r>
          </a:p>
          <a:p>
            <a:pPr lvl="2" eaLnBrk="1" hangingPunct="1"/>
            <a:r>
              <a:rPr lang="en-US" dirty="0" smtClean="0">
                <a:ea typeface="ＭＳ Ｐゴシック" pitchFamily="-112" charset="-128"/>
                <a:cs typeface="Arial" charset="0"/>
              </a:rPr>
              <a:t>/3 = within 3 words, /S = in same sentence</a:t>
            </a:r>
            <a:endParaRPr lang="el-GR" dirty="0" smtClean="0">
              <a:ea typeface="ＭＳ Ｐゴシック" pitchFamily="-112" charset="-128"/>
              <a:cs typeface="Arial" charset="0"/>
            </a:endParaRPr>
          </a:p>
        </p:txBody>
      </p:sp>
      <p:sp>
        <p:nvSpPr>
          <p:cNvPr id="47108" name="Slide Number Placeholder 5"/>
          <p:cNvSpPr>
            <a:spLocks noGrp="1"/>
          </p:cNvSpPr>
          <p:nvPr>
            <p:ph type="sldNum" sz="quarter" idx="12"/>
          </p:nvPr>
        </p:nvSpPr>
        <p:spPr bwMode="auto">
          <a:noFill/>
          <a:ln>
            <a:miter lim="800000"/>
            <a:headEnd/>
            <a:tailEnd/>
          </a:ln>
        </p:spPr>
        <p:txBody>
          <a:bodyPr/>
          <a:lstStyle/>
          <a:p>
            <a:fld id="{1AF5E3B2-5149-4434-9801-57CEF1794057}" type="slidenum">
              <a:rPr lang="en-US"/>
              <a:pPr/>
              <a:t>23</a:t>
            </a:fld>
            <a:endParaRPr lang="en-US"/>
          </a:p>
        </p:txBody>
      </p:sp>
      <p:sp>
        <p:nvSpPr>
          <p:cNvPr id="47109" name="TextBox 4"/>
          <p:cNvSpPr txBox="1">
            <a:spLocks noChangeArrowheads="1"/>
          </p:cNvSpPr>
          <p:nvPr/>
        </p:nvSpPr>
        <p:spPr bwMode="auto">
          <a:xfrm>
            <a:off x="7812360" y="241780"/>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1.4</a:t>
            </a:r>
          </a:p>
        </p:txBody>
      </p:sp>
      <p:sp>
        <p:nvSpPr>
          <p:cNvPr id="6" name="Rectangle 1027"/>
          <p:cNvSpPr txBox="1">
            <a:spLocks noChangeArrowheads="1"/>
          </p:cNvSpPr>
          <p:nvPr/>
        </p:nvSpPr>
        <p:spPr bwMode="auto">
          <a:xfrm>
            <a:off x="395536" y="4149080"/>
            <a:ext cx="8280920"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457200" latinLnBrk="0">
              <a:lnSpc>
                <a:spcPct val="100000"/>
              </a:lnSpc>
              <a:spcBef>
                <a:spcPct val="20000"/>
              </a:spcBef>
              <a:buClr>
                <a:srgbClr val="437085"/>
              </a:buClr>
              <a:buSzTx/>
              <a:buFont typeface="Wingdings" pitchFamily="-112" charset="2"/>
              <a:buChar char="§"/>
              <a:tabLst/>
              <a:defRPr/>
            </a:pPr>
            <a:r>
              <a:rPr lang="el-GR" dirty="0" smtClean="0">
                <a:solidFill>
                  <a:srgbClr val="000000"/>
                </a:solidFill>
                <a:latin typeface="+mn-lt"/>
                <a:ea typeface="ＭＳ Ｐゴシック" pitchFamily="-112" charset="-128"/>
                <a:cs typeface="Arial" charset="0"/>
              </a:rPr>
              <a:t>Παράδειγμα</a:t>
            </a:r>
            <a:r>
              <a:rPr lang="en-US" dirty="0" smtClean="0">
                <a:solidFill>
                  <a:srgbClr val="000000"/>
                </a:solidFill>
                <a:latin typeface="+mn-lt"/>
                <a:ea typeface="ＭＳ Ｐゴシック" pitchFamily="-112" charset="-128"/>
                <a:cs typeface="Arial" charset="0"/>
              </a:rPr>
              <a:t>:</a:t>
            </a:r>
            <a:endParaRPr lang="el-GR" dirty="0" smtClean="0">
              <a:solidFill>
                <a:srgbClr val="000000"/>
              </a:solidFill>
              <a:latin typeface="+mn-lt"/>
              <a:ea typeface="ＭＳ Ｐゴシック" pitchFamily="-112" charset="-128"/>
              <a:cs typeface="Arial" charset="0"/>
            </a:endParaRPr>
          </a:p>
          <a:p>
            <a:pPr marL="1085850" lvl="1" indent="-342900" defTabSz="457200">
              <a:spcBef>
                <a:spcPct val="20000"/>
              </a:spcBef>
              <a:buClr>
                <a:srgbClr val="437085"/>
              </a:buClr>
              <a:buFont typeface="Wingdings" pitchFamily="-112" charset="2"/>
              <a:buChar char="§"/>
            </a:pPr>
            <a:r>
              <a:rPr lang="el-GR" i="1" dirty="0" smtClean="0">
                <a:solidFill>
                  <a:srgbClr val="000000"/>
                </a:solidFill>
                <a:latin typeface="+mn-lt"/>
                <a:ea typeface="ＭＳ Ｐゴシック" pitchFamily="-112" charset="-128"/>
                <a:cs typeface="Arial" charset="0"/>
              </a:rPr>
              <a:t>Ανάγκη πληροφόρησης: </a:t>
            </a:r>
            <a:r>
              <a:rPr lang="en-US" sz="2000" dirty="0" smtClean="0">
                <a:solidFill>
                  <a:srgbClr val="000000"/>
                </a:solidFill>
                <a:latin typeface="+mn-lt"/>
                <a:ea typeface="ＭＳ Ｐゴシック" pitchFamily="-112" charset="-128"/>
                <a:cs typeface="Arial" charset="0"/>
              </a:rPr>
              <a:t>Information on the legal theories involved in</a:t>
            </a:r>
            <a:r>
              <a:rPr lang="el-GR" sz="2000" dirty="0" smtClean="0">
                <a:solidFill>
                  <a:srgbClr val="000000"/>
                </a:solidFill>
                <a:latin typeface="+mn-lt"/>
                <a:ea typeface="ＭＳ Ｐゴシック" pitchFamily="-112" charset="-128"/>
                <a:cs typeface="Arial" charset="0"/>
              </a:rPr>
              <a:t> </a:t>
            </a:r>
            <a:r>
              <a:rPr lang="en-US" sz="2000" dirty="0" smtClean="0">
                <a:solidFill>
                  <a:srgbClr val="000000"/>
                </a:solidFill>
                <a:latin typeface="+mn-lt"/>
                <a:ea typeface="ＭＳ Ｐゴシック" pitchFamily="-112" charset="-128"/>
                <a:cs typeface="Arial" charset="0"/>
              </a:rPr>
              <a:t>preventing the disclosure of trade secrets by employees formerly</a:t>
            </a:r>
            <a:r>
              <a:rPr lang="el-GR" sz="2000" dirty="0" smtClean="0">
                <a:solidFill>
                  <a:srgbClr val="000000"/>
                </a:solidFill>
                <a:latin typeface="+mn-lt"/>
                <a:ea typeface="ＭＳ Ｐゴシック" pitchFamily="-112" charset="-128"/>
                <a:cs typeface="Arial" charset="0"/>
              </a:rPr>
              <a:t> </a:t>
            </a:r>
            <a:r>
              <a:rPr lang="en-US" sz="2000" dirty="0" smtClean="0">
                <a:solidFill>
                  <a:srgbClr val="000000"/>
                </a:solidFill>
                <a:latin typeface="+mn-lt"/>
                <a:ea typeface="ＭＳ Ｐゴシック" pitchFamily="-112" charset="-128"/>
                <a:cs typeface="Arial" charset="0"/>
              </a:rPr>
              <a:t>employed by a competing company </a:t>
            </a: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400" b="0" i="1" u="none" strike="noStrike" kern="1200" cap="none" spc="0" normalizeH="0" baseline="0" noProof="0" dirty="0" smtClean="0">
                <a:ln>
                  <a:noFill/>
                </a:ln>
                <a:solidFill>
                  <a:srgbClr val="000000"/>
                </a:solidFill>
                <a:effectLst/>
                <a:uLnTx/>
                <a:uFillTx/>
                <a:latin typeface="+mn-lt"/>
                <a:ea typeface="ＭＳ Ｐゴシック" pitchFamily="-112" charset="-128"/>
                <a:cs typeface="Arial" charset="0"/>
              </a:rPr>
              <a:t>Ερώτημα:</a:t>
            </a:r>
          </a:p>
          <a:p>
            <a:pPr lvl="0"/>
            <a:r>
              <a:rPr kumimoji="0" lang="el-GR" sz="2400" b="0" i="0" u="none" strike="noStrike" kern="1200" cap="none" spc="0" normalizeH="0" baseline="0" noProof="0" dirty="0" smtClean="0">
                <a:ln>
                  <a:noFill/>
                </a:ln>
                <a:solidFill>
                  <a:srgbClr val="3333CD"/>
                </a:solidFill>
                <a:effectLst/>
                <a:uLnTx/>
                <a:uFillTx/>
                <a:latin typeface="+mn-lt"/>
                <a:ea typeface="ＭＳ Ｐゴシック" pitchFamily="-112" charset="-128"/>
                <a:cs typeface="Arial" charset="0"/>
              </a:rPr>
              <a:t> 		</a:t>
            </a:r>
            <a:r>
              <a:rPr lang="en-US" dirty="0" smtClean="0">
                <a:solidFill>
                  <a:srgbClr val="3333CD"/>
                </a:solidFill>
                <a:latin typeface="+mn-lt"/>
                <a:ea typeface="ＭＳ Ｐゴシック" pitchFamily="-112" charset="-128"/>
                <a:cs typeface="Arial" charset="0"/>
              </a:rPr>
              <a:t>“trade secret” /s</a:t>
            </a:r>
            <a:r>
              <a:rPr lang="el-GR" dirty="0" smtClean="0">
                <a:solidFill>
                  <a:srgbClr val="3333CD"/>
                </a:solidFill>
                <a:latin typeface="+mn-lt"/>
                <a:ea typeface="ＭＳ Ｐゴシック" pitchFamily="-112" charset="-128"/>
                <a:cs typeface="Arial" charset="0"/>
              </a:rPr>
              <a:t> </a:t>
            </a:r>
            <a:r>
              <a:rPr lang="en-US" dirty="0" err="1" smtClean="0">
                <a:solidFill>
                  <a:srgbClr val="3333CD"/>
                </a:solidFill>
                <a:latin typeface="+mn-lt"/>
                <a:ea typeface="ＭＳ Ｐゴシック" pitchFamily="-112" charset="-128"/>
                <a:cs typeface="Arial" charset="0"/>
              </a:rPr>
              <a:t>disclos</a:t>
            </a:r>
            <a:r>
              <a:rPr lang="en-US" dirty="0" smtClean="0">
                <a:solidFill>
                  <a:srgbClr val="3333CD"/>
                </a:solidFill>
                <a:latin typeface="+mn-lt"/>
                <a:ea typeface="ＭＳ Ｐゴシック" pitchFamily="-112" charset="-128"/>
                <a:cs typeface="Arial" charset="0"/>
              </a:rPr>
              <a:t>! /s prevent /s </a:t>
            </a:r>
            <a:r>
              <a:rPr lang="en-US" dirty="0" err="1" smtClean="0">
                <a:solidFill>
                  <a:srgbClr val="3333CD"/>
                </a:solidFill>
                <a:latin typeface="+mn-lt"/>
                <a:ea typeface="ＭＳ Ｐゴシック" pitchFamily="-112" charset="-128"/>
                <a:cs typeface="Arial" charset="0"/>
              </a:rPr>
              <a:t>employe</a:t>
            </a:r>
            <a:r>
              <a:rPr lang="en-US" dirty="0" smtClean="0">
                <a:solidFill>
                  <a:srgbClr val="3333CD"/>
                </a:solidFill>
                <a:latin typeface="+mn-lt"/>
                <a:ea typeface="ＭＳ Ｐゴシック" pitchFamily="-112" charset="-128"/>
                <a:cs typeface="Arial" charset="0"/>
              </a:rPr>
              <a:t>!</a:t>
            </a:r>
          </a:p>
        </p:txBody>
      </p:sp>
    </p:spTree>
    <p:extLst>
      <p:ext uri="{BB962C8B-B14F-4D97-AF65-F5344CB8AC3E}">
        <p14:creationId xmlns:p14="http://schemas.microsoft.com/office/powerpoint/2010/main" val="16899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112" charset="-128"/>
              </a:rPr>
              <a:t>Παράδειγμα</a:t>
            </a:r>
            <a:r>
              <a:rPr lang="en-US" dirty="0" smtClean="0">
                <a:ea typeface="ＭＳ Ｐゴシック" pitchFamily="-112" charset="-128"/>
              </a:rPr>
              <a:t>: </a:t>
            </a:r>
            <a:r>
              <a:rPr lang="en-US" dirty="0" err="1" smtClean="0">
                <a:ea typeface="ＭＳ Ｐゴシック" pitchFamily="-112" charset="-128"/>
              </a:rPr>
              <a:t>WestLaw</a:t>
            </a:r>
            <a:r>
              <a:rPr lang="en-US" dirty="0" smtClean="0">
                <a:ea typeface="ＭＳ Ｐゴシック" pitchFamily="-112" charset="-128"/>
              </a:rPr>
              <a:t>   </a:t>
            </a:r>
            <a:r>
              <a:rPr lang="en-US" sz="2000" dirty="0" smtClean="0">
                <a:solidFill>
                  <a:srgbClr val="008000"/>
                </a:solidFill>
                <a:latin typeface="Arial" charset="0"/>
                <a:ea typeface="ＭＳ Ｐゴシック" pitchFamily="-112" charset="-128"/>
                <a:cs typeface="Arial" charset="0"/>
              </a:rPr>
              <a:t>http://www.westlaw.com/</a:t>
            </a:r>
          </a:p>
        </p:txBody>
      </p:sp>
      <p:sp>
        <p:nvSpPr>
          <p:cNvPr id="48131" name="Rectangle 3"/>
          <p:cNvSpPr>
            <a:spLocks noGrp="1" noChangeArrowheads="1"/>
          </p:cNvSpPr>
          <p:nvPr>
            <p:ph idx="1"/>
          </p:nvPr>
        </p:nvSpPr>
        <p:spPr>
          <a:xfrm>
            <a:off x="251520" y="1628800"/>
            <a:ext cx="8892480" cy="3744416"/>
          </a:xfrm>
        </p:spPr>
        <p:txBody>
          <a:bodyPr/>
          <a:lstStyle/>
          <a:p>
            <a:pPr eaLnBrk="1" hangingPunct="1"/>
            <a:r>
              <a:rPr lang="el-GR" sz="2400" dirty="0" smtClean="0">
                <a:solidFill>
                  <a:srgbClr val="000000"/>
                </a:solidFill>
                <a:ea typeface="ＭＳ Ｐゴシック" pitchFamily="-112" charset="-128"/>
                <a:cs typeface="Arial" charset="0"/>
              </a:rPr>
              <a:t>Ακόμα ένα παράδειγμα:</a:t>
            </a:r>
            <a:endParaRPr lang="en-US" sz="2400" dirty="0" smtClean="0">
              <a:solidFill>
                <a:srgbClr val="000000"/>
              </a:solidFill>
              <a:ea typeface="ＭＳ Ｐゴシック" pitchFamily="-112" charset="-128"/>
              <a:cs typeface="Arial" charset="0"/>
            </a:endParaRPr>
          </a:p>
          <a:p>
            <a:pPr lvl="1" eaLnBrk="1" hangingPunct="1"/>
            <a:r>
              <a:rPr lang="en-US" dirty="0" smtClean="0">
                <a:ea typeface="ＭＳ Ｐゴシック" pitchFamily="-112" charset="-128"/>
                <a:cs typeface="Arial" charset="0"/>
              </a:rPr>
              <a:t>Requirements for disabled people to be able to access a workplace</a:t>
            </a:r>
          </a:p>
          <a:p>
            <a:pPr lvl="1" eaLnBrk="1" hangingPunct="1"/>
            <a:r>
              <a:rPr lang="en-US" dirty="0" err="1" smtClean="0">
                <a:solidFill>
                  <a:schemeClr val="folHlink"/>
                </a:solidFill>
                <a:ea typeface="ＭＳ Ｐゴシック" pitchFamily="-112" charset="-128"/>
                <a:cs typeface="Arial" charset="0"/>
              </a:rPr>
              <a:t>disabl</a:t>
            </a:r>
            <a:r>
              <a:rPr lang="en-US" dirty="0" smtClean="0">
                <a:solidFill>
                  <a:schemeClr val="folHlink"/>
                </a:solidFill>
                <a:ea typeface="ＭＳ Ｐゴシック" pitchFamily="-112" charset="-128"/>
                <a:cs typeface="Arial" charset="0"/>
              </a:rPr>
              <a:t>! /p access! /s work-site work-place (employment /3 place)</a:t>
            </a:r>
          </a:p>
          <a:p>
            <a:pPr eaLnBrk="1" hangingPunct="1"/>
            <a:r>
              <a:rPr lang="en-US" sz="2000" dirty="0" smtClean="0">
                <a:ea typeface="ＭＳ Ｐゴシック" pitchFamily="-112" charset="-128"/>
              </a:rPr>
              <a:t>SPACE </a:t>
            </a:r>
            <a:r>
              <a:rPr lang="el-GR" sz="2000" dirty="0" smtClean="0">
                <a:ea typeface="ＭＳ Ｐゴシック" pitchFamily="-112" charset="-128"/>
              </a:rPr>
              <a:t>σημαίνει διάζευξη (</a:t>
            </a:r>
            <a:r>
              <a:rPr lang="en-US" sz="2000" dirty="0" smtClean="0">
                <a:ea typeface="ＭＳ Ｐゴシック" pitchFamily="-112" charset="-128"/>
              </a:rPr>
              <a:t>disjunction</a:t>
            </a:r>
            <a:r>
              <a:rPr lang="el-GR" sz="2000" dirty="0" smtClean="0">
                <a:ea typeface="ＭＳ Ｐゴシック" pitchFamily="-112" charset="-128"/>
              </a:rPr>
              <a:t>)</a:t>
            </a:r>
            <a:endParaRPr lang="en-US" sz="2000" dirty="0" smtClean="0">
              <a:ea typeface="ＭＳ Ｐゴシック" pitchFamily="-112" charset="-128"/>
            </a:endParaRPr>
          </a:p>
          <a:p>
            <a:pPr eaLnBrk="1" hangingPunct="1"/>
            <a:r>
              <a:rPr lang="el-GR" sz="2000" i="1" dirty="0" smtClean="0">
                <a:solidFill>
                  <a:schemeClr val="accent1">
                    <a:lumMod val="75000"/>
                  </a:schemeClr>
                </a:solidFill>
                <a:ea typeface="ＭＳ Ｐゴシック" pitchFamily="-112" charset="-128"/>
              </a:rPr>
              <a:t>Μακροσκελή, επακριβή ερωτήματα, τελεστές εγγύτητας (</a:t>
            </a:r>
            <a:r>
              <a:rPr lang="en-US" sz="2000" i="1" dirty="0" smtClean="0">
                <a:solidFill>
                  <a:schemeClr val="accent1">
                    <a:lumMod val="75000"/>
                  </a:schemeClr>
                </a:solidFill>
                <a:ea typeface="ＭＳ Ｐゴシック" pitchFamily="-112" charset="-128"/>
              </a:rPr>
              <a:t>proximity operators</a:t>
            </a:r>
            <a:r>
              <a:rPr lang="el-GR" sz="2000" i="1" dirty="0" smtClean="0">
                <a:solidFill>
                  <a:schemeClr val="accent1">
                    <a:lumMod val="75000"/>
                  </a:schemeClr>
                </a:solidFill>
                <a:ea typeface="ＭＳ Ｐゴシック" pitchFamily="-112" charset="-128"/>
              </a:rPr>
              <a:t>), διατυπωμένα σταδιακά (διαφορά από </a:t>
            </a:r>
            <a:r>
              <a:rPr lang="en-US" sz="2000" i="1" dirty="0" smtClean="0">
                <a:solidFill>
                  <a:schemeClr val="accent1">
                    <a:lumMod val="75000"/>
                  </a:schemeClr>
                </a:solidFill>
                <a:ea typeface="ＭＳ Ｐゴシック" pitchFamily="-112" charset="-128"/>
              </a:rPr>
              <a:t>web search</a:t>
            </a:r>
            <a:r>
              <a:rPr lang="el-GR" sz="2000" i="1" dirty="0" smtClean="0">
                <a:solidFill>
                  <a:schemeClr val="accent1">
                    <a:lumMod val="75000"/>
                  </a:schemeClr>
                </a:solidFill>
                <a:ea typeface="ＭＳ Ｐゴシック" pitchFamily="-112" charset="-128"/>
              </a:rPr>
              <a:t>)</a:t>
            </a:r>
            <a:endParaRPr lang="en-US" sz="2000" i="1" dirty="0" smtClean="0">
              <a:solidFill>
                <a:schemeClr val="accent1">
                  <a:lumMod val="75000"/>
                </a:schemeClr>
              </a:solidFill>
              <a:ea typeface="ＭＳ Ｐゴシック" pitchFamily="-112" charset="-128"/>
            </a:endParaRPr>
          </a:p>
          <a:p>
            <a:pPr eaLnBrk="1" hangingPunct="1"/>
            <a:r>
              <a:rPr lang="en-US" sz="2400" i="1" dirty="0" smtClean="0">
                <a:ea typeface="ＭＳ Ｐゴシック" pitchFamily="-112" charset="-128"/>
              </a:rPr>
              <a:t>Boolean </a:t>
            </a:r>
            <a:r>
              <a:rPr lang="el-GR" sz="2400" i="1" dirty="0" smtClean="0">
                <a:ea typeface="ＭＳ Ｐゴシック" pitchFamily="-112" charset="-128"/>
              </a:rPr>
              <a:t>αναζήτηση χρησιμοποιείται ακόμα από πολλούς επαγγελματίες</a:t>
            </a:r>
            <a:endParaRPr lang="en-US" sz="2400" i="1" dirty="0" smtClean="0">
              <a:ea typeface="ＭＳ Ｐゴシック" pitchFamily="-112" charset="-128"/>
            </a:endParaRPr>
          </a:p>
          <a:p>
            <a:pPr lvl="1" eaLnBrk="1" hangingPunct="1"/>
            <a:r>
              <a:rPr lang="el-GR" sz="2000" dirty="0" smtClean="0">
                <a:ea typeface="ＭＳ Ｐゴシック" pitchFamily="-112" charset="-128"/>
              </a:rPr>
              <a:t>Ξέρεις ακριβώς τι παίρνεις ως απάντηση</a:t>
            </a:r>
            <a:endParaRPr lang="en-US" sz="2000" dirty="0" smtClean="0">
              <a:ea typeface="ＭＳ Ｐゴシック" pitchFamily="-112" charset="-128"/>
            </a:endParaRPr>
          </a:p>
          <a:p>
            <a:pPr eaLnBrk="1" hangingPunct="1"/>
            <a:r>
              <a:rPr lang="el-GR" sz="2400" dirty="0" smtClean="0">
                <a:ea typeface="ＭＳ Ｐゴシック" pitchFamily="-112" charset="-128"/>
              </a:rPr>
              <a:t>Αυτό δε σημαίνει ότι δουλεύει καλύτερα</a:t>
            </a:r>
            <a:endParaRPr lang="en-US" sz="2400" dirty="0" smtClean="0">
              <a:ea typeface="ＭＳ Ｐゴシック" pitchFamily="-112" charset="-128"/>
            </a:endParaRPr>
          </a:p>
        </p:txBody>
      </p:sp>
      <p:sp>
        <p:nvSpPr>
          <p:cNvPr id="48132" name="TextBox 3"/>
          <p:cNvSpPr txBox="1">
            <a:spLocks noChangeArrowheads="1"/>
          </p:cNvSpPr>
          <p:nvPr/>
        </p:nvSpPr>
        <p:spPr bwMode="auto">
          <a:xfrm>
            <a:off x="7740352" y="260648"/>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1.4</a:t>
            </a:r>
          </a:p>
        </p:txBody>
      </p:sp>
    </p:spTree>
    <p:extLst>
      <p:ext uri="{BB962C8B-B14F-4D97-AF65-F5344CB8AC3E}">
        <p14:creationId xmlns:p14="http://schemas.microsoft.com/office/powerpoint/2010/main" val="372398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4559FE-E4CF-4C8C-8316-3BAE54D44B16}" type="slidenum">
              <a:rPr lang="en-US" smtClean="0"/>
              <a:pPr/>
              <a:t>25</a:t>
            </a:fld>
            <a:endParaRPr lang="en-US"/>
          </a:p>
        </p:txBody>
      </p:sp>
      <p:sp>
        <p:nvSpPr>
          <p:cNvPr id="3" name="TextBox 2"/>
          <p:cNvSpPr txBox="1"/>
          <p:nvPr/>
        </p:nvSpPr>
        <p:spPr>
          <a:xfrm>
            <a:off x="1259632" y="2276872"/>
            <a:ext cx="5760640" cy="1446550"/>
          </a:xfrm>
          <a:prstGeom prst="rect">
            <a:avLst/>
          </a:prstGeom>
          <a:noFill/>
        </p:spPr>
        <p:txBody>
          <a:bodyPr wrap="square" rtlCol="0">
            <a:spAutoFit/>
          </a:bodyPr>
          <a:lstStyle/>
          <a:p>
            <a:pPr algn="r"/>
            <a:r>
              <a:rPr lang="el-GR" sz="4400" dirty="0" smtClean="0">
                <a:solidFill>
                  <a:schemeClr val="accent1">
                    <a:lumMod val="75000"/>
                  </a:schemeClr>
                </a:solidFill>
                <a:latin typeface="+mn-lt"/>
                <a:ea typeface="ＭＳ Ｐゴシック" pitchFamily="-112" charset="-128"/>
              </a:rPr>
              <a:t>Λεξιλόγιο Όρων </a:t>
            </a:r>
            <a:r>
              <a:rPr lang="el-GR" sz="4400" i="1" dirty="0" smtClean="0">
                <a:solidFill>
                  <a:schemeClr val="accent1">
                    <a:lumMod val="75000"/>
                  </a:schemeClr>
                </a:solidFill>
                <a:latin typeface="+mn-lt"/>
                <a:ea typeface="ＭＳ Ｐゴシック" pitchFamily="-112" charset="-128"/>
              </a:rPr>
              <a:t>και </a:t>
            </a:r>
            <a:r>
              <a:rPr lang="el-GR" sz="4400" dirty="0" smtClean="0">
                <a:solidFill>
                  <a:schemeClr val="accent1">
                    <a:lumMod val="75000"/>
                  </a:schemeClr>
                </a:solidFill>
                <a:latin typeface="+mn-lt"/>
                <a:ea typeface="ＭＳ Ｐゴシック" pitchFamily="-112" charset="-128"/>
              </a:rPr>
              <a:t>Λίστες Καταχωρήσεων</a:t>
            </a:r>
            <a:endParaRPr lang="el-GR" sz="4400" dirty="0">
              <a:solidFill>
                <a:schemeClr val="accent1">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sz="3600" i="1" dirty="0" smtClean="0">
                <a:solidFill>
                  <a:schemeClr val="accent2">
                    <a:lumMod val="75000"/>
                  </a:schemeClr>
                </a:solidFill>
                <a:ea typeface="ＭＳ Ｐゴシック" pitchFamily="34" charset="-128"/>
              </a:rPr>
              <a:t>Τι άλλο θα δούμε σήμερα;</a:t>
            </a:r>
            <a:endParaRPr lang="en-US" sz="3600" i="1" dirty="0" smtClean="0">
              <a:solidFill>
                <a:schemeClr val="accent2">
                  <a:lumMod val="75000"/>
                </a:schemeClr>
              </a:solidFill>
              <a:ea typeface="ＭＳ Ｐゴシック" pitchFamily="34" charset="-128"/>
            </a:endParaRPr>
          </a:p>
        </p:txBody>
      </p:sp>
      <p:sp>
        <p:nvSpPr>
          <p:cNvPr id="20483" name="Rectangle 3"/>
          <p:cNvSpPr>
            <a:spLocks noGrp="1" noChangeArrowheads="1"/>
          </p:cNvSpPr>
          <p:nvPr>
            <p:ph idx="1"/>
          </p:nvPr>
        </p:nvSpPr>
        <p:spPr>
          <a:xfrm>
            <a:off x="467544" y="1844824"/>
            <a:ext cx="8003232" cy="3773016"/>
          </a:xfrm>
        </p:spPr>
        <p:txBody>
          <a:bodyPr/>
          <a:lstStyle/>
          <a:p>
            <a:pPr eaLnBrk="1" hangingPunct="1">
              <a:buFont typeface="Wingdings" pitchFamily="2" charset="2"/>
              <a:buNone/>
            </a:pPr>
            <a:endParaRPr lang="en-US" sz="2000" dirty="0" smtClean="0">
              <a:ea typeface="ＭＳ Ｐゴシック" pitchFamily="34" charset="-128"/>
            </a:endParaRPr>
          </a:p>
          <a:p>
            <a:pPr eaLnBrk="1" hangingPunct="1"/>
            <a:r>
              <a:rPr lang="el-GR" sz="2400" dirty="0" smtClean="0">
                <a:solidFill>
                  <a:schemeClr val="accent6">
                    <a:lumMod val="75000"/>
                  </a:schemeClr>
                </a:solidFill>
                <a:ea typeface="ＭＳ Ｐゴシック" pitchFamily="34" charset="-128"/>
              </a:rPr>
              <a:t>Προ-επεξεργασία για τη δημιουργία του λεξιλογίου όρων</a:t>
            </a:r>
            <a:endParaRPr lang="en-US" sz="2400" dirty="0" smtClean="0">
              <a:solidFill>
                <a:schemeClr val="accent6">
                  <a:lumMod val="75000"/>
                </a:schemeClr>
              </a:solidFill>
              <a:ea typeface="ＭＳ Ｐゴシック" pitchFamily="34" charset="-128"/>
            </a:endParaRPr>
          </a:p>
          <a:p>
            <a:pPr lvl="1" eaLnBrk="1" hangingPunct="1"/>
            <a:r>
              <a:rPr lang="el-GR" sz="2000" dirty="0" smtClean="0">
                <a:ea typeface="ＭＳ Ｐゴシック" pitchFamily="34" charset="-128"/>
              </a:rPr>
              <a:t>Έγγραφα</a:t>
            </a:r>
            <a:endParaRPr lang="en-US" sz="2000" dirty="0" smtClean="0">
              <a:ea typeface="ＭＳ Ｐゴシック" pitchFamily="34" charset="-128"/>
            </a:endParaRPr>
          </a:p>
          <a:p>
            <a:pPr lvl="1" eaLnBrk="1" hangingPunct="1"/>
            <a:r>
              <a:rPr lang="en-US" sz="2000" dirty="0" smtClean="0">
                <a:ea typeface="ＭＳ Ｐゴシック" pitchFamily="34" charset="-128"/>
              </a:rPr>
              <a:t>Tokenization</a:t>
            </a:r>
            <a:r>
              <a:rPr lang="el-GR" sz="2000" dirty="0" smtClean="0">
                <a:ea typeface="ＭＳ Ｐゴシック" pitchFamily="34" charset="-128"/>
              </a:rPr>
              <a:t> – Μονάδες εγγράφου</a:t>
            </a:r>
            <a:endParaRPr lang="en-US" sz="2000" dirty="0" smtClean="0">
              <a:ea typeface="ＭＳ Ｐゴシック" pitchFamily="34" charset="-128"/>
            </a:endParaRPr>
          </a:p>
          <a:p>
            <a:pPr lvl="1" eaLnBrk="1" hangingPunct="1"/>
            <a:r>
              <a:rPr lang="el-GR" sz="2000" dirty="0" smtClean="0">
                <a:ea typeface="ＭＳ Ｐゴシック" pitchFamily="34" charset="-128"/>
              </a:rPr>
              <a:t>Ποιους </a:t>
            </a:r>
            <a:r>
              <a:rPr lang="el-GR" sz="2000" i="1" dirty="0" smtClean="0">
                <a:ea typeface="ＭＳ Ｐゴシック" pitchFamily="34" charset="-128"/>
              </a:rPr>
              <a:t>όρους</a:t>
            </a:r>
            <a:r>
              <a:rPr lang="el-GR" sz="2000" dirty="0" smtClean="0">
                <a:ea typeface="ＭＳ Ｐゴシック" pitchFamily="34" charset="-128"/>
              </a:rPr>
              <a:t> εισάγουμε στο ευρετήριο; </a:t>
            </a:r>
          </a:p>
          <a:p>
            <a:pPr lvl="1" eaLnBrk="1" hangingPunct="1">
              <a:buNone/>
            </a:pPr>
            <a:endParaRPr lang="en-US" sz="2000" dirty="0" smtClean="0">
              <a:solidFill>
                <a:schemeClr val="tx2">
                  <a:lumMod val="75000"/>
                </a:schemeClr>
              </a:solidFill>
              <a:ea typeface="ＭＳ Ｐゴシック" pitchFamily="34" charset="-128"/>
            </a:endParaRPr>
          </a:p>
          <a:p>
            <a:pPr eaLnBrk="1" hangingPunct="1"/>
            <a:r>
              <a:rPr lang="el-GR" sz="2400" dirty="0" smtClean="0">
                <a:solidFill>
                  <a:schemeClr val="accent6">
                    <a:lumMod val="75000"/>
                  </a:schemeClr>
                </a:solidFill>
                <a:ea typeface="ＭＳ Ｐゴシック" pitchFamily="34" charset="-128"/>
              </a:rPr>
              <a:t>Καταχωρήσεις</a:t>
            </a:r>
            <a:endParaRPr lang="en-US" sz="2400" dirty="0" smtClean="0">
              <a:solidFill>
                <a:schemeClr val="accent6">
                  <a:lumMod val="75000"/>
                </a:schemeClr>
              </a:solidFill>
              <a:ea typeface="ＭＳ Ｐゴシック" pitchFamily="34" charset="-128"/>
            </a:endParaRPr>
          </a:p>
          <a:p>
            <a:pPr lvl="1" eaLnBrk="1" hangingPunct="1"/>
            <a:r>
              <a:rPr lang="el-GR" sz="2000" dirty="0" smtClean="0">
                <a:ea typeface="ＭＳ Ｐゴシック" pitchFamily="34" charset="-128"/>
              </a:rPr>
              <a:t>Γρηγορότερη συγχώνευση</a:t>
            </a:r>
            <a:r>
              <a:rPr lang="en-US" sz="2000" dirty="0" smtClean="0">
                <a:ea typeface="ＭＳ Ｐゴシック" pitchFamily="34" charset="-128"/>
              </a:rPr>
              <a:t>: </a:t>
            </a:r>
            <a:r>
              <a:rPr lang="el-GR" sz="2000" i="1" dirty="0" smtClean="0">
                <a:ea typeface="ＭＳ Ｐゴシック" pitchFamily="34" charset="-128"/>
              </a:rPr>
              <a:t>Λίστες Παράβλεψης </a:t>
            </a:r>
            <a:r>
              <a:rPr lang="el-GR" sz="2000" dirty="0" smtClean="0">
                <a:ea typeface="ＭＳ Ｐゴシック" pitchFamily="34" charset="-128"/>
              </a:rPr>
              <a:t>(</a:t>
            </a:r>
            <a:r>
              <a:rPr lang="en-US" sz="2000" dirty="0" smtClean="0">
                <a:ea typeface="ＭＳ Ｐゴシック" pitchFamily="34" charset="-128"/>
              </a:rPr>
              <a:t>skip lists</a:t>
            </a:r>
            <a:r>
              <a:rPr lang="el-GR" sz="2000" dirty="0" smtClean="0">
                <a:ea typeface="ＭＳ Ｐゴシック" pitchFamily="34" charset="-128"/>
              </a:rPr>
              <a:t>)</a:t>
            </a:r>
            <a:endParaRPr lang="en-US" sz="2000" dirty="0" smtClean="0">
              <a:ea typeface="ＭＳ Ｐゴシック" pitchFamily="34" charset="-128"/>
            </a:endParaRPr>
          </a:p>
          <a:p>
            <a:pPr lvl="1" eaLnBrk="1" hangingPunct="1"/>
            <a:r>
              <a:rPr lang="el-GR" sz="2000" dirty="0" smtClean="0">
                <a:ea typeface="ＭＳ Ｐゴシック" pitchFamily="34" charset="-128"/>
              </a:rPr>
              <a:t>Λίστες καταχωρήσεων </a:t>
            </a:r>
            <a:r>
              <a:rPr lang="el-GR" sz="2000" i="1" dirty="0" smtClean="0">
                <a:ea typeface="ＭＳ Ｐゴシック" pitchFamily="34" charset="-128"/>
              </a:rPr>
              <a:t>με πληροφορίες θέσεων </a:t>
            </a:r>
            <a:r>
              <a:rPr lang="el-GR" sz="2000" dirty="0" smtClean="0">
                <a:ea typeface="ＭＳ Ｐゴシック" pitchFamily="34" charset="-128"/>
              </a:rPr>
              <a:t>(</a:t>
            </a:r>
            <a:r>
              <a:rPr lang="en-US" sz="2000" dirty="0" smtClean="0">
                <a:ea typeface="ＭＳ Ｐゴシック" pitchFamily="34" charset="-128"/>
              </a:rPr>
              <a:t>Positional postings</a:t>
            </a:r>
            <a:r>
              <a:rPr lang="el-GR" sz="2000" dirty="0" smtClean="0">
                <a:ea typeface="ＭＳ Ｐゴシック" pitchFamily="34" charset="-128"/>
              </a:rPr>
              <a:t>)</a:t>
            </a:r>
            <a:r>
              <a:rPr lang="en-US" sz="2000" dirty="0" smtClean="0">
                <a:ea typeface="ＭＳ Ｐゴシック" pitchFamily="34" charset="-128"/>
              </a:rPr>
              <a:t> </a:t>
            </a:r>
            <a:r>
              <a:rPr lang="el-GR" sz="2000" dirty="0" smtClean="0">
                <a:ea typeface="ＭＳ Ｐゴシック" pitchFamily="34" charset="-128"/>
              </a:rPr>
              <a:t>και ερωτήματα φράσεων (</a:t>
            </a:r>
            <a:r>
              <a:rPr lang="en-US" sz="2000" dirty="0" smtClean="0">
                <a:ea typeface="ＭＳ Ｐゴシック" pitchFamily="34" charset="-128"/>
              </a:rPr>
              <a:t> phrase queries</a:t>
            </a:r>
            <a:r>
              <a:rPr lang="el-GR" sz="2000" dirty="0" smtClean="0">
                <a:ea typeface="ＭＳ Ｐゴシック" pitchFamily="34" charset="-128"/>
              </a:rPr>
              <a:t>)</a:t>
            </a:r>
            <a:endParaRPr lang="en-US" sz="2000" dirty="0" smtClean="0">
              <a:ea typeface="ＭＳ Ｐゴシック" pitchFamily="34" charset="-128"/>
            </a:endParaRPr>
          </a:p>
        </p:txBody>
      </p:sp>
      <p:sp>
        <p:nvSpPr>
          <p:cNvPr id="20484" name="Slide Number Placeholder 3"/>
          <p:cNvSpPr>
            <a:spLocks noGrp="1"/>
          </p:cNvSpPr>
          <p:nvPr>
            <p:ph type="sldNum" sz="quarter" idx="12"/>
          </p:nvPr>
        </p:nvSpPr>
        <p:spPr bwMode="auto">
          <a:noFill/>
          <a:ln>
            <a:miter lim="800000"/>
            <a:headEnd/>
            <a:tailEnd/>
          </a:ln>
        </p:spPr>
        <p:txBody>
          <a:bodyPr/>
          <a:lstStyle/>
          <a:p>
            <a:fld id="{8EC893A0-1466-4038-A3EB-A44E730DDBBF}" type="slidenum">
              <a:rPr lang="en-US"/>
              <a:pPr/>
              <a:t>26</a:t>
            </a:fld>
            <a:endParaRPr lang="en-US"/>
          </a:p>
        </p:txBody>
      </p:sp>
      <p:sp>
        <p:nvSpPr>
          <p:cNvPr id="2" name="TextBox 1"/>
          <p:cNvSpPr txBox="1"/>
          <p:nvPr/>
        </p:nvSpPr>
        <p:spPr>
          <a:xfrm>
            <a:off x="467544" y="2060848"/>
            <a:ext cx="7920880" cy="1584176"/>
          </a:xfrm>
          <a:prstGeom prst="rect">
            <a:avLst/>
          </a:prstGeom>
          <a:noFill/>
          <a:ln w="12700">
            <a:solidFill>
              <a:schemeClr val="tx1"/>
            </a:solidFill>
          </a:ln>
        </p:spPr>
        <p:txBody>
          <a:bodyPr wrap="square" rtlCol="0">
            <a:spAutoFit/>
          </a:bodyPr>
          <a:lstStyle/>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115616" y="1412776"/>
            <a:ext cx="6768752" cy="208823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1</a:t>
            </a:r>
            <a:r>
              <a:rPr lang="el-GR" sz="1400" dirty="0" smtClean="0">
                <a:solidFill>
                  <a:schemeClr val="tx1">
                    <a:lumMod val="95000"/>
                    <a:lumOff val="5000"/>
                  </a:schemeClr>
                </a:solidFill>
                <a:latin typeface="+mn-lt"/>
                <a:ea typeface="ＭＳ Ｐゴシック" pitchFamily="-65" charset="-128"/>
                <a:cs typeface="ＭＳ Ｐゴシック" pitchFamily="-65" charset="-128"/>
              </a:rPr>
              <a:t> (</a:t>
            </a:r>
            <a:r>
              <a:rPr lang="en-US" sz="1400" dirty="0" smtClean="0">
                <a:solidFill>
                  <a:schemeClr val="tx1">
                    <a:lumMod val="95000"/>
                    <a:lumOff val="5000"/>
                  </a:schemeClr>
                </a:solidFill>
                <a:latin typeface="+mn-lt"/>
                <a:ea typeface="ＭＳ Ｐゴシック" pitchFamily="-65" charset="-128"/>
                <a:cs typeface="ＭＳ Ｐゴシック" pitchFamily="-65" charset="-128"/>
              </a:rPr>
              <a:t>d1)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2 (d2)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3 (d3)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a:t>
            </a:r>
            <a:r>
              <a:rPr lang="el-GR" sz="1400" dirty="0">
                <a:solidFill>
                  <a:schemeClr val="tx1">
                    <a:lumMod val="95000"/>
                    <a:lumOff val="5000"/>
                  </a:schemeClr>
                </a:solidFill>
                <a:ea typeface="ＭＳ Ｐゴシック" pitchFamily="-65" charset="-128"/>
                <a:cs typeface="ＭＳ Ｐゴシック" pitchFamily="-65" charset="-128"/>
              </a:rPr>
              <a:t>θ΄ αρχίσει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την 1</a:t>
            </a:r>
            <a:r>
              <a:rPr lang="el-GR" sz="1400" baseline="30000" dirty="0" smtClean="0">
                <a:solidFill>
                  <a:schemeClr val="tx1">
                    <a:lumMod val="95000"/>
                    <a:lumOff val="5000"/>
                  </a:schemeClr>
                </a:solidFill>
                <a:latin typeface="+mn-lt"/>
                <a:ea typeface="ＭＳ Ｐゴシック" pitchFamily="-65" charset="-128"/>
                <a:cs typeface="ＭＳ Ｐゴシック" pitchFamily="-65" charset="-128"/>
              </a:rPr>
              <a:t>η</a:t>
            </a:r>
            <a:r>
              <a:rPr lang="el-GR" sz="1400" dirty="0" smtClean="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4 (d4)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5 (d5):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2411760" y="828001"/>
            <a:ext cx="4680520" cy="584775"/>
          </a:xfrm>
          <a:prstGeom prst="rect">
            <a:avLst/>
          </a:prstGeom>
          <a:noFill/>
          <a:ln w="9525">
            <a:noFill/>
            <a:miter lim="800000"/>
            <a:headEnd/>
            <a:tailEnd/>
          </a:ln>
          <a:effectLst/>
        </p:spPr>
        <p:txBody>
          <a:bodyPr wrap="square">
            <a:spAutoFit/>
          </a:bodyPr>
          <a:lstStyle/>
          <a:p>
            <a:r>
              <a:rPr lang="el-GR" sz="3200" dirty="0" smtClean="0">
                <a:solidFill>
                  <a:schemeClr val="accent2">
                    <a:lumMod val="75000"/>
                  </a:schemeClr>
                </a:solidFill>
                <a:latin typeface="+mn-lt"/>
              </a:rPr>
              <a:t>Ακολουθία εγγράφων</a:t>
            </a:r>
            <a:endParaRPr lang="el-GR" sz="3200" dirty="0">
              <a:solidFill>
                <a:schemeClr val="accent2">
                  <a:lumMod val="75000"/>
                </a:schemeClr>
              </a:solidFill>
              <a:latin typeface="+mn-lt"/>
            </a:endParaRPr>
          </a:p>
        </p:txBody>
      </p:sp>
      <p:cxnSp>
        <p:nvCxnSpPr>
          <p:cNvPr id="6" name="Straight Arrow Connector 5"/>
          <p:cNvCxnSpPr/>
          <p:nvPr/>
        </p:nvCxnSpPr>
        <p:spPr>
          <a:xfrm>
            <a:off x="3851920" y="3717032"/>
            <a:ext cx="0"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797152"/>
            <a:ext cx="6336704" cy="461665"/>
          </a:xfrm>
          <a:prstGeom prst="rect">
            <a:avLst/>
          </a:prstGeom>
          <a:noFill/>
        </p:spPr>
        <p:txBody>
          <a:bodyPr wrap="square" rtlCol="0">
            <a:spAutoFit/>
          </a:bodyPr>
          <a:lstStyle/>
          <a:p>
            <a:r>
              <a:rPr lang="el-GR" dirty="0" smtClean="0">
                <a:solidFill>
                  <a:schemeClr val="tx1"/>
                </a:solidFill>
                <a:latin typeface="+mn-lt"/>
              </a:rPr>
              <a:t>Τους όρους που θα εισάγουμε στο ευρετήριο</a:t>
            </a:r>
            <a:endParaRPr lang="el-GR" dirty="0">
              <a:solidFill>
                <a:schemeClr val="tx1"/>
              </a:solidFill>
              <a:latin typeface="+mn-lt"/>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648"/>
            <a:ext cx="9144000" cy="1152128"/>
          </a:xfrm>
        </p:spPr>
        <p:txBody>
          <a:bodyPr>
            <a:normAutofit/>
          </a:bodyPr>
          <a:lstStyle/>
          <a:p>
            <a:pPr eaLnBrk="1" hangingPunct="1"/>
            <a:r>
              <a:rPr lang="el-GR" sz="3200" dirty="0" smtClean="0">
                <a:solidFill>
                  <a:schemeClr val="accent2">
                    <a:lumMod val="75000"/>
                  </a:schemeClr>
                </a:solidFill>
                <a:ea typeface="ＭＳ Ｐゴシック" pitchFamily="34" charset="-128"/>
              </a:rPr>
              <a:t>Τα βασικά βήματα για την κατασκευή του ευρετηρίου</a:t>
            </a:r>
            <a:endParaRPr lang="en-US" sz="3200" dirty="0" smtClean="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28</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a:t>
              </a:r>
              <a:r>
                <a:rPr lang="en-US" sz="1600" dirty="0" smtClean="0">
                  <a:solidFill>
                    <a:schemeClr val="tx2">
                      <a:lumMod val="75000"/>
                    </a:schemeClr>
                  </a:solidFill>
                </a:rPr>
                <a:t>tokens</a:t>
              </a:r>
              <a:r>
                <a:rPr lang="el-GR" sz="1600" dirty="0" smtClean="0">
                  <a:solidFill>
                    <a:schemeClr val="tx2">
                      <a:lumMod val="75000"/>
                    </a:schemeClr>
                  </a:solidFill>
                </a:rPr>
                <a:t> </a:t>
              </a:r>
            </a:p>
            <a:p>
              <a:r>
                <a:rPr lang="en-US" sz="1600" dirty="0" smtClean="0">
                  <a:solidFill>
                    <a:schemeClr val="tx2">
                      <a:lumMod val="75000"/>
                    </a:schemeClr>
                  </a:solidFill>
                </a:rPr>
                <a:t>(terms)</a:t>
              </a:r>
              <a:endParaRPr lang="en-US" sz="1600" dirty="0">
                <a:solidFill>
                  <a:schemeClr val="tx2">
                    <a:lumMod val="75000"/>
                  </a:schemeClr>
                </a:solidFill>
              </a:endParaRP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smtClean="0">
                <a:solidFill>
                  <a:schemeClr val="tx1"/>
                </a:solidFill>
                <a:latin typeface="+mn-lt"/>
              </a:rPr>
              <a:t>1. </a:t>
            </a:r>
            <a:r>
              <a:rPr lang="el-GR" sz="1600" dirty="0" smtClean="0">
                <a:solidFill>
                  <a:schemeClr val="bg1">
                    <a:lumMod val="65000"/>
                  </a:schemeClr>
                </a:solidFill>
                <a:latin typeface="+mn-lt"/>
              </a:rPr>
              <a:t>Συλλέγουμε τα έγγραφα που θέλουμε να συμπεριλάβουμε στο ευρετήριο</a:t>
            </a:r>
            <a:endParaRPr lang="el-GR" sz="1600" dirty="0">
              <a:solidFill>
                <a:schemeClr val="bg1">
                  <a:lumMod val="65000"/>
                </a:schemeClr>
              </a:solidFill>
              <a:latin typeface="+mn-lt"/>
            </a:endParaRP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smtClean="0">
                <a:solidFill>
                  <a:schemeClr val="tx1"/>
                </a:solidFill>
                <a:latin typeface="+mn-lt"/>
              </a:rPr>
              <a:t>2. Διαιρούμε το κείμενο σε γλωσσικά σύμβολα </a:t>
            </a:r>
            <a:r>
              <a:rPr lang="en-US" sz="2000" b="1" dirty="0" smtClean="0">
                <a:solidFill>
                  <a:schemeClr val="accent2"/>
                </a:solidFill>
                <a:latin typeface="+mn-lt"/>
              </a:rPr>
              <a:t>(token)</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smtClean="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smtClean="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algn="ctr" eaLnBrk="1" hangingPunct="1"/>
            <a:r>
              <a:rPr lang="en-US" sz="5400" dirty="0" smtClean="0">
                <a:solidFill>
                  <a:schemeClr val="accent2">
                    <a:lumMod val="75000"/>
                  </a:schemeClr>
                </a:solidFill>
                <a:ea typeface="ＭＳ Ｐゴシック" pitchFamily="34" charset="-128"/>
              </a:rPr>
              <a:t>Parsing</a:t>
            </a:r>
            <a:r>
              <a:rPr lang="en-US" dirty="0" smtClean="0">
                <a:ea typeface="ＭＳ Ｐゴシック" pitchFamily="34" charset="-128"/>
              </a:rPr>
              <a:t> </a:t>
            </a:r>
          </a:p>
        </p:txBody>
      </p:sp>
      <p:sp>
        <p:nvSpPr>
          <p:cNvPr id="22531" name="Rectangle 1027"/>
          <p:cNvSpPr>
            <a:spLocks noGrp="1" noChangeArrowheads="1"/>
          </p:cNvSpPr>
          <p:nvPr>
            <p:ph idx="1"/>
          </p:nvPr>
        </p:nvSpPr>
        <p:spPr>
          <a:xfrm>
            <a:off x="513479" y="1628800"/>
            <a:ext cx="8294841" cy="3556992"/>
          </a:xfrm>
        </p:spPr>
        <p:txBody>
          <a:bodyPr>
            <a:normAutofit fontScale="92500"/>
          </a:bodyPr>
          <a:lstStyle/>
          <a:p>
            <a:pPr marL="0" indent="0" eaLnBrk="1" hangingPunct="1">
              <a:buNone/>
            </a:pPr>
            <a:r>
              <a:rPr lang="el-GR" sz="2400" dirty="0" smtClean="0">
                <a:ea typeface="ＭＳ Ｐゴシック" pitchFamily="34" charset="-128"/>
              </a:rPr>
              <a:t>Λήψη της </a:t>
            </a:r>
            <a:r>
              <a:rPr lang="el-GR" sz="2400" dirty="0" smtClean="0">
                <a:solidFill>
                  <a:schemeClr val="accent2">
                    <a:lumMod val="75000"/>
                  </a:schemeClr>
                </a:solidFill>
                <a:ea typeface="ＭＳ Ｐゴシック" pitchFamily="34" charset="-128"/>
              </a:rPr>
              <a:t>ακολουθίας χαρακτήρων </a:t>
            </a:r>
            <a:r>
              <a:rPr lang="el-GR" sz="2400" dirty="0" smtClean="0">
                <a:ea typeface="ＭＳ Ｐゴシック" pitchFamily="34" charset="-128"/>
              </a:rPr>
              <a:t>ενός εγγράφου</a:t>
            </a:r>
          </a:p>
          <a:p>
            <a:pPr marL="0" indent="0" eaLnBrk="1" hangingPunct="1">
              <a:buNone/>
            </a:pPr>
            <a:endParaRPr lang="en-US" sz="2400" dirty="0" smtClean="0">
              <a:ea typeface="ＭＳ Ｐゴシック" pitchFamily="34" charset="-128"/>
            </a:endParaRPr>
          </a:p>
          <a:p>
            <a:pPr marL="0" indent="0" eaLnBrk="1" hangingPunct="1">
              <a:buNone/>
            </a:pPr>
            <a:r>
              <a:rPr lang="el-GR" sz="2600" dirty="0" smtClean="0">
                <a:ea typeface="ＭＳ Ｐゴシック" pitchFamily="34" charset="-128"/>
              </a:rPr>
              <a:t>Ποια είναι τα θέματα; </a:t>
            </a:r>
          </a:p>
          <a:p>
            <a:pPr eaLnBrk="1" hangingPunct="1"/>
            <a:r>
              <a:rPr lang="el-GR" sz="2400" dirty="0" smtClean="0">
                <a:ea typeface="ＭＳ Ｐゴシック" pitchFamily="34" charset="-128"/>
              </a:rPr>
              <a:t>Σε τι </a:t>
            </a:r>
            <a:r>
              <a:rPr lang="en-US" sz="2400" dirty="0" smtClean="0">
                <a:ea typeface="ＭＳ Ｐゴシック" pitchFamily="34" charset="-128"/>
              </a:rPr>
              <a:t>format?</a:t>
            </a:r>
          </a:p>
          <a:p>
            <a:pPr lvl="1" eaLnBrk="1" hangingPunct="1"/>
            <a:r>
              <a:rPr lang="en-US" dirty="0" err="1" smtClean="0">
                <a:ea typeface="ＭＳ Ｐゴシック" pitchFamily="34" charset="-128"/>
              </a:rPr>
              <a:t>pdf</a:t>
            </a:r>
            <a:r>
              <a:rPr lang="en-US" dirty="0" smtClean="0">
                <a:ea typeface="ＭＳ Ｐゴシック" pitchFamily="34" charset="-128"/>
              </a:rPr>
              <a:t>/word/excel/html</a:t>
            </a:r>
            <a:r>
              <a:rPr lang="el-GR" dirty="0" smtClean="0">
                <a:ea typeface="ＭＳ Ｐゴシック" pitchFamily="34" charset="-128"/>
              </a:rPr>
              <a:t> ή και </a:t>
            </a:r>
            <a:r>
              <a:rPr lang="en-US" dirty="0" smtClean="0">
                <a:ea typeface="ＭＳ Ｐゴシック" pitchFamily="34" charset="-128"/>
              </a:rPr>
              <a:t>zip</a:t>
            </a:r>
            <a:endParaRPr lang="el-GR" dirty="0">
              <a:ea typeface="ＭＳ Ｐゴシック" pitchFamily="34" charset="-128"/>
            </a:endParaRPr>
          </a:p>
          <a:p>
            <a:pPr marL="457200" lvl="1" indent="0" eaLnBrk="1" hangingPunct="1">
              <a:buNone/>
            </a:pPr>
            <a:r>
              <a:rPr lang="el-GR" dirty="0" smtClean="0">
                <a:ea typeface="ＭＳ Ｐゴシック" pitchFamily="34" charset="-128"/>
              </a:rPr>
              <a:t>Αν σε δυαδική μορφή - χρήση αποκωδικοποιητή (</a:t>
            </a:r>
            <a:r>
              <a:rPr lang="en-US" dirty="0" smtClean="0">
                <a:ea typeface="ＭＳ Ｐゴシック" pitchFamily="34" charset="-128"/>
              </a:rPr>
              <a:t>decoder</a:t>
            </a:r>
            <a:r>
              <a:rPr lang="el-GR" dirty="0" smtClean="0">
                <a:ea typeface="ＭＳ Ｐゴシック" pitchFamily="34" charset="-128"/>
              </a:rPr>
              <a:t>) ώστε ακολουθία χαρακτήρων</a:t>
            </a:r>
            <a:endParaRPr lang="en-US" dirty="0" smtClean="0">
              <a:ea typeface="ＭＳ Ｐゴシック" pitchFamily="34" charset="-128"/>
            </a:endParaRPr>
          </a:p>
          <a:p>
            <a:pPr eaLnBrk="1" hangingPunct="1"/>
            <a:r>
              <a:rPr lang="el-GR" sz="2400" dirty="0" smtClean="0">
                <a:ea typeface="ＭＳ Ｐゴシック" pitchFamily="34" charset="-128"/>
              </a:rPr>
              <a:t>Σε ποια φυσική γλώσσα</a:t>
            </a:r>
            <a:r>
              <a:rPr lang="en-US" sz="2400" dirty="0" smtClean="0">
                <a:ea typeface="ＭＳ Ｐゴシック" pitchFamily="34" charset="-128"/>
              </a:rPr>
              <a:t>?</a:t>
            </a:r>
            <a:endParaRPr lang="el-GR" sz="2400" dirty="0">
              <a:ea typeface="ＭＳ Ｐゴシック" pitchFamily="34" charset="-128"/>
            </a:endParaRPr>
          </a:p>
          <a:p>
            <a:pPr eaLnBrk="1" hangingPunct="1"/>
            <a:r>
              <a:rPr lang="el-GR" sz="2400" dirty="0" smtClean="0">
                <a:ea typeface="ＭＳ Ｐゴシック" pitchFamily="34" charset="-128"/>
              </a:rPr>
              <a:t>Σε διαφορετικές κωδικοποιήσεις</a:t>
            </a:r>
            <a:r>
              <a:rPr lang="en-US" sz="2400" dirty="0" smtClean="0">
                <a:ea typeface="ＭＳ Ｐゴシック" pitchFamily="34" charset="-128"/>
              </a:rPr>
              <a:t> (</a:t>
            </a:r>
            <a:r>
              <a:rPr lang="el-GR" sz="2400" dirty="0" smtClean="0">
                <a:ea typeface="ＭＳ Ｐゴシック" pitchFamily="34" charset="-128"/>
              </a:rPr>
              <a:t>σύνολο</a:t>
            </a:r>
            <a:r>
              <a:rPr lang="en-US" sz="2400" dirty="0" smtClean="0">
                <a:ea typeface="ＭＳ Ｐゴシック" pitchFamily="34" charset="-128"/>
              </a:rPr>
              <a:t> </a:t>
            </a:r>
            <a:r>
              <a:rPr lang="el-GR" sz="2400" dirty="0" smtClean="0">
                <a:ea typeface="ＭＳ Ｐゴシック" pitchFamily="34" charset="-128"/>
              </a:rPr>
              <a:t>χαρακτήρων</a:t>
            </a:r>
            <a:r>
              <a:rPr lang="en-US" sz="2400" dirty="0" smtClean="0">
                <a:ea typeface="ＭＳ Ｐゴシック" pitchFamily="34" charset="-128"/>
              </a:rPr>
              <a:t>/character set) </a:t>
            </a:r>
            <a:endParaRPr lang="en-US" sz="2400" dirty="0">
              <a:ea typeface="ＭＳ Ｐゴシック" pitchFamily="34" charset="-128"/>
            </a:endParaRPr>
          </a:p>
          <a:p>
            <a:pPr lvl="1" eaLnBrk="1" hangingPunct="1"/>
            <a:r>
              <a:rPr lang="el-GR" sz="2000" dirty="0" smtClean="0">
                <a:ea typeface="ＭＳ Ｐゴシック" pitchFamily="34" charset="-128"/>
              </a:rPr>
              <a:t>Π.χ., </a:t>
            </a:r>
            <a:r>
              <a:rPr lang="en-US" sz="2000" dirty="0" smtClean="0">
                <a:ea typeface="ＭＳ Ｐゴシック" pitchFamily="34" charset="-128"/>
              </a:rPr>
              <a:t>UTF-8</a:t>
            </a:r>
            <a:endParaRPr lang="el-GR" sz="2000" dirty="0" smtClean="0">
              <a:ea typeface="ＭＳ Ｐゴシック" pitchFamily="34" charset="-128"/>
            </a:endParaRPr>
          </a:p>
          <a:p>
            <a:pPr marL="457200" lvl="1" indent="0" eaLnBrk="1" hangingPunct="1">
              <a:buNone/>
            </a:pPr>
            <a:endParaRPr lang="en-US" sz="2000" dirty="0" smtClean="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29</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2.1</a:t>
            </a:r>
            <a:r>
              <a:rPr lang="el-GR" sz="1600" dirty="0" smtClean="0">
                <a:solidFill>
                  <a:schemeClr val="tx1"/>
                </a:solidFill>
              </a:rPr>
              <a:t>.1</a:t>
            </a:r>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659964" y="1988840"/>
            <a:ext cx="6667500" cy="4248150"/>
          </a:xfrm>
          <a:prstGeom prst="rect">
            <a:avLst/>
          </a:prstGeom>
          <a:noFill/>
          <a:ln w="9525">
            <a:noFill/>
            <a:miter lim="800000"/>
            <a:headEnd/>
            <a:tailEnd/>
          </a:ln>
        </p:spPr>
      </p:pic>
      <p:sp>
        <p:nvSpPr>
          <p:cNvPr id="9" name="Title 1"/>
          <p:cNvSpPr>
            <a:spLocks noGrp="1"/>
          </p:cNvSpPr>
          <p:nvPr>
            <p:ph type="title"/>
          </p:nvPr>
        </p:nvSpPr>
        <p:spPr/>
        <p:txBody>
          <a:bodyPr/>
          <a:lstStyle/>
          <a:p>
            <a:pPr algn="ctr" eaLnBrk="1" hangingPunct="1"/>
            <a:r>
              <a:rPr lang="el-GR" sz="3600" dirty="0" smtClean="0">
                <a:solidFill>
                  <a:schemeClr val="accent2">
                    <a:lumMod val="75000"/>
                  </a:schemeClr>
                </a:solidFill>
                <a:ea typeface="ＭＳ Ｐゴシック" pitchFamily="-112" charset="-128"/>
              </a:rPr>
              <a:t>Τι είναι η </a:t>
            </a:r>
            <a:r>
              <a:rPr lang="el-GR" sz="3200" dirty="0" smtClean="0">
                <a:solidFill>
                  <a:schemeClr val="accent2">
                    <a:lumMod val="75000"/>
                  </a:schemeClr>
                </a:solidFill>
                <a:ea typeface="ＭＳ Ｐゴシック" pitchFamily="-112" charset="-128"/>
              </a:rPr>
              <a:t>Ανάκτηση Πληροφορίας </a:t>
            </a:r>
            <a:r>
              <a:rPr lang="en-US" sz="3200" dirty="0" smtClean="0">
                <a:solidFill>
                  <a:schemeClr val="accent2">
                    <a:lumMod val="75000"/>
                  </a:schemeClr>
                </a:solidFill>
                <a:ea typeface="ＭＳ Ｐゴシック" pitchFamily="-112" charset="-128"/>
              </a:rPr>
              <a:t>(Information Retrieval)</a:t>
            </a:r>
            <a:r>
              <a:rPr lang="el-GR" sz="3200" dirty="0" smtClean="0">
                <a:solidFill>
                  <a:schemeClr val="accent2">
                    <a:lumMod val="75000"/>
                  </a:schemeClr>
                </a:solidFill>
                <a:ea typeface="ＭＳ Ｐゴシック" pitchFamily="-112" charset="-128"/>
              </a:rPr>
              <a:t>;</a:t>
            </a:r>
            <a:endParaRPr lang="en-US" sz="3200" dirty="0" smtClean="0">
              <a:solidFill>
                <a:schemeClr val="accent2">
                  <a:lumMod val="75000"/>
                </a:schemeClr>
              </a:solidFill>
              <a:ea typeface="ＭＳ Ｐゴシック" pitchFamily="-112" charset="-128"/>
            </a:endParaRPr>
          </a:p>
        </p:txBody>
      </p:sp>
      <p:sp>
        <p:nvSpPr>
          <p:cNvPr id="27652" name="Slide Number Placeholder 5"/>
          <p:cNvSpPr>
            <a:spLocks noGrp="1"/>
          </p:cNvSpPr>
          <p:nvPr>
            <p:ph type="sldNum" sz="quarter" idx="12"/>
          </p:nvPr>
        </p:nvSpPr>
        <p:spPr bwMode="auto">
          <a:noFill/>
          <a:ln>
            <a:miter lim="800000"/>
            <a:headEnd/>
            <a:tailEnd/>
          </a:ln>
        </p:spPr>
        <p:txBody>
          <a:bodyPr/>
          <a:lstStyle/>
          <a:p>
            <a:fld id="{17228506-E243-4C19-8FFA-807787CFB7A9}" type="slidenum">
              <a:rPr lang="en-US"/>
              <a:pPr/>
              <a:t>3</a:t>
            </a:fld>
            <a:endParaRPr lang="en-US" dirty="0"/>
          </a:p>
        </p:txBody>
      </p:sp>
      <p:sp>
        <p:nvSpPr>
          <p:cNvPr id="27653" name="TextBox 5"/>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solidFill>
                <a:latin typeface="Lucida Sans" pitchFamily="-112" charset="0"/>
                <a:ea typeface="+mn-ea"/>
                <a:cs typeface="Arial Unicode MS" pitchFamily="-112" charset="0"/>
              </a:rPr>
              <a:t>Κεφ</a:t>
            </a:r>
            <a:r>
              <a:rPr lang="en-US" sz="1600" dirty="0" smtClean="0">
                <a:solidFill>
                  <a:schemeClr val="tx1"/>
                </a:solidFill>
                <a:latin typeface="Lucida Sans" pitchFamily="-112" charset="0"/>
                <a:ea typeface="+mn-ea"/>
                <a:cs typeface="Arial Unicode MS" pitchFamily="-112" charset="0"/>
              </a:rPr>
              <a:t>. 1.1</a:t>
            </a:r>
          </a:p>
        </p:txBody>
      </p:sp>
      <p:sp>
        <p:nvSpPr>
          <p:cNvPr id="10" name="TextBox 9"/>
          <p:cNvSpPr txBox="1"/>
          <p:nvPr/>
        </p:nvSpPr>
        <p:spPr>
          <a:xfrm>
            <a:off x="1907704" y="2204864"/>
            <a:ext cx="1440160" cy="954107"/>
          </a:xfrm>
          <a:prstGeom prst="rect">
            <a:avLst/>
          </a:prstGeom>
          <a:solidFill>
            <a:schemeClr val="bg1"/>
          </a:solidFill>
        </p:spPr>
        <p:txBody>
          <a:bodyPr wrap="square" rtlCol="0">
            <a:spAutoFit/>
          </a:bodyPr>
          <a:lstStyle/>
          <a:p>
            <a:r>
              <a:rPr lang="el-GR" sz="1400" b="1" dirty="0" smtClean="0">
                <a:solidFill>
                  <a:schemeClr val="tx1"/>
                </a:solidFill>
                <a:latin typeface="+mn-lt"/>
              </a:rPr>
              <a:t>Ανάγκη πληροφόρησης</a:t>
            </a:r>
          </a:p>
          <a:p>
            <a:endParaRPr lang="el-GR" sz="1400" b="1" dirty="0" smtClean="0">
              <a:solidFill>
                <a:srgbClr val="FF0000"/>
              </a:solidFill>
              <a:latin typeface="+mn-lt"/>
            </a:endParaRPr>
          </a:p>
          <a:p>
            <a:endParaRPr lang="el-GR" sz="1400" b="1" dirty="0">
              <a:solidFill>
                <a:srgbClr val="FF0000"/>
              </a:solidFill>
              <a:latin typeface="+mn-lt"/>
            </a:endParaRPr>
          </a:p>
        </p:txBody>
      </p:sp>
      <p:sp>
        <p:nvSpPr>
          <p:cNvPr id="11" name="TextBox 10"/>
          <p:cNvSpPr txBox="1"/>
          <p:nvPr/>
        </p:nvSpPr>
        <p:spPr>
          <a:xfrm>
            <a:off x="4205158" y="3377308"/>
            <a:ext cx="936104" cy="307777"/>
          </a:xfrm>
          <a:prstGeom prst="rect">
            <a:avLst/>
          </a:prstGeom>
          <a:solidFill>
            <a:schemeClr val="bg1"/>
          </a:solidFill>
        </p:spPr>
        <p:txBody>
          <a:bodyPr wrap="square" rtlCol="0">
            <a:spAutoFit/>
          </a:bodyPr>
          <a:lstStyle/>
          <a:p>
            <a:r>
              <a:rPr lang="en-US" sz="1400" b="1" dirty="0" smtClean="0">
                <a:solidFill>
                  <a:schemeClr val="tx1"/>
                </a:solidFill>
                <a:latin typeface="+mn-lt"/>
              </a:rPr>
              <a:t>E</a:t>
            </a:r>
            <a:r>
              <a:rPr lang="el-GR" sz="1400" b="1" dirty="0" smtClean="0">
                <a:solidFill>
                  <a:schemeClr val="tx1"/>
                </a:solidFill>
                <a:latin typeface="+mn-lt"/>
              </a:rPr>
              <a:t>ρώτημα</a:t>
            </a:r>
          </a:p>
        </p:txBody>
      </p:sp>
      <p:sp>
        <p:nvSpPr>
          <p:cNvPr id="21" name="Freeform 20"/>
          <p:cNvSpPr/>
          <p:nvPr/>
        </p:nvSpPr>
        <p:spPr>
          <a:xfrm>
            <a:off x="1835696" y="1988840"/>
            <a:ext cx="1730721" cy="1007952"/>
          </a:xfrm>
          <a:custGeom>
            <a:avLst/>
            <a:gdLst>
              <a:gd name="connsiteX0" fmla="*/ 586966 w 1730721"/>
              <a:gd name="connsiteY0" fmla="*/ 30178 h 1007952"/>
              <a:gd name="connsiteX1" fmla="*/ 89026 w 1730721"/>
              <a:gd name="connsiteY1" fmla="*/ 202194 h 1007952"/>
              <a:gd name="connsiteX2" fmla="*/ 52812 w 1730721"/>
              <a:gd name="connsiteY2" fmla="*/ 663920 h 1007952"/>
              <a:gd name="connsiteX3" fmla="*/ 333469 w 1730721"/>
              <a:gd name="connsiteY3" fmla="*/ 799722 h 1007952"/>
              <a:gd name="connsiteX4" fmla="*/ 596020 w 1730721"/>
              <a:gd name="connsiteY4" fmla="*/ 881204 h 1007952"/>
              <a:gd name="connsiteX5" fmla="*/ 641287 w 1730721"/>
              <a:gd name="connsiteY5" fmla="*/ 998899 h 1007952"/>
              <a:gd name="connsiteX6" fmla="*/ 849517 w 1730721"/>
              <a:gd name="connsiteY6" fmla="*/ 935524 h 1007952"/>
              <a:gd name="connsiteX7" fmla="*/ 1365564 w 1730721"/>
              <a:gd name="connsiteY7" fmla="*/ 863097 h 1007952"/>
              <a:gd name="connsiteX8" fmla="*/ 1727703 w 1730721"/>
              <a:gd name="connsiteY8" fmla="*/ 573386 h 1007952"/>
              <a:gd name="connsiteX9" fmla="*/ 1383671 w 1730721"/>
              <a:gd name="connsiteY9" fmla="*/ 184087 h 1007952"/>
              <a:gd name="connsiteX10" fmla="*/ 876677 w 1730721"/>
              <a:gd name="connsiteY10" fmla="*/ 66392 h 1007952"/>
              <a:gd name="connsiteX11" fmla="*/ 650341 w 1730721"/>
              <a:gd name="connsiteY11" fmla="*/ 21124 h 1007952"/>
              <a:gd name="connsiteX12" fmla="*/ 586966 w 1730721"/>
              <a:gd name="connsiteY12" fmla="*/ 30178 h 100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721" h="1007952">
                <a:moveTo>
                  <a:pt x="586966" y="30178"/>
                </a:moveTo>
                <a:cubicBezTo>
                  <a:pt x="493414" y="60356"/>
                  <a:pt x="178052" y="96570"/>
                  <a:pt x="89026" y="202194"/>
                </a:cubicBezTo>
                <a:cubicBezTo>
                  <a:pt x="0" y="307818"/>
                  <a:pt x="12071" y="564332"/>
                  <a:pt x="52812" y="663920"/>
                </a:cubicBezTo>
                <a:cubicBezTo>
                  <a:pt x="93553" y="763508"/>
                  <a:pt x="242934" y="763508"/>
                  <a:pt x="333469" y="799722"/>
                </a:cubicBezTo>
                <a:cubicBezTo>
                  <a:pt x="424004" y="835936"/>
                  <a:pt x="544717" y="848008"/>
                  <a:pt x="596020" y="881204"/>
                </a:cubicBezTo>
                <a:cubicBezTo>
                  <a:pt x="647323" y="914400"/>
                  <a:pt x="599038" y="989846"/>
                  <a:pt x="641287" y="998899"/>
                </a:cubicBezTo>
                <a:cubicBezTo>
                  <a:pt x="683537" y="1007952"/>
                  <a:pt x="728804" y="958158"/>
                  <a:pt x="849517" y="935524"/>
                </a:cubicBezTo>
                <a:cubicBezTo>
                  <a:pt x="970230" y="912890"/>
                  <a:pt x="1219200" y="923453"/>
                  <a:pt x="1365564" y="863097"/>
                </a:cubicBezTo>
                <a:cubicBezTo>
                  <a:pt x="1511928" y="802741"/>
                  <a:pt x="1724685" y="686554"/>
                  <a:pt x="1727703" y="573386"/>
                </a:cubicBezTo>
                <a:cubicBezTo>
                  <a:pt x="1730721" y="460218"/>
                  <a:pt x="1525509" y="268586"/>
                  <a:pt x="1383671" y="184087"/>
                </a:cubicBezTo>
                <a:cubicBezTo>
                  <a:pt x="1241833" y="99588"/>
                  <a:pt x="998899" y="93552"/>
                  <a:pt x="876677" y="66392"/>
                </a:cubicBezTo>
                <a:cubicBezTo>
                  <a:pt x="754455" y="39232"/>
                  <a:pt x="701644" y="28669"/>
                  <a:pt x="650341" y="21124"/>
                </a:cubicBezTo>
                <a:cubicBezTo>
                  <a:pt x="599038" y="13579"/>
                  <a:pt x="680518" y="0"/>
                  <a:pt x="586966" y="30178"/>
                </a:cubicBezTo>
                <a:close/>
              </a:path>
            </a:pathLst>
          </a:cu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rgbClr val="FF0000"/>
              </a:solidFill>
            </a:endParaRPr>
          </a:p>
        </p:txBody>
      </p:sp>
      <p:sp>
        <p:nvSpPr>
          <p:cNvPr id="23" name="Rectangle 22"/>
          <p:cNvSpPr/>
          <p:nvPr/>
        </p:nvSpPr>
        <p:spPr>
          <a:xfrm>
            <a:off x="6510386" y="4129794"/>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6" name="Rectangle 25"/>
          <p:cNvSpPr/>
          <p:nvPr/>
        </p:nvSpPr>
        <p:spPr>
          <a:xfrm rot="5400000">
            <a:off x="5544108" y="4617132"/>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7" name="TextBox 26"/>
          <p:cNvSpPr txBox="1"/>
          <p:nvPr/>
        </p:nvSpPr>
        <p:spPr>
          <a:xfrm>
            <a:off x="4283968" y="4797152"/>
            <a:ext cx="1224136" cy="307777"/>
          </a:xfrm>
          <a:prstGeom prst="rect">
            <a:avLst/>
          </a:prstGeom>
          <a:solidFill>
            <a:schemeClr val="bg1"/>
          </a:solidFill>
        </p:spPr>
        <p:txBody>
          <a:bodyPr wrap="square" rtlCol="0">
            <a:spAutoFit/>
          </a:bodyPr>
          <a:lstStyle/>
          <a:p>
            <a:r>
              <a:rPr lang="el-GR" sz="1400" b="1" dirty="0" smtClean="0">
                <a:solidFill>
                  <a:schemeClr val="tx1"/>
                </a:solidFill>
                <a:latin typeface="+mn-lt"/>
              </a:rPr>
              <a:t>Απάντηση</a:t>
            </a:r>
          </a:p>
        </p:txBody>
      </p:sp>
      <p:sp>
        <p:nvSpPr>
          <p:cNvPr id="28" name="TextBox 27"/>
          <p:cNvSpPr txBox="1"/>
          <p:nvPr/>
        </p:nvSpPr>
        <p:spPr>
          <a:xfrm>
            <a:off x="5328084" y="2357575"/>
            <a:ext cx="1224136" cy="523220"/>
          </a:xfrm>
          <a:prstGeom prst="rect">
            <a:avLst/>
          </a:prstGeom>
          <a:solidFill>
            <a:schemeClr val="bg1"/>
          </a:solidFill>
        </p:spPr>
        <p:txBody>
          <a:bodyPr wrap="square" rtlCol="0">
            <a:spAutoFit/>
          </a:bodyPr>
          <a:lstStyle/>
          <a:p>
            <a:r>
              <a:rPr lang="el-GR" sz="1400" b="1" dirty="0" smtClean="0">
                <a:solidFill>
                  <a:schemeClr val="tx1"/>
                </a:solidFill>
                <a:latin typeface="+mn-lt"/>
              </a:rPr>
              <a:t>Συλλογή Εγγράφων</a:t>
            </a:r>
          </a:p>
        </p:txBody>
      </p:sp>
      <p:sp>
        <p:nvSpPr>
          <p:cNvPr id="29" name="TextBox 28"/>
          <p:cNvSpPr txBox="1"/>
          <p:nvPr/>
        </p:nvSpPr>
        <p:spPr>
          <a:xfrm>
            <a:off x="5508104" y="3501008"/>
            <a:ext cx="864096" cy="461665"/>
          </a:xfrm>
          <a:prstGeom prst="rect">
            <a:avLst/>
          </a:prstGeom>
          <a:solidFill>
            <a:schemeClr val="bg1"/>
          </a:solidFill>
        </p:spPr>
        <p:txBody>
          <a:bodyPr wrap="square" rtlCol="0">
            <a:spAutoFit/>
          </a:bodyPr>
          <a:lstStyle/>
          <a:p>
            <a:r>
              <a:rPr lang="el-GR" dirty="0" smtClean="0">
                <a:solidFill>
                  <a:srgbClr val="FF0000"/>
                </a:solidFill>
              </a:rPr>
              <a:t>ΣΑΠ</a:t>
            </a:r>
            <a:endParaRPr lang="el-GR"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2" y="3120904"/>
            <a:ext cx="3524912" cy="2114947"/>
          </a:xfrm>
          <a:prstGeom prst="rect">
            <a:avLst/>
          </a:prstGeom>
        </p:spPr>
      </p:pic>
      <p:sp>
        <p:nvSpPr>
          <p:cNvPr id="3" name="TextBox 2"/>
          <p:cNvSpPr txBox="1"/>
          <p:nvPr/>
        </p:nvSpPr>
        <p:spPr>
          <a:xfrm>
            <a:off x="6679715" y="3453798"/>
            <a:ext cx="2109614" cy="461665"/>
          </a:xfrm>
          <a:prstGeom prst="rect">
            <a:avLst/>
          </a:prstGeom>
          <a:noFill/>
        </p:spPr>
        <p:txBody>
          <a:bodyPr wrap="square" rtlCol="0">
            <a:spAutoFit/>
          </a:bodyPr>
          <a:lstStyle/>
          <a:p>
            <a:r>
              <a:rPr lang="el-GR" sz="1200" dirty="0" smtClean="0">
                <a:solidFill>
                  <a:schemeClr val="tx1"/>
                </a:solidFill>
              </a:rPr>
              <a:t>Σύστημα Ανάκτησης Πληροφορίας</a:t>
            </a:r>
            <a:endParaRPr lang="el-GR" sz="1200" dirty="0">
              <a:solidFill>
                <a:schemeClr val="tx1"/>
              </a:solidFill>
            </a:endParaRPr>
          </a:p>
        </p:txBody>
      </p:sp>
      <p:sp>
        <p:nvSpPr>
          <p:cNvPr id="4" name="TextBox 3"/>
          <p:cNvSpPr txBox="1"/>
          <p:nvPr/>
        </p:nvSpPr>
        <p:spPr>
          <a:xfrm>
            <a:off x="6128444" y="4304281"/>
            <a:ext cx="2232248" cy="1323439"/>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US" sz="1600" dirty="0" smtClean="0">
                <a:solidFill>
                  <a:schemeClr val="accent2">
                    <a:lumMod val="50000"/>
                  </a:schemeClr>
                </a:solidFill>
                <a:latin typeface="+mn-lt"/>
              </a:rPr>
              <a:t>Search engines</a:t>
            </a:r>
          </a:p>
          <a:p>
            <a:pPr marL="285750" indent="-285750">
              <a:buFont typeface="Wingdings" panose="05000000000000000000" pitchFamily="2" charset="2"/>
              <a:buChar char="§"/>
            </a:pPr>
            <a:r>
              <a:rPr lang="en-US" sz="1600" dirty="0" smtClean="0">
                <a:solidFill>
                  <a:schemeClr val="accent2">
                    <a:lumMod val="50000"/>
                  </a:schemeClr>
                </a:solidFill>
                <a:latin typeface="+mn-lt"/>
              </a:rPr>
              <a:t>Desktop search</a:t>
            </a:r>
          </a:p>
          <a:p>
            <a:pPr marL="285750" indent="-285750">
              <a:buFont typeface="Wingdings" panose="05000000000000000000" pitchFamily="2" charset="2"/>
              <a:buChar char="§"/>
            </a:pPr>
            <a:r>
              <a:rPr lang="en-US" sz="1600" dirty="0" smtClean="0">
                <a:solidFill>
                  <a:schemeClr val="accent2">
                    <a:lumMod val="50000"/>
                  </a:schemeClr>
                </a:solidFill>
                <a:latin typeface="+mn-lt"/>
              </a:rPr>
              <a:t>Email search</a:t>
            </a:r>
          </a:p>
          <a:p>
            <a:pPr marL="285750" indent="-285750">
              <a:buFont typeface="Wingdings" panose="05000000000000000000" pitchFamily="2" charset="2"/>
              <a:buChar char="§"/>
            </a:pPr>
            <a:r>
              <a:rPr lang="en-US" sz="1600" dirty="0" smtClean="0">
                <a:solidFill>
                  <a:schemeClr val="accent2">
                    <a:lumMod val="50000"/>
                  </a:schemeClr>
                </a:solidFill>
                <a:latin typeface="+mn-lt"/>
              </a:rPr>
              <a:t>Social search</a:t>
            </a:r>
          </a:p>
          <a:p>
            <a:pPr marL="285750" indent="-285750">
              <a:buFont typeface="Wingdings" panose="05000000000000000000" pitchFamily="2" charset="2"/>
              <a:buChar char="§"/>
            </a:pPr>
            <a:r>
              <a:rPr lang="en-US" sz="1600" dirty="0" smtClean="0">
                <a:solidFill>
                  <a:schemeClr val="accent2">
                    <a:lumMod val="50000"/>
                  </a:schemeClr>
                </a:solidFill>
                <a:latin typeface="+mn-lt"/>
              </a:rPr>
              <a:t>…</a:t>
            </a:r>
            <a:endParaRPr lang="el-GR" sz="1600" dirty="0">
              <a:solidFill>
                <a:schemeClr val="accent2">
                  <a:lumMod val="50000"/>
                </a:schemeClr>
              </a:solidFill>
              <a:latin typeface="+mn-lt"/>
            </a:endParaRPr>
          </a:p>
        </p:txBody>
      </p:sp>
    </p:spTree>
    <p:extLst>
      <p:ext uri="{BB962C8B-B14F-4D97-AF65-F5344CB8AC3E}">
        <p14:creationId xmlns:p14="http://schemas.microsoft.com/office/powerpoint/2010/main" val="54084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a:bodyPr>
          <a:lstStyle/>
          <a:p>
            <a:pPr algn="ctr"/>
            <a:r>
              <a:rPr lang="en-US" sz="5400" dirty="0">
                <a:solidFill>
                  <a:schemeClr val="accent2">
                    <a:lumMod val="75000"/>
                  </a:schemeClr>
                </a:solidFill>
                <a:ea typeface="ＭＳ Ｐゴシック" pitchFamily="34" charset="-128"/>
              </a:rPr>
              <a:t>Parsing </a:t>
            </a:r>
          </a:p>
        </p:txBody>
      </p:sp>
      <p:sp>
        <p:nvSpPr>
          <p:cNvPr id="22531" name="Rectangle 1027"/>
          <p:cNvSpPr>
            <a:spLocks noGrp="1" noChangeArrowheads="1"/>
          </p:cNvSpPr>
          <p:nvPr>
            <p:ph idx="1"/>
          </p:nvPr>
        </p:nvSpPr>
        <p:spPr>
          <a:xfrm>
            <a:off x="513479" y="1628800"/>
            <a:ext cx="8294841" cy="3556992"/>
          </a:xfrm>
        </p:spPr>
        <p:txBody>
          <a:bodyPr/>
          <a:lstStyle/>
          <a:p>
            <a:pPr eaLnBrk="1" hangingPunct="1"/>
            <a:r>
              <a:rPr lang="el-GR" sz="2400" dirty="0" smtClean="0">
                <a:ea typeface="ＭＳ Ｐゴシック" pitchFamily="34" charset="-128"/>
              </a:rPr>
              <a:t>Να αγνοήσουμε τα ειδικά σύμβολα </a:t>
            </a:r>
            <a:r>
              <a:rPr lang="en-US" sz="2400" dirty="0" smtClean="0">
                <a:ea typeface="ＭＳ Ｐゴシック" pitchFamily="34" charset="-128"/>
              </a:rPr>
              <a:t>(mark up)</a:t>
            </a:r>
          </a:p>
          <a:p>
            <a:pPr lvl="1" eaLnBrk="1" hangingPunct="1"/>
            <a:r>
              <a:rPr lang="en-US" dirty="0" smtClean="0">
                <a:ea typeface="ＭＳ Ｐゴシック" pitchFamily="34" charset="-128"/>
              </a:rPr>
              <a:t>JSON, XML</a:t>
            </a:r>
          </a:p>
          <a:p>
            <a:pPr lvl="1" eaLnBrk="1" hangingPunct="1"/>
            <a:r>
              <a:rPr lang="el-GR" sz="2000" dirty="0" smtClean="0">
                <a:ea typeface="ＭＳ Ｐゴシック" pitchFamily="34" charset="-128"/>
              </a:rPr>
              <a:t>&amp;</a:t>
            </a:r>
            <a:r>
              <a:rPr lang="en-US" sz="2000" dirty="0" smtClean="0">
                <a:ea typeface="ＭＳ Ｐゴシック" pitchFamily="34" charset="-128"/>
              </a:rPr>
              <a:t>amp -&gt; &amp; (XML)</a:t>
            </a:r>
            <a:endParaRPr lang="el-GR" sz="2000" dirty="0">
              <a:ea typeface="ＭＳ Ｐゴシック" pitchFamily="34" charset="-128"/>
            </a:endParaRPr>
          </a:p>
          <a:p>
            <a:pPr marL="457200" lvl="1" indent="0" eaLnBrk="1" hangingPunct="1">
              <a:buNone/>
            </a:pPr>
            <a:endParaRPr lang="en-US" sz="2000" dirty="0" smtClean="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30</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2.1</a:t>
            </a:r>
            <a:r>
              <a:rPr lang="el-GR" sz="1600" dirty="0" smtClean="0">
                <a:solidFill>
                  <a:schemeClr val="tx1"/>
                </a:solidFill>
              </a:rPr>
              <a:t>.1</a:t>
            </a:r>
            <a:endParaRPr lang="en-US" sz="1600" dirty="0">
              <a:solidFill>
                <a:schemeClr val="tx1"/>
              </a:solidFill>
            </a:endParaRPr>
          </a:p>
        </p:txBody>
      </p:sp>
    </p:spTree>
    <p:extLst>
      <p:ext uri="{BB962C8B-B14F-4D97-AF65-F5344CB8AC3E}">
        <p14:creationId xmlns:p14="http://schemas.microsoft.com/office/powerpoint/2010/main" val="275064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Autofit/>
          </a:bodyPr>
          <a:lstStyle/>
          <a:p>
            <a:pPr algn="ctr"/>
            <a:r>
              <a:rPr lang="en-US" sz="3600" dirty="0">
                <a:solidFill>
                  <a:schemeClr val="accent2">
                    <a:lumMod val="75000"/>
                  </a:schemeClr>
                </a:solidFill>
                <a:ea typeface="ＭＳ Ｐゴシック" pitchFamily="34" charset="-128"/>
              </a:rPr>
              <a:t>Complications: Format/language</a:t>
            </a:r>
          </a:p>
        </p:txBody>
      </p:sp>
      <p:sp>
        <p:nvSpPr>
          <p:cNvPr id="23555" name="Rectangle 1027"/>
          <p:cNvSpPr>
            <a:spLocks noGrp="1" noChangeArrowheads="1"/>
          </p:cNvSpPr>
          <p:nvPr>
            <p:ph idx="1"/>
          </p:nvPr>
        </p:nvSpPr>
        <p:spPr>
          <a:xfrm>
            <a:off x="388609" y="1844824"/>
            <a:ext cx="8147248" cy="2836912"/>
          </a:xfrm>
        </p:spPr>
        <p:txBody>
          <a:bodyPr/>
          <a:lstStyle/>
          <a:p>
            <a:pPr eaLnBrk="1" hangingPunct="1">
              <a:lnSpc>
                <a:spcPct val="90000"/>
              </a:lnSpc>
            </a:pPr>
            <a:r>
              <a:rPr lang="el-GR" dirty="0" smtClean="0">
                <a:ea typeface="ＭＳ Ｐゴシック" pitchFamily="34" charset="-128"/>
                <a:sym typeface="Symbol" pitchFamily="18" charset="2"/>
              </a:rPr>
              <a:t>Τα έγγραφα για τα οποία κατασκευάζουμε το ευρετήρια μπορεί να είναι γραμμένα σε διαφορετικές γλώσσες το καθένα  </a:t>
            </a:r>
          </a:p>
          <a:p>
            <a:pPr lvl="1" eaLnBrk="1" hangingPunct="1">
              <a:lnSpc>
                <a:spcPct val="90000"/>
              </a:lnSpc>
            </a:pPr>
            <a:r>
              <a:rPr lang="el-GR" sz="1600" i="1" dirty="0" smtClean="0">
                <a:solidFill>
                  <a:schemeClr val="tx2">
                    <a:lumMod val="75000"/>
                  </a:schemeClr>
                </a:solidFill>
                <a:ea typeface="ＭＳ Ｐゴシック" pitchFamily="34" charset="-128"/>
                <a:sym typeface="Symbol" pitchFamily="18" charset="2"/>
              </a:rPr>
              <a:t>Στο ίδιο ευρετήριο μπορεί να υπάρχουν όροι από πολλές γλώσσες </a:t>
            </a:r>
            <a:endParaRPr lang="en-US" sz="1600" i="1" dirty="0" smtClean="0">
              <a:solidFill>
                <a:schemeClr val="tx2">
                  <a:lumMod val="75000"/>
                </a:schemeClr>
              </a:solidFill>
              <a:ea typeface="ＭＳ Ｐゴシック" pitchFamily="34" charset="-128"/>
              <a:sym typeface="Symbol" pitchFamily="18" charset="2"/>
            </a:endParaRPr>
          </a:p>
          <a:p>
            <a:pPr eaLnBrk="1" hangingPunct="1">
              <a:lnSpc>
                <a:spcPct val="90000"/>
              </a:lnSpc>
            </a:pPr>
            <a:r>
              <a:rPr lang="el-GR" dirty="0" smtClean="0">
                <a:ea typeface="ＭＳ Ｐゴシック" pitchFamily="34" charset="-128"/>
                <a:sym typeface="Symbol" pitchFamily="18" charset="2"/>
              </a:rPr>
              <a:t>Πολλαπλές γλώσσες/</a:t>
            </a:r>
            <a:r>
              <a:rPr lang="en-US" dirty="0" smtClean="0">
                <a:ea typeface="ＭＳ Ｐゴシック" pitchFamily="34" charset="-128"/>
                <a:sym typeface="Symbol" pitchFamily="18" charset="2"/>
              </a:rPr>
              <a:t>format </a:t>
            </a:r>
            <a:r>
              <a:rPr lang="el-GR" dirty="0" smtClean="0">
                <a:ea typeface="ＭＳ Ｐゴシック" pitchFamily="34" charset="-128"/>
                <a:sym typeface="Symbol" pitchFamily="18" charset="2"/>
              </a:rPr>
              <a:t>μπορεί να εμφανίζονται και σε ένα έγγραφο ή στα τμήματά του </a:t>
            </a:r>
          </a:p>
          <a:p>
            <a:pPr lvl="1" eaLnBrk="1" hangingPunct="1">
              <a:lnSpc>
                <a:spcPct val="90000"/>
              </a:lnSpc>
            </a:pPr>
            <a:r>
              <a:rPr lang="en-US" sz="1800" i="1" dirty="0">
                <a:solidFill>
                  <a:schemeClr val="tx2">
                    <a:lumMod val="75000"/>
                  </a:schemeClr>
                </a:solidFill>
                <a:ea typeface="ＭＳ Ｐゴシック" pitchFamily="34" charset="-128"/>
                <a:sym typeface="Symbol" pitchFamily="18" charset="2"/>
              </a:rPr>
              <a:t>French email </a:t>
            </a:r>
            <a:r>
              <a:rPr lang="el-GR" sz="1800" i="1" dirty="0">
                <a:solidFill>
                  <a:schemeClr val="tx2">
                    <a:lumMod val="75000"/>
                  </a:schemeClr>
                </a:solidFill>
                <a:ea typeface="ＭＳ Ｐゴシック" pitchFamily="34" charset="-128"/>
                <a:sym typeface="Symbol" pitchFamily="18" charset="2"/>
              </a:rPr>
              <a:t>στα Γαλλικά με</a:t>
            </a:r>
            <a:r>
              <a:rPr lang="en-US" sz="1800" i="1" dirty="0">
                <a:solidFill>
                  <a:schemeClr val="tx2">
                    <a:lumMod val="75000"/>
                  </a:schemeClr>
                </a:solidFill>
                <a:ea typeface="ＭＳ Ｐゴシック" pitchFamily="34" charset="-128"/>
                <a:sym typeface="Symbol" pitchFamily="18" charset="2"/>
              </a:rPr>
              <a:t> </a:t>
            </a:r>
            <a:r>
              <a:rPr lang="en-US" sz="1800" i="1" dirty="0" err="1">
                <a:solidFill>
                  <a:schemeClr val="tx2">
                    <a:lumMod val="75000"/>
                  </a:schemeClr>
                </a:solidFill>
                <a:ea typeface="ＭＳ Ｐゴシック" pitchFamily="34" charset="-128"/>
                <a:sym typeface="Symbol" pitchFamily="18" charset="2"/>
              </a:rPr>
              <a:t>pdf</a:t>
            </a:r>
            <a:r>
              <a:rPr lang="en-US" sz="1800" i="1" dirty="0">
                <a:solidFill>
                  <a:schemeClr val="tx2">
                    <a:lumMod val="75000"/>
                  </a:schemeClr>
                </a:solidFill>
                <a:ea typeface="ＭＳ Ｐゴシック" pitchFamily="34" charset="-128"/>
                <a:sym typeface="Symbol" pitchFamily="18" charset="2"/>
              </a:rPr>
              <a:t> attachment</a:t>
            </a:r>
            <a:r>
              <a:rPr lang="el-GR" sz="1800" i="1" dirty="0">
                <a:solidFill>
                  <a:schemeClr val="tx2">
                    <a:lumMod val="75000"/>
                  </a:schemeClr>
                </a:solidFill>
                <a:ea typeface="ＭＳ Ｐゴシック" pitchFamily="34" charset="-128"/>
                <a:sym typeface="Symbol" pitchFamily="18" charset="2"/>
              </a:rPr>
              <a:t> στα Γερμανικά</a:t>
            </a:r>
            <a:r>
              <a:rPr lang="en-US" i="1" dirty="0">
                <a:solidFill>
                  <a:schemeClr val="tx2">
                    <a:lumMod val="75000"/>
                  </a:schemeClr>
                </a:solidFill>
                <a:ea typeface="ＭＳ Ｐゴシック" pitchFamily="34" charset="-128"/>
                <a:sym typeface="Symbol" pitchFamily="18" charset="2"/>
              </a:rPr>
              <a:t>.</a:t>
            </a: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31</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a:t>
            </a:r>
            <a:r>
              <a:rPr lang="el-GR" sz="1600" dirty="0" err="1" smtClean="0">
                <a:solidFill>
                  <a:schemeClr val="tx1"/>
                </a:solidFill>
              </a:rPr>
              <a:t>εφ</a:t>
            </a:r>
            <a:r>
              <a:rPr lang="en-US" sz="1600" dirty="0" smtClean="0">
                <a:solidFill>
                  <a:schemeClr val="tx1"/>
                </a:solidFill>
              </a:rPr>
              <a:t>. </a:t>
            </a:r>
            <a:r>
              <a:rPr lang="en-US" sz="1600" dirty="0">
                <a:solidFill>
                  <a:schemeClr val="tx1"/>
                </a:solidFill>
              </a:rPr>
              <a:t>2.1</a:t>
            </a:r>
          </a:p>
        </p:txBody>
      </p:sp>
      <p:sp>
        <p:nvSpPr>
          <p:cNvPr id="6" name="TextBox 5"/>
          <p:cNvSpPr txBox="1"/>
          <p:nvPr/>
        </p:nvSpPr>
        <p:spPr>
          <a:xfrm>
            <a:off x="215516" y="4581128"/>
            <a:ext cx="8712968" cy="923330"/>
          </a:xfrm>
          <a:prstGeom prst="rect">
            <a:avLst/>
          </a:prstGeom>
          <a:noFill/>
          <a:ln>
            <a:solidFill>
              <a:schemeClr val="accent2">
                <a:lumMod val="75000"/>
              </a:schemeClr>
            </a:solidFill>
          </a:ln>
        </p:spPr>
        <p:txBody>
          <a:bodyPr wrap="square" rtlCol="0">
            <a:spAutoFit/>
          </a:bodyPr>
          <a:lstStyle/>
          <a:p>
            <a:pPr marL="342900" lvl="1" indent="-342900">
              <a:buFont typeface="Wingdings" pitchFamily="2" charset="2"/>
              <a:buChar char="v"/>
            </a:pPr>
            <a:r>
              <a:rPr lang="el-GR" sz="1800" dirty="0">
                <a:solidFill>
                  <a:schemeClr val="accent2">
                    <a:lumMod val="50000"/>
                  </a:schemeClr>
                </a:solidFill>
                <a:latin typeface="+mn-lt"/>
                <a:ea typeface="ＭＳ Ｐゴシック" pitchFamily="34" charset="-128"/>
              </a:rPr>
              <a:t>Πως θα το </a:t>
            </a:r>
            <a:r>
              <a:rPr lang="el-GR" sz="1800" dirty="0" smtClean="0">
                <a:solidFill>
                  <a:schemeClr val="accent2">
                    <a:lumMod val="50000"/>
                  </a:schemeClr>
                </a:solidFill>
                <a:latin typeface="+mn-lt"/>
                <a:ea typeface="ＭＳ Ｐゴシック" pitchFamily="34" charset="-128"/>
              </a:rPr>
              <a:t>καταλάβουμε</a:t>
            </a:r>
            <a:r>
              <a:rPr lang="el-GR" sz="1800" dirty="0">
                <a:solidFill>
                  <a:schemeClr val="accent2">
                    <a:lumMod val="50000"/>
                  </a:schemeClr>
                </a:solidFill>
                <a:latin typeface="+mn-lt"/>
                <a:ea typeface="ＭＳ Ｐゴシック" pitchFamily="34" charset="-128"/>
              </a:rPr>
              <a:t>;</a:t>
            </a:r>
            <a:endParaRPr lang="en-US" sz="1800" dirty="0" smtClean="0">
              <a:solidFill>
                <a:schemeClr val="accent2">
                  <a:lumMod val="50000"/>
                </a:schemeClr>
              </a:solidFill>
              <a:latin typeface="+mn-lt"/>
              <a:ea typeface="ＭＳ Ｐゴシック" pitchFamily="34" charset="-128"/>
            </a:endParaRPr>
          </a:p>
          <a:p>
            <a:pPr marL="0" lvl="1" indent="0"/>
            <a:r>
              <a:rPr lang="el-GR" sz="1800" dirty="0" smtClean="0">
                <a:solidFill>
                  <a:schemeClr val="accent2">
                    <a:lumMod val="50000"/>
                  </a:schemeClr>
                </a:solidFill>
                <a:latin typeface="+mn-lt"/>
                <a:ea typeface="ＭＳ Ｐゴシック" pitchFamily="34" charset="-128"/>
              </a:rPr>
              <a:t>Πρόβλημα ταξινόμησης </a:t>
            </a:r>
            <a:r>
              <a:rPr lang="en-US" sz="1800" dirty="0" smtClean="0">
                <a:solidFill>
                  <a:schemeClr val="accent2">
                    <a:lumMod val="50000"/>
                  </a:schemeClr>
                </a:solidFill>
                <a:latin typeface="+mn-lt"/>
                <a:ea typeface="ＭＳ Ｐゴシック" pitchFamily="34" charset="-128"/>
              </a:rPr>
              <a:t>(classification) </a:t>
            </a:r>
            <a:r>
              <a:rPr lang="el-GR" sz="1800" dirty="0" smtClean="0">
                <a:solidFill>
                  <a:schemeClr val="accent2">
                    <a:lumMod val="50000"/>
                  </a:schemeClr>
                </a:solidFill>
                <a:latin typeface="+mn-lt"/>
                <a:ea typeface="ＭＳ Ｐゴシック" pitchFamily="34" charset="-128"/>
              </a:rPr>
              <a:t>αλλά στην πράξη συνήθως επιλογή </a:t>
            </a:r>
            <a:r>
              <a:rPr lang="el-GR" sz="1800" dirty="0">
                <a:solidFill>
                  <a:schemeClr val="accent2">
                    <a:lumMod val="50000"/>
                  </a:schemeClr>
                </a:solidFill>
                <a:latin typeface="+mn-lt"/>
                <a:ea typeface="ＭＳ Ｐゴシック" pitchFamily="34" charset="-128"/>
              </a:rPr>
              <a:t>από το χρήστη, χρήση </a:t>
            </a:r>
            <a:r>
              <a:rPr lang="el-GR" sz="1800" dirty="0" err="1" smtClean="0">
                <a:solidFill>
                  <a:schemeClr val="accent2">
                    <a:lumMod val="50000"/>
                  </a:schemeClr>
                </a:solidFill>
                <a:latin typeface="+mn-lt"/>
                <a:ea typeface="ＭＳ Ｐゴシック" pitchFamily="34" charset="-128"/>
              </a:rPr>
              <a:t>μετα</a:t>
            </a:r>
            <a:r>
              <a:rPr lang="el-GR" sz="1800" dirty="0" smtClean="0">
                <a:solidFill>
                  <a:schemeClr val="accent2">
                    <a:lumMod val="50000"/>
                  </a:schemeClr>
                </a:solidFill>
                <a:latin typeface="+mn-lt"/>
                <a:ea typeface="ＭＳ Ｐゴシック" pitchFamily="34" charset="-128"/>
              </a:rPr>
              <a:t>-δεδομένων αρχείου</a:t>
            </a:r>
            <a:r>
              <a:rPr lang="el-GR" sz="1800" dirty="0">
                <a:solidFill>
                  <a:schemeClr val="accent2">
                    <a:lumMod val="50000"/>
                  </a:schemeClr>
                </a:solidFill>
                <a:latin typeface="+mn-lt"/>
                <a:ea typeface="ＭＳ Ｐゴシック" pitchFamily="34" charset="-128"/>
              </a:rPr>
              <a:t> </a:t>
            </a:r>
            <a:r>
              <a:rPr lang="el-GR" sz="1800" dirty="0" smtClean="0">
                <a:solidFill>
                  <a:schemeClr val="accent2">
                    <a:lumMod val="50000"/>
                  </a:schemeClr>
                </a:solidFill>
                <a:latin typeface="+mn-lt"/>
                <a:ea typeface="ＭＳ Ｐゴシック" pitchFamily="34" charset="-128"/>
              </a:rPr>
              <a:t>κλπ</a:t>
            </a:r>
            <a:endParaRPr lang="en-US" sz="1800" dirty="0">
              <a:solidFill>
                <a:schemeClr val="accent2">
                  <a:lumMod val="50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79512" y="620688"/>
            <a:ext cx="8630616" cy="1143000"/>
          </a:xfrm>
        </p:spPr>
        <p:txBody>
          <a:bodyPr/>
          <a:lstStyle/>
          <a:p>
            <a:pPr eaLnBrk="1" hangingPunct="1"/>
            <a:r>
              <a:rPr lang="el-GR" sz="3600" dirty="0">
                <a:solidFill>
                  <a:schemeClr val="accent2">
                    <a:lumMod val="75000"/>
                  </a:schemeClr>
                </a:solidFill>
                <a:ea typeface="ＭＳ Ｐゴシック" pitchFamily="34" charset="-128"/>
              </a:rPr>
              <a:t>Ό</a:t>
            </a:r>
            <a:r>
              <a:rPr lang="el-GR" sz="3600" dirty="0" smtClean="0">
                <a:solidFill>
                  <a:schemeClr val="accent2">
                    <a:lumMod val="75000"/>
                  </a:schemeClr>
                </a:solidFill>
                <a:ea typeface="ＭＳ Ｐゴシック" pitchFamily="34" charset="-128"/>
              </a:rPr>
              <a:t>χι πάντα γραμμική ακολουθία χαρακτήρων</a:t>
            </a:r>
            <a:endParaRPr lang="en-US" sz="3600" dirty="0" smtClean="0">
              <a:solidFill>
                <a:schemeClr val="accent2">
                  <a:lumMod val="75000"/>
                </a:schemeClr>
              </a:solidFill>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32</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a:t>
            </a:r>
            <a:r>
              <a:rPr lang="el-GR" sz="1600" dirty="0" err="1" smtClean="0">
                <a:solidFill>
                  <a:schemeClr val="tx1"/>
                </a:solidFill>
              </a:rPr>
              <a:t>εφ</a:t>
            </a:r>
            <a:r>
              <a:rPr lang="en-US" sz="1600" dirty="0" smtClean="0">
                <a:solidFill>
                  <a:schemeClr val="tx1"/>
                </a:solidFill>
              </a:rPr>
              <a:t>. </a:t>
            </a:r>
            <a:r>
              <a:rPr lang="en-US" sz="1600" dirty="0">
                <a:solidFill>
                  <a:schemeClr val="tx1"/>
                </a:solidFill>
              </a:rPr>
              <a:t>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286351"/>
            <a:ext cx="4276184" cy="14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933056"/>
            <a:ext cx="8424936" cy="2308324"/>
          </a:xfrm>
          <a:prstGeom prst="rect">
            <a:avLst/>
          </a:prstGeom>
          <a:noFill/>
        </p:spPr>
        <p:txBody>
          <a:bodyPr wrap="square" rtlCol="0">
            <a:spAutoFit/>
          </a:bodyPr>
          <a:lstStyle/>
          <a:p>
            <a:r>
              <a:rPr lang="el-GR" dirty="0" smtClean="0">
                <a:solidFill>
                  <a:schemeClr val="tx1"/>
                </a:solidFill>
                <a:latin typeface="+mn-lt"/>
              </a:rPr>
              <a:t>Αραβικά: δισδιάστατη ακολουθία χαρακτήρων και χαρακτήρες σε μεικτή σειρά (φωνήεντα διακριτά σημεία πάνω και κάτω από τα γράμματα)</a:t>
            </a:r>
          </a:p>
          <a:p>
            <a:r>
              <a:rPr lang="el-GR" dirty="0" smtClean="0">
                <a:solidFill>
                  <a:schemeClr val="tx1"/>
                </a:solidFill>
                <a:latin typeface="+mn-lt"/>
              </a:rPr>
              <a:t>Από δεξιά στα αριστερά</a:t>
            </a:r>
          </a:p>
          <a:p>
            <a:r>
              <a:rPr lang="el-GR" dirty="0" smtClean="0">
                <a:solidFill>
                  <a:schemeClr val="tx1"/>
                </a:solidFill>
                <a:latin typeface="+mn-lt"/>
              </a:rPr>
              <a:t>Πιθανή απουσία φωνηέντων</a:t>
            </a:r>
          </a:p>
          <a:p>
            <a:r>
              <a:rPr lang="el-GR" dirty="0" smtClean="0">
                <a:solidFill>
                  <a:schemeClr val="tx1"/>
                </a:solidFill>
                <a:latin typeface="+mn-lt"/>
              </a:rPr>
              <a:t>Η αντίστοιχη </a:t>
            </a:r>
            <a:r>
              <a:rPr lang="el-GR" i="1" dirty="0" smtClean="0">
                <a:solidFill>
                  <a:srgbClr val="FF0000"/>
                </a:solidFill>
                <a:latin typeface="+mn-lt"/>
              </a:rPr>
              <a:t>ακουστική </a:t>
            </a:r>
            <a:r>
              <a:rPr lang="el-GR" dirty="0" smtClean="0">
                <a:solidFill>
                  <a:schemeClr val="tx1"/>
                </a:solidFill>
                <a:latin typeface="+mn-lt"/>
              </a:rPr>
              <a:t>γραμμική ακολουθία</a:t>
            </a:r>
            <a:endParaRPr lang="en-US" dirty="0">
              <a:solidFill>
                <a:schemeClr val="tx1"/>
              </a:solidFill>
              <a:latin typeface="+mn-lt"/>
            </a:endParaRPr>
          </a:p>
        </p:txBody>
      </p:sp>
    </p:spTree>
    <p:extLst>
      <p:ext uri="{BB962C8B-B14F-4D97-AF65-F5344CB8AC3E}">
        <p14:creationId xmlns:p14="http://schemas.microsoft.com/office/powerpoint/2010/main" val="302362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61059" y="178604"/>
            <a:ext cx="7886700" cy="1325563"/>
          </a:xfrm>
        </p:spPr>
        <p:txBody>
          <a:bodyPr/>
          <a:lstStyle/>
          <a:p>
            <a:pPr algn="ctr" eaLnBrk="1" hangingPunct="1"/>
            <a:r>
              <a:rPr lang="el-GR" sz="3600" dirty="0" smtClean="0">
                <a:solidFill>
                  <a:schemeClr val="accent2">
                    <a:lumMod val="75000"/>
                  </a:schemeClr>
                </a:solidFill>
                <a:ea typeface="ＭＳ Ｐゴシック" pitchFamily="34" charset="-128"/>
              </a:rPr>
              <a:t>Μονάδα εγγράφου</a:t>
            </a:r>
            <a:endParaRPr lang="en-US" sz="3600" dirty="0" smtClean="0">
              <a:solidFill>
                <a:schemeClr val="accent2">
                  <a:lumMod val="75000"/>
                </a:schemeClr>
              </a:solidFill>
              <a:ea typeface="ＭＳ Ｐゴシック" pitchFamily="34" charset="-128"/>
            </a:endParaRPr>
          </a:p>
        </p:txBody>
      </p:sp>
      <p:sp>
        <p:nvSpPr>
          <p:cNvPr id="23555" name="Rectangle 1027"/>
          <p:cNvSpPr>
            <a:spLocks noGrp="1" noChangeArrowheads="1"/>
          </p:cNvSpPr>
          <p:nvPr>
            <p:ph idx="1"/>
          </p:nvPr>
        </p:nvSpPr>
        <p:spPr>
          <a:xfrm>
            <a:off x="458897" y="1375741"/>
            <a:ext cx="8056453" cy="3052936"/>
          </a:xfrm>
        </p:spPr>
        <p:txBody>
          <a:bodyPr/>
          <a:lstStyle/>
          <a:p>
            <a:pPr eaLnBrk="1" hangingPunct="1">
              <a:lnSpc>
                <a:spcPct val="90000"/>
              </a:lnSpc>
              <a:buNone/>
            </a:pPr>
            <a:r>
              <a:rPr lang="el-GR" sz="2400" i="1" dirty="0" smtClean="0">
                <a:ea typeface="ＭＳ Ｐゴシック" pitchFamily="34" charset="-128"/>
              </a:rPr>
              <a:t>Ποια θεωρείται η </a:t>
            </a:r>
            <a:r>
              <a:rPr lang="el-GR" sz="2400" i="1" dirty="0" smtClean="0">
                <a:solidFill>
                  <a:schemeClr val="accent2">
                    <a:lumMod val="75000"/>
                  </a:schemeClr>
                </a:solidFill>
                <a:ea typeface="ＭＳ Ｐゴシック" pitchFamily="34" charset="-128"/>
              </a:rPr>
              <a:t>μονάδα εγγράφου </a:t>
            </a:r>
            <a:r>
              <a:rPr lang="el-GR" sz="2400" i="1" dirty="0" smtClean="0">
                <a:ea typeface="ＭＳ Ｐゴシック" pitchFamily="34" charset="-128"/>
              </a:rPr>
              <a:t>που βάζουμε στο ευρετήριο;</a:t>
            </a:r>
          </a:p>
          <a:p>
            <a:pPr lvl="1" eaLnBrk="1" hangingPunct="1">
              <a:lnSpc>
                <a:spcPct val="90000"/>
              </a:lnSpc>
            </a:pPr>
            <a:endParaRPr lang="el-GR" sz="2000" dirty="0" smtClean="0">
              <a:ea typeface="ＭＳ Ｐゴシック" pitchFamily="34" charset="-128"/>
            </a:endParaRPr>
          </a:p>
          <a:p>
            <a:pPr lvl="1" eaLnBrk="1" hangingPunct="1">
              <a:lnSpc>
                <a:spcPct val="90000"/>
              </a:lnSpc>
            </a:pPr>
            <a:r>
              <a:rPr lang="el-GR" sz="2000" dirty="0" smtClean="0">
                <a:ea typeface="ＭＳ Ｐゴシック" pitchFamily="34" charset="-128"/>
              </a:rPr>
              <a:t>Ένα αρχείο;</a:t>
            </a:r>
            <a:endParaRPr lang="en-US" sz="2000" dirty="0" smtClean="0">
              <a:ea typeface="ＭＳ Ｐゴシック" pitchFamily="34" charset="-128"/>
            </a:endParaRPr>
          </a:p>
          <a:p>
            <a:pPr lvl="1" eaLnBrk="1" hangingPunct="1">
              <a:lnSpc>
                <a:spcPct val="90000"/>
              </a:lnSpc>
            </a:pPr>
            <a:r>
              <a:rPr lang="el-GR" sz="2000" dirty="0" smtClean="0">
                <a:ea typeface="ＭＳ Ｐゴシック" pitchFamily="34" charset="-128"/>
              </a:rPr>
              <a:t>Ένα </a:t>
            </a:r>
            <a:r>
              <a:rPr lang="en-US" sz="2000" dirty="0" smtClean="0">
                <a:ea typeface="ＭＳ Ｐゴシック" pitchFamily="34" charset="-128"/>
              </a:rPr>
              <a:t> email</a:t>
            </a:r>
            <a:r>
              <a:rPr lang="el-GR" sz="2000" dirty="0">
                <a:ea typeface="ＭＳ Ｐゴシック" pitchFamily="34" charset="-128"/>
              </a:rPr>
              <a:t>;</a:t>
            </a:r>
            <a:r>
              <a:rPr lang="en-US" sz="2000" dirty="0" smtClean="0">
                <a:ea typeface="ＭＳ Ｐゴシック" pitchFamily="34" charset="-128"/>
              </a:rPr>
              <a:t>  (</a:t>
            </a:r>
            <a:r>
              <a:rPr lang="el-GR" sz="2000" dirty="0" smtClean="0">
                <a:ea typeface="ＭＳ Ｐゴシック" pitchFamily="34" charset="-128"/>
              </a:rPr>
              <a:t>από τα πολλά στο ένα αρχείο του </a:t>
            </a:r>
            <a:r>
              <a:rPr lang="en-US" sz="2000" dirty="0" err="1" smtClean="0">
                <a:ea typeface="ＭＳ Ｐゴシック" pitchFamily="34" charset="-128"/>
              </a:rPr>
              <a:t>mbox</a:t>
            </a:r>
            <a:r>
              <a:rPr lang="en-US" sz="2000" dirty="0" smtClean="0">
                <a:ea typeface="ＭＳ Ｐゴシック" pitchFamily="34" charset="-128"/>
              </a:rPr>
              <a:t>)</a:t>
            </a:r>
          </a:p>
          <a:p>
            <a:pPr lvl="1" eaLnBrk="1" hangingPunct="1">
              <a:lnSpc>
                <a:spcPct val="90000"/>
              </a:lnSpc>
            </a:pPr>
            <a:r>
              <a:rPr lang="el-GR" sz="2000" dirty="0" smtClean="0">
                <a:ea typeface="ＭＳ Ｐゴシック" pitchFamily="34" charset="-128"/>
              </a:rPr>
              <a:t>Ένα</a:t>
            </a:r>
            <a:r>
              <a:rPr lang="en-US" sz="2000" dirty="0" smtClean="0">
                <a:ea typeface="ＭＳ Ｐゴシック" pitchFamily="34" charset="-128"/>
              </a:rPr>
              <a:t> email </a:t>
            </a:r>
            <a:r>
              <a:rPr lang="el-GR" sz="2000" dirty="0" smtClean="0">
                <a:ea typeface="ＭＳ Ｐゴシック" pitchFamily="34" charset="-128"/>
              </a:rPr>
              <a:t>με</a:t>
            </a:r>
            <a:r>
              <a:rPr lang="en-US" sz="2000" dirty="0" smtClean="0">
                <a:ea typeface="ＭＳ Ｐゴシック" pitchFamily="34" charset="-128"/>
              </a:rPr>
              <a:t> 5 </a:t>
            </a:r>
            <a:r>
              <a:rPr lang="el-GR" sz="2000" dirty="0" smtClean="0">
                <a:ea typeface="ＭＳ Ｐゴシック" pitchFamily="34" charset="-128"/>
              </a:rPr>
              <a:t>συνημμένα έγγραφα (</a:t>
            </a:r>
            <a:r>
              <a:rPr lang="en-US" sz="2000" dirty="0" smtClean="0">
                <a:ea typeface="ＭＳ Ｐゴシック" pitchFamily="34" charset="-128"/>
              </a:rPr>
              <a:t>attachments</a:t>
            </a:r>
            <a:r>
              <a:rPr lang="el-GR" sz="2000" dirty="0" smtClean="0">
                <a:ea typeface="ＭＳ Ｐゴシック" pitchFamily="34" charset="-128"/>
              </a:rPr>
              <a:t>); Αν το 1 συνη</a:t>
            </a:r>
            <a:r>
              <a:rPr lang="el-GR" sz="2000" dirty="0">
                <a:ea typeface="ＭＳ Ｐゴシック" pitchFamily="34" charset="-128"/>
              </a:rPr>
              <a:t>μ</a:t>
            </a:r>
            <a:r>
              <a:rPr lang="el-GR" sz="2000" dirty="0" smtClean="0">
                <a:ea typeface="ＭＳ Ｐゴシック" pitchFamily="34" charset="-128"/>
              </a:rPr>
              <a:t>μένο σε μορφή </a:t>
            </a:r>
            <a:r>
              <a:rPr lang="en-US" sz="2000" dirty="0" smtClean="0">
                <a:ea typeface="ＭＳ Ｐゴシック" pitchFamily="34" charset="-128"/>
              </a:rPr>
              <a:t>zip</a:t>
            </a:r>
            <a:r>
              <a:rPr lang="el-GR" sz="2000" dirty="0" smtClean="0">
                <a:ea typeface="ＭＳ Ｐゴシック" pitchFamily="34" charset="-128"/>
              </a:rPr>
              <a:t>;</a:t>
            </a:r>
            <a:endParaRPr lang="en-US" sz="2000" dirty="0" smtClean="0">
              <a:ea typeface="ＭＳ Ｐゴシック" pitchFamily="34" charset="-128"/>
            </a:endParaRPr>
          </a:p>
          <a:p>
            <a:pPr lvl="1" eaLnBrk="1" hangingPunct="1">
              <a:lnSpc>
                <a:spcPct val="90000"/>
              </a:lnSpc>
            </a:pPr>
            <a:r>
              <a:rPr lang="el-GR" sz="2000" dirty="0" smtClean="0">
                <a:ea typeface="ＭＳ Ｐゴシック" pitchFamily="34" charset="-128"/>
              </a:rPr>
              <a:t>Ανάποδα: εργαλεία χωρίζουνε ένα αρχείο σε πολλά, </a:t>
            </a:r>
            <a:r>
              <a:rPr lang="en-US" sz="2000" dirty="0" smtClean="0">
                <a:ea typeface="ＭＳ Ｐゴシック" pitchFamily="34" charset="-128"/>
              </a:rPr>
              <a:t> (PPT </a:t>
            </a:r>
            <a:r>
              <a:rPr lang="el-GR" sz="2000" dirty="0" smtClean="0">
                <a:ea typeface="ＭＳ Ｐゴシック" pitchFamily="34" charset="-128"/>
              </a:rPr>
              <a:t>ή</a:t>
            </a:r>
            <a:r>
              <a:rPr lang="en-US" sz="2000" dirty="0" smtClean="0">
                <a:ea typeface="ＭＳ Ｐゴシック" pitchFamily="34" charset="-128"/>
              </a:rPr>
              <a:t> </a:t>
            </a:r>
            <a:r>
              <a:rPr lang="en-US" sz="2000" dirty="0" err="1" smtClean="0">
                <a:ea typeface="ＭＳ Ｐゴシック" pitchFamily="34" charset="-128"/>
              </a:rPr>
              <a:t>LaTeX</a:t>
            </a:r>
            <a:r>
              <a:rPr lang="en-US" sz="2000" dirty="0" smtClean="0">
                <a:ea typeface="ＭＳ Ｐゴシック" pitchFamily="34" charset="-128"/>
              </a:rPr>
              <a:t> </a:t>
            </a:r>
            <a:r>
              <a:rPr lang="el-GR" sz="2000" dirty="0" smtClean="0">
                <a:ea typeface="ＭＳ Ｐゴシック" pitchFamily="34" charset="-128"/>
              </a:rPr>
              <a:t>σε πολλαπλές </a:t>
            </a:r>
            <a:r>
              <a:rPr lang="en-US" sz="2000" dirty="0" smtClean="0">
                <a:ea typeface="ＭＳ Ｐゴシック" pitchFamily="34" charset="-128"/>
              </a:rPr>
              <a:t>HTML </a:t>
            </a:r>
            <a:r>
              <a:rPr lang="el-GR" sz="2000" dirty="0" smtClean="0">
                <a:ea typeface="ＭＳ Ｐゴシック" pitchFamily="34" charset="-128"/>
              </a:rPr>
              <a:t>σελίδες</a:t>
            </a:r>
            <a:r>
              <a:rPr lang="en-US" sz="2000" dirty="0" smtClean="0">
                <a:ea typeface="ＭＳ Ｐゴシック" pitchFamily="34" charset="-128"/>
              </a:rPr>
              <a:t>)</a:t>
            </a:r>
            <a:r>
              <a:rPr lang="el-GR" sz="2000" dirty="0" smtClean="0">
                <a:ea typeface="ＭＳ Ｐゴシック" pitchFamily="34" charset="-128"/>
              </a:rPr>
              <a:t> ίσως ένωση τους</a:t>
            </a:r>
            <a:endParaRPr lang="en-US" sz="2000" dirty="0" smtClean="0">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33</a:t>
            </a:fld>
            <a:endParaRPr lang="en-US"/>
          </a:p>
        </p:txBody>
      </p:sp>
      <p:sp>
        <p:nvSpPr>
          <p:cNvPr id="23556"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2.1</a:t>
            </a:r>
            <a:r>
              <a:rPr lang="el-GR" sz="1600" dirty="0" smtClean="0">
                <a:solidFill>
                  <a:schemeClr val="tx1"/>
                </a:solidFill>
              </a:rPr>
              <a:t>.2</a:t>
            </a:r>
            <a:endParaRPr lang="en-US" sz="1600" dirty="0">
              <a:solidFill>
                <a:schemeClr val="tx1"/>
              </a:solidFill>
            </a:endParaRPr>
          </a:p>
        </p:txBody>
      </p:sp>
      <p:sp>
        <p:nvSpPr>
          <p:cNvPr id="2" name="TextBox 1"/>
          <p:cNvSpPr txBox="1"/>
          <p:nvPr/>
        </p:nvSpPr>
        <p:spPr>
          <a:xfrm>
            <a:off x="248049" y="4428677"/>
            <a:ext cx="8136904" cy="461665"/>
          </a:xfrm>
          <a:prstGeom prst="rect">
            <a:avLst/>
          </a:prstGeom>
          <a:noFill/>
        </p:spPr>
        <p:txBody>
          <a:bodyPr wrap="square" rtlCol="0">
            <a:spAutoFit/>
          </a:bodyPr>
          <a:lstStyle/>
          <a:p>
            <a:r>
              <a:rPr lang="el-GR" dirty="0" smtClean="0">
                <a:solidFill>
                  <a:srgbClr val="FF0000"/>
                </a:solidFill>
                <a:latin typeface="+mn-lt"/>
              </a:rPr>
              <a:t>Αναλυτικότητα ευρετηρίασης </a:t>
            </a:r>
            <a:r>
              <a:rPr lang="en-US" dirty="0" smtClean="0">
                <a:solidFill>
                  <a:srgbClr val="FF0000"/>
                </a:solidFill>
                <a:latin typeface="+mn-lt"/>
              </a:rPr>
              <a:t>(indexing granularity)</a:t>
            </a:r>
            <a:endParaRPr lang="en-US" dirty="0">
              <a:solidFill>
                <a:srgbClr val="FF0000"/>
              </a:solidFill>
              <a:latin typeface="+mn-lt"/>
            </a:endParaRPr>
          </a:p>
        </p:txBody>
      </p:sp>
      <p:sp>
        <p:nvSpPr>
          <p:cNvPr id="3" name="TextBox 2"/>
          <p:cNvSpPr txBox="1"/>
          <p:nvPr/>
        </p:nvSpPr>
        <p:spPr>
          <a:xfrm>
            <a:off x="251520" y="5157192"/>
            <a:ext cx="8532581" cy="1323439"/>
          </a:xfrm>
          <a:prstGeom prst="rect">
            <a:avLst/>
          </a:prstGeom>
          <a:noFill/>
        </p:spPr>
        <p:txBody>
          <a:bodyPr wrap="square" rtlCol="0">
            <a:spAutoFit/>
          </a:bodyPr>
          <a:lstStyle/>
          <a:p>
            <a:r>
              <a:rPr lang="el-GR" sz="2000" dirty="0" smtClean="0">
                <a:solidFill>
                  <a:schemeClr val="accent1">
                    <a:lumMod val="50000"/>
                  </a:schemeClr>
                </a:solidFill>
                <a:latin typeface="+mn-lt"/>
              </a:rPr>
              <a:t>Π.χ., ποια πληροφορία για ένα βιβλίο έχουμε στο ευρετήριο (σε επίπεδο  κεφαλαίου, παραγράφου, πρότασης;) </a:t>
            </a:r>
          </a:p>
          <a:p>
            <a:r>
              <a:rPr lang="el-GR" sz="2000" dirty="0" smtClean="0">
                <a:solidFill>
                  <a:schemeClr val="accent1">
                    <a:lumMod val="50000"/>
                  </a:schemeClr>
                </a:solidFill>
                <a:latin typeface="+mn-lt"/>
              </a:rPr>
              <a:t>	Ακρίβεια/ανάκληση</a:t>
            </a:r>
          </a:p>
          <a:p>
            <a:r>
              <a:rPr lang="el-GR" sz="2000" dirty="0" smtClean="0">
                <a:solidFill>
                  <a:schemeClr val="tx1"/>
                </a:solidFill>
                <a:latin typeface="+mn-lt"/>
              </a:rPr>
              <a:t>Προβλήματα με μεγάλα έγγραφα </a:t>
            </a:r>
            <a:r>
              <a:rPr lang="en-US" sz="2000" dirty="0" smtClean="0">
                <a:solidFill>
                  <a:schemeClr val="tx1"/>
                </a:solidFill>
                <a:latin typeface="+mn-lt"/>
              </a:rPr>
              <a:t>-&gt; </a:t>
            </a:r>
            <a:r>
              <a:rPr lang="el-GR" sz="2000" dirty="0" smtClean="0">
                <a:solidFill>
                  <a:schemeClr val="tx1"/>
                </a:solidFill>
                <a:latin typeface="+mn-lt"/>
              </a:rPr>
              <a:t>θα δούμε πληροφορία εγγύτητας</a:t>
            </a:r>
            <a:endParaRPr lang="en-US" sz="20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899592" y="2852936"/>
            <a:ext cx="7920880" cy="1368152"/>
          </a:xfrm>
        </p:spPr>
        <p:txBody>
          <a:bodyPr/>
          <a:lstStyle/>
          <a:p>
            <a:pPr eaLnBrk="1" hangingPunct="1">
              <a:defRPr/>
            </a:pPr>
            <a:r>
              <a:rPr lang="el-GR" sz="3600" dirty="0" smtClean="0">
                <a:solidFill>
                  <a:schemeClr val="accent2">
                    <a:lumMod val="75000"/>
                  </a:schemeClr>
                </a:solidFill>
                <a:latin typeface="+mn-lt"/>
                <a:ea typeface="ＭＳ Ｐゴシック" charset="-128"/>
                <a:cs typeface="ＭＳ Ｐゴシック" charset="-128"/>
              </a:rPr>
              <a:t>ΣΥΜΒΟΛΑ (</a:t>
            </a:r>
            <a:r>
              <a:rPr lang="en-US" sz="3600" dirty="0" smtClean="0">
                <a:solidFill>
                  <a:schemeClr val="accent2">
                    <a:lumMod val="75000"/>
                  </a:schemeClr>
                </a:solidFill>
                <a:latin typeface="+mn-lt"/>
                <a:ea typeface="ＭＳ Ｐゴシック" charset="-128"/>
                <a:cs typeface="ＭＳ Ｐゴシック" charset="-128"/>
              </a:rPr>
              <a:t>Tokens</a:t>
            </a:r>
            <a:r>
              <a:rPr lang="el-GR" sz="3600" dirty="0" smtClean="0">
                <a:solidFill>
                  <a:schemeClr val="accent2">
                    <a:lumMod val="75000"/>
                  </a:schemeClr>
                </a:solidFill>
                <a:latin typeface="+mn-lt"/>
                <a:ea typeface="ＭＳ Ｐゴシック" charset="-128"/>
                <a:cs typeface="ＭＳ Ｐゴシック" charset="-128"/>
              </a:rPr>
              <a:t>)</a:t>
            </a:r>
            <a:r>
              <a:rPr lang="en-US" sz="3600" dirty="0" smtClean="0">
                <a:solidFill>
                  <a:schemeClr val="accent2">
                    <a:lumMod val="75000"/>
                  </a:schemeClr>
                </a:solidFill>
                <a:latin typeface="+mn-lt"/>
                <a:ea typeface="ＭＳ Ｐゴシック" charset="-128"/>
                <a:cs typeface="ＭＳ Ｐゴシック" charset="-128"/>
              </a:rPr>
              <a:t> </a:t>
            </a:r>
            <a:r>
              <a:rPr lang="el-GR" sz="3600" dirty="0" smtClean="0">
                <a:solidFill>
                  <a:schemeClr val="accent2">
                    <a:lumMod val="75000"/>
                  </a:schemeClr>
                </a:solidFill>
                <a:latin typeface="+mn-lt"/>
                <a:ea typeface="ＭＳ Ｐゴシック" charset="-128"/>
                <a:cs typeface="ＭＳ Ｐゴシック" charset="-128"/>
              </a:rPr>
              <a:t>και ΟΡΟΙ (Τ</a:t>
            </a:r>
            <a:r>
              <a:rPr lang="en-US" sz="3600" dirty="0" smtClean="0">
                <a:solidFill>
                  <a:schemeClr val="accent2">
                    <a:lumMod val="75000"/>
                  </a:schemeClr>
                </a:solidFill>
                <a:latin typeface="+mn-lt"/>
                <a:ea typeface="ＭＳ Ｐゴシック" charset="-128"/>
                <a:cs typeface="ＭＳ Ｐゴシック" charset="-128"/>
              </a:rPr>
              <a:t>ERMS)</a:t>
            </a:r>
          </a:p>
        </p:txBody>
      </p:sp>
      <p:sp>
        <p:nvSpPr>
          <p:cNvPr id="25604" name="Slide Number Placeholder 4"/>
          <p:cNvSpPr>
            <a:spLocks noGrp="1"/>
          </p:cNvSpPr>
          <p:nvPr>
            <p:ph type="sldNum" sz="quarter" idx="12"/>
          </p:nvPr>
        </p:nvSpPr>
        <p:spPr bwMode="auto">
          <a:noFill/>
          <a:ln>
            <a:miter lim="800000"/>
            <a:headEnd/>
            <a:tailEnd/>
          </a:ln>
        </p:spPr>
        <p:txBody>
          <a:bodyPr/>
          <a:lstStyle/>
          <a:p>
            <a:fld id="{6720D6CA-C085-43ED-B54E-76CCBADFFBB1}" type="slidenum">
              <a:rPr lang="en-US"/>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 Διαίρεση σε Σύμβολα</a:t>
            </a:r>
            <a:endParaRPr lang="en-US" dirty="0" smtClean="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251520" y="1895091"/>
            <a:ext cx="8640960" cy="4104456"/>
          </a:xfrm>
        </p:spPr>
        <p:txBody>
          <a:bodyPr/>
          <a:lstStyle/>
          <a:p>
            <a:pPr eaLnBrk="1" hangingPunct="1"/>
            <a:r>
              <a:rPr lang="el-GR" sz="2000" u="sng" dirty="0" smtClean="0">
                <a:solidFill>
                  <a:srgbClr val="A40508"/>
                </a:solidFill>
                <a:ea typeface="ＭＳ Ｐゴシック" pitchFamily="34" charset="-128"/>
              </a:rPr>
              <a:t>Είσοδος</a:t>
            </a:r>
            <a:r>
              <a:rPr lang="en-US" sz="2000" dirty="0" smtClean="0">
                <a:ea typeface="ＭＳ Ｐゴシック" pitchFamily="34" charset="-128"/>
              </a:rPr>
              <a:t>: “</a:t>
            </a:r>
            <a:r>
              <a:rPr lang="en-US" sz="2000" b="1" i="1" dirty="0" smtClean="0">
                <a:ea typeface="ＭＳ Ｐゴシック" pitchFamily="34" charset="-128"/>
              </a:rPr>
              <a:t>Friends, Romans, Countrymen</a:t>
            </a:r>
            <a:r>
              <a:rPr lang="en-US" sz="2000" dirty="0" smtClean="0">
                <a:ea typeface="ＭＳ Ｐゴシック" pitchFamily="34" charset="-128"/>
              </a:rPr>
              <a:t>”</a:t>
            </a:r>
          </a:p>
          <a:p>
            <a:pPr eaLnBrk="1" hangingPunct="1"/>
            <a:r>
              <a:rPr lang="el-GR" sz="2000" u="sng" dirty="0" smtClean="0">
                <a:solidFill>
                  <a:srgbClr val="A40508"/>
                </a:solidFill>
                <a:ea typeface="ＭＳ Ｐゴシック" pitchFamily="34" charset="-128"/>
              </a:rPr>
              <a:t>Έξοδος</a:t>
            </a:r>
            <a:r>
              <a:rPr lang="en-US" sz="2000" dirty="0" smtClean="0">
                <a:ea typeface="ＭＳ Ｐゴシック" pitchFamily="34" charset="-128"/>
              </a:rPr>
              <a:t>: Tokens</a:t>
            </a:r>
          </a:p>
          <a:p>
            <a:pPr lvl="1" eaLnBrk="1" hangingPunct="1"/>
            <a:r>
              <a:rPr lang="en-US" sz="2000" b="1" i="1" dirty="0" smtClean="0">
                <a:ea typeface="ＭＳ Ｐゴシック" pitchFamily="34" charset="-128"/>
              </a:rPr>
              <a:t>Friends</a:t>
            </a:r>
          </a:p>
          <a:p>
            <a:pPr lvl="1" eaLnBrk="1" hangingPunct="1"/>
            <a:r>
              <a:rPr lang="en-US" sz="2000" b="1" i="1" dirty="0" smtClean="0">
                <a:ea typeface="ＭＳ Ｐゴシック" pitchFamily="34" charset="-128"/>
              </a:rPr>
              <a:t>Romans</a:t>
            </a:r>
          </a:p>
          <a:p>
            <a:pPr lvl="1" eaLnBrk="1" hangingPunct="1"/>
            <a:r>
              <a:rPr lang="en-US" sz="2000" b="1" i="1" dirty="0" smtClean="0">
                <a:ea typeface="ＭＳ Ｐゴシック" pitchFamily="34" charset="-128"/>
              </a:rPr>
              <a:t>Countrymen</a:t>
            </a:r>
          </a:p>
          <a:p>
            <a:pPr eaLnBrk="1" hangingPunct="1"/>
            <a:r>
              <a:rPr lang="el-GR" sz="2400" dirty="0" smtClean="0">
                <a:ea typeface="ＭＳ Ｐゴシック" pitchFamily="34" charset="-128"/>
              </a:rPr>
              <a:t>Ένα σύμβολο </a:t>
            </a:r>
            <a:r>
              <a:rPr lang="el-GR" sz="2400" dirty="0">
                <a:solidFill>
                  <a:schemeClr val="accent2">
                    <a:lumMod val="75000"/>
                  </a:schemeClr>
                </a:solidFill>
                <a:ea typeface="ＭＳ Ｐゴシック" pitchFamily="34" charset="-128"/>
              </a:rPr>
              <a:t>(</a:t>
            </a:r>
            <a:r>
              <a:rPr lang="en-US" sz="2400" dirty="0" smtClean="0">
                <a:solidFill>
                  <a:schemeClr val="accent2">
                    <a:lumMod val="75000"/>
                  </a:schemeClr>
                </a:solidFill>
                <a:ea typeface="ＭＳ Ｐゴシック" pitchFamily="34" charset="-128"/>
              </a:rPr>
              <a:t>token</a:t>
            </a:r>
            <a:r>
              <a:rPr lang="el-GR" sz="2400" dirty="0" smtClean="0">
                <a:solidFill>
                  <a:schemeClr val="accent2">
                    <a:lumMod val="75000"/>
                  </a:schemeClr>
                </a:solidFill>
                <a:ea typeface="ＭＳ Ｐゴシック" pitchFamily="34" charset="-128"/>
              </a:rPr>
              <a:t>)</a:t>
            </a:r>
            <a:r>
              <a:rPr lang="en-US" sz="2400" dirty="0" smtClean="0">
                <a:solidFill>
                  <a:schemeClr val="accent2">
                    <a:lumMod val="75000"/>
                  </a:schemeClr>
                </a:solidFill>
                <a:ea typeface="ＭＳ Ｐゴシック" pitchFamily="34" charset="-128"/>
              </a:rPr>
              <a:t> </a:t>
            </a:r>
            <a:r>
              <a:rPr lang="el-GR" sz="2400" dirty="0" smtClean="0">
                <a:ea typeface="ＭＳ Ｐゴシック" pitchFamily="34" charset="-128"/>
              </a:rPr>
              <a:t>είναι μια ακολουθία από χαρακτήρες σε ένα κείμενο  (που είναι ομαδοποιημένοι ως μια χρήσιμη σημασιολογικά μονάδα)</a:t>
            </a:r>
          </a:p>
          <a:p>
            <a:pPr eaLnBrk="1" hangingPunct="1"/>
            <a:r>
              <a:rPr lang="el-GR" sz="2400" dirty="0" smtClean="0">
                <a:ea typeface="ＭＳ Ｐゴシック" pitchFamily="34" charset="-128"/>
              </a:rPr>
              <a:t>Κάθε τέτοιο </a:t>
            </a:r>
            <a:r>
              <a:rPr lang="en-US" sz="2400" dirty="0" smtClean="0">
                <a:ea typeface="ＭＳ Ｐゴシック" pitchFamily="34" charset="-128"/>
              </a:rPr>
              <a:t>token </a:t>
            </a:r>
            <a:r>
              <a:rPr lang="el-GR" sz="2400" dirty="0" smtClean="0">
                <a:ea typeface="ＭＳ Ｐゴシック" pitchFamily="34" charset="-128"/>
              </a:rPr>
              <a:t>είναι υποψήφιο για να εισαχθεί στο ευρετήριο μετά από περαιτέρω επεξεργασία </a:t>
            </a: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35</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 Διαίρεση σε Σύμβολα</a:t>
            </a:r>
            <a:endParaRPr lang="en-US" dirty="0" smtClean="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755576" y="1844824"/>
            <a:ext cx="7848872" cy="4104456"/>
          </a:xfrm>
        </p:spPr>
        <p:txBody>
          <a:bodyPr/>
          <a:lstStyle/>
          <a:p>
            <a:pPr eaLnBrk="1" hangingPunct="1">
              <a:buFont typeface="Wingdings" panose="05000000000000000000" pitchFamily="2" charset="2"/>
              <a:buChar char="§"/>
            </a:pPr>
            <a:r>
              <a:rPr lang="en-US" dirty="0" smtClean="0">
                <a:solidFill>
                  <a:schemeClr val="accent2">
                    <a:lumMod val="75000"/>
                  </a:schemeClr>
                </a:solidFill>
                <a:ea typeface="ＭＳ Ｐゴシック" pitchFamily="34" charset="-128"/>
              </a:rPr>
              <a:t>Token</a:t>
            </a:r>
            <a:r>
              <a:rPr lang="en-US" dirty="0" smtClean="0">
                <a:ea typeface="ＭＳ Ｐゴシック" pitchFamily="34" charset="-128"/>
              </a:rPr>
              <a:t> (</a:t>
            </a:r>
            <a:r>
              <a:rPr lang="el-GR" dirty="0" smtClean="0">
                <a:ea typeface="ＭＳ Ｐゴシック" pitchFamily="34" charset="-128"/>
              </a:rPr>
              <a:t>λεκτική μονάδα)</a:t>
            </a:r>
            <a:endParaRPr lang="en-US" dirty="0" smtClean="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smtClean="0">
                <a:solidFill>
                  <a:schemeClr val="accent2">
                    <a:lumMod val="75000"/>
                  </a:schemeClr>
                </a:solidFill>
                <a:ea typeface="ＭＳ Ｐゴシック" pitchFamily="34" charset="-128"/>
              </a:rPr>
              <a:t>Type</a:t>
            </a:r>
            <a:r>
              <a:rPr lang="el-GR" dirty="0" smtClean="0">
                <a:solidFill>
                  <a:schemeClr val="accent2">
                    <a:lumMod val="75000"/>
                  </a:schemeClr>
                </a:solidFill>
                <a:ea typeface="ＭＳ Ｐゴシック" pitchFamily="34" charset="-128"/>
              </a:rPr>
              <a:t> (τύπος) </a:t>
            </a:r>
            <a:r>
              <a:rPr lang="el-GR" dirty="0" smtClean="0">
                <a:ea typeface="ＭＳ Ｐゴシック" pitchFamily="34" charset="-128"/>
              </a:rPr>
              <a:t>μία ομάδα (κλάση) από </a:t>
            </a:r>
            <a:r>
              <a:rPr lang="en-US" dirty="0" smtClean="0">
                <a:ea typeface="ＭＳ Ｐゴシック" pitchFamily="34" charset="-128"/>
              </a:rPr>
              <a:t>tokens </a:t>
            </a:r>
            <a:r>
              <a:rPr lang="el-GR" dirty="0" smtClean="0">
                <a:ea typeface="ＭＳ Ｐゴシック" pitchFamily="34" charset="-128"/>
              </a:rPr>
              <a:t>που αποτελείται από </a:t>
            </a:r>
            <a:r>
              <a:rPr lang="el-GR" i="1" dirty="0" smtClean="0">
                <a:ea typeface="ＭＳ Ｐゴシック" pitchFamily="34" charset="-128"/>
              </a:rPr>
              <a:t>την ίδια ακολουθία χαρακτήρων</a:t>
            </a:r>
            <a:endParaRPr lang="en-US" i="1" dirty="0" smtClean="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smtClean="0">
                <a:solidFill>
                  <a:schemeClr val="accent2">
                    <a:lumMod val="75000"/>
                  </a:schemeClr>
                </a:solidFill>
                <a:ea typeface="ＭＳ Ｐゴシック" pitchFamily="34" charset="-128"/>
              </a:rPr>
              <a:t>Term</a:t>
            </a:r>
            <a:r>
              <a:rPr lang="el-GR" dirty="0" smtClean="0">
                <a:solidFill>
                  <a:schemeClr val="accent2">
                    <a:lumMod val="75000"/>
                  </a:schemeClr>
                </a:solidFill>
                <a:ea typeface="ＭＳ Ｐゴシック" pitchFamily="34" charset="-128"/>
              </a:rPr>
              <a:t> (όρος) </a:t>
            </a:r>
            <a:r>
              <a:rPr lang="el-GR" dirty="0" smtClean="0">
                <a:ea typeface="ＭＳ Ｐゴシック" pitchFamily="34" charset="-128"/>
              </a:rPr>
              <a:t>συχνά </a:t>
            </a:r>
            <a:r>
              <a:rPr lang="el-GR" dirty="0" err="1" smtClean="0">
                <a:ea typeface="ＭＳ Ｐゴシック" pitchFamily="34" charset="-128"/>
              </a:rPr>
              <a:t>κανονικοποιημένος</a:t>
            </a:r>
            <a:r>
              <a:rPr lang="el-GR" dirty="0" smtClean="0">
                <a:ea typeface="ＭＳ Ｐゴシック" pitchFamily="34" charset="-128"/>
              </a:rPr>
              <a:t> τύπος που εισάγεται στο ευρετήριο του συστήματος</a:t>
            </a:r>
            <a:endParaRPr lang="en-US" dirty="0" smtClean="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36</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971600" y="5085184"/>
            <a:ext cx="5328592" cy="338554"/>
          </a:xfrm>
          <a:prstGeom prst="rect">
            <a:avLst/>
          </a:prstGeom>
          <a:noFill/>
        </p:spPr>
        <p:txBody>
          <a:bodyPr wrap="square" rtlCol="0">
            <a:spAutoFit/>
          </a:bodyPr>
          <a:lstStyle/>
          <a:p>
            <a:r>
              <a:rPr lang="el-GR" sz="1600" i="1" dirty="0" smtClean="0">
                <a:solidFill>
                  <a:schemeClr val="tx1"/>
                </a:solidFill>
              </a:rPr>
              <a:t>Παράδειγμα: </a:t>
            </a:r>
            <a:r>
              <a:rPr lang="en-US" sz="1600" i="1" dirty="0" smtClean="0">
                <a:solidFill>
                  <a:schemeClr val="tx1"/>
                </a:solidFill>
              </a:rPr>
              <a:t>to </a:t>
            </a:r>
            <a:r>
              <a:rPr lang="en-US" sz="1600" i="1" dirty="0">
                <a:solidFill>
                  <a:schemeClr val="tx1"/>
                </a:solidFill>
              </a:rPr>
              <a:t>sleep perchance </a:t>
            </a:r>
            <a:r>
              <a:rPr lang="en-US" sz="1600" i="1" dirty="0" smtClean="0">
                <a:solidFill>
                  <a:schemeClr val="tx1"/>
                </a:solidFill>
              </a:rPr>
              <a:t>to</a:t>
            </a:r>
            <a:r>
              <a:rPr lang="el-GR" sz="1600" i="1" dirty="0" smtClean="0">
                <a:solidFill>
                  <a:schemeClr val="tx1"/>
                </a:solidFill>
              </a:rPr>
              <a:t> </a:t>
            </a:r>
            <a:r>
              <a:rPr lang="en-US" sz="1600" i="1" dirty="0" smtClean="0">
                <a:solidFill>
                  <a:schemeClr val="tx1"/>
                </a:solidFill>
              </a:rPr>
              <a:t>dream</a:t>
            </a:r>
            <a:endParaRPr lang="en-US" sz="1600" dirty="0">
              <a:solidFill>
                <a:schemeClr val="tx1"/>
              </a:solidFill>
            </a:endParaRPr>
          </a:p>
        </p:txBody>
      </p:sp>
    </p:spTree>
    <p:extLst>
      <p:ext uri="{BB962C8B-B14F-4D97-AF65-F5344CB8AC3E}">
        <p14:creationId xmlns:p14="http://schemas.microsoft.com/office/powerpoint/2010/main" val="161754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8454" y="592154"/>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 Διαίρεση σε Σύμβολα</a:t>
            </a:r>
            <a:endParaRPr lang="en-US" dirty="0" smtClean="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323528" y="2204864"/>
            <a:ext cx="8280920" cy="1296144"/>
          </a:xfrm>
        </p:spPr>
        <p:txBody>
          <a:bodyPr>
            <a:noAutofit/>
          </a:bodyPr>
          <a:lstStyle/>
          <a:p>
            <a:pPr marL="0" indent="0" eaLnBrk="1" hangingPunct="1">
              <a:buNone/>
            </a:pPr>
            <a:r>
              <a:rPr lang="el-GR" sz="3200" i="1" dirty="0" smtClean="0">
                <a:solidFill>
                  <a:schemeClr val="accent2">
                    <a:lumMod val="75000"/>
                  </a:schemeClr>
                </a:solidFill>
                <a:ea typeface="ＭＳ Ｐゴシック" pitchFamily="34" charset="-128"/>
              </a:rPr>
              <a:t>Αλλά ποια είναι τα κατάλληλα </a:t>
            </a:r>
            <a:r>
              <a:rPr lang="en-US" sz="3200" i="1" dirty="0" smtClean="0">
                <a:solidFill>
                  <a:schemeClr val="accent2">
                    <a:lumMod val="75000"/>
                  </a:schemeClr>
                </a:solidFill>
                <a:ea typeface="ＭＳ Ｐゴシック" pitchFamily="34" charset="-128"/>
              </a:rPr>
              <a:t>tokens; </a:t>
            </a:r>
            <a:endParaRPr lang="el-GR" sz="3200" i="1" dirty="0" smtClean="0">
              <a:solidFill>
                <a:schemeClr val="accent2">
                  <a:lumMod val="75000"/>
                </a:schemeClr>
              </a:solidFill>
              <a:ea typeface="ＭＳ Ｐゴシック" pitchFamily="34" charset="-128"/>
            </a:endParaRPr>
          </a:p>
          <a:p>
            <a:pPr marL="0" indent="0" eaLnBrk="1" hangingPunct="1">
              <a:buNone/>
            </a:pPr>
            <a:endParaRPr lang="el-GR" sz="1000" i="1" dirty="0" smtClean="0">
              <a:solidFill>
                <a:schemeClr val="accent2">
                  <a:lumMod val="75000"/>
                </a:schemeClr>
              </a:solidFill>
              <a:ea typeface="ＭＳ Ｐゴシック" pitchFamily="34" charset="-128"/>
            </a:endParaRPr>
          </a:p>
          <a:p>
            <a:pPr marL="0" indent="0" eaLnBrk="1" hangingPunct="1">
              <a:buNone/>
            </a:pPr>
            <a:r>
              <a:rPr lang="el-GR" sz="2400" dirty="0" smtClean="0">
                <a:ea typeface="ＭＳ Ｐゴシック" pitchFamily="34" charset="-128"/>
              </a:rPr>
              <a:t>Αρκεί </a:t>
            </a:r>
            <a:r>
              <a:rPr lang="el-GR" sz="2400" dirty="0">
                <a:ea typeface="ＭＳ Ｐゴシック" pitchFamily="34" charset="-128"/>
              </a:rPr>
              <a:t>να χωρίσουμε το κείμενο στα </a:t>
            </a:r>
            <a:r>
              <a:rPr lang="el-GR" sz="2400" u="sng" dirty="0">
                <a:ea typeface="ＭＳ Ｐゴシック" pitchFamily="34" charset="-128"/>
              </a:rPr>
              <a:t>κενά</a:t>
            </a:r>
            <a:r>
              <a:rPr lang="el-GR" sz="2400" dirty="0">
                <a:ea typeface="ＭＳ Ｐゴシック" pitchFamily="34" charset="-128"/>
              </a:rPr>
              <a:t> και στα </a:t>
            </a:r>
            <a:r>
              <a:rPr lang="el-GR" sz="2400" u="sng" dirty="0">
                <a:ea typeface="ＭＳ Ｐゴシック" pitchFamily="34" charset="-128"/>
              </a:rPr>
              <a:t>σημεία </a:t>
            </a:r>
            <a:r>
              <a:rPr lang="el-GR" sz="2400" u="sng" dirty="0" smtClean="0">
                <a:ea typeface="ＭＳ Ｐゴシック" pitchFamily="34" charset="-128"/>
              </a:rPr>
              <a:t>στίξης</a:t>
            </a:r>
            <a:r>
              <a:rPr lang="el-GR" sz="2400" dirty="0" smtClean="0">
                <a:ea typeface="ＭＳ Ｐゴシック" pitchFamily="34" charset="-128"/>
              </a:rPr>
              <a:t>;</a:t>
            </a:r>
          </a:p>
          <a:p>
            <a:pPr marL="0" indent="0" eaLnBrk="1" hangingPunct="1">
              <a:buNone/>
            </a:pPr>
            <a:r>
              <a:rPr lang="el-GR" sz="2400" dirty="0" smtClean="0">
                <a:ea typeface="ＭＳ Ｐゴシック" pitchFamily="34" charset="-128"/>
              </a:rPr>
              <a:t>Εξαρτάται από τη γλώσσα</a:t>
            </a:r>
            <a:endParaRPr lang="en-US" sz="2400" dirty="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37</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extLst>
      <p:ext uri="{BB962C8B-B14F-4D97-AF65-F5344CB8AC3E}">
        <p14:creationId xmlns:p14="http://schemas.microsoft.com/office/powerpoint/2010/main" val="127920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normAutofit/>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Θέματα</a:t>
            </a:r>
            <a:endParaRPr lang="en-US" dirty="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395536" y="1772816"/>
            <a:ext cx="8147248" cy="2116832"/>
          </a:xfrm>
        </p:spPr>
        <p:txBody>
          <a:bodyPr/>
          <a:lstStyle/>
          <a:p>
            <a:pPr lvl="1" eaLnBrk="1" hangingPunct="1"/>
            <a:r>
              <a:rPr lang="el-GR" sz="2000" dirty="0" smtClean="0">
                <a:ea typeface="ＭＳ Ｐゴシック" pitchFamily="34" charset="-128"/>
              </a:rPr>
              <a:t>Αγγλικά: απόστροφος</a:t>
            </a:r>
            <a:r>
              <a:rPr lang="el-GR" sz="2000" dirty="0">
                <a:ea typeface="ＭＳ Ｐゴシック" pitchFamily="34" charset="-128"/>
              </a:rPr>
              <a:t> </a:t>
            </a:r>
            <a:r>
              <a:rPr lang="el-GR" sz="2000" dirty="0" smtClean="0">
                <a:ea typeface="ＭＳ Ｐゴシック" pitchFamily="34" charset="-128"/>
              </a:rPr>
              <a:t>(σύντμηση και  γενική κτητική)</a:t>
            </a:r>
          </a:p>
          <a:p>
            <a:pPr lvl="2" eaLnBrk="1" hangingPunct="1"/>
            <a:r>
              <a:rPr lang="en-US" b="1" i="1" dirty="0" smtClean="0">
                <a:ea typeface="ＭＳ Ｐゴシック" pitchFamily="34" charset="-128"/>
              </a:rPr>
              <a:t>Finland’s capital </a:t>
            </a:r>
            <a:r>
              <a:rPr lang="en-US" b="1" i="1" dirty="0">
                <a:ea typeface="ＭＳ Ｐゴシック" pitchFamily="34" charset="-128"/>
                <a:sym typeface="Symbol" pitchFamily="18" charset="2"/>
              </a:rPr>
              <a:t>  Finland? </a:t>
            </a:r>
            <a:r>
              <a:rPr lang="en-US" b="1" i="1" dirty="0" err="1">
                <a:ea typeface="ＭＳ Ｐゴシック" pitchFamily="34" charset="-128"/>
                <a:sym typeface="Symbol" pitchFamily="18" charset="2"/>
              </a:rPr>
              <a:t>Finlands</a:t>
            </a:r>
            <a:r>
              <a:rPr lang="en-US" b="1" i="1" dirty="0">
                <a:ea typeface="ＭＳ Ｐゴシック" pitchFamily="34" charset="-128"/>
                <a:sym typeface="Symbol" pitchFamily="18" charset="2"/>
              </a:rPr>
              <a:t>? Finland’s?</a:t>
            </a:r>
          </a:p>
          <a:p>
            <a:pPr lvl="2" eaLnBrk="1" hangingPunct="1"/>
            <a:r>
              <a:rPr lang="en-US" b="1" i="1" dirty="0">
                <a:ea typeface="ＭＳ Ｐゴシック" pitchFamily="34" charset="-128"/>
                <a:sym typeface="Symbol" pitchFamily="18" charset="2"/>
              </a:rPr>
              <a:t>Mr. O’ Neill thinks that the boys’ stories about Chile’s capital aren’t </a:t>
            </a:r>
            <a:r>
              <a:rPr lang="en-US" b="1" i="1" dirty="0" smtClean="0">
                <a:ea typeface="ＭＳ Ｐゴシック" pitchFamily="34" charset="-128"/>
                <a:sym typeface="Symbol" pitchFamily="18" charset="2"/>
              </a:rPr>
              <a:t>amusing</a:t>
            </a: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38</a:t>
            </a:fld>
            <a:endParaRPr lang="en-US" dirty="0"/>
          </a:p>
        </p:txBody>
      </p:sp>
      <p:sp>
        <p:nvSpPr>
          <p:cNvPr id="27652" name="TextBox 4"/>
          <p:cNvSpPr txBox="1">
            <a:spLocks noChangeArrowheads="1"/>
          </p:cNvSpPr>
          <p:nvPr/>
        </p:nvSpPr>
        <p:spPr bwMode="auto">
          <a:xfrm>
            <a:off x="7620000" y="-33546"/>
            <a:ext cx="116878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212976"/>
            <a:ext cx="1728192" cy="187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6" y="3240248"/>
            <a:ext cx="1636015" cy="169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473" y="5448386"/>
            <a:ext cx="7560840" cy="1077218"/>
          </a:xfrm>
          <a:prstGeom prst="rect">
            <a:avLst/>
          </a:prstGeom>
          <a:noFill/>
        </p:spPr>
        <p:txBody>
          <a:bodyPr wrap="square" rtlCol="0">
            <a:spAutoFit/>
          </a:bodyPr>
          <a:lstStyle/>
          <a:p>
            <a:pPr marL="342900" indent="-342900">
              <a:buFont typeface="Wingdings" panose="05000000000000000000" pitchFamily="2" charset="2"/>
              <a:buChar char="§"/>
            </a:pPr>
            <a:r>
              <a:rPr lang="el-GR" i="1" dirty="0" smtClean="0">
                <a:solidFill>
                  <a:schemeClr val="tx2">
                    <a:lumMod val="75000"/>
                  </a:schemeClr>
                </a:solidFill>
                <a:latin typeface="+mn-lt"/>
                <a:ea typeface="ＭＳ Ｐゴシック" pitchFamily="34" charset="-128"/>
              </a:rPr>
              <a:t>καθορίζουν ποιες </a:t>
            </a:r>
            <a:r>
              <a:rPr lang="en-US" i="1" dirty="0" smtClean="0">
                <a:solidFill>
                  <a:schemeClr val="tx2">
                    <a:lumMod val="75000"/>
                  </a:schemeClr>
                </a:solidFill>
                <a:latin typeface="+mn-lt"/>
                <a:ea typeface="ＭＳ Ｐゴシック" pitchFamily="34" charset="-128"/>
              </a:rPr>
              <a:t>Boolean </a:t>
            </a:r>
            <a:r>
              <a:rPr lang="el-GR" i="1" dirty="0" smtClean="0">
                <a:solidFill>
                  <a:schemeClr val="tx2">
                    <a:lumMod val="75000"/>
                  </a:schemeClr>
                </a:solidFill>
                <a:latin typeface="+mn-lt"/>
                <a:ea typeface="ＭＳ Ｐゴシック" pitchFamily="34" charset="-128"/>
              </a:rPr>
              <a:t>ερωτήσεις θα απαντούν</a:t>
            </a:r>
          </a:p>
          <a:p>
            <a:pPr algn="ctr"/>
            <a:r>
              <a:rPr lang="el-GR" sz="1600" i="1" dirty="0" smtClean="0">
                <a:solidFill>
                  <a:schemeClr val="tx1"/>
                </a:solidFill>
                <a:latin typeface="+mn-lt"/>
                <a:ea typeface="ＭＳ Ｐゴシック" pitchFamily="34" charset="-128"/>
              </a:rPr>
              <a:t>Πχ </a:t>
            </a:r>
            <a:r>
              <a:rPr lang="en-US" sz="1600" i="1" dirty="0" err="1" smtClean="0">
                <a:solidFill>
                  <a:schemeClr val="tx1"/>
                </a:solidFill>
              </a:rPr>
              <a:t>neill</a:t>
            </a:r>
            <a:r>
              <a:rPr lang="el-GR" sz="1600" i="1" dirty="0">
                <a:solidFill>
                  <a:schemeClr val="tx1"/>
                </a:solidFill>
              </a:rPr>
              <a:t> </a:t>
            </a:r>
            <a:r>
              <a:rPr lang="en-US" sz="1600" i="1" dirty="0" smtClean="0">
                <a:solidFill>
                  <a:schemeClr val="tx1"/>
                </a:solidFill>
              </a:rPr>
              <a:t>AND capital</a:t>
            </a:r>
            <a:r>
              <a:rPr lang="el-GR" sz="1600" i="1" dirty="0" smtClean="0">
                <a:solidFill>
                  <a:schemeClr val="tx1"/>
                </a:solidFill>
              </a:rPr>
              <a:t>, </a:t>
            </a:r>
            <a:r>
              <a:rPr lang="en-US" sz="1600" i="1" dirty="0" err="1" smtClean="0">
                <a:solidFill>
                  <a:schemeClr val="tx1"/>
                </a:solidFill>
              </a:rPr>
              <a:t>o’neill</a:t>
            </a:r>
            <a:r>
              <a:rPr lang="en-US" sz="1600" i="1" dirty="0" smtClean="0">
                <a:solidFill>
                  <a:schemeClr val="tx1"/>
                </a:solidFill>
              </a:rPr>
              <a:t> </a:t>
            </a:r>
            <a:r>
              <a:rPr lang="en-US" sz="1600" i="1" dirty="0">
                <a:solidFill>
                  <a:schemeClr val="tx1"/>
                </a:solidFill>
              </a:rPr>
              <a:t>AND capital</a:t>
            </a:r>
            <a:endParaRPr lang="el-GR" sz="1600" i="1" dirty="0" smtClean="0">
              <a:solidFill>
                <a:schemeClr val="tx1"/>
              </a:solidFill>
              <a:latin typeface="+mn-lt"/>
              <a:ea typeface="ＭＳ Ｐゴシック" pitchFamily="34" charset="-128"/>
            </a:endParaRPr>
          </a:p>
          <a:p>
            <a:r>
              <a:rPr lang="el-GR" i="1" dirty="0">
                <a:solidFill>
                  <a:srgbClr val="FF0000"/>
                </a:solidFill>
                <a:latin typeface="+mn-lt"/>
                <a:ea typeface="ＭＳ Ｐゴシック" pitchFamily="34" charset="-128"/>
              </a:rPr>
              <a:t>Την ίδια πολιτική και στην ερώτηση και </a:t>
            </a:r>
            <a:r>
              <a:rPr lang="el-GR" i="1" dirty="0" smtClean="0">
                <a:solidFill>
                  <a:srgbClr val="FF0000"/>
                </a:solidFill>
                <a:latin typeface="+mn-lt"/>
                <a:ea typeface="ＭＳ Ｐゴシック" pitchFamily="34" charset="-128"/>
              </a:rPr>
              <a:t>στο κείμενο</a:t>
            </a:r>
            <a:r>
              <a:rPr lang="en-US" i="1" dirty="0" smtClean="0">
                <a:solidFill>
                  <a:srgbClr val="FF0000"/>
                </a:solidFill>
                <a:latin typeface="+mn-lt"/>
                <a:ea typeface="ＭＳ Ｐゴシック" pitchFamily="34" charset="-128"/>
              </a:rPr>
              <a:t> </a:t>
            </a:r>
          </a:p>
        </p:txBody>
      </p:sp>
    </p:spTree>
    <p:extLst>
      <p:ext uri="{BB962C8B-B14F-4D97-AF65-F5344CB8AC3E}">
        <p14:creationId xmlns:p14="http://schemas.microsoft.com/office/powerpoint/2010/main" val="142920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a:xfrm>
            <a:off x="745287" y="119258"/>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a:t>
            </a:r>
            <a:r>
              <a:rPr lang="el-GR" dirty="0" smtClean="0">
                <a:solidFill>
                  <a:schemeClr val="accent2">
                    <a:lumMod val="75000"/>
                  </a:schemeClr>
                </a:solidFill>
                <a:ea typeface="ＭＳ Ｐゴシック" pitchFamily="34" charset="-128"/>
              </a:rPr>
              <a:t>: Θέματα</a:t>
            </a:r>
            <a:endParaRPr lang="en-US" dirty="0" smtClean="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251520" y="1259071"/>
            <a:ext cx="8147248" cy="2116832"/>
          </a:xfrm>
        </p:spPr>
        <p:txBody>
          <a:bodyPr>
            <a:noAutofit/>
          </a:bodyPr>
          <a:lstStyle/>
          <a:p>
            <a:pPr lvl="1" eaLnBrk="1" hangingPunct="1"/>
            <a:r>
              <a:rPr lang="el-GR" sz="1600" dirty="0" smtClean="0">
                <a:solidFill>
                  <a:schemeClr val="accent2">
                    <a:lumMod val="75000"/>
                  </a:schemeClr>
                </a:solidFill>
                <a:ea typeface="ＭＳ Ｐゴシック" pitchFamily="34" charset="-128"/>
                <a:sym typeface="Symbol" pitchFamily="18" charset="2"/>
              </a:rPr>
              <a:t>Ενωτικό </a:t>
            </a:r>
            <a:r>
              <a:rPr lang="en-US" sz="1600" dirty="0" smtClean="0">
                <a:solidFill>
                  <a:schemeClr val="accent2">
                    <a:lumMod val="75000"/>
                  </a:schemeClr>
                </a:solidFill>
                <a:ea typeface="ＭＳ Ｐゴシック" pitchFamily="34" charset="-128"/>
                <a:sym typeface="Symbol" pitchFamily="18" charset="2"/>
              </a:rPr>
              <a:t>(hyphen)</a:t>
            </a:r>
            <a:r>
              <a:rPr lang="el-GR" sz="1600" dirty="0" smtClean="0">
                <a:solidFill>
                  <a:schemeClr val="accent2">
                    <a:lumMod val="75000"/>
                  </a:schemeClr>
                </a:solidFill>
                <a:ea typeface="ＭＳ Ｐゴシック" pitchFamily="34" charset="-128"/>
                <a:sym typeface="Symbol" pitchFamily="18" charset="2"/>
              </a:rPr>
              <a:t>: </a:t>
            </a:r>
          </a:p>
          <a:p>
            <a:pPr lvl="2" eaLnBrk="1" hangingPunct="1"/>
            <a:r>
              <a:rPr lang="el-GR" sz="1600" dirty="0" smtClean="0">
                <a:ea typeface="ＭＳ Ｐゴシック" pitchFamily="34" charset="-128"/>
                <a:sym typeface="Symbol" pitchFamily="18" charset="2"/>
              </a:rPr>
              <a:t>(συνένωση λέξεων ως επωνυμίες) </a:t>
            </a:r>
            <a:r>
              <a:rPr lang="en-US" sz="1600" b="1" i="1" dirty="0" smtClean="0">
                <a:ea typeface="ＭＳ Ｐゴシック" pitchFamily="34" charset="-128"/>
                <a:sym typeface="Symbol" pitchFamily="18" charset="2"/>
              </a:rPr>
              <a:t>Hewlett-Packard </a:t>
            </a:r>
            <a:r>
              <a:rPr lang="en-US" sz="1600" b="1" i="1" dirty="0">
                <a:ea typeface="ＭＳ Ｐゴシック" pitchFamily="34" charset="-128"/>
                <a:sym typeface="Symbol" pitchFamily="18" charset="2"/>
              </a:rPr>
              <a:t> </a:t>
            </a:r>
            <a:r>
              <a:rPr lang="en-US" sz="1600" b="1" i="1" dirty="0" smtClean="0">
                <a:ea typeface="ＭＳ Ｐゴシック" pitchFamily="34" charset="-128"/>
                <a:sym typeface="Symbol" pitchFamily="18" charset="2"/>
              </a:rPr>
              <a:t> Hewlett </a:t>
            </a:r>
            <a:r>
              <a:rPr lang="el-GR" sz="1600" dirty="0" smtClean="0">
                <a:ea typeface="ＭＳ Ｐゴシック" pitchFamily="34" charset="-128"/>
                <a:sym typeface="Symbol" pitchFamily="18" charset="2"/>
              </a:rPr>
              <a:t>και </a:t>
            </a:r>
            <a:r>
              <a:rPr lang="en-US" sz="1600" b="1" i="1" dirty="0">
                <a:ea typeface="ＭＳ Ｐゴシック" pitchFamily="34" charset="-128"/>
                <a:sym typeface="Symbol" pitchFamily="18" charset="2"/>
              </a:rPr>
              <a:t>Packard</a:t>
            </a:r>
            <a:r>
              <a:rPr lang="en-US" sz="1600" dirty="0" smtClean="0">
                <a:ea typeface="ＭＳ Ｐゴシック" pitchFamily="34" charset="-128"/>
                <a:sym typeface="Symbol" pitchFamily="18" charset="2"/>
              </a:rPr>
              <a:t> </a:t>
            </a:r>
            <a:r>
              <a:rPr lang="el-GR" sz="1600" dirty="0" smtClean="0">
                <a:ea typeface="ＭＳ Ｐゴシック" pitchFamily="34" charset="-128"/>
                <a:sym typeface="Symbol" pitchFamily="18" charset="2"/>
              </a:rPr>
              <a:t>ως δύο </a:t>
            </a:r>
            <a:r>
              <a:rPr lang="en-US" sz="1600" dirty="0" smtClean="0">
                <a:ea typeface="ＭＳ Ｐゴシック" pitchFamily="34" charset="-128"/>
                <a:sym typeface="Symbol" pitchFamily="18" charset="2"/>
              </a:rPr>
              <a:t>tokens</a:t>
            </a:r>
            <a:r>
              <a:rPr lang="el-GR" sz="1600" dirty="0" smtClean="0">
                <a:ea typeface="ＭＳ Ｐゴシック" pitchFamily="34" charset="-128"/>
                <a:sym typeface="Symbol" pitchFamily="18" charset="2"/>
              </a:rPr>
              <a:t> </a:t>
            </a:r>
            <a:r>
              <a:rPr lang="en-US" sz="1600" dirty="0" smtClean="0">
                <a:ea typeface="ＭＳ Ｐゴシック" pitchFamily="34" charset="-128"/>
                <a:sym typeface="Symbol" pitchFamily="18" charset="2"/>
              </a:rPr>
              <a:t>?</a:t>
            </a:r>
          </a:p>
          <a:p>
            <a:pPr lvl="2" eaLnBrk="1" hangingPunct="1"/>
            <a:r>
              <a:rPr lang="el-GR" sz="1600" dirty="0" smtClean="0">
                <a:ea typeface="ＭＳ Ｐゴシック" pitchFamily="34" charset="-128"/>
              </a:rPr>
              <a:t>(ομαδοποίηση λέξεων)  </a:t>
            </a:r>
            <a:r>
              <a:rPr lang="en-US" sz="1600" b="1" i="1" dirty="0" smtClean="0">
                <a:ea typeface="ＭＳ Ｐゴシック" pitchFamily="34" charset="-128"/>
              </a:rPr>
              <a:t>state-of-the-art</a:t>
            </a:r>
            <a:r>
              <a:rPr lang="el-GR" sz="1600" dirty="0" smtClean="0">
                <a:ea typeface="ＭＳ Ｐゴシック" pitchFamily="34" charset="-128"/>
              </a:rPr>
              <a:t> ή </a:t>
            </a:r>
            <a:r>
              <a:rPr lang="en-US" sz="1600" b="1" i="1" dirty="0">
                <a:ea typeface="ＭＳ Ｐゴシック" pitchFamily="34" charset="-128"/>
              </a:rPr>
              <a:t>the-hold-him-back-and-drag-him-away maneuver  </a:t>
            </a:r>
            <a:r>
              <a:rPr lang="en-US" sz="1600" dirty="0">
                <a:ea typeface="ＭＳ Ｐゴシック" pitchFamily="34" charset="-128"/>
              </a:rPr>
              <a:t>(</a:t>
            </a:r>
            <a:r>
              <a:rPr lang="el-GR" sz="1600" dirty="0">
                <a:ea typeface="ＭＳ Ｐゴシック" pitchFamily="34" charset="-128"/>
              </a:rPr>
              <a:t>να διασπάσουμε την ακολουθία</a:t>
            </a:r>
            <a:r>
              <a:rPr lang="el-GR" sz="1600" dirty="0" smtClean="0">
                <a:ea typeface="ＭＳ Ｐゴシック" pitchFamily="34" charset="-128"/>
              </a:rPr>
              <a:t>;) </a:t>
            </a:r>
            <a:r>
              <a:rPr lang="en-US" sz="1600" dirty="0" smtClean="0">
                <a:ea typeface="ＭＳ Ｐゴシック" pitchFamily="34" charset="-128"/>
              </a:rPr>
              <a:t> </a:t>
            </a:r>
            <a:endParaRPr lang="en-US" sz="1600" dirty="0">
              <a:ea typeface="ＭＳ Ｐゴシック" pitchFamily="34" charset="-128"/>
            </a:endParaRPr>
          </a:p>
          <a:p>
            <a:pPr lvl="2" eaLnBrk="1" hangingPunct="1"/>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χωρισμός </a:t>
            </a:r>
            <a:r>
              <a:rPr lang="el-GR" sz="1600" dirty="0" smtClean="0">
                <a:ea typeface="ＭＳ Ｐゴシック" pitchFamily="34" charset="-128"/>
                <a:sym typeface="Symbol" pitchFamily="18" charset="2"/>
              </a:rPr>
              <a:t>φωνηέντων)  </a:t>
            </a:r>
            <a:r>
              <a:rPr lang="en-US" sz="1600" b="1" i="1" dirty="0" smtClean="0">
                <a:ea typeface="ＭＳ Ｐゴシック" pitchFamily="34" charset="-128"/>
                <a:sym typeface="Symbol" pitchFamily="18" charset="2"/>
              </a:rPr>
              <a:t>co-education </a:t>
            </a:r>
            <a:r>
              <a:rPr lang="en-US" sz="1600" dirty="0" smtClean="0">
                <a:ea typeface="ＭＳ Ｐゴシック" pitchFamily="34" charset="-128"/>
                <a:sym typeface="Symbol" pitchFamily="18" charset="2"/>
              </a:rPr>
              <a:t>(</a:t>
            </a:r>
            <a:r>
              <a:rPr lang="el-GR" sz="1600" dirty="0" smtClean="0">
                <a:ea typeface="ＭＳ Ｐゴシック" pitchFamily="34" charset="-128"/>
                <a:sym typeface="Symbol" pitchFamily="18" charset="2"/>
              </a:rPr>
              <a:t>ως μια λέξη;)</a:t>
            </a:r>
            <a:endParaRPr lang="en-US" sz="1600" dirty="0" smtClean="0">
              <a:ea typeface="ＭＳ Ｐゴシック" pitchFamily="34" charset="-128"/>
              <a:sym typeface="Symbol" pitchFamily="18" charset="2"/>
            </a:endParaRPr>
          </a:p>
          <a:p>
            <a:pPr lvl="2" eaLnBrk="1" hangingPunct="1"/>
            <a:r>
              <a:rPr lang="en-US" sz="1600" b="1" i="1" dirty="0" smtClean="0">
                <a:ea typeface="ＭＳ Ｐゴシック" pitchFamily="34" charset="-128"/>
                <a:sym typeface="Symbol" pitchFamily="18" charset="2"/>
              </a:rPr>
              <a:t>lowercase</a:t>
            </a:r>
            <a:r>
              <a:rPr lang="en-US" sz="1600" b="1" i="1" dirty="0">
                <a:ea typeface="ＭＳ Ｐゴシック" pitchFamily="34" charset="-128"/>
                <a:sym typeface="Symbol" pitchFamily="18" charset="2"/>
              </a:rPr>
              <a:t>, lower-case, lower case </a:t>
            </a:r>
            <a:r>
              <a:rPr lang="en-US" sz="1600" b="1" i="1" dirty="0" smtClean="0">
                <a:ea typeface="ＭＳ Ｐゴシック" pitchFamily="34" charset="-128"/>
                <a:sym typeface="Symbol" pitchFamily="18" charset="2"/>
              </a:rPr>
              <a:t>?</a:t>
            </a:r>
            <a:endParaRPr lang="el-GR" sz="1600" b="1" i="1" dirty="0">
              <a:ea typeface="ＭＳ Ｐゴシック" pitchFamily="34" charset="-128"/>
              <a:sym typeface="Symbol" pitchFamily="18" charset="2"/>
            </a:endParaRPr>
          </a:p>
          <a:p>
            <a:pPr marL="685800" lvl="2" indent="0" eaLnBrk="1" hangingPunct="1">
              <a:buNone/>
            </a:pPr>
            <a:r>
              <a:rPr lang="el-GR" sz="1600" i="1" dirty="0" smtClean="0">
                <a:ea typeface="ＭＳ Ｐゴシック" pitchFamily="34" charset="-128"/>
                <a:sym typeface="Symbol" pitchFamily="18" charset="2"/>
              </a:rPr>
              <a:t>(ως πρόβλημα ταξινόμησης, απλοί </a:t>
            </a:r>
            <a:r>
              <a:rPr lang="el-GR" sz="1600" i="1" dirty="0" err="1" smtClean="0">
                <a:ea typeface="ＭＳ Ｐゴシック" pitchFamily="34" charset="-128"/>
                <a:sym typeface="Symbol" pitchFamily="18" charset="2"/>
              </a:rPr>
              <a:t>ευριστικοί</a:t>
            </a:r>
            <a:r>
              <a:rPr lang="el-GR" sz="1600" i="1" dirty="0" smtClean="0">
                <a:ea typeface="ＭＳ Ｐゴシック" pitchFamily="34" charset="-128"/>
                <a:sym typeface="Symbol" pitchFamily="18" charset="2"/>
              </a:rPr>
              <a:t> κανόνες, </a:t>
            </a:r>
            <a:r>
              <a:rPr lang="el-GR" sz="1600" i="1" dirty="0" err="1" smtClean="0">
                <a:ea typeface="ＭＳ Ｐゴシック" pitchFamily="34" charset="-128"/>
                <a:sym typeface="Symbol" pitchFamily="18" charset="2"/>
              </a:rPr>
              <a:t>κλπ</a:t>
            </a:r>
            <a:r>
              <a:rPr lang="el-GR" sz="1600" i="1" dirty="0" smtClean="0">
                <a:ea typeface="ＭＳ Ｐゴシック" pitchFamily="34" charset="-128"/>
                <a:sym typeface="Symbol" pitchFamily="18" charset="2"/>
              </a:rPr>
              <a:t>)</a:t>
            </a:r>
            <a:endParaRPr lang="en-US" sz="1600" i="1" dirty="0">
              <a:ea typeface="ＭＳ Ｐゴシック" pitchFamily="34" charset="-128"/>
              <a:sym typeface="Symbol" pitchFamily="18" charset="2"/>
            </a:endParaRPr>
          </a:p>
          <a:p>
            <a:pPr lvl="1" eaLnBrk="1" hangingPunct="1"/>
            <a:r>
              <a:rPr lang="el-GR" sz="1600" dirty="0" smtClean="0">
                <a:solidFill>
                  <a:schemeClr val="accent2">
                    <a:lumMod val="75000"/>
                  </a:schemeClr>
                </a:solidFill>
                <a:ea typeface="ＭＳ Ｐゴシック" pitchFamily="34" charset="-128"/>
                <a:sym typeface="Symbol" pitchFamily="18" charset="2"/>
              </a:rPr>
              <a:t>Διάσπαση</a:t>
            </a:r>
            <a:r>
              <a:rPr lang="el-GR" sz="1600" b="1" i="1" dirty="0" smtClean="0">
                <a:solidFill>
                  <a:schemeClr val="accent2">
                    <a:lumMod val="75000"/>
                  </a:schemeClr>
                </a:solidFill>
                <a:ea typeface="ＭＳ Ｐゴシック" pitchFamily="34" charset="-128"/>
                <a:sym typeface="Symbol" pitchFamily="18" charset="2"/>
              </a:rPr>
              <a:t> </a:t>
            </a:r>
            <a:r>
              <a:rPr lang="el-GR" sz="1600" dirty="0">
                <a:solidFill>
                  <a:schemeClr val="accent2">
                    <a:lumMod val="75000"/>
                  </a:schemeClr>
                </a:solidFill>
                <a:ea typeface="ＭＳ Ｐゴシック" pitchFamily="34" charset="-128"/>
                <a:sym typeface="Symbol" pitchFamily="18" charset="2"/>
              </a:rPr>
              <a:t>στο κενό σύμβολο </a:t>
            </a:r>
            <a:endParaRPr lang="el-GR" sz="1600" dirty="0" smtClean="0">
              <a:solidFill>
                <a:schemeClr val="accent2">
                  <a:lumMod val="75000"/>
                </a:schemeClr>
              </a:solidFill>
              <a:ea typeface="ＭＳ Ｐゴシック" pitchFamily="34" charset="-128"/>
              <a:sym typeface="Symbol" pitchFamily="18" charset="2"/>
            </a:endParaRPr>
          </a:p>
          <a:p>
            <a:pPr lvl="2" eaLnBrk="1" hangingPunct="1"/>
            <a:r>
              <a:rPr lang="en-US" sz="1600" b="1" i="1" dirty="0" smtClean="0">
                <a:ea typeface="ＭＳ Ｐゴシック" pitchFamily="34" charset="-128"/>
                <a:sym typeface="Symbol" pitchFamily="18" charset="2"/>
              </a:rPr>
              <a:t>San Francisco, Los Angeles </a:t>
            </a:r>
            <a:r>
              <a:rPr lang="el-GR" sz="1600" b="1" i="1" dirty="0" smtClean="0">
                <a:ea typeface="ＭＳ Ｐゴシック" pitchFamily="34" charset="-128"/>
                <a:sym typeface="Symbol" pitchFamily="18" charset="2"/>
              </a:rPr>
              <a:t> </a:t>
            </a:r>
            <a:r>
              <a:rPr lang="en-US" sz="1600" b="1" i="1" dirty="0" smtClean="0">
                <a:ea typeface="ＭＳ Ｐゴシック" pitchFamily="34" charset="-128"/>
                <a:sym typeface="Symbol" pitchFamily="18" charset="2"/>
              </a:rPr>
              <a:t>York University </a:t>
            </a:r>
            <a:r>
              <a:rPr lang="en-US" sz="1600" b="1" i="1" dirty="0" err="1" smtClean="0">
                <a:ea typeface="ＭＳ Ｐゴシック" pitchFamily="34" charset="-128"/>
                <a:sym typeface="Symbol" pitchFamily="18" charset="2"/>
              </a:rPr>
              <a:t>vs</a:t>
            </a:r>
            <a:r>
              <a:rPr lang="en-US" sz="1600" b="1" i="1" dirty="0" smtClean="0">
                <a:ea typeface="ＭＳ Ｐゴシック" pitchFamily="34" charset="-128"/>
                <a:sym typeface="Symbol" pitchFamily="18" charset="2"/>
              </a:rPr>
              <a:t> New York University </a:t>
            </a:r>
            <a:r>
              <a:rPr lang="en-US" sz="1600" dirty="0" smtClean="0">
                <a:ea typeface="ＭＳ Ｐゴシック" pitchFamily="34" charset="-128"/>
                <a:sym typeface="Symbol" pitchFamily="18" charset="2"/>
              </a:rPr>
              <a:t>(</a:t>
            </a:r>
            <a:r>
              <a:rPr lang="el-GR" sz="1600" dirty="0" smtClean="0">
                <a:ea typeface="ＭＳ Ｐゴシック" pitchFamily="34" charset="-128"/>
                <a:sym typeface="Symbol" pitchFamily="18" charset="2"/>
              </a:rPr>
              <a:t>διάσπαση ονομάτων) αλλά πως μπορούμε να το καταλάβουμε; </a:t>
            </a:r>
          </a:p>
          <a:p>
            <a:pPr lvl="2" eaLnBrk="1" hangingPunct="1"/>
            <a:r>
              <a:rPr lang="el-GR" sz="1600" dirty="0" smtClean="0">
                <a:ea typeface="ＭＳ Ｐゴシック" pitchFamily="34" charset="-128"/>
                <a:sym typeface="Symbol" pitchFamily="18" charset="2"/>
              </a:rPr>
              <a:t>Συχνά και τα δύο </a:t>
            </a:r>
            <a:r>
              <a:rPr lang="en-US" sz="1600" b="1" i="1" dirty="0" smtClean="0">
                <a:ea typeface="ＭＳ Ｐゴシック" pitchFamily="34" charset="-128"/>
                <a:sym typeface="Symbol" pitchFamily="18" charset="2"/>
              </a:rPr>
              <a:t>white space</a:t>
            </a:r>
            <a:r>
              <a:rPr lang="el-GR" sz="1600" b="1" i="1" dirty="0" smtClean="0">
                <a:ea typeface="ＭＳ Ｐゴシック" pitchFamily="34" charset="-128"/>
                <a:sym typeface="Symbol" pitchFamily="18" charset="2"/>
              </a:rPr>
              <a:t>, </a:t>
            </a:r>
            <a:r>
              <a:rPr lang="en-US" sz="1600" b="1" i="1" dirty="0" smtClean="0">
                <a:ea typeface="ＭＳ Ｐゴシック" pitchFamily="34" charset="-128"/>
                <a:sym typeface="Symbol" pitchFamily="18" charset="2"/>
              </a:rPr>
              <a:t>white-space </a:t>
            </a:r>
            <a:r>
              <a:rPr lang="el-GR" sz="1600" dirty="0" smtClean="0">
                <a:ea typeface="ＭＳ Ｐゴシック" pitchFamily="34" charset="-128"/>
                <a:sym typeface="Symbol" pitchFamily="18" charset="2"/>
              </a:rPr>
              <a:t>και </a:t>
            </a:r>
            <a:r>
              <a:rPr lang="en-US" sz="1600" b="1" i="1" dirty="0" smtClean="0">
                <a:ea typeface="ＭＳ Ｐゴシック" pitchFamily="34" charset="-128"/>
                <a:sym typeface="Symbol" pitchFamily="18" charset="2"/>
              </a:rPr>
              <a:t>whitespace</a:t>
            </a:r>
            <a:endParaRPr lang="el-GR" sz="1600" b="1" i="1" dirty="0" smtClean="0">
              <a:ea typeface="ＭＳ Ｐゴシック" pitchFamily="34" charset="-128"/>
              <a:sym typeface="Symbol" pitchFamily="18" charset="2"/>
            </a:endParaRPr>
          </a:p>
          <a:p>
            <a:pPr lvl="2" eaLnBrk="1" hangingPunct="1"/>
            <a:r>
              <a:rPr lang="el-GR" sz="1600" dirty="0" smtClean="0">
                <a:ea typeface="ＭＳ Ｐゴシック" pitchFamily="34" charset="-128"/>
                <a:sym typeface="Symbol" pitchFamily="18" charset="2"/>
              </a:rPr>
              <a:t>Επίσης, ημερομηνίες και αριθμοί τηλεφώνου</a:t>
            </a:r>
            <a:endParaRPr lang="en-US" sz="1600" dirty="0" smtClean="0">
              <a:ea typeface="ＭＳ Ｐゴシック" pitchFamily="34" charset="-128"/>
              <a:sym typeface="Symbol" pitchFamily="18" charset="2"/>
            </a:endParaRPr>
          </a:p>
          <a:p>
            <a:pPr lvl="1" eaLnBrk="1" hangingPunct="1"/>
            <a:r>
              <a:rPr lang="el-GR" sz="1600" dirty="0" smtClean="0">
                <a:solidFill>
                  <a:prstClr val="black"/>
                </a:solidFill>
                <a:ea typeface="ＭＳ Ｐゴシック" pitchFamily="34" charset="-128"/>
                <a:sym typeface="Symbol" pitchFamily="18" charset="2"/>
              </a:rPr>
              <a:t>Ή και συνδυασμός </a:t>
            </a:r>
            <a:endParaRPr lang="el-GR" sz="1600" dirty="0">
              <a:solidFill>
                <a:prstClr val="black"/>
              </a:solidFill>
              <a:ea typeface="ＭＳ Ｐゴシック" pitchFamily="34" charset="-128"/>
              <a:sym typeface="Symbol" pitchFamily="18" charset="2"/>
            </a:endParaRPr>
          </a:p>
          <a:p>
            <a:pPr lvl="2" eaLnBrk="1" hangingPunct="1"/>
            <a:r>
              <a:rPr lang="en-US" sz="1600" b="1" i="1" dirty="0">
                <a:ea typeface="ＭＳ Ｐゴシック" pitchFamily="34" charset="-128"/>
                <a:sym typeface="Symbol" pitchFamily="18" charset="2"/>
              </a:rPr>
              <a:t>San Francisco-Los </a:t>
            </a:r>
            <a:r>
              <a:rPr lang="en-US" sz="1600" b="1" i="1" dirty="0" smtClean="0">
                <a:ea typeface="ＭＳ Ｐゴシック" pitchFamily="34" charset="-128"/>
                <a:sym typeface="Symbol" pitchFamily="18" charset="2"/>
              </a:rPr>
              <a:t>Angeles</a:t>
            </a:r>
            <a:endParaRPr lang="el-GR" sz="1600" b="1" i="1" dirty="0" smtClean="0">
              <a:ea typeface="ＭＳ Ｐゴシック" pitchFamily="34" charset="-128"/>
              <a:sym typeface="Symbol" pitchFamily="18" charset="2"/>
            </a:endParaRPr>
          </a:p>
          <a:p>
            <a:pPr lvl="2" eaLnBrk="1" hangingPunct="1"/>
            <a:endParaRPr lang="el-GR" sz="1600" b="1" i="1" dirty="0" smtClean="0">
              <a:ea typeface="ＭＳ Ｐゴシック" pitchFamily="34" charset="-128"/>
              <a:sym typeface="Symbol" pitchFamily="18" charset="2"/>
            </a:endParaRPr>
          </a:p>
          <a:p>
            <a:pPr lvl="2" eaLnBrk="1" hangingPunct="1"/>
            <a:endParaRPr lang="en-US" sz="1600" b="1" i="1" dirty="0">
              <a:ea typeface="ＭＳ Ｐゴシック" pitchFamily="34" charset="-128"/>
              <a:sym typeface="Symbol" pitchFamily="18" charset="2"/>
            </a:endParaRP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39</a:t>
            </a:fld>
            <a:endParaRPr lang="en-US" dirty="0"/>
          </a:p>
        </p:txBody>
      </p:sp>
      <p:sp>
        <p:nvSpPr>
          <p:cNvPr id="2765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113186" y="5146412"/>
            <a:ext cx="8518801" cy="1200329"/>
          </a:xfrm>
          <a:prstGeom prst="rect">
            <a:avLst/>
          </a:prstGeom>
          <a:noFill/>
        </p:spPr>
        <p:txBody>
          <a:bodyPr wrap="square" rtlCol="0">
            <a:spAutoFit/>
          </a:bodyPr>
          <a:lstStyle/>
          <a:p>
            <a:pPr marL="342900" indent="-342900">
              <a:buFont typeface="Wingdings" pitchFamily="2" charset="2"/>
              <a:buChar char="ü"/>
            </a:pPr>
            <a:r>
              <a:rPr lang="el-GR" sz="1800" dirty="0" smtClean="0">
                <a:solidFill>
                  <a:schemeClr val="accent2">
                    <a:lumMod val="50000"/>
                  </a:schemeClr>
                </a:solidFill>
                <a:latin typeface="+mn-lt"/>
              </a:rPr>
              <a:t>Την ίδια πολιτική και στην ερώτηση και στο κείμενο</a:t>
            </a:r>
            <a:r>
              <a:rPr lang="en-US" sz="1800" dirty="0" smtClean="0">
                <a:solidFill>
                  <a:schemeClr val="accent2">
                    <a:lumMod val="50000"/>
                  </a:schemeClr>
                </a:solidFill>
                <a:latin typeface="+mn-lt"/>
              </a:rPr>
              <a:t> </a:t>
            </a:r>
          </a:p>
          <a:p>
            <a:pPr marL="342900" indent="-342900">
              <a:buFont typeface="Wingdings" pitchFamily="2" charset="2"/>
              <a:buChar char="ü"/>
            </a:pPr>
            <a:r>
              <a:rPr lang="el-GR" sz="1800" dirty="0" smtClean="0">
                <a:solidFill>
                  <a:schemeClr val="accent2">
                    <a:lumMod val="50000"/>
                  </a:schemeClr>
                </a:solidFill>
                <a:latin typeface="+mn-lt"/>
              </a:rPr>
              <a:t>Μερικά συστήματα ζητούν οι χρήστες πάντα το </a:t>
            </a:r>
            <a:r>
              <a:rPr lang="en-US" sz="1800" dirty="0" smtClean="0">
                <a:solidFill>
                  <a:schemeClr val="accent2">
                    <a:lumMod val="50000"/>
                  </a:schemeClr>
                </a:solidFill>
                <a:latin typeface="+mn-lt"/>
              </a:rPr>
              <a:t> </a:t>
            </a:r>
            <a:r>
              <a:rPr lang="el-GR" sz="1800" dirty="0" smtClean="0">
                <a:solidFill>
                  <a:schemeClr val="accent2">
                    <a:lumMod val="50000"/>
                  </a:schemeClr>
                </a:solidFill>
                <a:latin typeface="+mn-lt"/>
              </a:rPr>
              <a:t>‘–’ όταν θέλουν να εξεταστούν όλες οι περιπτώσεις</a:t>
            </a:r>
            <a:endParaRPr lang="en-US" sz="1800" dirty="0" smtClean="0">
              <a:solidFill>
                <a:schemeClr val="accent2">
                  <a:lumMod val="50000"/>
                </a:schemeClr>
              </a:solidFill>
              <a:latin typeface="+mn-lt"/>
            </a:endParaRPr>
          </a:p>
          <a:p>
            <a:pPr marL="342900" indent="-342900">
              <a:buFont typeface="Wingdings" pitchFamily="2" charset="2"/>
              <a:buChar char="ü"/>
            </a:pPr>
            <a:r>
              <a:rPr lang="el-GR" sz="1800" dirty="0" smtClean="0">
                <a:solidFill>
                  <a:schemeClr val="accent2">
                    <a:lumMod val="50000"/>
                  </a:schemeClr>
                </a:solidFill>
                <a:latin typeface="+mn-lt"/>
              </a:rPr>
              <a:t>Αντιμετώπιση ως φράσεις (πχ </a:t>
            </a:r>
            <a:r>
              <a:rPr lang="en-US" sz="1800" dirty="0" smtClean="0">
                <a:solidFill>
                  <a:schemeClr val="accent2">
                    <a:lumMod val="50000"/>
                  </a:schemeClr>
                </a:solidFill>
                <a:latin typeface="+mn-lt"/>
              </a:rPr>
              <a:t>lower, case, lowercase) </a:t>
            </a:r>
            <a:endParaRPr lang="en-US" sz="1800" dirty="0">
              <a:solidFill>
                <a:schemeClr val="accent2">
                  <a:lumMod val="50000"/>
                </a:schemeClr>
              </a:solidFill>
              <a:latin typeface="+mn-lt"/>
            </a:endParaRPr>
          </a:p>
        </p:txBody>
      </p:sp>
    </p:spTree>
    <p:extLst>
      <p:ext uri="{BB962C8B-B14F-4D97-AF65-F5344CB8AC3E}">
        <p14:creationId xmlns:p14="http://schemas.microsoft.com/office/powerpoint/2010/main" val="346805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2676" y="231229"/>
            <a:ext cx="7886700" cy="1325563"/>
          </a:xfrm>
        </p:spPr>
        <p:txBody>
          <a:bodyPr>
            <a:normAutofit/>
          </a:bodyPr>
          <a:lstStyle/>
          <a:p>
            <a:pPr algn="ctr" eaLnBrk="1" hangingPunct="1"/>
            <a:r>
              <a:rPr lang="el-GR" sz="4800" dirty="0" smtClean="0">
                <a:solidFill>
                  <a:schemeClr val="accent2">
                    <a:lumMod val="75000"/>
                  </a:schemeClr>
                </a:solidFill>
                <a:ea typeface="ＭＳ Ｐゴシック" pitchFamily="34" charset="-128"/>
              </a:rPr>
              <a:t>Βασικές έννοιες</a:t>
            </a:r>
            <a:endParaRPr lang="en-US" sz="4800" dirty="0" smtClean="0">
              <a:solidFill>
                <a:schemeClr val="accent2">
                  <a:lumMod val="75000"/>
                </a:schemeClr>
              </a:solidFill>
              <a:ea typeface="ＭＳ Ｐゴシック" pitchFamily="34" charset="-128"/>
            </a:endParaRPr>
          </a:p>
        </p:txBody>
      </p:sp>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4</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1</a:t>
            </a:r>
          </a:p>
        </p:txBody>
      </p:sp>
      <p:sp>
        <p:nvSpPr>
          <p:cNvPr id="4" name="TextBox 3"/>
          <p:cNvSpPr txBox="1"/>
          <p:nvPr/>
        </p:nvSpPr>
        <p:spPr>
          <a:xfrm>
            <a:off x="570160" y="1821567"/>
            <a:ext cx="7848872" cy="3785652"/>
          </a:xfrm>
          <a:prstGeom prst="rect">
            <a:avLst/>
          </a:prstGeom>
          <a:noFill/>
        </p:spPr>
        <p:txBody>
          <a:bodyPr wrap="square" rtlCol="0">
            <a:spAutoFit/>
          </a:bodyPr>
          <a:lstStyle/>
          <a:p>
            <a:r>
              <a:rPr lang="en-US" dirty="0">
                <a:solidFill>
                  <a:schemeClr val="tx1"/>
                </a:solidFill>
                <a:latin typeface="+mn-lt"/>
                <a:ea typeface="ＭＳ Ｐゴシック" pitchFamily="-112" charset="-128"/>
              </a:rPr>
              <a:t>A</a:t>
            </a:r>
            <a:r>
              <a:rPr lang="el-GR" dirty="0" err="1" smtClean="0">
                <a:solidFill>
                  <a:schemeClr val="tx1"/>
                </a:solidFill>
                <a:latin typeface="+mn-lt"/>
                <a:ea typeface="ＭＳ Ｐゴシック" pitchFamily="-112" charset="-128"/>
              </a:rPr>
              <a:t>νάκτηση</a:t>
            </a:r>
            <a:r>
              <a:rPr lang="el-GR" dirty="0" smtClean="0">
                <a:solidFill>
                  <a:schemeClr val="tx1"/>
                </a:solidFill>
                <a:latin typeface="+mn-lt"/>
                <a:ea typeface="ＭＳ Ｐゴシック" pitchFamily="-112" charset="-128"/>
              </a:rPr>
              <a:t> </a:t>
            </a:r>
            <a:r>
              <a:rPr lang="el-GR" dirty="0">
                <a:solidFill>
                  <a:schemeClr val="tx1"/>
                </a:solidFill>
                <a:latin typeface="+mn-lt"/>
                <a:ea typeface="ＭＳ Ｐゴシック" pitchFamily="-112" charset="-128"/>
              </a:rPr>
              <a:t>των εγγράφων που περιέχουν πληροφορία που είναι </a:t>
            </a:r>
            <a:r>
              <a:rPr lang="el-GR" u="sng" dirty="0">
                <a:solidFill>
                  <a:schemeClr val="accent2">
                    <a:lumMod val="75000"/>
                  </a:schemeClr>
                </a:solidFill>
                <a:latin typeface="+mn-lt"/>
                <a:ea typeface="ＭＳ Ｐゴシック" pitchFamily="-112" charset="-128"/>
              </a:rPr>
              <a:t>συναφής</a:t>
            </a:r>
            <a:r>
              <a:rPr lang="el-GR" dirty="0">
                <a:solidFill>
                  <a:schemeClr val="accent2">
                    <a:lumMod val="75000"/>
                  </a:schemeClr>
                </a:solidFill>
                <a:latin typeface="+mn-lt"/>
                <a:ea typeface="ＭＳ Ｐゴシック" pitchFamily="-112" charset="-128"/>
              </a:rPr>
              <a:t> </a:t>
            </a:r>
            <a:r>
              <a:rPr lang="el-GR" dirty="0">
                <a:solidFill>
                  <a:schemeClr val="tx1"/>
                </a:solidFill>
                <a:latin typeface="+mn-lt"/>
                <a:ea typeface="ＭＳ Ｐゴシック" pitchFamily="-112" charset="-128"/>
              </a:rPr>
              <a:t>(</a:t>
            </a:r>
            <a:r>
              <a:rPr lang="en-US" dirty="0">
                <a:solidFill>
                  <a:schemeClr val="tx1"/>
                </a:solidFill>
                <a:latin typeface="+mn-lt"/>
                <a:ea typeface="ＭＳ Ｐゴシック" pitchFamily="-112" charset="-128"/>
              </a:rPr>
              <a:t>relevant) </a:t>
            </a:r>
            <a:r>
              <a:rPr lang="el-GR" dirty="0">
                <a:solidFill>
                  <a:schemeClr val="tx1"/>
                </a:solidFill>
                <a:latin typeface="+mn-lt"/>
                <a:ea typeface="ＭＳ Ｐゴシック" pitchFamily="-112" charset="-128"/>
              </a:rPr>
              <a:t>με την </a:t>
            </a:r>
            <a:r>
              <a:rPr lang="el-GR" u="sng" dirty="0" smtClean="0">
                <a:solidFill>
                  <a:schemeClr val="accent2">
                    <a:lumMod val="75000"/>
                  </a:schemeClr>
                </a:solidFill>
                <a:latin typeface="+mn-lt"/>
                <a:ea typeface="ＭＳ Ｐゴシック" pitchFamily="-112" charset="-128"/>
              </a:rPr>
              <a:t>ανάγκη πληροφόρησης </a:t>
            </a:r>
            <a:r>
              <a:rPr lang="el-GR" dirty="0" smtClean="0">
                <a:solidFill>
                  <a:schemeClr val="tx1"/>
                </a:solidFill>
                <a:latin typeface="+mn-lt"/>
                <a:ea typeface="ＭＳ Ｐゴシック" pitchFamily="-112" charset="-128"/>
              </a:rPr>
              <a:t>(</a:t>
            </a:r>
            <a:r>
              <a:rPr lang="en-US" dirty="0">
                <a:solidFill>
                  <a:schemeClr val="tx1"/>
                </a:solidFill>
                <a:latin typeface="+mn-lt"/>
                <a:ea typeface="ＭＳ Ｐゴシック" pitchFamily="-112" charset="-128"/>
              </a:rPr>
              <a:t>information need</a:t>
            </a:r>
            <a:r>
              <a:rPr lang="el-GR" dirty="0">
                <a:solidFill>
                  <a:schemeClr val="tx1"/>
                </a:solidFill>
                <a:latin typeface="+mn-lt"/>
                <a:ea typeface="ＭＳ Ｐゴシック" pitchFamily="-112" charset="-128"/>
              </a:rPr>
              <a:t>) του χρήστη </a:t>
            </a:r>
            <a:endParaRPr lang="el-GR" dirty="0" smtClean="0">
              <a:solidFill>
                <a:schemeClr val="tx1"/>
              </a:solidFill>
              <a:latin typeface="+mn-lt"/>
              <a:ea typeface="ＭＳ Ｐゴシック" pitchFamily="-112" charset="-128"/>
            </a:endParaRPr>
          </a:p>
          <a:p>
            <a:endParaRPr lang="el-GR" dirty="0">
              <a:solidFill>
                <a:schemeClr val="tx1"/>
              </a:solidFill>
              <a:latin typeface="+mn-lt"/>
            </a:endParaRPr>
          </a:p>
          <a:p>
            <a:pPr marL="342900" indent="-342900">
              <a:buFont typeface="Wingdings" panose="05000000000000000000" pitchFamily="2" charset="2"/>
              <a:buChar char="§"/>
            </a:pPr>
            <a:r>
              <a:rPr lang="el-GR" dirty="0" smtClean="0">
                <a:solidFill>
                  <a:schemeClr val="tx1"/>
                </a:solidFill>
                <a:latin typeface="+mn-lt"/>
              </a:rPr>
              <a:t>Αποτέλεσμα </a:t>
            </a:r>
            <a:r>
              <a:rPr lang="el-GR" dirty="0" smtClean="0">
                <a:solidFill>
                  <a:schemeClr val="accent2">
                    <a:lumMod val="75000"/>
                  </a:schemeClr>
                </a:solidFill>
                <a:latin typeface="+mn-lt"/>
              </a:rPr>
              <a:t>σε διάταξη </a:t>
            </a:r>
            <a:r>
              <a:rPr lang="el-GR" dirty="0" smtClean="0">
                <a:solidFill>
                  <a:schemeClr val="tx1"/>
                </a:solidFill>
                <a:latin typeface="+mn-lt"/>
              </a:rPr>
              <a:t>με βάση τη συνάφεια</a:t>
            </a:r>
          </a:p>
          <a:p>
            <a:pPr marL="342900" indent="-342900">
              <a:buFont typeface="Wingdings" panose="05000000000000000000" pitchFamily="2" charset="2"/>
              <a:buChar char="§"/>
            </a:pPr>
            <a:endParaRPr lang="el-GR" dirty="0">
              <a:solidFill>
                <a:schemeClr val="tx1"/>
              </a:solidFill>
              <a:latin typeface="+mn-lt"/>
            </a:endParaRPr>
          </a:p>
          <a:p>
            <a:pPr marL="342900" indent="-342900">
              <a:buFont typeface="Wingdings" panose="05000000000000000000" pitchFamily="2" charset="2"/>
              <a:buChar char="§"/>
            </a:pPr>
            <a:r>
              <a:rPr lang="el-GR" dirty="0" smtClean="0">
                <a:solidFill>
                  <a:schemeClr val="tx1"/>
                </a:solidFill>
                <a:latin typeface="+mn-lt"/>
              </a:rPr>
              <a:t>Αξιολόγηση: </a:t>
            </a:r>
          </a:p>
          <a:p>
            <a:pPr marL="1085850" lvl="1" indent="-342900">
              <a:buFont typeface="Wingdings" panose="05000000000000000000" pitchFamily="2" charset="2"/>
              <a:buChar char="§"/>
            </a:pPr>
            <a:r>
              <a:rPr lang="el-GR" dirty="0" smtClean="0">
                <a:solidFill>
                  <a:schemeClr val="tx1"/>
                </a:solidFill>
                <a:latin typeface="+mn-lt"/>
              </a:rPr>
              <a:t>πέρα από την απόδοση (</a:t>
            </a:r>
            <a:r>
              <a:rPr lang="en-US" dirty="0" smtClean="0">
                <a:solidFill>
                  <a:schemeClr val="tx1"/>
                </a:solidFill>
                <a:latin typeface="+mn-lt"/>
              </a:rPr>
              <a:t>efficiency) </a:t>
            </a:r>
            <a:r>
              <a:rPr lang="el-GR" dirty="0" smtClean="0">
                <a:solidFill>
                  <a:schemeClr val="tx1"/>
                </a:solidFill>
                <a:latin typeface="+mn-lt"/>
              </a:rPr>
              <a:t>αποτελεσματικότητα </a:t>
            </a:r>
            <a:r>
              <a:rPr lang="en-US" dirty="0" smtClean="0">
                <a:solidFill>
                  <a:schemeClr val="tx1"/>
                </a:solidFill>
                <a:latin typeface="+mn-lt"/>
              </a:rPr>
              <a:t>(effectiveness) </a:t>
            </a:r>
          </a:p>
          <a:p>
            <a:pPr marL="1085850" lvl="1" indent="-342900">
              <a:buFont typeface="Wingdings" panose="05000000000000000000" pitchFamily="2" charset="2"/>
              <a:buChar char="§"/>
            </a:pPr>
            <a:r>
              <a:rPr lang="el-GR" dirty="0" smtClean="0">
                <a:solidFill>
                  <a:schemeClr val="tx1"/>
                </a:solidFill>
                <a:latin typeface="+mn-lt"/>
              </a:rPr>
              <a:t>Ακρίβεια/Ανάκληση</a:t>
            </a:r>
          </a:p>
        </p:txBody>
      </p:sp>
    </p:spTree>
    <p:extLst>
      <p:ext uri="{BB962C8B-B14F-4D97-AF65-F5344CB8AC3E}">
        <p14:creationId xmlns:p14="http://schemas.microsoft.com/office/powerpoint/2010/main" val="51217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Αριθμοί</a:t>
            </a:r>
            <a:endParaRPr lang="en-US" dirty="0" smtClean="0">
              <a:solidFill>
                <a:schemeClr val="accent2">
                  <a:lumMod val="75000"/>
                </a:schemeClr>
              </a:solidFill>
              <a:ea typeface="ＭＳ Ｐゴシック" pitchFamily="34" charset="-128"/>
            </a:endParaRPr>
          </a:p>
        </p:txBody>
      </p:sp>
      <p:sp>
        <p:nvSpPr>
          <p:cNvPr id="28675" name="Rectangle 3"/>
          <p:cNvSpPr>
            <a:spLocks noGrp="1" noChangeArrowheads="1"/>
          </p:cNvSpPr>
          <p:nvPr>
            <p:ph idx="1"/>
          </p:nvPr>
        </p:nvSpPr>
        <p:spPr>
          <a:xfrm>
            <a:off x="467544" y="1484784"/>
            <a:ext cx="8229600" cy="3888432"/>
          </a:xfrm>
        </p:spPr>
        <p:txBody>
          <a:bodyPr/>
          <a:lstStyle/>
          <a:p>
            <a:pPr eaLnBrk="1" hangingPunct="1"/>
            <a:r>
              <a:rPr lang="en-US" sz="2000" b="1" i="1" dirty="0" smtClean="0">
                <a:ea typeface="ＭＳ Ｐゴシック" pitchFamily="34" charset="-128"/>
              </a:rPr>
              <a:t>3/12/91	 Mar. 12, 1991</a:t>
            </a:r>
            <a:r>
              <a:rPr lang="el-GR" sz="2000" b="1" i="1" dirty="0">
                <a:ea typeface="ＭＳ Ｐゴシック" pitchFamily="34" charset="-128"/>
              </a:rPr>
              <a:t> </a:t>
            </a:r>
            <a:r>
              <a:rPr lang="el-GR" sz="2000" b="1" i="1" dirty="0" smtClean="0">
                <a:ea typeface="ＭＳ Ｐゴシック" pitchFamily="34" charset="-128"/>
              </a:rPr>
              <a:t> </a:t>
            </a:r>
            <a:r>
              <a:rPr lang="en-US" sz="2000" b="1" i="1" dirty="0" smtClean="0">
                <a:ea typeface="ＭＳ Ｐゴシック" pitchFamily="34" charset="-128"/>
              </a:rPr>
              <a:t>12/3/91</a:t>
            </a:r>
          </a:p>
          <a:p>
            <a:pPr eaLnBrk="1" hangingPunct="1"/>
            <a:r>
              <a:rPr lang="en-US" sz="2000" b="1" i="1" dirty="0" smtClean="0">
                <a:ea typeface="ＭＳ Ｐゴシック" pitchFamily="34" charset="-128"/>
              </a:rPr>
              <a:t>55 B.C.</a:t>
            </a:r>
          </a:p>
          <a:p>
            <a:pPr eaLnBrk="1" hangingPunct="1"/>
            <a:r>
              <a:rPr lang="en-US" sz="2000" b="1" i="1" dirty="0" smtClean="0">
                <a:ea typeface="ＭＳ Ｐゴシック" pitchFamily="34" charset="-128"/>
              </a:rPr>
              <a:t>B-52</a:t>
            </a:r>
          </a:p>
          <a:p>
            <a:pPr eaLnBrk="1" hangingPunct="1"/>
            <a:r>
              <a:rPr lang="en-US" sz="2000" b="1" i="1" dirty="0" smtClean="0">
                <a:ea typeface="ＭＳ Ｐゴシック" pitchFamily="34" charset="-128"/>
              </a:rPr>
              <a:t>My PGP key is 324a3df234cb23e</a:t>
            </a:r>
          </a:p>
          <a:p>
            <a:pPr eaLnBrk="1" hangingPunct="1"/>
            <a:r>
              <a:rPr lang="en-US" sz="2000" b="1" i="1" dirty="0" smtClean="0">
                <a:ea typeface="ＭＳ Ｐゴシック" pitchFamily="34" charset="-128"/>
              </a:rPr>
              <a:t>(800) 234-2333</a:t>
            </a:r>
          </a:p>
          <a:p>
            <a:pPr lvl="1" eaLnBrk="1" hangingPunct="1"/>
            <a:r>
              <a:rPr lang="el-GR" dirty="0" smtClean="0">
                <a:ea typeface="ＭＳ Ｐゴシック" pitchFamily="34" charset="-128"/>
              </a:rPr>
              <a:t>Συχνά περιέχουν ενδιάμεσα κενά </a:t>
            </a:r>
          </a:p>
          <a:p>
            <a:pPr lvl="1" eaLnBrk="1" hangingPunct="1"/>
            <a:r>
              <a:rPr lang="el-GR" dirty="0" smtClean="0">
                <a:ea typeface="ＭＳ Ｐゴシック" pitchFamily="34" charset="-128"/>
              </a:rPr>
              <a:t>Τα παλιότερα συστήματα μπορεί να μη έβαζαν στο ευρετήριο τους αριθμούς </a:t>
            </a:r>
          </a:p>
          <a:p>
            <a:pPr lvl="2" eaLnBrk="1" hangingPunct="1"/>
            <a:r>
              <a:rPr lang="el-GR" dirty="0" smtClean="0">
                <a:ea typeface="ＭＳ Ｐゴシック" pitchFamily="34" charset="-128"/>
              </a:rPr>
              <a:t>Συχνά όμως είναι χρήσιμοι, πχ αναζήτηση για κώδικες λάθους </a:t>
            </a:r>
            <a:r>
              <a:rPr lang="en-US" dirty="0" smtClean="0">
                <a:ea typeface="ＭＳ Ｐゴシック" pitchFamily="34" charset="-128"/>
              </a:rPr>
              <a:t>error codes/</a:t>
            </a:r>
            <a:r>
              <a:rPr lang="en-US" dirty="0" err="1" smtClean="0">
                <a:ea typeface="ＭＳ Ｐゴシック" pitchFamily="34" charset="-128"/>
              </a:rPr>
              <a:t>stacktraces</a:t>
            </a:r>
            <a:r>
              <a:rPr lang="en-US" dirty="0" smtClean="0">
                <a:ea typeface="ＭＳ Ｐゴシック" pitchFamily="34" charset="-128"/>
              </a:rPr>
              <a:t> </a:t>
            </a:r>
            <a:r>
              <a:rPr lang="el-GR" dirty="0" smtClean="0">
                <a:ea typeface="ＭＳ Ｐゴシック" pitchFamily="34" charset="-128"/>
              </a:rPr>
              <a:t>στο </a:t>
            </a:r>
            <a:r>
              <a:rPr lang="en-US" dirty="0" smtClean="0">
                <a:ea typeface="ＭＳ Ｐゴシック" pitchFamily="34" charset="-128"/>
              </a:rPr>
              <a:t>web</a:t>
            </a:r>
            <a:r>
              <a:rPr lang="el-GR" dirty="0" smtClean="0">
                <a:ea typeface="ＭＳ Ｐゴシック" pitchFamily="34" charset="-128"/>
              </a:rPr>
              <a:t>, </a:t>
            </a:r>
            <a:r>
              <a:rPr lang="en-US" dirty="0" smtClean="0">
                <a:ea typeface="ＭＳ Ｐゴシック" pitchFamily="34" charset="-128"/>
              </a:rPr>
              <a:t>IP </a:t>
            </a:r>
            <a:r>
              <a:rPr lang="el-GR" dirty="0" smtClean="0">
                <a:ea typeface="ＭＳ Ｐゴシック" pitchFamily="34" charset="-128"/>
              </a:rPr>
              <a:t>διευθύνσεις, </a:t>
            </a:r>
            <a:r>
              <a:rPr lang="en-US" dirty="0" smtClean="0">
                <a:ea typeface="ＭＳ Ｐゴシック" pitchFamily="34" charset="-128"/>
              </a:rPr>
              <a:t>package tracking numbers</a:t>
            </a:r>
          </a:p>
          <a:p>
            <a:pPr lvl="2" eaLnBrk="1" hangingPunct="1"/>
            <a:r>
              <a:rPr lang="en-US" dirty="0" smtClean="0">
                <a:ea typeface="ＭＳ Ｐゴシック" pitchFamily="34" charset="-128"/>
              </a:rPr>
              <a:t>(</a:t>
            </a:r>
            <a:r>
              <a:rPr lang="el-GR" dirty="0" smtClean="0">
                <a:ea typeface="ＭＳ Ｐゴシック" pitchFamily="34" charset="-128"/>
              </a:rPr>
              <a:t>Χρήση </a:t>
            </a:r>
            <a:r>
              <a:rPr lang="en-US" dirty="0" smtClean="0">
                <a:ea typeface="ＭＳ Ｐゴシック" pitchFamily="34" charset="-128"/>
              </a:rPr>
              <a:t>n-grams)</a:t>
            </a:r>
          </a:p>
          <a:p>
            <a:pPr lvl="1" eaLnBrk="1" hangingPunct="1"/>
            <a:r>
              <a:rPr lang="el-GR" dirty="0" err="1" smtClean="0">
                <a:ea typeface="ＭＳ Ｐゴシック" pitchFamily="34" charset="-128"/>
              </a:rPr>
              <a:t>Ευρετηριοποίηση</a:t>
            </a:r>
            <a:r>
              <a:rPr lang="el-GR" dirty="0" smtClean="0">
                <a:ea typeface="ＭＳ Ｐゴシック" pitchFamily="34" charset="-128"/>
              </a:rPr>
              <a:t> των </a:t>
            </a:r>
            <a:r>
              <a:rPr lang="el-GR" dirty="0" err="1" smtClean="0">
                <a:ea typeface="ＭＳ Ｐゴシック" pitchFamily="34" charset="-128"/>
              </a:rPr>
              <a:t>μεταδεδομένων</a:t>
            </a:r>
            <a:r>
              <a:rPr lang="el-GR" dirty="0" smtClean="0">
                <a:ea typeface="ＭＳ Ｐゴシック" pitchFamily="34" charset="-128"/>
              </a:rPr>
              <a:t> ξεχωριστά </a:t>
            </a:r>
          </a:p>
          <a:p>
            <a:pPr lvl="2" eaLnBrk="1" hangingPunct="1"/>
            <a:r>
              <a:rPr lang="el-GR" dirty="0" smtClean="0">
                <a:ea typeface="ＭＳ Ｐゴシック" pitchFamily="34" charset="-128"/>
              </a:rPr>
              <a:t>Ημερομηνία δημιουργίας, </a:t>
            </a:r>
            <a:r>
              <a:rPr lang="en-US" dirty="0" smtClean="0">
                <a:ea typeface="ＭＳ Ｐゴシック" pitchFamily="34" charset="-128"/>
              </a:rPr>
              <a:t>format, </a:t>
            </a:r>
            <a:r>
              <a:rPr lang="el-GR" dirty="0" smtClean="0">
                <a:ea typeface="ＭＳ Ｐゴシック" pitchFamily="34" charset="-128"/>
              </a:rPr>
              <a:t>κλπ</a:t>
            </a:r>
            <a:endParaRPr lang="en-US" dirty="0" smtClean="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40</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2">
                    <a:lumMod val="75000"/>
                  </a:schemeClr>
                </a:solidFill>
              </a:rPr>
              <a:t>Κεφ</a:t>
            </a:r>
            <a:r>
              <a:rPr lang="en-US" sz="1600" dirty="0" smtClean="0">
                <a:solidFill>
                  <a:schemeClr val="tx2">
                    <a:lumMod val="75000"/>
                  </a:schemeClr>
                </a:solidFill>
              </a:rPr>
              <a:t>. </a:t>
            </a:r>
            <a:r>
              <a:rPr lang="en-US" sz="1600" dirty="0">
                <a:solidFill>
                  <a:schemeClr val="tx2">
                    <a:lumMod val="75000"/>
                  </a:schemeClr>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a:t>
            </a:r>
          </a:p>
        </p:txBody>
      </p:sp>
      <p:sp>
        <p:nvSpPr>
          <p:cNvPr id="28675" name="Rectangle 3"/>
          <p:cNvSpPr>
            <a:spLocks noGrp="1" noChangeArrowheads="1"/>
          </p:cNvSpPr>
          <p:nvPr>
            <p:ph idx="1"/>
          </p:nvPr>
        </p:nvSpPr>
        <p:spPr>
          <a:xfrm>
            <a:off x="539552" y="2060848"/>
            <a:ext cx="7848872" cy="3168352"/>
          </a:xfrm>
        </p:spPr>
        <p:txBody>
          <a:bodyPr/>
          <a:lstStyle/>
          <a:p>
            <a:pPr eaLnBrk="1" hangingPunct="1"/>
            <a:r>
              <a:rPr lang="el-GR" dirty="0" smtClean="0">
                <a:ea typeface="ＭＳ Ｐゴシック" pitchFamily="34" charset="-128"/>
              </a:rPr>
              <a:t>Επίσης ειδικές λέξεις</a:t>
            </a:r>
          </a:p>
          <a:p>
            <a:pPr eaLnBrk="1" hangingPunct="1"/>
            <a:endParaRPr lang="el-GR" dirty="0">
              <a:ea typeface="ＭＳ Ｐゴシック" pitchFamily="34" charset="-128"/>
            </a:endParaRPr>
          </a:p>
          <a:p>
            <a:pPr lvl="1" eaLnBrk="1" hangingPunct="1"/>
            <a:r>
              <a:rPr lang="en-US" dirty="0" smtClean="0">
                <a:ea typeface="ＭＳ Ｐゴシック" pitchFamily="34" charset="-128"/>
              </a:rPr>
              <a:t>M*A*S*H </a:t>
            </a:r>
          </a:p>
          <a:p>
            <a:pPr lvl="1" eaLnBrk="1" hangingPunct="1"/>
            <a:r>
              <a:rPr lang="en-US" dirty="0" smtClean="0">
                <a:ea typeface="ＭＳ Ｐゴシック" pitchFamily="34" charset="-128"/>
              </a:rPr>
              <a:t>C++</a:t>
            </a:r>
          </a:p>
          <a:p>
            <a:pPr lvl="1" eaLnBrk="1" hangingPunct="1"/>
            <a:r>
              <a:rPr lang="en-US" dirty="0" smtClean="0">
                <a:ea typeface="ＭＳ Ｐゴシック" pitchFamily="34" charset="-128"/>
              </a:rPr>
              <a:t>C#</a:t>
            </a:r>
            <a:endParaRPr lang="el-GR" dirty="0" smtClean="0">
              <a:ea typeface="ＭＳ Ｐゴシック" pitchFamily="34" charset="-128"/>
            </a:endParaRPr>
          </a:p>
          <a:p>
            <a:pPr lvl="1" eaLnBrk="1" hangingPunct="1"/>
            <a:endParaRPr lang="el-GR" dirty="0">
              <a:ea typeface="ＭＳ Ｐゴシック" pitchFamily="34" charset="-128"/>
            </a:endParaRPr>
          </a:p>
          <a:p>
            <a:pPr marL="342900" lvl="1" indent="-342900" eaLnBrk="1" hangingPunct="1">
              <a:buClr>
                <a:srgbClr val="437085"/>
              </a:buClr>
            </a:pPr>
            <a:r>
              <a:rPr lang="el-GR" sz="2800" dirty="0" smtClean="0">
                <a:ea typeface="ＭＳ Ｐゴシック" pitchFamily="34" charset="-128"/>
                <a:cs typeface="ＭＳ Ｐゴシック" pitchFamily="-65" charset="-128"/>
              </a:rPr>
              <a:t>Αλλά και </a:t>
            </a:r>
            <a:r>
              <a:rPr lang="en-US" sz="2800" dirty="0" smtClean="0">
                <a:ea typeface="ＭＳ Ｐゴシック" pitchFamily="34" charset="-128"/>
                <a:cs typeface="ＭＳ Ｐゴシック" pitchFamily="-65" charset="-128"/>
              </a:rPr>
              <a:t>email</a:t>
            </a:r>
            <a:r>
              <a:rPr lang="el-GR" sz="2800" dirty="0" smtClean="0">
                <a:ea typeface="ＭＳ Ｐゴシック" pitchFamily="34" charset="-128"/>
                <a:cs typeface="ＭＳ Ｐゴシック" pitchFamily="-65" charset="-128"/>
              </a:rPr>
              <a:t> και </a:t>
            </a:r>
            <a:r>
              <a:rPr lang="en-US" sz="2800" dirty="0" smtClean="0">
                <a:ea typeface="ＭＳ Ｐゴシック" pitchFamily="34" charset="-128"/>
                <a:cs typeface="ＭＳ Ｐゴシック" pitchFamily="-65" charset="-128"/>
              </a:rPr>
              <a:t>web</a:t>
            </a:r>
            <a:r>
              <a:rPr lang="el-GR" sz="2800" dirty="0" smtClean="0">
                <a:ea typeface="ＭＳ Ｐゴシック" pitchFamily="34" charset="-128"/>
                <a:cs typeface="ＭＳ Ｐゴシック" pitchFamily="-65" charset="-128"/>
              </a:rPr>
              <a:t>, </a:t>
            </a:r>
            <a:r>
              <a:rPr lang="en-US" sz="2800" dirty="0" smtClean="0">
                <a:ea typeface="ＭＳ Ｐゴシック" pitchFamily="34" charset="-128"/>
                <a:cs typeface="ＭＳ Ｐゴシック" pitchFamily="-65" charset="-128"/>
              </a:rPr>
              <a:t>IP </a:t>
            </a:r>
            <a:r>
              <a:rPr lang="el-GR" sz="2800" dirty="0" smtClean="0">
                <a:ea typeface="ＭＳ Ｐゴシック" pitchFamily="34" charset="-128"/>
                <a:cs typeface="ＭＳ Ｐゴシック" pitchFamily="-65" charset="-128"/>
              </a:rPr>
              <a:t>διευθύνσεις</a:t>
            </a:r>
            <a:r>
              <a:rPr lang="en-US" sz="2800" dirty="0" smtClean="0">
                <a:ea typeface="ＭＳ Ｐゴシック" pitchFamily="34" charset="-128"/>
                <a:cs typeface="ＭＳ Ｐゴシック" pitchFamily="-65" charset="-128"/>
              </a:rPr>
              <a:t>, </a:t>
            </a:r>
            <a:r>
              <a:rPr lang="el-GR" sz="2800" dirty="0" err="1" smtClean="0">
                <a:ea typeface="ＭＳ Ｐゴシック" pitchFamily="34" charset="-128"/>
                <a:cs typeface="ＭＳ Ｐゴシック" pitchFamily="-65" charset="-128"/>
              </a:rPr>
              <a:t>κλπ</a:t>
            </a:r>
            <a:r>
              <a:rPr lang="el-GR" sz="2800" dirty="0" smtClean="0">
                <a:ea typeface="ＭＳ Ｐゴシック" pitchFamily="34" charset="-128"/>
                <a:cs typeface="ＭＳ Ｐゴシック" pitchFamily="-65" charset="-128"/>
              </a:rPr>
              <a:t> δε θέλουμε να τις «σπάσουμε»</a:t>
            </a:r>
            <a:endParaRPr lang="el-GR" sz="2800" dirty="0">
              <a:ea typeface="ＭＳ Ｐゴシック" pitchFamily="34" charset="-128"/>
              <a:cs typeface="ＭＳ Ｐゴシック" pitchFamily="-65" charset="-128"/>
            </a:endParaRPr>
          </a:p>
          <a:p>
            <a:pPr marL="457200" lvl="1" indent="0" eaLnBrk="1" hangingPunct="1">
              <a:buNone/>
            </a:pPr>
            <a:endParaRPr lang="en-US" dirty="0" smtClean="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41</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extLst>
      <p:ext uri="{BB962C8B-B14F-4D97-AF65-F5344CB8AC3E}">
        <p14:creationId xmlns:p14="http://schemas.microsoft.com/office/powerpoint/2010/main" val="117425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29699" name="Rectangle 1027"/>
          <p:cNvSpPr>
            <a:spLocks noGrp="1" noChangeArrowheads="1"/>
          </p:cNvSpPr>
          <p:nvPr>
            <p:ph idx="1"/>
          </p:nvPr>
        </p:nvSpPr>
        <p:spPr/>
        <p:txBody>
          <a:bodyPr/>
          <a:lstStyle/>
          <a:p>
            <a:pPr eaLnBrk="1" hangingPunct="1"/>
            <a:r>
              <a:rPr lang="el-GR" dirty="0" smtClean="0">
                <a:ea typeface="ＭＳ Ｐゴシック" pitchFamily="34" charset="-128"/>
              </a:rPr>
              <a:t>Γαλλικά</a:t>
            </a:r>
            <a:endParaRPr lang="en-US" dirty="0" smtClean="0">
              <a:ea typeface="ＭＳ Ｐゴシック" pitchFamily="34" charset="-128"/>
            </a:endParaRPr>
          </a:p>
          <a:p>
            <a:pPr lvl="1" eaLnBrk="1" hangingPunct="1"/>
            <a:r>
              <a:rPr lang="en-US" b="1" i="1" dirty="0" err="1" smtClean="0">
                <a:ea typeface="ＭＳ Ｐゴシック" pitchFamily="34" charset="-128"/>
              </a:rPr>
              <a:t>L'ensemble</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(σύντμηση άρθρου)</a:t>
            </a:r>
            <a:endParaRPr lang="en-US" dirty="0" smtClean="0">
              <a:ea typeface="ＭＳ Ｐゴシック" pitchFamily="34" charset="-128"/>
              <a:sym typeface="Symbol" pitchFamily="18" charset="2"/>
            </a:endParaRPr>
          </a:p>
          <a:p>
            <a:pPr lvl="2" eaLnBrk="1" hangingPunct="1"/>
            <a:r>
              <a:rPr lang="en-US" b="1" i="1" dirty="0" smtClean="0">
                <a:ea typeface="ＭＳ Ｐゴシック" pitchFamily="34" charset="-128"/>
                <a:sym typeface="Symbol" pitchFamily="18" charset="2"/>
              </a:rPr>
              <a:t>L </a:t>
            </a:r>
            <a:r>
              <a:rPr lang="en-US" dirty="0" smtClean="0">
                <a:ea typeface="ＭＳ Ｐゴシック" pitchFamily="34" charset="-128"/>
                <a:sym typeface="Symbol" pitchFamily="18" charset="2"/>
              </a:rPr>
              <a:t>? </a:t>
            </a:r>
            <a:r>
              <a:rPr lang="en-US" b="1" i="1" dirty="0" smtClean="0">
                <a:ea typeface="ＭＳ Ｐゴシック" pitchFamily="34" charset="-128"/>
                <a:sym typeface="Symbol" pitchFamily="18" charset="2"/>
              </a:rPr>
              <a:t>L’ </a:t>
            </a:r>
            <a:r>
              <a:rPr lang="en-US" dirty="0" smtClean="0">
                <a:ea typeface="ＭＳ Ｐゴシック" pitchFamily="34" charset="-128"/>
                <a:sym typeface="Symbol" pitchFamily="18" charset="2"/>
              </a:rPr>
              <a:t>? </a:t>
            </a:r>
            <a:r>
              <a:rPr lang="en-US" b="1" i="1" dirty="0" smtClean="0">
                <a:ea typeface="ＭＳ Ｐゴシック" pitchFamily="34" charset="-128"/>
                <a:sym typeface="Symbol" pitchFamily="18" charset="2"/>
              </a:rPr>
              <a:t>Le </a:t>
            </a:r>
            <a:r>
              <a:rPr lang="en-US" dirty="0" smtClean="0">
                <a:ea typeface="ＭＳ Ｐゴシック" pitchFamily="34" charset="-128"/>
                <a:sym typeface="Symbol" pitchFamily="18" charset="2"/>
              </a:rPr>
              <a:t>?</a:t>
            </a:r>
          </a:p>
          <a:p>
            <a:pPr lvl="2" eaLnBrk="1" hangingPunct="1"/>
            <a:r>
              <a:rPr lang="el-GR" dirty="0" smtClean="0">
                <a:ea typeface="ＭＳ Ｐゴシック" pitchFamily="34" charset="-128"/>
                <a:sym typeface="Symbol" pitchFamily="18" charset="2"/>
              </a:rPr>
              <a:t>Θα θέλαμε τα </a:t>
            </a:r>
            <a:r>
              <a:rPr lang="en-US" dirty="0" smtClean="0">
                <a:ea typeface="ＭＳ Ｐゴシック" pitchFamily="34" charset="-128"/>
                <a:sym typeface="Symbol" pitchFamily="18" charset="2"/>
              </a:rPr>
              <a:t> </a:t>
            </a:r>
            <a:r>
              <a:rPr lang="en-US" b="1" i="1" dirty="0" err="1" smtClean="0">
                <a:ea typeface="ＭＳ Ｐゴシック" pitchFamily="34" charset="-128"/>
                <a:sym typeface="Symbol" pitchFamily="18" charset="2"/>
              </a:rPr>
              <a:t>l’ensemble</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να ταιριάζει με το </a:t>
            </a:r>
            <a:r>
              <a:rPr lang="en-US" b="1" i="1" dirty="0" smtClean="0">
                <a:ea typeface="ＭＳ Ｐゴシック" pitchFamily="34" charset="-128"/>
                <a:sym typeface="Symbol" pitchFamily="18" charset="2"/>
              </a:rPr>
              <a:t>un ensemble</a:t>
            </a:r>
          </a:p>
          <a:p>
            <a:pPr lvl="3" eaLnBrk="1" hangingPunct="1"/>
            <a:r>
              <a:rPr lang="el-GR" dirty="0" smtClean="0">
                <a:ea typeface="ＭＳ Ｐゴシック" pitchFamily="34" charset="-128"/>
                <a:sym typeface="Symbol" pitchFamily="18" charset="2"/>
              </a:rPr>
              <a:t>Έως το 2003, δεν το υποστήριζε το </a:t>
            </a:r>
            <a:r>
              <a:rPr lang="en-US" dirty="0" smtClean="0">
                <a:ea typeface="ＭＳ Ｐゴシック" pitchFamily="34" charset="-128"/>
                <a:sym typeface="Symbol" pitchFamily="18" charset="2"/>
              </a:rPr>
              <a:t>Google</a:t>
            </a:r>
            <a:endParaRPr lang="el-GR" dirty="0" smtClean="0">
              <a:ea typeface="ＭＳ Ｐゴシック" pitchFamily="34" charset="-128"/>
              <a:sym typeface="Symbol" pitchFamily="18" charset="2"/>
            </a:endParaRPr>
          </a:p>
          <a:p>
            <a:pPr lvl="4" eaLnBrk="1" hangingPunct="1"/>
            <a:r>
              <a:rPr lang="en-US" dirty="0" smtClean="0">
                <a:solidFill>
                  <a:srgbClr val="C0504D"/>
                </a:solidFill>
                <a:ea typeface="ＭＳ Ｐゴシック" pitchFamily="34" charset="-128"/>
                <a:sym typeface="Symbol" pitchFamily="18" charset="2"/>
              </a:rPr>
              <a:t>Internationalization!</a:t>
            </a:r>
            <a:endParaRPr lang="en-US" sz="1600" b="1" i="1" dirty="0" smtClean="0">
              <a:ea typeface="ＭＳ Ｐゴシック" pitchFamily="34" charset="-128"/>
              <a:sym typeface="Symbol" pitchFamily="18" charset="2"/>
            </a:endParaRPr>
          </a:p>
          <a:p>
            <a:pPr eaLnBrk="1" hangingPunct="1"/>
            <a:r>
              <a:rPr lang="el-GR" dirty="0" smtClean="0">
                <a:ea typeface="ＭＳ Ｐゴシック" pitchFamily="34" charset="-128"/>
                <a:sym typeface="Symbol" pitchFamily="18" charset="2"/>
              </a:rPr>
              <a:t>Γερμανικά (οι σύνθετες λέξεις δεν διαχωρίζονται)</a:t>
            </a:r>
          </a:p>
          <a:p>
            <a:pPr lvl="1" eaLnBrk="1" hangingPunct="1"/>
            <a:r>
              <a:rPr lang="en-US" sz="1600" b="1" i="1" dirty="0" err="1" smtClean="0">
                <a:ea typeface="ＭＳ Ｐゴシック" pitchFamily="34" charset="-128"/>
                <a:sym typeface="Symbol" pitchFamily="18" charset="2"/>
              </a:rPr>
              <a:t>Lebensversicherungsgesellschaftsangestellter</a:t>
            </a:r>
            <a:r>
              <a:rPr lang="el-GR" sz="1600" b="1" i="1" dirty="0">
                <a:ea typeface="ＭＳ Ｐゴシック" pitchFamily="34" charset="-128"/>
                <a:sym typeface="Symbol" pitchFamily="18" charset="2"/>
              </a:rPr>
              <a:t> </a:t>
            </a:r>
            <a:r>
              <a:rPr lang="el-GR" sz="2000" dirty="0">
                <a:ea typeface="ＭＳ Ｐゴシック" pitchFamily="34" charset="-128"/>
                <a:sym typeface="Symbol" pitchFamily="18" charset="2"/>
              </a:rPr>
              <a:t>(</a:t>
            </a:r>
            <a:r>
              <a:rPr lang="en-US" sz="2000" dirty="0">
                <a:ea typeface="ＭＳ Ｐゴシック" pitchFamily="34" charset="-128"/>
                <a:sym typeface="Symbol" pitchFamily="18" charset="2"/>
              </a:rPr>
              <a:t>life </a:t>
            </a:r>
            <a:r>
              <a:rPr lang="en-US" sz="2000" dirty="0" smtClean="0">
                <a:ea typeface="ＭＳ Ｐゴシック" pitchFamily="34" charset="-128"/>
                <a:sym typeface="Symbol" pitchFamily="18" charset="2"/>
              </a:rPr>
              <a:t>insurance company employee</a:t>
            </a:r>
            <a:r>
              <a:rPr lang="el-GR" sz="2000" dirty="0" smtClean="0">
                <a:ea typeface="ＭＳ Ｐゴシック" pitchFamily="34" charset="-128"/>
                <a:sym typeface="Symbol" pitchFamily="18" charset="2"/>
              </a:rPr>
              <a:t>)</a:t>
            </a:r>
            <a:endParaRPr lang="en-US" sz="2000" dirty="0" smtClean="0">
              <a:ea typeface="ＭＳ Ｐゴシック" pitchFamily="34" charset="-128"/>
              <a:sym typeface="Symbol" pitchFamily="18" charset="2"/>
            </a:endParaRPr>
          </a:p>
          <a:p>
            <a:pPr lvl="1" eaLnBrk="1" hangingPunct="1"/>
            <a:r>
              <a:rPr lang="el-GR" sz="2000" dirty="0" smtClean="0">
                <a:ea typeface="ＭＳ Ｐゴシック" pitchFamily="34" charset="-128"/>
                <a:sym typeface="Symbol" pitchFamily="18" charset="2"/>
              </a:rPr>
              <a:t>Τα Γερμανικά συστήματα ανάκτησης πληροφορίας χρησιμοποιούν μια μονάδα </a:t>
            </a:r>
            <a:r>
              <a:rPr lang="en-US" sz="2000" b="1" dirty="0" smtClean="0">
                <a:ea typeface="ＭＳ Ｐゴシック" pitchFamily="34" charset="-128"/>
                <a:sym typeface="Symbol" pitchFamily="18" charset="2"/>
              </a:rPr>
              <a:t>compound splitter</a:t>
            </a:r>
            <a:r>
              <a:rPr lang="el-GR" sz="2000" b="1" dirty="0" smtClean="0">
                <a:ea typeface="ＭＳ Ｐゴシック" pitchFamily="34" charset="-128"/>
                <a:sym typeface="Symbol" pitchFamily="18" charset="2"/>
              </a:rPr>
              <a:t> </a:t>
            </a:r>
            <a:endParaRPr lang="en-US" sz="2000" dirty="0" smtClean="0">
              <a:ea typeface="ＭＳ Ｐゴシック" pitchFamily="34" charset="-128"/>
              <a:sym typeface="Symbol" pitchFamily="18" charset="2"/>
            </a:endParaRPr>
          </a:p>
          <a:p>
            <a:pPr lvl="3" eaLnBrk="1" hangingPunct="1"/>
            <a:r>
              <a:rPr lang="el-GR" sz="1600" dirty="0" smtClean="0">
                <a:ea typeface="ＭＳ Ｐゴシック" pitchFamily="34" charset="-128"/>
                <a:sym typeface="Symbol" pitchFamily="18" charset="2"/>
              </a:rPr>
              <a:t>Βελτίωση της απόδοσης κατά </a:t>
            </a:r>
            <a:r>
              <a:rPr lang="en-US" sz="1600" dirty="0" smtClean="0">
                <a:ea typeface="ＭＳ Ｐゴシック" pitchFamily="34" charset="-128"/>
                <a:sym typeface="Symbol" pitchFamily="18" charset="2"/>
              </a:rPr>
              <a:t>15%</a:t>
            </a:r>
          </a:p>
        </p:txBody>
      </p:sp>
      <p:sp>
        <p:nvSpPr>
          <p:cNvPr id="29701" name="Slide Number Placeholder 4"/>
          <p:cNvSpPr>
            <a:spLocks noGrp="1"/>
          </p:cNvSpPr>
          <p:nvPr>
            <p:ph type="sldNum" sz="quarter" idx="12"/>
          </p:nvPr>
        </p:nvSpPr>
        <p:spPr bwMode="auto">
          <a:noFill/>
          <a:ln>
            <a:miter lim="800000"/>
            <a:headEnd/>
            <a:tailEnd/>
          </a:ln>
        </p:spPr>
        <p:txBody>
          <a:bodyPr/>
          <a:lstStyle/>
          <a:p>
            <a:fld id="{B45259E1-7FDD-4765-A69E-EC985A44E147}" type="slidenum">
              <a:rPr lang="en-US"/>
              <a:pPr/>
              <a:t>42</a:t>
            </a:fld>
            <a:endParaRPr lang="en-US"/>
          </a:p>
        </p:txBody>
      </p:sp>
      <p:sp>
        <p:nvSpPr>
          <p:cNvPr id="2970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43</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pic>
        <p:nvPicPr>
          <p:cNvPr id="7" name="Picture 6" descr="223.png"/>
          <p:cNvPicPr>
            <a:picLocks noChangeAspect="1"/>
          </p:cNvPicPr>
          <p:nvPr/>
        </p:nvPicPr>
        <p:blipFill>
          <a:blip r:embed="rId2" cstate="print"/>
          <a:stretch>
            <a:fillRect/>
          </a:stretch>
        </p:blipFill>
        <p:spPr>
          <a:xfrm>
            <a:off x="571472" y="2276872"/>
            <a:ext cx="7945907" cy="1428760"/>
          </a:xfrm>
          <a:prstGeom prst="rect">
            <a:avLst/>
          </a:prstGeom>
        </p:spPr>
      </p:pic>
      <p:sp>
        <p:nvSpPr>
          <p:cNvPr id="3" name="TextBox 2"/>
          <p:cNvSpPr txBox="1"/>
          <p:nvPr/>
        </p:nvSpPr>
        <p:spPr>
          <a:xfrm>
            <a:off x="899592" y="4365104"/>
            <a:ext cx="4392488" cy="461665"/>
          </a:xfrm>
          <a:prstGeom prst="rect">
            <a:avLst/>
          </a:prstGeom>
          <a:noFill/>
        </p:spPr>
        <p:txBody>
          <a:bodyPr wrap="square" rtlCol="0">
            <a:spAutoFit/>
          </a:bodyPr>
          <a:lstStyle/>
          <a:p>
            <a:r>
              <a:rPr lang="el-GR" dirty="0" smtClean="0">
                <a:solidFill>
                  <a:schemeClr val="accent4">
                    <a:lumMod val="75000"/>
                  </a:schemeClr>
                </a:solidFill>
                <a:latin typeface="+mn-lt"/>
              </a:rPr>
              <a:t>Κινέζικα: δεν υπάρχουν κενά </a:t>
            </a:r>
            <a:endParaRPr lang="en-US" dirty="0">
              <a:solidFill>
                <a:schemeClr val="accent4">
                  <a:lumMod val="75000"/>
                </a:schemeClr>
              </a:solidFill>
              <a:latin typeface="+mn-lt"/>
            </a:endParaRPr>
          </a:p>
        </p:txBody>
      </p:sp>
    </p:spTree>
    <p:extLst>
      <p:ext uri="{BB962C8B-B14F-4D97-AF65-F5344CB8AC3E}">
        <p14:creationId xmlns:p14="http://schemas.microsoft.com/office/powerpoint/2010/main" val="370261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smtClean="0">
                <a:ea typeface="ＭＳ Ｐゴシック" pitchFamily="34" charset="-128"/>
                <a:sym typeface="Symbol" pitchFamily="18" charset="2"/>
              </a:rPr>
              <a:t>Τα Κινέζικα και τα Ιαπωνικά δεν έχουν κενούς χαρακτήρες ανάμεσα στις λέξεις</a:t>
            </a:r>
            <a:r>
              <a:rPr lang="en-US" dirty="0" smtClean="0">
                <a:ea typeface="ＭＳ Ｐゴシック" pitchFamily="34" charset="-128"/>
                <a:sym typeface="Symbol" pitchFamily="18" charset="2"/>
              </a:rPr>
              <a:t>:</a:t>
            </a:r>
          </a:p>
          <a:p>
            <a:pPr lvl="1" eaLnBrk="1" hangingPunct="1"/>
            <a:r>
              <a:rPr lang="ja-JP" altLang="en-US" dirty="0" smtClean="0">
                <a:ea typeface="ＭＳ Ｐゴシック" pitchFamily="34" charset="-128"/>
                <a:sym typeface="Symbol" pitchFamily="18" charset="2"/>
              </a:rPr>
              <a:t>莎拉波娃现在居住在美国东南部的佛罗里达。</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44</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607282" y="3677490"/>
            <a:ext cx="6912768" cy="1261884"/>
          </a:xfrm>
          <a:prstGeom prst="rect">
            <a:avLst/>
          </a:prstGeom>
          <a:noFill/>
        </p:spPr>
        <p:txBody>
          <a:bodyPr wrap="square" rtlCol="0">
            <a:spAutoFit/>
          </a:bodyPr>
          <a:lstStyle/>
          <a:p>
            <a:r>
              <a:rPr lang="el-GR" sz="2800" dirty="0">
                <a:solidFill>
                  <a:schemeClr val="accent2">
                    <a:lumMod val="75000"/>
                  </a:schemeClr>
                </a:solidFill>
                <a:latin typeface="+mn-lt"/>
                <a:ea typeface="ＭＳ Ｐゴシック" pitchFamily="34" charset="-128"/>
                <a:cs typeface="ＭＳ Ｐゴシック" pitchFamily="-65" charset="-128"/>
              </a:rPr>
              <a:t>Χωρισμός σε λέξεις </a:t>
            </a:r>
            <a:r>
              <a:rPr lang="en-US" sz="2800" dirty="0">
                <a:solidFill>
                  <a:schemeClr val="accent2">
                    <a:lumMod val="75000"/>
                  </a:schemeClr>
                </a:solidFill>
                <a:latin typeface="+mn-lt"/>
                <a:ea typeface="ＭＳ Ｐゴシック" pitchFamily="34" charset="-128"/>
                <a:cs typeface="ＭＳ Ｐゴシック" pitchFamily="-65" charset="-128"/>
              </a:rPr>
              <a:t>(word segmentation)</a:t>
            </a:r>
          </a:p>
          <a:p>
            <a:pPr marL="457200" indent="-457200">
              <a:buFont typeface="Wingdings" panose="05000000000000000000" pitchFamily="2" charset="2"/>
              <a:buChar char="§"/>
            </a:pPr>
            <a:r>
              <a:rPr lang="el-GR" dirty="0">
                <a:solidFill>
                  <a:schemeClr val="tx1"/>
                </a:solidFill>
                <a:latin typeface="+mn-lt"/>
                <a:ea typeface="ＭＳ Ｐゴシック" pitchFamily="34" charset="-128"/>
                <a:cs typeface="ＭＳ Ｐゴシック" pitchFamily="-65" charset="-128"/>
              </a:rPr>
              <a:t>Διάφορες τεχνικές: χρήση λεξικού και ταίριασμα της μεγαλύτερης ακολουθίας, μηχανική μάθηση</a:t>
            </a:r>
            <a:endParaRPr lang="en-US" dirty="0">
              <a:solidFill>
                <a:schemeClr val="tx1"/>
              </a:solidFill>
              <a:latin typeface="+mn-lt"/>
              <a:ea typeface="ＭＳ Ｐゴシック" pitchFamily="34" charset="-128"/>
              <a:cs typeface="ＭＳ Ｐゴシック" pitchFamily="-65" charset="-128"/>
            </a:endParaRPr>
          </a:p>
        </p:txBody>
      </p:sp>
      <p:sp>
        <p:nvSpPr>
          <p:cNvPr id="7" name="TextBox 6"/>
          <p:cNvSpPr txBox="1"/>
          <p:nvPr/>
        </p:nvSpPr>
        <p:spPr>
          <a:xfrm>
            <a:off x="395536" y="5244485"/>
            <a:ext cx="8352928" cy="523220"/>
          </a:xfrm>
          <a:prstGeom prst="rect">
            <a:avLst/>
          </a:prstGeom>
          <a:noFill/>
        </p:spPr>
        <p:txBody>
          <a:bodyPr wrap="square" rtlCol="0">
            <a:spAutoFit/>
          </a:bodyPr>
          <a:lstStyle/>
          <a:p>
            <a:pPr lvl="1" eaLnBrk="1" hangingPunct="1"/>
            <a:r>
              <a:rPr lang="el-GR" sz="2800" dirty="0">
                <a:solidFill>
                  <a:schemeClr val="tx1"/>
                </a:solidFill>
                <a:latin typeface="+mn-lt"/>
                <a:ea typeface="ＭＳ Ｐゴシック" pitchFamily="34" charset="-128"/>
                <a:cs typeface="ＭＳ Ｐゴシック" pitchFamily="-65" charset="-128"/>
                <a:sym typeface="Symbol" pitchFamily="18" charset="2"/>
              </a:rPr>
              <a:t>Αλλά δεν υπάρχει πάντα μια μοναδική </a:t>
            </a:r>
            <a:r>
              <a:rPr lang="en-US" sz="2800" dirty="0">
                <a:solidFill>
                  <a:schemeClr val="tx1"/>
                </a:solidFill>
                <a:latin typeface="+mn-lt"/>
                <a:ea typeface="ＭＳ Ｐゴシック" pitchFamily="34" charset="-128"/>
                <a:cs typeface="ＭＳ Ｐゴシック" pitchFamily="-65" charset="-128"/>
                <a:sym typeface="Symbol" pitchFamily="18" charset="2"/>
              </a:rPr>
              <a:t>tokenization</a:t>
            </a:r>
            <a:r>
              <a:rPr lang="ja-JP" altLang="en-US" sz="2800" dirty="0">
                <a:solidFill>
                  <a:schemeClr val="tx1"/>
                </a:solidFill>
                <a:latin typeface="+mn-lt"/>
                <a:ea typeface="ＭＳ Ｐゴシック" pitchFamily="34" charset="-128"/>
                <a:cs typeface="ＭＳ Ｐゴシック" pitchFamily="-65" charset="-128"/>
                <a:sym typeface="Symbol" pitchFamily="18" charset="2"/>
              </a:rPr>
              <a:t> </a:t>
            </a:r>
            <a:endParaRPr lang="en-US" sz="2800" dirty="0">
              <a:solidFill>
                <a:schemeClr val="tx1"/>
              </a:solidFill>
              <a:latin typeface="+mn-lt"/>
              <a:ea typeface="ＭＳ Ｐゴシック" pitchFamily="34" charset="-128"/>
              <a:cs typeface="ＭＳ Ｐゴシック" pitchFamily="-65" charset="-128"/>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484634" y="839475"/>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45</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3" name="TextBox 2"/>
          <p:cNvSpPr txBox="1"/>
          <p:nvPr/>
        </p:nvSpPr>
        <p:spPr>
          <a:xfrm>
            <a:off x="899592" y="4725144"/>
            <a:ext cx="7056784" cy="707886"/>
          </a:xfrm>
          <a:prstGeom prst="rect">
            <a:avLst/>
          </a:prstGeom>
          <a:noFill/>
        </p:spPr>
        <p:txBody>
          <a:bodyPr wrap="square" rtlCol="0">
            <a:spAutoFit/>
          </a:bodyPr>
          <a:lstStyle/>
          <a:p>
            <a:r>
              <a:rPr lang="el-GR" sz="2000" dirty="0" smtClean="0">
                <a:solidFill>
                  <a:schemeClr val="tx1"/>
                </a:solidFill>
                <a:latin typeface="+mn-lt"/>
              </a:rPr>
              <a:t>Κινέζικα: είτε ως ακολουθία δύο λέξεων </a:t>
            </a:r>
            <a:r>
              <a:rPr lang="en-US" sz="2000" dirty="0" smtClean="0">
                <a:solidFill>
                  <a:schemeClr val="tx1"/>
                </a:solidFill>
                <a:latin typeface="+mn-lt"/>
              </a:rPr>
              <a:t>“and” </a:t>
            </a:r>
            <a:r>
              <a:rPr lang="el-GR" sz="2000" dirty="0" smtClean="0">
                <a:solidFill>
                  <a:schemeClr val="tx1"/>
                </a:solidFill>
                <a:latin typeface="+mn-lt"/>
              </a:rPr>
              <a:t>και </a:t>
            </a:r>
            <a:r>
              <a:rPr lang="en-US" sz="2000" dirty="0" smtClean="0">
                <a:solidFill>
                  <a:schemeClr val="tx1"/>
                </a:solidFill>
                <a:latin typeface="+mn-lt"/>
              </a:rPr>
              <a:t>“still” </a:t>
            </a:r>
            <a:r>
              <a:rPr lang="el-GR" sz="2000" dirty="0" smtClean="0">
                <a:solidFill>
                  <a:schemeClr val="tx1"/>
                </a:solidFill>
                <a:latin typeface="+mn-lt"/>
              </a:rPr>
              <a:t>ή ως μια λέξη  </a:t>
            </a:r>
            <a:r>
              <a:rPr lang="en-US" sz="2000" dirty="0" smtClean="0">
                <a:solidFill>
                  <a:schemeClr val="tx1"/>
                </a:solidFill>
                <a:latin typeface="+mn-lt"/>
              </a:rPr>
              <a:t>“monk” </a:t>
            </a:r>
            <a:endParaRPr lang="en-US" sz="2000" dirty="0">
              <a:solidFill>
                <a:schemeClr val="tx1"/>
              </a:solidFill>
              <a:latin typeface="+mn-lt"/>
            </a:endParaRPr>
          </a:p>
        </p:txBody>
      </p:sp>
      <p:pic>
        <p:nvPicPr>
          <p:cNvPr id="9" name="Picture 8" descr="224.png"/>
          <p:cNvPicPr>
            <a:picLocks noChangeAspect="1"/>
          </p:cNvPicPr>
          <p:nvPr/>
        </p:nvPicPr>
        <p:blipFill>
          <a:blip r:embed="rId2" cstate="print"/>
          <a:stretch>
            <a:fillRect/>
          </a:stretch>
        </p:blipFill>
        <p:spPr>
          <a:xfrm>
            <a:off x="2411760" y="2879184"/>
            <a:ext cx="2088232" cy="927329"/>
          </a:xfrm>
          <a:prstGeom prst="rect">
            <a:avLst/>
          </a:prstGeom>
        </p:spPr>
      </p:pic>
    </p:spTree>
    <p:extLst>
      <p:ext uri="{BB962C8B-B14F-4D97-AF65-F5344CB8AC3E}">
        <p14:creationId xmlns:p14="http://schemas.microsoft.com/office/powerpoint/2010/main" val="2664757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592646" y="849839"/>
            <a:ext cx="7886700" cy="1325563"/>
          </a:xfrm>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46</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
        <p:nvSpPr>
          <p:cNvPr id="2" name="TextBox 1"/>
          <p:cNvSpPr txBox="1"/>
          <p:nvPr/>
        </p:nvSpPr>
        <p:spPr>
          <a:xfrm>
            <a:off x="395536" y="2492896"/>
            <a:ext cx="8280920" cy="1384995"/>
          </a:xfrm>
          <a:prstGeom prst="rect">
            <a:avLst/>
          </a:prstGeom>
          <a:noFill/>
        </p:spPr>
        <p:txBody>
          <a:bodyPr wrap="square" rtlCol="0">
            <a:spAutoFit/>
          </a:bodyPr>
          <a:lstStyle/>
          <a:p>
            <a:r>
              <a:rPr lang="el-GR" sz="2800" dirty="0" smtClean="0">
                <a:solidFill>
                  <a:schemeClr val="tx1"/>
                </a:solidFill>
                <a:latin typeface="+mn-lt"/>
                <a:ea typeface="ＭＳ Ｐゴシック" pitchFamily="34" charset="-128"/>
                <a:cs typeface="ＭＳ Ｐゴシック" pitchFamily="-65" charset="-128"/>
              </a:rPr>
              <a:t>Αντί για </a:t>
            </a:r>
            <a:r>
              <a:rPr lang="el-GR" sz="2800" dirty="0" err="1" smtClean="0">
                <a:solidFill>
                  <a:schemeClr val="tx1"/>
                </a:solidFill>
                <a:latin typeface="+mn-lt"/>
                <a:ea typeface="ＭＳ Ｐゴシック" pitchFamily="34" charset="-128"/>
                <a:cs typeface="ＭＳ Ｐゴシック" pitchFamily="-65" charset="-128"/>
              </a:rPr>
              <a:t>ευρετηριοποίηση</a:t>
            </a:r>
            <a:r>
              <a:rPr lang="el-GR" sz="2800" dirty="0" smtClean="0">
                <a:solidFill>
                  <a:schemeClr val="tx1"/>
                </a:solidFill>
                <a:latin typeface="+mn-lt"/>
                <a:ea typeface="ＭＳ Ｐゴシック" pitchFamily="34" charset="-128"/>
                <a:cs typeface="ＭＳ Ｐゴシック" pitchFamily="-65" charset="-128"/>
              </a:rPr>
              <a:t> σε επίπεδο λέξεων </a:t>
            </a:r>
            <a:r>
              <a:rPr lang="el-GR" sz="2800" dirty="0" err="1" smtClean="0">
                <a:solidFill>
                  <a:schemeClr val="tx1"/>
                </a:solidFill>
                <a:latin typeface="+mn-lt"/>
                <a:ea typeface="ＭＳ Ｐゴシック" pitchFamily="34" charset="-128"/>
                <a:cs typeface="ＭＳ Ｐゴシック" pitchFamily="-65" charset="-128"/>
              </a:rPr>
              <a:t>ευρετηριοποίηση</a:t>
            </a:r>
            <a:r>
              <a:rPr lang="el-GR" sz="2800" dirty="0" smtClean="0">
                <a:solidFill>
                  <a:schemeClr val="tx1"/>
                </a:solidFill>
                <a:latin typeface="+mn-lt"/>
                <a:ea typeface="ＭＳ Ｐゴシック" pitchFamily="34" charset="-128"/>
                <a:cs typeface="ＭＳ Ｐゴシック" pitchFamily="-65" charset="-128"/>
              </a:rPr>
              <a:t> όλων των </a:t>
            </a:r>
            <a:r>
              <a:rPr lang="el-GR" sz="2800" dirty="0" smtClean="0">
                <a:solidFill>
                  <a:schemeClr val="accent6">
                    <a:lumMod val="75000"/>
                  </a:schemeClr>
                </a:solidFill>
                <a:latin typeface="+mn-lt"/>
                <a:ea typeface="ＭＳ Ｐゴシック" pitchFamily="34" charset="-128"/>
                <a:cs typeface="ＭＳ Ｐゴシック" pitchFamily="-65" charset="-128"/>
              </a:rPr>
              <a:t>ακολουθιών</a:t>
            </a:r>
            <a:r>
              <a:rPr lang="el-GR" sz="2800" i="1" dirty="0" smtClean="0">
                <a:solidFill>
                  <a:schemeClr val="accent6">
                    <a:lumMod val="75000"/>
                  </a:schemeClr>
                </a:solidFill>
                <a:latin typeface="+mn-lt"/>
                <a:ea typeface="ＭＳ Ｐゴシック" pitchFamily="34" charset="-128"/>
                <a:cs typeface="ＭＳ Ｐゴシック" pitchFamily="-65" charset="-128"/>
              </a:rPr>
              <a:t> </a:t>
            </a:r>
            <a:r>
              <a:rPr lang="en-US" sz="2800" i="1" dirty="0" smtClean="0">
                <a:solidFill>
                  <a:schemeClr val="accent6">
                    <a:lumMod val="75000"/>
                  </a:schemeClr>
                </a:solidFill>
                <a:latin typeface="+mn-lt"/>
                <a:ea typeface="ＭＳ Ｐゴシック" pitchFamily="34" charset="-128"/>
                <a:cs typeface="ＭＳ Ｐゴシック" pitchFamily="-65" charset="-128"/>
              </a:rPr>
              <a:t>k-</a:t>
            </a:r>
            <a:r>
              <a:rPr lang="el-GR" sz="2800" dirty="0" smtClean="0">
                <a:solidFill>
                  <a:schemeClr val="accent6">
                    <a:lumMod val="75000"/>
                  </a:schemeClr>
                </a:solidFill>
                <a:latin typeface="+mn-lt"/>
                <a:ea typeface="ＭＳ Ｐゴシック" pitchFamily="34" charset="-128"/>
                <a:cs typeface="ＭＳ Ｐゴシック" pitchFamily="-65" charset="-128"/>
              </a:rPr>
              <a:t>χαρακτήρων </a:t>
            </a:r>
            <a:r>
              <a:rPr lang="en-US" sz="2800" dirty="0" smtClean="0">
                <a:solidFill>
                  <a:schemeClr val="tx1"/>
                </a:solidFill>
                <a:latin typeface="+mn-lt"/>
                <a:ea typeface="ＭＳ Ｐゴシック" pitchFamily="34" charset="-128"/>
                <a:cs typeface="ＭＳ Ｐゴシック" pitchFamily="-65" charset="-128"/>
              </a:rPr>
              <a:t>(</a:t>
            </a:r>
            <a:r>
              <a:rPr lang="en-US" sz="2800" i="1" dirty="0" smtClean="0">
                <a:solidFill>
                  <a:schemeClr val="tx1"/>
                </a:solidFill>
                <a:latin typeface="+mn-lt"/>
                <a:ea typeface="ＭＳ Ｐゴシック" pitchFamily="34" charset="-128"/>
                <a:cs typeface="ＭＳ Ｐゴシック" pitchFamily="-65" charset="-128"/>
              </a:rPr>
              <a:t>k</a:t>
            </a:r>
            <a:r>
              <a:rPr lang="en-US" sz="2800" dirty="0" smtClean="0">
                <a:solidFill>
                  <a:schemeClr val="tx1"/>
                </a:solidFill>
                <a:latin typeface="+mn-lt"/>
                <a:ea typeface="ＭＳ Ｐゴシック" pitchFamily="34" charset="-128"/>
                <a:cs typeface="ＭＳ Ｐゴシック" pitchFamily="-65" charset="-128"/>
              </a:rPr>
              <a:t>-grams)</a:t>
            </a:r>
          </a:p>
        </p:txBody>
      </p:sp>
    </p:spTree>
    <p:extLst>
      <p:ext uri="{BB962C8B-B14F-4D97-AF65-F5344CB8AC3E}">
        <p14:creationId xmlns:p14="http://schemas.microsoft.com/office/powerpoint/2010/main" val="320147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smtClean="0">
                <a:ea typeface="ＭＳ Ｐゴシック" pitchFamily="34" charset="-128"/>
                <a:sym typeface="Symbol" pitchFamily="18" charset="2"/>
              </a:rPr>
              <a:t>Ακόμα πιο δύσκολο στα Ιαπωνικά, ανάμιξη πολλαπλών αλφάβητων</a:t>
            </a:r>
            <a:endParaRPr lang="en-US" dirty="0" smtClean="0">
              <a:ea typeface="ＭＳ Ｐゴシック" pitchFamily="34" charset="-128"/>
              <a:sym typeface="Symbol" pitchFamily="18" charset="2"/>
            </a:endParaRPr>
          </a:p>
          <a:p>
            <a:pPr lvl="1" eaLnBrk="1" hangingPunct="1"/>
            <a:r>
              <a:rPr lang="el-GR" dirty="0" smtClean="0">
                <a:ea typeface="ＭＳ Ｐゴシック" pitchFamily="34" charset="-128"/>
                <a:sym typeface="Symbol" pitchFamily="18" charset="2"/>
              </a:rPr>
              <a:t>Ημερομηνίες</a:t>
            </a:r>
            <a:r>
              <a:rPr lang="en-US" dirty="0" smtClean="0">
                <a:ea typeface="ＭＳ Ｐゴシック" pitchFamily="34" charset="-128"/>
                <a:sym typeface="Symbol" pitchFamily="18" charset="2"/>
              </a:rPr>
              <a:t>/</a:t>
            </a:r>
            <a:r>
              <a:rPr lang="el-GR" dirty="0" smtClean="0">
                <a:ea typeface="ＭＳ Ｐゴシック" pitchFamily="34" charset="-128"/>
                <a:sym typeface="Symbol" pitchFamily="18" charset="2"/>
              </a:rPr>
              <a:t>ποσά</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σε πολλά </a:t>
            </a:r>
            <a:r>
              <a:rPr lang="en-US" dirty="0" smtClean="0">
                <a:ea typeface="ＭＳ Ｐゴシック" pitchFamily="34" charset="-128"/>
                <a:sym typeface="Symbol" pitchFamily="18" charset="2"/>
              </a:rPr>
              <a:t>formats</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47</a:t>
            </a:fld>
            <a:endParaRPr lang="en-US"/>
          </a:p>
        </p:txBody>
      </p:sp>
      <p:sp>
        <p:nvSpPr>
          <p:cNvPr id="30724" name="Text Box 1037"/>
          <p:cNvSpPr txBox="1">
            <a:spLocks noChangeArrowheads="1"/>
          </p:cNvSpPr>
          <p:nvPr/>
        </p:nvSpPr>
        <p:spPr bwMode="auto">
          <a:xfrm>
            <a:off x="143669" y="3895725"/>
            <a:ext cx="8888413" cy="412750"/>
          </a:xfrm>
          <a:prstGeom prst="rect">
            <a:avLst/>
          </a:prstGeom>
          <a:noFill/>
          <a:ln w="9525">
            <a:noFill/>
            <a:miter lim="800000"/>
            <a:headEnd/>
            <a:tailEnd/>
          </a:ln>
        </p:spPr>
        <p:txBody>
          <a:bodyPr wrap="none">
            <a:spAutoFit/>
          </a:bodyPr>
          <a:lstStyle/>
          <a:p>
            <a:pPr lvl="1">
              <a:spcBef>
                <a:spcPct val="20000"/>
              </a:spcBef>
              <a:buClr>
                <a:schemeClr val="tx1"/>
              </a:buClr>
              <a:buSzPct val="55000"/>
              <a:buFont typeface="Wingdings" pitchFamily="2" charset="2"/>
              <a:buNone/>
            </a:pPr>
            <a:r>
              <a:rPr lang="ja-JP" altLang="en-US" sz="2100" b="1" i="1">
                <a:latin typeface="Tahoma" pitchFamily="34" charset="0"/>
                <a:ea typeface="ＭＳ Ｐゴシック" pitchFamily="34" charset="-128"/>
              </a:rPr>
              <a:t>フ</a:t>
            </a:r>
            <a:r>
              <a:rPr lang="ja-JP" altLang="en-US" sz="2100" b="1" i="1">
                <a:solidFill>
                  <a:schemeClr val="accent1">
                    <a:lumMod val="75000"/>
                  </a:schemeClr>
                </a:solidFill>
                <a:latin typeface="Tahoma" pitchFamily="34" charset="0"/>
                <a:ea typeface="ＭＳ Ｐゴシック" pitchFamily="34" charset="-128"/>
              </a:rPr>
              <a:t>ォーチュン</a:t>
            </a:r>
            <a:r>
              <a:rPr lang="en-US" altLang="ja-JP" sz="2100" b="1" i="1" dirty="0">
                <a:solidFill>
                  <a:schemeClr val="accent1">
                    <a:lumMod val="75000"/>
                  </a:schemeClr>
                </a:solidFill>
                <a:latin typeface="Tahoma" pitchFamily="34" charset="0"/>
                <a:ea typeface="ＭＳ Ｐゴシック" pitchFamily="34" charset="-128"/>
              </a:rPr>
              <a:t>500</a:t>
            </a:r>
            <a:r>
              <a:rPr lang="ja-JP" altLang="en-US" sz="2100" b="1" i="1">
                <a:solidFill>
                  <a:schemeClr val="accent1">
                    <a:lumMod val="75000"/>
                  </a:schemeClr>
                </a:solidFill>
                <a:latin typeface="Tahoma" pitchFamily="34" charset="0"/>
                <a:ea typeface="ＭＳ Ｐゴシック" pitchFamily="34" charset="-128"/>
              </a:rPr>
              <a:t>社は情報不足のため時間あた</a:t>
            </a:r>
            <a:r>
              <a:rPr lang="en-US" altLang="ja-JP" sz="2100" b="1" i="1" dirty="0">
                <a:solidFill>
                  <a:schemeClr val="accent1">
                    <a:lumMod val="75000"/>
                  </a:schemeClr>
                </a:solidFill>
                <a:latin typeface="Tahoma" pitchFamily="34" charset="0"/>
                <a:ea typeface="ＭＳ Ｐゴシック" pitchFamily="34" charset="-128"/>
              </a:rPr>
              <a:t>$500K(</a:t>
            </a:r>
            <a:r>
              <a:rPr lang="ja-JP" altLang="en-US" sz="2100" b="1" i="1">
                <a:solidFill>
                  <a:schemeClr val="accent1">
                    <a:lumMod val="75000"/>
                  </a:schemeClr>
                </a:solidFill>
                <a:latin typeface="Tahoma" pitchFamily="34" charset="0"/>
                <a:ea typeface="ＭＳ Ｐゴシック" pitchFamily="34" charset="-128"/>
              </a:rPr>
              <a:t>約</a:t>
            </a:r>
            <a:r>
              <a:rPr lang="en-US" altLang="ja-JP" sz="2100" b="1" i="1" dirty="0">
                <a:solidFill>
                  <a:schemeClr val="accent1">
                    <a:lumMod val="75000"/>
                  </a:schemeClr>
                </a:solidFill>
                <a:latin typeface="Tahoma" pitchFamily="34" charset="0"/>
                <a:ea typeface="ＭＳ Ｐゴシック" pitchFamily="34" charset="-128"/>
              </a:rPr>
              <a:t>6,000</a:t>
            </a:r>
            <a:r>
              <a:rPr lang="ja-JP" altLang="en-US" sz="2100" b="1" i="1">
                <a:solidFill>
                  <a:schemeClr val="accent1">
                    <a:lumMod val="75000"/>
                  </a:schemeClr>
                </a:solidFill>
                <a:latin typeface="Tahoma" pitchFamily="34" charset="0"/>
                <a:ea typeface="ＭＳ Ｐゴシック" pitchFamily="34" charset="-128"/>
              </a:rPr>
              <a:t>万円</a:t>
            </a:r>
            <a:r>
              <a:rPr lang="en-US" altLang="ja-JP" sz="2100" b="1" i="1" dirty="0">
                <a:solidFill>
                  <a:schemeClr val="accent1">
                    <a:lumMod val="75000"/>
                  </a:schemeClr>
                </a:solidFill>
                <a:latin typeface="Tahoma" pitchFamily="34" charset="0"/>
                <a:ea typeface="ＭＳ Ｐゴシック" pitchFamily="34" charset="-128"/>
              </a:rPr>
              <a:t>)</a:t>
            </a:r>
            <a:endParaRPr lang="en-US" b="1" i="1" dirty="0">
              <a:solidFill>
                <a:schemeClr val="accent1">
                  <a:lumMod val="75000"/>
                </a:schemeClr>
              </a:solidFill>
            </a:endParaRPr>
          </a:p>
        </p:txBody>
      </p:sp>
      <p:grpSp>
        <p:nvGrpSpPr>
          <p:cNvPr id="2" name="Group 1032"/>
          <p:cNvGrpSpPr>
            <a:grpSpLocks/>
          </p:cNvGrpSpPr>
          <p:nvPr/>
        </p:nvGrpSpPr>
        <p:grpSpPr bwMode="auto">
          <a:xfrm>
            <a:off x="1439069" y="4505325"/>
            <a:ext cx="5726113" cy="457200"/>
            <a:chOff x="422" y="3792"/>
            <a:chExt cx="3607" cy="288"/>
          </a:xfrm>
        </p:grpSpPr>
        <p:sp>
          <p:nvSpPr>
            <p:cNvPr id="30740" name="Text Box 1028"/>
            <p:cNvSpPr txBox="1">
              <a:spLocks noChangeArrowheads="1"/>
            </p:cNvSpPr>
            <p:nvPr/>
          </p:nvSpPr>
          <p:spPr bwMode="auto">
            <a:xfrm>
              <a:off x="422" y="3792"/>
              <a:ext cx="968" cy="288"/>
            </a:xfrm>
            <a:prstGeom prst="rect">
              <a:avLst/>
            </a:prstGeom>
            <a:solidFill>
              <a:schemeClr val="accent1">
                <a:alpha val="50195"/>
              </a:schemeClr>
            </a:solidFill>
            <a:ln w="9525">
              <a:noFill/>
              <a:miter lim="800000"/>
              <a:headEnd/>
              <a:tailEnd/>
            </a:ln>
          </p:spPr>
          <p:txBody>
            <a:bodyPr wrap="none">
              <a:spAutoFit/>
            </a:bodyPr>
            <a:lstStyle/>
            <a:p>
              <a:r>
                <a:rPr lang="en-US"/>
                <a:t>Katakana</a:t>
              </a:r>
            </a:p>
          </p:txBody>
        </p:sp>
        <p:sp>
          <p:nvSpPr>
            <p:cNvPr id="30741" name="Text Box 1029"/>
            <p:cNvSpPr txBox="1">
              <a:spLocks noChangeArrowheads="1"/>
            </p:cNvSpPr>
            <p:nvPr/>
          </p:nvSpPr>
          <p:spPr bwMode="auto">
            <a:xfrm>
              <a:off x="1499" y="3792"/>
              <a:ext cx="949" cy="288"/>
            </a:xfrm>
            <a:prstGeom prst="rect">
              <a:avLst/>
            </a:prstGeom>
            <a:solidFill>
              <a:schemeClr val="accent1">
                <a:alpha val="50195"/>
              </a:schemeClr>
            </a:solidFill>
            <a:ln w="9525">
              <a:noFill/>
              <a:miter lim="800000"/>
              <a:headEnd/>
              <a:tailEnd/>
            </a:ln>
          </p:spPr>
          <p:txBody>
            <a:bodyPr wrap="none">
              <a:spAutoFit/>
            </a:bodyPr>
            <a:lstStyle/>
            <a:p>
              <a:r>
                <a:rPr lang="en-US"/>
                <a:t>Hiragana</a:t>
              </a:r>
            </a:p>
          </p:txBody>
        </p:sp>
        <p:sp>
          <p:nvSpPr>
            <p:cNvPr id="30742" name="Text Box 1030"/>
            <p:cNvSpPr txBox="1">
              <a:spLocks noChangeArrowheads="1"/>
            </p:cNvSpPr>
            <p:nvPr/>
          </p:nvSpPr>
          <p:spPr bwMode="auto">
            <a:xfrm>
              <a:off x="2603" y="3792"/>
              <a:ext cx="580" cy="288"/>
            </a:xfrm>
            <a:prstGeom prst="rect">
              <a:avLst/>
            </a:prstGeom>
            <a:solidFill>
              <a:schemeClr val="accent1">
                <a:alpha val="50195"/>
              </a:schemeClr>
            </a:solidFill>
            <a:ln w="9525">
              <a:noFill/>
              <a:miter lim="800000"/>
              <a:headEnd/>
              <a:tailEnd/>
            </a:ln>
          </p:spPr>
          <p:txBody>
            <a:bodyPr wrap="none">
              <a:spAutoFit/>
            </a:bodyPr>
            <a:lstStyle/>
            <a:p>
              <a:r>
                <a:rPr lang="en-US"/>
                <a:t>Kanji</a:t>
              </a:r>
            </a:p>
          </p:txBody>
        </p:sp>
        <p:sp>
          <p:nvSpPr>
            <p:cNvPr id="30743" name="Text Box 1031"/>
            <p:cNvSpPr txBox="1">
              <a:spLocks noChangeArrowheads="1"/>
            </p:cNvSpPr>
            <p:nvPr/>
          </p:nvSpPr>
          <p:spPr bwMode="auto">
            <a:xfrm>
              <a:off x="3275" y="3792"/>
              <a:ext cx="754" cy="288"/>
            </a:xfrm>
            <a:prstGeom prst="rect">
              <a:avLst/>
            </a:prstGeom>
            <a:solidFill>
              <a:schemeClr val="accent1">
                <a:alpha val="50195"/>
              </a:schemeClr>
            </a:solidFill>
            <a:ln w="9525">
              <a:noFill/>
              <a:miter lim="800000"/>
              <a:headEnd/>
              <a:tailEnd/>
            </a:ln>
          </p:spPr>
          <p:txBody>
            <a:bodyPr wrap="none">
              <a:spAutoFit/>
            </a:bodyPr>
            <a:lstStyle/>
            <a:p>
              <a:r>
                <a:rPr lang="en-US"/>
                <a:t>Romaji</a:t>
              </a:r>
            </a:p>
          </p:txBody>
        </p:sp>
      </p:grpSp>
      <p:sp>
        <p:nvSpPr>
          <p:cNvPr id="30726" name="Rectangle 1040"/>
          <p:cNvSpPr>
            <a:spLocks noChangeArrowheads="1"/>
          </p:cNvSpPr>
          <p:nvPr/>
        </p:nvSpPr>
        <p:spPr bwMode="auto">
          <a:xfrm>
            <a:off x="600869" y="3895725"/>
            <a:ext cx="1447800" cy="461963"/>
          </a:xfrm>
          <a:prstGeom prst="rect">
            <a:avLst/>
          </a:prstGeom>
          <a:noFill/>
          <a:ln w="9525">
            <a:solidFill>
              <a:schemeClr val="tx1"/>
            </a:solidFill>
            <a:miter lim="800000"/>
            <a:headEnd/>
            <a:tailEnd/>
          </a:ln>
        </p:spPr>
        <p:txBody>
          <a:bodyPr anchor="ctr">
            <a:spAutoFit/>
          </a:bodyPr>
          <a:lstStyle/>
          <a:p>
            <a:endParaRPr lang="el-GR" dirty="0">
              <a:solidFill>
                <a:schemeClr val="accent1">
                  <a:lumMod val="75000"/>
                </a:schemeClr>
              </a:solidFill>
            </a:endParaRPr>
          </a:p>
        </p:txBody>
      </p:sp>
      <p:cxnSp>
        <p:nvCxnSpPr>
          <p:cNvPr id="30727" name="AutoShape 1041"/>
          <p:cNvCxnSpPr>
            <a:cxnSpLocks noChangeShapeType="1"/>
            <a:stCxn id="30740" idx="0"/>
            <a:endCxn id="30726" idx="2"/>
          </p:cNvCxnSpPr>
          <p:nvPr/>
        </p:nvCxnSpPr>
        <p:spPr bwMode="auto">
          <a:xfrm rot="16200000" flipV="1">
            <a:off x="1692275" y="3990182"/>
            <a:ext cx="147637" cy="882650"/>
          </a:xfrm>
          <a:prstGeom prst="straightConnector1">
            <a:avLst/>
          </a:prstGeom>
          <a:noFill/>
          <a:ln w="9525">
            <a:solidFill>
              <a:schemeClr val="tx1"/>
            </a:solidFill>
            <a:miter lim="800000"/>
            <a:headEnd/>
            <a:tailEnd type="triangle" w="med" len="med"/>
          </a:ln>
        </p:spPr>
      </p:cxnSp>
      <p:sp>
        <p:nvSpPr>
          <p:cNvPr id="30728" name="Rectangle 1044"/>
          <p:cNvSpPr>
            <a:spLocks noChangeArrowheads="1"/>
          </p:cNvSpPr>
          <p:nvPr/>
        </p:nvSpPr>
        <p:spPr bwMode="auto">
          <a:xfrm>
            <a:off x="4182269" y="3895725"/>
            <a:ext cx="7620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29" name="AutoShape 1045"/>
          <p:cNvCxnSpPr>
            <a:cxnSpLocks noChangeShapeType="1"/>
            <a:stCxn id="30741" idx="0"/>
            <a:endCxn id="30728" idx="2"/>
          </p:cNvCxnSpPr>
          <p:nvPr/>
        </p:nvCxnSpPr>
        <p:spPr bwMode="auto">
          <a:xfrm rot="5400000" flipH="1" flipV="1">
            <a:off x="4159250" y="4101307"/>
            <a:ext cx="147637" cy="660400"/>
          </a:xfrm>
          <a:prstGeom prst="straightConnector1">
            <a:avLst/>
          </a:prstGeom>
          <a:noFill/>
          <a:ln w="9525">
            <a:solidFill>
              <a:schemeClr val="tx1"/>
            </a:solidFill>
            <a:miter lim="800000"/>
            <a:headEnd/>
            <a:tailEnd type="triangle" w="med" len="med"/>
          </a:ln>
        </p:spPr>
      </p:cxnSp>
      <p:sp>
        <p:nvSpPr>
          <p:cNvPr id="30730" name="Rectangle 1046"/>
          <p:cNvSpPr>
            <a:spLocks noChangeArrowheads="1"/>
          </p:cNvSpPr>
          <p:nvPr/>
        </p:nvSpPr>
        <p:spPr bwMode="auto">
          <a:xfrm>
            <a:off x="4944269" y="3895725"/>
            <a:ext cx="6096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31" name="AutoShape 1047"/>
          <p:cNvCxnSpPr>
            <a:cxnSpLocks noChangeShapeType="1"/>
            <a:stCxn id="30742" idx="0"/>
            <a:endCxn id="30730" idx="2"/>
          </p:cNvCxnSpPr>
          <p:nvPr/>
        </p:nvCxnSpPr>
        <p:spPr bwMode="auto">
          <a:xfrm rot="16200000" flipV="1">
            <a:off x="5231607" y="4375150"/>
            <a:ext cx="147637" cy="112713"/>
          </a:xfrm>
          <a:prstGeom prst="straightConnector1">
            <a:avLst/>
          </a:prstGeom>
          <a:noFill/>
          <a:ln w="9525">
            <a:solidFill>
              <a:schemeClr val="tx1"/>
            </a:solidFill>
            <a:miter lim="800000"/>
            <a:headEnd/>
            <a:tailEnd type="triangle" w="med" len="med"/>
          </a:ln>
        </p:spPr>
      </p:cxnSp>
      <p:sp>
        <p:nvSpPr>
          <p:cNvPr id="30732" name="Rectangle 1048"/>
          <p:cNvSpPr>
            <a:spLocks noChangeArrowheads="1"/>
          </p:cNvSpPr>
          <p:nvPr/>
        </p:nvSpPr>
        <p:spPr bwMode="auto">
          <a:xfrm>
            <a:off x="6696869" y="3895725"/>
            <a:ext cx="228600" cy="381000"/>
          </a:xfrm>
          <a:prstGeom prst="rect">
            <a:avLst/>
          </a:prstGeom>
          <a:noFill/>
          <a:ln w="9525">
            <a:solidFill>
              <a:schemeClr val="tx1"/>
            </a:solidFill>
            <a:miter lim="800000"/>
            <a:headEnd/>
            <a:tailEnd/>
          </a:ln>
        </p:spPr>
        <p:txBody>
          <a:bodyPr anchor="ctr">
            <a:spAutoFit/>
          </a:bodyPr>
          <a:lstStyle/>
          <a:p>
            <a:endParaRPr lang="el-GR"/>
          </a:p>
        </p:txBody>
      </p:sp>
      <p:cxnSp>
        <p:nvCxnSpPr>
          <p:cNvPr id="30733" name="AutoShape 1049"/>
          <p:cNvCxnSpPr>
            <a:cxnSpLocks noChangeShapeType="1"/>
            <a:stCxn id="30743" idx="0"/>
            <a:endCxn id="30732" idx="2"/>
          </p:cNvCxnSpPr>
          <p:nvPr/>
        </p:nvCxnSpPr>
        <p:spPr bwMode="auto">
          <a:xfrm rot="5400000" flipH="1" flipV="1">
            <a:off x="6574632" y="4268787"/>
            <a:ext cx="228600" cy="244475"/>
          </a:xfrm>
          <a:prstGeom prst="straightConnector1">
            <a:avLst/>
          </a:prstGeom>
          <a:noFill/>
          <a:ln w="9525">
            <a:solidFill>
              <a:schemeClr val="tx1"/>
            </a:solidFill>
            <a:miter lim="800000"/>
            <a:headEnd/>
            <a:tailEnd type="triangle" w="med" len="med"/>
          </a:ln>
        </p:spPr>
      </p:cxnSp>
      <p:sp>
        <p:nvSpPr>
          <p:cNvPr id="30734" name="Text Box 1051"/>
          <p:cNvSpPr txBox="1">
            <a:spLocks noChangeArrowheads="1"/>
          </p:cNvSpPr>
          <p:nvPr/>
        </p:nvSpPr>
        <p:spPr bwMode="auto">
          <a:xfrm>
            <a:off x="419291" y="5675118"/>
            <a:ext cx="8652177" cy="461665"/>
          </a:xfrm>
          <a:prstGeom prst="rect">
            <a:avLst/>
          </a:prstGeom>
          <a:noFill/>
          <a:ln w="9525">
            <a:noFill/>
            <a:miter lim="800000"/>
            <a:headEnd/>
            <a:tailEnd/>
          </a:ln>
        </p:spPr>
        <p:txBody>
          <a:bodyPr wrap="square">
            <a:spAutoFit/>
          </a:bodyPr>
          <a:lstStyle/>
          <a:p>
            <a:r>
              <a:rPr lang="el-GR" dirty="0" smtClean="0">
                <a:solidFill>
                  <a:schemeClr val="tx1"/>
                </a:solidFill>
                <a:latin typeface="+mn-lt"/>
              </a:rPr>
              <a:t>Ο χρήστης μπορεί να διατυπώσει την ερώτηση μόνο σε </a:t>
            </a:r>
            <a:r>
              <a:rPr lang="en-US" dirty="0" smtClean="0">
                <a:solidFill>
                  <a:schemeClr val="tx1"/>
                </a:solidFill>
                <a:latin typeface="+mn-lt"/>
              </a:rPr>
              <a:t>hiragana</a:t>
            </a:r>
            <a:r>
              <a:rPr lang="en-US" dirty="0">
                <a:solidFill>
                  <a:schemeClr val="tx1"/>
                </a:solidFill>
                <a:latin typeface="+mn-lt"/>
              </a:rPr>
              <a:t>!</a:t>
            </a:r>
          </a:p>
        </p:txBody>
      </p:sp>
      <p:grpSp>
        <p:nvGrpSpPr>
          <p:cNvPr id="3" name="Group 1055"/>
          <p:cNvGrpSpPr>
            <a:grpSpLocks/>
          </p:cNvGrpSpPr>
          <p:nvPr/>
        </p:nvGrpSpPr>
        <p:grpSpPr bwMode="auto">
          <a:xfrm>
            <a:off x="6315869" y="3743325"/>
            <a:ext cx="1447800" cy="228600"/>
            <a:chOff x="4176" y="3168"/>
            <a:chExt cx="912" cy="144"/>
          </a:xfrm>
        </p:grpSpPr>
        <p:sp>
          <p:nvSpPr>
            <p:cNvPr id="30738" name="Line 1053"/>
            <p:cNvSpPr>
              <a:spLocks noChangeShapeType="1"/>
            </p:cNvSpPr>
            <p:nvPr/>
          </p:nvSpPr>
          <p:spPr bwMode="auto">
            <a:xfrm>
              <a:off x="4176" y="3168"/>
              <a:ext cx="0" cy="144"/>
            </a:xfrm>
            <a:prstGeom prst="line">
              <a:avLst/>
            </a:prstGeom>
            <a:noFill/>
            <a:ln w="9525">
              <a:solidFill>
                <a:schemeClr val="tx1"/>
              </a:solidFill>
              <a:miter lim="800000"/>
              <a:headEnd/>
              <a:tailEnd type="triangle" w="med" len="med"/>
            </a:ln>
          </p:spPr>
          <p:txBody>
            <a:bodyPr wrap="none">
              <a:spAutoFit/>
            </a:bodyPr>
            <a:lstStyle/>
            <a:p>
              <a:endParaRPr lang="el-GR"/>
            </a:p>
          </p:txBody>
        </p:sp>
        <p:sp>
          <p:nvSpPr>
            <p:cNvPr id="30739" name="Line 1054"/>
            <p:cNvSpPr>
              <a:spLocks noChangeShapeType="1"/>
            </p:cNvSpPr>
            <p:nvPr/>
          </p:nvSpPr>
          <p:spPr bwMode="auto">
            <a:xfrm>
              <a:off x="4176" y="3168"/>
              <a:ext cx="912" cy="144"/>
            </a:xfrm>
            <a:prstGeom prst="line">
              <a:avLst/>
            </a:prstGeom>
            <a:noFill/>
            <a:ln w="9525">
              <a:solidFill>
                <a:schemeClr val="tx1"/>
              </a:solidFill>
              <a:miter lim="800000"/>
              <a:headEnd/>
              <a:tailEnd type="triangle" w="med" len="med"/>
            </a:ln>
          </p:spPr>
          <p:txBody>
            <a:bodyPr wrap="none">
              <a:spAutoFit/>
            </a:bodyPr>
            <a:lstStyle/>
            <a:p>
              <a:endParaRPr lang="el-GR"/>
            </a:p>
          </p:txBody>
        </p:sp>
      </p:gr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spTree>
    <p:extLst>
      <p:ext uri="{BB962C8B-B14F-4D97-AF65-F5344CB8AC3E}">
        <p14:creationId xmlns:p14="http://schemas.microsoft.com/office/powerpoint/2010/main" val="377502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48</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2.2.1</a:t>
            </a:r>
          </a:p>
        </p:txBody>
      </p:sp>
      <p:pic>
        <p:nvPicPr>
          <p:cNvPr id="25" name="Picture 24" descr="226.png"/>
          <p:cNvPicPr>
            <a:picLocks noChangeAspect="1"/>
          </p:cNvPicPr>
          <p:nvPr/>
        </p:nvPicPr>
        <p:blipFill>
          <a:blip r:embed="rId2" cstate="print"/>
          <a:stretch>
            <a:fillRect/>
          </a:stretch>
        </p:blipFill>
        <p:spPr>
          <a:xfrm>
            <a:off x="681949" y="1556792"/>
            <a:ext cx="7747612" cy="2357454"/>
          </a:xfrm>
          <a:prstGeom prst="rect">
            <a:avLst/>
          </a:prstGeom>
        </p:spPr>
      </p:pic>
      <p:sp>
        <p:nvSpPr>
          <p:cNvPr id="26" name="Text Box 3"/>
          <p:cNvSpPr txBox="1">
            <a:spLocks noChangeArrowheads="1"/>
          </p:cNvSpPr>
          <p:nvPr/>
        </p:nvSpPr>
        <p:spPr bwMode="auto">
          <a:xfrm>
            <a:off x="467544" y="4214818"/>
            <a:ext cx="8176422" cy="2143140"/>
          </a:xfrm>
          <a:prstGeom prst="rect">
            <a:avLst/>
          </a:prstGeom>
          <a:noFill/>
          <a:ln w="9525">
            <a:noFill/>
            <a:round/>
            <a:headEnd/>
            <a:tailEnd/>
          </a:ln>
        </p:spPr>
        <p:txBody>
          <a:bodyPr/>
          <a:lstStyle/>
          <a:p>
            <a:pPr lvl="1">
              <a:spcBef>
                <a:spcPts val="700"/>
              </a:spcBef>
              <a:buClr>
                <a:srgbClr val="336699"/>
              </a:buClr>
            </a:pPr>
            <a:r>
              <a:rPr lang="de-DE" dirty="0" smtClean="0">
                <a:solidFill>
                  <a:schemeClr val="tx1"/>
                </a:solidFill>
                <a:latin typeface="+mn-lt"/>
              </a:rPr>
              <a:t>	</a:t>
            </a:r>
            <a:r>
              <a:rPr lang="el-GR" dirty="0" smtClean="0">
                <a:solidFill>
                  <a:schemeClr val="tx1"/>
                </a:solidFill>
                <a:latin typeface="+mn-lt"/>
              </a:rPr>
              <a:t>Γιαπωνέζικα - </a:t>
            </a:r>
            <a:r>
              <a:rPr lang="de-DE" dirty="0" smtClean="0">
                <a:solidFill>
                  <a:schemeClr val="tx1"/>
                </a:solidFill>
                <a:latin typeface="+mn-lt"/>
              </a:rPr>
              <a:t>4 </a:t>
            </a:r>
            <a:r>
              <a:rPr lang="el-GR" dirty="0" smtClean="0">
                <a:solidFill>
                  <a:schemeClr val="tx1"/>
                </a:solidFill>
                <a:latin typeface="+mn-lt"/>
              </a:rPr>
              <a:t>διαφορετικά</a:t>
            </a:r>
            <a:r>
              <a:rPr lang="de-DE" dirty="0" smtClean="0">
                <a:solidFill>
                  <a:schemeClr val="tx1"/>
                </a:solidFill>
                <a:latin typeface="+mn-lt"/>
              </a:rPr>
              <a:t> “</a:t>
            </a:r>
            <a:r>
              <a:rPr lang="el-GR" dirty="0" smtClean="0">
                <a:solidFill>
                  <a:schemeClr val="tx1"/>
                </a:solidFill>
                <a:latin typeface="+mn-lt"/>
              </a:rPr>
              <a:t>αλφάβητα</a:t>
            </a:r>
            <a:r>
              <a:rPr lang="de-DE" dirty="0" smtClean="0">
                <a:solidFill>
                  <a:schemeClr val="tx1"/>
                </a:solidFill>
                <a:latin typeface="+mn-lt"/>
              </a:rPr>
              <a:t>”:</a:t>
            </a:r>
            <a:endParaRPr lang="el-GR" dirty="0" smtClean="0">
              <a:solidFill>
                <a:schemeClr val="tx1"/>
              </a:solidFill>
              <a:latin typeface="+mn-lt"/>
            </a:endParaRPr>
          </a:p>
          <a:p>
            <a:pPr marL="800100" lvl="1" indent="-342900">
              <a:spcBef>
                <a:spcPts val="700"/>
              </a:spcBef>
              <a:buClr>
                <a:srgbClr val="336699"/>
              </a:buClr>
              <a:buFont typeface="Wingdings" panose="05000000000000000000" pitchFamily="2" charset="2"/>
              <a:buChar char="§"/>
            </a:pPr>
            <a:r>
              <a:rPr lang="de-DE" dirty="0" smtClean="0">
                <a:solidFill>
                  <a:schemeClr val="tx1"/>
                </a:solidFill>
                <a:latin typeface="+mn-lt"/>
              </a:rPr>
              <a:t> </a:t>
            </a:r>
            <a:r>
              <a:rPr lang="el-GR" dirty="0" smtClean="0">
                <a:solidFill>
                  <a:schemeClr val="tx1">
                    <a:lumMod val="50000"/>
                    <a:lumOff val="50000"/>
                  </a:schemeClr>
                </a:solidFill>
                <a:latin typeface="+mn-lt"/>
              </a:rPr>
              <a:t>	</a:t>
            </a:r>
            <a:r>
              <a:rPr lang="de-DE" sz="1800" b="1" i="1" dirty="0" smtClean="0">
                <a:solidFill>
                  <a:schemeClr val="tx1">
                    <a:lumMod val="50000"/>
                    <a:lumOff val="50000"/>
                  </a:schemeClr>
                </a:solidFill>
                <a:latin typeface="+mn-lt"/>
              </a:rPr>
              <a:t>Chinese</a:t>
            </a:r>
            <a:r>
              <a:rPr lang="de-DE" sz="1800" i="1" dirty="0" smtClean="0">
                <a:solidFill>
                  <a:schemeClr val="tx1">
                    <a:lumMod val="50000"/>
                    <a:lumOff val="50000"/>
                  </a:schemeClr>
                </a:solidFill>
                <a:latin typeface="+mn-lt"/>
              </a:rPr>
              <a:t> characters, </a:t>
            </a:r>
            <a:r>
              <a:rPr lang="de-DE" sz="1800" b="1" i="1" dirty="0" err="1" smtClean="0">
                <a:solidFill>
                  <a:schemeClr val="tx1">
                    <a:lumMod val="50000"/>
                    <a:lumOff val="50000"/>
                  </a:schemeClr>
                </a:solidFill>
                <a:latin typeface="+mn-lt"/>
              </a:rPr>
              <a:t>hiragana</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syllabary</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for</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inflectional</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endings</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and</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functional</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words</a:t>
            </a:r>
            <a:r>
              <a:rPr lang="de-DE" sz="1800" i="1" dirty="0" smtClean="0">
                <a:solidFill>
                  <a:schemeClr val="tx1">
                    <a:lumMod val="50000"/>
                    <a:lumOff val="50000"/>
                  </a:schemeClr>
                </a:solidFill>
                <a:latin typeface="+mn-lt"/>
              </a:rPr>
              <a:t>, </a:t>
            </a:r>
            <a:r>
              <a:rPr lang="de-DE" sz="1800" b="1" i="1" dirty="0" err="1" smtClean="0">
                <a:solidFill>
                  <a:schemeClr val="tx1">
                    <a:lumMod val="50000"/>
                    <a:lumOff val="50000"/>
                  </a:schemeClr>
                </a:solidFill>
                <a:latin typeface="+mn-lt"/>
              </a:rPr>
              <a:t>katakana</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syllabary</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for</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transcription</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of</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foreign</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words</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and</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other</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uses</a:t>
            </a:r>
            <a:r>
              <a:rPr lang="de-DE" sz="1800" i="1" dirty="0" smtClean="0">
                <a:solidFill>
                  <a:schemeClr val="tx1">
                    <a:lumMod val="50000"/>
                    <a:lumOff val="50000"/>
                  </a:schemeClr>
                </a:solidFill>
                <a:latin typeface="+mn-lt"/>
              </a:rPr>
              <a:t>, </a:t>
            </a:r>
            <a:r>
              <a:rPr lang="de-DE" sz="1800" i="1" dirty="0" err="1" smtClean="0">
                <a:solidFill>
                  <a:schemeClr val="tx1">
                    <a:lumMod val="50000"/>
                    <a:lumOff val="50000"/>
                  </a:schemeClr>
                </a:solidFill>
                <a:latin typeface="+mn-lt"/>
              </a:rPr>
              <a:t>and</a:t>
            </a:r>
            <a:r>
              <a:rPr lang="de-DE" sz="1800" i="1" dirty="0" smtClean="0">
                <a:solidFill>
                  <a:schemeClr val="tx1">
                    <a:lumMod val="50000"/>
                    <a:lumOff val="50000"/>
                  </a:schemeClr>
                </a:solidFill>
                <a:latin typeface="+mn-lt"/>
              </a:rPr>
              <a:t> </a:t>
            </a:r>
            <a:r>
              <a:rPr lang="de-DE" sz="1800" b="1" i="1" dirty="0" err="1" smtClean="0">
                <a:solidFill>
                  <a:schemeClr val="tx1">
                    <a:lumMod val="50000"/>
                    <a:lumOff val="50000"/>
                  </a:schemeClr>
                </a:solidFill>
                <a:latin typeface="+mn-lt"/>
              </a:rPr>
              <a:t>latin</a:t>
            </a:r>
            <a:endParaRPr lang="de-DE" sz="1800" i="1" dirty="0" smtClean="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de-DE" sz="1800" i="1" dirty="0">
                <a:solidFill>
                  <a:schemeClr val="tx1">
                    <a:lumMod val="50000"/>
                    <a:lumOff val="50000"/>
                  </a:schemeClr>
                </a:solidFill>
                <a:latin typeface="+mn-lt"/>
              </a:rPr>
              <a:t> </a:t>
            </a:r>
            <a:r>
              <a:rPr lang="de-DE" sz="1800" i="1" dirty="0" smtClean="0">
                <a:solidFill>
                  <a:schemeClr val="tx1">
                    <a:lumMod val="50000"/>
                    <a:lumOff val="50000"/>
                  </a:schemeClr>
                </a:solidFill>
                <a:latin typeface="+mn-lt"/>
              </a:rPr>
              <a:t>   </a:t>
            </a:r>
            <a:r>
              <a:rPr lang="el-GR" sz="1800" i="1" dirty="0" smtClean="0">
                <a:solidFill>
                  <a:schemeClr val="tx1">
                    <a:lumMod val="50000"/>
                    <a:lumOff val="50000"/>
                  </a:schemeClr>
                </a:solidFill>
                <a:latin typeface="+mn-lt"/>
              </a:rPr>
              <a:t>δεν υπάρχουν κενά </a:t>
            </a:r>
            <a:r>
              <a:rPr lang="de-DE" sz="1800" i="1" dirty="0" smtClean="0">
                <a:solidFill>
                  <a:schemeClr val="tx1">
                    <a:lumMod val="50000"/>
                    <a:lumOff val="50000"/>
                  </a:schemeClr>
                </a:solidFill>
                <a:latin typeface="+mn-lt"/>
              </a:rPr>
              <a:t>(</a:t>
            </a:r>
            <a:r>
              <a:rPr lang="el-GR" sz="1800" i="1" dirty="0" smtClean="0">
                <a:solidFill>
                  <a:schemeClr val="tx1">
                    <a:lumMod val="50000"/>
                    <a:lumOff val="50000"/>
                  </a:schemeClr>
                </a:solidFill>
                <a:latin typeface="+mn-lt"/>
              </a:rPr>
              <a:t>όπως στα Κινέζικα</a:t>
            </a:r>
            <a:r>
              <a:rPr lang="de-DE" sz="1800" i="1" dirty="0" smtClean="0">
                <a:solidFill>
                  <a:schemeClr val="tx1">
                    <a:lumMod val="50000"/>
                    <a:lumOff val="50000"/>
                  </a:schemeClr>
                </a:solidFill>
                <a:latin typeface="+mn-lt"/>
              </a:rPr>
              <a:t>). </a:t>
            </a:r>
            <a:endParaRPr lang="el-GR" sz="1800" i="1" dirty="0" smtClean="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el-GR" sz="1800" i="1" dirty="0">
                <a:solidFill>
                  <a:schemeClr val="tx1">
                    <a:lumMod val="50000"/>
                    <a:lumOff val="50000"/>
                  </a:schemeClr>
                </a:solidFill>
                <a:latin typeface="+mn-lt"/>
              </a:rPr>
              <a:t>	</a:t>
            </a:r>
            <a:r>
              <a:rPr lang="el-GR" sz="1800" i="1" dirty="0" smtClean="0">
                <a:solidFill>
                  <a:schemeClr val="tx1">
                    <a:lumMod val="50000"/>
                    <a:lumOff val="50000"/>
                  </a:schemeClr>
                </a:solidFill>
                <a:latin typeface="+mn-lt"/>
              </a:rPr>
              <a:t>Οι χρήστες μπορεί μια ερώτηση μόνο σε </a:t>
            </a:r>
            <a:r>
              <a:rPr lang="de-DE" sz="1800" i="1" dirty="0" err="1" smtClean="0">
                <a:solidFill>
                  <a:schemeClr val="tx1">
                    <a:lumMod val="50000"/>
                    <a:lumOff val="50000"/>
                  </a:schemeClr>
                </a:solidFill>
                <a:latin typeface="+mn-lt"/>
              </a:rPr>
              <a:t>hiragana</a:t>
            </a:r>
            <a:r>
              <a:rPr lang="de-DE" i="1" dirty="0" smtClean="0">
                <a:solidFill>
                  <a:schemeClr val="tx1">
                    <a:lumMod val="50000"/>
                    <a:lumOff val="50000"/>
                  </a:schemeClr>
                </a:solidFill>
                <a:latin typeface="+mn-lt"/>
              </a:rPr>
              <a:t> </a:t>
            </a:r>
          </a:p>
          <a:p>
            <a:pPr lvl="1">
              <a:spcBef>
                <a:spcPts val="700"/>
              </a:spcBef>
              <a:buClr>
                <a:srgbClr val="336699"/>
              </a:buClr>
            </a:pPr>
            <a:r>
              <a:rPr lang="de-DE" i="1" dirty="0" smtClean="0">
                <a:solidFill>
                  <a:schemeClr val="accent6">
                    <a:lumMod val="75000"/>
                  </a:schemeClr>
                </a:solidFill>
                <a:latin typeface="+mn-lt"/>
              </a:rPr>
              <a:t> </a:t>
            </a:r>
          </a:p>
        </p:txBody>
      </p:sp>
    </p:spTree>
    <p:extLst>
      <p:ext uri="{BB962C8B-B14F-4D97-AF65-F5344CB8AC3E}">
        <p14:creationId xmlns:p14="http://schemas.microsoft.com/office/powerpoint/2010/main" val="241280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Tokenization: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1747" name="Content Placeholder 2"/>
          <p:cNvSpPr>
            <a:spLocks noGrp="1"/>
          </p:cNvSpPr>
          <p:nvPr>
            <p:ph idx="1"/>
          </p:nvPr>
        </p:nvSpPr>
        <p:spPr/>
        <p:txBody>
          <a:bodyPr/>
          <a:lstStyle/>
          <a:p>
            <a:pPr eaLnBrk="1" hangingPunct="1"/>
            <a:r>
              <a:rPr lang="el-GR" sz="2400" dirty="0">
                <a:ea typeface="ＭＳ Ｐゴシック" pitchFamily="34" charset="-128"/>
              </a:rPr>
              <a:t>Τ</a:t>
            </a:r>
            <a:r>
              <a:rPr lang="el-GR" sz="2400" dirty="0" smtClean="0">
                <a:ea typeface="ＭＳ Ｐゴシック" pitchFamily="34" charset="-128"/>
              </a:rPr>
              <a:t>α Αραβικά και στα Εβραϊκά γράφονται από τα δεξιά προς τα αριστερά, αλλά με συγκεκριμένα τμήματα (πχ αριθμοί)  να γράφονται από τα αριστερά στα δεξιά</a:t>
            </a:r>
          </a:p>
          <a:p>
            <a:pPr eaLnBrk="1" hangingPunct="1"/>
            <a:r>
              <a:rPr lang="el-GR" sz="2400" dirty="0" smtClean="0">
                <a:ea typeface="ＭＳ Ｐゴシック" pitchFamily="34" charset="-128"/>
              </a:rPr>
              <a:t>Οι λέξεις διαχωρίζονται αλλά τα γράμματα μέσα στις</a:t>
            </a:r>
          </a:p>
          <a:p>
            <a:pPr marL="0" indent="0" eaLnBrk="1" hangingPunct="1">
              <a:buNone/>
            </a:pPr>
            <a:r>
              <a:rPr lang="el-GR" sz="2400" dirty="0" smtClean="0">
                <a:ea typeface="ＭＳ Ｐゴシック" pitchFamily="34" charset="-128"/>
              </a:rPr>
              <a:t> λέξεις περίπλοκοι χαρακτήρες</a:t>
            </a:r>
          </a:p>
          <a:p>
            <a:pPr marL="0" indent="0" eaLnBrk="1" hangingPunct="1">
              <a:buNone/>
            </a:pPr>
            <a:endParaRPr lang="en-US" dirty="0" smtClean="0">
              <a:ea typeface="ＭＳ Ｐゴシック" pitchFamily="34" charset="-128"/>
            </a:endParaRPr>
          </a:p>
          <a:p>
            <a:pPr marL="0" indent="0" eaLnBrk="1" hangingPunct="1">
              <a:buNone/>
            </a:pPr>
            <a:r>
              <a:rPr lang="en-US" dirty="0" smtClean="0">
                <a:ea typeface="ＭＳ Ｐゴシック" pitchFamily="34" charset="-128"/>
              </a:rPr>
              <a:t>                  		         ←  →    ← →                         ← start</a:t>
            </a:r>
          </a:p>
          <a:p>
            <a:pPr lvl="1" eaLnBrk="1" hangingPunct="1"/>
            <a:r>
              <a:rPr lang="en-US" dirty="0" smtClean="0">
                <a:ea typeface="ＭＳ Ｐゴシック" pitchFamily="34" charset="-128"/>
              </a:rPr>
              <a:t>‘Algeria achieved its independence in 1962 after 132 years of French occupation.’</a:t>
            </a:r>
          </a:p>
          <a:p>
            <a:pPr eaLnBrk="1" hangingPunct="1"/>
            <a:r>
              <a:rPr lang="el-GR" sz="2400" dirty="0" smtClean="0">
                <a:ea typeface="ＭＳ Ｐゴシック" pitchFamily="34" charset="-128"/>
              </a:rPr>
              <a:t>Με χρήση</a:t>
            </a:r>
            <a:r>
              <a:rPr lang="en-US" sz="2400" dirty="0" smtClean="0">
                <a:ea typeface="ＭＳ Ｐゴシック" pitchFamily="34" charset="-128"/>
              </a:rPr>
              <a:t> Unicode, </a:t>
            </a:r>
            <a:r>
              <a:rPr lang="el-GR" sz="2400" dirty="0" smtClean="0">
                <a:ea typeface="ＭＳ Ｐゴシック" pitchFamily="34" charset="-128"/>
              </a:rPr>
              <a:t>η αποθηκευμένη μορφή είναι απλοποιημένη</a:t>
            </a:r>
            <a:endParaRPr lang="en-US" dirty="0" smtClean="0">
              <a:ea typeface="ＭＳ Ｐゴシック" pitchFamily="34" charset="-128"/>
            </a:endParaRPr>
          </a:p>
        </p:txBody>
      </p:sp>
      <p:sp>
        <p:nvSpPr>
          <p:cNvPr id="31750" name="Slide Number Placeholder 5"/>
          <p:cNvSpPr>
            <a:spLocks noGrp="1"/>
          </p:cNvSpPr>
          <p:nvPr>
            <p:ph type="sldNum" sz="quarter" idx="12"/>
          </p:nvPr>
        </p:nvSpPr>
        <p:spPr bwMode="auto">
          <a:noFill/>
          <a:ln>
            <a:miter lim="800000"/>
            <a:headEnd/>
            <a:tailEnd/>
          </a:ln>
        </p:spPr>
        <p:txBody>
          <a:bodyPr/>
          <a:lstStyle/>
          <a:p>
            <a:fld id="{882B43B0-6440-43ED-ADB4-B6F3958BCE98}" type="slidenum">
              <a:rPr lang="en-US"/>
              <a:pPr/>
              <a:t>49</a:t>
            </a:fld>
            <a:endParaRPr lang="en-US"/>
          </a:p>
        </p:txBody>
      </p:sp>
      <p:pic>
        <p:nvPicPr>
          <p:cNvPr id="31748" name="Picture 3"/>
          <p:cNvPicPr>
            <a:picLocks noChangeAspect="1"/>
          </p:cNvPicPr>
          <p:nvPr/>
        </p:nvPicPr>
        <p:blipFill>
          <a:blip r:embed="rId2" cstate="print"/>
          <a:srcRect/>
          <a:stretch>
            <a:fillRect/>
          </a:stretch>
        </p:blipFill>
        <p:spPr bwMode="auto">
          <a:xfrm>
            <a:off x="914400" y="3789040"/>
            <a:ext cx="7620000" cy="436563"/>
          </a:xfrm>
          <a:prstGeom prst="rect">
            <a:avLst/>
          </a:prstGeom>
          <a:noFill/>
          <a:ln w="9525">
            <a:noFill/>
            <a:miter lim="800000"/>
            <a:headEnd/>
            <a:tailEnd/>
          </a:ln>
        </p:spPr>
      </p:pic>
      <p:sp>
        <p:nvSpPr>
          <p:cNvPr id="3174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a:t>
            </a:r>
            <a:r>
              <a:rPr lang="el-GR" sz="1600" dirty="0" err="1" smtClean="0">
                <a:solidFill>
                  <a:schemeClr val="tx1"/>
                </a:solidFill>
              </a:rPr>
              <a:t>εφ</a:t>
            </a:r>
            <a:r>
              <a:rPr lang="en-US" sz="1600" dirty="0" smtClean="0">
                <a:solidFill>
                  <a:schemeClr val="tx1"/>
                </a:solidFill>
              </a:rPr>
              <a:t>. </a:t>
            </a:r>
            <a:r>
              <a:rPr lang="en-US" sz="1600" dirty="0">
                <a:solidFill>
                  <a:schemeClr val="tx1"/>
                </a:solidFill>
              </a:rPr>
              <a:t>2.2.1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1510" y="74275"/>
            <a:ext cx="7886700" cy="1325563"/>
          </a:xfrm>
        </p:spPr>
        <p:txBody>
          <a:bodyPr>
            <a:normAutofit/>
          </a:bodyPr>
          <a:lstStyle/>
          <a:p>
            <a:pPr algn="ctr" eaLnBrk="1" hangingPunct="1"/>
            <a:r>
              <a:rPr lang="el-GR" sz="4800" dirty="0" smtClean="0">
                <a:solidFill>
                  <a:schemeClr val="accent2">
                    <a:lumMod val="75000"/>
                  </a:schemeClr>
                </a:solidFill>
                <a:ea typeface="ＭＳ Ｐゴシック" pitchFamily="34" charset="-128"/>
              </a:rPr>
              <a:t>Αξιολόγηση</a:t>
            </a:r>
            <a:endParaRPr lang="en-US" sz="4800" dirty="0">
              <a:solidFill>
                <a:schemeClr val="accent2">
                  <a:lumMod val="75000"/>
                </a:schemeClr>
              </a:solidFill>
              <a:ea typeface="ＭＳ Ｐゴシック" pitchFamily="34" charset="-128"/>
            </a:endParaRPr>
          </a:p>
        </p:txBody>
      </p:sp>
      <p:sp>
        <p:nvSpPr>
          <p:cNvPr id="29699" name="Content Placeholder 2"/>
          <p:cNvSpPr>
            <a:spLocks noGrp="1"/>
          </p:cNvSpPr>
          <p:nvPr>
            <p:ph idx="1"/>
          </p:nvPr>
        </p:nvSpPr>
        <p:spPr>
          <a:xfrm>
            <a:off x="539552" y="1484784"/>
            <a:ext cx="8208912" cy="2952328"/>
          </a:xfrm>
        </p:spPr>
        <p:txBody>
          <a:bodyPr>
            <a:noAutofit/>
          </a:bodyPr>
          <a:lstStyle/>
          <a:p>
            <a:pPr eaLnBrk="1" hangingPunct="1">
              <a:buNone/>
            </a:pPr>
            <a:r>
              <a:rPr lang="el-GR" dirty="0" smtClean="0">
                <a:solidFill>
                  <a:schemeClr val="accent2">
                    <a:lumMod val="75000"/>
                  </a:schemeClr>
                </a:solidFill>
                <a:ea typeface="ＭＳ Ｐゴシック" pitchFamily="-112" charset="-128"/>
              </a:rPr>
              <a:t>Αποτελεσματικότητα (</a:t>
            </a:r>
            <a:r>
              <a:rPr lang="en-US" dirty="0" smtClean="0">
                <a:solidFill>
                  <a:schemeClr val="accent2">
                    <a:lumMod val="75000"/>
                  </a:schemeClr>
                </a:solidFill>
                <a:ea typeface="ＭＳ Ｐゴシック" pitchFamily="-112" charset="-128"/>
              </a:rPr>
              <a:t>effectiveness): </a:t>
            </a:r>
            <a:r>
              <a:rPr lang="el-GR" dirty="0" smtClean="0">
                <a:solidFill>
                  <a:schemeClr val="tx2"/>
                </a:solidFill>
                <a:ea typeface="ＭＳ Ｐゴシック" pitchFamily="-112" charset="-128"/>
              </a:rPr>
              <a:t>Πόσο </a:t>
            </a:r>
            <a:r>
              <a:rPr lang="el-GR" i="1" dirty="0" smtClean="0">
                <a:solidFill>
                  <a:schemeClr val="tx2"/>
                </a:solidFill>
                <a:ea typeface="ＭＳ Ｐゴシック" pitchFamily="-112" charset="-128"/>
              </a:rPr>
              <a:t>καλά (χρήσιμα) </a:t>
            </a:r>
            <a:r>
              <a:rPr lang="el-GR" dirty="0" smtClean="0">
                <a:solidFill>
                  <a:schemeClr val="tx2"/>
                </a:solidFill>
                <a:ea typeface="ＭＳ Ｐゴシック" pitchFamily="-112" charset="-128"/>
              </a:rPr>
              <a:t>είναι τα έγγραφα που ανακτήθηκαν;</a:t>
            </a:r>
          </a:p>
          <a:p>
            <a:pPr eaLnBrk="1" hangingPunct="1">
              <a:buNone/>
            </a:pPr>
            <a:endParaRPr lang="el-GR" dirty="0" smtClean="0">
              <a:solidFill>
                <a:schemeClr val="tx2"/>
              </a:solidFill>
              <a:ea typeface="ＭＳ Ｐゴシック" pitchFamily="-112" charset="-128"/>
            </a:endParaRPr>
          </a:p>
          <a:p>
            <a:pPr eaLnBrk="1" hangingPunct="1">
              <a:buNone/>
            </a:pPr>
            <a:r>
              <a:rPr lang="el-GR" dirty="0">
                <a:ea typeface="ＭＳ Ｐゴシック" pitchFamily="-112" charset="-128"/>
              </a:rPr>
              <a:t>Δύο βασικές μετρικές συνάφειας (χωρίς διάταξη)</a:t>
            </a:r>
          </a:p>
          <a:p>
            <a:pPr eaLnBrk="1" hangingPunct="1">
              <a:buFont typeface="Wingdings" pitchFamily="2" charset="2"/>
              <a:buChar char="§"/>
            </a:pPr>
            <a:r>
              <a:rPr lang="el-GR" i="1" dirty="0" smtClean="0">
                <a:solidFill>
                  <a:schemeClr val="accent2">
                    <a:lumMod val="75000"/>
                  </a:schemeClr>
                </a:solidFill>
                <a:ea typeface="ＭＳ Ｐゴシック" pitchFamily="-112" charset="-128"/>
              </a:rPr>
              <a:t>Ακρίβεια (</a:t>
            </a:r>
            <a:r>
              <a:rPr lang="en-US" i="1" dirty="0" smtClean="0">
                <a:solidFill>
                  <a:schemeClr val="accent2">
                    <a:lumMod val="75000"/>
                  </a:schemeClr>
                </a:solidFill>
                <a:ea typeface="ＭＳ Ｐゴシック" pitchFamily="-112" charset="-128"/>
              </a:rPr>
              <a:t>Precision</a:t>
            </a:r>
            <a:r>
              <a:rPr lang="el-GR" i="1" dirty="0" smtClean="0">
                <a:solidFill>
                  <a:schemeClr val="accent2">
                    <a:lumMod val="75000"/>
                  </a:schemeClr>
                </a:solidFill>
                <a:ea typeface="ＭＳ Ｐゴシック" pitchFamily="-112" charset="-128"/>
              </a:rPr>
              <a:t>)</a:t>
            </a:r>
            <a:r>
              <a:rPr lang="en-US" dirty="0" smtClean="0">
                <a:ea typeface="ＭＳ Ｐゴシック" pitchFamily="-112" charset="-128"/>
              </a:rPr>
              <a:t>: </a:t>
            </a:r>
            <a:r>
              <a:rPr lang="el-GR" dirty="0" smtClean="0">
                <a:ea typeface="ＭＳ Ｐゴシック" pitchFamily="-112" charset="-128"/>
              </a:rPr>
              <a:t>Το ποσοστό των εγγράφων που ανακτήθηκαν που είναι συναφή με την ανάγκη πληροφόρησης του χρήστη</a:t>
            </a:r>
            <a:endParaRPr lang="en-US" dirty="0" smtClean="0">
              <a:ea typeface="ＭＳ Ｐゴシック" pitchFamily="-112" charset="-128"/>
            </a:endParaRPr>
          </a:p>
          <a:p>
            <a:pPr eaLnBrk="1" hangingPunct="1">
              <a:buFont typeface="Wingdings" pitchFamily="2" charset="2"/>
              <a:buChar char="§"/>
            </a:pPr>
            <a:r>
              <a:rPr lang="el-GR" i="1" dirty="0" smtClean="0">
                <a:solidFill>
                  <a:schemeClr val="accent2">
                    <a:lumMod val="75000"/>
                  </a:schemeClr>
                </a:solidFill>
                <a:ea typeface="ＭＳ Ｐゴシック" pitchFamily="-112" charset="-128"/>
              </a:rPr>
              <a:t>Ανάκληση (</a:t>
            </a:r>
            <a:r>
              <a:rPr lang="en-US" i="1" dirty="0" smtClean="0">
                <a:solidFill>
                  <a:schemeClr val="accent2">
                    <a:lumMod val="75000"/>
                  </a:schemeClr>
                </a:solidFill>
                <a:ea typeface="ＭＳ Ｐゴシック" pitchFamily="-112" charset="-128"/>
              </a:rPr>
              <a:t>Recall</a:t>
            </a:r>
            <a:r>
              <a:rPr lang="el-GR" i="1" dirty="0" smtClean="0">
                <a:solidFill>
                  <a:schemeClr val="accent2">
                    <a:lumMod val="75000"/>
                  </a:schemeClr>
                </a:solidFill>
                <a:ea typeface="ＭＳ Ｐゴシック" pitchFamily="-112" charset="-128"/>
              </a:rPr>
              <a:t>)</a:t>
            </a:r>
            <a:r>
              <a:rPr lang="en-US" dirty="0" smtClean="0">
                <a:solidFill>
                  <a:schemeClr val="accent2">
                    <a:lumMod val="75000"/>
                  </a:schemeClr>
                </a:solidFill>
                <a:ea typeface="ＭＳ Ｐゴシック" pitchFamily="-112" charset="-128"/>
              </a:rPr>
              <a:t> </a:t>
            </a:r>
            <a:r>
              <a:rPr lang="en-US" dirty="0" smtClean="0">
                <a:ea typeface="ＭＳ Ｐゴシック" pitchFamily="-112" charset="-128"/>
              </a:rPr>
              <a:t>: </a:t>
            </a:r>
            <a:r>
              <a:rPr lang="el-GR" dirty="0" smtClean="0">
                <a:ea typeface="ＭＳ Ｐゴシック" pitchFamily="-112" charset="-128"/>
              </a:rPr>
              <a:t>Το ποσοστό των συναφών με την ανάγκη πληροφόρησης του χρήστη εγγράφων της συλλογής που ανακτήθηκαν από το σύστημα</a:t>
            </a:r>
            <a:endParaRPr lang="en-US" dirty="0" smtClean="0">
              <a:ea typeface="ＭＳ Ｐゴシック" pitchFamily="-112" charset="-128"/>
            </a:endParaRPr>
          </a:p>
          <a:p>
            <a:pPr lvl="3" eaLnBrk="1" hangingPunct="1">
              <a:buFont typeface="Wingdings" pitchFamily="2" charset="2"/>
              <a:buChar char="§"/>
            </a:pPr>
            <a:r>
              <a:rPr lang="el-GR" sz="2400" dirty="0" smtClean="0">
                <a:solidFill>
                  <a:schemeClr val="accent1">
                    <a:lumMod val="75000"/>
                  </a:schemeClr>
                </a:solidFill>
                <a:ea typeface="ＭＳ Ｐゴシック" pitchFamily="-112" charset="-128"/>
              </a:rPr>
              <a:t>Περισσότερα σε επόμενα μαθήματα</a:t>
            </a:r>
            <a:endParaRPr lang="en-US" sz="2400" dirty="0" smtClean="0">
              <a:solidFill>
                <a:schemeClr val="accent1">
                  <a:lumMod val="75000"/>
                </a:schemeClr>
              </a:solidFill>
              <a:ea typeface="ＭＳ Ｐゴシック" pitchFamily="-112" charset="-128"/>
            </a:endParaRPr>
          </a:p>
        </p:txBody>
      </p:sp>
      <p:sp>
        <p:nvSpPr>
          <p:cNvPr id="30724" name="Slide Number Placeholder 3"/>
          <p:cNvSpPr>
            <a:spLocks noGrp="1"/>
          </p:cNvSpPr>
          <p:nvPr>
            <p:ph type="sldNum" sz="quarter" idx="12"/>
          </p:nvPr>
        </p:nvSpPr>
        <p:spPr bwMode="auto">
          <a:noFill/>
          <a:ln>
            <a:miter lim="800000"/>
            <a:headEnd/>
            <a:tailEnd/>
          </a:ln>
        </p:spPr>
        <p:txBody>
          <a:bodyPr/>
          <a:lstStyle/>
          <a:p>
            <a:fld id="{70D1F81F-EF03-4CD2-B2FD-3866FFD1C02E}" type="slidenum">
              <a:rPr lang="en-US"/>
              <a:pPr/>
              <a:t>5</a:t>
            </a:fld>
            <a:endParaRPr lang="en-US"/>
          </a:p>
        </p:txBody>
      </p:sp>
      <p:sp>
        <p:nvSpPr>
          <p:cNvPr id="3072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accent2">
                    <a:lumMod val="75000"/>
                  </a:schemeClr>
                </a:solidFill>
                <a:latin typeface="Lucida Sans" pitchFamily="-112" charset="0"/>
                <a:ea typeface="+mn-ea"/>
                <a:cs typeface="Arial Unicode MS" pitchFamily="-112" charset="0"/>
              </a:rPr>
              <a:t>Κεφ</a:t>
            </a:r>
            <a:r>
              <a:rPr lang="en-US" sz="1600" dirty="0" smtClean="0">
                <a:solidFill>
                  <a:schemeClr val="accent2">
                    <a:lumMod val="75000"/>
                  </a:schemeClr>
                </a:solidFill>
                <a:latin typeface="Lucida Sans" pitchFamily="-112" charset="0"/>
                <a:ea typeface="+mn-ea"/>
                <a:cs typeface="Arial Unicode MS" pitchFamily="-112" charset="0"/>
              </a:rPr>
              <a:t>. 1.1</a:t>
            </a:r>
          </a:p>
        </p:txBody>
      </p:sp>
    </p:spTree>
    <p:extLst>
      <p:ext uri="{BB962C8B-B14F-4D97-AF65-F5344CB8AC3E}">
        <p14:creationId xmlns:p14="http://schemas.microsoft.com/office/powerpoint/2010/main" val="131306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24417" y="476672"/>
            <a:ext cx="7886700" cy="1325563"/>
          </a:xfrm>
        </p:spPr>
        <p:txBody>
          <a:bodyPr/>
          <a:lstStyle/>
          <a:p>
            <a:pPr algn="ctr" eaLnBrk="1" hangingPunct="1"/>
            <a:r>
              <a:rPr lang="en-US" dirty="0" smtClean="0">
                <a:solidFill>
                  <a:schemeClr val="accent2">
                    <a:lumMod val="75000"/>
                  </a:schemeClr>
                </a:solidFill>
                <a:ea typeface="ＭＳ Ｐゴシック" pitchFamily="34" charset="-128"/>
              </a:rPr>
              <a:t>Stop words</a:t>
            </a:r>
            <a:r>
              <a:rPr lang="el-GR" dirty="0" smtClean="0">
                <a:solidFill>
                  <a:schemeClr val="accent2">
                    <a:lumMod val="75000"/>
                  </a:schemeClr>
                </a:solidFill>
                <a:ea typeface="ＭＳ Ｐゴシック" pitchFamily="34" charset="-128"/>
              </a:rPr>
              <a:t> (Διακόπτουσες λέξεις)</a:t>
            </a:r>
            <a:endParaRPr lang="en-US" dirty="0" smtClean="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395536" y="2276872"/>
            <a:ext cx="7823346" cy="3528392"/>
          </a:xfrm>
        </p:spPr>
        <p:txBody>
          <a:bodyPr/>
          <a:lstStyle/>
          <a:p>
            <a:pPr eaLnBrk="1" hangingPunct="1"/>
            <a:r>
              <a:rPr lang="el-GR" sz="2400" dirty="0" smtClean="0">
                <a:ea typeface="ＭＳ Ｐゴシック" pitchFamily="34" charset="-128"/>
              </a:rPr>
              <a:t>Χρήση </a:t>
            </a:r>
            <a:r>
              <a:rPr lang="en-US" sz="2400" dirty="0" smtClean="0">
                <a:solidFill>
                  <a:srgbClr val="FF0000"/>
                </a:solidFill>
                <a:ea typeface="ＭＳ Ｐゴシック" pitchFamily="34" charset="-128"/>
              </a:rPr>
              <a:t>stop list</a:t>
            </a:r>
            <a:r>
              <a:rPr lang="en-US" sz="2400" dirty="0" smtClean="0">
                <a:ea typeface="ＭＳ Ｐゴシック" pitchFamily="34" charset="-128"/>
              </a:rPr>
              <a:t>, </a:t>
            </a:r>
            <a:r>
              <a:rPr lang="el-GR" sz="2400" dirty="0" smtClean="0">
                <a:ea typeface="ＭＳ Ｐゴシック" pitchFamily="34" charset="-128"/>
              </a:rPr>
              <a:t>αποκλείουμε από το λεξικό  τις πιο κοινές λέξεις</a:t>
            </a:r>
            <a:r>
              <a:rPr lang="en-US" sz="2400" dirty="0" smtClean="0">
                <a:ea typeface="ＭＳ Ｐゴシック" pitchFamily="34" charset="-128"/>
              </a:rPr>
              <a:t> (</a:t>
            </a:r>
            <a:r>
              <a:rPr lang="el-GR" sz="2400" dirty="0" smtClean="0">
                <a:ea typeface="ＭＳ Ｐゴシック" pitchFamily="34" charset="-128"/>
              </a:rPr>
              <a:t>με βάση τη συχνότητα συλλογής (</a:t>
            </a:r>
            <a:r>
              <a:rPr lang="en-US" sz="2400" dirty="0" smtClean="0">
                <a:ea typeface="ＭＳ Ｐゴシック" pitchFamily="34" charset="-128"/>
              </a:rPr>
              <a:t>collection frequency))</a:t>
            </a:r>
            <a:r>
              <a:rPr lang="el-GR" sz="2400" dirty="0" smtClean="0">
                <a:ea typeface="ＭＳ Ｐゴシック" pitchFamily="34" charset="-128"/>
              </a:rPr>
              <a:t>. Γιατί;</a:t>
            </a:r>
          </a:p>
          <a:p>
            <a:pPr marL="0" indent="0" eaLnBrk="1" hangingPunct="1">
              <a:buNone/>
            </a:pPr>
            <a:r>
              <a:rPr lang="el-GR" sz="2400" dirty="0" smtClean="0">
                <a:ea typeface="ＭＳ Ｐゴシック" pitchFamily="34" charset="-128"/>
              </a:rPr>
              <a:t> </a:t>
            </a:r>
          </a:p>
          <a:p>
            <a:pPr lvl="1" eaLnBrk="1" hangingPunct="1"/>
            <a:r>
              <a:rPr lang="el-GR" sz="1800" dirty="0" smtClean="0">
                <a:ea typeface="ＭＳ Ｐゴシック" pitchFamily="34" charset="-128"/>
              </a:rPr>
              <a:t>Έχουν μικρό σημασιολογικό περιεχόμενο: </a:t>
            </a:r>
            <a:r>
              <a:rPr lang="en-US" sz="1800" dirty="0" smtClean="0">
                <a:ea typeface="ＭＳ Ｐゴシック" pitchFamily="34" charset="-128"/>
              </a:rPr>
              <a:t> </a:t>
            </a:r>
            <a:r>
              <a:rPr lang="en-US" sz="1800" i="1" dirty="0" smtClean="0">
                <a:solidFill>
                  <a:schemeClr val="accent6">
                    <a:lumMod val="75000"/>
                  </a:schemeClr>
                </a:solidFill>
              </a:rPr>
              <a:t>a</a:t>
            </a:r>
            <a:r>
              <a:rPr lang="en-US" sz="1800" i="1" dirty="0">
                <a:solidFill>
                  <a:schemeClr val="accent6">
                    <a:lumMod val="75000"/>
                  </a:schemeClr>
                </a:solidFill>
              </a:rPr>
              <a:t>, an, and, are, as, at, be, by, for, from, has, he, in, is, it, its, of, on, that, the, to, was, were, will, </a:t>
            </a:r>
            <a:r>
              <a:rPr lang="en-US" sz="1800" i="1" dirty="0" smtClean="0">
                <a:solidFill>
                  <a:schemeClr val="accent6">
                    <a:lumMod val="75000"/>
                  </a:schemeClr>
                </a:solidFill>
              </a:rPr>
              <a:t>with</a:t>
            </a:r>
            <a:endParaRPr lang="el-GR" sz="1800" i="1" dirty="0" smtClean="0">
              <a:solidFill>
                <a:schemeClr val="accent6">
                  <a:lumMod val="75000"/>
                </a:schemeClr>
              </a:solidFill>
            </a:endParaRPr>
          </a:p>
          <a:p>
            <a:pPr lvl="1" eaLnBrk="1" hangingPunct="1"/>
            <a:endParaRPr lang="en-US" sz="1800" i="1" dirty="0" smtClean="0">
              <a:ea typeface="ＭＳ Ｐゴシック" pitchFamily="34" charset="-128"/>
            </a:endParaRPr>
          </a:p>
          <a:p>
            <a:pPr lvl="1" eaLnBrk="1" hangingPunct="1"/>
            <a:r>
              <a:rPr lang="el-GR" sz="1800" dirty="0" smtClean="0">
                <a:ea typeface="ＭＳ Ｐゴシック" pitchFamily="34" charset="-128"/>
              </a:rPr>
              <a:t>Είναι πάρα πολλές:</a:t>
            </a:r>
            <a:r>
              <a:rPr lang="en-US" sz="1800" dirty="0" smtClean="0">
                <a:ea typeface="ＭＳ Ｐゴシック" pitchFamily="34" charset="-128"/>
              </a:rPr>
              <a:t>~30%</a:t>
            </a:r>
            <a:r>
              <a:rPr lang="el-GR" sz="1800" dirty="0" smtClean="0">
                <a:ea typeface="ＭＳ Ｐゴシック" pitchFamily="34" charset="-128"/>
              </a:rPr>
              <a:t> των καταχωρήσεων αφορούν τις πιο συχνές 30 λέξεις </a:t>
            </a:r>
            <a:r>
              <a:rPr lang="en-US" sz="1800" dirty="0" smtClean="0">
                <a:ea typeface="ＭＳ Ｐゴシック" pitchFamily="34" charset="-128"/>
              </a:rPr>
              <a:t> </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50</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Stop words</a:t>
            </a:r>
            <a:r>
              <a:rPr lang="el-GR" dirty="0" smtClean="0">
                <a:solidFill>
                  <a:schemeClr val="accent2">
                    <a:lumMod val="75000"/>
                  </a:schemeClr>
                </a:solidFill>
                <a:ea typeface="ＭＳ Ｐゴシック" pitchFamily="34" charset="-128"/>
              </a:rPr>
              <a:t> (Διακόπτουσες λέξεις)</a:t>
            </a:r>
            <a:endParaRPr lang="en-US" dirty="0" smtClean="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683568" y="2060848"/>
            <a:ext cx="8134196" cy="3168352"/>
          </a:xfrm>
        </p:spPr>
        <p:txBody>
          <a:bodyPr/>
          <a:lstStyle/>
          <a:p>
            <a:pPr eaLnBrk="1" hangingPunct="1"/>
            <a:r>
              <a:rPr lang="el-GR" sz="2400" dirty="0" smtClean="0">
                <a:ea typeface="ＭＳ Ｐゴシック" pitchFamily="34" charset="-128"/>
              </a:rPr>
              <a:t>Ωστόσο η τάση είναι </a:t>
            </a:r>
            <a:r>
              <a:rPr lang="el-GR" sz="2400" i="1" dirty="0" smtClean="0">
                <a:solidFill>
                  <a:schemeClr val="accent6">
                    <a:lumMod val="75000"/>
                  </a:schemeClr>
                </a:solidFill>
                <a:ea typeface="ＭＳ Ｐゴシック" pitchFamily="34" charset="-128"/>
              </a:rPr>
              <a:t>να μη χρησιμοποιούνται </a:t>
            </a:r>
            <a:r>
              <a:rPr lang="el-GR" sz="2400" dirty="0" smtClean="0">
                <a:ea typeface="ＭＳ Ｐゴシック" pitchFamily="34" charset="-128"/>
              </a:rPr>
              <a:t>λίστες</a:t>
            </a:r>
            <a:r>
              <a:rPr lang="en-US" sz="2400" dirty="0" smtClean="0">
                <a:ea typeface="ＭＳ Ｐゴシック" pitchFamily="34" charset="-128"/>
              </a:rPr>
              <a:t>:</a:t>
            </a:r>
          </a:p>
          <a:p>
            <a:pPr lvl="1" eaLnBrk="1" hangingPunct="1"/>
            <a:r>
              <a:rPr lang="el-GR" sz="2000" dirty="0" smtClean="0">
                <a:ea typeface="ＭＳ Ｐゴシック" pitchFamily="34" charset="-128"/>
              </a:rPr>
              <a:t>Καλές τεχνικές </a:t>
            </a:r>
            <a:r>
              <a:rPr lang="el-GR" sz="2000" i="1" dirty="0" smtClean="0">
                <a:ea typeface="ＭＳ Ｐゴシック" pitchFamily="34" charset="-128"/>
              </a:rPr>
              <a:t>συμπίεσης</a:t>
            </a:r>
            <a:r>
              <a:rPr lang="el-GR" sz="2000" dirty="0" smtClean="0">
                <a:ea typeface="ＭＳ Ｐゴシック" pitchFamily="34" charset="-128"/>
              </a:rPr>
              <a:t> οδηγούν στο να ελαχιστοποιούν το χώρο που χρειάζεται για την αποθήκευση τους</a:t>
            </a:r>
            <a:endParaRPr lang="en-US" sz="2000" dirty="0" smtClean="0">
              <a:ea typeface="ＭＳ Ｐゴシック" pitchFamily="34" charset="-128"/>
            </a:endParaRPr>
          </a:p>
          <a:p>
            <a:pPr lvl="1" eaLnBrk="1" hangingPunct="1"/>
            <a:r>
              <a:rPr lang="el-GR" sz="2000" dirty="0" smtClean="0">
                <a:ea typeface="ＭＳ Ｐゴシック" pitchFamily="34" charset="-128"/>
              </a:rPr>
              <a:t>Καλές τεχνικές για την </a:t>
            </a:r>
            <a:r>
              <a:rPr lang="el-GR" sz="2000" i="1" dirty="0" smtClean="0">
                <a:ea typeface="ＭＳ Ｐゴシック" pitchFamily="34" charset="-128"/>
              </a:rPr>
              <a:t>επεξεργασία ερωτημάτων </a:t>
            </a:r>
            <a:r>
              <a:rPr lang="el-GR" sz="2000" dirty="0" smtClean="0">
                <a:ea typeface="ＭＳ Ｐゴシック" pitchFamily="34" charset="-128"/>
              </a:rPr>
              <a:t>(βάρη όρων</a:t>
            </a:r>
            <a:r>
              <a:rPr lang="en-US" sz="2000" dirty="0" smtClean="0">
                <a:ea typeface="ＭＳ Ｐゴシック" pitchFamily="34" charset="-128"/>
              </a:rPr>
              <a:t> </a:t>
            </a:r>
            <a:r>
              <a:rPr lang="el-GR" sz="2000" dirty="0" smtClean="0">
                <a:ea typeface="ＭＳ Ｐゴシック" pitchFamily="34" charset="-128"/>
              </a:rPr>
              <a:t>και διάταξη όρων στα ευρετήρια βάση σημαντικότητας) μειώνουν το κόστος στην εκτέλεσης μιας ερώτησης εξαιτίας των </a:t>
            </a:r>
            <a:r>
              <a:rPr lang="en-US" sz="2000" dirty="0" smtClean="0">
                <a:ea typeface="ＭＳ Ｐゴシック" pitchFamily="34" charset="-128"/>
              </a:rPr>
              <a:t>stop words.</a:t>
            </a:r>
          </a:p>
          <a:p>
            <a:pPr lvl="1" eaLnBrk="1" hangingPunct="1">
              <a:buNone/>
            </a:pPr>
            <a:r>
              <a:rPr lang="el-GR" sz="2000" dirty="0" smtClean="0">
                <a:solidFill>
                  <a:schemeClr val="accent6">
                    <a:lumMod val="75000"/>
                  </a:schemeClr>
                </a:solidFill>
                <a:ea typeface="ＭＳ Ｐゴシック" pitchFamily="34" charset="-128"/>
              </a:rPr>
              <a:t>Είναι χρήσιμα για</a:t>
            </a:r>
            <a:r>
              <a:rPr lang="en-US" sz="2000" dirty="0" smtClean="0">
                <a:solidFill>
                  <a:schemeClr val="accent6">
                    <a:lumMod val="75000"/>
                  </a:schemeClr>
                </a:solidFill>
                <a:ea typeface="ＭＳ Ｐゴシック" pitchFamily="34" charset="-128"/>
              </a:rPr>
              <a:t>:</a:t>
            </a:r>
          </a:p>
          <a:p>
            <a:pPr lvl="2" eaLnBrk="1" hangingPunct="1"/>
            <a:r>
              <a:rPr lang="el-GR" sz="1600" dirty="0" smtClean="0">
                <a:solidFill>
                  <a:schemeClr val="accent6">
                    <a:lumMod val="75000"/>
                  </a:schemeClr>
                </a:solidFill>
                <a:ea typeface="ＭＳ Ｐゴシック" pitchFamily="34" charset="-128"/>
              </a:rPr>
              <a:t>Φράσεις</a:t>
            </a:r>
            <a:r>
              <a:rPr lang="en-US" sz="1600" dirty="0" smtClean="0">
                <a:solidFill>
                  <a:schemeClr val="accent6">
                    <a:lumMod val="75000"/>
                  </a:schemeClr>
                </a:solidFill>
                <a:ea typeface="ＭＳ Ｐゴシック" pitchFamily="34" charset="-128"/>
              </a:rPr>
              <a:t>: “King </a:t>
            </a:r>
            <a:r>
              <a:rPr lang="en-US" sz="1600" b="1" dirty="0" smtClean="0">
                <a:solidFill>
                  <a:schemeClr val="accent6">
                    <a:lumMod val="75000"/>
                  </a:schemeClr>
                </a:solidFill>
                <a:ea typeface="ＭＳ Ｐゴシック" pitchFamily="34" charset="-128"/>
              </a:rPr>
              <a:t>of </a:t>
            </a:r>
            <a:r>
              <a:rPr lang="en-US" sz="1600" dirty="0" smtClean="0">
                <a:solidFill>
                  <a:schemeClr val="accent6">
                    <a:lumMod val="75000"/>
                  </a:schemeClr>
                </a:solidFill>
                <a:ea typeface="ＭＳ Ｐゴシック" pitchFamily="34" charset="-128"/>
              </a:rPr>
              <a:t>Denmark”</a:t>
            </a:r>
            <a:r>
              <a:rPr lang="el-GR" sz="1600" dirty="0">
                <a:solidFill>
                  <a:schemeClr val="accent6">
                    <a:lumMod val="75000"/>
                  </a:schemeClr>
                </a:solidFill>
                <a:ea typeface="ＭＳ Ｐゴシック" pitchFamily="34" charset="-128"/>
              </a:rPr>
              <a:t> </a:t>
            </a:r>
            <a:endParaRPr lang="en-US" sz="1600" dirty="0" smtClean="0">
              <a:solidFill>
                <a:schemeClr val="accent6">
                  <a:lumMod val="75000"/>
                </a:schemeClr>
              </a:solidFill>
              <a:ea typeface="ＭＳ Ｐゴシック" pitchFamily="34" charset="-128"/>
            </a:endParaRPr>
          </a:p>
          <a:p>
            <a:pPr lvl="2" eaLnBrk="1" hangingPunct="1"/>
            <a:r>
              <a:rPr lang="el-GR" sz="1600" dirty="0" smtClean="0">
                <a:solidFill>
                  <a:schemeClr val="accent6">
                    <a:lumMod val="75000"/>
                  </a:schemeClr>
                </a:solidFill>
                <a:ea typeface="ＭＳ Ｐゴシック" pitchFamily="34" charset="-128"/>
              </a:rPr>
              <a:t>Τίτλους τραγουδιών, κλπ</a:t>
            </a:r>
            <a:r>
              <a:rPr lang="en-US" sz="1600" dirty="0" smtClean="0">
                <a:solidFill>
                  <a:schemeClr val="accent6">
                    <a:lumMod val="75000"/>
                  </a:schemeClr>
                </a:solidFill>
                <a:ea typeface="ＭＳ Ｐゴシック" pitchFamily="34" charset="-128"/>
              </a:rPr>
              <a:t>.: “Let it be”, “To be or not to be”</a:t>
            </a:r>
          </a:p>
          <a:p>
            <a:pPr lvl="2" eaLnBrk="1" hangingPunct="1"/>
            <a:r>
              <a:rPr lang="en-US" sz="1600" dirty="0" smtClean="0">
                <a:solidFill>
                  <a:schemeClr val="accent6">
                    <a:lumMod val="75000"/>
                  </a:schemeClr>
                </a:solidFill>
                <a:ea typeface="ＭＳ Ｐゴシック" pitchFamily="34" charset="-128"/>
              </a:rPr>
              <a:t>“</a:t>
            </a:r>
            <a:r>
              <a:rPr lang="el-GR" sz="1600" dirty="0" smtClean="0">
                <a:solidFill>
                  <a:schemeClr val="accent6">
                    <a:lumMod val="75000"/>
                  </a:schemeClr>
                </a:solidFill>
                <a:ea typeface="ＭＳ Ｐゴシック" pitchFamily="34" charset="-128"/>
              </a:rPr>
              <a:t>Σχεσιακά</a:t>
            </a:r>
            <a:r>
              <a:rPr lang="en-US" sz="1600" dirty="0" smtClean="0">
                <a:solidFill>
                  <a:schemeClr val="accent6">
                    <a:lumMod val="75000"/>
                  </a:schemeClr>
                </a:solidFill>
                <a:ea typeface="ＭＳ Ｐゴシック" pitchFamily="34" charset="-128"/>
              </a:rPr>
              <a:t>” </a:t>
            </a:r>
            <a:r>
              <a:rPr lang="el-GR" sz="1600" dirty="0" smtClean="0">
                <a:solidFill>
                  <a:schemeClr val="accent6">
                    <a:lumMod val="75000"/>
                  </a:schemeClr>
                </a:solidFill>
                <a:ea typeface="ＭＳ Ｐゴシック" pitchFamily="34" charset="-128"/>
              </a:rPr>
              <a:t>ερωτήματα</a:t>
            </a:r>
            <a:r>
              <a:rPr lang="en-US" sz="1600" dirty="0" smtClean="0">
                <a:solidFill>
                  <a:schemeClr val="accent6">
                    <a:lumMod val="75000"/>
                  </a:schemeClr>
                </a:solidFill>
                <a:ea typeface="ＭＳ Ｐゴシック" pitchFamily="34" charset="-128"/>
              </a:rPr>
              <a:t>: “flights to London”</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51</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2.2.2</a:t>
            </a:r>
          </a:p>
        </p:txBody>
      </p:sp>
    </p:spTree>
    <p:extLst>
      <p:ext uri="{BB962C8B-B14F-4D97-AF65-F5344CB8AC3E}">
        <p14:creationId xmlns:p14="http://schemas.microsoft.com/office/powerpoint/2010/main" val="141007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r>
              <a:rPr lang="el-GR" dirty="0" smtClean="0">
                <a:solidFill>
                  <a:schemeClr val="accent2">
                    <a:lumMod val="75000"/>
                  </a:schemeClr>
                </a:solidFill>
                <a:ea typeface="ＭＳ Ｐゴシック" pitchFamily="34" charset="-128"/>
              </a:rPr>
              <a:t> (</a:t>
            </a:r>
            <a:r>
              <a:rPr lang="en-US" dirty="0" smtClean="0">
                <a:solidFill>
                  <a:schemeClr val="accent2">
                    <a:lumMod val="75000"/>
                  </a:schemeClr>
                </a:solidFill>
                <a:ea typeface="ＭＳ Ｐゴシック" pitchFamily="34" charset="-128"/>
              </a:rPr>
              <a:t>Token normalization)</a:t>
            </a:r>
          </a:p>
        </p:txBody>
      </p:sp>
      <p:sp>
        <p:nvSpPr>
          <p:cNvPr id="34819" name="Rectangle 2051"/>
          <p:cNvSpPr>
            <a:spLocks noGrp="1" noChangeArrowheads="1"/>
          </p:cNvSpPr>
          <p:nvPr>
            <p:ph idx="1"/>
          </p:nvPr>
        </p:nvSpPr>
        <p:spPr>
          <a:xfrm>
            <a:off x="457200" y="1600200"/>
            <a:ext cx="8147248" cy="2404864"/>
          </a:xfrm>
        </p:spPr>
        <p:txBody>
          <a:bodyPr>
            <a:noAutofit/>
          </a:bodyPr>
          <a:lstStyle/>
          <a:p>
            <a:pPr eaLnBrk="1" hangingPunct="1"/>
            <a:r>
              <a:rPr lang="en-US" sz="2400" dirty="0" smtClean="0">
                <a:ea typeface="ＭＳ Ｐゴシック" pitchFamily="34" charset="-128"/>
                <a:sym typeface="Symbol" pitchFamily="18" charset="2"/>
              </a:rPr>
              <a:t>Token normalization: </a:t>
            </a:r>
            <a:r>
              <a:rPr lang="el-GR" sz="2400" dirty="0" err="1" smtClean="0">
                <a:ea typeface="ＭＳ Ｐゴシック" pitchFamily="34" charset="-128"/>
                <a:sym typeface="Symbol" pitchFamily="18" charset="2"/>
              </a:rPr>
              <a:t>κανονικοποίηση</a:t>
            </a:r>
            <a:r>
              <a:rPr lang="el-GR" sz="2400" dirty="0" smtClean="0">
                <a:ea typeface="ＭＳ Ｐゴシック" pitchFamily="34" charset="-128"/>
                <a:sym typeface="Symbol" pitchFamily="18" charset="2"/>
              </a:rPr>
              <a:t> των </a:t>
            </a:r>
            <a:r>
              <a:rPr lang="en-US" sz="2400" dirty="0" smtClean="0">
                <a:ea typeface="ＭＳ Ｐゴシック" pitchFamily="34" charset="-128"/>
                <a:sym typeface="Symbol" pitchFamily="18" charset="2"/>
              </a:rPr>
              <a:t>token </a:t>
            </a:r>
            <a:r>
              <a:rPr lang="el-GR" sz="2400" dirty="0" smtClean="0">
                <a:ea typeface="ＭＳ Ｐゴシック" pitchFamily="34" charset="-128"/>
                <a:sym typeface="Symbol" pitchFamily="18" charset="2"/>
              </a:rPr>
              <a:t>ώστε να εντοπίζονται αντιστοιχίες παρά κάποιες μικρές διαφορές </a:t>
            </a:r>
            <a:endParaRPr lang="en-US" sz="2400" dirty="0" smtClean="0">
              <a:ea typeface="ＭＳ Ｐゴシック" pitchFamily="34" charset="-128"/>
              <a:sym typeface="Symbol" pitchFamily="18" charset="2"/>
            </a:endParaRPr>
          </a:p>
          <a:p>
            <a:pPr eaLnBrk="1" hangingPunct="1"/>
            <a:endParaRPr lang="el-GR" sz="1200" dirty="0" smtClean="0">
              <a:ea typeface="ＭＳ Ｐゴシック" pitchFamily="34" charset="-128"/>
              <a:sym typeface="Symbol" pitchFamily="18" charset="2"/>
            </a:endParaRPr>
          </a:p>
          <a:p>
            <a:pPr eaLnBrk="1" hangingPunct="1"/>
            <a:r>
              <a:rPr lang="en-US" sz="2400" dirty="0" smtClean="0">
                <a:ea typeface="ＭＳ Ｐゴシック" pitchFamily="34" charset="-128"/>
                <a:sym typeface="Symbol" pitchFamily="18" charset="2"/>
              </a:rPr>
              <a:t> </a:t>
            </a:r>
            <a:r>
              <a:rPr lang="el-GR" sz="2400" dirty="0" smtClean="0">
                <a:ea typeface="ＭＳ Ｐゴシック" pitchFamily="34" charset="-128"/>
                <a:sym typeface="Symbol" pitchFamily="18" charset="2"/>
              </a:rPr>
              <a:t>Συχνά ορίζουμε έμμεσα </a:t>
            </a:r>
            <a:r>
              <a:rPr lang="el-GR" sz="2400" dirty="0">
                <a:solidFill>
                  <a:schemeClr val="tx2">
                    <a:lumMod val="60000"/>
                    <a:lumOff val="40000"/>
                  </a:schemeClr>
                </a:solidFill>
                <a:ea typeface="ＭＳ Ｐゴシック" pitchFamily="34" charset="-128"/>
                <a:sym typeface="Symbol" pitchFamily="18" charset="2"/>
              </a:rPr>
              <a:t>κλάσεις </a:t>
            </a:r>
            <a:r>
              <a:rPr lang="el-GR" sz="2400" dirty="0" smtClean="0">
                <a:solidFill>
                  <a:schemeClr val="tx2">
                    <a:lumMod val="60000"/>
                    <a:lumOff val="40000"/>
                  </a:schemeClr>
                </a:solidFill>
                <a:ea typeface="ＭＳ Ｐゴシック" pitchFamily="34" charset="-128"/>
                <a:sym typeface="Symbol" pitchFamily="18" charset="2"/>
              </a:rPr>
              <a:t>ισοδυναμίας </a:t>
            </a:r>
            <a:r>
              <a:rPr lang="el-GR" sz="2400" dirty="0">
                <a:solidFill>
                  <a:schemeClr val="tx2">
                    <a:lumMod val="60000"/>
                    <a:lumOff val="40000"/>
                  </a:schemeClr>
                </a:solidFill>
                <a:ea typeface="ＭＳ Ｐゴシック" pitchFamily="34" charset="-128"/>
                <a:sym typeface="Symbol" pitchFamily="18" charset="2"/>
              </a:rPr>
              <a:t>(</a:t>
            </a:r>
            <a:r>
              <a:rPr lang="en-US" sz="2400" dirty="0">
                <a:solidFill>
                  <a:schemeClr val="tx2">
                    <a:lumMod val="60000"/>
                    <a:lumOff val="40000"/>
                  </a:schemeClr>
                </a:solidFill>
                <a:ea typeface="ＭＳ Ｐゴシック" pitchFamily="34" charset="-128"/>
                <a:sym typeface="Symbol" pitchFamily="18" charset="2"/>
              </a:rPr>
              <a:t>equivalence classes</a:t>
            </a:r>
            <a:r>
              <a:rPr lang="el-GR" sz="2400" dirty="0">
                <a:solidFill>
                  <a:schemeClr val="tx2">
                    <a:lumMod val="60000"/>
                    <a:lumOff val="40000"/>
                  </a:schemeClr>
                </a:solidFill>
                <a:ea typeface="ＭＳ Ｐゴシック" pitchFamily="34" charset="-128"/>
                <a:sym typeface="Symbol" pitchFamily="18" charset="2"/>
              </a:rPr>
              <a:t>)</a:t>
            </a:r>
            <a:r>
              <a:rPr lang="el-GR" sz="2400" dirty="0" smtClean="0">
                <a:solidFill>
                  <a:schemeClr val="tx2">
                    <a:lumMod val="60000"/>
                    <a:lumOff val="40000"/>
                  </a:schemeClr>
                </a:solidFill>
                <a:ea typeface="ＭＳ Ｐゴシック" pitchFamily="34" charset="-128"/>
                <a:sym typeface="Symbol" pitchFamily="18" charset="2"/>
              </a:rPr>
              <a:t> </a:t>
            </a:r>
            <a:r>
              <a:rPr lang="el-GR" sz="2400" dirty="0" smtClean="0">
                <a:ea typeface="ＭＳ Ｐゴシック" pitchFamily="34" charset="-128"/>
                <a:sym typeface="Symbol" pitchFamily="18" charset="2"/>
              </a:rPr>
              <a:t>για τους όρους, δηλαδή, τις απεικονίζουμε στον ίδιο όρο π.χ.</a:t>
            </a:r>
            <a:r>
              <a:rPr lang="en-US" sz="2400" dirty="0" smtClean="0">
                <a:ea typeface="ＭＳ Ｐゴシック" pitchFamily="34" charset="-128"/>
                <a:sym typeface="Symbol" pitchFamily="18" charset="2"/>
              </a:rPr>
              <a:t>, </a:t>
            </a:r>
          </a:p>
          <a:p>
            <a:pPr lvl="1" eaLnBrk="1" hangingPunct="1"/>
            <a:r>
              <a:rPr lang="el-GR" dirty="0" smtClean="0">
                <a:ea typeface="ＭＳ Ｐゴシック" pitchFamily="34" charset="-128"/>
                <a:sym typeface="Symbol" pitchFamily="18" charset="2"/>
              </a:rPr>
              <a:t>Σβήνουμε τις τελείες από έναν όρο </a:t>
            </a:r>
            <a:endParaRPr lang="en-US" dirty="0" smtClean="0">
              <a:ea typeface="ＭＳ Ｐゴシック" pitchFamily="34" charset="-128"/>
              <a:sym typeface="Symbol" pitchFamily="18" charset="2"/>
            </a:endParaRPr>
          </a:p>
          <a:p>
            <a:pPr lvl="2" eaLnBrk="1" hangingPunct="1"/>
            <a:r>
              <a:rPr lang="en-US" sz="1800" b="1" i="1" dirty="0" smtClean="0">
                <a:ea typeface="ＭＳ Ｐゴシック" pitchFamily="34" charset="-128"/>
                <a:sym typeface="Symbol" pitchFamily="18" charset="2"/>
              </a:rPr>
              <a:t>U.S.A.</a:t>
            </a:r>
            <a:r>
              <a:rPr lang="en-US" sz="1800" b="1" dirty="0" smtClean="0">
                <a:ea typeface="ＭＳ Ｐゴシック" pitchFamily="34" charset="-128"/>
                <a:sym typeface="Symbol" pitchFamily="18" charset="2"/>
              </a:rPr>
              <a:t>,</a:t>
            </a:r>
            <a:r>
              <a:rPr lang="en-US" sz="1800" dirty="0" smtClean="0">
                <a:ea typeface="ＭＳ Ｐゴシック" pitchFamily="34" charset="-128"/>
                <a:sym typeface="Symbol" pitchFamily="18" charset="2"/>
              </a:rPr>
              <a:t> </a:t>
            </a:r>
            <a:r>
              <a:rPr lang="en-US" sz="1800" b="1" i="1" dirty="0" smtClean="0">
                <a:ea typeface="ＭＳ Ｐゴシック" pitchFamily="34" charset="-128"/>
                <a:sym typeface="Symbol" pitchFamily="18" charset="2"/>
              </a:rPr>
              <a:t>USA  </a:t>
            </a:r>
            <a:r>
              <a:rPr lang="en-US" sz="1800" b="1" i="1" dirty="0" smtClean="0">
                <a:latin typeface="Wingdings" pitchFamily="2" charset="2"/>
                <a:ea typeface="ＭＳ Ｐゴシック" pitchFamily="34" charset="-128"/>
                <a:sym typeface="Symbol" pitchFamily="18" charset="2"/>
              </a:rPr>
              <a:t></a:t>
            </a:r>
            <a:r>
              <a:rPr lang="en-US" sz="1800" b="1" i="1" dirty="0" smtClean="0">
                <a:ea typeface="ＭＳ Ｐゴシック" pitchFamily="34" charset="-128"/>
                <a:sym typeface="Symbol" pitchFamily="18" charset="2"/>
              </a:rPr>
              <a:t>  USA</a:t>
            </a:r>
          </a:p>
          <a:p>
            <a:pPr lvl="1" eaLnBrk="1" hangingPunct="1"/>
            <a:r>
              <a:rPr lang="el-GR" dirty="0" smtClean="0">
                <a:ea typeface="ＭＳ Ｐゴシック" pitchFamily="34" charset="-128"/>
                <a:sym typeface="Symbol" pitchFamily="18" charset="2"/>
              </a:rPr>
              <a:t>Σβήνουμε τα ενωτικά </a:t>
            </a:r>
            <a:r>
              <a:rPr lang="el-GR" dirty="0">
                <a:ea typeface="ＭＳ Ｐゴシック" pitchFamily="34" charset="-128"/>
                <a:sym typeface="Symbol" pitchFamily="18" charset="2"/>
              </a:rPr>
              <a:t>α</a:t>
            </a:r>
            <a:r>
              <a:rPr lang="el-GR" dirty="0" smtClean="0">
                <a:ea typeface="ＭＳ Ｐゴシック" pitchFamily="34" charset="-128"/>
                <a:sym typeface="Symbol" pitchFamily="18" charset="2"/>
              </a:rPr>
              <a:t>πό έναν όρο </a:t>
            </a:r>
            <a:r>
              <a:rPr lang="en-US" sz="1800" b="1" i="1" dirty="0" smtClean="0">
                <a:ea typeface="ＭＳ Ｐゴシック" pitchFamily="34" charset="-128"/>
                <a:sym typeface="Symbol" pitchFamily="18" charset="2"/>
              </a:rPr>
              <a:t>anti-discriminatory, </a:t>
            </a:r>
            <a:r>
              <a:rPr lang="en-US" sz="1800" b="1" i="1" dirty="0" err="1" smtClean="0">
                <a:ea typeface="ＭＳ Ｐゴシック" pitchFamily="34" charset="-128"/>
                <a:sym typeface="Symbol" pitchFamily="18" charset="2"/>
              </a:rPr>
              <a:t>antidiscriminatory</a:t>
            </a:r>
            <a:endParaRPr lang="el-GR" sz="1800" b="1" i="1" dirty="0" smtClean="0">
              <a:ea typeface="ＭＳ Ｐゴシック" pitchFamily="34" charset="-128"/>
              <a:sym typeface="Symbol" pitchFamily="18" charset="2"/>
            </a:endParaRPr>
          </a:p>
          <a:p>
            <a:pPr lvl="1" eaLnBrk="1" hangingPunct="1"/>
            <a:endParaRPr lang="en-US" sz="1800" b="1" i="1" dirty="0" smtClean="0">
              <a:ea typeface="ＭＳ Ｐゴシック" pitchFamily="34" charset="-128"/>
              <a:sym typeface="Symbol" pitchFamily="18" charset="2"/>
            </a:endParaRPr>
          </a:p>
        </p:txBody>
      </p:sp>
      <p:sp>
        <p:nvSpPr>
          <p:cNvPr id="34821" name="Slide Number Placeholder 4"/>
          <p:cNvSpPr>
            <a:spLocks noGrp="1"/>
          </p:cNvSpPr>
          <p:nvPr>
            <p:ph type="sldNum" sz="quarter" idx="12"/>
          </p:nvPr>
        </p:nvSpPr>
        <p:spPr bwMode="auto">
          <a:noFill/>
          <a:ln>
            <a:miter lim="800000"/>
            <a:headEnd/>
            <a:tailEnd/>
          </a:ln>
        </p:spPr>
        <p:txBody>
          <a:bodyPr/>
          <a:lstStyle/>
          <a:p>
            <a:fld id="{D2BD55F4-3207-4F1F-89F2-BC15AE4FCFF5}" type="slidenum">
              <a:rPr lang="en-US"/>
              <a:pPr/>
              <a:t>52</a:t>
            </a:fld>
            <a:endParaRPr lang="en-US"/>
          </a:p>
        </p:txBody>
      </p:sp>
      <p:sp>
        <p:nvSpPr>
          <p:cNvPr id="3482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2.2.3</a:t>
            </a:r>
          </a:p>
        </p:txBody>
      </p:sp>
      <p:sp>
        <p:nvSpPr>
          <p:cNvPr id="3" name="TextBox 2"/>
          <p:cNvSpPr txBox="1"/>
          <p:nvPr/>
        </p:nvSpPr>
        <p:spPr>
          <a:xfrm>
            <a:off x="272887" y="4797152"/>
            <a:ext cx="7945995" cy="1384995"/>
          </a:xfrm>
          <a:prstGeom prst="rect">
            <a:avLst/>
          </a:prstGeom>
          <a:noFill/>
        </p:spPr>
        <p:txBody>
          <a:bodyPr wrap="square" rtlCol="0">
            <a:spAutoFit/>
          </a:bodyPr>
          <a:lstStyle/>
          <a:p>
            <a:r>
              <a:rPr lang="el-GR" dirty="0">
                <a:solidFill>
                  <a:schemeClr val="tx1"/>
                </a:solidFill>
                <a:latin typeface="+mn-lt"/>
              </a:rPr>
              <a:t>Α</a:t>
            </a:r>
            <a:r>
              <a:rPr lang="el-GR" dirty="0" smtClean="0">
                <a:solidFill>
                  <a:schemeClr val="tx1"/>
                </a:solidFill>
                <a:latin typeface="+mn-lt"/>
              </a:rPr>
              <a:t>πλοί κανόνες αντιστοίχισης</a:t>
            </a:r>
            <a:r>
              <a:rPr lang="en-US" dirty="0" smtClean="0">
                <a:solidFill>
                  <a:schemeClr val="tx1"/>
                </a:solidFill>
                <a:latin typeface="+mn-lt"/>
              </a:rPr>
              <a:t> </a:t>
            </a:r>
            <a:r>
              <a:rPr lang="el-GR" dirty="0" smtClean="0">
                <a:solidFill>
                  <a:schemeClr val="tx1"/>
                </a:solidFill>
                <a:latin typeface="+mn-lt"/>
              </a:rPr>
              <a:t>(</a:t>
            </a:r>
            <a:r>
              <a:rPr lang="en-US" dirty="0" smtClean="0">
                <a:solidFill>
                  <a:schemeClr val="tx1"/>
                </a:solidFill>
                <a:latin typeface="+mn-lt"/>
              </a:rPr>
              <a:t>mapping rules)</a:t>
            </a:r>
            <a:endParaRPr lang="el-GR" dirty="0" smtClean="0">
              <a:solidFill>
                <a:schemeClr val="tx1"/>
              </a:solidFill>
              <a:latin typeface="+mn-lt"/>
            </a:endParaRPr>
          </a:p>
          <a:p>
            <a:pPr marL="1085850" lvl="1" indent="-342900">
              <a:buFont typeface="Wingdings" panose="05000000000000000000" pitchFamily="2" charset="2"/>
              <a:buChar char="§"/>
            </a:pPr>
            <a:r>
              <a:rPr lang="el-GR" sz="2000" dirty="0" smtClean="0">
                <a:solidFill>
                  <a:schemeClr val="tx1"/>
                </a:solidFill>
                <a:latin typeface="+mn-lt"/>
              </a:rPr>
              <a:t>Δε χρειάζεται πλήρης προσδιορισμός</a:t>
            </a:r>
          </a:p>
          <a:p>
            <a:pPr marL="1085850" lvl="1" indent="-342900">
              <a:buFont typeface="Wingdings" panose="05000000000000000000" pitchFamily="2" charset="2"/>
              <a:buChar char="§"/>
            </a:pPr>
            <a:r>
              <a:rPr lang="el-GR" sz="2000" dirty="0">
                <a:solidFill>
                  <a:schemeClr val="tx1"/>
                </a:solidFill>
                <a:latin typeface="+mn-lt"/>
              </a:rPr>
              <a:t>Μερικές φορές δεν είναι εύκολο να εντοπιστεί πότε χρειάζεται προσθήκη </a:t>
            </a:r>
            <a:r>
              <a:rPr lang="el-GR" sz="2000" dirty="0" smtClean="0">
                <a:solidFill>
                  <a:schemeClr val="tx1"/>
                </a:solidFill>
                <a:latin typeface="+mn-lt"/>
              </a:rPr>
              <a:t>χαρακτήρων</a:t>
            </a:r>
            <a:endParaRPr lang="en-US" sz="20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endParaRPr lang="en-US" dirty="0" smtClean="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467281" y="1552600"/>
            <a:ext cx="8507288" cy="4924400"/>
          </a:xfrm>
        </p:spPr>
        <p:txBody>
          <a:bodyPr/>
          <a:lstStyle/>
          <a:p>
            <a:pPr marL="0" indent="0" eaLnBrk="1" hangingPunct="1">
              <a:buNone/>
            </a:pPr>
            <a:r>
              <a:rPr lang="el-GR" sz="2400" dirty="0" smtClean="0">
                <a:ea typeface="ＭＳ Ｐゴシック" pitchFamily="34" charset="-128"/>
                <a:sym typeface="Symbol" pitchFamily="18" charset="2"/>
              </a:rPr>
              <a:t>Μια εναλλακτική προσέγγιση στις κλάσεις ισοδυναμίας είναι να </a:t>
            </a:r>
            <a:r>
              <a:rPr lang="el-GR" sz="2400" i="1" dirty="0" smtClean="0">
                <a:solidFill>
                  <a:schemeClr val="accent6">
                    <a:lumMod val="75000"/>
                  </a:schemeClr>
                </a:solidFill>
                <a:ea typeface="ＭＳ Ｐゴシック" pitchFamily="34" charset="-128"/>
                <a:sym typeface="Symbol" pitchFamily="18" charset="2"/>
              </a:rPr>
              <a:t>κρατάμε όλα </a:t>
            </a:r>
            <a:r>
              <a:rPr lang="el-GR" sz="2400" i="1" dirty="0" smtClean="0">
                <a:ea typeface="ＭＳ Ｐゴシック" pitchFamily="34" charset="-128"/>
                <a:sym typeface="Symbol" pitchFamily="18" charset="2"/>
              </a:rPr>
              <a:t>τα μη </a:t>
            </a:r>
            <a:r>
              <a:rPr lang="el-GR" sz="2400" i="1" dirty="0" err="1" smtClean="0">
                <a:ea typeface="ＭＳ Ｐゴシック" pitchFamily="34" charset="-128"/>
                <a:sym typeface="Symbol" pitchFamily="18" charset="2"/>
              </a:rPr>
              <a:t>κανονικοποιημένα</a:t>
            </a:r>
            <a:r>
              <a:rPr lang="el-GR" sz="2400" i="1" dirty="0" smtClean="0">
                <a:ea typeface="ＭＳ Ｐゴシック" pitchFamily="34" charset="-128"/>
                <a:sym typeface="Symbol" pitchFamily="18" charset="2"/>
              </a:rPr>
              <a:t> </a:t>
            </a:r>
            <a:r>
              <a:rPr lang="en-US" sz="2400" i="1" dirty="0" smtClean="0">
                <a:ea typeface="ＭＳ Ｐゴシック" pitchFamily="34" charset="-128"/>
                <a:sym typeface="Symbol" pitchFamily="18" charset="2"/>
              </a:rPr>
              <a:t>token </a:t>
            </a:r>
            <a:r>
              <a:rPr lang="el-GR" sz="2400" i="1" dirty="0" smtClean="0">
                <a:ea typeface="ＭＳ Ｐゴシック" pitchFamily="34" charset="-128"/>
                <a:sym typeface="Symbol" pitchFamily="18" charset="2"/>
              </a:rPr>
              <a:t> (να ορίσουμε αντιστοιχία μεταξύ τους)</a:t>
            </a:r>
            <a:endParaRPr lang="en-US" sz="2400" i="1" dirty="0" smtClean="0">
              <a:ea typeface="ＭＳ Ｐゴシック" pitchFamily="34" charset="-128"/>
              <a:sym typeface="Symbol" pitchFamily="18" charset="2"/>
            </a:endParaRPr>
          </a:p>
          <a:p>
            <a:pPr lvl="1" eaLnBrk="1" hangingPunct="1"/>
            <a:r>
              <a:rPr lang="el-GR" sz="1600" i="1" dirty="0" smtClean="0">
                <a:solidFill>
                  <a:schemeClr val="accent2">
                    <a:lumMod val="50000"/>
                  </a:schemeClr>
                </a:solidFill>
                <a:ea typeface="ＭＳ Ｐゴシック" pitchFamily="34" charset="-128"/>
                <a:sym typeface="Symbol" pitchFamily="18" charset="2"/>
              </a:rPr>
              <a:t>(μπορεί να χρησιμοποιηθεί και για συνώνυμα, «χειροποίητες» λίστες συνωνύμων )</a:t>
            </a:r>
          </a:p>
          <a:p>
            <a:pPr marL="514350" indent="-514350" eaLnBrk="1" hangingPunct="1">
              <a:buFont typeface="+mj-lt"/>
              <a:buAutoNum type="arabicPeriod"/>
            </a:pPr>
            <a:r>
              <a:rPr lang="en-US" sz="2400" dirty="0" smtClean="0">
                <a:ea typeface="ＭＳ Ｐゴシック" pitchFamily="34" charset="-128"/>
                <a:sym typeface="Symbol" pitchFamily="18" charset="2"/>
              </a:rPr>
              <a:t>(</a:t>
            </a:r>
            <a:r>
              <a:rPr lang="el-GR" sz="2400" dirty="0" smtClean="0">
                <a:ea typeface="ＭＳ Ｐゴシック" pitchFamily="34" charset="-128"/>
                <a:sym typeface="Symbol" pitchFamily="18" charset="2"/>
              </a:rPr>
              <a:t>α</a:t>
            </a:r>
            <a:r>
              <a:rPr lang="en-US" sz="2400" dirty="0" smtClean="0">
                <a:ea typeface="ＭＳ Ｐゴシック" pitchFamily="34" charset="-128"/>
                <a:sym typeface="Symbol" pitchFamily="18" charset="2"/>
              </a:rPr>
              <a:t>) </a:t>
            </a:r>
            <a:r>
              <a:rPr lang="el-GR" sz="2400" dirty="0" err="1" smtClean="0">
                <a:ea typeface="ＭＳ Ｐゴシック" pitchFamily="34" charset="-128"/>
                <a:sym typeface="Symbol" pitchFamily="18" charset="2"/>
              </a:rPr>
              <a:t>Ευρετηριοποίηση</a:t>
            </a:r>
            <a:r>
              <a:rPr lang="el-GR" sz="2400" dirty="0" smtClean="0">
                <a:ea typeface="ＭＳ Ｐゴシック" pitchFamily="34" charset="-128"/>
                <a:sym typeface="Symbol" pitchFamily="18" charset="2"/>
              </a:rPr>
              <a:t> του μη </a:t>
            </a:r>
            <a:r>
              <a:rPr lang="el-GR" sz="2400" dirty="0" err="1" smtClean="0">
                <a:ea typeface="ＭＳ Ｐゴシック" pitchFamily="34" charset="-128"/>
                <a:sym typeface="Symbol" pitchFamily="18" charset="2"/>
              </a:rPr>
              <a:t>κανονικοποιημένου</a:t>
            </a:r>
            <a:r>
              <a:rPr lang="el-GR" sz="2400" dirty="0" smtClean="0">
                <a:ea typeface="ＭＳ Ｐゴシック" pitchFamily="34" charset="-128"/>
                <a:sym typeface="Symbol" pitchFamily="18" charset="2"/>
              </a:rPr>
              <a:t> όρου και (β) διεύρυνση κατά την ερώτηση (διάζευξη)</a:t>
            </a:r>
          </a:p>
          <a:p>
            <a:pPr marL="457200" lvl="1" indent="0" eaLnBrk="1" hangingPunct="1">
              <a:buNone/>
            </a:pPr>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windows</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Windows, windows, window</a:t>
            </a:r>
          </a:p>
          <a:p>
            <a:pPr marL="457200" lvl="1" indent="0" eaLnBrk="1" hangingPunct="1">
              <a:buNone/>
            </a:pPr>
            <a:r>
              <a:rPr lang="el-GR" sz="1600" i="1" dirty="0" smtClean="0">
                <a:solidFill>
                  <a:schemeClr val="accent2">
                    <a:lumMod val="50000"/>
                  </a:schemeClr>
                </a:solidFill>
                <a:ea typeface="ＭＳ Ｐゴシック" pitchFamily="34" charset="-128"/>
                <a:sym typeface="Symbol" pitchFamily="18" charset="2"/>
              </a:rPr>
              <a:t>(συνώνυμα) </a:t>
            </a:r>
            <a:r>
              <a:rPr lang="en-US" sz="1600" i="1" dirty="0" smtClean="0">
                <a:solidFill>
                  <a:schemeClr val="accent2">
                    <a:lumMod val="50000"/>
                  </a:schemeClr>
                </a:solidFill>
                <a:ea typeface="ＭＳ Ｐゴシック" pitchFamily="34" charset="-128"/>
                <a:sym typeface="Symbol" pitchFamily="18" charset="2"/>
              </a:rPr>
              <a:t>Enter</a:t>
            </a:r>
            <a:r>
              <a:rPr lang="en-US" sz="1600" i="1" dirty="0">
                <a:solidFill>
                  <a:schemeClr val="accent2">
                    <a:lumMod val="50000"/>
                  </a:schemeClr>
                </a:solidFill>
                <a:ea typeface="ＭＳ Ｐゴシック" pitchFamily="34" charset="-128"/>
                <a:sym typeface="Symbol" pitchFamily="18" charset="2"/>
              </a:rPr>
              <a:t>: car  Search: car </a:t>
            </a:r>
            <a:r>
              <a:rPr lang="en-US" sz="1600" i="1" dirty="0" smtClean="0">
                <a:solidFill>
                  <a:schemeClr val="accent2">
                    <a:lumMod val="50000"/>
                  </a:schemeClr>
                </a:solidFill>
                <a:ea typeface="ＭＳ Ｐゴシック" pitchFamily="34" charset="-128"/>
                <a:sym typeface="Symbol" pitchFamily="18" charset="2"/>
              </a:rPr>
              <a:t>automobile</a:t>
            </a:r>
          </a:p>
          <a:p>
            <a:pPr marL="514350" indent="-514350" eaLnBrk="1" hangingPunct="1">
              <a:buFont typeface="+mj-lt"/>
              <a:buAutoNum type="arabicPeriod"/>
            </a:pPr>
            <a:r>
              <a:rPr lang="el-GR" sz="2400" dirty="0" smtClean="0">
                <a:ea typeface="ＭＳ Ｐゴシック" pitchFamily="34" charset="-128"/>
                <a:sym typeface="Symbol" pitchFamily="18" charset="2"/>
              </a:rPr>
              <a:t>Εναλλακτικά, καταχωρούμε το έγγραφο στις λίστες καταχώρησης κάθε συνώνυμου (πχ έγγραφο που περιέχει το </a:t>
            </a:r>
            <a:r>
              <a:rPr lang="en-US" sz="2400" dirty="0" smtClean="0">
                <a:ea typeface="ＭＳ Ｐゴシック" pitchFamily="34" charset="-128"/>
                <a:sym typeface="Symbol" pitchFamily="18" charset="2"/>
              </a:rPr>
              <a:t>car </a:t>
            </a:r>
            <a:r>
              <a:rPr lang="el-GR" sz="2400" dirty="0" smtClean="0">
                <a:ea typeface="ＭＳ Ｐゴシック" pitchFamily="34" charset="-128"/>
                <a:sym typeface="Symbol" pitchFamily="18" charset="2"/>
              </a:rPr>
              <a:t>καταχωρείται και στο </a:t>
            </a:r>
            <a:r>
              <a:rPr lang="en-US" sz="2400" dirty="0" smtClean="0">
                <a:ea typeface="ＭＳ Ｐゴシック" pitchFamily="34" charset="-128"/>
                <a:sym typeface="Symbol" pitchFamily="18" charset="2"/>
              </a:rPr>
              <a:t>automobile</a:t>
            </a:r>
            <a:r>
              <a:rPr lang="en-US" dirty="0" smtClean="0">
                <a:ea typeface="ＭＳ Ｐゴシック" pitchFamily="34" charset="-128"/>
                <a:sym typeface="Symbol" pitchFamily="18" charset="2"/>
              </a:rPr>
              <a:t>)</a:t>
            </a:r>
            <a:endParaRPr lang="el-GR" dirty="0" smtClean="0">
              <a:ea typeface="ＭＳ Ｐゴシック" pitchFamily="34" charset="-128"/>
              <a:sym typeface="Symbol" pitchFamily="18" charset="2"/>
            </a:endParaRPr>
          </a:p>
          <a:p>
            <a:pPr marL="0" indent="0" eaLnBrk="1" hangingPunct="1">
              <a:buNone/>
            </a:pPr>
            <a:r>
              <a:rPr lang="el-GR" dirty="0" smtClean="0">
                <a:ea typeface="ＭＳ Ｐゴシック" pitchFamily="34" charset="-128"/>
                <a:sym typeface="Symbol" pitchFamily="18" charset="2"/>
              </a:rPr>
              <a:t>Το 1 ή το 2 είναι καλύτερο;</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53</a:t>
            </a:fld>
            <a:endParaRPr lang="en-US"/>
          </a:p>
        </p:txBody>
      </p:sp>
      <p:sp>
        <p:nvSpPr>
          <p:cNvPr id="389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r>
              <a:rPr lang="el-GR" dirty="0" smtClean="0">
                <a:solidFill>
                  <a:schemeClr val="accent2">
                    <a:lumMod val="75000"/>
                  </a:schemeClr>
                </a:solidFill>
                <a:ea typeface="ＭＳ Ｐゴシック" pitchFamily="34" charset="-128"/>
              </a:rPr>
              <a:t> σε όρους</a:t>
            </a:r>
            <a:endParaRPr lang="en-US" dirty="0" smtClean="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p:txBody>
          <a:bodyPr/>
          <a:lstStyle/>
          <a:p>
            <a:pPr eaLnBrk="1" hangingPunct="1"/>
            <a:endParaRPr lang="en-US" dirty="0" smtClean="0">
              <a:ea typeface="ＭＳ Ｐゴシック" pitchFamily="34" charset="-128"/>
              <a:sym typeface="Symbol" pitchFamily="18" charset="2"/>
            </a:endParaRPr>
          </a:p>
          <a:p>
            <a:pPr marL="0" indent="0" eaLnBrk="1" hangingPunct="1">
              <a:buNone/>
            </a:pPr>
            <a:r>
              <a:rPr lang="el-GR" dirty="0">
                <a:solidFill>
                  <a:srgbClr val="336699"/>
                </a:solidFill>
                <a:ea typeface="ＭＳ Ｐゴシック" pitchFamily="34" charset="-128"/>
                <a:sym typeface="Symbol" pitchFamily="18" charset="2"/>
              </a:rPr>
              <a:t>Μ</a:t>
            </a:r>
            <a:r>
              <a:rPr lang="el-GR" dirty="0" smtClean="0">
                <a:solidFill>
                  <a:srgbClr val="336699"/>
                </a:solidFill>
                <a:ea typeface="ＭＳ Ｐゴシック" pitchFamily="34" charset="-128"/>
                <a:sym typeface="Symbol" pitchFamily="18" charset="2"/>
              </a:rPr>
              <a:t>η συμμετρική διεύρυνση </a:t>
            </a:r>
            <a:endParaRPr lang="en-US" dirty="0" smtClean="0">
              <a:solidFill>
                <a:srgbClr val="336699"/>
              </a:solidFill>
              <a:ea typeface="ＭＳ Ｐゴシック" pitchFamily="34" charset="-128"/>
              <a:sym typeface="Symbol" pitchFamily="18" charset="2"/>
            </a:endParaRPr>
          </a:p>
          <a:p>
            <a:pPr eaLnBrk="1" hangingPunct="1"/>
            <a:r>
              <a:rPr lang="el-GR" dirty="0" smtClean="0">
                <a:ea typeface="ＭＳ Ｐゴシック" pitchFamily="34" charset="-128"/>
                <a:sym typeface="Symbol" pitchFamily="18" charset="2"/>
              </a:rPr>
              <a:t>Ένα παράδειγμα όπου αυτό μπορεί να φανεί χρήσιμο </a:t>
            </a:r>
          </a:p>
          <a:p>
            <a:pPr lvl="1" eaLnBrk="1" hangingPunct="1"/>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 windows</a:t>
            </a:r>
          </a:p>
          <a:p>
            <a:pPr lvl="1" eaLnBrk="1" hangingPunct="1"/>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windows</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Windows, windows, window</a:t>
            </a:r>
          </a:p>
          <a:p>
            <a:pPr lvl="1" eaLnBrk="1" hangingPunct="1"/>
            <a:r>
              <a:rPr lang="en-US" sz="2000" dirty="0" smtClean="0">
                <a:ea typeface="ＭＳ Ｐゴシック" pitchFamily="34" charset="-128"/>
                <a:sym typeface="Symbol" pitchFamily="18" charset="2"/>
              </a:rPr>
              <a:t>Enter: </a:t>
            </a:r>
            <a:r>
              <a:rPr lang="en-US" sz="2000" b="1" i="1" dirty="0" smtClean="0">
                <a:ea typeface="ＭＳ Ｐゴシック" pitchFamily="34" charset="-128"/>
                <a:sym typeface="Symbol" pitchFamily="18" charset="2"/>
              </a:rPr>
              <a:t>Windows</a:t>
            </a:r>
            <a:r>
              <a:rPr lang="en-US" sz="2000" dirty="0" smtClean="0">
                <a:ea typeface="ＭＳ Ｐゴシック" pitchFamily="34" charset="-128"/>
                <a:sym typeface="Symbol" pitchFamily="18" charset="2"/>
              </a:rPr>
              <a:t>	Search: </a:t>
            </a:r>
            <a:r>
              <a:rPr lang="en-US" sz="2000" b="1" i="1" dirty="0" smtClean="0">
                <a:ea typeface="ＭＳ Ｐゴシック" pitchFamily="34" charset="-128"/>
                <a:sym typeface="Symbol" pitchFamily="18" charset="2"/>
              </a:rPr>
              <a:t>Windows</a:t>
            </a:r>
            <a:endParaRPr lang="el-GR" sz="2000" b="1" i="1" dirty="0" smtClean="0">
              <a:ea typeface="ＭＳ Ｐゴシック" pitchFamily="34" charset="-128"/>
              <a:sym typeface="Symbol" pitchFamily="18" charset="2"/>
            </a:endParaRPr>
          </a:p>
          <a:p>
            <a:pPr lvl="1" eaLnBrk="1" hangingPunct="1"/>
            <a:endParaRPr lang="en-US" sz="2000" b="1" i="1" dirty="0" smtClean="0">
              <a:ea typeface="ＭＳ Ｐゴシック" pitchFamily="34" charset="-128"/>
              <a:sym typeface="Symbol" pitchFamily="18" charset="2"/>
            </a:endParaRPr>
          </a:p>
          <a:p>
            <a:pPr eaLnBrk="1" hangingPunct="1"/>
            <a:r>
              <a:rPr lang="el-GR" dirty="0" smtClean="0">
                <a:ea typeface="ＭＳ Ｐゴシック" pitchFamily="34" charset="-128"/>
                <a:sym typeface="Symbol" pitchFamily="18" charset="2"/>
              </a:rPr>
              <a:t>Θεωρητικά πιο ισχυρό από τις λίστες αλλά λιγότερο αποδοτικό</a:t>
            </a:r>
          </a:p>
          <a:p>
            <a:pPr eaLnBrk="1" hangingPunct="1"/>
            <a:r>
              <a:rPr lang="el-GR" dirty="0" smtClean="0">
                <a:ea typeface="ＭＳ Ｐゴシック" pitchFamily="34" charset="-128"/>
                <a:sym typeface="Symbol" pitchFamily="18" charset="2"/>
              </a:rPr>
              <a:t>Είναι η </a:t>
            </a:r>
            <a:r>
              <a:rPr lang="el-GR" dirty="0" err="1" smtClean="0">
                <a:ea typeface="ＭＳ Ｐゴシック" pitchFamily="34" charset="-128"/>
                <a:sym typeface="Symbol" pitchFamily="18" charset="2"/>
              </a:rPr>
              <a:t>κανονικοποίηση</a:t>
            </a:r>
            <a:r>
              <a:rPr lang="el-GR" dirty="0" smtClean="0">
                <a:ea typeface="ＭＳ Ｐゴシック" pitchFamily="34" charset="-128"/>
                <a:sym typeface="Symbol" pitchFamily="18" charset="2"/>
              </a:rPr>
              <a:t> πάντα καλή, </a:t>
            </a:r>
            <a:r>
              <a:rPr lang="en-US" dirty="0" smtClean="0">
                <a:ea typeface="ＭＳ Ｐゴシック" pitchFamily="34" charset="-128"/>
                <a:sym typeface="Symbol" pitchFamily="18" charset="2"/>
              </a:rPr>
              <a:t>U.S.A, C.A.T?</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54</a:t>
            </a:fld>
            <a:endParaRPr lang="en-US"/>
          </a:p>
        </p:txBody>
      </p:sp>
      <p:sp>
        <p:nvSpPr>
          <p:cNvPr id="3891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l-GR" sz="1600" dirty="0" smtClean="0">
                <a:solidFill>
                  <a:schemeClr val="tx1"/>
                </a:solidFill>
              </a:rPr>
              <a:t> </a:t>
            </a:r>
            <a:r>
              <a:rPr lang="en-US" sz="1600" dirty="0" smtClean="0">
                <a:solidFill>
                  <a:schemeClr val="tx1"/>
                </a:solidFill>
              </a:rPr>
              <a:t>2.2.3</a:t>
            </a:r>
            <a:endParaRPr lang="en-US" sz="1600" dirty="0">
              <a:solidFill>
                <a:schemeClr val="tx1"/>
              </a:solidFill>
            </a:endParaRPr>
          </a:p>
        </p:txBody>
      </p:sp>
    </p:spTree>
    <p:extLst>
      <p:ext uri="{BB962C8B-B14F-4D97-AF65-F5344CB8AC3E}">
        <p14:creationId xmlns:p14="http://schemas.microsoft.com/office/powerpoint/2010/main" val="241513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smtClean="0">
                <a:solidFill>
                  <a:schemeClr val="accent2">
                    <a:lumMod val="75000"/>
                  </a:schemeClr>
                </a:solidFill>
                <a:ea typeface="ＭＳ Ｐゴシック" pitchFamily="34" charset="-128"/>
              </a:rPr>
              <a:t>Κανονικοποίηση</a:t>
            </a:r>
            <a:r>
              <a:rPr lang="en-US" dirty="0" smtClean="0">
                <a:solidFill>
                  <a:schemeClr val="accent2">
                    <a:lumMod val="75000"/>
                  </a:schemeClr>
                </a:solidFill>
                <a:ea typeface="ＭＳ Ｐゴシック" pitchFamily="34" charset="-128"/>
              </a:rPr>
              <a:t>: </a:t>
            </a:r>
            <a:r>
              <a:rPr lang="el-GR" dirty="0" smtClean="0">
                <a:solidFill>
                  <a:schemeClr val="accent2">
                    <a:lumMod val="75000"/>
                  </a:schemeClr>
                </a:solidFill>
                <a:ea typeface="ＭＳ Ｐゴシック" pitchFamily="34" charset="-128"/>
              </a:rPr>
              <a:t>άλλες γλώσσες, τόνοι, διακριτικά</a:t>
            </a:r>
            <a:endParaRPr lang="en-US" dirty="0" smtClean="0">
              <a:solidFill>
                <a:schemeClr val="accent2">
                  <a:lumMod val="75000"/>
                </a:schemeClr>
              </a:solidFill>
              <a:ea typeface="ＭＳ Ｐゴシック" pitchFamily="34" charset="-128"/>
            </a:endParaRPr>
          </a:p>
        </p:txBody>
      </p:sp>
      <p:sp>
        <p:nvSpPr>
          <p:cNvPr id="35843" name="Rectangle 3"/>
          <p:cNvSpPr>
            <a:spLocks noGrp="1" noChangeArrowheads="1"/>
          </p:cNvSpPr>
          <p:nvPr>
            <p:ph idx="1"/>
          </p:nvPr>
        </p:nvSpPr>
        <p:spPr/>
        <p:txBody>
          <a:bodyPr>
            <a:noAutofit/>
          </a:bodyPr>
          <a:lstStyle/>
          <a:p>
            <a:pPr marL="0" indent="0" eaLnBrk="1" hangingPunct="1">
              <a:buNone/>
            </a:pPr>
            <a:r>
              <a:rPr lang="el-GR" sz="2400" dirty="0" smtClean="0">
                <a:ea typeface="ＭＳ Ｐゴシック" pitchFamily="34" charset="-128"/>
              </a:rPr>
              <a:t>60% ιστοσελίδων στα Αγγλικά (2007) – 1/3 των χρηστών του διαδικτύου - 10% του παγκόσμιου πληθυσμού μιλούν Αγγλικά</a:t>
            </a:r>
          </a:p>
          <a:p>
            <a:pPr eaLnBrk="1" hangingPunct="1"/>
            <a:r>
              <a:rPr lang="en-US" sz="2000" dirty="0" smtClean="0">
                <a:ea typeface="ＭＳ Ｐゴシック" pitchFamily="34" charset="-128"/>
              </a:rPr>
              <a:t>Accents: </a:t>
            </a:r>
            <a:r>
              <a:rPr lang="el-GR" sz="2000" dirty="0" smtClean="0">
                <a:ea typeface="ＭＳ Ｐゴシック" pitchFamily="34" charset="-128"/>
              </a:rPr>
              <a:t>π</a:t>
            </a:r>
            <a:r>
              <a:rPr lang="en-US" sz="2000" dirty="0" smtClean="0">
                <a:ea typeface="ＭＳ Ｐゴシック" pitchFamily="34" charset="-128"/>
              </a:rPr>
              <a:t>.</a:t>
            </a:r>
            <a:r>
              <a:rPr lang="el-GR" sz="2000" dirty="0" smtClean="0">
                <a:ea typeface="ＭＳ Ｐゴシック" pitchFamily="34" charset="-128"/>
              </a:rPr>
              <a:t>χ</a:t>
            </a:r>
            <a:r>
              <a:rPr lang="en-US" sz="2000" dirty="0" smtClean="0">
                <a:ea typeface="ＭＳ Ｐゴシック" pitchFamily="34" charset="-128"/>
              </a:rPr>
              <a:t>., </a:t>
            </a:r>
            <a:r>
              <a:rPr lang="el-GR" sz="2000" dirty="0" smtClean="0">
                <a:ea typeface="ＭＳ Ｐゴシック" pitchFamily="34" charset="-128"/>
              </a:rPr>
              <a:t>Γαλλικά</a:t>
            </a:r>
            <a:r>
              <a:rPr lang="en-US" sz="2000" b="1" i="1" dirty="0" smtClean="0">
                <a:ea typeface="ＭＳ Ｐゴシック" pitchFamily="34" charset="-128"/>
              </a:rPr>
              <a:t> résumé</a:t>
            </a:r>
            <a:r>
              <a:rPr lang="en-US" sz="2000" dirty="0" smtClean="0">
                <a:ea typeface="ＭＳ Ｐゴシック" pitchFamily="34" charset="-128"/>
              </a:rPr>
              <a:t> vs. </a:t>
            </a:r>
            <a:r>
              <a:rPr lang="en-US" sz="2000" b="1" i="1" dirty="0" smtClean="0">
                <a:ea typeface="ＭＳ Ｐゴシック" pitchFamily="34" charset="-128"/>
              </a:rPr>
              <a:t>resume</a:t>
            </a:r>
            <a:r>
              <a:rPr lang="en-US" sz="2000" b="1" dirty="0" smtClean="0">
                <a:ea typeface="ＭＳ Ｐゴシック" pitchFamily="34" charset="-128"/>
              </a:rPr>
              <a:t>.</a:t>
            </a:r>
          </a:p>
          <a:p>
            <a:pPr eaLnBrk="1" hangingPunct="1"/>
            <a:r>
              <a:rPr lang="en-US" sz="2000" dirty="0" smtClean="0">
                <a:ea typeface="ＭＳ Ｐゴシック" pitchFamily="34" charset="-128"/>
                <a:sym typeface="Symbol" pitchFamily="18" charset="2"/>
              </a:rPr>
              <a:t>Umlauts: </a:t>
            </a:r>
            <a:r>
              <a:rPr lang="el-GR" sz="2000" dirty="0" smtClean="0">
                <a:ea typeface="ＭＳ Ｐゴシック" pitchFamily="34" charset="-128"/>
                <a:sym typeface="Symbol" pitchFamily="18" charset="2"/>
              </a:rPr>
              <a:t>π</a:t>
            </a:r>
            <a:r>
              <a:rPr lang="en-US" sz="2000" dirty="0" smtClean="0">
                <a:ea typeface="ＭＳ Ｐゴシック" pitchFamily="34" charset="-128"/>
                <a:sym typeface="Symbol" pitchFamily="18" charset="2"/>
              </a:rPr>
              <a:t>.</a:t>
            </a:r>
            <a:r>
              <a:rPr lang="el-GR" sz="2000" dirty="0" smtClean="0">
                <a:ea typeface="ＭＳ Ｐゴシック" pitchFamily="34" charset="-128"/>
                <a:sym typeface="Symbol" pitchFamily="18" charset="2"/>
              </a:rPr>
              <a:t>χ</a:t>
            </a:r>
            <a:r>
              <a:rPr lang="en-US" sz="2000" dirty="0" smtClean="0">
                <a:ea typeface="ＭＳ Ｐゴシック" pitchFamily="34" charset="-128"/>
                <a:sym typeface="Symbol" pitchFamily="18" charset="2"/>
              </a:rPr>
              <a:t>., </a:t>
            </a:r>
            <a:r>
              <a:rPr lang="el-GR" sz="2000" dirty="0" smtClean="0">
                <a:ea typeface="ＭＳ Ｐゴシック" pitchFamily="34" charset="-128"/>
                <a:sym typeface="Symbol" pitchFamily="18" charset="2"/>
              </a:rPr>
              <a:t>Γερμανικά</a:t>
            </a:r>
            <a:r>
              <a:rPr lang="en-US" sz="2000" dirty="0" smtClean="0">
                <a:ea typeface="ＭＳ Ｐゴシック" pitchFamily="34" charset="-128"/>
                <a:sym typeface="Symbol" pitchFamily="18" charset="2"/>
              </a:rPr>
              <a:t>: </a:t>
            </a:r>
            <a:r>
              <a:rPr lang="en-US" sz="2000" b="1" i="1" dirty="0" err="1" smtClean="0">
                <a:ea typeface="ＭＳ Ｐゴシック" pitchFamily="34" charset="-128"/>
                <a:sym typeface="Symbol" pitchFamily="18" charset="2"/>
              </a:rPr>
              <a:t>Tuebingen</a:t>
            </a:r>
            <a:r>
              <a:rPr lang="en-US" sz="2000" dirty="0" smtClean="0">
                <a:ea typeface="ＭＳ Ｐゴシック" pitchFamily="34" charset="-128"/>
                <a:sym typeface="Symbol" pitchFamily="18" charset="2"/>
              </a:rPr>
              <a:t> vs. </a:t>
            </a:r>
            <a:r>
              <a:rPr lang="en-US" sz="2000" b="1" i="1" dirty="0" err="1" smtClean="0">
                <a:ea typeface="ＭＳ Ｐゴシック" pitchFamily="34" charset="-128"/>
                <a:sym typeface="Symbol" pitchFamily="18" charset="2"/>
              </a:rPr>
              <a:t>Tübingen</a:t>
            </a:r>
            <a:endParaRPr lang="en-US" sz="2000" b="1" i="1" dirty="0" smtClean="0">
              <a:ea typeface="ＭＳ Ｐゴシック" pitchFamily="34" charset="-128"/>
              <a:sym typeface="Symbol" pitchFamily="18" charset="2"/>
            </a:endParaRPr>
          </a:p>
          <a:p>
            <a:pPr lvl="1" eaLnBrk="1" hangingPunct="1"/>
            <a:r>
              <a:rPr lang="el-GR" sz="2000" dirty="0" smtClean="0">
                <a:ea typeface="ＭＳ Ｐゴシック" pitchFamily="34" charset="-128"/>
                <a:sym typeface="Symbol" pitchFamily="18" charset="2"/>
              </a:rPr>
              <a:t>Πρέπει να είναι ισοδύναμα</a:t>
            </a:r>
            <a:endParaRPr lang="en-US" sz="2000" dirty="0" smtClean="0">
              <a:ea typeface="ＭＳ Ｐゴシック" pitchFamily="34" charset="-128"/>
              <a:sym typeface="Symbol" pitchFamily="18" charset="2"/>
            </a:endParaRPr>
          </a:p>
          <a:p>
            <a:pPr eaLnBrk="1" hangingPunct="1"/>
            <a:r>
              <a:rPr lang="el-GR" sz="2400" dirty="0" smtClean="0">
                <a:ea typeface="ＭＳ Ｐゴシック" pitchFamily="34" charset="-128"/>
                <a:sym typeface="Symbol" pitchFamily="18" charset="2"/>
              </a:rPr>
              <a:t>Πιο βασικό κριτήριο</a:t>
            </a:r>
            <a:r>
              <a:rPr lang="en-US" sz="2400" dirty="0" smtClean="0">
                <a:ea typeface="ＭＳ Ｐゴシック" pitchFamily="34" charset="-128"/>
                <a:sym typeface="Symbol" pitchFamily="18" charset="2"/>
              </a:rPr>
              <a:t>:</a:t>
            </a:r>
          </a:p>
          <a:p>
            <a:pPr lvl="1" eaLnBrk="1" hangingPunct="1"/>
            <a:r>
              <a:rPr lang="el-GR" dirty="0" smtClean="0">
                <a:ea typeface="ＭＳ Ｐゴシック" pitchFamily="34" charset="-128"/>
                <a:sym typeface="Symbol" pitchFamily="18" charset="2"/>
              </a:rPr>
              <a:t>Πως προτιμούν οι χρήστες να γράφουν αυτές τις λέξεις στα ερωτήματά τους</a:t>
            </a:r>
            <a:endParaRPr lang="en-US" dirty="0" smtClean="0">
              <a:ea typeface="ＭＳ Ｐゴシック" pitchFamily="34" charset="-128"/>
              <a:sym typeface="Symbol" pitchFamily="18" charset="2"/>
            </a:endParaRPr>
          </a:p>
          <a:p>
            <a:pPr eaLnBrk="1" hangingPunct="1"/>
            <a:r>
              <a:rPr lang="el-GR" sz="2400" dirty="0" smtClean="0">
                <a:ea typeface="ＭＳ Ｐゴシック" pitchFamily="34" charset="-128"/>
                <a:sym typeface="Symbol" pitchFamily="18" charset="2"/>
              </a:rPr>
              <a:t>Ακόμα και σε γλώσσες που έχουν </a:t>
            </a:r>
            <a:r>
              <a:rPr lang="en-US" sz="2400" dirty="0" smtClean="0">
                <a:ea typeface="ＭＳ Ｐゴシック" pitchFamily="34" charset="-128"/>
                <a:sym typeface="Symbol" pitchFamily="18" charset="2"/>
              </a:rPr>
              <a:t>accents, </a:t>
            </a:r>
            <a:r>
              <a:rPr lang="el-GR" sz="2400" dirty="0" smtClean="0">
                <a:ea typeface="ＭＳ Ｐゴシック" pitchFamily="34" charset="-128"/>
                <a:sym typeface="Symbol" pitchFamily="18" charset="2"/>
              </a:rPr>
              <a:t>οι χρήστες δεν τα πληκτρολογούν </a:t>
            </a:r>
            <a:r>
              <a:rPr lang="en-US" sz="2400" dirty="0" smtClean="0">
                <a:ea typeface="ＭＳ Ｐゴシック" pitchFamily="34" charset="-128"/>
                <a:sym typeface="Symbol" pitchFamily="18" charset="2"/>
              </a:rPr>
              <a:t> </a:t>
            </a:r>
            <a:r>
              <a:rPr lang="en-US" sz="2400" i="1" dirty="0" smtClean="0">
                <a:solidFill>
                  <a:schemeClr val="accent6">
                    <a:lumMod val="75000"/>
                  </a:schemeClr>
                </a:solidFill>
                <a:ea typeface="ＭＳ Ｐゴシック" pitchFamily="34" charset="-128"/>
                <a:sym typeface="Symbol" pitchFamily="18" charset="2"/>
              </a:rPr>
              <a:t>(</a:t>
            </a:r>
            <a:r>
              <a:rPr lang="el-GR" sz="2400" i="1" dirty="0" smtClean="0">
                <a:solidFill>
                  <a:schemeClr val="accent6">
                    <a:lumMod val="75000"/>
                  </a:schemeClr>
                </a:solidFill>
                <a:ea typeface="ＭＳ Ｐゴシック" pitchFamily="34" charset="-128"/>
                <a:sym typeface="Symbol" pitchFamily="18" charset="2"/>
              </a:rPr>
              <a:t>σκεφτείτε τους τόνους στα Ελληνικά)</a:t>
            </a:r>
          </a:p>
          <a:p>
            <a:pPr lvl="1" eaLnBrk="1" hangingPunct="1"/>
            <a:r>
              <a:rPr lang="el-GR" sz="2000" dirty="0" smtClean="0">
                <a:ea typeface="ＭＳ Ｐゴシック" pitchFamily="34" charset="-128"/>
                <a:sym typeface="Symbol" pitchFamily="18" charset="2"/>
              </a:rPr>
              <a:t>Οπότε συχνά είναι καλύτερο να </a:t>
            </a:r>
            <a:r>
              <a:rPr lang="el-GR" sz="2000" dirty="0" err="1" smtClean="0">
                <a:ea typeface="ＭＳ Ｐゴシック" pitchFamily="34" charset="-128"/>
                <a:sym typeface="Symbol" pitchFamily="18" charset="2"/>
              </a:rPr>
              <a:t>κανονικοποιούμε</a:t>
            </a:r>
            <a:r>
              <a:rPr lang="el-GR" sz="2000" dirty="0" smtClean="0">
                <a:ea typeface="ＭＳ Ｐゴシック" pitchFamily="34" charset="-128"/>
                <a:sym typeface="Symbol" pitchFamily="18" charset="2"/>
              </a:rPr>
              <a:t> ή να αφαιρούμε το </a:t>
            </a:r>
            <a:r>
              <a:rPr lang="en-US" sz="2000" dirty="0" smtClean="0">
                <a:ea typeface="ＭＳ Ｐゴシック" pitchFamily="34" charset="-128"/>
                <a:sym typeface="Symbol" pitchFamily="18" charset="2"/>
              </a:rPr>
              <a:t>accent </a:t>
            </a:r>
            <a:r>
              <a:rPr lang="el-GR" sz="2000" dirty="0" smtClean="0">
                <a:ea typeface="ＭＳ Ｐゴシック" pitchFamily="34" charset="-128"/>
                <a:sym typeface="Symbol" pitchFamily="18" charset="2"/>
              </a:rPr>
              <a:t>από ένα όρο</a:t>
            </a:r>
            <a:endParaRPr lang="en-US" sz="2000" dirty="0" smtClean="0">
              <a:ea typeface="ＭＳ Ｐゴシック" pitchFamily="34" charset="-128"/>
              <a:sym typeface="Symbol" pitchFamily="18" charset="2"/>
            </a:endParaRPr>
          </a:p>
          <a:p>
            <a:pPr lvl="2" eaLnBrk="1" hangingPunct="1"/>
            <a:r>
              <a:rPr lang="en-US" b="1" i="1" dirty="0" err="1" smtClean="0">
                <a:ea typeface="ＭＳ Ｐゴシック" pitchFamily="34" charset="-128"/>
                <a:sym typeface="Symbol" pitchFamily="18" charset="2"/>
              </a:rPr>
              <a:t>Tuebingen</a:t>
            </a:r>
            <a:r>
              <a:rPr lang="en-US" b="1" i="1" dirty="0" smtClean="0">
                <a:ea typeface="ＭＳ Ｐゴシック" pitchFamily="34" charset="-128"/>
                <a:sym typeface="Symbol" pitchFamily="18" charset="2"/>
              </a:rPr>
              <a:t>, </a:t>
            </a:r>
            <a:r>
              <a:rPr lang="en-US" b="1" i="1" dirty="0" err="1" smtClean="0">
                <a:ea typeface="ＭＳ Ｐゴシック" pitchFamily="34" charset="-128"/>
                <a:sym typeface="Symbol" pitchFamily="18" charset="2"/>
              </a:rPr>
              <a:t>Tübingen</a:t>
            </a:r>
            <a:r>
              <a:rPr lang="en-US" b="1" i="1" dirty="0" smtClean="0">
                <a:ea typeface="ＭＳ Ｐゴシック" pitchFamily="34" charset="-128"/>
                <a:sym typeface="Symbol" pitchFamily="18" charset="2"/>
              </a:rPr>
              <a:t>, Tubingen </a:t>
            </a:r>
            <a:r>
              <a:rPr lang="en-US" dirty="0" smtClean="0">
                <a:latin typeface="Wingdings" pitchFamily="2" charset="2"/>
                <a:ea typeface="ＭＳ Ｐゴシック" pitchFamily="34" charset="-128"/>
                <a:sym typeface="Symbol" pitchFamily="18" charset="2"/>
              </a:rPr>
              <a:t></a:t>
            </a:r>
            <a:r>
              <a:rPr lang="en-US" b="1" i="1" dirty="0" smtClean="0">
                <a:ea typeface="ＭＳ Ｐゴシック" pitchFamily="34" charset="-128"/>
                <a:sym typeface="Symbol" pitchFamily="18" charset="2"/>
              </a:rPr>
              <a:t> Tubingen</a:t>
            </a:r>
            <a:endParaRPr lang="en-US" dirty="0" smtClean="0">
              <a:ea typeface="ＭＳ Ｐゴシック" pitchFamily="34" charset="-128"/>
              <a:sym typeface="Symbol" pitchFamily="18" charset="2"/>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55</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Κανονικοποίηση</a:t>
            </a:r>
            <a:r>
              <a:rPr lang="en-US" dirty="0" smtClean="0">
                <a:solidFill>
                  <a:schemeClr val="accent2">
                    <a:lumMod val="75000"/>
                  </a:schemeClr>
                </a:solidFill>
                <a:ea typeface="ＭＳ Ｐゴシック" pitchFamily="34" charset="-128"/>
              </a:rPr>
              <a:t>: </a:t>
            </a:r>
            <a:r>
              <a:rPr lang="el-GR" dirty="0" smtClean="0">
                <a:solidFill>
                  <a:schemeClr val="accent2">
                    <a:lumMod val="75000"/>
                  </a:schemeClr>
                </a:solidFill>
                <a:ea typeface="ＭＳ Ｐゴシック" pitchFamily="34" charset="-128"/>
              </a:rPr>
              <a:t>άλλες γλώσσες</a:t>
            </a:r>
            <a:endParaRPr lang="en-US" dirty="0" smtClean="0">
              <a:solidFill>
                <a:schemeClr val="accent2">
                  <a:lumMod val="75000"/>
                </a:schemeClr>
              </a:solidFill>
              <a:ea typeface="ＭＳ Ｐゴシック" pitchFamily="34" charset="-128"/>
            </a:endParaRPr>
          </a:p>
        </p:txBody>
      </p:sp>
      <p:sp>
        <p:nvSpPr>
          <p:cNvPr id="36867" name="Rectangle 3"/>
          <p:cNvSpPr>
            <a:spLocks noGrp="1" noChangeArrowheads="1"/>
          </p:cNvSpPr>
          <p:nvPr>
            <p:ph idx="1"/>
          </p:nvPr>
        </p:nvSpPr>
        <p:spPr>
          <a:xfrm>
            <a:off x="395536" y="1412776"/>
            <a:ext cx="8229600" cy="4953000"/>
          </a:xfrm>
        </p:spPr>
        <p:txBody>
          <a:bodyPr/>
          <a:lstStyle/>
          <a:p>
            <a:pPr eaLnBrk="1" hangingPunct="1"/>
            <a:r>
              <a:rPr lang="el-GR" dirty="0" err="1" smtClean="0">
                <a:ea typeface="ＭＳ Ｐゴシック" pitchFamily="34" charset="-128"/>
                <a:sym typeface="Symbol" pitchFamily="18" charset="2"/>
              </a:rPr>
              <a:t>Κανονικοποίηση</a:t>
            </a:r>
            <a:r>
              <a:rPr lang="el-GR" dirty="0" smtClean="0">
                <a:ea typeface="ＭＳ Ｐゴシック" pitchFamily="34" charset="-128"/>
                <a:sym typeface="Symbol" pitchFamily="18" charset="2"/>
              </a:rPr>
              <a:t> σε περιπτώσεις όπως οι ημερομηνίες</a:t>
            </a:r>
            <a:endParaRPr lang="en-US" dirty="0" smtClean="0">
              <a:ea typeface="ＭＳ Ｐゴシック" pitchFamily="34" charset="-128"/>
              <a:sym typeface="Symbol" pitchFamily="18" charset="2"/>
            </a:endParaRPr>
          </a:p>
          <a:p>
            <a:pPr lvl="1" eaLnBrk="1" hangingPunct="1"/>
            <a:r>
              <a:rPr lang="en-US" b="1" i="1" dirty="0" smtClean="0">
                <a:solidFill>
                  <a:srgbClr val="A40508"/>
                </a:solidFill>
                <a:latin typeface="楷体_GB2312" charset="0"/>
                <a:ea typeface="ＭＳ Ｐゴシック" pitchFamily="34" charset="-128"/>
              </a:rPr>
              <a:t>7</a:t>
            </a:r>
            <a:r>
              <a:rPr lang="ja-JP" altLang="en-US" b="1" i="1" dirty="0" smtClean="0">
                <a:solidFill>
                  <a:srgbClr val="A40508"/>
                </a:solidFill>
                <a:latin typeface="楷体_GB2312" charset="0"/>
                <a:ea typeface="ＭＳ Ｐゴシック" pitchFamily="34" charset="-128"/>
              </a:rPr>
              <a:t>月</a:t>
            </a:r>
            <a:r>
              <a:rPr lang="en-US" altLang="ja-JP" b="1" i="1" dirty="0" smtClean="0">
                <a:solidFill>
                  <a:srgbClr val="A40508"/>
                </a:solidFill>
                <a:latin typeface="楷体_GB2312" charset="0"/>
                <a:ea typeface="ＭＳ Ｐゴシック" pitchFamily="34" charset="-128"/>
              </a:rPr>
              <a:t>30</a:t>
            </a:r>
            <a:r>
              <a:rPr lang="ja-JP" altLang="en-US" b="1" i="1" dirty="0" smtClean="0">
                <a:solidFill>
                  <a:srgbClr val="A40508"/>
                </a:solidFill>
                <a:latin typeface="楷体_GB2312" charset="0"/>
                <a:ea typeface="ＭＳ Ｐゴシック" pitchFamily="34" charset="-128"/>
              </a:rPr>
              <a:t>日</a:t>
            </a:r>
            <a:r>
              <a:rPr lang="en-US" altLang="ja-JP" b="1" i="1" dirty="0" smtClean="0">
                <a:solidFill>
                  <a:srgbClr val="A40508"/>
                </a:solidFill>
                <a:latin typeface="楷体_GB2312" charset="0"/>
                <a:ea typeface="ＭＳ Ｐゴシック" pitchFamily="34" charset="-128"/>
              </a:rPr>
              <a:t> vs. 7/30</a:t>
            </a:r>
          </a:p>
          <a:p>
            <a:pPr lvl="1" eaLnBrk="1" hangingPunct="1"/>
            <a:r>
              <a:rPr lang="en-US" b="1" i="1" dirty="0" smtClean="0">
                <a:solidFill>
                  <a:srgbClr val="A40508"/>
                </a:solidFill>
                <a:latin typeface="楷体_GB2312" charset="0"/>
                <a:ea typeface="ＭＳ Ｐゴシック" pitchFamily="34" charset="-128"/>
                <a:sym typeface="Symbol" pitchFamily="18" charset="2"/>
              </a:rPr>
              <a:t>Japanese use of kana vs. Chinese characters</a:t>
            </a:r>
            <a:endParaRPr lang="en-US" dirty="0" smtClean="0">
              <a:ea typeface="ＭＳ Ｐゴシック" pitchFamily="34" charset="-128"/>
              <a:sym typeface="Symbol" pitchFamily="18" charset="2"/>
            </a:endParaRPr>
          </a:p>
          <a:p>
            <a:pPr eaLnBrk="1" hangingPunct="1"/>
            <a:r>
              <a:rPr lang="en-US" dirty="0" smtClean="0">
                <a:ea typeface="ＭＳ Ｐゴシック" pitchFamily="34" charset="-128"/>
                <a:sym typeface="Symbol" pitchFamily="18" charset="2"/>
              </a:rPr>
              <a:t>Tokenization </a:t>
            </a:r>
            <a:r>
              <a:rPr lang="el-GR" dirty="0" smtClean="0">
                <a:ea typeface="ＭＳ Ｐゴシック" pitchFamily="34" charset="-128"/>
                <a:sym typeface="Symbol" pitchFamily="18" charset="2"/>
              </a:rPr>
              <a:t>και οι </a:t>
            </a:r>
            <a:r>
              <a:rPr lang="el-GR" dirty="0" err="1" smtClean="0">
                <a:ea typeface="ＭＳ Ｐゴシック" pitchFamily="34" charset="-128"/>
                <a:sym typeface="Symbol" pitchFamily="18" charset="2"/>
              </a:rPr>
              <a:t>κανονικοποίηση</a:t>
            </a:r>
            <a:r>
              <a:rPr lang="el-GR" dirty="0" smtClean="0">
                <a:ea typeface="ＭＳ Ｐゴシック" pitchFamily="34" charset="-128"/>
                <a:sym typeface="Symbol" pitchFamily="18" charset="2"/>
              </a:rPr>
              <a:t> μπορεί να εξαρτάται από τη γλώσσα όποτε μαζί με αναγνώριση γλώσσας </a:t>
            </a:r>
          </a:p>
          <a:p>
            <a:pPr marL="0" indent="0" eaLnBrk="1" hangingPunct="1">
              <a:buNone/>
            </a:pPr>
            <a:endParaRPr lang="el-GR" dirty="0" smtClean="0">
              <a:ea typeface="ＭＳ Ｐゴシック" pitchFamily="34" charset="-128"/>
              <a:sym typeface="Symbol" pitchFamily="18" charset="2"/>
            </a:endParaRPr>
          </a:p>
          <a:p>
            <a:pPr eaLnBrk="1" hangingPunct="1"/>
            <a:r>
              <a:rPr lang="el-GR" sz="2400" dirty="0" smtClean="0">
                <a:solidFill>
                  <a:schemeClr val="tx2">
                    <a:lumMod val="75000"/>
                  </a:schemeClr>
                </a:solidFill>
                <a:ea typeface="ＭＳ Ｐゴシック" pitchFamily="34" charset="-128"/>
                <a:sym typeface="Symbol" pitchFamily="18" charset="2"/>
              </a:rPr>
              <a:t>Βασικό</a:t>
            </a:r>
            <a:r>
              <a:rPr lang="en-US" sz="2400" dirty="0" smtClean="0">
                <a:solidFill>
                  <a:schemeClr val="tx2">
                    <a:lumMod val="75000"/>
                  </a:schemeClr>
                </a:solidFill>
                <a:ea typeface="ＭＳ Ｐゴシック" pitchFamily="34" charset="-128"/>
                <a:sym typeface="Symbol" pitchFamily="18" charset="2"/>
              </a:rPr>
              <a:t>: </a:t>
            </a:r>
            <a:r>
              <a:rPr lang="el-GR" sz="2400" dirty="0" smtClean="0">
                <a:solidFill>
                  <a:schemeClr val="tx2">
                    <a:lumMod val="75000"/>
                  </a:schemeClr>
                </a:solidFill>
                <a:ea typeface="ＭＳ Ｐゴシック" pitchFamily="34" charset="-128"/>
                <a:sym typeface="Symbol" pitchFamily="18" charset="2"/>
              </a:rPr>
              <a:t>Πρέπει το κείμενο που θα </a:t>
            </a:r>
            <a:r>
              <a:rPr lang="el-GR" sz="2400" dirty="0" err="1" smtClean="0">
                <a:solidFill>
                  <a:schemeClr val="tx2">
                    <a:lumMod val="75000"/>
                  </a:schemeClr>
                </a:solidFill>
                <a:ea typeface="ＭＳ Ｐゴシック" pitchFamily="34" charset="-128"/>
                <a:sym typeface="Symbol" pitchFamily="18" charset="2"/>
              </a:rPr>
              <a:t>ευρετηριοποιηθεί</a:t>
            </a:r>
            <a:r>
              <a:rPr lang="el-GR" sz="2400" dirty="0" smtClean="0">
                <a:solidFill>
                  <a:schemeClr val="tx2">
                    <a:lumMod val="75000"/>
                  </a:schemeClr>
                </a:solidFill>
                <a:ea typeface="ＭＳ Ｐゴシック" pitchFamily="34" charset="-128"/>
                <a:sym typeface="Symbol" pitchFamily="18" charset="2"/>
              </a:rPr>
              <a:t> και οι όροι στο ερώτημα να </a:t>
            </a:r>
            <a:r>
              <a:rPr lang="el-GR" sz="2400" dirty="0" err="1" smtClean="0">
                <a:solidFill>
                  <a:schemeClr val="tx2">
                    <a:lumMod val="75000"/>
                  </a:schemeClr>
                </a:solidFill>
                <a:ea typeface="ＭＳ Ｐゴシック" pitchFamily="34" charset="-128"/>
                <a:sym typeface="Symbol" pitchFamily="18" charset="2"/>
              </a:rPr>
              <a:t>κανονικοποιούνται</a:t>
            </a:r>
            <a:r>
              <a:rPr lang="el-GR" sz="2400" dirty="0" smtClean="0">
                <a:solidFill>
                  <a:schemeClr val="tx2">
                    <a:lumMod val="75000"/>
                  </a:schemeClr>
                </a:solidFill>
                <a:ea typeface="ＭＳ Ｐゴシック" pitchFamily="34" charset="-128"/>
                <a:sym typeface="Symbol" pitchFamily="18" charset="2"/>
              </a:rPr>
              <a:t> με τον ίδιο τρόπο</a:t>
            </a:r>
            <a:endParaRPr lang="en-US" sz="2400" dirty="0" smtClean="0">
              <a:solidFill>
                <a:schemeClr val="tx2">
                  <a:lumMod val="75000"/>
                </a:schemeClr>
              </a:solidFill>
              <a:ea typeface="ＭＳ Ｐゴシック" pitchFamily="34" charset="-128"/>
              <a:sym typeface="Symbol" pitchFamily="18" charset="2"/>
            </a:endParaRPr>
          </a:p>
        </p:txBody>
      </p:sp>
      <p:sp>
        <p:nvSpPr>
          <p:cNvPr id="36871" name="Slide Number Placeholder 8"/>
          <p:cNvSpPr>
            <a:spLocks noGrp="1"/>
          </p:cNvSpPr>
          <p:nvPr>
            <p:ph type="sldNum" sz="quarter" idx="12"/>
          </p:nvPr>
        </p:nvSpPr>
        <p:spPr bwMode="auto">
          <a:noFill/>
          <a:ln>
            <a:miter lim="800000"/>
            <a:headEnd/>
            <a:tailEnd/>
          </a:ln>
        </p:spPr>
        <p:txBody>
          <a:bodyPr/>
          <a:lstStyle/>
          <a:p>
            <a:fld id="{D14FDBBC-3DBB-4A3F-AB63-CB9C20CBC587}" type="slidenum">
              <a:rPr lang="en-US"/>
              <a:pPr/>
              <a:t>56</a:t>
            </a:fld>
            <a:endParaRPr lang="en-US"/>
          </a:p>
        </p:txBody>
      </p:sp>
      <p:sp>
        <p:nvSpPr>
          <p:cNvPr id="36868" name="Text Box 6"/>
          <p:cNvSpPr txBox="1">
            <a:spLocks noChangeArrowheads="1"/>
          </p:cNvSpPr>
          <p:nvPr/>
        </p:nvSpPr>
        <p:spPr bwMode="auto">
          <a:xfrm>
            <a:off x="2209800" y="4794250"/>
            <a:ext cx="4140200" cy="457200"/>
          </a:xfrm>
          <a:prstGeom prst="rect">
            <a:avLst/>
          </a:prstGeom>
          <a:noFill/>
          <a:ln w="9525">
            <a:noFill/>
            <a:miter lim="800000"/>
            <a:headEnd/>
            <a:tailEnd/>
          </a:ln>
        </p:spPr>
        <p:txBody>
          <a:bodyPr wrap="none">
            <a:spAutoFit/>
          </a:bodyPr>
          <a:lstStyle/>
          <a:p>
            <a:r>
              <a:rPr lang="en-US" b="1" i="1" dirty="0" err="1">
                <a:solidFill>
                  <a:schemeClr val="accent4">
                    <a:lumMod val="50000"/>
                  </a:schemeClr>
                </a:solidFill>
              </a:rPr>
              <a:t>Morgen</a:t>
            </a:r>
            <a:r>
              <a:rPr lang="en-US" b="1" i="1" dirty="0">
                <a:solidFill>
                  <a:schemeClr val="accent4">
                    <a:lumMod val="50000"/>
                  </a:schemeClr>
                </a:solidFill>
              </a:rPr>
              <a:t> will </a:t>
            </a:r>
            <a:r>
              <a:rPr lang="en-US" b="1" i="1" dirty="0" err="1">
                <a:solidFill>
                  <a:schemeClr val="accent4">
                    <a:lumMod val="50000"/>
                  </a:schemeClr>
                </a:solidFill>
              </a:rPr>
              <a:t>ich</a:t>
            </a:r>
            <a:r>
              <a:rPr lang="en-US" b="1" i="1" dirty="0">
                <a:solidFill>
                  <a:schemeClr val="accent4">
                    <a:lumMod val="50000"/>
                  </a:schemeClr>
                </a:solidFill>
              </a:rPr>
              <a:t> in MIT</a:t>
            </a:r>
            <a:r>
              <a:rPr lang="en-US" dirty="0">
                <a:solidFill>
                  <a:schemeClr val="accent4">
                    <a:lumMod val="50000"/>
                  </a:schemeClr>
                </a:solidFill>
              </a:rPr>
              <a:t> … </a:t>
            </a:r>
          </a:p>
        </p:txBody>
      </p:sp>
      <p:grpSp>
        <p:nvGrpSpPr>
          <p:cNvPr id="2" name="Group 7"/>
          <p:cNvGrpSpPr>
            <a:grpSpLocks/>
          </p:cNvGrpSpPr>
          <p:nvPr/>
        </p:nvGrpSpPr>
        <p:grpSpPr bwMode="auto">
          <a:xfrm>
            <a:off x="5105400" y="4378325"/>
            <a:ext cx="3829050" cy="831850"/>
            <a:chOff x="3216" y="3604"/>
            <a:chExt cx="2412" cy="524"/>
          </a:xfrm>
        </p:grpSpPr>
        <p:sp>
          <p:nvSpPr>
            <p:cNvPr id="36872" name="Rectangle 8"/>
            <p:cNvSpPr>
              <a:spLocks noChangeArrowheads="1"/>
            </p:cNvSpPr>
            <p:nvPr/>
          </p:nvSpPr>
          <p:spPr bwMode="auto">
            <a:xfrm>
              <a:off x="3216" y="3888"/>
              <a:ext cx="432" cy="240"/>
            </a:xfrm>
            <a:prstGeom prst="rect">
              <a:avLst/>
            </a:prstGeom>
            <a:noFill/>
            <a:ln w="9525">
              <a:solidFill>
                <a:schemeClr val="tx1"/>
              </a:solidFill>
              <a:miter lim="800000"/>
              <a:headEnd/>
              <a:tailEnd/>
            </a:ln>
          </p:spPr>
          <p:txBody>
            <a:bodyPr wrap="none" anchor="ctr">
              <a:spAutoFit/>
            </a:bodyPr>
            <a:lstStyle/>
            <a:p>
              <a:endParaRPr lang="el-GR"/>
            </a:p>
          </p:txBody>
        </p:sp>
        <p:sp>
          <p:nvSpPr>
            <p:cNvPr id="36873" name="AutoShape 9"/>
            <p:cNvSpPr>
              <a:spLocks/>
            </p:cNvSpPr>
            <p:nvPr/>
          </p:nvSpPr>
          <p:spPr bwMode="auto">
            <a:xfrm>
              <a:off x="4176" y="3604"/>
              <a:ext cx="1452" cy="524"/>
            </a:xfrm>
            <a:prstGeom prst="borderCallout2">
              <a:avLst>
                <a:gd name="adj1" fmla="val 18750"/>
                <a:gd name="adj2" fmla="val -3083"/>
                <a:gd name="adj3" fmla="val 18750"/>
                <a:gd name="adj4" fmla="val -10218"/>
                <a:gd name="adj5" fmla="val 72917"/>
                <a:gd name="adj6" fmla="val -36056"/>
              </a:avLst>
            </a:prstGeom>
            <a:noFill/>
            <a:ln w="9525">
              <a:solidFill>
                <a:schemeClr val="tx1"/>
              </a:solidFill>
              <a:miter lim="800000"/>
              <a:headEnd/>
              <a:tailEnd/>
            </a:ln>
          </p:spPr>
          <p:txBody>
            <a:bodyPr wrap="none">
              <a:spAutoFit/>
            </a:bodyPr>
            <a:lstStyle/>
            <a:p>
              <a:pPr algn="ctr"/>
              <a:r>
                <a:rPr lang="en-US" dirty="0">
                  <a:solidFill>
                    <a:schemeClr val="accent4">
                      <a:lumMod val="50000"/>
                    </a:schemeClr>
                  </a:solidFill>
                </a:rPr>
                <a:t>Is this</a:t>
              </a:r>
            </a:p>
            <a:p>
              <a:pPr algn="ctr"/>
              <a:r>
                <a:rPr lang="en-US" dirty="0">
                  <a:solidFill>
                    <a:schemeClr val="accent4">
                      <a:lumMod val="50000"/>
                    </a:schemeClr>
                  </a:solidFill>
                </a:rPr>
                <a:t>German “</a:t>
              </a:r>
              <a:r>
                <a:rPr lang="en-US" dirty="0" err="1">
                  <a:solidFill>
                    <a:schemeClr val="accent4">
                      <a:lumMod val="50000"/>
                    </a:schemeClr>
                  </a:solidFill>
                </a:rPr>
                <a:t>mit</a:t>
              </a:r>
              <a:r>
                <a:rPr lang="en-US" dirty="0"/>
                <a:t>”?</a:t>
              </a:r>
            </a:p>
          </p:txBody>
        </p:sp>
      </p:grpSp>
      <p:sp>
        <p:nvSpPr>
          <p:cNvPr id="3687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2"/>
                </a:solidFill>
              </a:rPr>
              <a:t>Κεφ</a:t>
            </a:r>
            <a:r>
              <a:rPr lang="en-US" sz="1600" dirty="0" smtClean="0">
                <a:solidFill>
                  <a:schemeClr val="tx2"/>
                </a:solidFill>
              </a:rPr>
              <a:t>. </a:t>
            </a:r>
            <a:r>
              <a:rPr lang="en-US" sz="1600" dirty="0">
                <a:solidFill>
                  <a:schemeClr val="tx2"/>
                </a:solidFill>
              </a:rPr>
              <a:t>2.2.3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Μετατροπή σε κεφαλαία/μικρά</a:t>
            </a:r>
            <a:endParaRPr lang="en-US" dirty="0" smtClean="0">
              <a:solidFill>
                <a:schemeClr val="accent2">
                  <a:lumMod val="75000"/>
                </a:schemeClr>
              </a:solidFill>
              <a:ea typeface="ＭＳ Ｐゴシック" pitchFamily="34" charset="-128"/>
            </a:endParaRPr>
          </a:p>
        </p:txBody>
      </p:sp>
      <p:sp>
        <p:nvSpPr>
          <p:cNvPr id="37891" name="Rectangle 7"/>
          <p:cNvSpPr>
            <a:spLocks noGrp="1" noChangeArrowheads="1"/>
          </p:cNvSpPr>
          <p:nvPr>
            <p:ph idx="1"/>
          </p:nvPr>
        </p:nvSpPr>
        <p:spPr>
          <a:xfrm>
            <a:off x="457200" y="1600200"/>
            <a:ext cx="6172200" cy="4953000"/>
          </a:xfrm>
        </p:spPr>
        <p:txBody>
          <a:bodyPr/>
          <a:lstStyle/>
          <a:p>
            <a:pPr eaLnBrk="1" hangingPunct="1"/>
            <a:r>
              <a:rPr lang="el-GR" dirty="0" smtClean="0">
                <a:ea typeface="ＭＳ Ｐゴシック" pitchFamily="34" charset="-128"/>
              </a:rPr>
              <a:t>Μετατροπή όλων των γραμμάτων σε μικρά  (</a:t>
            </a:r>
            <a:r>
              <a:rPr lang="en-US" dirty="0" smtClean="0">
                <a:ea typeface="ＭＳ Ｐゴシック" pitchFamily="34" charset="-128"/>
              </a:rPr>
              <a:t>case folding)</a:t>
            </a:r>
            <a:endParaRPr lang="el-GR" dirty="0" smtClean="0">
              <a:ea typeface="ＭＳ Ｐゴシック" pitchFamily="34" charset="-128"/>
            </a:endParaRPr>
          </a:p>
          <a:p>
            <a:pPr lvl="1" eaLnBrk="1" hangingPunct="1"/>
            <a:r>
              <a:rPr lang="el-GR" dirty="0" smtClean="0">
                <a:ea typeface="ＭＳ Ｐゴシック" pitchFamily="34" charset="-128"/>
              </a:rPr>
              <a:t>εξαίρεση</a:t>
            </a:r>
            <a:r>
              <a:rPr lang="en-US" dirty="0" smtClean="0">
                <a:ea typeface="ＭＳ Ｐゴシック" pitchFamily="34" charset="-128"/>
              </a:rPr>
              <a:t>: </a:t>
            </a:r>
            <a:r>
              <a:rPr lang="el-GR" dirty="0" smtClean="0">
                <a:ea typeface="ＭＳ Ｐゴシック" pitchFamily="34" charset="-128"/>
              </a:rPr>
              <a:t>κεφαλαία στη μέση της πρότασης;</a:t>
            </a:r>
            <a:r>
              <a:rPr lang="en-US" dirty="0" smtClean="0">
                <a:ea typeface="ＭＳ Ｐゴシック" pitchFamily="34" charset="-128"/>
              </a:rPr>
              <a:t> (</a:t>
            </a:r>
            <a:r>
              <a:rPr lang="en-US" dirty="0" err="1" smtClean="0">
                <a:ea typeface="ＭＳ Ｐゴシック" pitchFamily="34" charset="-128"/>
              </a:rPr>
              <a:t>truefolding</a:t>
            </a:r>
            <a:r>
              <a:rPr lang="en-US" dirty="0" smtClean="0">
                <a:ea typeface="ＭＳ Ｐゴシック" pitchFamily="34" charset="-128"/>
              </a:rPr>
              <a:t>)</a:t>
            </a:r>
          </a:p>
          <a:p>
            <a:pPr lvl="2" eaLnBrk="1" hangingPunct="1"/>
            <a:r>
              <a:rPr lang="en-US" sz="1600" dirty="0" smtClean="0">
                <a:ea typeface="ＭＳ Ｐゴシック" pitchFamily="34" charset="-128"/>
              </a:rPr>
              <a:t>e.g., </a:t>
            </a:r>
            <a:r>
              <a:rPr lang="en-US" sz="1600" b="1" i="1" dirty="0" smtClean="0">
                <a:ea typeface="ＭＳ Ｐゴシック" pitchFamily="34" charset="-128"/>
              </a:rPr>
              <a:t>General Motors</a:t>
            </a:r>
          </a:p>
          <a:p>
            <a:pPr lvl="2" eaLnBrk="1" hangingPunct="1"/>
            <a:r>
              <a:rPr lang="en-US" sz="1600" b="1" i="1" dirty="0" smtClean="0">
                <a:ea typeface="ＭＳ Ｐゴシック" pitchFamily="34" charset="-128"/>
              </a:rPr>
              <a:t>Fed</a:t>
            </a:r>
            <a:r>
              <a:rPr lang="en-US" sz="1600" dirty="0" smtClean="0">
                <a:ea typeface="ＭＳ Ｐゴシック" pitchFamily="34" charset="-128"/>
              </a:rPr>
              <a:t> vs. </a:t>
            </a:r>
            <a:r>
              <a:rPr lang="en-US" sz="1600" b="1" i="1" dirty="0" smtClean="0">
                <a:ea typeface="ＭＳ Ｐゴシック" pitchFamily="34" charset="-128"/>
              </a:rPr>
              <a:t>fed</a:t>
            </a:r>
          </a:p>
          <a:p>
            <a:pPr lvl="2" eaLnBrk="1" hangingPunct="1"/>
            <a:r>
              <a:rPr lang="en-US" sz="1600" b="1" i="1" dirty="0" smtClean="0">
                <a:ea typeface="ＭＳ Ｐゴシック" pitchFamily="34" charset="-128"/>
              </a:rPr>
              <a:t>Bush </a:t>
            </a:r>
            <a:r>
              <a:rPr lang="en-US" sz="1600" dirty="0">
                <a:ea typeface="ＭＳ Ｐゴシック" pitchFamily="34" charset="-128"/>
              </a:rPr>
              <a:t>vs</a:t>
            </a:r>
            <a:r>
              <a:rPr lang="en-US" sz="1600" b="1" i="1" dirty="0" smtClean="0">
                <a:ea typeface="ＭＳ Ｐゴシック" pitchFamily="34" charset="-128"/>
              </a:rPr>
              <a:t>. bush</a:t>
            </a:r>
          </a:p>
          <a:p>
            <a:pPr lvl="1" eaLnBrk="1" hangingPunct="1"/>
            <a:r>
              <a:rPr lang="el-GR" sz="2000" dirty="0" smtClean="0">
                <a:ea typeface="ＭＳ Ｐゴシック" pitchFamily="34" charset="-128"/>
              </a:rPr>
              <a:t>Πρακτικά μετατροπή όλων σε μικρά, αφού συχνά οι χρήστες χρησιμοποιούν μικρά ανεξάρτητα της «σωστής» χρήσης των κεφαλαίων </a:t>
            </a:r>
          </a:p>
          <a:p>
            <a:pPr lvl="1" eaLnBrk="1" hangingPunct="1"/>
            <a:r>
              <a:rPr lang="el-GR" sz="2000" dirty="0" smtClean="0">
                <a:ea typeface="ＭＳ Ｐゴシック" pitchFamily="34" charset="-128"/>
              </a:rPr>
              <a:t>Παράδειγμα από τη </a:t>
            </a:r>
            <a:r>
              <a:rPr lang="en-US" sz="2000" dirty="0" smtClean="0">
                <a:ea typeface="ＭＳ Ｐゴシック" pitchFamily="34" charset="-128"/>
              </a:rPr>
              <a:t>Google:</a:t>
            </a:r>
            <a:endParaRPr lang="el-GR" sz="2000" dirty="0">
              <a:ea typeface="ＭＳ Ｐゴシック" pitchFamily="34" charset="-128"/>
            </a:endParaRPr>
          </a:p>
          <a:p>
            <a:pPr marL="685800" lvl="2" indent="0">
              <a:buNone/>
            </a:pPr>
            <a:r>
              <a:rPr lang="el-GR" sz="1600" dirty="0" smtClean="0">
                <a:ea typeface="ＭＳ Ｐゴシック" pitchFamily="34" charset="-128"/>
                <a:cs typeface="ＭＳ Ｐゴシック" pitchFamily="-65" charset="-128"/>
              </a:rPr>
              <a:t>Δοκιμάστε </a:t>
            </a:r>
            <a:r>
              <a:rPr lang="el-GR" sz="1600" dirty="0">
                <a:ea typeface="ＭＳ Ｐゴシック" pitchFamily="34" charset="-128"/>
                <a:cs typeface="ＭＳ Ｐゴシック" pitchFamily="-65" charset="-128"/>
              </a:rPr>
              <a:t>την ερώτηση</a:t>
            </a:r>
            <a:r>
              <a:rPr lang="en-US" sz="1600" dirty="0">
                <a:ea typeface="ＭＳ Ｐゴシック" pitchFamily="34" charset="-128"/>
                <a:cs typeface="ＭＳ Ｐゴシック" pitchFamily="-65" charset="-128"/>
              </a:rPr>
              <a:t> C.A.T.  </a:t>
            </a:r>
          </a:p>
          <a:p>
            <a:pPr marL="1085850" lvl="3" indent="-342900">
              <a:buClr>
                <a:srgbClr val="437085"/>
              </a:buClr>
            </a:pPr>
            <a:r>
              <a:rPr lang="en-US" sz="1450" dirty="0">
                <a:ea typeface="ＭＳ Ｐゴシック" pitchFamily="34" charset="-128"/>
                <a:cs typeface="ＭＳ Ｐゴシック" pitchFamily="-65" charset="-128"/>
              </a:rPr>
              <a:t>#1 </a:t>
            </a:r>
            <a:r>
              <a:rPr lang="el-GR" sz="1450" dirty="0">
                <a:ea typeface="ＭＳ Ｐゴシック" pitchFamily="34" charset="-128"/>
                <a:cs typeface="ＭＳ Ｐゴシック" pitchFamily="-65" charset="-128"/>
              </a:rPr>
              <a:t>αποτέλεσμα για </a:t>
            </a:r>
            <a:r>
              <a:rPr lang="en-US" sz="1450" dirty="0">
                <a:ea typeface="ＭＳ Ｐゴシック" pitchFamily="34" charset="-128"/>
                <a:cs typeface="ＭＳ Ｐゴシック" pitchFamily="-65" charset="-128"/>
              </a:rPr>
              <a:t>“cat</a:t>
            </a:r>
            <a:r>
              <a:rPr lang="en-US" sz="1450" dirty="0" smtClean="0">
                <a:ea typeface="ＭＳ Ｐゴシック" pitchFamily="34" charset="-128"/>
              </a:rPr>
              <a:t>”</a:t>
            </a:r>
          </a:p>
          <a:p>
            <a:pPr lvl="1" eaLnBrk="1" hangingPunct="1"/>
            <a:endParaRPr lang="el-GR" sz="2000" dirty="0" smtClean="0">
              <a:ea typeface="ＭＳ Ｐゴシック" pitchFamily="34" charset="-128"/>
            </a:endParaRPr>
          </a:p>
        </p:txBody>
      </p:sp>
      <p:sp>
        <p:nvSpPr>
          <p:cNvPr id="37895" name="Slide Number Placeholder 6"/>
          <p:cNvSpPr>
            <a:spLocks noGrp="1"/>
          </p:cNvSpPr>
          <p:nvPr>
            <p:ph type="sldNum" sz="quarter" idx="12"/>
          </p:nvPr>
        </p:nvSpPr>
        <p:spPr bwMode="auto">
          <a:noFill/>
          <a:ln>
            <a:miter lim="800000"/>
            <a:headEnd/>
            <a:tailEnd/>
          </a:ln>
        </p:spPr>
        <p:txBody>
          <a:bodyPr/>
          <a:lstStyle/>
          <a:p>
            <a:fld id="{BFE315A3-F15D-4EB7-9D07-A39BAFA7B6F1}" type="slidenum">
              <a:rPr lang="en-US"/>
              <a:pPr/>
              <a:t>57</a:t>
            </a:fld>
            <a:endParaRPr lang="en-US"/>
          </a:p>
        </p:txBody>
      </p:sp>
      <p:sp>
        <p:nvSpPr>
          <p:cNvPr id="3789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2"/>
                </a:solidFill>
              </a:rPr>
              <a:t>Κεφ</a:t>
            </a:r>
            <a:r>
              <a:rPr lang="en-US" sz="1600" dirty="0" smtClean="0">
                <a:solidFill>
                  <a:schemeClr val="tx2"/>
                </a:solidFill>
              </a:rPr>
              <a:t>. </a:t>
            </a:r>
            <a:r>
              <a:rPr lang="en-US" sz="1600" dirty="0">
                <a:solidFill>
                  <a:schemeClr val="tx2"/>
                </a:solidFill>
              </a:rPr>
              <a:t>2.2.3</a:t>
            </a:r>
          </a:p>
        </p:txBody>
      </p:sp>
      <p:pic>
        <p:nvPicPr>
          <p:cNvPr id="37893" name="Picture 4"/>
          <p:cNvPicPr>
            <a:picLocks noChangeAspect="1"/>
          </p:cNvPicPr>
          <p:nvPr/>
        </p:nvPicPr>
        <p:blipFill>
          <a:blip r:embed="rId2" cstate="print"/>
          <a:srcRect/>
          <a:stretch>
            <a:fillRect/>
          </a:stretch>
        </p:blipFill>
        <p:spPr bwMode="auto">
          <a:xfrm>
            <a:off x="6621463" y="3738510"/>
            <a:ext cx="1982985" cy="2898828"/>
          </a:xfrm>
          <a:prstGeom prst="rect">
            <a:avLst/>
          </a:prstGeom>
          <a:noFill/>
          <a:ln w="9525">
            <a:noFill/>
            <a:miter lim="800000"/>
            <a:headEnd/>
            <a:tailEnd/>
          </a:ln>
        </p:spPr>
      </p:pic>
      <p:sp>
        <p:nvSpPr>
          <p:cNvPr id="37894" name="TextBox 5"/>
          <p:cNvSpPr txBox="1">
            <a:spLocks noChangeArrowheads="1"/>
          </p:cNvSpPr>
          <p:nvPr/>
        </p:nvSpPr>
        <p:spPr bwMode="auto">
          <a:xfrm>
            <a:off x="282575" y="5221288"/>
            <a:ext cx="184150" cy="461962"/>
          </a:xfrm>
          <a:prstGeom prst="rect">
            <a:avLst/>
          </a:prstGeom>
          <a:noFill/>
          <a:ln w="9525">
            <a:noFill/>
            <a:miter lim="800000"/>
            <a:headEnd/>
            <a:tailEnd/>
          </a:ln>
        </p:spPr>
        <p:txBody>
          <a:bodyPr wrap="none">
            <a:spAutoFit/>
          </a:bodyPr>
          <a:lstStyle/>
          <a:p>
            <a:endParaRPr lang="el-G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Θησαυροί (</a:t>
            </a:r>
            <a:r>
              <a:rPr lang="en-US" dirty="0" smtClean="0">
                <a:solidFill>
                  <a:schemeClr val="accent2">
                    <a:lumMod val="75000"/>
                  </a:schemeClr>
                </a:solidFill>
                <a:ea typeface="ＭＳ Ｐゴシック" pitchFamily="34" charset="-128"/>
              </a:rPr>
              <a:t>Thesauri</a:t>
            </a:r>
            <a:r>
              <a:rPr lang="el-GR" dirty="0" smtClean="0">
                <a:solidFill>
                  <a:schemeClr val="accent2">
                    <a:lumMod val="75000"/>
                  </a:schemeClr>
                </a:solidFill>
                <a:ea typeface="ＭＳ Ｐゴシック" pitchFamily="34" charset="-128"/>
              </a:rPr>
              <a:t>)</a:t>
            </a:r>
            <a:r>
              <a:rPr lang="en-US" dirty="0" smtClean="0">
                <a:solidFill>
                  <a:schemeClr val="accent2">
                    <a:lumMod val="75000"/>
                  </a:schemeClr>
                </a:solidFill>
                <a:ea typeface="ＭＳ Ｐゴシック" pitchFamily="34" charset="-128"/>
              </a:rPr>
              <a:t> </a:t>
            </a:r>
            <a:r>
              <a:rPr lang="el-GR" dirty="0" smtClean="0">
                <a:solidFill>
                  <a:schemeClr val="accent2">
                    <a:lumMod val="75000"/>
                  </a:schemeClr>
                </a:solidFill>
                <a:ea typeface="ＭＳ Ｐゴシック" pitchFamily="34" charset="-128"/>
              </a:rPr>
              <a:t>και</a:t>
            </a:r>
            <a:r>
              <a:rPr lang="en-US" dirty="0" smtClean="0">
                <a:solidFill>
                  <a:schemeClr val="accent2">
                    <a:lumMod val="75000"/>
                  </a:schemeClr>
                </a:solidFill>
                <a:ea typeface="ＭＳ Ｐゴシック" pitchFamily="34" charset="-128"/>
              </a:rPr>
              <a:t> </a:t>
            </a:r>
            <a:r>
              <a:rPr lang="en-US" dirty="0" err="1" smtClean="0">
                <a:solidFill>
                  <a:schemeClr val="accent2">
                    <a:lumMod val="75000"/>
                  </a:schemeClr>
                </a:solidFill>
                <a:ea typeface="ＭＳ Ｐゴシック" pitchFamily="34" charset="-128"/>
              </a:rPr>
              <a:t>soundex</a:t>
            </a:r>
            <a:endParaRPr lang="en-US" dirty="0" smtClean="0">
              <a:solidFill>
                <a:schemeClr val="accent2">
                  <a:lumMod val="75000"/>
                </a:schemeClr>
              </a:solidFill>
              <a:ea typeface="ＭＳ Ｐゴシック" pitchFamily="34" charset="-128"/>
            </a:endParaRPr>
          </a:p>
        </p:txBody>
      </p:sp>
      <p:sp>
        <p:nvSpPr>
          <p:cNvPr id="40963" name="Rectangle 3"/>
          <p:cNvSpPr>
            <a:spLocks noGrp="1" noChangeArrowheads="1"/>
          </p:cNvSpPr>
          <p:nvPr>
            <p:ph idx="1"/>
          </p:nvPr>
        </p:nvSpPr>
        <p:spPr/>
        <p:txBody>
          <a:bodyPr/>
          <a:lstStyle/>
          <a:p>
            <a:pPr eaLnBrk="1" hangingPunct="1">
              <a:lnSpc>
                <a:spcPct val="90000"/>
              </a:lnSpc>
            </a:pPr>
            <a:r>
              <a:rPr lang="el-GR" dirty="0" smtClean="0">
                <a:ea typeface="ＭＳ Ｐゴシック" pitchFamily="34" charset="-128"/>
              </a:rPr>
              <a:t>Πως χειριζόμαστε τα συνώνυμα και τα ομώνυμα;</a:t>
            </a:r>
            <a:endParaRPr lang="en-US" dirty="0" smtClean="0">
              <a:ea typeface="ＭＳ Ｐゴシック" pitchFamily="34" charset="-128"/>
            </a:endParaRPr>
          </a:p>
          <a:p>
            <a:pPr lvl="1" eaLnBrk="1" hangingPunct="1">
              <a:lnSpc>
                <a:spcPct val="90000"/>
              </a:lnSpc>
            </a:pPr>
            <a:r>
              <a:rPr lang="el-GR" dirty="0" smtClean="0">
                <a:ea typeface="ＭＳ Ｐゴシック" pitchFamily="34" charset="-128"/>
              </a:rPr>
              <a:t>Π</a:t>
            </a:r>
            <a:r>
              <a:rPr lang="en-US" dirty="0" smtClean="0">
                <a:ea typeface="ＭＳ Ｐゴシック" pitchFamily="34" charset="-128"/>
              </a:rPr>
              <a:t>.</a:t>
            </a:r>
            <a:r>
              <a:rPr lang="el-GR" dirty="0" smtClean="0">
                <a:ea typeface="ＭＳ Ｐゴシック" pitchFamily="34" charset="-128"/>
              </a:rPr>
              <a:t>χ</a:t>
            </a:r>
            <a:r>
              <a:rPr lang="en-US" dirty="0" smtClean="0">
                <a:ea typeface="ＭＳ Ｐゴシック" pitchFamily="34" charset="-128"/>
              </a:rPr>
              <a:t>., </a:t>
            </a:r>
            <a:r>
              <a:rPr lang="el-GR" dirty="0" smtClean="0">
                <a:ea typeface="ＭＳ Ｐゴシック" pitchFamily="34" charset="-128"/>
              </a:rPr>
              <a:t>κατασκευάζοντας </a:t>
            </a:r>
            <a:r>
              <a:rPr lang="el-GR" dirty="0" smtClean="0">
                <a:solidFill>
                  <a:srgbClr val="336699"/>
                </a:solidFill>
                <a:ea typeface="ＭＳ Ｐゴシック" pitchFamily="34" charset="-128"/>
              </a:rPr>
              <a:t>λίστες ισοδυναμίας </a:t>
            </a:r>
            <a:r>
              <a:rPr lang="el-GR" dirty="0" smtClean="0">
                <a:ea typeface="ＭＳ Ｐゴシック" pitchFamily="34" charset="-128"/>
              </a:rPr>
              <a:t>με το χέρι</a:t>
            </a:r>
          </a:p>
          <a:p>
            <a:pPr lvl="2" eaLnBrk="1" hangingPunct="1">
              <a:lnSpc>
                <a:spcPct val="90000"/>
              </a:lnSpc>
            </a:pPr>
            <a:r>
              <a:rPr lang="en-US" b="1" i="1" dirty="0" smtClean="0">
                <a:ea typeface="ＭＳ Ｐゴシック" pitchFamily="34" charset="-128"/>
              </a:rPr>
              <a:t>car</a:t>
            </a:r>
            <a:r>
              <a:rPr lang="en-US" dirty="0" smtClean="0">
                <a:ea typeface="ＭＳ Ｐゴシック" pitchFamily="34" charset="-128"/>
              </a:rPr>
              <a:t> = </a:t>
            </a:r>
            <a:r>
              <a:rPr lang="en-US" b="1" i="1" dirty="0" smtClean="0">
                <a:ea typeface="ＭＳ Ｐゴシック" pitchFamily="34" charset="-128"/>
              </a:rPr>
              <a:t>automobile	 color</a:t>
            </a:r>
            <a:r>
              <a:rPr lang="en-US" dirty="0" smtClean="0">
                <a:ea typeface="ＭＳ Ｐゴシック" pitchFamily="34" charset="-128"/>
              </a:rPr>
              <a:t> = </a:t>
            </a:r>
            <a:r>
              <a:rPr lang="en-US" b="1" i="1" dirty="0" err="1" smtClean="0">
                <a:ea typeface="ＭＳ Ｐゴシック" pitchFamily="34" charset="-128"/>
              </a:rPr>
              <a:t>colour</a:t>
            </a:r>
            <a:endParaRPr lang="en-US" b="1" i="1" dirty="0" smtClean="0">
              <a:ea typeface="ＭＳ Ｐゴシック" pitchFamily="34" charset="-128"/>
            </a:endParaRPr>
          </a:p>
          <a:p>
            <a:pPr lvl="1" eaLnBrk="1" hangingPunct="1">
              <a:lnSpc>
                <a:spcPct val="90000"/>
              </a:lnSpc>
            </a:pPr>
            <a:r>
              <a:rPr lang="el-GR" dirty="0" smtClean="0">
                <a:ea typeface="ＭＳ Ｐゴシック" pitchFamily="34" charset="-128"/>
              </a:rPr>
              <a:t>Μπορούμε να το ξαναγράψουμε  (</a:t>
            </a:r>
            <a:r>
              <a:rPr lang="en-US" dirty="0" smtClean="0">
                <a:ea typeface="ＭＳ Ｐゴシック" pitchFamily="34" charset="-128"/>
              </a:rPr>
              <a:t>rewrite</a:t>
            </a:r>
            <a:r>
              <a:rPr lang="el-GR" dirty="0" smtClean="0">
                <a:ea typeface="ＭＳ Ｐゴシック" pitchFamily="34" charset="-128"/>
              </a:rPr>
              <a:t>) για να δημιουργήσουμε κλάσεις ισοδυναμίας όρων </a:t>
            </a:r>
            <a:r>
              <a:rPr lang="en-US" dirty="0" smtClean="0">
                <a:ea typeface="ＭＳ Ｐゴシック" pitchFamily="34" charset="-128"/>
              </a:rPr>
              <a:t> </a:t>
            </a:r>
          </a:p>
          <a:p>
            <a:pPr lvl="2" eaLnBrk="1" hangingPunct="1">
              <a:lnSpc>
                <a:spcPct val="90000"/>
              </a:lnSpc>
            </a:pPr>
            <a:r>
              <a:rPr lang="el-GR" dirty="0">
                <a:ea typeface="ＭＳ Ｐゴシック" pitchFamily="34" charset="-128"/>
                <a:sym typeface="Symbol" pitchFamily="18" charset="2"/>
              </a:rPr>
              <a:t>Κ</a:t>
            </a:r>
            <a:r>
              <a:rPr lang="el-GR" dirty="0" smtClean="0">
                <a:ea typeface="ＭＳ Ｐゴシック" pitchFamily="34" charset="-128"/>
                <a:sym typeface="Symbol" pitchFamily="18" charset="2"/>
              </a:rPr>
              <a:t>αταχωρούμε </a:t>
            </a:r>
            <a:r>
              <a:rPr lang="el-GR" dirty="0">
                <a:ea typeface="ＭＳ Ｐゴシック" pitchFamily="34" charset="-128"/>
                <a:sym typeface="Symbol" pitchFamily="18" charset="2"/>
              </a:rPr>
              <a:t>το έγγραφο στις λίστες καταχώρησης κάθε συνώνυμου (πχ έγγραφο που περιέχει το </a:t>
            </a:r>
            <a:r>
              <a:rPr lang="en-US" b="1" i="1" dirty="0">
                <a:ea typeface="ＭＳ Ｐゴシック" pitchFamily="34" charset="-128"/>
                <a:sym typeface="Symbol" pitchFamily="18" charset="2"/>
              </a:rPr>
              <a:t>car</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καταχωρείται και στο </a:t>
            </a:r>
            <a:r>
              <a:rPr lang="en-US" b="1" i="1" dirty="0" smtClean="0">
                <a:ea typeface="ＭＳ Ｐゴシック" pitchFamily="34" charset="-128"/>
                <a:sym typeface="Symbol" pitchFamily="18" charset="2"/>
              </a:rPr>
              <a:t>automobile</a:t>
            </a:r>
            <a:r>
              <a:rPr lang="el-GR" b="1" i="1" dirty="0" smtClean="0">
                <a:ea typeface="ＭＳ Ｐゴシック" pitchFamily="34" charset="-128"/>
                <a:sym typeface="Symbol" pitchFamily="18" charset="2"/>
              </a:rPr>
              <a:t> </a:t>
            </a:r>
            <a:r>
              <a:rPr lang="el-GR" dirty="0">
                <a:ea typeface="ＭＳ Ｐゴシック" pitchFamily="34" charset="-128"/>
                <a:sym typeface="Symbol" pitchFamily="18" charset="2"/>
              </a:rPr>
              <a:t>και το ανάποδο</a:t>
            </a:r>
            <a:r>
              <a:rPr lang="en-US" dirty="0">
                <a:ea typeface="ＭＳ Ｐゴシック" pitchFamily="34" charset="-128"/>
                <a:sym typeface="Symbol" pitchFamily="18" charset="2"/>
              </a:rPr>
              <a:t>)</a:t>
            </a:r>
          </a:p>
          <a:p>
            <a:pPr lvl="1" eaLnBrk="1" hangingPunct="1">
              <a:lnSpc>
                <a:spcPct val="90000"/>
              </a:lnSpc>
            </a:pPr>
            <a:r>
              <a:rPr lang="el-GR" dirty="0" smtClean="0">
                <a:ea typeface="ＭＳ Ｐゴシック" pitchFamily="34" charset="-128"/>
              </a:rPr>
              <a:t>Ή να διευρύνουμε το ερώτημα </a:t>
            </a:r>
          </a:p>
          <a:p>
            <a:pPr lvl="2" eaLnBrk="1" hangingPunct="1">
              <a:lnSpc>
                <a:spcPct val="90000"/>
              </a:lnSpc>
            </a:pPr>
            <a:r>
              <a:rPr lang="el-GR" dirty="0" smtClean="0">
                <a:ea typeface="ＭＳ Ｐゴシック" pitchFamily="34" charset="-128"/>
              </a:rPr>
              <a:t>Όταν το ερώτημα περιέχει </a:t>
            </a:r>
            <a:r>
              <a:rPr lang="en-US" b="1" i="1" dirty="0" smtClean="0">
                <a:ea typeface="ＭＳ Ｐゴシック" pitchFamily="34" charset="-128"/>
              </a:rPr>
              <a:t>automobile</a:t>
            </a:r>
            <a:r>
              <a:rPr lang="en-US" dirty="0" smtClean="0">
                <a:ea typeface="ＭＳ Ｐゴシック" pitchFamily="34" charset="-128"/>
              </a:rPr>
              <a:t>, </a:t>
            </a:r>
            <a:r>
              <a:rPr lang="el-GR" dirty="0" smtClean="0">
                <a:ea typeface="ＭＳ Ｐゴシック" pitchFamily="34" charset="-128"/>
              </a:rPr>
              <a:t>ψάξε και για το </a:t>
            </a:r>
            <a:r>
              <a:rPr lang="en-US" b="1" i="1" dirty="0" smtClean="0">
                <a:ea typeface="ＭＳ Ｐゴシック" pitchFamily="34" charset="-128"/>
              </a:rPr>
              <a:t>car</a:t>
            </a:r>
            <a:endParaRPr lang="en-US" dirty="0" smtClean="0">
              <a:ea typeface="ＭＳ Ｐゴシック" pitchFamily="34" charset="-128"/>
            </a:endParaRPr>
          </a:p>
          <a:p>
            <a:pPr eaLnBrk="1" hangingPunct="1">
              <a:lnSpc>
                <a:spcPct val="90000"/>
              </a:lnSpc>
            </a:pPr>
            <a:r>
              <a:rPr lang="el-GR" dirty="0" smtClean="0">
                <a:ea typeface="ＭＳ Ｐゴシック" pitchFamily="34" charset="-128"/>
              </a:rPr>
              <a:t>Τι γίνεται με τα ορθογραφικά λάθη (</a:t>
            </a:r>
            <a:r>
              <a:rPr lang="en-US" dirty="0" smtClean="0">
                <a:ea typeface="ＭＳ Ｐゴシック" pitchFamily="34" charset="-128"/>
              </a:rPr>
              <a:t>spelling mistakes</a:t>
            </a:r>
            <a:r>
              <a:rPr lang="el-GR" dirty="0">
                <a:ea typeface="ＭＳ Ｐゴシック" pitchFamily="34" charset="-128"/>
              </a:rPr>
              <a:t>)</a:t>
            </a:r>
            <a:r>
              <a:rPr lang="en-US" dirty="0" smtClean="0">
                <a:ea typeface="ＭＳ Ｐゴシック" pitchFamily="34" charset="-128"/>
              </a:rPr>
              <a:t>?</a:t>
            </a:r>
          </a:p>
          <a:p>
            <a:pPr lvl="1" eaLnBrk="1" hangingPunct="1">
              <a:lnSpc>
                <a:spcPct val="90000"/>
              </a:lnSpc>
            </a:pPr>
            <a:r>
              <a:rPr lang="el-GR" sz="1600" dirty="0" smtClean="0">
                <a:ea typeface="ＭＳ Ｐゴシック" pitchFamily="34" charset="-128"/>
              </a:rPr>
              <a:t>Μια προσέγγιση είναι το </a:t>
            </a:r>
            <a:r>
              <a:rPr lang="en-US" sz="1600" dirty="0" err="1" smtClean="0">
                <a:ea typeface="ＭＳ Ｐゴシック" pitchFamily="34" charset="-128"/>
              </a:rPr>
              <a:t>soundex</a:t>
            </a:r>
            <a:r>
              <a:rPr lang="en-US" sz="1600" dirty="0" smtClean="0">
                <a:ea typeface="ＭＳ Ｐゴシック" pitchFamily="34" charset="-128"/>
              </a:rPr>
              <a:t>, </a:t>
            </a:r>
            <a:r>
              <a:rPr lang="el-GR" sz="1600" dirty="0" smtClean="0">
                <a:ea typeface="ＭＳ Ｐゴシック" pitchFamily="34" charset="-128"/>
              </a:rPr>
              <a:t>που σχηματίζει κλάσεις ισοδυναμίας από λέξεις βασιζόμενες σε ακουστικούς </a:t>
            </a:r>
            <a:r>
              <a:rPr lang="el-GR" sz="1600" dirty="0" err="1" smtClean="0">
                <a:ea typeface="ＭＳ Ｐゴシック" pitchFamily="34" charset="-128"/>
              </a:rPr>
              <a:t>ευριστικούς</a:t>
            </a:r>
            <a:r>
              <a:rPr lang="el-GR" sz="1600" dirty="0" smtClean="0">
                <a:ea typeface="ＭＳ Ｐゴシック" pitchFamily="34" charset="-128"/>
              </a:rPr>
              <a:t> κανόνες (</a:t>
            </a:r>
            <a:r>
              <a:rPr lang="en-US" sz="1600" dirty="0" smtClean="0">
                <a:ea typeface="ＭＳ Ｐゴシック" pitchFamily="34" charset="-128"/>
              </a:rPr>
              <a:t>phonetic heuristics</a:t>
            </a:r>
            <a:r>
              <a:rPr lang="el-GR" sz="1600" dirty="0" smtClean="0">
                <a:ea typeface="ＭＳ Ｐゴシック" pitchFamily="34" charset="-128"/>
              </a:rPr>
              <a:t>)</a:t>
            </a:r>
            <a:endParaRPr lang="en-US" sz="1600" dirty="0" smtClean="0">
              <a:ea typeface="ＭＳ Ｐゴシック" pitchFamily="34" charset="-128"/>
            </a:endParaRPr>
          </a:p>
        </p:txBody>
      </p:sp>
      <p:sp>
        <p:nvSpPr>
          <p:cNvPr id="40964" name="Slide Number Placeholder 3"/>
          <p:cNvSpPr>
            <a:spLocks noGrp="1"/>
          </p:cNvSpPr>
          <p:nvPr>
            <p:ph type="sldNum" sz="quarter" idx="12"/>
          </p:nvPr>
        </p:nvSpPr>
        <p:spPr bwMode="auto">
          <a:noFill/>
          <a:ln>
            <a:miter lim="800000"/>
            <a:headEnd/>
            <a:tailEnd/>
          </a:ln>
        </p:spPr>
        <p:txBody>
          <a:bodyPr/>
          <a:lstStyle/>
          <a:p>
            <a:fld id="{CE43F869-6B1E-4928-AB5A-5A5680A5E262}" type="slidenum">
              <a:rPr lang="en-US"/>
              <a:pPr/>
              <a:t>58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648"/>
            <a:ext cx="9144000" cy="1152128"/>
          </a:xfrm>
        </p:spPr>
        <p:txBody>
          <a:bodyPr>
            <a:normAutofit/>
          </a:bodyPr>
          <a:lstStyle/>
          <a:p>
            <a:pPr eaLnBrk="1" hangingPunct="1"/>
            <a:r>
              <a:rPr lang="el-GR" sz="3200" dirty="0" smtClean="0">
                <a:solidFill>
                  <a:schemeClr val="accent2">
                    <a:lumMod val="75000"/>
                  </a:schemeClr>
                </a:solidFill>
                <a:ea typeface="ＭＳ Ｐゴシック" pitchFamily="34" charset="-128"/>
              </a:rPr>
              <a:t>Τα βασικά βήματα για την κατασκευή του ευρετηρίου</a:t>
            </a:r>
            <a:endParaRPr lang="en-US" sz="3200" dirty="0" smtClean="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59</a:t>
            </a:fld>
            <a:endParaRPr lang="en-US"/>
          </a:p>
        </p:txBody>
      </p:sp>
      <p:grpSp>
        <p:nvGrpSpPr>
          <p:cNvPr id="2" name="Group 3"/>
          <p:cNvGrpSpPr>
            <a:grpSpLocks/>
          </p:cNvGrpSpPr>
          <p:nvPr/>
        </p:nvGrpSpPr>
        <p:grpSpPr bwMode="auto">
          <a:xfrm>
            <a:off x="2105818" y="2735214"/>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6437" y="3793332"/>
            <a:ext cx="7054851" cy="1395413"/>
            <a:chOff x="1247" y="2385"/>
            <a:chExt cx="4444" cy="879"/>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213"/>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373339" y="5213178"/>
            <a:ext cx="1354138" cy="51117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17950" y="5724353"/>
            <a:ext cx="366713" cy="5334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75" y="6308727"/>
            <a:ext cx="2036763" cy="39687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839493" y="5165727"/>
            <a:ext cx="879475" cy="430213"/>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834956" y="5705477"/>
            <a:ext cx="957263" cy="430213"/>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78051" y="6257132"/>
            <a:ext cx="1598613" cy="430213"/>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477000" y="4893196"/>
            <a:ext cx="457200" cy="917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477000" y="5390158"/>
            <a:ext cx="457200" cy="917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474295" y="5897563"/>
            <a:ext cx="531813" cy="917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486782" y="5149112"/>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134482" y="5149112"/>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155119" y="5682512"/>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431219" y="6225437"/>
            <a:ext cx="609600" cy="466725"/>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269419" y="6215912"/>
            <a:ext cx="577850" cy="466725"/>
          </a:xfrm>
          <a:prstGeom prst="rect">
            <a:avLst/>
          </a:prstGeom>
          <a:noFill/>
          <a:ln w="9525">
            <a:solidFill>
              <a:schemeClr val="tx1"/>
            </a:solidFill>
            <a:miter lim="800000"/>
            <a:headEnd/>
            <a:tailEnd/>
          </a:ln>
        </p:spPr>
        <p:txBody>
          <a:bodyPr wrap="none">
            <a:spAutoFit/>
          </a:bodyPr>
          <a:lstStyle/>
          <a:p>
            <a:r>
              <a:rPr lang="en-US" dirty="0">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850319" y="5382474"/>
            <a:ext cx="284163"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520244" y="5382474"/>
            <a:ext cx="304800"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507419" y="5682512"/>
            <a:ext cx="385763" cy="466725"/>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7870957" y="5915874"/>
            <a:ext cx="284163"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540882" y="5915874"/>
            <a:ext cx="284163"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040819" y="6449275"/>
            <a:ext cx="228600" cy="9525"/>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smtClean="0">
                <a:solidFill>
                  <a:schemeClr val="accent1">
                    <a:lumMod val="75000"/>
                  </a:schemeClr>
                </a:solidFill>
                <a:latin typeface="+mn-lt"/>
              </a:rPr>
              <a:t>1. Συλλέγουμε τα έγγραφα που θέλουμε να συμπεριλάβουμε στο ευρετήριο</a:t>
            </a:r>
            <a:endParaRPr lang="el-GR" sz="1600" dirty="0">
              <a:solidFill>
                <a:schemeClr val="accent1">
                  <a:lumMod val="75000"/>
                </a:schemeClr>
              </a:solidFill>
              <a:latin typeface="+mn-lt"/>
            </a:endParaRP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smtClean="0">
                <a:solidFill>
                  <a:schemeClr val="accent1">
                    <a:lumMod val="75000"/>
                  </a:schemeClr>
                </a:solidFill>
                <a:latin typeface="+mn-lt"/>
              </a:rPr>
              <a:t>2. Διαιρούμε το κείμενο σε γλωσσικά σύμβολα </a:t>
            </a:r>
            <a:r>
              <a:rPr lang="en-US" sz="2000" b="1" dirty="0" smtClean="0">
                <a:solidFill>
                  <a:srgbClr val="669900"/>
                </a:solidFill>
                <a:latin typeface="+mn-lt"/>
              </a:rPr>
              <a:t>(token)</a:t>
            </a:r>
            <a:endParaRPr lang="el-GR" sz="2000" b="1" dirty="0">
              <a:solidFill>
                <a:srgbClr val="669900"/>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smtClean="0">
                <a:solidFill>
                  <a:schemeClr val="accent2">
                    <a:lumMod val="75000"/>
                  </a:schemeClr>
                </a:solidFill>
                <a:latin typeface="+mn-lt"/>
              </a:rPr>
              <a:t>3. Γλωσσολογική προ-επεξεργασία των συμβόλων</a:t>
            </a:r>
            <a:endParaRPr lang="el-GR" sz="2000" b="1" dirty="0">
              <a:solidFill>
                <a:schemeClr val="accent2">
                  <a:lumMod val="75000"/>
                </a:schemeClr>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smtClean="0">
                <a:solidFill>
                  <a:schemeClr val="accent1">
                    <a:lumMod val="75000"/>
                  </a:schemeClr>
                </a:solidFill>
                <a:latin typeface="+mn-lt"/>
              </a:rPr>
              <a:t>4. Ευρετηριάζουμε τα έγγραφα στα οποία περιλαμβάνεται κάθε όρος</a:t>
            </a:r>
            <a:endParaRPr lang="el-GR" sz="2000" b="1" dirty="0">
              <a:solidFill>
                <a:srgbClr val="669900"/>
              </a:solidFill>
              <a:latin typeface="+mn-lt"/>
            </a:endParaRPr>
          </a:p>
        </p:txBody>
      </p:sp>
    </p:spTree>
    <p:extLst>
      <p:ext uri="{BB962C8B-B14F-4D97-AF65-F5344CB8AC3E}">
        <p14:creationId xmlns:p14="http://schemas.microsoft.com/office/powerpoint/2010/main" val="44899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32289"/>
            <a:ext cx="9144000" cy="1210146"/>
          </a:xfrm>
        </p:spPr>
        <p:txBody>
          <a:bodyPr/>
          <a:lstStyle/>
          <a:p>
            <a:pPr eaLnBrk="1" hangingPunct="1"/>
            <a:r>
              <a:rPr lang="el-GR" sz="3600" dirty="0" smtClean="0">
                <a:ea typeface="ＭＳ Ｐゴシック" pitchFamily="-112" charset="-128"/>
              </a:rPr>
              <a:t>Το κλασικό μοντέλο αναζήτησης (</a:t>
            </a:r>
            <a:r>
              <a:rPr lang="en-US" sz="3600" dirty="0" smtClean="0">
                <a:ea typeface="ＭＳ Ｐゴシック" pitchFamily="-112" charset="-128"/>
              </a:rPr>
              <a:t>search model</a:t>
            </a:r>
            <a:r>
              <a:rPr lang="el-GR" sz="3600" dirty="0" smtClean="0">
                <a:ea typeface="ＭＳ Ｐゴシック" pitchFamily="-112" charset="-128"/>
              </a:rPr>
              <a:t>)</a:t>
            </a:r>
            <a:endParaRPr lang="en-US" sz="3600" dirty="0" smtClean="0">
              <a:ea typeface="ＭＳ Ｐゴシック" pitchFamily="-112" charset="-128"/>
            </a:endParaRPr>
          </a:p>
        </p:txBody>
      </p:sp>
      <p:sp>
        <p:nvSpPr>
          <p:cNvPr id="28675" name="Line 3"/>
          <p:cNvSpPr>
            <a:spLocks noChangeShapeType="1"/>
          </p:cNvSpPr>
          <p:nvPr/>
        </p:nvSpPr>
        <p:spPr bwMode="auto">
          <a:xfrm>
            <a:off x="5308600" y="5761038"/>
            <a:ext cx="0" cy="238125"/>
          </a:xfrm>
          <a:prstGeom prst="line">
            <a:avLst/>
          </a:prstGeom>
          <a:noFill/>
          <a:ln w="9525">
            <a:noFill/>
            <a:round/>
            <a:headEnd/>
            <a:tailEnd type="triangle" w="med" len="me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28676" name="AutoShape 4"/>
          <p:cNvSpPr>
            <a:spLocks noChangeArrowheads="1"/>
          </p:cNvSpPr>
          <p:nvPr/>
        </p:nvSpPr>
        <p:spPr bwMode="auto">
          <a:xfrm>
            <a:off x="5562600" y="6142038"/>
            <a:ext cx="1617663" cy="639762"/>
          </a:xfrm>
          <a:prstGeom prst="flowChartMultidocument">
            <a:avLst/>
          </a:prstGeom>
          <a:solidFill>
            <a:srgbClr val="7CA8D4"/>
          </a:solidFill>
          <a:ln w="9525">
            <a:solidFill>
              <a:srgbClr val="000000"/>
            </a:solidFill>
            <a:miter lim="800000"/>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Corpus</a:t>
            </a:r>
            <a:br>
              <a:rPr lang="en-US" sz="1400" b="1" smtClean="0">
                <a:solidFill>
                  <a:prstClr val="black"/>
                </a:solidFill>
                <a:latin typeface="Arial" charset="0"/>
                <a:ea typeface="+mn-ea"/>
                <a:cs typeface="Arial Unicode MS" pitchFamily="-112" charset="0"/>
              </a:rPr>
            </a:br>
            <a:endParaRPr lang="en-US" sz="1400" b="1" smtClean="0">
              <a:solidFill>
                <a:prstClr val="black"/>
              </a:solidFill>
              <a:latin typeface="Arial" charset="0"/>
              <a:ea typeface="+mn-ea"/>
              <a:cs typeface="Arial Unicode MS" pitchFamily="-112" charset="0"/>
            </a:endParaRPr>
          </a:p>
        </p:txBody>
      </p:sp>
      <p:sp>
        <p:nvSpPr>
          <p:cNvPr id="28677" name="Oval 5"/>
          <p:cNvSpPr>
            <a:spLocks noChangeArrowheads="1"/>
          </p:cNvSpPr>
          <p:nvPr/>
        </p:nvSpPr>
        <p:spPr bwMode="auto">
          <a:xfrm>
            <a:off x="1939925" y="1587500"/>
            <a:ext cx="1617663" cy="639763"/>
          </a:xfrm>
          <a:prstGeom prst="ellipse">
            <a:avLst/>
          </a:prstGeom>
          <a:solidFill>
            <a:srgbClr val="7CA8D4"/>
          </a:solidFill>
          <a:ln w="9525">
            <a:solidFill>
              <a:srgbClr val="000000"/>
            </a:solidFill>
            <a:round/>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TASK</a:t>
            </a:r>
          </a:p>
        </p:txBody>
      </p:sp>
      <p:sp>
        <p:nvSpPr>
          <p:cNvPr id="28678" name="Oval 6"/>
          <p:cNvSpPr>
            <a:spLocks noChangeArrowheads="1"/>
          </p:cNvSpPr>
          <p:nvPr/>
        </p:nvSpPr>
        <p:spPr bwMode="auto">
          <a:xfrm>
            <a:off x="1939925" y="2478088"/>
            <a:ext cx="1617663" cy="638175"/>
          </a:xfrm>
          <a:prstGeom prst="ellipse">
            <a:avLst/>
          </a:prstGeom>
          <a:solidFill>
            <a:srgbClr val="7CA8D4"/>
          </a:solidFill>
          <a:ln w="9525">
            <a:solidFill>
              <a:srgbClr val="000000"/>
            </a:solidFill>
            <a:round/>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 Info Need</a:t>
            </a:r>
            <a:br>
              <a:rPr lang="en-US" sz="1400" b="1" smtClean="0">
                <a:solidFill>
                  <a:prstClr val="black"/>
                </a:solidFill>
                <a:latin typeface="Arial" charset="0"/>
                <a:ea typeface="+mn-ea"/>
                <a:cs typeface="Arial Unicode MS" pitchFamily="-112" charset="0"/>
              </a:rPr>
            </a:br>
            <a:endParaRPr lang="en-US" sz="1400" b="1" smtClean="0">
              <a:solidFill>
                <a:prstClr val="black"/>
              </a:solidFill>
              <a:latin typeface="Arial" charset="0"/>
              <a:ea typeface="+mn-ea"/>
              <a:cs typeface="Arial Unicode MS" pitchFamily="-112" charset="0"/>
            </a:endParaRPr>
          </a:p>
        </p:txBody>
      </p:sp>
      <p:sp>
        <p:nvSpPr>
          <p:cNvPr id="28679" name="AutoShape 7"/>
          <p:cNvSpPr>
            <a:spLocks noChangeArrowheads="1"/>
          </p:cNvSpPr>
          <p:nvPr/>
        </p:nvSpPr>
        <p:spPr bwMode="auto">
          <a:xfrm>
            <a:off x="1939925" y="4254500"/>
            <a:ext cx="1617663" cy="641350"/>
          </a:xfrm>
          <a:prstGeom prst="flowChartManualInput">
            <a:avLst/>
          </a:prstGeom>
          <a:solidFill>
            <a:srgbClr val="7CA8D4"/>
          </a:solidFill>
          <a:ln w="9525">
            <a:solidFill>
              <a:srgbClr val="000000"/>
            </a:solidFill>
            <a:miter lim="800000"/>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Query</a:t>
            </a:r>
            <a:br>
              <a:rPr lang="en-US" sz="1400" b="1" smtClean="0">
                <a:solidFill>
                  <a:prstClr val="black"/>
                </a:solidFill>
                <a:latin typeface="Arial" charset="0"/>
                <a:ea typeface="+mn-ea"/>
                <a:cs typeface="Arial Unicode MS" pitchFamily="-112" charset="0"/>
              </a:rPr>
            </a:br>
            <a:endParaRPr lang="en-US" sz="1400" b="1" smtClean="0">
              <a:solidFill>
                <a:prstClr val="black"/>
              </a:solidFill>
              <a:latin typeface="Arial" charset="0"/>
              <a:ea typeface="+mn-ea"/>
              <a:cs typeface="Arial Unicode MS" pitchFamily="-112" charset="0"/>
            </a:endParaRPr>
          </a:p>
        </p:txBody>
      </p:sp>
      <p:sp>
        <p:nvSpPr>
          <p:cNvPr id="28680" name="Oval 8"/>
          <p:cNvSpPr>
            <a:spLocks noChangeArrowheads="1"/>
          </p:cNvSpPr>
          <p:nvPr/>
        </p:nvSpPr>
        <p:spPr bwMode="auto">
          <a:xfrm>
            <a:off x="1939925" y="3365500"/>
            <a:ext cx="1617663" cy="639763"/>
          </a:xfrm>
          <a:prstGeom prst="ellipse">
            <a:avLst/>
          </a:prstGeom>
          <a:solidFill>
            <a:srgbClr val="7CA8D4"/>
          </a:solidFill>
          <a:ln w="9525">
            <a:solidFill>
              <a:srgbClr val="000000"/>
            </a:solidFill>
            <a:round/>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 Verbal form</a:t>
            </a:r>
          </a:p>
        </p:txBody>
      </p:sp>
      <p:sp>
        <p:nvSpPr>
          <p:cNvPr id="28681" name="Line 9"/>
          <p:cNvSpPr>
            <a:spLocks noChangeShapeType="1"/>
          </p:cNvSpPr>
          <p:nvPr/>
        </p:nvSpPr>
        <p:spPr bwMode="auto">
          <a:xfrm>
            <a:off x="2747963" y="2227263"/>
            <a:ext cx="0" cy="250825"/>
          </a:xfrm>
          <a:prstGeom prst="line">
            <a:avLst/>
          </a:prstGeom>
          <a:noFill/>
          <a:ln w="19050">
            <a:solidFill>
              <a:srgbClr val="000000"/>
            </a:solidFill>
            <a:round/>
            <a:headEnd/>
            <a:tailEnd type="triangle" w="med" len="med"/>
          </a:ln>
        </p:spPr>
        <p:txBody>
          <a:bodyPr/>
          <a:lstStyle/>
          <a:p>
            <a:pPr defTabSz="914400"/>
            <a:endParaRPr lang="el-GR" smtClean="0">
              <a:solidFill>
                <a:prstClr val="black"/>
              </a:solidFill>
              <a:ea typeface="+mn-ea"/>
              <a:cs typeface="Arial Unicode MS" pitchFamily="-112" charset="0"/>
            </a:endParaRPr>
          </a:p>
        </p:txBody>
      </p:sp>
      <p:sp>
        <p:nvSpPr>
          <p:cNvPr id="28682" name="Line 10"/>
          <p:cNvSpPr>
            <a:spLocks noChangeShapeType="1"/>
          </p:cNvSpPr>
          <p:nvPr/>
        </p:nvSpPr>
        <p:spPr bwMode="auto">
          <a:xfrm>
            <a:off x="2747963" y="3994150"/>
            <a:ext cx="0" cy="319088"/>
          </a:xfrm>
          <a:prstGeom prst="line">
            <a:avLst/>
          </a:prstGeom>
          <a:noFill/>
          <a:ln w="19050">
            <a:solidFill>
              <a:srgbClr val="000000"/>
            </a:solidFill>
            <a:round/>
            <a:headEnd/>
            <a:tailEnd type="triangle" w="med" len="med"/>
          </a:ln>
        </p:spPr>
        <p:txBody>
          <a:bodyPr/>
          <a:lstStyle/>
          <a:p>
            <a:pPr defTabSz="914400"/>
            <a:endParaRPr lang="el-GR" smtClean="0">
              <a:solidFill>
                <a:prstClr val="black"/>
              </a:solidFill>
              <a:ea typeface="+mn-ea"/>
              <a:cs typeface="Arial Unicode MS" pitchFamily="-112" charset="0"/>
            </a:endParaRPr>
          </a:p>
        </p:txBody>
      </p:sp>
      <p:sp>
        <p:nvSpPr>
          <p:cNvPr id="28683" name="Line 11"/>
          <p:cNvSpPr>
            <a:spLocks noChangeShapeType="1"/>
          </p:cNvSpPr>
          <p:nvPr/>
        </p:nvSpPr>
        <p:spPr bwMode="auto">
          <a:xfrm>
            <a:off x="2747963" y="3116263"/>
            <a:ext cx="0" cy="260350"/>
          </a:xfrm>
          <a:prstGeom prst="line">
            <a:avLst/>
          </a:prstGeom>
          <a:noFill/>
          <a:ln w="19050">
            <a:solidFill>
              <a:srgbClr val="000000"/>
            </a:solidFill>
            <a:round/>
            <a:headEnd/>
            <a:tailEnd type="triangle" w="med" len="med"/>
          </a:ln>
        </p:spPr>
        <p:txBody>
          <a:bodyPr/>
          <a:lstStyle/>
          <a:p>
            <a:pPr defTabSz="914400"/>
            <a:endParaRPr lang="el-GR" smtClean="0">
              <a:solidFill>
                <a:prstClr val="black"/>
              </a:solidFill>
              <a:ea typeface="+mn-ea"/>
              <a:cs typeface="Arial Unicode MS" pitchFamily="-112" charset="0"/>
            </a:endParaRPr>
          </a:p>
        </p:txBody>
      </p:sp>
      <p:sp>
        <p:nvSpPr>
          <p:cNvPr id="28684" name="AutoShape 12"/>
          <p:cNvSpPr>
            <a:spLocks noChangeArrowheads="1"/>
          </p:cNvSpPr>
          <p:nvPr/>
        </p:nvSpPr>
        <p:spPr bwMode="auto">
          <a:xfrm>
            <a:off x="3235325" y="6049963"/>
            <a:ext cx="1617663" cy="639762"/>
          </a:xfrm>
          <a:prstGeom prst="flowChartTerminator">
            <a:avLst/>
          </a:prstGeom>
          <a:solidFill>
            <a:srgbClr val="7CA8D4"/>
          </a:solidFill>
          <a:ln w="9525">
            <a:solidFill>
              <a:srgbClr val="000000"/>
            </a:solidFill>
            <a:miter lim="800000"/>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Results</a:t>
            </a:r>
            <a:br>
              <a:rPr lang="en-US" sz="1400" b="1" smtClean="0">
                <a:solidFill>
                  <a:prstClr val="black"/>
                </a:solidFill>
                <a:latin typeface="Arial" charset="0"/>
                <a:ea typeface="+mn-ea"/>
                <a:cs typeface="Arial Unicode MS" pitchFamily="-112" charset="0"/>
              </a:rPr>
            </a:br>
            <a:endParaRPr lang="en-US" sz="1400" b="1" smtClean="0">
              <a:solidFill>
                <a:prstClr val="black"/>
              </a:solidFill>
              <a:latin typeface="Arial" charset="0"/>
              <a:ea typeface="+mn-ea"/>
              <a:cs typeface="Arial Unicode MS" pitchFamily="-112" charset="0"/>
            </a:endParaRPr>
          </a:p>
        </p:txBody>
      </p:sp>
      <p:sp>
        <p:nvSpPr>
          <p:cNvPr id="28685" name="AutoShape 13"/>
          <p:cNvSpPr>
            <a:spLocks noChangeArrowheads="1"/>
          </p:cNvSpPr>
          <p:nvPr/>
        </p:nvSpPr>
        <p:spPr bwMode="auto">
          <a:xfrm>
            <a:off x="3235325" y="5160963"/>
            <a:ext cx="1617663" cy="639762"/>
          </a:xfrm>
          <a:prstGeom prst="flowChartProcess">
            <a:avLst/>
          </a:prstGeom>
          <a:solidFill>
            <a:srgbClr val="7CA8D4"/>
          </a:solidFill>
          <a:ln w="9525">
            <a:solidFill>
              <a:srgbClr val="000000"/>
            </a:solidFill>
            <a:miter lim="800000"/>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SEARCH</a:t>
            </a:r>
            <a:br>
              <a:rPr lang="en-US" sz="1400" b="1" smtClean="0">
                <a:solidFill>
                  <a:prstClr val="black"/>
                </a:solidFill>
                <a:latin typeface="Arial" charset="0"/>
                <a:ea typeface="+mn-ea"/>
                <a:cs typeface="Arial Unicode MS" pitchFamily="-112" charset="0"/>
              </a:rPr>
            </a:br>
            <a:r>
              <a:rPr lang="en-US" sz="1400" b="1" smtClean="0">
                <a:solidFill>
                  <a:prstClr val="black"/>
                </a:solidFill>
                <a:latin typeface="Arial" charset="0"/>
                <a:ea typeface="+mn-ea"/>
                <a:cs typeface="Arial Unicode MS" pitchFamily="-112" charset="0"/>
              </a:rPr>
              <a:t>ENGINE</a:t>
            </a:r>
            <a:br>
              <a:rPr lang="en-US" sz="1400" b="1" smtClean="0">
                <a:solidFill>
                  <a:prstClr val="black"/>
                </a:solidFill>
                <a:latin typeface="Arial" charset="0"/>
                <a:ea typeface="+mn-ea"/>
                <a:cs typeface="Arial Unicode MS" pitchFamily="-112" charset="0"/>
              </a:rPr>
            </a:br>
            <a:endParaRPr lang="en-US" sz="1400" b="1" smtClean="0">
              <a:solidFill>
                <a:prstClr val="black"/>
              </a:solidFill>
              <a:latin typeface="Arial" charset="0"/>
              <a:ea typeface="+mn-ea"/>
              <a:cs typeface="Arial Unicode MS" pitchFamily="-112" charset="0"/>
            </a:endParaRPr>
          </a:p>
        </p:txBody>
      </p:sp>
      <p:sp>
        <p:nvSpPr>
          <p:cNvPr id="28686" name="Oval 14"/>
          <p:cNvSpPr>
            <a:spLocks noChangeArrowheads="1"/>
          </p:cNvSpPr>
          <p:nvPr/>
        </p:nvSpPr>
        <p:spPr bwMode="auto">
          <a:xfrm>
            <a:off x="258763" y="6049963"/>
            <a:ext cx="1722437" cy="639762"/>
          </a:xfrm>
          <a:prstGeom prst="ellipse">
            <a:avLst/>
          </a:prstGeom>
          <a:solidFill>
            <a:srgbClr val="7CA8D4"/>
          </a:solidFill>
          <a:ln w="9525">
            <a:solidFill>
              <a:srgbClr val="000000"/>
            </a:solidFill>
            <a:round/>
            <a:headEnd/>
            <a:tailEnd/>
          </a:ln>
        </p:spPr>
        <p:txBody>
          <a:bodyPr/>
          <a:lstStyle/>
          <a:p>
            <a:pPr algn="ctr" defTabSz="914400" eaLnBrk="0" hangingPunct="0"/>
            <a:r>
              <a:rPr lang="en-US" sz="1400" b="1" smtClean="0">
                <a:solidFill>
                  <a:prstClr val="black"/>
                </a:solidFill>
                <a:latin typeface="Arial" charset="0"/>
                <a:ea typeface="+mn-ea"/>
                <a:cs typeface="Arial Unicode MS" pitchFamily="-112" charset="0"/>
              </a:rPr>
              <a:t>Query</a:t>
            </a:r>
            <a:br>
              <a:rPr lang="en-US" sz="1400" b="1" smtClean="0">
                <a:solidFill>
                  <a:prstClr val="black"/>
                </a:solidFill>
                <a:latin typeface="Arial" charset="0"/>
                <a:ea typeface="+mn-ea"/>
                <a:cs typeface="Arial Unicode MS" pitchFamily="-112" charset="0"/>
              </a:rPr>
            </a:br>
            <a:r>
              <a:rPr lang="en-US" sz="1400" b="1" smtClean="0">
                <a:solidFill>
                  <a:prstClr val="black"/>
                </a:solidFill>
                <a:latin typeface="Arial" charset="0"/>
                <a:ea typeface="+mn-ea"/>
                <a:cs typeface="Arial Unicode MS" pitchFamily="-112" charset="0"/>
              </a:rPr>
              <a:t>Refinement </a:t>
            </a:r>
          </a:p>
        </p:txBody>
      </p:sp>
      <p:sp>
        <p:nvSpPr>
          <p:cNvPr id="28687" name="Line 15"/>
          <p:cNvSpPr>
            <a:spLocks noChangeShapeType="1"/>
          </p:cNvSpPr>
          <p:nvPr/>
        </p:nvSpPr>
        <p:spPr bwMode="auto">
          <a:xfrm>
            <a:off x="2747963" y="4895850"/>
            <a:ext cx="1293812" cy="265113"/>
          </a:xfrm>
          <a:prstGeom prst="line">
            <a:avLst/>
          </a:prstGeom>
          <a:noFill/>
          <a:ln w="19050">
            <a:solidFill>
              <a:srgbClr val="000000"/>
            </a:solidFill>
            <a:round/>
            <a:headEnd/>
            <a:tailEnd type="triangle" w="med" len="med"/>
          </a:ln>
        </p:spPr>
        <p:txBody>
          <a:bodyPr/>
          <a:lstStyle/>
          <a:p>
            <a:pPr defTabSz="914400"/>
            <a:endParaRPr lang="el-GR" smtClean="0">
              <a:solidFill>
                <a:prstClr val="black"/>
              </a:solidFill>
              <a:ea typeface="+mn-ea"/>
              <a:cs typeface="Arial Unicode MS" pitchFamily="-112" charset="0"/>
            </a:endParaRPr>
          </a:p>
        </p:txBody>
      </p:sp>
      <p:sp>
        <p:nvSpPr>
          <p:cNvPr id="28688" name="Line 16"/>
          <p:cNvSpPr>
            <a:spLocks noChangeShapeType="1"/>
          </p:cNvSpPr>
          <p:nvPr/>
        </p:nvSpPr>
        <p:spPr bwMode="auto">
          <a:xfrm flipH="1" flipV="1">
            <a:off x="4841875" y="5535613"/>
            <a:ext cx="1482725" cy="606425"/>
          </a:xfrm>
          <a:prstGeom prst="line">
            <a:avLst/>
          </a:prstGeom>
          <a:noFill/>
          <a:ln w="19050">
            <a:solidFill>
              <a:srgbClr val="000000"/>
            </a:solidFill>
            <a:round/>
            <a:headEnd/>
            <a:tailEnd type="triangle" w="med" len="med"/>
          </a:ln>
        </p:spPr>
        <p:txBody>
          <a:bodyPr/>
          <a:lstStyle/>
          <a:p>
            <a:pPr defTabSz="914400"/>
            <a:endParaRPr lang="el-GR" smtClean="0">
              <a:solidFill>
                <a:prstClr val="black"/>
              </a:solidFill>
              <a:ea typeface="+mn-ea"/>
              <a:cs typeface="Arial Unicode MS" pitchFamily="-112" charset="0"/>
            </a:endParaRPr>
          </a:p>
        </p:txBody>
      </p:sp>
      <p:sp>
        <p:nvSpPr>
          <p:cNvPr id="28689" name="Line 17"/>
          <p:cNvSpPr>
            <a:spLocks noChangeShapeType="1"/>
          </p:cNvSpPr>
          <p:nvPr/>
        </p:nvSpPr>
        <p:spPr bwMode="auto">
          <a:xfrm flipH="1">
            <a:off x="1981200" y="6359525"/>
            <a:ext cx="1254125" cy="11113"/>
          </a:xfrm>
          <a:prstGeom prst="line">
            <a:avLst/>
          </a:prstGeom>
          <a:noFill/>
          <a:ln w="19050">
            <a:solidFill>
              <a:srgbClr val="000000"/>
            </a:solidFill>
            <a:round/>
            <a:headEnd/>
            <a:tailEnd type="triangle" w="med" len="med"/>
          </a:ln>
        </p:spPr>
        <p:txBody>
          <a:bodyPr/>
          <a:lstStyle/>
          <a:p>
            <a:pPr defTabSz="914400"/>
            <a:endParaRPr lang="el-GR" smtClean="0">
              <a:solidFill>
                <a:prstClr val="black"/>
              </a:solidFill>
              <a:ea typeface="+mn-ea"/>
              <a:cs typeface="Arial Unicode MS" pitchFamily="-112" charset="0"/>
            </a:endParaRPr>
          </a:p>
        </p:txBody>
      </p:sp>
      <p:sp>
        <p:nvSpPr>
          <p:cNvPr id="28690" name="Line 18"/>
          <p:cNvSpPr>
            <a:spLocks noChangeShapeType="1"/>
          </p:cNvSpPr>
          <p:nvPr/>
        </p:nvSpPr>
        <p:spPr bwMode="auto">
          <a:xfrm flipV="1">
            <a:off x="1046163" y="4676775"/>
            <a:ext cx="0" cy="1373188"/>
          </a:xfrm>
          <a:prstGeom prst="line">
            <a:avLst/>
          </a:prstGeom>
          <a:noFill/>
          <a:ln w="19050">
            <a:solidFill>
              <a:srgbClr val="000000"/>
            </a:solidFill>
            <a:round/>
            <a:headEnd/>
            <a:tailEnd/>
          </a:ln>
        </p:spPr>
        <p:txBody>
          <a:bodyPr/>
          <a:lstStyle/>
          <a:p>
            <a:pPr defTabSz="914400"/>
            <a:endParaRPr lang="el-GR" smtClean="0">
              <a:solidFill>
                <a:prstClr val="black"/>
              </a:solidFill>
              <a:ea typeface="+mn-ea"/>
              <a:cs typeface="Arial Unicode MS" pitchFamily="-112" charset="0"/>
            </a:endParaRPr>
          </a:p>
        </p:txBody>
      </p:sp>
      <p:sp>
        <p:nvSpPr>
          <p:cNvPr id="28691" name="Line 19"/>
          <p:cNvSpPr>
            <a:spLocks noChangeShapeType="1"/>
          </p:cNvSpPr>
          <p:nvPr/>
        </p:nvSpPr>
        <p:spPr bwMode="auto">
          <a:xfrm>
            <a:off x="1038225" y="4675188"/>
            <a:ext cx="860425" cy="0"/>
          </a:xfrm>
          <a:prstGeom prst="line">
            <a:avLst/>
          </a:prstGeom>
          <a:noFill/>
          <a:ln w="19050">
            <a:solidFill>
              <a:srgbClr val="000000"/>
            </a:solidFill>
            <a:round/>
            <a:headEnd/>
            <a:tailEnd type="triangle" w="med" len="me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28692" name="Line 20"/>
          <p:cNvSpPr>
            <a:spLocks noChangeShapeType="1"/>
          </p:cNvSpPr>
          <p:nvPr/>
        </p:nvSpPr>
        <p:spPr bwMode="auto">
          <a:xfrm>
            <a:off x="4038600" y="5802313"/>
            <a:ext cx="0" cy="238125"/>
          </a:xfrm>
          <a:prstGeom prst="line">
            <a:avLst/>
          </a:prstGeom>
          <a:noFill/>
          <a:ln w="28575">
            <a:solidFill>
              <a:srgbClr val="000000"/>
            </a:solidFill>
            <a:round/>
            <a:headEnd/>
            <a:tailEnd type="triangle" w="med" len="me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1054741" name="Text Box 21"/>
          <p:cNvSpPr txBox="1">
            <a:spLocks noChangeArrowheads="1"/>
          </p:cNvSpPr>
          <p:nvPr/>
        </p:nvSpPr>
        <p:spPr bwMode="auto">
          <a:xfrm>
            <a:off x="5407025" y="1557338"/>
            <a:ext cx="2951163" cy="701675"/>
          </a:xfrm>
          <a:prstGeom prst="rect">
            <a:avLst/>
          </a:prstGeom>
          <a:solidFill>
            <a:srgbClr val="FFD521"/>
          </a:solidFill>
          <a:ln w="9525">
            <a:noFill/>
            <a:miter lim="800000"/>
            <a:headEnd/>
            <a:tailEnd/>
          </a:ln>
          <a:effectLst/>
        </p:spPr>
        <p:txBody>
          <a:bodyPr>
            <a:spAutoFit/>
          </a:bodyPr>
          <a:lstStyle/>
          <a:p>
            <a:pPr defTabSz="914400" eaLnBrk="0" hangingPunct="0">
              <a:spcBef>
                <a:spcPct val="50000"/>
              </a:spcBef>
              <a:buClr>
                <a:srgbClr val="800080"/>
              </a:buClr>
              <a:buSzPct val="75000"/>
              <a:buFont typeface="Comic Sans MS" pitchFamily="-112" charset="0"/>
              <a:buNone/>
            </a:pPr>
            <a:r>
              <a:rPr kumimoji="1" lang="en-US" sz="2000" dirty="0" smtClean="0">
                <a:solidFill>
                  <a:srgbClr val="1F497D"/>
                </a:solidFill>
                <a:latin typeface="Times New Roman" pitchFamily="-112" charset="0"/>
                <a:ea typeface="+mn-ea"/>
                <a:cs typeface="Arial Unicode MS" pitchFamily="-112" charset="0"/>
              </a:rPr>
              <a:t>Get rid of mice in a politically correct way</a:t>
            </a:r>
            <a:endParaRPr kumimoji="1" lang="en-US" sz="2000" dirty="0" smtClean="0">
              <a:solidFill>
                <a:srgbClr val="1F497D"/>
              </a:solidFill>
              <a:effectLst>
                <a:outerShdw blurRad="38100" dist="38100" dir="2700000" algn="tl">
                  <a:srgbClr val="000000"/>
                </a:outerShdw>
              </a:effectLst>
              <a:latin typeface="Times New Roman" pitchFamily="-112" charset="0"/>
              <a:ea typeface="+mn-ea"/>
              <a:cs typeface="Arial Unicode MS" pitchFamily="-112" charset="0"/>
            </a:endParaRPr>
          </a:p>
        </p:txBody>
      </p:sp>
      <p:sp>
        <p:nvSpPr>
          <p:cNvPr id="28694" name="Text Box 22"/>
          <p:cNvSpPr txBox="1">
            <a:spLocks noChangeArrowheads="1"/>
          </p:cNvSpPr>
          <p:nvPr/>
        </p:nvSpPr>
        <p:spPr bwMode="auto">
          <a:xfrm>
            <a:off x="5424488" y="2544763"/>
            <a:ext cx="2824162" cy="579437"/>
          </a:xfrm>
          <a:prstGeom prst="rect">
            <a:avLst/>
          </a:prstGeom>
          <a:solidFill>
            <a:srgbClr val="FFD521"/>
          </a:solidFill>
          <a:ln w="9525">
            <a:noFill/>
            <a:miter lim="800000"/>
            <a:headEnd/>
            <a:tailEnd/>
          </a:ln>
        </p:spPr>
        <p:txBody>
          <a:bodyPr wrap="none">
            <a:spAutoFit/>
          </a:bodyPr>
          <a:lstStyle/>
          <a:p>
            <a:pPr defTabSz="914400" eaLnBrk="0" hangingPunct="0">
              <a:lnSpc>
                <a:spcPct val="70000"/>
              </a:lnSpc>
              <a:spcBef>
                <a:spcPct val="50000"/>
              </a:spcBef>
              <a:buClr>
                <a:srgbClr val="800080"/>
              </a:buClr>
              <a:buSzPct val="75000"/>
              <a:buFont typeface="Comic Sans MS" pitchFamily="-112" charset="0"/>
              <a:buNone/>
            </a:pPr>
            <a:r>
              <a:rPr kumimoji="1" lang="en-US" sz="2000" smtClean="0">
                <a:solidFill>
                  <a:srgbClr val="1F497D"/>
                </a:solidFill>
                <a:latin typeface="Times New Roman" pitchFamily="-112" charset="0"/>
                <a:ea typeface="+mn-ea"/>
                <a:cs typeface="Arial Unicode MS" pitchFamily="-112" charset="0"/>
              </a:rPr>
              <a:t>Info about removing mice</a:t>
            </a:r>
          </a:p>
          <a:p>
            <a:pPr defTabSz="914400" eaLnBrk="0" hangingPunct="0">
              <a:lnSpc>
                <a:spcPct val="40000"/>
              </a:lnSpc>
              <a:spcBef>
                <a:spcPct val="50000"/>
              </a:spcBef>
              <a:buClr>
                <a:srgbClr val="800080"/>
              </a:buClr>
              <a:buSzPct val="75000"/>
              <a:buFont typeface="Comic Sans MS" pitchFamily="-112" charset="0"/>
              <a:buNone/>
            </a:pPr>
            <a:r>
              <a:rPr kumimoji="1" lang="en-US" sz="2000" smtClean="0">
                <a:solidFill>
                  <a:srgbClr val="1F497D"/>
                </a:solidFill>
                <a:latin typeface="Times New Roman" pitchFamily="-112" charset="0"/>
                <a:ea typeface="+mn-ea"/>
                <a:cs typeface="Arial Unicode MS" pitchFamily="-112" charset="0"/>
              </a:rPr>
              <a:t>without killing them </a:t>
            </a:r>
          </a:p>
        </p:txBody>
      </p:sp>
      <p:sp>
        <p:nvSpPr>
          <p:cNvPr id="1054743" name="Text Box 23"/>
          <p:cNvSpPr txBox="1">
            <a:spLocks noChangeArrowheads="1"/>
          </p:cNvSpPr>
          <p:nvPr/>
        </p:nvSpPr>
        <p:spPr bwMode="auto">
          <a:xfrm>
            <a:off x="5424488" y="3462338"/>
            <a:ext cx="2889250" cy="396875"/>
          </a:xfrm>
          <a:prstGeom prst="rect">
            <a:avLst/>
          </a:prstGeom>
          <a:solidFill>
            <a:srgbClr val="FFD521"/>
          </a:solidFill>
          <a:ln w="9525">
            <a:noFill/>
            <a:miter lim="800000"/>
            <a:headEnd/>
            <a:tailEnd/>
          </a:ln>
          <a:effectLst/>
        </p:spPr>
        <p:txBody>
          <a:bodyPr wrap="none">
            <a:spAutoFit/>
          </a:bodyPr>
          <a:lstStyle/>
          <a:p>
            <a:pPr defTabSz="914400" eaLnBrk="0" hangingPunct="0">
              <a:spcBef>
                <a:spcPct val="50000"/>
              </a:spcBef>
              <a:buClr>
                <a:srgbClr val="800080"/>
              </a:buClr>
              <a:buSzPct val="75000"/>
              <a:buFont typeface="Comic Sans MS" pitchFamily="-112" charset="0"/>
              <a:buNone/>
            </a:pPr>
            <a:r>
              <a:rPr kumimoji="1" lang="en-US" sz="2000" smtClean="0">
                <a:solidFill>
                  <a:srgbClr val="1F497D"/>
                </a:solidFill>
                <a:effectLst>
                  <a:outerShdw blurRad="38100" dist="38100" dir="2700000" algn="tl">
                    <a:srgbClr val="000000"/>
                  </a:outerShdw>
                </a:effectLst>
                <a:latin typeface="Times New Roman" pitchFamily="-112" charset="0"/>
                <a:ea typeface="+mn-ea"/>
                <a:cs typeface="Arial Unicode MS" pitchFamily="-112" charset="0"/>
              </a:rPr>
              <a:t> </a:t>
            </a:r>
            <a:r>
              <a:rPr kumimoji="1" lang="en-US" sz="2000" smtClean="0">
                <a:solidFill>
                  <a:srgbClr val="1F497D"/>
                </a:solidFill>
                <a:latin typeface="Times New Roman" pitchFamily="-112" charset="0"/>
                <a:ea typeface="+mn-ea"/>
                <a:cs typeface="Arial Unicode MS" pitchFamily="-112" charset="0"/>
              </a:rPr>
              <a:t>How do I trap mice alive?</a:t>
            </a:r>
            <a:endParaRPr kumimoji="1" lang="en-US" sz="2000" smtClean="0">
              <a:solidFill>
                <a:srgbClr val="1F497D"/>
              </a:solidFill>
              <a:effectLst>
                <a:outerShdw blurRad="38100" dist="38100" dir="2700000" algn="tl">
                  <a:srgbClr val="000000"/>
                </a:outerShdw>
              </a:effectLst>
              <a:latin typeface="Times New Roman" pitchFamily="-112" charset="0"/>
              <a:ea typeface="+mn-ea"/>
              <a:cs typeface="Arial Unicode MS" pitchFamily="-112" charset="0"/>
            </a:endParaRPr>
          </a:p>
        </p:txBody>
      </p:sp>
      <p:pic>
        <p:nvPicPr>
          <p:cNvPr id="28696" name="Picture 24" descr="search_lg"/>
          <p:cNvPicPr>
            <a:picLocks noChangeAspect="1" noChangeArrowheads="1"/>
          </p:cNvPicPr>
          <p:nvPr/>
        </p:nvPicPr>
        <p:blipFill>
          <a:blip r:embed="rId3" cstate="print"/>
          <a:srcRect l="24524" t="-3798"/>
          <a:stretch>
            <a:fillRect/>
          </a:stretch>
        </p:blipFill>
        <p:spPr bwMode="auto">
          <a:xfrm>
            <a:off x="5332413" y="4257675"/>
            <a:ext cx="3554412" cy="958850"/>
          </a:xfrm>
          <a:prstGeom prst="rect">
            <a:avLst/>
          </a:prstGeom>
          <a:noFill/>
          <a:ln w="9525">
            <a:noFill/>
            <a:miter lim="800000"/>
            <a:headEnd/>
            <a:tailEnd/>
          </a:ln>
        </p:spPr>
      </p:pic>
      <p:sp>
        <p:nvSpPr>
          <p:cNvPr id="28697" name="Text Box 25"/>
          <p:cNvSpPr txBox="1">
            <a:spLocks noChangeArrowheads="1"/>
          </p:cNvSpPr>
          <p:nvPr/>
        </p:nvSpPr>
        <p:spPr bwMode="auto">
          <a:xfrm>
            <a:off x="6011863" y="4386263"/>
            <a:ext cx="1406525" cy="336550"/>
          </a:xfrm>
          <a:prstGeom prst="rect">
            <a:avLst/>
          </a:prstGeom>
          <a:noFill/>
          <a:ln w="9525">
            <a:noFill/>
            <a:miter lim="800000"/>
            <a:headEnd/>
            <a:tailEnd/>
          </a:ln>
        </p:spPr>
        <p:txBody>
          <a:bodyPr wrap="none">
            <a:spAutoFit/>
          </a:bodyPr>
          <a:lstStyle/>
          <a:p>
            <a:pPr defTabSz="914400" eaLnBrk="0" hangingPunct="0">
              <a:spcBef>
                <a:spcPct val="20000"/>
              </a:spcBef>
              <a:buClr>
                <a:srgbClr val="800080"/>
              </a:buClr>
              <a:buSzPct val="75000"/>
              <a:buFont typeface="Comic Sans MS" pitchFamily="-112" charset="0"/>
              <a:buNone/>
            </a:pPr>
            <a:r>
              <a:rPr kumimoji="1" lang="en-US" sz="1600" b="1" smtClean="0">
                <a:solidFill>
                  <a:srgbClr val="1F497D"/>
                </a:solidFill>
                <a:latin typeface="Courier New" pitchFamily="-112" charset="0"/>
                <a:ea typeface="+mn-ea"/>
                <a:cs typeface="Arial Unicode MS" pitchFamily="-112" charset="0"/>
              </a:rPr>
              <a:t>mouse trap</a:t>
            </a:r>
            <a:endParaRPr kumimoji="1" lang="en-US" sz="2800" smtClean="0">
              <a:solidFill>
                <a:srgbClr val="1F497D"/>
              </a:solidFill>
              <a:latin typeface="Arial" charset="0"/>
              <a:ea typeface="+mn-ea"/>
              <a:cs typeface="Arial Unicode MS" pitchFamily="-112" charset="0"/>
            </a:endParaRPr>
          </a:p>
        </p:txBody>
      </p:sp>
      <p:sp>
        <p:nvSpPr>
          <p:cNvPr id="28698" name="Line 26"/>
          <p:cNvSpPr>
            <a:spLocks noChangeShapeType="1"/>
          </p:cNvSpPr>
          <p:nvPr/>
        </p:nvSpPr>
        <p:spPr bwMode="auto">
          <a:xfrm>
            <a:off x="6807200" y="2238375"/>
            <a:ext cx="1588" cy="349250"/>
          </a:xfrm>
          <a:prstGeom prst="line">
            <a:avLst/>
          </a:prstGeom>
          <a:noFill/>
          <a:ln w="28575">
            <a:solidFill>
              <a:srgbClr val="000000"/>
            </a:solidFill>
            <a:round/>
            <a:headEnd/>
            <a:tailEnd type="triangle" w="med" len="med"/>
          </a:ln>
        </p:spPr>
        <p:txBody>
          <a:bodyPr anchor="ctr">
            <a:spAutoFit/>
          </a:bodyPr>
          <a:lstStyle/>
          <a:p>
            <a:pPr defTabSz="914400"/>
            <a:endParaRPr lang="el-GR" smtClean="0">
              <a:solidFill>
                <a:prstClr val="black"/>
              </a:solidFill>
              <a:ea typeface="+mn-ea"/>
              <a:cs typeface="Arial Unicode MS" pitchFamily="-112" charset="0"/>
            </a:endParaRPr>
          </a:p>
        </p:txBody>
      </p:sp>
      <p:sp>
        <p:nvSpPr>
          <p:cNvPr id="28699" name="Line 27"/>
          <p:cNvSpPr>
            <a:spLocks noChangeShapeType="1"/>
          </p:cNvSpPr>
          <p:nvPr/>
        </p:nvSpPr>
        <p:spPr bwMode="auto">
          <a:xfrm>
            <a:off x="6796088" y="3103563"/>
            <a:ext cx="1587" cy="411162"/>
          </a:xfrm>
          <a:prstGeom prst="line">
            <a:avLst/>
          </a:prstGeom>
          <a:noFill/>
          <a:ln w="28575">
            <a:solidFill>
              <a:srgbClr val="000000"/>
            </a:solidFill>
            <a:round/>
            <a:headEnd/>
            <a:tailEnd type="triangle" w="med" len="me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28700" name="Line 28"/>
          <p:cNvSpPr>
            <a:spLocks noChangeShapeType="1"/>
          </p:cNvSpPr>
          <p:nvPr/>
        </p:nvSpPr>
        <p:spPr bwMode="auto">
          <a:xfrm>
            <a:off x="6811963" y="3856038"/>
            <a:ext cx="1587" cy="411162"/>
          </a:xfrm>
          <a:prstGeom prst="line">
            <a:avLst/>
          </a:prstGeom>
          <a:noFill/>
          <a:ln w="28575">
            <a:solidFill>
              <a:srgbClr val="000000"/>
            </a:solidFill>
            <a:round/>
            <a:headEnd/>
            <a:tailEnd type="triangle" w="med" len="med"/>
          </a:ln>
        </p:spPr>
        <p:txBody>
          <a:bodyPr wrap="none" anchor="ctr">
            <a:spAutoFit/>
          </a:bodyPr>
          <a:lstStyle/>
          <a:p>
            <a:pPr defTabSz="914400"/>
            <a:endParaRPr lang="el-GR" smtClean="0">
              <a:solidFill>
                <a:prstClr val="black"/>
              </a:solidFill>
              <a:ea typeface="+mn-ea"/>
              <a:cs typeface="Arial Unicode MS" pitchFamily="-112" charset="0"/>
            </a:endParaRPr>
          </a:p>
        </p:txBody>
      </p:sp>
      <p:cxnSp>
        <p:nvCxnSpPr>
          <p:cNvPr id="28701" name="AutoShape 29"/>
          <p:cNvCxnSpPr>
            <a:cxnSpLocks noChangeShapeType="1"/>
          </p:cNvCxnSpPr>
          <p:nvPr/>
        </p:nvCxnSpPr>
        <p:spPr bwMode="auto">
          <a:xfrm flipH="1">
            <a:off x="2874963" y="2357438"/>
            <a:ext cx="250825" cy="0"/>
          </a:xfrm>
          <a:prstGeom prst="straightConnector1">
            <a:avLst/>
          </a:prstGeom>
          <a:noFill/>
          <a:ln w="9525">
            <a:noFill/>
            <a:round/>
            <a:headEnd/>
            <a:tailEnd type="triangle" w="med" len="med"/>
          </a:ln>
        </p:spPr>
      </p:cxnSp>
      <p:grpSp>
        <p:nvGrpSpPr>
          <p:cNvPr id="2" name="Group 30"/>
          <p:cNvGrpSpPr>
            <a:grpSpLocks/>
          </p:cNvGrpSpPr>
          <p:nvPr/>
        </p:nvGrpSpPr>
        <p:grpSpPr bwMode="auto">
          <a:xfrm>
            <a:off x="2709863" y="2176463"/>
            <a:ext cx="4060825" cy="369887"/>
            <a:chOff x="1707" y="1102"/>
            <a:chExt cx="2558" cy="233"/>
          </a:xfrm>
        </p:grpSpPr>
        <p:sp>
          <p:nvSpPr>
            <p:cNvPr id="28711" name="Text Box 31"/>
            <p:cNvSpPr txBox="1">
              <a:spLocks noChangeArrowheads="1"/>
            </p:cNvSpPr>
            <p:nvPr/>
          </p:nvSpPr>
          <p:spPr bwMode="auto">
            <a:xfrm>
              <a:off x="2277" y="1102"/>
              <a:ext cx="1127" cy="233"/>
            </a:xfrm>
            <a:prstGeom prst="rect">
              <a:avLst/>
            </a:prstGeom>
            <a:solidFill>
              <a:srgbClr val="88F29C"/>
            </a:solidFill>
            <a:ln w="28575">
              <a:solidFill>
                <a:srgbClr val="980000"/>
              </a:solidFill>
              <a:miter lim="800000"/>
              <a:headEnd/>
              <a:tailEnd/>
            </a:ln>
          </p:spPr>
          <p:txBody>
            <a:bodyPr wrap="none">
              <a:spAutoFit/>
            </a:bodyPr>
            <a:lstStyle/>
            <a:p>
              <a:pPr defTabSz="914400" eaLnBrk="0" hangingPunct="0">
                <a:spcBef>
                  <a:spcPct val="20000"/>
                </a:spcBef>
                <a:buClr>
                  <a:srgbClr val="800080"/>
                </a:buClr>
                <a:buSzPct val="75000"/>
                <a:buFont typeface="Comic Sans MS" pitchFamily="-112" charset="0"/>
                <a:buNone/>
              </a:pPr>
              <a:r>
                <a:rPr kumimoji="1" lang="en-US" sz="1800" smtClean="0">
                  <a:solidFill>
                    <a:srgbClr val="980000"/>
                  </a:solidFill>
                  <a:latin typeface="Arial" charset="0"/>
                  <a:ea typeface="+mn-ea"/>
                  <a:cs typeface="Arial Unicode MS" pitchFamily="-112" charset="0"/>
                </a:rPr>
                <a:t>Misconception?</a:t>
              </a:r>
              <a:endParaRPr kumimoji="1" lang="en-US" sz="2800" smtClean="0">
                <a:solidFill>
                  <a:srgbClr val="980000"/>
                </a:solidFill>
                <a:latin typeface="Arial" charset="0"/>
                <a:ea typeface="+mn-ea"/>
                <a:cs typeface="Arial Unicode MS" pitchFamily="-112" charset="0"/>
              </a:endParaRPr>
            </a:p>
          </p:txBody>
        </p:sp>
        <p:cxnSp>
          <p:nvCxnSpPr>
            <p:cNvPr id="28712" name="AutoShape 32"/>
            <p:cNvCxnSpPr>
              <a:cxnSpLocks noChangeShapeType="1"/>
              <a:stCxn id="28711" idx="1"/>
            </p:cNvCxnSpPr>
            <p:nvPr/>
          </p:nvCxnSpPr>
          <p:spPr bwMode="auto">
            <a:xfrm rot="10800000">
              <a:off x="1707" y="1200"/>
              <a:ext cx="570" cy="18"/>
            </a:xfrm>
            <a:prstGeom prst="straightConnector1">
              <a:avLst/>
            </a:prstGeom>
            <a:noFill/>
            <a:ln w="28575">
              <a:solidFill>
                <a:srgbClr val="980000"/>
              </a:solidFill>
              <a:round/>
              <a:headEnd/>
              <a:tailEnd type="triangle" w="med" len="med"/>
            </a:ln>
          </p:spPr>
        </p:cxnSp>
        <p:cxnSp>
          <p:nvCxnSpPr>
            <p:cNvPr id="28713" name="AutoShape 33"/>
            <p:cNvCxnSpPr>
              <a:cxnSpLocks noChangeShapeType="1"/>
              <a:stCxn id="28711" idx="3"/>
            </p:cNvCxnSpPr>
            <p:nvPr/>
          </p:nvCxnSpPr>
          <p:spPr bwMode="auto">
            <a:xfrm>
              <a:off x="3404" y="1218"/>
              <a:ext cx="861" cy="4"/>
            </a:xfrm>
            <a:prstGeom prst="straightConnector1">
              <a:avLst/>
            </a:prstGeom>
            <a:noFill/>
            <a:ln w="28575">
              <a:solidFill>
                <a:srgbClr val="980000"/>
              </a:solidFill>
              <a:round/>
              <a:headEnd/>
              <a:tailEnd type="triangle" w="med" len="med"/>
            </a:ln>
          </p:spPr>
        </p:cxnSp>
      </p:grpSp>
      <p:grpSp>
        <p:nvGrpSpPr>
          <p:cNvPr id="3" name="Group 34"/>
          <p:cNvGrpSpPr>
            <a:grpSpLocks/>
          </p:cNvGrpSpPr>
          <p:nvPr/>
        </p:nvGrpSpPr>
        <p:grpSpPr bwMode="auto">
          <a:xfrm>
            <a:off x="2724150" y="3125788"/>
            <a:ext cx="4060825" cy="369887"/>
            <a:chOff x="1716" y="1700"/>
            <a:chExt cx="2558" cy="233"/>
          </a:xfrm>
        </p:grpSpPr>
        <p:sp>
          <p:nvSpPr>
            <p:cNvPr id="28708" name="Text Box 35"/>
            <p:cNvSpPr txBox="1">
              <a:spLocks noChangeArrowheads="1"/>
            </p:cNvSpPr>
            <p:nvPr/>
          </p:nvSpPr>
          <p:spPr bwMode="auto">
            <a:xfrm>
              <a:off x="2269" y="1700"/>
              <a:ext cx="1130" cy="233"/>
            </a:xfrm>
            <a:prstGeom prst="rect">
              <a:avLst/>
            </a:prstGeom>
            <a:solidFill>
              <a:srgbClr val="88F29C"/>
            </a:solidFill>
            <a:ln w="28575">
              <a:solidFill>
                <a:srgbClr val="980000"/>
              </a:solidFill>
              <a:miter lim="800000"/>
              <a:headEnd/>
              <a:tailEnd/>
            </a:ln>
          </p:spPr>
          <p:txBody>
            <a:bodyPr>
              <a:spAutoFit/>
            </a:bodyPr>
            <a:lstStyle/>
            <a:p>
              <a:pPr defTabSz="914400" eaLnBrk="0" hangingPunct="0">
                <a:spcBef>
                  <a:spcPct val="20000"/>
                </a:spcBef>
                <a:buClr>
                  <a:srgbClr val="800080"/>
                </a:buClr>
                <a:buSzPct val="75000"/>
                <a:buFont typeface="Comic Sans MS" pitchFamily="-112" charset="0"/>
                <a:buNone/>
              </a:pPr>
              <a:r>
                <a:rPr kumimoji="1" lang="en-US" sz="1800" smtClean="0">
                  <a:solidFill>
                    <a:srgbClr val="980000"/>
                  </a:solidFill>
                  <a:latin typeface="Arial" charset="0"/>
                  <a:ea typeface="+mn-ea"/>
                  <a:cs typeface="Arial Unicode MS" pitchFamily="-112" charset="0"/>
                </a:rPr>
                <a:t>Mistranslation?</a:t>
              </a:r>
              <a:endParaRPr kumimoji="1" lang="en-US" sz="2800" smtClean="0">
                <a:solidFill>
                  <a:srgbClr val="980000"/>
                </a:solidFill>
                <a:latin typeface="Arial" charset="0"/>
                <a:ea typeface="+mn-ea"/>
                <a:cs typeface="Arial Unicode MS" pitchFamily="-112" charset="0"/>
              </a:endParaRPr>
            </a:p>
          </p:txBody>
        </p:sp>
        <p:cxnSp>
          <p:nvCxnSpPr>
            <p:cNvPr id="28709" name="AutoShape 36"/>
            <p:cNvCxnSpPr>
              <a:cxnSpLocks noChangeShapeType="1"/>
              <a:stCxn id="28708" idx="1"/>
            </p:cNvCxnSpPr>
            <p:nvPr/>
          </p:nvCxnSpPr>
          <p:spPr bwMode="auto">
            <a:xfrm rot="10800000">
              <a:off x="1716" y="1765"/>
              <a:ext cx="553" cy="51"/>
            </a:xfrm>
            <a:prstGeom prst="straightConnector1">
              <a:avLst/>
            </a:prstGeom>
            <a:noFill/>
            <a:ln w="28575">
              <a:solidFill>
                <a:srgbClr val="980000"/>
              </a:solidFill>
              <a:round/>
              <a:headEnd/>
              <a:tailEnd type="triangle" w="med" len="med"/>
            </a:ln>
          </p:spPr>
        </p:cxnSp>
        <p:cxnSp>
          <p:nvCxnSpPr>
            <p:cNvPr id="28710" name="AutoShape 37"/>
            <p:cNvCxnSpPr>
              <a:cxnSpLocks noChangeShapeType="1"/>
              <a:stCxn id="28708" idx="3"/>
            </p:cNvCxnSpPr>
            <p:nvPr/>
          </p:nvCxnSpPr>
          <p:spPr bwMode="auto">
            <a:xfrm flipV="1">
              <a:off x="3399" y="1809"/>
              <a:ext cx="875" cy="7"/>
            </a:xfrm>
            <a:prstGeom prst="straightConnector1">
              <a:avLst/>
            </a:prstGeom>
            <a:noFill/>
            <a:ln w="28575">
              <a:solidFill>
                <a:srgbClr val="980000"/>
              </a:solidFill>
              <a:round/>
              <a:headEnd/>
              <a:tailEnd type="triangle" w="med" len="med"/>
            </a:ln>
          </p:spPr>
        </p:cxnSp>
      </p:grpSp>
      <p:grpSp>
        <p:nvGrpSpPr>
          <p:cNvPr id="4" name="Group 38"/>
          <p:cNvGrpSpPr>
            <a:grpSpLocks/>
          </p:cNvGrpSpPr>
          <p:nvPr/>
        </p:nvGrpSpPr>
        <p:grpSpPr bwMode="auto">
          <a:xfrm>
            <a:off x="2684463" y="3857625"/>
            <a:ext cx="4105275" cy="369888"/>
            <a:chOff x="1691" y="2161"/>
            <a:chExt cx="2586" cy="233"/>
          </a:xfrm>
        </p:grpSpPr>
        <p:sp>
          <p:nvSpPr>
            <p:cNvPr id="28705" name="Text Box 39"/>
            <p:cNvSpPr txBox="1">
              <a:spLocks noChangeArrowheads="1"/>
            </p:cNvSpPr>
            <p:nvPr/>
          </p:nvSpPr>
          <p:spPr bwMode="auto">
            <a:xfrm>
              <a:off x="2278" y="2161"/>
              <a:ext cx="1143" cy="233"/>
            </a:xfrm>
            <a:prstGeom prst="rect">
              <a:avLst/>
            </a:prstGeom>
            <a:solidFill>
              <a:srgbClr val="88F29C"/>
            </a:solidFill>
            <a:ln w="28575">
              <a:solidFill>
                <a:srgbClr val="980000"/>
              </a:solidFill>
              <a:miter lim="800000"/>
              <a:headEnd/>
              <a:tailEnd/>
            </a:ln>
          </p:spPr>
          <p:txBody>
            <a:bodyPr wrap="none">
              <a:spAutoFit/>
            </a:bodyPr>
            <a:lstStyle/>
            <a:p>
              <a:pPr defTabSz="914400" eaLnBrk="0" hangingPunct="0">
                <a:spcBef>
                  <a:spcPct val="20000"/>
                </a:spcBef>
                <a:buClr>
                  <a:srgbClr val="800080"/>
                </a:buClr>
                <a:buSzPct val="75000"/>
                <a:buFont typeface="Comic Sans MS" pitchFamily="-112" charset="0"/>
                <a:buNone/>
              </a:pPr>
              <a:r>
                <a:rPr kumimoji="1" lang="en-US" sz="1800" smtClean="0">
                  <a:solidFill>
                    <a:srgbClr val="980000"/>
                  </a:solidFill>
                  <a:latin typeface="Arial" charset="0"/>
                  <a:ea typeface="+mn-ea"/>
                  <a:cs typeface="Arial Unicode MS" pitchFamily="-112" charset="0"/>
                </a:rPr>
                <a:t>Misformulation?</a:t>
              </a:r>
              <a:endParaRPr kumimoji="1" lang="en-US" sz="2800" smtClean="0">
                <a:solidFill>
                  <a:srgbClr val="980000"/>
                </a:solidFill>
                <a:latin typeface="Arial" charset="0"/>
                <a:ea typeface="+mn-ea"/>
                <a:cs typeface="Arial Unicode MS" pitchFamily="-112" charset="0"/>
              </a:endParaRPr>
            </a:p>
          </p:txBody>
        </p:sp>
        <p:cxnSp>
          <p:nvCxnSpPr>
            <p:cNvPr id="28706" name="AutoShape 40"/>
            <p:cNvCxnSpPr>
              <a:cxnSpLocks noChangeShapeType="1"/>
              <a:stCxn id="28705" idx="1"/>
            </p:cNvCxnSpPr>
            <p:nvPr/>
          </p:nvCxnSpPr>
          <p:spPr bwMode="auto">
            <a:xfrm rot="10800000" flipV="1">
              <a:off x="1691" y="2277"/>
              <a:ext cx="587" cy="36"/>
            </a:xfrm>
            <a:prstGeom prst="straightConnector1">
              <a:avLst/>
            </a:prstGeom>
            <a:noFill/>
            <a:ln w="28575">
              <a:solidFill>
                <a:srgbClr val="980000"/>
              </a:solidFill>
              <a:round/>
              <a:headEnd/>
              <a:tailEnd type="triangle" w="med" len="med"/>
            </a:ln>
          </p:spPr>
        </p:cxnSp>
        <p:cxnSp>
          <p:nvCxnSpPr>
            <p:cNvPr id="28707" name="AutoShape 41"/>
            <p:cNvCxnSpPr>
              <a:cxnSpLocks noChangeShapeType="1"/>
            </p:cNvCxnSpPr>
            <p:nvPr/>
          </p:nvCxnSpPr>
          <p:spPr bwMode="auto">
            <a:xfrm flipV="1">
              <a:off x="3400" y="2281"/>
              <a:ext cx="877" cy="5"/>
            </a:xfrm>
            <a:prstGeom prst="straightConnector1">
              <a:avLst/>
            </a:prstGeom>
            <a:noFill/>
            <a:ln w="28575">
              <a:solidFill>
                <a:srgbClr val="980000"/>
              </a:solidFill>
              <a:round/>
              <a:headEnd/>
              <a:tailEnd type="triangle" w="med" len="med"/>
            </a:ln>
          </p:spPr>
        </p:cxnSp>
      </p:grpSp>
    </p:spTree>
    <p:extLst>
      <p:ext uri="{BB962C8B-B14F-4D97-AF65-F5344CB8AC3E}">
        <p14:creationId xmlns:p14="http://schemas.microsoft.com/office/powerpoint/2010/main" val="336379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59364" y="663277"/>
            <a:ext cx="7886700" cy="1325563"/>
          </a:xfrm>
        </p:spPr>
        <p:txBody>
          <a:bodyPr/>
          <a:lstStyle/>
          <a:p>
            <a:pPr eaLnBrk="1" hangingPunct="1"/>
            <a:r>
              <a:rPr lang="el-GR" dirty="0" err="1" smtClean="0">
                <a:solidFill>
                  <a:schemeClr val="accent2">
                    <a:lumMod val="75000"/>
                  </a:schemeClr>
                </a:solidFill>
                <a:ea typeface="ＭＳ Ｐゴシック" pitchFamily="34" charset="-128"/>
              </a:rPr>
              <a:t>Λημματοποίηση</a:t>
            </a:r>
            <a:r>
              <a:rPr lang="el-GR" dirty="0" smtClean="0">
                <a:solidFill>
                  <a:schemeClr val="accent2">
                    <a:lumMod val="75000"/>
                  </a:schemeClr>
                </a:solidFill>
                <a:ea typeface="ＭＳ Ｐゴシック" pitchFamily="34" charset="-128"/>
              </a:rPr>
              <a:t> και </a:t>
            </a:r>
            <a:r>
              <a:rPr lang="en-US" dirty="0" smtClean="0">
                <a:solidFill>
                  <a:schemeClr val="accent2">
                    <a:lumMod val="75000"/>
                  </a:schemeClr>
                </a:solidFill>
                <a:ea typeface="ＭＳ Ｐゴシック" pitchFamily="34" charset="-128"/>
              </a:rPr>
              <a:t>Stemming</a:t>
            </a:r>
          </a:p>
        </p:txBody>
      </p:sp>
      <p:sp>
        <p:nvSpPr>
          <p:cNvPr id="41987" name="Rectangle 3"/>
          <p:cNvSpPr>
            <a:spLocks noGrp="1" noChangeArrowheads="1"/>
          </p:cNvSpPr>
          <p:nvPr>
            <p:ph idx="1"/>
          </p:nvPr>
        </p:nvSpPr>
        <p:spPr>
          <a:xfrm>
            <a:off x="395536" y="1988840"/>
            <a:ext cx="8229600" cy="1540768"/>
          </a:xfrm>
        </p:spPr>
        <p:txBody>
          <a:bodyPr>
            <a:noAutofit/>
          </a:bodyPr>
          <a:lstStyle/>
          <a:p>
            <a:pPr marL="0" indent="0">
              <a:buNone/>
            </a:pPr>
            <a:r>
              <a:rPr lang="el-GR" sz="2400" dirty="0" smtClean="0">
                <a:ea typeface="ＭＳ Ｐゴシック" pitchFamily="34" charset="-128"/>
              </a:rPr>
              <a:t>Δύο διαφορετικές προσεγγίσεις: </a:t>
            </a:r>
            <a:r>
              <a:rPr lang="el-GR" sz="2400" dirty="0" err="1" smtClean="0">
                <a:ea typeface="ＭＳ Ｐゴシック" pitchFamily="34" charset="-128"/>
              </a:rPr>
              <a:t>λημματοποίηση</a:t>
            </a:r>
            <a:r>
              <a:rPr lang="el-GR" sz="2400" dirty="0" smtClean="0">
                <a:ea typeface="ＭＳ Ｐゴシック" pitchFamily="34" charset="-128"/>
              </a:rPr>
              <a:t> και </a:t>
            </a:r>
            <a:r>
              <a:rPr lang="en-US" sz="2400" dirty="0" smtClean="0">
                <a:ea typeface="ＭＳ Ｐゴシック" pitchFamily="34" charset="-128"/>
              </a:rPr>
              <a:t>stemming</a:t>
            </a:r>
            <a:endParaRPr lang="el-GR" sz="2400" dirty="0" smtClean="0">
              <a:ea typeface="ＭＳ Ｐゴシック" pitchFamily="34" charset="-128"/>
            </a:endParaRPr>
          </a:p>
          <a:p>
            <a:pPr marL="0" indent="0" eaLnBrk="1" hangingPunct="1">
              <a:buNone/>
            </a:pPr>
            <a:r>
              <a:rPr lang="el-GR" sz="2400" u="sng" dirty="0" smtClean="0">
                <a:ea typeface="ＭＳ Ｐゴシック" pitchFamily="34" charset="-128"/>
              </a:rPr>
              <a:t>Πριν</a:t>
            </a:r>
            <a:r>
              <a:rPr lang="el-GR" sz="2400" dirty="0" smtClean="0">
                <a:ea typeface="ＭＳ Ｐゴシック" pitchFamily="34" charset="-128"/>
              </a:rPr>
              <a:t> την εισαγωγή στο ευρετήριο</a:t>
            </a:r>
          </a:p>
          <a:p>
            <a:pPr marL="0" indent="0" eaLnBrk="1" hangingPunct="1">
              <a:buNone/>
            </a:pPr>
            <a:endParaRPr lang="en-US" sz="2400" dirty="0" smtClean="0">
              <a:ea typeface="ＭＳ Ｐゴシック" pitchFamily="34" charset="-128"/>
            </a:endParaRPr>
          </a:p>
          <a:p>
            <a:pPr eaLnBrk="1" hangingPunct="1"/>
            <a:r>
              <a:rPr lang="el-GR" sz="2400" dirty="0" smtClean="0">
                <a:ea typeface="ＭＳ Ｐゴシック" pitchFamily="34" charset="-128"/>
              </a:rPr>
              <a:t>Αναγωγή </a:t>
            </a:r>
            <a:r>
              <a:rPr lang="el-GR" sz="2400" dirty="0">
                <a:ea typeface="ＭＳ Ｐゴシック" pitchFamily="34" charset="-128"/>
              </a:rPr>
              <a:t>των όρων </a:t>
            </a:r>
            <a:r>
              <a:rPr lang="el-GR" sz="2400" i="1" dirty="0">
                <a:solidFill>
                  <a:schemeClr val="accent2">
                    <a:lumMod val="75000"/>
                  </a:schemeClr>
                </a:solidFill>
                <a:ea typeface="ＭＳ Ｐゴシック" pitchFamily="34" charset="-128"/>
              </a:rPr>
              <a:t>στις ρίζες </a:t>
            </a:r>
            <a:r>
              <a:rPr lang="el-GR" sz="2400" i="1" dirty="0" smtClean="0">
                <a:solidFill>
                  <a:schemeClr val="accent2">
                    <a:lumMod val="75000"/>
                  </a:schemeClr>
                </a:solidFill>
                <a:ea typeface="ＭＳ Ｐゴシック" pitchFamily="34" charset="-128"/>
              </a:rPr>
              <a:t>του</a:t>
            </a:r>
            <a:r>
              <a:rPr lang="el-GR" sz="2400" dirty="0" smtClean="0">
                <a:ea typeface="ＭＳ Ｐゴシック" pitchFamily="34" charset="-128"/>
              </a:rPr>
              <a:t> (</a:t>
            </a:r>
            <a:r>
              <a:rPr lang="el-GR" sz="2400" dirty="0" err="1" smtClean="0">
                <a:ea typeface="ＭＳ Ｐゴシック" pitchFamily="34" charset="-128"/>
              </a:rPr>
              <a:t>λημματοποίση</a:t>
            </a:r>
            <a:r>
              <a:rPr lang="el-GR" sz="2400" dirty="0" smtClean="0">
                <a:ea typeface="ＭＳ Ｐゴシック" pitchFamily="34" charset="-128"/>
              </a:rPr>
              <a:t>)</a:t>
            </a:r>
            <a:endParaRPr lang="el-GR" sz="2400" dirty="0">
              <a:ea typeface="ＭＳ Ｐゴシック" pitchFamily="34" charset="-128"/>
            </a:endParaRPr>
          </a:p>
          <a:p>
            <a:pPr eaLnBrk="1" hangingPunct="1"/>
            <a:endParaRPr lang="en-US" sz="2400" dirty="0" smtClean="0">
              <a:ea typeface="ＭＳ Ｐゴシック" pitchFamily="34" charset="-128"/>
            </a:endParaRPr>
          </a:p>
          <a:p>
            <a:pPr eaLnBrk="1" hangingPunct="1"/>
            <a:r>
              <a:rPr lang="el-GR" sz="2400" i="1" dirty="0" smtClean="0">
                <a:solidFill>
                  <a:schemeClr val="accent2">
                    <a:lumMod val="75000"/>
                  </a:schemeClr>
                </a:solidFill>
                <a:ea typeface="ＭＳ Ｐゴシック" pitchFamily="34" charset="-128"/>
              </a:rPr>
              <a:t>Περικοπή κλιτικών καταλήξεων </a:t>
            </a:r>
            <a:r>
              <a:rPr lang="el-GR" sz="2400" dirty="0" smtClean="0">
                <a:ea typeface="ＭＳ Ｐゴシック" pitchFamily="34" charset="-128"/>
              </a:rPr>
              <a:t>και αναγωγή παράγωγων μορφών μιας λέξης σε κοινή βασική μορφή (</a:t>
            </a:r>
            <a:r>
              <a:rPr lang="en-US" sz="2400" dirty="0" smtClean="0">
                <a:ea typeface="ＭＳ Ｐゴシック" pitchFamily="34" charset="-128"/>
              </a:rPr>
              <a:t>stemming)</a:t>
            </a:r>
          </a:p>
          <a:p>
            <a:pPr marL="0" indent="0" eaLnBrk="1" hangingPunct="1">
              <a:buNone/>
            </a:pPr>
            <a:endParaRPr lang="en-US" sz="2400" dirty="0" smtClean="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60</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l-GR" dirty="0" err="1" smtClean="0">
                <a:solidFill>
                  <a:schemeClr val="accent2">
                    <a:lumMod val="75000"/>
                  </a:schemeClr>
                </a:solidFill>
                <a:ea typeface="ＭＳ Ｐゴシック" pitchFamily="34" charset="-128"/>
              </a:rPr>
              <a:t>Λημματοποίηση</a:t>
            </a:r>
            <a:r>
              <a:rPr lang="el-GR" dirty="0" smtClean="0">
                <a:solidFill>
                  <a:schemeClr val="accent2">
                    <a:lumMod val="75000"/>
                  </a:schemeClr>
                </a:solidFill>
                <a:ea typeface="ＭＳ Ｐゴシック" pitchFamily="34" charset="-128"/>
              </a:rPr>
              <a:t> (</a:t>
            </a:r>
            <a:r>
              <a:rPr lang="en-US" dirty="0" smtClean="0">
                <a:solidFill>
                  <a:schemeClr val="accent2">
                    <a:lumMod val="75000"/>
                  </a:schemeClr>
                </a:solidFill>
                <a:ea typeface="ＭＳ Ｐゴシック" pitchFamily="34" charset="-128"/>
              </a:rPr>
              <a:t>Lemmatization</a:t>
            </a:r>
            <a:r>
              <a:rPr lang="el-GR" dirty="0" smtClean="0">
                <a:solidFill>
                  <a:schemeClr val="accent2">
                    <a:lumMod val="75000"/>
                  </a:schemeClr>
                </a:solidFill>
                <a:ea typeface="ＭＳ Ｐゴシック" pitchFamily="34" charset="-128"/>
              </a:rPr>
              <a:t>)</a:t>
            </a:r>
            <a:endParaRPr lang="en-US" dirty="0" smtClean="0">
              <a:solidFill>
                <a:schemeClr val="accent2">
                  <a:lumMod val="75000"/>
                </a:schemeClr>
              </a:solidFill>
              <a:ea typeface="ＭＳ Ｐゴシック" pitchFamily="34" charset="-128"/>
            </a:endParaRPr>
          </a:p>
        </p:txBody>
      </p:sp>
      <p:sp>
        <p:nvSpPr>
          <p:cNvPr id="41987" name="Rectangle 3"/>
          <p:cNvSpPr>
            <a:spLocks noGrp="1" noChangeArrowheads="1"/>
          </p:cNvSpPr>
          <p:nvPr>
            <p:ph idx="1"/>
          </p:nvPr>
        </p:nvSpPr>
        <p:spPr/>
        <p:txBody>
          <a:bodyPr/>
          <a:lstStyle/>
          <a:p>
            <a:pPr marL="0" indent="0" eaLnBrk="1" hangingPunct="1">
              <a:buNone/>
            </a:pPr>
            <a:endParaRPr lang="en-US" sz="2400" dirty="0" smtClean="0">
              <a:ea typeface="ＭＳ Ｐゴシック" pitchFamily="34" charset="-128"/>
            </a:endParaRPr>
          </a:p>
          <a:p>
            <a:pPr eaLnBrk="1" hangingPunct="1"/>
            <a:r>
              <a:rPr lang="el-GR" sz="2000" dirty="0" smtClean="0">
                <a:ea typeface="ＭＳ Ｐゴシック" pitchFamily="34" charset="-128"/>
              </a:rPr>
              <a:t>Π</a:t>
            </a:r>
            <a:r>
              <a:rPr lang="en-US" sz="2000" dirty="0" smtClean="0">
                <a:ea typeface="ＭＳ Ｐゴシック" pitchFamily="34" charset="-128"/>
              </a:rPr>
              <a:t>.</a:t>
            </a:r>
            <a:r>
              <a:rPr lang="el-GR" sz="2000" dirty="0" smtClean="0">
                <a:ea typeface="ＭＳ Ｐゴシック" pitchFamily="34" charset="-128"/>
              </a:rPr>
              <a:t>χ</a:t>
            </a:r>
            <a:r>
              <a:rPr lang="en-US" sz="2000" dirty="0" smtClean="0">
                <a:ea typeface="ＭＳ Ｐゴシック" pitchFamily="34" charset="-128"/>
              </a:rPr>
              <a:t>.,</a:t>
            </a:r>
          </a:p>
          <a:p>
            <a:pPr lvl="1" eaLnBrk="1" hangingPunct="1">
              <a:spcBef>
                <a:spcPts val="500"/>
              </a:spcBef>
              <a:spcAft>
                <a:spcPts val="500"/>
              </a:spcAft>
            </a:pPr>
            <a:r>
              <a:rPr lang="en-US" sz="2000" i="1" dirty="0" smtClean="0">
                <a:ea typeface="ＭＳ Ｐゴシック" pitchFamily="34" charset="-128"/>
              </a:rPr>
              <a:t>am, are,</a:t>
            </a:r>
            <a:r>
              <a:rPr lang="en-US" sz="2000" dirty="0" smtClean="0">
                <a:ea typeface="ＭＳ Ｐゴシック" pitchFamily="34" charset="-128"/>
              </a:rPr>
              <a:t> </a:t>
            </a:r>
            <a:r>
              <a:rPr lang="en-US" sz="2000" i="1" dirty="0" smtClean="0">
                <a:ea typeface="ＭＳ Ｐゴシック" pitchFamily="34" charset="-128"/>
              </a:rPr>
              <a:t>is </a:t>
            </a:r>
            <a:r>
              <a:rPr lang="en-US" sz="2000" dirty="0" smtClean="0">
                <a:ea typeface="ＭＳ Ｐゴシック" pitchFamily="34" charset="-128"/>
                <a:sym typeface="Symbol" pitchFamily="18" charset="2"/>
              </a:rPr>
              <a:t></a:t>
            </a:r>
            <a:r>
              <a:rPr lang="en-US" sz="2000" dirty="0" smtClean="0">
                <a:ea typeface="ＭＳ Ｐゴシック" pitchFamily="34" charset="-128"/>
              </a:rPr>
              <a:t> </a:t>
            </a:r>
            <a:r>
              <a:rPr lang="en-US" sz="2000" i="1" dirty="0" smtClean="0">
                <a:ea typeface="ＭＳ Ｐゴシック" pitchFamily="34" charset="-128"/>
              </a:rPr>
              <a:t>be</a:t>
            </a:r>
            <a:endParaRPr lang="en-US" sz="2000" dirty="0" smtClean="0">
              <a:ea typeface="ＭＳ Ｐゴシック" pitchFamily="34" charset="-128"/>
            </a:endParaRPr>
          </a:p>
          <a:p>
            <a:pPr lvl="1" eaLnBrk="1" hangingPunct="1">
              <a:spcBef>
                <a:spcPts val="500"/>
              </a:spcBef>
              <a:spcAft>
                <a:spcPts val="500"/>
              </a:spcAft>
            </a:pPr>
            <a:r>
              <a:rPr lang="en-US" sz="2000" i="1" dirty="0" smtClean="0">
                <a:ea typeface="ＭＳ Ｐゴシック" pitchFamily="34" charset="-128"/>
              </a:rPr>
              <a:t>car, cars, car's</a:t>
            </a:r>
            <a:r>
              <a:rPr lang="en-US" sz="2000" dirty="0" smtClean="0">
                <a:ea typeface="ＭＳ Ｐゴシック" pitchFamily="34" charset="-128"/>
              </a:rPr>
              <a:t>, </a:t>
            </a:r>
            <a:r>
              <a:rPr lang="en-US" sz="2000" i="1" dirty="0" smtClean="0">
                <a:ea typeface="ＭＳ Ｐゴシック" pitchFamily="34" charset="-128"/>
              </a:rPr>
              <a:t>cars'</a:t>
            </a:r>
            <a:r>
              <a:rPr lang="en-US" sz="2000" dirty="0" smtClean="0">
                <a:ea typeface="ＭＳ Ｐゴシック" pitchFamily="34" charset="-128"/>
              </a:rPr>
              <a:t> </a:t>
            </a:r>
            <a:r>
              <a:rPr lang="en-US" sz="2000" dirty="0" smtClean="0">
                <a:ea typeface="ＭＳ Ｐゴシック" pitchFamily="34" charset="-128"/>
                <a:sym typeface="Symbol" pitchFamily="18" charset="2"/>
              </a:rPr>
              <a:t></a:t>
            </a:r>
            <a:r>
              <a:rPr lang="en-US" sz="2000" dirty="0" smtClean="0">
                <a:ea typeface="ＭＳ Ｐゴシック" pitchFamily="34" charset="-128"/>
              </a:rPr>
              <a:t> </a:t>
            </a:r>
            <a:r>
              <a:rPr lang="en-US" sz="2000" i="1" dirty="0" smtClean="0">
                <a:ea typeface="ＭＳ Ｐゴシック" pitchFamily="34" charset="-128"/>
              </a:rPr>
              <a:t>car</a:t>
            </a:r>
          </a:p>
          <a:p>
            <a:pPr eaLnBrk="1" hangingPunct="1">
              <a:spcBef>
                <a:spcPts val="500"/>
              </a:spcBef>
              <a:spcAft>
                <a:spcPts val="500"/>
              </a:spcAft>
            </a:pPr>
            <a:r>
              <a:rPr lang="en-US" sz="2000" i="1" dirty="0" smtClean="0">
                <a:ea typeface="ＭＳ Ｐゴシック" pitchFamily="34" charset="-128"/>
              </a:rPr>
              <a:t>the boy's cars are different colors</a:t>
            </a:r>
            <a:r>
              <a:rPr lang="en-US" sz="2000" dirty="0" smtClean="0">
                <a:ea typeface="ＭＳ Ｐゴシック" pitchFamily="34" charset="-128"/>
              </a:rPr>
              <a:t> </a:t>
            </a:r>
            <a:r>
              <a:rPr lang="en-US" sz="2000" dirty="0" smtClean="0">
                <a:ea typeface="ＭＳ Ｐゴシック" pitchFamily="34" charset="-128"/>
                <a:sym typeface="Symbol" pitchFamily="18" charset="2"/>
              </a:rPr>
              <a:t></a:t>
            </a:r>
            <a:r>
              <a:rPr lang="en-US" sz="2000" dirty="0" smtClean="0">
                <a:ea typeface="ＭＳ Ｐゴシック" pitchFamily="34" charset="-128"/>
              </a:rPr>
              <a:t> </a:t>
            </a:r>
            <a:r>
              <a:rPr lang="en-US" sz="2000" i="1" dirty="0" smtClean="0">
                <a:ea typeface="ＭＳ Ｐゴシック" pitchFamily="34" charset="-128"/>
              </a:rPr>
              <a:t>the boy car be different color</a:t>
            </a:r>
            <a:endParaRPr lang="en-US" sz="3200" i="1" dirty="0" smtClean="0">
              <a:ea typeface="ＭＳ Ｐゴシック" pitchFamily="34" charset="-128"/>
            </a:endParaRPr>
          </a:p>
          <a:p>
            <a:pPr eaLnBrk="1" hangingPunct="1">
              <a:spcBef>
                <a:spcPts val="500"/>
              </a:spcBef>
              <a:spcAft>
                <a:spcPts val="500"/>
              </a:spcAft>
            </a:pPr>
            <a:r>
              <a:rPr lang="el-GR" dirty="0">
                <a:ea typeface="ＭＳ Ｐゴシック" pitchFamily="34" charset="-128"/>
              </a:rPr>
              <a:t>Η </a:t>
            </a:r>
            <a:r>
              <a:rPr lang="el-GR" dirty="0" err="1">
                <a:solidFill>
                  <a:schemeClr val="accent2">
                    <a:lumMod val="75000"/>
                  </a:schemeClr>
                </a:solidFill>
                <a:ea typeface="ＭＳ Ｐゴシック" pitchFamily="34" charset="-128"/>
              </a:rPr>
              <a:t>λημματοποίηση</a:t>
            </a:r>
            <a:r>
              <a:rPr lang="el-GR" dirty="0">
                <a:ea typeface="ＭＳ Ｐゴシック" pitchFamily="34" charset="-128"/>
              </a:rPr>
              <a:t> προϋποθέτει «ορθή» αναγωγή που χρησιμοποιεί λεξιλόγιο και </a:t>
            </a:r>
            <a:r>
              <a:rPr lang="el-GR" i="1" dirty="0">
                <a:ea typeface="ＭＳ Ｐゴシック" pitchFamily="34" charset="-128"/>
              </a:rPr>
              <a:t>μορφολογική ανάλυση </a:t>
            </a:r>
            <a:r>
              <a:rPr lang="el-GR" dirty="0">
                <a:ea typeface="ＭＳ Ｐゴシック" pitchFamily="34" charset="-128"/>
              </a:rPr>
              <a:t>των λέξεων  και επιστρέφει τη βασική μορφή της λέξης, το </a:t>
            </a:r>
            <a:r>
              <a:rPr lang="el-GR" dirty="0" smtClean="0">
                <a:ea typeface="ＭＳ Ｐゴシック" pitchFamily="34" charset="-128"/>
              </a:rPr>
              <a:t>λήμμα</a:t>
            </a:r>
            <a:endParaRPr lang="en-US" dirty="0" smtClean="0">
              <a:ea typeface="ＭＳ Ｐゴシック" pitchFamily="34" charset="-128"/>
            </a:endParaRPr>
          </a:p>
          <a:p>
            <a:pPr eaLnBrk="1" hangingPunct="1">
              <a:spcBef>
                <a:spcPts val="500"/>
              </a:spcBef>
              <a:spcAft>
                <a:spcPts val="500"/>
              </a:spcAft>
            </a:pPr>
            <a:r>
              <a:rPr lang="en-US" sz="2400" dirty="0" smtClean="0">
                <a:ea typeface="ＭＳ Ｐゴシック" pitchFamily="34" charset="-128"/>
              </a:rPr>
              <a:t>POS (part of speech)</a:t>
            </a:r>
          </a:p>
          <a:p>
            <a:pPr eaLnBrk="1" hangingPunct="1">
              <a:spcBef>
                <a:spcPts val="500"/>
              </a:spcBef>
              <a:spcAft>
                <a:spcPts val="500"/>
              </a:spcAft>
            </a:pPr>
            <a:endParaRPr lang="en-US" sz="2400" dirty="0">
              <a:ea typeface="ＭＳ Ｐゴシック" pitchFamily="34" charset="-128"/>
            </a:endParaRPr>
          </a:p>
          <a:p>
            <a:pPr marL="0" indent="0" eaLnBrk="1" hangingPunct="1">
              <a:spcBef>
                <a:spcPts val="500"/>
              </a:spcBef>
              <a:spcAft>
                <a:spcPts val="500"/>
              </a:spcAft>
              <a:buNone/>
            </a:pPr>
            <a:r>
              <a:rPr lang="en-US" sz="2400" dirty="0" err="1" smtClean="0">
                <a:ea typeface="ＭＳ Ｐゴシック" pitchFamily="34" charset="-128"/>
              </a:rPr>
              <a:t>Lemmatizer</a:t>
            </a:r>
            <a:endParaRPr lang="el-GR" sz="2400" dirty="0" smtClean="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61</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extLst>
      <p:ext uri="{BB962C8B-B14F-4D97-AF65-F5344CB8AC3E}">
        <p14:creationId xmlns:p14="http://schemas.microsoft.com/office/powerpoint/2010/main" val="363864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Stemming</a:t>
            </a:r>
            <a:r>
              <a:rPr lang="el-GR" dirty="0" smtClean="0">
                <a:solidFill>
                  <a:schemeClr val="accent2">
                    <a:lumMod val="75000"/>
                  </a:schemeClr>
                </a:solidFill>
                <a:ea typeface="ＭＳ Ｐゴシック" pitchFamily="34" charset="-128"/>
              </a:rPr>
              <a:t> (Περιστολή)</a:t>
            </a:r>
            <a:endParaRPr lang="en-US" dirty="0" smtClean="0">
              <a:solidFill>
                <a:schemeClr val="accent2">
                  <a:lumMod val="75000"/>
                </a:schemeClr>
              </a:solidFill>
              <a:ea typeface="ＭＳ Ｐゴシック" pitchFamily="34" charset="-128"/>
            </a:endParaRPr>
          </a:p>
        </p:txBody>
      </p:sp>
      <p:sp>
        <p:nvSpPr>
          <p:cNvPr id="43011" name="Rectangle 3"/>
          <p:cNvSpPr>
            <a:spLocks noGrp="1" noChangeArrowheads="1"/>
          </p:cNvSpPr>
          <p:nvPr>
            <p:ph idx="1"/>
          </p:nvPr>
        </p:nvSpPr>
        <p:spPr>
          <a:xfrm>
            <a:off x="457200" y="1628800"/>
            <a:ext cx="8229600" cy="4953000"/>
          </a:xfrm>
        </p:spPr>
        <p:txBody>
          <a:bodyPr/>
          <a:lstStyle/>
          <a:p>
            <a:pPr eaLnBrk="1" hangingPunct="1"/>
            <a:r>
              <a:rPr lang="en-US" dirty="0" smtClean="0">
                <a:ea typeface="ＭＳ Ｐゴシック" pitchFamily="34" charset="-128"/>
              </a:rPr>
              <a:t>“Stemming” </a:t>
            </a:r>
            <a:r>
              <a:rPr lang="el-GR" dirty="0" smtClean="0">
                <a:ea typeface="ＭＳ Ｐゴシック" pitchFamily="34" charset="-128"/>
              </a:rPr>
              <a:t>υπονοεί ωμό κόψιμο των καταλήξεων </a:t>
            </a:r>
            <a:endParaRPr lang="en-US" dirty="0" smtClean="0">
              <a:ea typeface="ＭＳ Ｐゴシック" pitchFamily="34" charset="-128"/>
            </a:endParaRPr>
          </a:p>
          <a:p>
            <a:pPr lvl="1" eaLnBrk="1" hangingPunct="1"/>
            <a:r>
              <a:rPr lang="el-GR" dirty="0">
                <a:ea typeface="ＭＳ Ｐゴシック" pitchFamily="34" charset="-128"/>
              </a:rPr>
              <a:t> </a:t>
            </a:r>
            <a:r>
              <a:rPr lang="el-GR" dirty="0" smtClean="0">
                <a:ea typeface="ＭＳ Ｐゴシック" pitchFamily="34" charset="-128"/>
              </a:rPr>
              <a:t>εξαρτάται από τη γλώσσα</a:t>
            </a:r>
            <a:endParaRPr lang="en-US" dirty="0" smtClean="0">
              <a:ea typeface="ＭＳ Ｐゴシック" pitchFamily="34" charset="-128"/>
            </a:endParaRPr>
          </a:p>
          <a:p>
            <a:pPr lvl="1" eaLnBrk="1" hangingPunct="1"/>
            <a:r>
              <a:rPr lang="el-GR" dirty="0" smtClean="0">
                <a:ea typeface="ＭＳ Ｐゴシック" pitchFamily="34" charset="-128"/>
              </a:rPr>
              <a:t>π</a:t>
            </a:r>
            <a:r>
              <a:rPr lang="en-US" dirty="0" smtClean="0">
                <a:ea typeface="ＭＳ Ｐゴシック" pitchFamily="34" charset="-128"/>
              </a:rPr>
              <a:t>.</a:t>
            </a:r>
            <a:r>
              <a:rPr lang="el-GR" dirty="0" smtClean="0">
                <a:ea typeface="ＭＳ Ｐゴシック" pitchFamily="34" charset="-128"/>
              </a:rPr>
              <a:t>χ</a:t>
            </a:r>
            <a:r>
              <a:rPr lang="en-US" dirty="0" smtClean="0">
                <a:ea typeface="ＭＳ Ｐゴシック" pitchFamily="34" charset="-128"/>
              </a:rPr>
              <a:t>., </a:t>
            </a:r>
            <a:r>
              <a:rPr lang="en-US" b="1" i="1" dirty="0" smtClean="0">
                <a:ea typeface="ＭＳ Ｐゴシック" pitchFamily="34" charset="-128"/>
              </a:rPr>
              <a:t>automate(s), automatic, automation</a:t>
            </a:r>
            <a:r>
              <a:rPr lang="en-US" dirty="0" smtClean="0">
                <a:ea typeface="ＭＳ Ｐゴシック" pitchFamily="34" charset="-128"/>
              </a:rPr>
              <a:t> </a:t>
            </a:r>
            <a:r>
              <a:rPr lang="el-GR" dirty="0" smtClean="0">
                <a:ea typeface="ＭＳ Ｐゴシック" pitchFamily="34" charset="-128"/>
              </a:rPr>
              <a:t>όλα ανάγονται στο </a:t>
            </a:r>
            <a:r>
              <a:rPr lang="en-US" b="1" i="1" dirty="0" smtClean="0">
                <a:ea typeface="ＭＳ Ｐゴシック" pitchFamily="34" charset="-128"/>
              </a:rPr>
              <a:t>automat</a:t>
            </a:r>
            <a:r>
              <a:rPr lang="en-US" dirty="0" smtClean="0">
                <a:ea typeface="ＭＳ Ｐゴシック" pitchFamily="34" charset="-128"/>
              </a:rPr>
              <a:t>.</a:t>
            </a:r>
          </a:p>
        </p:txBody>
      </p:sp>
      <p:sp>
        <p:nvSpPr>
          <p:cNvPr id="43017" name="Slide Number Placeholder 8"/>
          <p:cNvSpPr>
            <a:spLocks noGrp="1"/>
          </p:cNvSpPr>
          <p:nvPr>
            <p:ph type="sldNum" sz="quarter" idx="12"/>
          </p:nvPr>
        </p:nvSpPr>
        <p:spPr bwMode="auto">
          <a:noFill/>
          <a:ln>
            <a:miter lim="800000"/>
            <a:headEnd/>
            <a:tailEnd/>
          </a:ln>
        </p:spPr>
        <p:txBody>
          <a:bodyPr/>
          <a:lstStyle/>
          <a:p>
            <a:fld id="{634EA94B-AEB8-49E1-AF06-58D3791A80B6}" type="slidenum">
              <a:rPr lang="en-US"/>
              <a:pPr/>
              <a:t>62</a:t>
            </a:fld>
            <a:endParaRPr lang="en-US"/>
          </a:p>
        </p:txBody>
      </p:sp>
      <p:sp>
        <p:nvSpPr>
          <p:cNvPr id="43012" name="Rectangle 4"/>
          <p:cNvSpPr>
            <a:spLocks noChangeArrowheads="1"/>
          </p:cNvSpPr>
          <p:nvPr/>
        </p:nvSpPr>
        <p:spPr bwMode="auto">
          <a:xfrm>
            <a:off x="3275856" y="2128838"/>
            <a:ext cx="184150" cy="457200"/>
          </a:xfrm>
          <a:prstGeom prst="rect">
            <a:avLst/>
          </a:prstGeom>
          <a:noFill/>
          <a:ln w="9525">
            <a:noFill/>
            <a:miter lim="800000"/>
            <a:headEnd/>
            <a:tailEnd/>
          </a:ln>
        </p:spPr>
        <p:txBody>
          <a:bodyPr wrap="none">
            <a:spAutoFit/>
          </a:bodyPr>
          <a:lstStyle/>
          <a:p>
            <a:endParaRPr lang="el-GR">
              <a:latin typeface="Arial" pitchFamily="34" charset="0"/>
            </a:endParaRPr>
          </a:p>
        </p:txBody>
      </p:sp>
      <p:sp>
        <p:nvSpPr>
          <p:cNvPr id="43013" name="Rectangle 5"/>
          <p:cNvSpPr>
            <a:spLocks noChangeArrowheads="1"/>
          </p:cNvSpPr>
          <p:nvPr/>
        </p:nvSpPr>
        <p:spPr bwMode="auto">
          <a:xfrm>
            <a:off x="381000" y="4067175"/>
            <a:ext cx="4086225"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r>
              <a:rPr lang="en-US" b="1" i="1">
                <a:latin typeface="Arial" pitchFamily="34" charset="0"/>
              </a:rPr>
              <a:t>for example compressed </a:t>
            </a:r>
          </a:p>
          <a:p>
            <a:r>
              <a:rPr lang="en-US" b="1" i="1">
                <a:latin typeface="Arial" pitchFamily="34" charset="0"/>
              </a:rPr>
              <a:t>and compression are both </a:t>
            </a:r>
          </a:p>
          <a:p>
            <a:r>
              <a:rPr lang="en-US" b="1" i="1">
                <a:latin typeface="Arial" pitchFamily="34" charset="0"/>
              </a:rPr>
              <a:t>accepted as equivalent to </a:t>
            </a:r>
          </a:p>
          <a:p>
            <a:r>
              <a:rPr lang="en-US" b="1" i="1">
                <a:latin typeface="Arial" pitchFamily="34" charset="0"/>
              </a:rPr>
              <a:t>compress</a:t>
            </a:r>
            <a:r>
              <a:rPr lang="en-US">
                <a:latin typeface="Arial" pitchFamily="34" charset="0"/>
              </a:rPr>
              <a:t>.</a:t>
            </a:r>
          </a:p>
        </p:txBody>
      </p:sp>
      <p:sp>
        <p:nvSpPr>
          <p:cNvPr id="43014" name="Rectangle 6"/>
          <p:cNvSpPr>
            <a:spLocks noChangeArrowheads="1"/>
          </p:cNvSpPr>
          <p:nvPr/>
        </p:nvSpPr>
        <p:spPr bwMode="auto">
          <a:xfrm>
            <a:off x="5000625" y="3990975"/>
            <a:ext cx="3609975" cy="1676400"/>
          </a:xfrm>
          <a:prstGeom prst="rect">
            <a:avLst/>
          </a:prstGeom>
          <a:solidFill>
            <a:schemeClr val="accent1">
              <a:alpha val="50195"/>
            </a:schemeClr>
          </a:solidFill>
          <a:ln w="9525">
            <a:solidFill>
              <a:schemeClr val="tx1"/>
            </a:solidFill>
            <a:miter lim="800000"/>
            <a:headEnd/>
            <a:tailEnd/>
          </a:ln>
        </p:spPr>
        <p:txBody>
          <a:bodyPr wrap="none"/>
          <a:lstStyle/>
          <a:p>
            <a:r>
              <a:rPr lang="en-US">
                <a:latin typeface="Arial" pitchFamily="34" charset="0"/>
              </a:rPr>
              <a:t>for exampl compress and</a:t>
            </a:r>
          </a:p>
          <a:p>
            <a:r>
              <a:rPr lang="en-US">
                <a:latin typeface="Arial" pitchFamily="34" charset="0"/>
              </a:rPr>
              <a:t>compress ar both accept</a:t>
            </a:r>
          </a:p>
          <a:p>
            <a:r>
              <a:rPr lang="en-US">
                <a:latin typeface="Arial" pitchFamily="34" charset="0"/>
              </a:rPr>
              <a:t>as equival to compress</a:t>
            </a:r>
          </a:p>
        </p:txBody>
      </p:sp>
      <p:sp>
        <p:nvSpPr>
          <p:cNvPr id="43015" name="AutoShape 7"/>
          <p:cNvSpPr>
            <a:spLocks noChangeArrowheads="1"/>
          </p:cNvSpPr>
          <p:nvPr/>
        </p:nvSpPr>
        <p:spPr bwMode="auto">
          <a:xfrm>
            <a:off x="4572000" y="4600575"/>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
        <p:nvSpPr>
          <p:cNvPr id="430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Ο αλγόριθμος του </a:t>
            </a:r>
            <a:r>
              <a:rPr lang="en-US" dirty="0" smtClean="0">
                <a:solidFill>
                  <a:schemeClr val="accent2">
                    <a:lumMod val="75000"/>
                  </a:schemeClr>
                </a:solidFill>
                <a:ea typeface="ＭＳ Ｐゴシック" pitchFamily="34" charset="-128"/>
              </a:rPr>
              <a:t>Porter</a:t>
            </a:r>
          </a:p>
        </p:txBody>
      </p:sp>
      <p:sp>
        <p:nvSpPr>
          <p:cNvPr id="44035" name="Rectangle 3"/>
          <p:cNvSpPr>
            <a:spLocks noGrp="1" noChangeArrowheads="1"/>
          </p:cNvSpPr>
          <p:nvPr>
            <p:ph idx="1"/>
          </p:nvPr>
        </p:nvSpPr>
        <p:spPr/>
        <p:txBody>
          <a:bodyPr/>
          <a:lstStyle/>
          <a:p>
            <a:pPr eaLnBrk="1" hangingPunct="1"/>
            <a:r>
              <a:rPr lang="el-GR" dirty="0" smtClean="0">
                <a:ea typeface="ＭＳ Ｐゴシック" pitchFamily="34" charset="-128"/>
              </a:rPr>
              <a:t>Ο πιο διαδεδομένος αλγόριθμος </a:t>
            </a:r>
            <a:r>
              <a:rPr lang="en-US" dirty="0" smtClean="0">
                <a:ea typeface="ＭＳ Ｐゴシック" pitchFamily="34" charset="-128"/>
              </a:rPr>
              <a:t>stemming </a:t>
            </a:r>
            <a:r>
              <a:rPr lang="el-GR" dirty="0" smtClean="0">
                <a:ea typeface="ＭＳ Ｐゴシック" pitchFamily="34" charset="-128"/>
              </a:rPr>
              <a:t>για τα Αγγλικά</a:t>
            </a:r>
            <a:endParaRPr lang="en-US" dirty="0" smtClean="0">
              <a:ea typeface="ＭＳ Ｐゴシック" pitchFamily="34" charset="-128"/>
            </a:endParaRPr>
          </a:p>
          <a:p>
            <a:pPr lvl="1" eaLnBrk="1" hangingPunct="1"/>
            <a:r>
              <a:rPr lang="el-GR" dirty="0" smtClean="0">
                <a:ea typeface="ＭＳ Ｐゴシック" pitchFamily="34" charset="-128"/>
              </a:rPr>
              <a:t>Τα αποτελέσματα δείχνουν ότι είναι τουλάχιστον τόσο καλός όσο οι άλλες επιλογές</a:t>
            </a:r>
            <a:endParaRPr lang="en-US" dirty="0" smtClean="0">
              <a:ea typeface="ＭＳ Ｐゴシック" pitchFamily="34" charset="-128"/>
            </a:endParaRPr>
          </a:p>
          <a:p>
            <a:pPr eaLnBrk="1" hangingPunct="1"/>
            <a:r>
              <a:rPr lang="el-GR" dirty="0" smtClean="0">
                <a:ea typeface="ＭＳ Ｐゴシック" pitchFamily="34" charset="-128"/>
              </a:rPr>
              <a:t>Συμβάσεις</a:t>
            </a:r>
            <a:r>
              <a:rPr lang="en-US" dirty="0" smtClean="0">
                <a:ea typeface="ＭＳ Ｐゴシック" pitchFamily="34" charset="-128"/>
              </a:rPr>
              <a:t> + 5 </a:t>
            </a:r>
            <a:r>
              <a:rPr lang="el-GR" dirty="0" smtClean="0">
                <a:ea typeface="ＭＳ Ｐゴシック" pitchFamily="34" charset="-128"/>
              </a:rPr>
              <a:t>φάσεις περικοπών </a:t>
            </a:r>
            <a:endParaRPr lang="en-US" dirty="0" smtClean="0">
              <a:ea typeface="ＭＳ Ｐゴシック" pitchFamily="34" charset="-128"/>
            </a:endParaRPr>
          </a:p>
          <a:p>
            <a:pPr lvl="1" eaLnBrk="1" hangingPunct="1"/>
            <a:r>
              <a:rPr lang="el-GR" dirty="0" smtClean="0">
                <a:ea typeface="ＭＳ Ｐゴシック" pitchFamily="34" charset="-128"/>
              </a:rPr>
              <a:t>Οι φάσεις εφαρμόζονται διαδοχικά</a:t>
            </a:r>
            <a:endParaRPr lang="en-US" dirty="0" smtClean="0">
              <a:ea typeface="ＭＳ Ｐゴシック" pitchFamily="34" charset="-128"/>
            </a:endParaRPr>
          </a:p>
          <a:p>
            <a:pPr lvl="1" eaLnBrk="1" hangingPunct="1"/>
            <a:r>
              <a:rPr lang="el-GR" dirty="0" smtClean="0">
                <a:ea typeface="ＭＳ Ｐゴシック" pitchFamily="34" charset="-128"/>
              </a:rPr>
              <a:t>Κάθε φάση αποτελείται από ένα σύνολο κανόνων </a:t>
            </a:r>
            <a:endParaRPr lang="el-GR" dirty="0">
              <a:ea typeface="ＭＳ Ｐゴシック" pitchFamily="34" charset="-128"/>
            </a:endParaRPr>
          </a:p>
          <a:p>
            <a:pPr lvl="1" eaLnBrk="1" hangingPunct="1"/>
            <a:endParaRPr lang="el-GR" sz="800" dirty="0" smtClean="0">
              <a:ea typeface="ＭＳ Ｐゴシック" pitchFamily="34" charset="-128"/>
            </a:endParaRPr>
          </a:p>
          <a:p>
            <a:pPr lvl="1" eaLnBrk="1" hangingPunct="1"/>
            <a:r>
              <a:rPr lang="el-GR" dirty="0" smtClean="0">
                <a:ea typeface="ＭＳ Ｐゴシック" pitchFamily="34" charset="-128"/>
              </a:rPr>
              <a:t>Παράδειγμα σύμβασης</a:t>
            </a:r>
            <a:r>
              <a:rPr lang="en-US" dirty="0" smtClean="0">
                <a:ea typeface="ＭＳ Ｐゴシック" pitchFamily="34" charset="-128"/>
              </a:rPr>
              <a:t>:</a:t>
            </a:r>
            <a:r>
              <a:rPr lang="el-GR" dirty="0" smtClean="0">
                <a:ea typeface="ＭＳ Ｐゴシック" pitchFamily="34" charset="-128"/>
              </a:rPr>
              <a:t> Επιλογή εκείνου του κανόνα από κάθε ομάδα που μπορεί να εφαρμοστεί στο μεγαλύτερο επίθεμα</a:t>
            </a:r>
            <a:r>
              <a:rPr lang="en-US" i="1" dirty="0" smtClean="0">
                <a:ea typeface="ＭＳ Ｐゴシック" pitchFamily="34" charset="-128"/>
              </a:rPr>
              <a:t>.</a:t>
            </a:r>
          </a:p>
          <a:p>
            <a:pPr eaLnBrk="1" hangingPunct="1"/>
            <a:endParaRPr lang="en-US" dirty="0" smtClean="0">
              <a:ea typeface="ＭＳ Ｐゴシック" pitchFamily="34" charset="-128"/>
            </a:endParaRPr>
          </a:p>
        </p:txBody>
      </p:sp>
      <p:sp>
        <p:nvSpPr>
          <p:cNvPr id="44037" name="Slide Number Placeholder 4"/>
          <p:cNvSpPr>
            <a:spLocks noGrp="1"/>
          </p:cNvSpPr>
          <p:nvPr>
            <p:ph type="sldNum" sz="quarter" idx="12"/>
          </p:nvPr>
        </p:nvSpPr>
        <p:spPr bwMode="auto">
          <a:noFill/>
          <a:ln>
            <a:miter lim="800000"/>
            <a:headEnd/>
            <a:tailEnd/>
          </a:ln>
        </p:spPr>
        <p:txBody>
          <a:bodyPr/>
          <a:lstStyle/>
          <a:p>
            <a:fld id="{EA4A16CF-0499-4C1A-A39F-C1EB14460FE9}" type="slidenum">
              <a:rPr lang="en-US"/>
              <a:pPr/>
              <a:t>63</a:t>
            </a:fld>
            <a:endParaRPr lang="en-US"/>
          </a:p>
        </p:txBody>
      </p:sp>
      <p:sp>
        <p:nvSpPr>
          <p:cNvPr id="440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
        <p:nvSpPr>
          <p:cNvPr id="6" name="TextBox 5"/>
          <p:cNvSpPr txBox="1"/>
          <p:nvPr/>
        </p:nvSpPr>
        <p:spPr>
          <a:xfrm>
            <a:off x="539552" y="5543611"/>
            <a:ext cx="7488832" cy="461665"/>
          </a:xfrm>
          <a:prstGeom prst="rect">
            <a:avLst/>
          </a:prstGeom>
          <a:noFill/>
        </p:spPr>
        <p:txBody>
          <a:bodyPr wrap="square" rtlCol="0">
            <a:spAutoFit/>
          </a:bodyPr>
          <a:lstStyle/>
          <a:p>
            <a:r>
              <a:rPr lang="en-US" dirty="0" smtClean="0">
                <a:solidFill>
                  <a:schemeClr val="accent6">
                    <a:lumMod val="50000"/>
                  </a:schemeClr>
                </a:solidFill>
              </a:rPr>
              <a:t>www.tartarus.org/~martin/PorterStemmer</a:t>
            </a:r>
            <a:endParaRPr lang="en-US" dirty="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34" charset="-128"/>
              </a:rPr>
              <a:t>Χαρακτηριστικοί κανόνες του </a:t>
            </a:r>
            <a:r>
              <a:rPr lang="en-US" dirty="0" smtClean="0">
                <a:solidFill>
                  <a:schemeClr val="accent2">
                    <a:lumMod val="75000"/>
                  </a:schemeClr>
                </a:solidFill>
                <a:ea typeface="ＭＳ Ｐゴシック" pitchFamily="34" charset="-128"/>
              </a:rPr>
              <a:t>Porter</a:t>
            </a:r>
          </a:p>
        </p:txBody>
      </p:sp>
      <p:sp>
        <p:nvSpPr>
          <p:cNvPr id="45059" name="Rectangle 3"/>
          <p:cNvSpPr>
            <a:spLocks noGrp="1" noChangeArrowheads="1"/>
          </p:cNvSpPr>
          <p:nvPr>
            <p:ph idx="1"/>
          </p:nvPr>
        </p:nvSpPr>
        <p:spPr>
          <a:xfrm>
            <a:off x="457200" y="1600200"/>
            <a:ext cx="8360564" cy="4349080"/>
          </a:xfrm>
        </p:spPr>
        <p:txBody>
          <a:bodyPr>
            <a:normAutofit fontScale="92500" lnSpcReduction="20000"/>
          </a:bodyPr>
          <a:lstStyle/>
          <a:p>
            <a:pPr marL="0" indent="0" eaLnBrk="1" hangingPunct="1">
              <a:buNone/>
            </a:pPr>
            <a:r>
              <a:rPr lang="el-GR" sz="2400" i="1" dirty="0" smtClean="0">
                <a:ea typeface="ＭＳ Ｐゴシック" pitchFamily="34" charset="-128"/>
              </a:rPr>
              <a:t>Ομάδα κανόνων της πρώτης φάσης:</a:t>
            </a:r>
          </a:p>
          <a:p>
            <a:pPr eaLnBrk="1" hangingPunct="1"/>
            <a:r>
              <a:rPr lang="en-US" sz="2000" i="1" dirty="0" err="1" smtClean="0">
                <a:ea typeface="ＭＳ Ｐゴシック" pitchFamily="34" charset="-128"/>
              </a:rPr>
              <a:t>sses</a:t>
            </a:r>
            <a:r>
              <a:rPr lang="en-US" sz="2000" dirty="0" smtClean="0">
                <a:ea typeface="ＭＳ Ｐゴシック" pitchFamily="34" charset="-128"/>
              </a:rPr>
              <a:t> </a:t>
            </a:r>
            <a:r>
              <a:rPr lang="en-US" sz="2000" dirty="0" smtClean="0">
                <a:ea typeface="ＭＳ Ｐゴシック" pitchFamily="34" charset="-128"/>
                <a:sym typeface="Symbol" pitchFamily="18" charset="2"/>
              </a:rPr>
              <a:t> </a:t>
            </a:r>
            <a:r>
              <a:rPr lang="en-US" sz="2000" i="1" dirty="0" err="1" smtClean="0">
                <a:ea typeface="ＭＳ Ｐゴシック" pitchFamily="34" charset="-128"/>
                <a:sym typeface="Symbol" pitchFamily="18" charset="2"/>
              </a:rPr>
              <a:t>ss</a:t>
            </a:r>
            <a:endParaRPr lang="en-US" sz="2000" i="1" dirty="0" smtClean="0">
              <a:ea typeface="ＭＳ Ｐゴシック" pitchFamily="34" charset="-128"/>
              <a:sym typeface="Symbol" pitchFamily="18" charset="2"/>
            </a:endParaRPr>
          </a:p>
          <a:p>
            <a:pPr eaLnBrk="1" hangingPunct="1"/>
            <a:r>
              <a:rPr lang="en-US" sz="2000" i="1" dirty="0" err="1" smtClean="0">
                <a:ea typeface="ＭＳ Ｐゴシック" pitchFamily="34" charset="-128"/>
              </a:rPr>
              <a:t>ies</a:t>
            </a:r>
            <a:r>
              <a:rPr lang="en-US" sz="2000" dirty="0" smtClean="0">
                <a:ea typeface="ＭＳ Ｐゴシック" pitchFamily="34" charset="-128"/>
              </a:rPr>
              <a:t> </a:t>
            </a:r>
            <a:r>
              <a:rPr lang="en-US" sz="2000" dirty="0" smtClean="0">
                <a:ea typeface="ＭＳ Ｐゴシック" pitchFamily="34" charset="-128"/>
                <a:sym typeface="Symbol" pitchFamily="18" charset="2"/>
              </a:rPr>
              <a:t> </a:t>
            </a:r>
            <a:r>
              <a:rPr lang="en-US" sz="2000" i="1" dirty="0" err="1" smtClean="0">
                <a:ea typeface="ＭＳ Ｐゴシック" pitchFamily="34" charset="-128"/>
                <a:sym typeface="Symbol" pitchFamily="18" charset="2"/>
              </a:rPr>
              <a:t>i</a:t>
            </a:r>
            <a:endParaRPr lang="en-US" sz="2000" i="1" dirty="0" smtClean="0">
              <a:ea typeface="ＭＳ Ｐゴシック" pitchFamily="34" charset="-128"/>
              <a:sym typeface="Symbol" pitchFamily="18" charset="2"/>
            </a:endParaRPr>
          </a:p>
          <a:p>
            <a:pPr eaLnBrk="1" hangingPunct="1"/>
            <a:r>
              <a:rPr lang="en-US" sz="2000" i="1" dirty="0" err="1" smtClean="0">
                <a:ea typeface="ＭＳ Ｐゴシック" pitchFamily="34" charset="-128"/>
              </a:rPr>
              <a:t>ss</a:t>
            </a:r>
            <a:r>
              <a:rPr lang="en-US" sz="2000" dirty="0" smtClean="0">
                <a:ea typeface="ＭＳ Ｐゴシック" pitchFamily="34" charset="-128"/>
              </a:rPr>
              <a:t> </a:t>
            </a:r>
            <a:r>
              <a:rPr lang="en-US" sz="2000" dirty="0" smtClean="0">
                <a:ea typeface="ＭＳ Ｐゴシック" pitchFamily="34" charset="-128"/>
                <a:sym typeface="Symbol" pitchFamily="18" charset="2"/>
              </a:rPr>
              <a:t> </a:t>
            </a:r>
            <a:r>
              <a:rPr lang="en-US" sz="2000" i="1" dirty="0" err="1" smtClean="0">
                <a:ea typeface="ＭＳ Ｐゴシック" pitchFamily="34" charset="-128"/>
                <a:sym typeface="Symbol" pitchFamily="18" charset="2"/>
              </a:rPr>
              <a:t>ss</a:t>
            </a:r>
            <a:endParaRPr lang="en-US" sz="2000" i="1" dirty="0" smtClean="0">
              <a:ea typeface="ＭＳ Ｐゴシック" pitchFamily="34" charset="-128"/>
              <a:sym typeface="Symbol" pitchFamily="18" charset="2"/>
            </a:endParaRPr>
          </a:p>
          <a:p>
            <a:pPr eaLnBrk="1" hangingPunct="1"/>
            <a:r>
              <a:rPr lang="en-US" sz="2000" i="1" dirty="0" smtClean="0">
                <a:ea typeface="ＭＳ Ｐゴシック" pitchFamily="34" charset="-128"/>
              </a:rPr>
              <a:t>s</a:t>
            </a:r>
            <a:r>
              <a:rPr lang="en-US" sz="2000" dirty="0" smtClean="0">
                <a:ea typeface="ＭＳ Ｐゴシック" pitchFamily="34" charset="-128"/>
              </a:rPr>
              <a:t> </a:t>
            </a:r>
            <a:r>
              <a:rPr lang="en-US" sz="2000" dirty="0" smtClean="0">
                <a:ea typeface="ＭＳ Ｐゴシック" pitchFamily="34" charset="-128"/>
                <a:sym typeface="Symbol" pitchFamily="18" charset="2"/>
              </a:rPr>
              <a:t></a:t>
            </a:r>
          </a:p>
          <a:p>
            <a:pPr marL="0" indent="0" eaLnBrk="1" hangingPunct="1">
              <a:buNone/>
            </a:pPr>
            <a:endParaRPr lang="en-US" sz="800" i="1" dirty="0">
              <a:ea typeface="ＭＳ Ｐゴシック" pitchFamily="34" charset="-128"/>
              <a:sym typeface="Symbol" pitchFamily="18" charset="2"/>
            </a:endParaRPr>
          </a:p>
          <a:p>
            <a:pPr marL="0" indent="0" eaLnBrk="1" hangingPunct="1">
              <a:buNone/>
            </a:pPr>
            <a:r>
              <a:rPr lang="el-GR" sz="2400" i="1" dirty="0" smtClean="0">
                <a:ea typeface="ＭＳ Ｐゴシック" pitchFamily="34" charset="-128"/>
                <a:sym typeface="Symbol" pitchFamily="18" charset="2"/>
              </a:rPr>
              <a:t>Άλλοι κανόνες</a:t>
            </a:r>
            <a:endParaRPr lang="en-US" sz="2400" i="1" dirty="0" smtClean="0">
              <a:ea typeface="ＭＳ Ｐゴシック" pitchFamily="34" charset="-128"/>
              <a:sym typeface="Symbol" pitchFamily="18" charset="2"/>
            </a:endParaRPr>
          </a:p>
          <a:p>
            <a:pPr eaLnBrk="1" hangingPunct="1"/>
            <a:r>
              <a:rPr lang="en-US" sz="2000" i="1" dirty="0" err="1">
                <a:ea typeface="ＭＳ Ｐゴシック" pitchFamily="34" charset="-128"/>
              </a:rPr>
              <a:t>ational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a:ea typeface="ＭＳ Ｐゴシック" pitchFamily="34" charset="-128"/>
                <a:sym typeface="Symbol" pitchFamily="18" charset="2"/>
              </a:rPr>
              <a:t>ate</a:t>
            </a:r>
          </a:p>
          <a:p>
            <a:pPr eaLnBrk="1" hangingPunct="1"/>
            <a:r>
              <a:rPr lang="en-US" sz="2000" i="1" dirty="0" err="1">
                <a:ea typeface="ＭＳ Ｐゴシック" pitchFamily="34" charset="-128"/>
              </a:rPr>
              <a:t>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smtClean="0">
                <a:ea typeface="ＭＳ Ｐゴシック" pitchFamily="34" charset="-128"/>
                <a:sym typeface="Symbol" pitchFamily="18" charset="2"/>
              </a:rPr>
              <a:t>tion</a:t>
            </a:r>
            <a:endParaRPr lang="el-GR" sz="2000" dirty="0" smtClean="0">
              <a:ea typeface="ＭＳ Ｐゴシック" pitchFamily="34" charset="-128"/>
              <a:sym typeface="Symbol" pitchFamily="18" charset="2"/>
            </a:endParaRPr>
          </a:p>
          <a:p>
            <a:pPr eaLnBrk="1" hangingPunct="1"/>
            <a:r>
              <a:rPr lang="el-GR" sz="2400" dirty="0" smtClean="0">
                <a:ea typeface="ＭＳ Ｐゴシック" pitchFamily="34" charset="-128"/>
                <a:sym typeface="Symbol" pitchFamily="18" charset="2"/>
              </a:rPr>
              <a:t>Οι κανόνες χρησιμοποιούν ένα είδους μέτρου</a:t>
            </a:r>
            <a:r>
              <a:rPr lang="en-US" sz="2400" i="1" dirty="0" smtClean="0">
                <a:ea typeface="ＭＳ Ｐゴシック" pitchFamily="34" charset="-128"/>
                <a:sym typeface="Symbol" pitchFamily="18" charset="2"/>
              </a:rPr>
              <a:t> </a:t>
            </a:r>
            <a:r>
              <a:rPr lang="el-GR" sz="2400" i="1" dirty="0" smtClean="0">
                <a:ea typeface="ＭＳ Ｐゴシック" pitchFamily="34" charset="-128"/>
                <a:sym typeface="Symbol" pitchFamily="18" charset="2"/>
              </a:rPr>
              <a:t>(</a:t>
            </a:r>
            <a:r>
              <a:rPr lang="en-US" sz="2400" i="1" dirty="0" smtClean="0">
                <a:ea typeface="ＭＳ Ｐゴシック" pitchFamily="34" charset="-128"/>
                <a:sym typeface="Symbol" pitchFamily="18" charset="2"/>
              </a:rPr>
              <a:t>measure</a:t>
            </a:r>
            <a:r>
              <a:rPr lang="el-GR" sz="2400" i="1" dirty="0" smtClean="0">
                <a:ea typeface="ＭＳ Ｐゴシック" pitchFamily="34" charset="-128"/>
                <a:sym typeface="Symbol" pitchFamily="18" charset="2"/>
              </a:rPr>
              <a:t>)</a:t>
            </a:r>
            <a:r>
              <a:rPr lang="en-US" sz="2400" dirty="0" smtClean="0">
                <a:ea typeface="ＭＳ Ｐゴシック" pitchFamily="34" charset="-128"/>
                <a:sym typeface="Symbol" pitchFamily="18" charset="2"/>
              </a:rPr>
              <a:t> </a:t>
            </a:r>
            <a:r>
              <a:rPr lang="el-GR" sz="2400" dirty="0" smtClean="0">
                <a:ea typeface="ＭＳ Ｐゴシック" pitchFamily="34" charset="-128"/>
                <a:sym typeface="Symbol" pitchFamily="18" charset="2"/>
              </a:rPr>
              <a:t>που ελέγχει το πλήθος των συλλαβών</a:t>
            </a:r>
            <a:endParaRPr lang="en-US" sz="2400" b="1" i="1" dirty="0" smtClean="0">
              <a:ea typeface="ＭＳ Ｐゴシック" pitchFamily="34" charset="-128"/>
              <a:sym typeface="Symbol" pitchFamily="18" charset="2"/>
            </a:endParaRPr>
          </a:p>
          <a:p>
            <a:pPr eaLnBrk="1" hangingPunct="1"/>
            <a:r>
              <a:rPr lang="en-US" sz="2400" dirty="0" smtClean="0">
                <a:ea typeface="ＭＳ Ｐゴシック" pitchFamily="34" charset="-128"/>
                <a:sym typeface="Symbol" pitchFamily="18" charset="2"/>
              </a:rPr>
              <a:t> 	</a:t>
            </a:r>
            <a:r>
              <a:rPr lang="en-US" sz="2400" i="1" dirty="0" smtClean="0">
                <a:ea typeface="ＭＳ Ｐゴシック" pitchFamily="34" charset="-128"/>
                <a:sym typeface="Symbol" pitchFamily="18" charset="2"/>
              </a:rPr>
              <a:t>(m&gt;1) EMENT </a:t>
            </a:r>
            <a:r>
              <a:rPr lang="en-US" sz="2400" dirty="0" smtClean="0">
                <a:ea typeface="ＭＳ Ｐゴシック" pitchFamily="34" charset="-128"/>
                <a:sym typeface="Symbol" pitchFamily="18" charset="2"/>
              </a:rPr>
              <a:t>→</a:t>
            </a:r>
          </a:p>
          <a:p>
            <a:pPr lvl="2" eaLnBrk="1" hangingPunct="1"/>
            <a:r>
              <a:rPr lang="en-US" i="1" dirty="0" smtClean="0">
                <a:ea typeface="ＭＳ Ｐゴシック" pitchFamily="34" charset="-128"/>
                <a:sym typeface="Symbol" pitchFamily="18" charset="2"/>
              </a:rPr>
              <a:t>replacement</a:t>
            </a:r>
            <a:r>
              <a:rPr lang="en-US" dirty="0" smtClean="0">
                <a:ea typeface="ＭＳ Ｐゴシック" pitchFamily="34" charset="-128"/>
                <a:sym typeface="Symbol" pitchFamily="18" charset="2"/>
              </a:rPr>
              <a:t> → </a:t>
            </a:r>
            <a:r>
              <a:rPr lang="en-US" i="1" dirty="0" err="1" smtClean="0">
                <a:ea typeface="ＭＳ Ｐゴシック" pitchFamily="34" charset="-128"/>
                <a:sym typeface="Symbol" pitchFamily="18" charset="2"/>
              </a:rPr>
              <a:t>replac</a:t>
            </a:r>
            <a:endParaRPr lang="en-US" i="1" dirty="0" smtClean="0">
              <a:ea typeface="ＭＳ Ｐゴシック" pitchFamily="34" charset="-128"/>
              <a:sym typeface="Symbol" pitchFamily="18" charset="2"/>
            </a:endParaRPr>
          </a:p>
          <a:p>
            <a:pPr lvl="2" eaLnBrk="1" hangingPunct="1"/>
            <a:r>
              <a:rPr lang="en-US" i="1" dirty="0" smtClean="0">
                <a:ea typeface="ＭＳ Ｐゴシック" pitchFamily="34" charset="-128"/>
                <a:sym typeface="Symbol" pitchFamily="18" charset="2"/>
              </a:rPr>
              <a:t>cement </a:t>
            </a:r>
            <a:r>
              <a:rPr lang="en-US" dirty="0" smtClean="0">
                <a:ea typeface="ＭＳ Ｐゴシック" pitchFamily="34" charset="-128"/>
                <a:sym typeface="Symbol" pitchFamily="18" charset="2"/>
              </a:rPr>
              <a:t> → </a:t>
            </a:r>
            <a:r>
              <a:rPr lang="en-US" i="1" dirty="0" smtClean="0">
                <a:ea typeface="ＭＳ Ｐゴシック" pitchFamily="34" charset="-128"/>
                <a:sym typeface="Symbol" pitchFamily="18" charset="2"/>
              </a:rPr>
              <a:t>cement</a:t>
            </a:r>
          </a:p>
          <a:p>
            <a:pPr eaLnBrk="1" hangingPunct="1"/>
            <a:endParaRPr lang="en-US" i="1" dirty="0" smtClean="0">
              <a:ea typeface="ＭＳ Ｐゴシック" pitchFamily="34" charset="-128"/>
              <a:sym typeface="Symbol" pitchFamily="18" charset="2"/>
            </a:endParaRPr>
          </a:p>
        </p:txBody>
      </p:sp>
      <p:sp>
        <p:nvSpPr>
          <p:cNvPr id="45061" name="Slide Number Placeholder 4"/>
          <p:cNvSpPr>
            <a:spLocks noGrp="1"/>
          </p:cNvSpPr>
          <p:nvPr>
            <p:ph type="sldNum" sz="quarter" idx="12"/>
          </p:nvPr>
        </p:nvSpPr>
        <p:spPr bwMode="auto">
          <a:noFill/>
          <a:ln>
            <a:miter lim="800000"/>
            <a:headEnd/>
            <a:tailEnd/>
          </a:ln>
        </p:spPr>
        <p:txBody>
          <a:bodyPr/>
          <a:lstStyle/>
          <a:p>
            <a:fld id="{4C999414-E2D0-4192-A009-D974E722A7A8}" type="slidenum">
              <a:rPr lang="en-US"/>
              <a:pPr/>
              <a:t>64</a:t>
            </a:fld>
            <a:endParaRPr lang="en-US"/>
          </a:p>
        </p:txBody>
      </p:sp>
      <p:sp>
        <p:nvSpPr>
          <p:cNvPr id="4506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
        <p:nvSpPr>
          <p:cNvPr id="7" name="Text Box 3"/>
          <p:cNvSpPr txBox="1">
            <a:spLocks noChangeArrowheads="1"/>
          </p:cNvSpPr>
          <p:nvPr/>
        </p:nvSpPr>
        <p:spPr bwMode="auto">
          <a:xfrm>
            <a:off x="3929058" y="1700808"/>
            <a:ext cx="3500462" cy="1643074"/>
          </a:xfrm>
          <a:prstGeom prst="rect">
            <a:avLst/>
          </a:prstGeom>
          <a:noFill/>
          <a:ln w="9525">
            <a:noFill/>
            <a:round/>
            <a:headEnd/>
            <a:tailEnd/>
          </a:ln>
        </p:spPr>
        <p:txBody>
          <a:bodyPr/>
          <a:lstStyle/>
          <a:p>
            <a:pPr lvl="1">
              <a:spcBef>
                <a:spcPts val="700"/>
              </a:spcBef>
              <a:buClr>
                <a:srgbClr val="336699"/>
              </a:buClr>
            </a:pPr>
            <a:endParaRPr lang="el-GR" sz="1800" b="1" dirty="0" smtClean="0">
              <a:solidFill>
                <a:schemeClr val="tx1"/>
              </a:solidFill>
              <a:latin typeface="+mn-lt"/>
            </a:endParaRPr>
          </a:p>
          <a:p>
            <a:pPr lvl="1">
              <a:spcBef>
                <a:spcPts val="700"/>
              </a:spcBef>
              <a:buClr>
                <a:srgbClr val="336699"/>
              </a:buClr>
            </a:pPr>
            <a:r>
              <a:rPr lang="el-GR" sz="1800" b="1" dirty="0" smtClean="0">
                <a:solidFill>
                  <a:schemeClr val="tx1"/>
                </a:solidFill>
                <a:latin typeface="+mn-lt"/>
              </a:rPr>
              <a:t>Παράδειγμα</a:t>
            </a:r>
            <a:endParaRPr lang="de-DE" sz="1800" b="1"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caresses</a:t>
            </a:r>
            <a:r>
              <a:rPr lang="de-DE" sz="1800" dirty="0" smtClean="0">
                <a:solidFill>
                  <a:schemeClr val="tx1"/>
                </a:solidFill>
                <a:latin typeface="+mn-lt"/>
              </a:rPr>
              <a:t> → </a:t>
            </a:r>
            <a:r>
              <a:rPr lang="de-DE" sz="1800" dirty="0" err="1" smtClean="0">
                <a:solidFill>
                  <a:schemeClr val="tx1"/>
                </a:solidFill>
                <a:latin typeface="+mn-lt"/>
              </a:rPr>
              <a:t>caress</a:t>
            </a:r>
            <a:endParaRPr lang="de-DE" sz="1800"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ponies</a:t>
            </a:r>
            <a:r>
              <a:rPr lang="de-DE" sz="1800" dirty="0" smtClean="0">
                <a:solidFill>
                  <a:schemeClr val="tx1"/>
                </a:solidFill>
                <a:latin typeface="+mn-lt"/>
              </a:rPr>
              <a:t> → </a:t>
            </a:r>
            <a:r>
              <a:rPr lang="de-DE" sz="1800" dirty="0" err="1" smtClean="0">
                <a:solidFill>
                  <a:schemeClr val="tx1"/>
                </a:solidFill>
                <a:latin typeface="+mn-lt"/>
              </a:rPr>
              <a:t>poni</a:t>
            </a:r>
            <a:endParaRPr lang="de-DE" sz="1800"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caress</a:t>
            </a:r>
            <a:r>
              <a:rPr lang="de-DE" sz="1800" dirty="0" smtClean="0">
                <a:solidFill>
                  <a:schemeClr val="tx1"/>
                </a:solidFill>
                <a:latin typeface="+mn-lt"/>
              </a:rPr>
              <a:t> → </a:t>
            </a:r>
            <a:r>
              <a:rPr lang="de-DE" sz="1800" dirty="0" err="1" smtClean="0">
                <a:solidFill>
                  <a:schemeClr val="tx1"/>
                </a:solidFill>
                <a:latin typeface="+mn-lt"/>
              </a:rPr>
              <a:t>caress</a:t>
            </a:r>
            <a:endParaRPr lang="de-DE" sz="1800" dirty="0" smtClean="0">
              <a:solidFill>
                <a:schemeClr val="tx1"/>
              </a:solidFill>
              <a:latin typeface="+mn-lt"/>
            </a:endParaRPr>
          </a:p>
          <a:p>
            <a:pPr lvl="1">
              <a:spcBef>
                <a:spcPts val="700"/>
              </a:spcBef>
              <a:buClr>
                <a:srgbClr val="336699"/>
              </a:buClr>
            </a:pPr>
            <a:r>
              <a:rPr lang="de-DE" sz="1800" dirty="0" err="1" smtClean="0">
                <a:solidFill>
                  <a:schemeClr val="tx1"/>
                </a:solidFill>
                <a:latin typeface="+mn-lt"/>
              </a:rPr>
              <a:t>cats</a:t>
            </a:r>
            <a:r>
              <a:rPr lang="de-DE" sz="1800" dirty="0" smtClean="0">
                <a:solidFill>
                  <a:schemeClr val="tx1"/>
                </a:solidFill>
                <a:latin typeface="+mn-lt"/>
              </a:rPr>
              <a:t> → </a:t>
            </a:r>
            <a:r>
              <a:rPr lang="de-DE" sz="1800" dirty="0" err="1" smtClean="0">
                <a:solidFill>
                  <a:schemeClr val="tx1"/>
                </a:solidFill>
                <a:latin typeface="+mn-lt"/>
              </a:rPr>
              <a:t>cat</a:t>
            </a:r>
            <a:endParaRPr lang="en-US" sz="1800" dirty="0" smtClean="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Άλλοι</a:t>
            </a:r>
            <a:r>
              <a:rPr lang="en-US" dirty="0" smtClean="0">
                <a:solidFill>
                  <a:schemeClr val="accent2">
                    <a:lumMod val="75000"/>
                  </a:schemeClr>
                </a:solidFill>
                <a:ea typeface="ＭＳ Ｐゴシック" pitchFamily="34" charset="-128"/>
              </a:rPr>
              <a:t> stemmers</a:t>
            </a:r>
          </a:p>
        </p:txBody>
      </p:sp>
      <p:sp>
        <p:nvSpPr>
          <p:cNvPr id="46083" name="Rectangle 3"/>
          <p:cNvSpPr>
            <a:spLocks noGrp="1" noChangeArrowheads="1"/>
          </p:cNvSpPr>
          <p:nvPr>
            <p:ph idx="1"/>
          </p:nvPr>
        </p:nvSpPr>
        <p:spPr/>
        <p:txBody>
          <a:bodyPr/>
          <a:lstStyle/>
          <a:p>
            <a:pPr eaLnBrk="1" hangingPunct="1"/>
            <a:r>
              <a:rPr lang="el-GR" dirty="0" smtClean="0">
                <a:ea typeface="ＭＳ Ｐゴシック" pitchFamily="34" charset="-128"/>
              </a:rPr>
              <a:t>Υπάρχουν και άλλο</a:t>
            </a:r>
            <a:r>
              <a:rPr lang="el-GR" dirty="0">
                <a:ea typeface="ＭＳ Ｐゴシック" pitchFamily="34" charset="-128"/>
              </a:rPr>
              <a:t>ι</a:t>
            </a:r>
            <a:r>
              <a:rPr lang="el-GR" dirty="0" smtClean="0">
                <a:ea typeface="ＭＳ Ｐゴシック" pitchFamily="34" charset="-128"/>
              </a:rPr>
              <a:t> π.χ., </a:t>
            </a:r>
            <a:r>
              <a:rPr lang="en-US" dirty="0" err="1" smtClean="0">
                <a:ea typeface="ＭＳ Ｐゴシック" pitchFamily="34" charset="-128"/>
              </a:rPr>
              <a:t>Lovins</a:t>
            </a:r>
            <a:r>
              <a:rPr lang="en-US" dirty="0" smtClean="0">
                <a:ea typeface="ＭＳ Ｐゴシック" pitchFamily="34" charset="-128"/>
              </a:rPr>
              <a:t> stemmer </a:t>
            </a:r>
          </a:p>
          <a:p>
            <a:pPr lvl="1" eaLnBrk="1" hangingPunct="1"/>
            <a:r>
              <a:rPr lang="en-US" sz="1600" dirty="0" smtClean="0">
                <a:ea typeface="ＭＳ Ｐゴシック" pitchFamily="34" charset="-128"/>
              </a:rPr>
              <a:t>http://www.comp.lancs.ac.uk/computing/research/stemming/general/lovins.htm</a:t>
            </a:r>
            <a:endParaRPr lang="en-US" sz="4400" dirty="0" smtClean="0">
              <a:ea typeface="ＭＳ Ｐゴシック" pitchFamily="34" charset="-128"/>
            </a:endParaRPr>
          </a:p>
          <a:p>
            <a:pPr lvl="1" eaLnBrk="1" hangingPunct="1"/>
            <a:r>
              <a:rPr lang="el-GR" sz="2000" dirty="0" smtClean="0">
                <a:ea typeface="ＭＳ Ｐゴシック" pitchFamily="34" charset="-128"/>
              </a:rPr>
              <a:t>Ένα πέρασμα, αφαίρεση της μεγαλύτερης κατάληξης </a:t>
            </a:r>
            <a:r>
              <a:rPr lang="en-US" sz="2000" dirty="0" smtClean="0">
                <a:ea typeface="ＭＳ Ｐゴシック" pitchFamily="34" charset="-128"/>
              </a:rPr>
              <a:t>(</a:t>
            </a:r>
            <a:r>
              <a:rPr lang="el-GR" sz="2000" dirty="0" smtClean="0">
                <a:ea typeface="ＭＳ Ｐゴシック" pitchFamily="34" charset="-128"/>
              </a:rPr>
              <a:t>περίπου</a:t>
            </a:r>
            <a:r>
              <a:rPr lang="en-US" sz="2000" dirty="0" smtClean="0">
                <a:ea typeface="ＭＳ Ｐゴシック" pitchFamily="34" charset="-128"/>
              </a:rPr>
              <a:t> 250 </a:t>
            </a:r>
            <a:r>
              <a:rPr lang="el-GR" sz="2000" dirty="0" smtClean="0">
                <a:ea typeface="ＭＳ Ｐゴシック" pitchFamily="34" charset="-128"/>
              </a:rPr>
              <a:t>κανόνες</a:t>
            </a:r>
            <a:r>
              <a:rPr lang="en-US" sz="2000" dirty="0" smtClean="0">
                <a:ea typeface="ＭＳ Ｐゴシック" pitchFamily="34" charset="-128"/>
              </a:rPr>
              <a:t>)</a:t>
            </a:r>
          </a:p>
          <a:p>
            <a:pPr eaLnBrk="1" hangingPunct="1"/>
            <a:endParaRPr lang="en-US" sz="1000" dirty="0" smtClean="0">
              <a:ea typeface="ＭＳ Ｐゴシック" pitchFamily="34" charset="-128"/>
            </a:endParaRPr>
          </a:p>
          <a:p>
            <a:pPr eaLnBrk="1" hangingPunct="1">
              <a:spcBef>
                <a:spcPct val="10000"/>
              </a:spcBef>
            </a:pPr>
            <a:r>
              <a:rPr lang="el-GR" sz="2400" dirty="0" smtClean="0">
                <a:ea typeface="ＭＳ Ｐゴシック" pitchFamily="34" charset="-128"/>
              </a:rPr>
              <a:t>Πλήρη μορφολογική ανάλυση – περιορισμένα οφέλη</a:t>
            </a:r>
            <a:endParaRPr lang="en-US" sz="2400" dirty="0" smtClean="0">
              <a:ea typeface="ＭＳ Ｐゴシック" pitchFamily="34" charset="-128"/>
            </a:endParaRPr>
          </a:p>
          <a:p>
            <a:pPr eaLnBrk="1" hangingPunct="1"/>
            <a:endParaRPr lang="en-US" sz="1000" dirty="0" smtClean="0">
              <a:ea typeface="ＭＳ Ｐゴシック" pitchFamily="34" charset="-128"/>
            </a:endParaRPr>
          </a:p>
          <a:p>
            <a:pPr eaLnBrk="1" hangingPunct="1">
              <a:spcBef>
                <a:spcPct val="10000"/>
              </a:spcBef>
            </a:pPr>
            <a:r>
              <a:rPr lang="el-GR" sz="2400" dirty="0" smtClean="0">
                <a:ea typeface="ＭＳ Ｐゴシック" pitchFamily="34" charset="-128"/>
              </a:rPr>
              <a:t>Βοηθά το </a:t>
            </a:r>
            <a:r>
              <a:rPr lang="en-US" sz="2400" dirty="0" smtClean="0">
                <a:ea typeface="ＭＳ Ｐゴシック" pitchFamily="34" charset="-128"/>
              </a:rPr>
              <a:t>stemming </a:t>
            </a:r>
            <a:r>
              <a:rPr lang="el-GR" sz="2400" dirty="0" smtClean="0">
                <a:ea typeface="ＭＳ Ｐゴシック" pitchFamily="34" charset="-128"/>
              </a:rPr>
              <a:t>και οι άλλοι </a:t>
            </a:r>
            <a:r>
              <a:rPr lang="el-GR" sz="2400" dirty="0" err="1" smtClean="0">
                <a:ea typeface="ＭＳ Ｐゴシック" pitchFamily="34" charset="-128"/>
              </a:rPr>
              <a:t>κανονικοποιητές</a:t>
            </a:r>
            <a:r>
              <a:rPr lang="el-GR" sz="2400" dirty="0" smtClean="0">
                <a:ea typeface="ＭＳ Ｐゴシック" pitchFamily="34" charset="-128"/>
              </a:rPr>
              <a:t>;</a:t>
            </a:r>
          </a:p>
          <a:p>
            <a:pPr lvl="1" eaLnBrk="1" hangingPunct="1">
              <a:spcBef>
                <a:spcPct val="10000"/>
              </a:spcBef>
            </a:pPr>
            <a:r>
              <a:rPr lang="en-US" sz="1800" dirty="0" smtClean="0">
                <a:ea typeface="ＭＳ Ｐゴシック" pitchFamily="34" charset="-128"/>
              </a:rPr>
              <a:t>English: </a:t>
            </a:r>
            <a:r>
              <a:rPr lang="el-GR" sz="1800" dirty="0" smtClean="0">
                <a:ea typeface="ＭＳ Ｐゴシック" pitchFamily="34" charset="-128"/>
              </a:rPr>
              <a:t>ανάμικτα αποτελέσματα. Βοηθά την ανάκληση αλλά βλάπτει την ακρίβεια </a:t>
            </a:r>
          </a:p>
          <a:p>
            <a:pPr lvl="2" eaLnBrk="1" hangingPunct="1">
              <a:spcBef>
                <a:spcPct val="10000"/>
              </a:spcBef>
            </a:pPr>
            <a:r>
              <a:rPr lang="en-US" dirty="0" smtClean="0">
                <a:ea typeface="ＭＳ Ｐゴシック" pitchFamily="34" charset="-128"/>
              </a:rPr>
              <a:t>operative (dentistry) </a:t>
            </a:r>
            <a:r>
              <a:rPr lang="en-US" dirty="0" smtClean="0">
                <a:latin typeface="Lucida Sans Unicode" pitchFamily="34" charset="0"/>
                <a:ea typeface="ＭＳ Ｐゴシック" pitchFamily="34" charset="-128"/>
                <a:cs typeface="Lucida Sans Unicode" pitchFamily="34" charset="0"/>
              </a:rPr>
              <a:t>⇒ </a:t>
            </a:r>
            <a:r>
              <a:rPr lang="en-US" dirty="0" err="1" smtClean="0">
                <a:ea typeface="ＭＳ Ｐゴシック" pitchFamily="34" charset="-128"/>
                <a:cs typeface="Lucida Sans Unicode" pitchFamily="34" charset="0"/>
              </a:rPr>
              <a:t>oper</a:t>
            </a:r>
            <a:endParaRPr lang="en-US" dirty="0" smtClean="0">
              <a:ea typeface="ＭＳ Ｐゴシック" pitchFamily="34" charset="-128"/>
              <a:cs typeface="Lucida Sans Unicode" pitchFamily="34" charset="0"/>
            </a:endParaRPr>
          </a:p>
          <a:p>
            <a:pPr lvl="2" eaLnBrk="1" hangingPunct="1"/>
            <a:r>
              <a:rPr lang="en-US" dirty="0" smtClean="0">
                <a:ea typeface="ＭＳ Ｐゴシック" pitchFamily="34" charset="-128"/>
                <a:cs typeface="Lucida Sans Unicode" pitchFamily="34" charset="0"/>
              </a:rPr>
              <a:t>operational (research</a:t>
            </a:r>
            <a:r>
              <a:rPr lang="en-US" dirty="0" smtClean="0">
                <a:ea typeface="ＭＳ Ｐゴシック" pitchFamily="34" charset="-128"/>
              </a:rPr>
              <a:t>) </a:t>
            </a:r>
            <a:r>
              <a:rPr lang="en-US" dirty="0" smtClean="0">
                <a:latin typeface="Lucida Sans Unicode" pitchFamily="34" charset="0"/>
                <a:ea typeface="ＭＳ Ｐゴシック" pitchFamily="34" charset="-128"/>
                <a:cs typeface="Lucida Sans Unicode" pitchFamily="34" charset="0"/>
              </a:rPr>
              <a:t>⇒ </a:t>
            </a:r>
            <a:r>
              <a:rPr lang="en-US" dirty="0" err="1" smtClean="0">
                <a:ea typeface="ＭＳ Ｐゴシック" pitchFamily="34" charset="-128"/>
                <a:cs typeface="Lucida Sans Unicode" pitchFamily="34" charset="0"/>
              </a:rPr>
              <a:t>oper</a:t>
            </a:r>
            <a:endParaRPr lang="en-US" dirty="0" smtClean="0">
              <a:ea typeface="ＭＳ Ｐゴシック" pitchFamily="34" charset="-128"/>
              <a:cs typeface="Lucida Sans Unicode" pitchFamily="34" charset="0"/>
            </a:endParaRPr>
          </a:p>
          <a:p>
            <a:pPr lvl="2" eaLnBrk="1" hangingPunct="1"/>
            <a:r>
              <a:rPr lang="en-US" dirty="0" smtClean="0">
                <a:ea typeface="ＭＳ Ｐゴシック" pitchFamily="34" charset="-128"/>
                <a:cs typeface="Lucida Sans Unicode" pitchFamily="34" charset="0"/>
              </a:rPr>
              <a:t>operating (systems</a:t>
            </a:r>
            <a:r>
              <a:rPr lang="en-US" dirty="0" smtClean="0">
                <a:ea typeface="ＭＳ Ｐゴシック" pitchFamily="34" charset="-128"/>
              </a:rPr>
              <a:t>) </a:t>
            </a:r>
            <a:r>
              <a:rPr lang="en-US" dirty="0" smtClean="0">
                <a:latin typeface="Lucida Sans Unicode" pitchFamily="34" charset="0"/>
                <a:ea typeface="ＭＳ Ｐゴシック" pitchFamily="34" charset="-128"/>
                <a:cs typeface="Lucida Sans Unicode" pitchFamily="34" charset="0"/>
              </a:rPr>
              <a:t>⇒ </a:t>
            </a:r>
            <a:r>
              <a:rPr lang="en-US" dirty="0" err="1" smtClean="0">
                <a:ea typeface="ＭＳ Ｐゴシック" pitchFamily="34" charset="-128"/>
                <a:cs typeface="Lucida Sans Unicode" pitchFamily="34" charset="0"/>
              </a:rPr>
              <a:t>oper</a:t>
            </a:r>
            <a:endParaRPr lang="en-US" dirty="0" smtClean="0">
              <a:ea typeface="ＭＳ Ｐゴシック" pitchFamily="34" charset="-128"/>
              <a:cs typeface="Lucida Sans Unicode" pitchFamily="34" charset="0"/>
            </a:endParaRPr>
          </a:p>
          <a:p>
            <a:pPr marL="342900" lvl="1" indent="-342900" eaLnBrk="1" hangingPunct="1">
              <a:buClr>
                <a:srgbClr val="437085"/>
              </a:buClr>
            </a:pPr>
            <a:r>
              <a:rPr lang="el-GR" dirty="0" smtClean="0">
                <a:ea typeface="ＭＳ Ｐゴシック" pitchFamily="34" charset="-128"/>
                <a:cs typeface="ＭＳ Ｐゴシック" pitchFamily="-65" charset="-128"/>
              </a:rPr>
              <a:t>Οπωσδήποτε </a:t>
            </a:r>
            <a:r>
              <a:rPr lang="el-GR" dirty="0">
                <a:ea typeface="ＭＳ Ｐゴシック" pitchFamily="34" charset="-128"/>
                <a:cs typeface="ＭＳ Ｐゴシック" pitchFamily="-65" charset="-128"/>
              </a:rPr>
              <a:t>χρήσιμο για Ισπανικά, Γερμανικά, Φιλανδικά</a:t>
            </a:r>
            <a:endParaRPr lang="en-US" dirty="0">
              <a:ea typeface="ＭＳ Ｐゴシック" pitchFamily="34" charset="-128"/>
              <a:cs typeface="ＭＳ Ｐゴシック" pitchFamily="-65" charset="-128"/>
            </a:endParaRPr>
          </a:p>
          <a:p>
            <a:pPr lvl="2" eaLnBrk="1" hangingPunct="1"/>
            <a:r>
              <a:rPr lang="en-US" sz="1800" dirty="0" smtClean="0">
                <a:ea typeface="ＭＳ Ｐゴシック" pitchFamily="34" charset="-128"/>
                <a:cs typeface="Lucida Sans Unicode" pitchFamily="34" charset="0"/>
              </a:rPr>
              <a:t>30% </a:t>
            </a:r>
            <a:r>
              <a:rPr lang="el-GR" sz="1800" dirty="0" smtClean="0">
                <a:ea typeface="ＭＳ Ｐゴシック" pitchFamily="34" charset="-128"/>
                <a:cs typeface="Lucida Sans Unicode" pitchFamily="34" charset="0"/>
              </a:rPr>
              <a:t>βελτίωση για τα Φινλανδικά</a:t>
            </a:r>
            <a:endParaRPr lang="en-US" sz="1800" dirty="0" smtClean="0">
              <a:ea typeface="ＭＳ Ｐゴシック" pitchFamily="34" charset="-128"/>
              <a:cs typeface="Lucida Sans Unicode" pitchFamily="34" charset="0"/>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65</a:t>
            </a:fld>
            <a:endParaRPr lang="en-US"/>
          </a:p>
        </p:txBody>
      </p:sp>
      <p:sp>
        <p:nvSpPr>
          <p:cNvPr id="460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Άλλοι</a:t>
            </a:r>
            <a:r>
              <a:rPr lang="en-US" dirty="0" smtClean="0">
                <a:solidFill>
                  <a:schemeClr val="accent2">
                    <a:lumMod val="75000"/>
                  </a:schemeClr>
                </a:solidFill>
                <a:ea typeface="ＭＳ Ｐゴシック" pitchFamily="34" charset="-128"/>
              </a:rPr>
              <a:t> stemmers</a:t>
            </a:r>
            <a:r>
              <a:rPr lang="el-GR" dirty="0" smtClean="0">
                <a:solidFill>
                  <a:schemeClr val="accent2">
                    <a:lumMod val="75000"/>
                  </a:schemeClr>
                </a:solidFill>
                <a:ea typeface="ＭＳ Ｐゴシック" pitchFamily="34" charset="-128"/>
              </a:rPr>
              <a:t>: σύγκριση</a:t>
            </a:r>
            <a:endParaRPr lang="en-US" dirty="0" smtClean="0">
              <a:solidFill>
                <a:schemeClr val="accent2">
                  <a:lumMod val="75000"/>
                </a:schemeClr>
              </a:solidFill>
              <a:ea typeface="ＭＳ Ｐゴシック" pitchFamily="34" charset="-128"/>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66</a:t>
            </a:fld>
            <a:endParaRPr lang="en-US"/>
          </a:p>
        </p:txBody>
      </p:sp>
      <p:sp>
        <p:nvSpPr>
          <p:cNvPr id="46084"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
        <p:nvSpPr>
          <p:cNvPr id="7" name="Text Box 3"/>
          <p:cNvSpPr txBox="1">
            <a:spLocks noChangeArrowheads="1"/>
          </p:cNvSpPr>
          <p:nvPr/>
        </p:nvSpPr>
        <p:spPr bwMode="auto">
          <a:xfrm>
            <a:off x="366682" y="1428736"/>
            <a:ext cx="8491598" cy="4857784"/>
          </a:xfrm>
          <a:prstGeom prst="rect">
            <a:avLst/>
          </a:prstGeom>
          <a:noFill/>
          <a:ln w="9525">
            <a:noFill/>
            <a:round/>
            <a:headEnd/>
            <a:tailEnd/>
          </a:ln>
        </p:spPr>
        <p:txBody>
          <a:bodyPr/>
          <a:lstStyle/>
          <a:p>
            <a:r>
              <a:rPr lang="en-US" sz="2200" i="1" dirty="0" smtClean="0">
                <a:solidFill>
                  <a:srgbClr val="0070C0"/>
                </a:solidFill>
                <a:latin typeface="+mj-lt"/>
              </a:rPr>
              <a:t>Sample text: 	  </a:t>
            </a:r>
            <a:r>
              <a:rPr lang="en-US" sz="2200" dirty="0" smtClean="0">
                <a:solidFill>
                  <a:schemeClr val="tx1"/>
                </a:solidFill>
                <a:latin typeface="+mj-lt"/>
              </a:rPr>
              <a:t>Such an analysis can reveal features that are not easil</a:t>
            </a:r>
            <a:r>
              <a:rPr lang="en-US" sz="2200" dirty="0">
                <a:solidFill>
                  <a:schemeClr val="tx1"/>
                </a:solidFill>
                <a:latin typeface="+mj-lt"/>
              </a:rPr>
              <a:t>y</a:t>
            </a:r>
            <a:r>
              <a:rPr lang="en-US" sz="2200" i="1" dirty="0" smtClean="0">
                <a:solidFill>
                  <a:schemeClr val="tx1"/>
                </a:solidFill>
                <a:latin typeface="+mj-lt"/>
              </a:rPr>
              <a:t>					  </a:t>
            </a:r>
            <a:r>
              <a:rPr lang="en-US" sz="2200" dirty="0" smtClean="0">
                <a:solidFill>
                  <a:schemeClr val="tx1"/>
                </a:solidFill>
                <a:latin typeface="+mj-lt"/>
              </a:rPr>
              <a:t>visible from the variations in the individual genes and    </a:t>
            </a:r>
          </a:p>
          <a:p>
            <a:r>
              <a:rPr lang="en-US" sz="2200" dirty="0" smtClean="0">
                <a:solidFill>
                  <a:schemeClr val="tx1"/>
                </a:solidFill>
                <a:latin typeface="+mj-lt"/>
              </a:rPr>
              <a:t>                              can lead to a picture of expression that is more  </a:t>
            </a:r>
          </a:p>
          <a:p>
            <a:r>
              <a:rPr lang="en-US" sz="2200" dirty="0" smtClean="0">
                <a:solidFill>
                  <a:schemeClr val="tx1"/>
                </a:solidFill>
                <a:latin typeface="+mj-lt"/>
              </a:rPr>
              <a:t>                              biologically transparent and accessible to interpretation</a:t>
            </a:r>
          </a:p>
          <a:p>
            <a:r>
              <a:rPr lang="en-US" sz="2200" i="1" dirty="0" smtClean="0">
                <a:solidFill>
                  <a:srgbClr val="0070C0"/>
                </a:solidFill>
                <a:latin typeface="+mj-lt"/>
              </a:rPr>
              <a:t>Porter stemmer: </a:t>
            </a:r>
            <a:r>
              <a:rPr lang="en-US" sz="2200" dirty="0" smtClean="0">
                <a:solidFill>
                  <a:schemeClr val="tx1"/>
                </a:solidFill>
                <a:latin typeface="+mj-lt"/>
              </a:rPr>
              <a:t>such an </a:t>
            </a:r>
            <a:r>
              <a:rPr lang="en-US" sz="2200" dirty="0" err="1" smtClean="0">
                <a:solidFill>
                  <a:schemeClr val="tx1"/>
                </a:solidFill>
                <a:latin typeface="+mj-lt"/>
              </a:rPr>
              <a:t>analysi</a:t>
            </a:r>
            <a:r>
              <a:rPr lang="en-US" sz="2200" dirty="0" smtClean="0">
                <a:solidFill>
                  <a:schemeClr val="tx1"/>
                </a:solidFill>
                <a:latin typeface="+mj-lt"/>
              </a:rPr>
              <a:t> can reveal </a:t>
            </a:r>
            <a:r>
              <a:rPr lang="en-US" sz="2200" dirty="0" err="1" smtClean="0">
                <a:solidFill>
                  <a:schemeClr val="tx1"/>
                </a:solidFill>
                <a:latin typeface="+mj-lt"/>
              </a:rPr>
              <a:t>featur</a:t>
            </a:r>
            <a:r>
              <a:rPr lang="en-US" sz="2200" dirty="0" smtClean="0">
                <a:solidFill>
                  <a:schemeClr val="tx1"/>
                </a:solidFill>
                <a:latin typeface="+mj-lt"/>
              </a:rPr>
              <a:t> that </a:t>
            </a:r>
            <a:r>
              <a:rPr lang="en-US" sz="2200" dirty="0" err="1" smtClean="0">
                <a:solidFill>
                  <a:schemeClr val="tx1"/>
                </a:solidFill>
                <a:latin typeface="+mj-lt"/>
              </a:rPr>
              <a:t>ar</a:t>
            </a:r>
            <a:r>
              <a:rPr lang="en-US" sz="2200" dirty="0" smtClean="0">
                <a:solidFill>
                  <a:schemeClr val="tx1"/>
                </a:solidFill>
                <a:latin typeface="+mj-lt"/>
              </a:rPr>
              <a:t> not </a:t>
            </a:r>
            <a:r>
              <a:rPr lang="en-US" sz="2200" dirty="0" err="1" smtClean="0">
                <a:solidFill>
                  <a:schemeClr val="tx1"/>
                </a:solidFill>
                <a:latin typeface="+mj-lt"/>
              </a:rPr>
              <a:t>easili</a:t>
            </a:r>
            <a:r>
              <a:rPr lang="en-US" sz="2200" dirty="0" smtClean="0">
                <a:solidFill>
                  <a:schemeClr val="tx1"/>
                </a:solidFill>
                <a:latin typeface="+mj-lt"/>
              </a:rPr>
              <a:t> </a:t>
            </a:r>
            <a:r>
              <a:rPr lang="en-US" sz="2200" dirty="0" err="1" smtClean="0">
                <a:solidFill>
                  <a:schemeClr val="tx1"/>
                </a:solidFill>
                <a:latin typeface="+mj-lt"/>
              </a:rPr>
              <a:t>visibl</a:t>
            </a:r>
            <a:r>
              <a:rPr lang="en-US" sz="2200" dirty="0" smtClean="0">
                <a:solidFill>
                  <a:schemeClr val="tx1"/>
                </a:solidFill>
                <a:latin typeface="+mj-lt"/>
              </a:rPr>
              <a:t> </a:t>
            </a:r>
            <a:r>
              <a:rPr lang="en-US" sz="2200" i="1" dirty="0" smtClean="0">
                <a:solidFill>
                  <a:schemeClr val="tx1"/>
                </a:solidFill>
                <a:latin typeface="+mj-lt"/>
              </a:rPr>
              <a:t>			         	</a:t>
            </a:r>
            <a:r>
              <a:rPr lang="en-US" sz="2200" dirty="0" smtClean="0">
                <a:solidFill>
                  <a:schemeClr val="tx1"/>
                </a:solidFill>
                <a:latin typeface="+mj-lt"/>
              </a:rPr>
              <a:t>from the </a:t>
            </a:r>
            <a:r>
              <a:rPr lang="en-US" sz="2200" dirty="0" err="1" smtClean="0">
                <a:solidFill>
                  <a:schemeClr val="tx1"/>
                </a:solidFill>
                <a:latin typeface="+mj-lt"/>
              </a:rPr>
              <a:t>variat</a:t>
            </a:r>
            <a:r>
              <a:rPr lang="en-US" sz="2200" dirty="0" smtClean="0">
                <a:solidFill>
                  <a:schemeClr val="tx1"/>
                </a:solidFill>
                <a:latin typeface="+mj-lt"/>
              </a:rPr>
              <a:t> in the </a:t>
            </a:r>
            <a:r>
              <a:rPr lang="en-US" sz="2200" dirty="0" err="1" smtClean="0">
                <a:solidFill>
                  <a:schemeClr val="tx1"/>
                </a:solidFill>
                <a:latin typeface="+mj-lt"/>
              </a:rPr>
              <a:t>individu</a:t>
            </a:r>
            <a:r>
              <a:rPr lang="en-US" sz="2200" dirty="0" smtClean="0">
                <a:solidFill>
                  <a:schemeClr val="tx1"/>
                </a:solidFill>
                <a:latin typeface="+mj-lt"/>
              </a:rPr>
              <a:t> gene and can lead to                   </a:t>
            </a:r>
          </a:p>
          <a:p>
            <a:r>
              <a:rPr lang="en-US" sz="2200" dirty="0" smtClean="0">
                <a:solidFill>
                  <a:schemeClr val="tx1"/>
                </a:solidFill>
                <a:latin typeface="+mj-lt"/>
              </a:rPr>
              <a:t>                              </a:t>
            </a:r>
            <a:r>
              <a:rPr lang="en-US" sz="2200" dirty="0" err="1" smtClean="0">
                <a:solidFill>
                  <a:schemeClr val="tx1"/>
                </a:solidFill>
                <a:latin typeface="+mj-lt"/>
              </a:rPr>
              <a:t>pictur</a:t>
            </a:r>
            <a:r>
              <a:rPr lang="en-US" sz="2200" dirty="0" smtClean="0">
                <a:solidFill>
                  <a:schemeClr val="tx1"/>
                </a:solidFill>
                <a:latin typeface="+mj-lt"/>
              </a:rPr>
              <a:t> of express that is more </a:t>
            </a:r>
            <a:r>
              <a:rPr lang="en-US" sz="2200" dirty="0" err="1" smtClean="0">
                <a:solidFill>
                  <a:schemeClr val="tx1"/>
                </a:solidFill>
                <a:latin typeface="+mj-lt"/>
              </a:rPr>
              <a:t>biolog</a:t>
            </a:r>
            <a:r>
              <a:rPr lang="en-US" sz="2200" dirty="0" smtClean="0">
                <a:solidFill>
                  <a:schemeClr val="tx1"/>
                </a:solidFill>
                <a:latin typeface="+mj-lt"/>
              </a:rPr>
              <a:t> </a:t>
            </a:r>
            <a:r>
              <a:rPr lang="en-US" sz="2200" dirty="0" err="1" smtClean="0">
                <a:solidFill>
                  <a:schemeClr val="tx1"/>
                </a:solidFill>
                <a:latin typeface="+mj-lt"/>
              </a:rPr>
              <a:t>transpar</a:t>
            </a:r>
            <a:r>
              <a:rPr lang="en-US" sz="2200" dirty="0" smtClean="0">
                <a:solidFill>
                  <a:schemeClr val="tx1"/>
                </a:solidFill>
                <a:latin typeface="+mj-lt"/>
              </a:rPr>
              <a:t> and  </a:t>
            </a:r>
          </a:p>
          <a:p>
            <a:r>
              <a:rPr lang="en-US" sz="2200" dirty="0" smtClean="0">
                <a:solidFill>
                  <a:schemeClr val="tx1"/>
                </a:solidFill>
                <a:latin typeface="+mj-lt"/>
              </a:rPr>
              <a:t>                              access to interpret</a:t>
            </a:r>
          </a:p>
          <a:p>
            <a:r>
              <a:rPr lang="en-US" sz="2200" i="1" dirty="0" err="1" smtClean="0">
                <a:solidFill>
                  <a:srgbClr val="0070C0"/>
                </a:solidFill>
                <a:latin typeface="+mj-lt"/>
              </a:rPr>
              <a:t>Lovins</a:t>
            </a:r>
            <a:r>
              <a:rPr lang="en-US" sz="2200" i="1" dirty="0" smtClean="0">
                <a:solidFill>
                  <a:srgbClr val="0070C0"/>
                </a:solidFill>
                <a:latin typeface="+mj-lt"/>
              </a:rPr>
              <a:t> stemmer: </a:t>
            </a:r>
            <a:r>
              <a:rPr lang="en-US" sz="2200" dirty="0" smtClean="0">
                <a:solidFill>
                  <a:schemeClr val="tx1"/>
                </a:solidFill>
                <a:latin typeface="+mj-lt"/>
              </a:rPr>
              <a:t>such an </a:t>
            </a:r>
            <a:r>
              <a:rPr lang="en-US" sz="2200" dirty="0" err="1" smtClean="0">
                <a:solidFill>
                  <a:schemeClr val="tx1"/>
                </a:solidFill>
                <a:latin typeface="+mj-lt"/>
              </a:rPr>
              <a:t>analys</a:t>
            </a:r>
            <a:r>
              <a:rPr lang="en-US" sz="2200" dirty="0" smtClean="0">
                <a:solidFill>
                  <a:schemeClr val="tx1"/>
                </a:solidFill>
                <a:latin typeface="+mj-lt"/>
              </a:rPr>
              <a:t> can </a:t>
            </a:r>
            <a:r>
              <a:rPr lang="en-US" sz="2200" dirty="0" err="1" smtClean="0">
                <a:solidFill>
                  <a:schemeClr val="tx1"/>
                </a:solidFill>
                <a:latin typeface="+mj-lt"/>
              </a:rPr>
              <a:t>reve</a:t>
            </a:r>
            <a:r>
              <a:rPr lang="en-US" sz="2200" dirty="0" smtClean="0">
                <a:solidFill>
                  <a:schemeClr val="tx1"/>
                </a:solidFill>
                <a:latin typeface="+mj-lt"/>
              </a:rPr>
              <a:t> </a:t>
            </a:r>
            <a:r>
              <a:rPr lang="en-US" sz="2200" dirty="0" err="1" smtClean="0">
                <a:solidFill>
                  <a:schemeClr val="tx1"/>
                </a:solidFill>
                <a:latin typeface="+mj-lt"/>
              </a:rPr>
              <a:t>featur</a:t>
            </a:r>
            <a:r>
              <a:rPr lang="en-US" sz="2200" dirty="0" smtClean="0">
                <a:solidFill>
                  <a:schemeClr val="tx1"/>
                </a:solidFill>
                <a:latin typeface="+mj-lt"/>
              </a:rPr>
              <a:t> that </a:t>
            </a:r>
            <a:r>
              <a:rPr lang="en-US" sz="2200" dirty="0" err="1" smtClean="0">
                <a:solidFill>
                  <a:schemeClr val="tx1"/>
                </a:solidFill>
                <a:latin typeface="+mj-lt"/>
              </a:rPr>
              <a:t>ar</a:t>
            </a:r>
            <a:r>
              <a:rPr lang="en-US" sz="2200" dirty="0" smtClean="0">
                <a:solidFill>
                  <a:schemeClr val="tx1"/>
                </a:solidFill>
                <a:latin typeface="+mj-lt"/>
              </a:rPr>
              <a:t> not </a:t>
            </a:r>
            <a:r>
              <a:rPr lang="en-US" sz="2200" dirty="0" err="1" smtClean="0">
                <a:solidFill>
                  <a:schemeClr val="tx1"/>
                </a:solidFill>
                <a:latin typeface="+mj-lt"/>
              </a:rPr>
              <a:t>eas</a:t>
            </a:r>
            <a:r>
              <a:rPr lang="en-US" sz="2200" dirty="0" smtClean="0">
                <a:solidFill>
                  <a:schemeClr val="tx1"/>
                </a:solidFill>
                <a:latin typeface="+mj-lt"/>
              </a:rPr>
              <a:t> </a:t>
            </a:r>
            <a:r>
              <a:rPr lang="en-US" sz="2200" dirty="0" err="1" smtClean="0">
                <a:solidFill>
                  <a:schemeClr val="tx1"/>
                </a:solidFill>
                <a:latin typeface="+mj-lt"/>
              </a:rPr>
              <a:t>vis</a:t>
            </a:r>
            <a:r>
              <a:rPr lang="en-US" sz="2200" dirty="0" smtClean="0">
                <a:solidFill>
                  <a:schemeClr val="tx1"/>
                </a:solidFill>
                <a:latin typeface="+mj-lt"/>
              </a:rPr>
              <a:t> from 				         </a:t>
            </a:r>
            <a:r>
              <a:rPr lang="en-US" sz="2200" dirty="0" err="1" smtClean="0">
                <a:solidFill>
                  <a:schemeClr val="tx1"/>
                </a:solidFill>
                <a:latin typeface="+mj-lt"/>
              </a:rPr>
              <a:t>th</a:t>
            </a:r>
            <a:r>
              <a:rPr lang="en-US" sz="2200" dirty="0" smtClean="0">
                <a:solidFill>
                  <a:schemeClr val="tx1"/>
                </a:solidFill>
                <a:latin typeface="+mj-lt"/>
              </a:rPr>
              <a:t> </a:t>
            </a:r>
            <a:r>
              <a:rPr lang="en-US" sz="2200" dirty="0" err="1" smtClean="0">
                <a:solidFill>
                  <a:schemeClr val="tx1"/>
                </a:solidFill>
                <a:latin typeface="+mj-lt"/>
              </a:rPr>
              <a:t>vari</a:t>
            </a:r>
            <a:r>
              <a:rPr lang="en-US" sz="2200" dirty="0" smtClean="0">
                <a:solidFill>
                  <a:schemeClr val="tx1"/>
                </a:solidFill>
                <a:latin typeface="+mj-lt"/>
              </a:rPr>
              <a:t> in </a:t>
            </a:r>
            <a:r>
              <a:rPr lang="en-US" sz="2200" dirty="0" err="1" smtClean="0">
                <a:solidFill>
                  <a:schemeClr val="tx1"/>
                </a:solidFill>
                <a:latin typeface="+mj-lt"/>
              </a:rPr>
              <a:t>th</a:t>
            </a:r>
            <a:r>
              <a:rPr lang="en-US" sz="2200" dirty="0" smtClean="0">
                <a:solidFill>
                  <a:schemeClr val="tx1"/>
                </a:solidFill>
                <a:latin typeface="+mj-lt"/>
              </a:rPr>
              <a:t> </a:t>
            </a:r>
            <a:r>
              <a:rPr lang="en-US" sz="2200" dirty="0" err="1" smtClean="0">
                <a:solidFill>
                  <a:schemeClr val="tx1"/>
                </a:solidFill>
                <a:latin typeface="+mj-lt"/>
              </a:rPr>
              <a:t>individu</a:t>
            </a:r>
            <a:r>
              <a:rPr lang="en-US" sz="2200" dirty="0" smtClean="0">
                <a:solidFill>
                  <a:schemeClr val="tx1"/>
                </a:solidFill>
                <a:latin typeface="+mj-lt"/>
              </a:rPr>
              <a:t> gen and can lead to a </a:t>
            </a:r>
            <a:r>
              <a:rPr lang="en-US" sz="2200" dirty="0" err="1" smtClean="0">
                <a:solidFill>
                  <a:schemeClr val="tx1"/>
                </a:solidFill>
                <a:latin typeface="+mj-lt"/>
              </a:rPr>
              <a:t>pictur</a:t>
            </a:r>
            <a:r>
              <a:rPr lang="en-US" sz="2200" dirty="0" smtClean="0">
                <a:solidFill>
                  <a:schemeClr val="tx1"/>
                </a:solidFill>
                <a:latin typeface="+mj-lt"/>
              </a:rPr>
              <a:t> of   </a:t>
            </a:r>
          </a:p>
          <a:p>
            <a:r>
              <a:rPr lang="en-US" sz="2200" dirty="0" smtClean="0">
                <a:solidFill>
                  <a:schemeClr val="tx1"/>
                </a:solidFill>
                <a:latin typeface="+mj-lt"/>
              </a:rPr>
              <a:t>                              </a:t>
            </a:r>
            <a:r>
              <a:rPr lang="en-US" sz="2200" dirty="0" err="1" smtClean="0">
                <a:solidFill>
                  <a:schemeClr val="tx1"/>
                </a:solidFill>
                <a:latin typeface="+mj-lt"/>
              </a:rPr>
              <a:t>expres</a:t>
            </a:r>
            <a:r>
              <a:rPr lang="en-US" sz="2200" dirty="0" smtClean="0">
                <a:solidFill>
                  <a:schemeClr val="tx1"/>
                </a:solidFill>
                <a:latin typeface="+mj-lt"/>
              </a:rPr>
              <a:t> that is </a:t>
            </a:r>
            <a:r>
              <a:rPr lang="en-US" sz="2200" dirty="0" err="1" smtClean="0">
                <a:solidFill>
                  <a:schemeClr val="tx1"/>
                </a:solidFill>
                <a:latin typeface="+mj-lt"/>
              </a:rPr>
              <a:t>mor</a:t>
            </a:r>
            <a:r>
              <a:rPr lang="en-US" sz="2200" dirty="0" smtClean="0">
                <a:solidFill>
                  <a:schemeClr val="tx1"/>
                </a:solidFill>
                <a:latin typeface="+mj-lt"/>
              </a:rPr>
              <a:t> </a:t>
            </a:r>
            <a:r>
              <a:rPr lang="en-US" sz="2200" dirty="0" err="1" smtClean="0">
                <a:solidFill>
                  <a:schemeClr val="tx1"/>
                </a:solidFill>
                <a:latin typeface="+mj-lt"/>
              </a:rPr>
              <a:t>biolog</a:t>
            </a:r>
            <a:r>
              <a:rPr lang="en-US" sz="2200" dirty="0" smtClean="0">
                <a:solidFill>
                  <a:schemeClr val="tx1"/>
                </a:solidFill>
                <a:latin typeface="+mj-lt"/>
              </a:rPr>
              <a:t> </a:t>
            </a:r>
            <a:r>
              <a:rPr lang="en-US" sz="2200" dirty="0" err="1" smtClean="0">
                <a:solidFill>
                  <a:schemeClr val="tx1"/>
                </a:solidFill>
                <a:latin typeface="+mj-lt"/>
              </a:rPr>
              <a:t>transpar</a:t>
            </a:r>
            <a:r>
              <a:rPr lang="en-US" sz="2200" dirty="0" smtClean="0">
                <a:solidFill>
                  <a:schemeClr val="tx1"/>
                </a:solidFill>
                <a:latin typeface="+mj-lt"/>
              </a:rPr>
              <a:t> and </a:t>
            </a:r>
            <a:r>
              <a:rPr lang="en-US" sz="2200" dirty="0" err="1" smtClean="0">
                <a:solidFill>
                  <a:schemeClr val="tx1"/>
                </a:solidFill>
                <a:latin typeface="+mj-lt"/>
              </a:rPr>
              <a:t>acces</a:t>
            </a:r>
            <a:r>
              <a:rPr lang="en-US" sz="2200" dirty="0" smtClean="0">
                <a:solidFill>
                  <a:schemeClr val="tx1"/>
                </a:solidFill>
                <a:latin typeface="+mj-lt"/>
              </a:rPr>
              <a:t> to   </a:t>
            </a:r>
          </a:p>
          <a:p>
            <a:r>
              <a:rPr lang="en-US" sz="2200" dirty="0" smtClean="0">
                <a:solidFill>
                  <a:schemeClr val="tx1"/>
                </a:solidFill>
                <a:latin typeface="+mj-lt"/>
              </a:rPr>
              <a:t>                              </a:t>
            </a:r>
            <a:r>
              <a:rPr lang="en-US" sz="2200" dirty="0" err="1" smtClean="0">
                <a:solidFill>
                  <a:schemeClr val="tx1"/>
                </a:solidFill>
                <a:latin typeface="+mj-lt"/>
              </a:rPr>
              <a:t>interpres</a:t>
            </a:r>
            <a:endParaRPr lang="en-US" sz="2200" dirty="0" smtClean="0">
              <a:solidFill>
                <a:schemeClr val="tx1"/>
              </a:solidFill>
              <a:latin typeface="+mj-lt"/>
            </a:endParaRPr>
          </a:p>
          <a:p>
            <a:r>
              <a:rPr lang="en-US" sz="2200" i="1" dirty="0" err="1" smtClean="0">
                <a:solidFill>
                  <a:srgbClr val="0070C0"/>
                </a:solidFill>
                <a:latin typeface="+mj-lt"/>
              </a:rPr>
              <a:t>Paice</a:t>
            </a:r>
            <a:r>
              <a:rPr lang="en-US" sz="2200" i="1" dirty="0" smtClean="0">
                <a:solidFill>
                  <a:srgbClr val="0070C0"/>
                </a:solidFill>
                <a:latin typeface="+mj-lt"/>
              </a:rPr>
              <a:t> stemmer:  </a:t>
            </a:r>
            <a:r>
              <a:rPr lang="en-US" sz="2200" dirty="0" smtClean="0">
                <a:solidFill>
                  <a:schemeClr val="tx1"/>
                </a:solidFill>
                <a:latin typeface="+mj-lt"/>
              </a:rPr>
              <a:t>such an </a:t>
            </a:r>
            <a:r>
              <a:rPr lang="en-US" sz="2200" dirty="0" err="1" smtClean="0">
                <a:solidFill>
                  <a:schemeClr val="tx1"/>
                </a:solidFill>
                <a:latin typeface="+mj-lt"/>
              </a:rPr>
              <a:t>analys</a:t>
            </a:r>
            <a:r>
              <a:rPr lang="en-US" sz="2200" dirty="0" smtClean="0">
                <a:solidFill>
                  <a:schemeClr val="tx1"/>
                </a:solidFill>
                <a:latin typeface="+mj-lt"/>
              </a:rPr>
              <a:t> can rev feat that are not easy </a:t>
            </a:r>
            <a:r>
              <a:rPr lang="en-US" sz="2200" dirty="0" err="1" smtClean="0">
                <a:solidFill>
                  <a:schemeClr val="tx1"/>
                </a:solidFill>
                <a:latin typeface="+mj-lt"/>
              </a:rPr>
              <a:t>vis</a:t>
            </a:r>
            <a:r>
              <a:rPr lang="en-US" sz="2200" dirty="0" smtClean="0">
                <a:solidFill>
                  <a:schemeClr val="tx1"/>
                </a:solidFill>
                <a:latin typeface="+mj-lt"/>
              </a:rPr>
              <a:t> from    </a:t>
            </a:r>
          </a:p>
          <a:p>
            <a:r>
              <a:rPr lang="en-US" sz="2200" dirty="0" smtClean="0">
                <a:solidFill>
                  <a:schemeClr val="tx1"/>
                </a:solidFill>
                <a:latin typeface="+mj-lt"/>
              </a:rPr>
              <a:t>                              the vary in the </a:t>
            </a:r>
            <a:r>
              <a:rPr lang="en-US" sz="2200" dirty="0" err="1" smtClean="0">
                <a:solidFill>
                  <a:schemeClr val="tx1"/>
                </a:solidFill>
                <a:latin typeface="+mj-lt"/>
              </a:rPr>
              <a:t>individ</a:t>
            </a:r>
            <a:r>
              <a:rPr lang="en-US" sz="2200" dirty="0" smtClean="0">
                <a:solidFill>
                  <a:schemeClr val="tx1"/>
                </a:solidFill>
                <a:latin typeface="+mj-lt"/>
              </a:rPr>
              <a:t> gen and can lead to a </a:t>
            </a:r>
            <a:r>
              <a:rPr lang="en-US" sz="2200" dirty="0" err="1" smtClean="0">
                <a:solidFill>
                  <a:schemeClr val="tx1"/>
                </a:solidFill>
                <a:latin typeface="+mj-lt"/>
              </a:rPr>
              <a:t>pict</a:t>
            </a:r>
            <a:r>
              <a:rPr lang="en-US" sz="2200" dirty="0" smtClean="0">
                <a:solidFill>
                  <a:schemeClr val="tx1"/>
                </a:solidFill>
                <a:latin typeface="+mj-lt"/>
              </a:rPr>
              <a:t> of    </a:t>
            </a:r>
          </a:p>
          <a:p>
            <a:r>
              <a:rPr lang="en-US" sz="2200" dirty="0" smtClean="0">
                <a:solidFill>
                  <a:schemeClr val="tx1"/>
                </a:solidFill>
                <a:latin typeface="+mj-lt"/>
              </a:rPr>
              <a:t>                             express that is </a:t>
            </a:r>
            <a:r>
              <a:rPr lang="en-US" sz="2200" dirty="0" err="1" smtClean="0">
                <a:solidFill>
                  <a:schemeClr val="tx1"/>
                </a:solidFill>
                <a:latin typeface="+mj-lt"/>
              </a:rPr>
              <a:t>mor</a:t>
            </a:r>
            <a:r>
              <a:rPr lang="en-US" sz="2200" dirty="0" smtClean="0">
                <a:solidFill>
                  <a:schemeClr val="tx1"/>
                </a:solidFill>
                <a:latin typeface="+mj-lt"/>
              </a:rPr>
              <a:t> </a:t>
            </a:r>
            <a:r>
              <a:rPr lang="en-US" sz="2200" dirty="0" err="1" smtClean="0">
                <a:solidFill>
                  <a:schemeClr val="tx1"/>
                </a:solidFill>
                <a:latin typeface="+mj-lt"/>
              </a:rPr>
              <a:t>biolog</a:t>
            </a:r>
            <a:r>
              <a:rPr lang="en-US" sz="2200" dirty="0" smtClean="0">
                <a:solidFill>
                  <a:schemeClr val="tx1"/>
                </a:solidFill>
                <a:latin typeface="+mj-lt"/>
              </a:rPr>
              <a:t> </a:t>
            </a:r>
            <a:r>
              <a:rPr lang="en-US" sz="2200" dirty="0" err="1" smtClean="0">
                <a:solidFill>
                  <a:schemeClr val="tx1"/>
                </a:solidFill>
                <a:latin typeface="+mj-lt"/>
              </a:rPr>
              <a:t>transp</a:t>
            </a:r>
            <a:r>
              <a:rPr lang="en-US" sz="2200" dirty="0" smtClean="0">
                <a:solidFill>
                  <a:schemeClr val="tx1"/>
                </a:solidFill>
                <a:latin typeface="+mj-lt"/>
              </a:rPr>
              <a:t> and access to interpret</a:t>
            </a:r>
          </a:p>
        </p:txBody>
      </p:sp>
    </p:spTree>
    <p:extLst>
      <p:ext uri="{BB962C8B-B14F-4D97-AF65-F5344CB8AC3E}">
        <p14:creationId xmlns:p14="http://schemas.microsoft.com/office/powerpoint/2010/main" val="380749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7300" y="664162"/>
            <a:ext cx="7886700" cy="1325563"/>
          </a:xfrm>
        </p:spPr>
        <p:txBody>
          <a:bodyPr/>
          <a:lstStyle/>
          <a:p>
            <a:pPr eaLnBrk="1" hangingPunct="1"/>
            <a:r>
              <a:rPr lang="el-GR" dirty="0" smtClean="0">
                <a:solidFill>
                  <a:schemeClr val="accent2">
                    <a:lumMod val="75000"/>
                  </a:schemeClr>
                </a:solidFill>
                <a:ea typeface="ＭＳ Ｐゴシック" pitchFamily="34" charset="-128"/>
              </a:rPr>
              <a:t>Εξάρτηση από τη γλώσσα</a:t>
            </a:r>
            <a:endParaRPr lang="en-US" dirty="0" smtClean="0">
              <a:solidFill>
                <a:schemeClr val="accent2">
                  <a:lumMod val="75000"/>
                </a:schemeClr>
              </a:solidFill>
              <a:ea typeface="ＭＳ Ｐゴシック" pitchFamily="34" charset="-128"/>
            </a:endParaRPr>
          </a:p>
        </p:txBody>
      </p:sp>
      <p:sp>
        <p:nvSpPr>
          <p:cNvPr id="47107" name="Rectangle 3"/>
          <p:cNvSpPr>
            <a:spLocks noGrp="1" noChangeArrowheads="1"/>
          </p:cNvSpPr>
          <p:nvPr>
            <p:ph idx="1"/>
          </p:nvPr>
        </p:nvSpPr>
        <p:spPr>
          <a:xfrm>
            <a:off x="428675" y="2348880"/>
            <a:ext cx="8326438" cy="3268960"/>
          </a:xfrm>
        </p:spPr>
        <p:txBody>
          <a:bodyPr/>
          <a:lstStyle/>
          <a:p>
            <a:pPr eaLnBrk="1" hangingPunct="1"/>
            <a:r>
              <a:rPr lang="el-GR" dirty="0" smtClean="0">
                <a:ea typeface="ＭＳ Ｐゴシック" pitchFamily="34" charset="-128"/>
              </a:rPr>
              <a:t>Πολλά από τα παραπάνω περιλαμβάνουν μετασχηματισμούς που </a:t>
            </a:r>
          </a:p>
          <a:p>
            <a:pPr lvl="1" eaLnBrk="1" hangingPunct="1"/>
            <a:r>
              <a:rPr lang="el-GR" dirty="0" smtClean="0">
                <a:ea typeface="ＭＳ Ｐゴシック" pitchFamily="34" charset="-128"/>
              </a:rPr>
              <a:t>Εξαρτώνται από τη γλώσσα και</a:t>
            </a:r>
            <a:endParaRPr lang="en-US" dirty="0" smtClean="0">
              <a:ea typeface="ＭＳ Ｐゴシック" pitchFamily="34" charset="-128"/>
            </a:endParaRPr>
          </a:p>
          <a:p>
            <a:pPr lvl="1" eaLnBrk="1" hangingPunct="1"/>
            <a:r>
              <a:rPr lang="el-GR" dirty="0" smtClean="0">
                <a:ea typeface="ＭＳ Ｐゴシック" pitchFamily="34" charset="-128"/>
              </a:rPr>
              <a:t>Συχνά από την εφαρμογή</a:t>
            </a:r>
            <a:endParaRPr lang="en-US" dirty="0" smtClean="0">
              <a:ea typeface="ＭＳ Ｐゴシック" pitchFamily="34" charset="-128"/>
            </a:endParaRPr>
          </a:p>
          <a:p>
            <a:pPr eaLnBrk="1" hangingPunct="1"/>
            <a:r>
              <a:rPr lang="el-GR" dirty="0" smtClean="0">
                <a:ea typeface="ＭＳ Ｐゴシック" pitchFamily="34" charset="-128"/>
              </a:rPr>
              <a:t>Με τη μορφή </a:t>
            </a:r>
            <a:r>
              <a:rPr lang="en-US" dirty="0" smtClean="0">
                <a:ea typeface="ＭＳ Ｐゴシック" pitchFamily="34" charset="-128"/>
              </a:rPr>
              <a:t>“plug-in” </a:t>
            </a:r>
            <a:r>
              <a:rPr lang="el-GR" dirty="0" smtClean="0">
                <a:ea typeface="ＭＳ Ｐゴシック" pitchFamily="34" charset="-128"/>
              </a:rPr>
              <a:t>πριν τη διαδικασία δεικτοδότησης </a:t>
            </a:r>
          </a:p>
          <a:p>
            <a:pPr eaLnBrk="1" hangingPunct="1"/>
            <a:r>
              <a:rPr lang="el-GR" dirty="0" smtClean="0">
                <a:ea typeface="ＭＳ Ｐゴシック" pitchFamily="34" charset="-128"/>
              </a:rPr>
              <a:t>Ελεύθερου λογισμικού και εμπορικά</a:t>
            </a:r>
            <a:endParaRPr lang="en-US" dirty="0" smtClean="0">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67</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539552" y="507951"/>
            <a:ext cx="5040560" cy="231911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1</a:t>
            </a:r>
            <a:r>
              <a:rPr lang="el-GR" sz="1400" dirty="0" smtClean="0">
                <a:solidFill>
                  <a:schemeClr val="tx1">
                    <a:lumMod val="95000"/>
                    <a:lumOff val="5000"/>
                  </a:schemeClr>
                </a:solidFill>
                <a:latin typeface="+mn-lt"/>
                <a:ea typeface="ＭＳ Ｐゴシック" pitchFamily="-65" charset="-128"/>
                <a:cs typeface="ＭＳ Ｐゴシック" pitchFamily="-65" charset="-128"/>
              </a:rPr>
              <a:t> (</a:t>
            </a:r>
            <a:r>
              <a:rPr lang="en-US" sz="1400" dirty="0" smtClean="0">
                <a:solidFill>
                  <a:schemeClr val="tx1">
                    <a:lumMod val="95000"/>
                    <a:lumOff val="5000"/>
                  </a:schemeClr>
                </a:solidFill>
                <a:latin typeface="+mn-lt"/>
                <a:ea typeface="ＭＳ Ｐゴシック" pitchFamily="-65" charset="-128"/>
                <a:cs typeface="ＭＳ Ｐゴシック" pitchFamily="-65" charset="-128"/>
              </a:rPr>
              <a:t>d1)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2 (d2)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3 (d3)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θ΄ αρχίσει την 1</a:t>
            </a:r>
            <a:r>
              <a:rPr lang="el-GR" sz="1400" baseline="30000" dirty="0" smtClean="0">
                <a:solidFill>
                  <a:schemeClr val="tx1">
                    <a:lumMod val="95000"/>
                    <a:lumOff val="5000"/>
                  </a:schemeClr>
                </a:solidFill>
                <a:latin typeface="+mn-lt"/>
                <a:ea typeface="ＭＳ Ｐゴシック" pitchFamily="-65" charset="-128"/>
                <a:cs typeface="ＭＳ Ｐゴシック" pitchFamily="-65" charset="-128"/>
              </a:rPr>
              <a:t>η</a:t>
            </a:r>
            <a:r>
              <a:rPr lang="el-GR" sz="1400" dirty="0" smtClean="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4 (d4) :  </a:t>
            </a:r>
            <a:r>
              <a:rPr lang="el-GR" sz="1400" dirty="0" smtClean="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smtClean="0">
                <a:solidFill>
                  <a:schemeClr val="tx1">
                    <a:lumMod val="95000"/>
                    <a:lumOff val="5000"/>
                  </a:schemeClr>
                </a:solidFill>
                <a:latin typeface="+mn-lt"/>
                <a:ea typeface="ＭＳ Ｐゴシック" pitchFamily="-65" charset="-128"/>
                <a:cs typeface="ＭＳ Ｐゴシック" pitchFamily="-65" charset="-128"/>
              </a:rPr>
              <a:t>.</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5 (d5): </a:t>
            </a:r>
            <a:r>
              <a:rPr lang="el-GR" sz="1400" dirty="0" smtClean="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smtClean="0">
                <a:solidFill>
                  <a:schemeClr val="tx1">
                    <a:lumMod val="95000"/>
                    <a:lumOff val="5000"/>
                  </a:schemeClr>
                </a:solidFill>
                <a:latin typeface="+mn-lt"/>
                <a:ea typeface="ＭＳ Ｐゴシック" pitchFamily="-65" charset="-128"/>
                <a:cs typeface="ＭＳ Ｐゴシック" pitchFamily="-65" charset="-128"/>
              </a:rPr>
              <a:t>. </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180528" y="96876"/>
            <a:ext cx="4680520" cy="400110"/>
          </a:xfrm>
          <a:prstGeom prst="rect">
            <a:avLst/>
          </a:prstGeom>
          <a:noFill/>
          <a:ln w="9525">
            <a:noFill/>
            <a:miter lim="800000"/>
            <a:headEnd/>
            <a:tailEnd/>
          </a:ln>
          <a:effectLst/>
        </p:spPr>
        <p:txBody>
          <a:bodyPr wrap="square">
            <a:spAutoFit/>
          </a:bodyPr>
          <a:lstStyle/>
          <a:p>
            <a:pPr algn="ctr"/>
            <a:r>
              <a:rPr lang="el-GR" sz="2000" dirty="0" smtClean="0">
                <a:solidFill>
                  <a:schemeClr val="accent2">
                    <a:lumMod val="75000"/>
                  </a:schemeClr>
                </a:solidFill>
                <a:latin typeface="+mn-lt"/>
              </a:rPr>
              <a:t>Ακολουθία εγγράφων</a:t>
            </a:r>
            <a:endParaRPr lang="el-GR" sz="2000" dirty="0">
              <a:solidFill>
                <a:schemeClr val="accent2">
                  <a:lumMod val="75000"/>
                </a:schemeClr>
              </a:solidFill>
              <a:latin typeface="+mn-lt"/>
            </a:endParaRPr>
          </a:p>
        </p:txBody>
      </p:sp>
      <p:sp>
        <p:nvSpPr>
          <p:cNvPr id="7" name="TextBox 6"/>
          <p:cNvSpPr txBox="1"/>
          <p:nvPr/>
        </p:nvSpPr>
        <p:spPr>
          <a:xfrm>
            <a:off x="523547" y="5082239"/>
            <a:ext cx="2880320" cy="707886"/>
          </a:xfrm>
          <a:prstGeom prst="rect">
            <a:avLst/>
          </a:prstGeom>
          <a:noFill/>
        </p:spPr>
        <p:txBody>
          <a:bodyPr wrap="square" rtlCol="0">
            <a:spAutoFit/>
          </a:bodyPr>
          <a:lstStyle/>
          <a:p>
            <a:r>
              <a:rPr lang="el-GR" sz="2000" dirty="0">
                <a:solidFill>
                  <a:schemeClr val="tx1">
                    <a:lumMod val="95000"/>
                    <a:lumOff val="5000"/>
                  </a:schemeClr>
                </a:solidFill>
                <a:latin typeface="+mn-lt"/>
                <a:ea typeface="ＭＳ Ｐゴシック" pitchFamily="-65" charset="-128"/>
                <a:cs typeface="ＭＳ Ｐゴシック" pitchFamily="-65" charset="-128"/>
              </a:rPr>
              <a:t>Όροι </a:t>
            </a:r>
            <a:r>
              <a:rPr lang="en-US" sz="2000" dirty="0" smtClean="0">
                <a:solidFill>
                  <a:schemeClr val="tx1">
                    <a:lumMod val="95000"/>
                    <a:lumOff val="5000"/>
                  </a:schemeClr>
                </a:solidFill>
                <a:latin typeface="+mn-lt"/>
                <a:ea typeface="ＭＳ Ｐゴシック" pitchFamily="-65" charset="-128"/>
                <a:cs typeface="ＭＳ Ｐゴシック" pitchFamily="-65" charset="-128"/>
              </a:rPr>
              <a:t>(terms) </a:t>
            </a:r>
            <a:r>
              <a:rPr lang="el-GR" sz="2000" dirty="0" smtClean="0">
                <a:solidFill>
                  <a:schemeClr val="tx1">
                    <a:lumMod val="95000"/>
                    <a:lumOff val="5000"/>
                  </a:schemeClr>
                </a:solidFill>
                <a:latin typeface="+mn-lt"/>
                <a:ea typeface="ＭＳ Ｐゴシック" pitchFamily="-65" charset="-128"/>
                <a:cs typeface="ＭＳ Ｐゴシック" pitchFamily="-65" charset="-128"/>
              </a:rPr>
              <a:t>που </a:t>
            </a:r>
            <a:r>
              <a:rPr lang="el-GR" sz="2000" dirty="0">
                <a:solidFill>
                  <a:schemeClr val="tx1">
                    <a:lumMod val="95000"/>
                    <a:lumOff val="5000"/>
                  </a:schemeClr>
                </a:solidFill>
                <a:latin typeface="+mn-lt"/>
                <a:ea typeface="ＭＳ Ｐゴシック" pitchFamily="-65" charset="-128"/>
                <a:cs typeface="ＭＳ Ｐゴシック" pitchFamily="-65" charset="-128"/>
              </a:rPr>
              <a:t>θα εισαχθούν στο ευρετήριο</a:t>
            </a:r>
          </a:p>
        </p:txBody>
      </p:sp>
      <p:sp>
        <p:nvSpPr>
          <p:cNvPr id="5" name="TextBox 4"/>
          <p:cNvSpPr txBox="1"/>
          <p:nvPr/>
        </p:nvSpPr>
        <p:spPr>
          <a:xfrm>
            <a:off x="522680" y="3525411"/>
            <a:ext cx="2880320" cy="400110"/>
          </a:xfrm>
          <a:prstGeom prst="rect">
            <a:avLst/>
          </a:prstGeom>
          <a:noFill/>
        </p:spPr>
        <p:txBody>
          <a:bodyPr wrap="square" rtlCol="0">
            <a:spAutoFit/>
          </a:bodyPr>
          <a:lstStyle/>
          <a:p>
            <a:r>
              <a:rPr lang="en-US" sz="2000" dirty="0">
                <a:solidFill>
                  <a:schemeClr val="tx1">
                    <a:lumMod val="95000"/>
                    <a:lumOff val="5000"/>
                  </a:schemeClr>
                </a:solidFill>
                <a:latin typeface="+mn-lt"/>
                <a:ea typeface="ＭＳ Ｐゴシック" pitchFamily="-65" charset="-128"/>
                <a:cs typeface="ＭＳ Ｐゴシック" pitchFamily="-65" charset="-128"/>
              </a:rPr>
              <a:t>Token </a:t>
            </a:r>
            <a:r>
              <a:rPr lang="el-GR" sz="2000" dirty="0">
                <a:solidFill>
                  <a:schemeClr val="tx1">
                    <a:lumMod val="95000"/>
                    <a:lumOff val="5000"/>
                  </a:schemeClr>
                </a:solidFill>
                <a:latin typeface="+mn-lt"/>
                <a:ea typeface="ＭＳ Ｐゴシック" pitchFamily="-65" charset="-128"/>
                <a:cs typeface="ＭＳ Ｐゴシック" pitchFamily="-65" charset="-128"/>
              </a:rPr>
              <a:t>(λεκτικές μονάδες)</a:t>
            </a:r>
          </a:p>
        </p:txBody>
      </p:sp>
      <p:cxnSp>
        <p:nvCxnSpPr>
          <p:cNvPr id="11" name="Straight Arrow Connector 10"/>
          <p:cNvCxnSpPr/>
          <p:nvPr/>
        </p:nvCxnSpPr>
        <p:spPr>
          <a:xfrm>
            <a:off x="1823595" y="2878179"/>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6136" y="908720"/>
            <a:ext cx="3024336" cy="307777"/>
          </a:xfrm>
          <a:prstGeom prst="rect">
            <a:avLst/>
          </a:prstGeom>
          <a:noFill/>
        </p:spPr>
        <p:txBody>
          <a:bodyPr wrap="square" rtlCol="0">
            <a:spAutoFit/>
          </a:bodyPr>
          <a:lstStyle/>
          <a:p>
            <a:r>
              <a:rPr lang="en-US" sz="1400" dirty="0" smtClean="0">
                <a:solidFill>
                  <a:schemeClr val="accent6">
                    <a:lumMod val="50000"/>
                  </a:schemeClr>
                </a:solidFill>
                <a:latin typeface="+mn-lt"/>
                <a:ea typeface="ＭＳ Ｐゴシック" pitchFamily="-65" charset="-128"/>
                <a:cs typeface="ＭＳ Ｐゴシック" pitchFamily="-65" charset="-128"/>
              </a:rPr>
              <a:t>Granularity: </a:t>
            </a:r>
            <a:r>
              <a:rPr lang="el-GR" sz="1400" dirty="0" smtClean="0">
                <a:solidFill>
                  <a:schemeClr val="accent6">
                    <a:lumMod val="50000"/>
                  </a:schemeClr>
                </a:solidFill>
                <a:latin typeface="+mn-lt"/>
                <a:ea typeface="ＭＳ Ｐゴシック" pitchFamily="-65" charset="-128"/>
                <a:cs typeface="ＭＳ Ｐゴシック" pitchFamily="-65" charset="-128"/>
              </a:rPr>
              <a:t>Μονάδα εγγράφου</a:t>
            </a:r>
          </a:p>
        </p:txBody>
      </p:sp>
      <p:sp>
        <p:nvSpPr>
          <p:cNvPr id="14" name="TextBox 13"/>
          <p:cNvSpPr txBox="1"/>
          <p:nvPr/>
        </p:nvSpPr>
        <p:spPr>
          <a:xfrm>
            <a:off x="3495081" y="5013056"/>
            <a:ext cx="5112568" cy="646331"/>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smtClean="0">
                <a:solidFill>
                  <a:schemeClr val="accent6">
                    <a:lumMod val="50000"/>
                  </a:schemeClr>
                </a:solidFill>
                <a:latin typeface="+mn-lt"/>
              </a:rPr>
              <a:t>Περιστολή </a:t>
            </a:r>
            <a:r>
              <a:rPr lang="en-US" sz="1200" b="1" dirty="0" smtClean="0">
                <a:solidFill>
                  <a:schemeClr val="accent6">
                    <a:lumMod val="50000"/>
                  </a:schemeClr>
                </a:solidFill>
                <a:latin typeface="+mn-lt"/>
              </a:rPr>
              <a:t>(stemming) </a:t>
            </a:r>
            <a:r>
              <a:rPr lang="el-GR" sz="1200" dirty="0" smtClean="0">
                <a:solidFill>
                  <a:schemeClr val="accent6">
                    <a:lumMod val="50000"/>
                  </a:schemeClr>
                </a:solidFill>
                <a:latin typeface="+mn-lt"/>
              </a:rPr>
              <a:t>περικοπή καταλήξεων</a:t>
            </a:r>
            <a:endParaRPr lang="en-US" sz="1200" dirty="0" smtClean="0">
              <a:solidFill>
                <a:schemeClr val="accent6">
                  <a:lumMod val="50000"/>
                </a:schemeClr>
              </a:solidFill>
              <a:latin typeface="+mn-lt"/>
            </a:endParaRPr>
          </a:p>
          <a:p>
            <a:pPr marL="171450" indent="-171450">
              <a:buFont typeface="Wingdings" panose="05000000000000000000" pitchFamily="2" charset="2"/>
              <a:buChar char="§"/>
            </a:pPr>
            <a:r>
              <a:rPr lang="el-GR" sz="1200" b="1" dirty="0" err="1" smtClean="0">
                <a:solidFill>
                  <a:schemeClr val="accent6">
                    <a:lumMod val="50000"/>
                  </a:schemeClr>
                </a:solidFill>
                <a:latin typeface="+mn-lt"/>
              </a:rPr>
              <a:t>Λημματοποίηση</a:t>
            </a:r>
            <a:r>
              <a:rPr lang="el-GR" sz="1200" b="1" dirty="0" smtClean="0">
                <a:solidFill>
                  <a:schemeClr val="accent6">
                    <a:lumMod val="50000"/>
                  </a:schemeClr>
                </a:solidFill>
                <a:latin typeface="+mn-lt"/>
              </a:rPr>
              <a:t> (</a:t>
            </a:r>
            <a:r>
              <a:rPr lang="en-US" sz="1200" b="1" dirty="0" smtClean="0">
                <a:solidFill>
                  <a:schemeClr val="accent6">
                    <a:lumMod val="50000"/>
                  </a:schemeClr>
                </a:solidFill>
                <a:latin typeface="+mn-lt"/>
              </a:rPr>
              <a:t>lemmatization) </a:t>
            </a:r>
            <a:r>
              <a:rPr lang="el-GR" sz="1200" dirty="0" smtClean="0">
                <a:solidFill>
                  <a:schemeClr val="accent6">
                    <a:lumMod val="50000"/>
                  </a:schemeClr>
                </a:solidFill>
                <a:latin typeface="+mn-lt"/>
              </a:rPr>
              <a:t>γλωσσική/μορφολογική επεξεργασία και αναγωγή της λέξης  στη ρίζα της</a:t>
            </a:r>
            <a:endParaRPr lang="el-GR" sz="1200" dirty="0">
              <a:solidFill>
                <a:schemeClr val="accent6">
                  <a:lumMod val="50000"/>
                </a:schemeClr>
              </a:solidFill>
              <a:latin typeface="+mn-lt"/>
            </a:endParaRPr>
          </a:p>
        </p:txBody>
      </p:sp>
      <p:sp>
        <p:nvSpPr>
          <p:cNvPr id="16" name="TextBox 15"/>
          <p:cNvSpPr txBox="1"/>
          <p:nvPr/>
        </p:nvSpPr>
        <p:spPr>
          <a:xfrm>
            <a:off x="3491880" y="2982755"/>
            <a:ext cx="5112568" cy="1569660"/>
          </a:xfrm>
          <a:prstGeom prst="rect">
            <a:avLst/>
          </a:prstGeom>
          <a:noFill/>
        </p:spPr>
        <p:txBody>
          <a:bodyPr wrap="square" rtlCol="0">
            <a:spAutoFit/>
          </a:bodyPr>
          <a:lstStyle/>
          <a:p>
            <a:r>
              <a:rPr lang="el-GR" sz="1200" b="1" u="sng" dirty="0">
                <a:solidFill>
                  <a:schemeClr val="accent6">
                    <a:lumMod val="50000"/>
                  </a:schemeClr>
                </a:solidFill>
                <a:latin typeface="+mn-lt"/>
              </a:rPr>
              <a:t>Θ</a:t>
            </a:r>
            <a:r>
              <a:rPr lang="el-GR" sz="1200" b="1" u="sng" dirty="0" smtClean="0">
                <a:solidFill>
                  <a:schemeClr val="accent6">
                    <a:lumMod val="50000"/>
                  </a:schemeClr>
                </a:solidFill>
                <a:latin typeface="+mn-lt"/>
              </a:rPr>
              <a:t>έματα</a:t>
            </a:r>
          </a:p>
          <a:p>
            <a:pPr marL="171450" indent="-171450">
              <a:buFont typeface="Wingdings" panose="05000000000000000000" pitchFamily="2" charset="2"/>
              <a:buChar char="§"/>
            </a:pPr>
            <a:r>
              <a:rPr lang="el-GR" sz="1200" dirty="0" smtClean="0">
                <a:solidFill>
                  <a:schemeClr val="accent6">
                    <a:lumMod val="50000"/>
                  </a:schemeClr>
                </a:solidFill>
                <a:latin typeface="+mn-lt"/>
              </a:rPr>
              <a:t>Που σταματάμε: κενό/σημείο στίξης αλλά και απόστροφοι/όχι κενό/παύλα,  </a:t>
            </a:r>
            <a:r>
              <a:rPr lang="el-GR" sz="1200" dirty="0" err="1" smtClean="0">
                <a:solidFill>
                  <a:schemeClr val="accent6">
                    <a:lumMod val="50000"/>
                  </a:schemeClr>
                </a:solidFill>
                <a:latin typeface="+mn-lt"/>
              </a:rPr>
              <a:t>κλπ</a:t>
            </a:r>
            <a:r>
              <a:rPr lang="el-GR" sz="1200" dirty="0" smtClean="0">
                <a:solidFill>
                  <a:schemeClr val="accent6">
                    <a:lumMod val="50000"/>
                  </a:schemeClr>
                </a:solidFill>
                <a:latin typeface="+mn-lt"/>
              </a:rPr>
              <a:t> </a:t>
            </a:r>
          </a:p>
          <a:p>
            <a:pPr marL="171450" indent="-171450">
              <a:buFont typeface="Wingdings" panose="05000000000000000000" pitchFamily="2" charset="2"/>
              <a:buChar char="§"/>
            </a:pPr>
            <a:r>
              <a:rPr lang="en-US" sz="1200" dirty="0" smtClean="0">
                <a:solidFill>
                  <a:schemeClr val="accent6">
                    <a:lumMod val="50000"/>
                  </a:schemeClr>
                </a:solidFill>
                <a:latin typeface="+mn-lt"/>
              </a:rPr>
              <a:t>Stop words </a:t>
            </a:r>
            <a:r>
              <a:rPr lang="el-GR" sz="1200" dirty="0" smtClean="0">
                <a:solidFill>
                  <a:schemeClr val="accent6">
                    <a:lumMod val="50000"/>
                  </a:schemeClr>
                </a:solidFill>
                <a:latin typeface="+mn-lt"/>
              </a:rPr>
              <a:t>(το, και?)</a:t>
            </a:r>
          </a:p>
          <a:p>
            <a:pPr marL="171450" indent="-171450">
              <a:buFont typeface="Wingdings" panose="05000000000000000000" pitchFamily="2" charset="2"/>
              <a:buChar char="§"/>
            </a:pPr>
            <a:r>
              <a:rPr lang="el-GR" sz="1200" dirty="0" err="1" smtClean="0">
                <a:solidFill>
                  <a:schemeClr val="accent6">
                    <a:lumMod val="50000"/>
                  </a:schemeClr>
                </a:solidFill>
                <a:latin typeface="+mn-lt"/>
              </a:rPr>
              <a:t>Κανονικοποίηση</a:t>
            </a:r>
            <a:endParaRPr lang="el-GR" sz="1200" dirty="0" smtClean="0">
              <a:solidFill>
                <a:schemeClr val="accent6">
                  <a:lumMod val="50000"/>
                </a:schemeClr>
              </a:solidFill>
              <a:latin typeface="+mn-lt"/>
            </a:endParaRPr>
          </a:p>
          <a:p>
            <a:pPr marL="914400" lvl="1" indent="-171450">
              <a:buFont typeface="Wingdings" panose="05000000000000000000" pitchFamily="2" charset="2"/>
              <a:buChar char="§"/>
            </a:pPr>
            <a:r>
              <a:rPr lang="el-GR" sz="1200" dirty="0" smtClean="0">
                <a:solidFill>
                  <a:schemeClr val="accent6">
                    <a:lumMod val="50000"/>
                  </a:schemeClr>
                </a:solidFill>
                <a:latin typeface="+mn-lt"/>
              </a:rPr>
              <a:t>Κεφαλαία/μικρά</a:t>
            </a:r>
          </a:p>
          <a:p>
            <a:pPr marL="914400" lvl="1" indent="-171450">
              <a:buFont typeface="Wingdings" panose="05000000000000000000" pitchFamily="2" charset="2"/>
              <a:buChar char="§"/>
            </a:pPr>
            <a:r>
              <a:rPr lang="el-GR" sz="1200" dirty="0" smtClean="0">
                <a:solidFill>
                  <a:schemeClr val="accent6">
                    <a:lumMod val="50000"/>
                  </a:schemeClr>
                </a:solidFill>
                <a:latin typeface="+mn-lt"/>
              </a:rPr>
              <a:t>Τόνοι</a:t>
            </a:r>
          </a:p>
          <a:p>
            <a:pPr marL="914400" lvl="1" indent="-171450">
              <a:buFont typeface="Wingdings" panose="05000000000000000000" pitchFamily="2" charset="2"/>
              <a:buChar char="§"/>
            </a:pPr>
            <a:r>
              <a:rPr lang="el-GR" sz="1200" dirty="0" smtClean="0">
                <a:solidFill>
                  <a:schemeClr val="accent6">
                    <a:lumMod val="50000"/>
                  </a:schemeClr>
                </a:solidFill>
                <a:latin typeface="+mn-lt"/>
              </a:rPr>
              <a:t>Κανόνες </a:t>
            </a:r>
            <a:r>
              <a:rPr lang="en-US" sz="1200" dirty="0" smtClean="0">
                <a:solidFill>
                  <a:schemeClr val="accent6">
                    <a:lumMod val="50000"/>
                  </a:schemeClr>
                </a:solidFill>
                <a:latin typeface="+mn-lt"/>
              </a:rPr>
              <a:t>vs </a:t>
            </a:r>
            <a:r>
              <a:rPr lang="el-GR" sz="1200" dirty="0" smtClean="0">
                <a:solidFill>
                  <a:schemeClr val="accent6">
                    <a:lumMod val="50000"/>
                  </a:schemeClr>
                </a:solidFill>
                <a:latin typeface="+mn-lt"/>
              </a:rPr>
              <a:t>Λίστες ισοδυναμίας</a:t>
            </a:r>
            <a:endParaRPr lang="el-GR" sz="1200" dirty="0">
              <a:solidFill>
                <a:schemeClr val="accent6">
                  <a:lumMod val="50000"/>
                </a:schemeClr>
              </a:solidFill>
              <a:latin typeface="+mn-lt"/>
            </a:endParaRPr>
          </a:p>
        </p:txBody>
      </p:sp>
      <p:cxnSp>
        <p:nvCxnSpPr>
          <p:cNvPr id="19" name="Straight Arrow Connector 18"/>
          <p:cNvCxnSpPr/>
          <p:nvPr/>
        </p:nvCxnSpPr>
        <p:spPr>
          <a:xfrm>
            <a:off x="1823595" y="4125490"/>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9791" y="6134586"/>
            <a:ext cx="7056784" cy="338554"/>
          </a:xfrm>
          <a:prstGeom prst="rect">
            <a:avLst/>
          </a:prstGeom>
          <a:noFill/>
        </p:spPr>
        <p:txBody>
          <a:bodyPr wrap="square" rtlCol="0">
            <a:spAutoFit/>
          </a:bodyPr>
          <a:lstStyle/>
          <a:p>
            <a:pPr marL="342900" indent="-342900" algn="ctr">
              <a:buFont typeface="Wingdings" panose="05000000000000000000" pitchFamily="2" charset="2"/>
              <a:buChar char="ü"/>
            </a:pPr>
            <a:r>
              <a:rPr lang="el-GR" sz="1600" dirty="0" smtClean="0">
                <a:solidFill>
                  <a:schemeClr val="accent1">
                    <a:lumMod val="75000"/>
                  </a:schemeClr>
                </a:solidFill>
                <a:latin typeface="+mn-lt"/>
              </a:rPr>
              <a:t>Ίδια πολιτική και στο κείμενο και στην ερώτηση</a:t>
            </a:r>
            <a:endParaRPr lang="el-GR" sz="1600" dirty="0">
              <a:solidFill>
                <a:schemeClr val="accent1">
                  <a:lumMod val="75000"/>
                </a:schemeClr>
              </a:solidFill>
              <a:latin typeface="+mn-lt"/>
            </a:endParaRPr>
          </a:p>
        </p:txBody>
      </p:sp>
      <p:sp>
        <p:nvSpPr>
          <p:cNvPr id="2" name="TextBox 1"/>
          <p:cNvSpPr txBox="1"/>
          <p:nvPr/>
        </p:nvSpPr>
        <p:spPr>
          <a:xfrm>
            <a:off x="6852592" y="69594"/>
            <a:ext cx="1944216" cy="461665"/>
          </a:xfrm>
          <a:prstGeom prst="rect">
            <a:avLst/>
          </a:prstGeom>
          <a:noFill/>
        </p:spPr>
        <p:txBody>
          <a:bodyPr wrap="square" rtlCol="0">
            <a:spAutoFit/>
          </a:bodyPr>
          <a:lstStyle/>
          <a:p>
            <a:r>
              <a:rPr lang="el-GR" dirty="0" smtClean="0">
                <a:solidFill>
                  <a:schemeClr val="accent2">
                    <a:lumMod val="75000"/>
                  </a:schemeClr>
                </a:solidFill>
              </a:rPr>
              <a:t>Περίληψη</a:t>
            </a:r>
            <a:endParaRPr lang="el-GR" dirty="0">
              <a:solidFill>
                <a:schemeClr val="accent2">
                  <a:lumMod val="75000"/>
                </a:schemeClr>
              </a:solidFill>
            </a:endParaRPr>
          </a:p>
        </p:txBody>
      </p:sp>
    </p:spTree>
    <p:extLst>
      <p:ext uri="{BB962C8B-B14F-4D97-AF65-F5344CB8AC3E}">
        <p14:creationId xmlns:p14="http://schemas.microsoft.com/office/powerpoint/2010/main" val="102465324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Επανάληψη (ερωτήσεις)</a:t>
            </a:r>
            <a:endParaRPr lang="en-US" dirty="0" smtClean="0">
              <a:solidFill>
                <a:schemeClr val="accent2">
                  <a:lumMod val="75000"/>
                </a:schemeClr>
              </a:solidFill>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69</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bg2">
                    <a:lumMod val="10000"/>
                  </a:schemeClr>
                </a:solidFill>
              </a:rPr>
              <a:t>Κεφ</a:t>
            </a:r>
            <a:r>
              <a:rPr lang="en-US" sz="1600" dirty="0" smtClean="0">
                <a:solidFill>
                  <a:schemeClr val="bg2">
                    <a:lumMod val="10000"/>
                  </a:schemeClr>
                </a:solidFill>
              </a:rPr>
              <a:t>. </a:t>
            </a:r>
            <a:r>
              <a:rPr lang="en-US" sz="1600" dirty="0">
                <a:solidFill>
                  <a:schemeClr val="bg2">
                    <a:lumMod val="10000"/>
                  </a:schemeClr>
                </a:solidFill>
              </a:rPr>
              <a:t>2.2.4</a:t>
            </a:r>
          </a:p>
        </p:txBody>
      </p:sp>
      <p:sp>
        <p:nvSpPr>
          <p:cNvPr id="3" name="TextBox 2"/>
          <p:cNvSpPr txBox="1"/>
          <p:nvPr/>
        </p:nvSpPr>
        <p:spPr>
          <a:xfrm>
            <a:off x="467544" y="2060848"/>
            <a:ext cx="7416824" cy="3908762"/>
          </a:xfrm>
          <a:prstGeom prst="rect">
            <a:avLst/>
          </a:prstGeom>
          <a:noFill/>
        </p:spPr>
        <p:txBody>
          <a:bodyPr wrap="square" rtlCol="0">
            <a:spAutoFit/>
          </a:bodyPr>
          <a:lstStyle/>
          <a:p>
            <a:r>
              <a:rPr lang="el-GR" dirty="0" smtClean="0">
                <a:solidFill>
                  <a:schemeClr val="accent6">
                    <a:lumMod val="75000"/>
                  </a:schemeClr>
                </a:solidFill>
              </a:rPr>
              <a:t>Άσκηση 2.1</a:t>
            </a:r>
          </a:p>
          <a:p>
            <a:r>
              <a:rPr lang="en-US" sz="2800" dirty="0">
                <a:solidFill>
                  <a:schemeClr val="tx1"/>
                </a:solidFill>
                <a:latin typeface="+mn-lt"/>
                <a:ea typeface="ＭＳ Ｐゴシック" pitchFamily="34" charset="-128"/>
                <a:cs typeface="ＭＳ Ｐゴシック" pitchFamily="-65" charset="-128"/>
              </a:rPr>
              <a:t>Are the following statements true or false?</a:t>
            </a:r>
          </a:p>
          <a:p>
            <a:r>
              <a:rPr lang="en-US" sz="2800" dirty="0">
                <a:solidFill>
                  <a:schemeClr val="tx1"/>
                </a:solidFill>
                <a:latin typeface="+mn-lt"/>
                <a:ea typeface="ＭＳ Ｐゴシック" pitchFamily="34" charset="-128"/>
                <a:cs typeface="ＭＳ Ｐゴシック" pitchFamily="-65" charset="-128"/>
              </a:rPr>
              <a:t>a</a:t>
            </a:r>
            <a:r>
              <a:rPr lang="en-US" sz="2800" dirty="0" smtClean="0">
                <a:solidFill>
                  <a:schemeClr val="tx1"/>
                </a:solidFill>
                <a:latin typeface="+mn-lt"/>
                <a:ea typeface="ＭＳ Ｐゴシック" pitchFamily="34" charset="-128"/>
                <a:cs typeface="ＭＳ Ｐゴシック" pitchFamily="-65" charset="-128"/>
              </a:rPr>
              <a:t>. </a:t>
            </a:r>
            <a:r>
              <a:rPr lang="en-US" sz="2800" dirty="0">
                <a:solidFill>
                  <a:schemeClr val="tx1"/>
                </a:solidFill>
                <a:latin typeface="+mn-lt"/>
                <a:ea typeface="ＭＳ Ｐゴシック" pitchFamily="34" charset="-128"/>
                <a:cs typeface="ＭＳ Ｐゴシック" pitchFamily="-65" charset="-128"/>
              </a:rPr>
              <a:t>In a Boolean retrieval system, stemming never lowers precision.</a:t>
            </a:r>
          </a:p>
          <a:p>
            <a:r>
              <a:rPr lang="en-US" sz="2800" dirty="0">
                <a:solidFill>
                  <a:schemeClr val="tx1"/>
                </a:solidFill>
                <a:latin typeface="+mn-lt"/>
                <a:ea typeface="ＭＳ Ｐゴシック" pitchFamily="34" charset="-128"/>
                <a:cs typeface="ＭＳ Ｐゴシック" pitchFamily="-65" charset="-128"/>
              </a:rPr>
              <a:t>b. In a Boolean retrieval system, stemming never lowers recall.</a:t>
            </a:r>
          </a:p>
          <a:p>
            <a:r>
              <a:rPr lang="en-US" sz="2800" dirty="0">
                <a:solidFill>
                  <a:schemeClr val="tx1"/>
                </a:solidFill>
                <a:latin typeface="+mn-lt"/>
                <a:ea typeface="ＭＳ Ｐゴシック" pitchFamily="34" charset="-128"/>
                <a:cs typeface="ＭＳ Ｐゴシック" pitchFamily="-65" charset="-128"/>
              </a:rPr>
              <a:t>c. Stemming increases the size of the vocabulary.</a:t>
            </a:r>
          </a:p>
          <a:p>
            <a:r>
              <a:rPr lang="en-US" sz="2800" dirty="0">
                <a:solidFill>
                  <a:schemeClr val="tx1"/>
                </a:solidFill>
                <a:latin typeface="+mn-lt"/>
                <a:ea typeface="ＭＳ Ｐゴシック" pitchFamily="34" charset="-128"/>
                <a:cs typeface="ＭＳ Ｐゴシック" pitchFamily="-65" charset="-128"/>
              </a:rPr>
              <a:t>d. Stemming should be invoked at indexing time but not while processing a </a:t>
            </a:r>
            <a:r>
              <a:rPr lang="en-US" sz="2800" dirty="0" smtClean="0">
                <a:solidFill>
                  <a:schemeClr val="tx1"/>
                </a:solidFill>
                <a:latin typeface="+mn-lt"/>
                <a:ea typeface="ＭＳ Ｐゴシック" pitchFamily="34" charset="-128"/>
                <a:cs typeface="ＭＳ Ｐゴシック" pitchFamily="-65" charset="-128"/>
              </a:rPr>
              <a:t>query</a:t>
            </a:r>
            <a:r>
              <a:rPr lang="el-GR" sz="2800" dirty="0" smtClean="0">
                <a:solidFill>
                  <a:schemeClr val="tx1"/>
                </a:solidFill>
                <a:latin typeface="+mn-lt"/>
                <a:ea typeface="ＭＳ Ｐゴシック" pitchFamily="34" charset="-128"/>
                <a:cs typeface="ＭＳ Ｐゴシック" pitchFamily="-65" charset="-128"/>
              </a:rPr>
              <a:t>.</a:t>
            </a:r>
            <a:endParaRPr lang="en-US" sz="2800" dirty="0">
              <a:solidFill>
                <a:schemeClr val="tx1"/>
              </a:solidFill>
              <a:latin typeface="+mn-lt"/>
              <a:ea typeface="ＭＳ Ｐゴシック" pitchFamily="34" charset="-128"/>
              <a:cs typeface="ＭＳ Ｐゴシック" pitchFamily="-65" charset="-128"/>
            </a:endParaRPr>
          </a:p>
        </p:txBody>
      </p:sp>
    </p:spTree>
    <p:extLst>
      <p:ext uri="{BB962C8B-B14F-4D97-AF65-F5344CB8AC3E}">
        <p14:creationId xmlns:p14="http://schemas.microsoft.com/office/powerpoint/2010/main" val="414585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BF2C0F-05D6-4882-A325-BE394602789D}" type="slidenum">
              <a:rPr lang="en-US" smtClean="0"/>
              <a:pPr>
                <a:defRPr/>
              </a:pPr>
              <a:t>7</a:t>
            </a:fld>
            <a:endParaRPr lang="en-US"/>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712379" cy="540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136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539552" y="332656"/>
            <a:ext cx="7886700" cy="432048"/>
          </a:xfrm>
        </p:spPr>
        <p:txBody>
          <a:bodyPr>
            <a:normAutofit fontScale="90000"/>
          </a:bodyPr>
          <a:lstStyle/>
          <a:p>
            <a:pPr algn="ctr" eaLnBrk="1" hangingPunct="1"/>
            <a:r>
              <a:rPr lang="en-US" sz="3200" dirty="0" smtClean="0">
                <a:solidFill>
                  <a:schemeClr val="accent2">
                    <a:lumMod val="75000"/>
                  </a:schemeClr>
                </a:solidFill>
                <a:ea typeface="ＭＳ Ｐゴシック" pitchFamily="-112" charset="-128"/>
              </a:rPr>
              <a:t>Boolean </a:t>
            </a:r>
            <a:r>
              <a:rPr lang="el-GR" sz="3200" dirty="0" smtClean="0">
                <a:solidFill>
                  <a:schemeClr val="accent2">
                    <a:lumMod val="75000"/>
                  </a:schemeClr>
                </a:solidFill>
                <a:ea typeface="ＭＳ Ｐゴシック" pitchFamily="-112" charset="-128"/>
              </a:rPr>
              <a:t>Μοντέλο</a:t>
            </a:r>
            <a:endParaRPr lang="en-US" sz="3200" dirty="0" smtClean="0">
              <a:solidFill>
                <a:schemeClr val="accent2">
                  <a:lumMod val="75000"/>
                </a:schemeClr>
              </a:solidFill>
              <a:ea typeface="ＭＳ Ｐゴシック" pitchFamily="-112" charset="-128"/>
            </a:endParaRPr>
          </a:p>
        </p:txBody>
      </p:sp>
      <p:sp>
        <p:nvSpPr>
          <p:cNvPr id="5" name="Rectangle 1027"/>
          <p:cNvSpPr txBox="1">
            <a:spLocks noChangeArrowheads="1"/>
          </p:cNvSpPr>
          <p:nvPr/>
        </p:nvSpPr>
        <p:spPr bwMode="auto">
          <a:xfrm>
            <a:off x="1259632" y="3124791"/>
            <a:ext cx="6768752" cy="129614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1</a:t>
            </a:r>
            <a:r>
              <a:rPr lang="el-GR" sz="1400" dirty="0" smtClean="0">
                <a:solidFill>
                  <a:schemeClr val="tx1">
                    <a:lumMod val="95000"/>
                    <a:lumOff val="5000"/>
                  </a:schemeClr>
                </a:solidFill>
                <a:latin typeface="+mn-lt"/>
                <a:ea typeface="ＭＳ Ｐゴシック" pitchFamily="-65" charset="-128"/>
                <a:cs typeface="ＭＳ Ｐゴシック" pitchFamily="-65" charset="-128"/>
              </a:rPr>
              <a:t> (</a:t>
            </a:r>
            <a:r>
              <a:rPr lang="en-US" sz="1400" dirty="0" smtClean="0">
                <a:solidFill>
                  <a:schemeClr val="tx1">
                    <a:lumMod val="95000"/>
                    <a:lumOff val="5000"/>
                  </a:schemeClr>
                </a:solidFill>
                <a:latin typeface="+mn-lt"/>
                <a:ea typeface="ＭＳ Ｐゴシック" pitchFamily="-65" charset="-128"/>
                <a:cs typeface="ＭＳ Ｐゴシック" pitchFamily="-65" charset="-128"/>
              </a:rPr>
              <a:t>d1) : Summer holidays in Crete.</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2 (d2) : Crete is an island in Greece.</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3 (d3) : Summer is the best season of the year.</a:t>
            </a:r>
            <a:endParaRPr lang="el-GR" sz="1400" dirty="0" smtClean="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4 (d4) :  Holidays in the island of Crete.</a:t>
            </a:r>
          </a:p>
          <a:p>
            <a:pPr marL="342900" indent="-342900" defTabSz="457200" eaLnBrk="0" hangingPunct="0">
              <a:spcBef>
                <a:spcPct val="20000"/>
              </a:spcBef>
              <a:buClr>
                <a:srgbClr val="437085"/>
              </a:buClr>
              <a:defRPr/>
            </a:pPr>
            <a:r>
              <a:rPr lang="el-GR" sz="1400" dirty="0" smtClean="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smtClean="0">
                <a:solidFill>
                  <a:schemeClr val="tx1">
                    <a:lumMod val="95000"/>
                    <a:lumOff val="5000"/>
                  </a:schemeClr>
                </a:solidFill>
                <a:latin typeface="+mn-lt"/>
                <a:ea typeface="ＭＳ Ｐゴシック" pitchFamily="-65" charset="-128"/>
                <a:cs typeface="ＭＳ Ｐゴシック" pitchFamily="-65" charset="-128"/>
              </a:rPr>
              <a:t> 5 (d5):  Many islands in Greece.</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2" name="TextBox 1"/>
          <p:cNvSpPr txBox="1"/>
          <p:nvPr/>
        </p:nvSpPr>
        <p:spPr>
          <a:xfrm>
            <a:off x="611560" y="4705158"/>
            <a:ext cx="7598668" cy="1323439"/>
          </a:xfrm>
          <a:prstGeom prst="rect">
            <a:avLst/>
          </a:prstGeom>
          <a:noFill/>
        </p:spPr>
        <p:txBody>
          <a:bodyPr wrap="square" rtlCol="0">
            <a:spAutoFit/>
          </a:bodyPr>
          <a:lstStyle/>
          <a:p>
            <a:r>
              <a:rPr lang="el-GR" sz="1600" dirty="0" smtClean="0">
                <a:solidFill>
                  <a:schemeClr val="tx1"/>
                </a:solidFill>
              </a:rPr>
              <a:t>Ποιοι είναι οι</a:t>
            </a:r>
            <a:r>
              <a:rPr lang="en-US" sz="1600" dirty="0" smtClean="0">
                <a:solidFill>
                  <a:schemeClr val="tx1"/>
                </a:solidFill>
              </a:rPr>
              <a:t> </a:t>
            </a:r>
            <a:r>
              <a:rPr lang="el-GR" sz="1600" dirty="0">
                <a:solidFill>
                  <a:schemeClr val="tx1"/>
                </a:solidFill>
                <a:latin typeface="+mn-lt"/>
              </a:rPr>
              <a:t>ό</a:t>
            </a:r>
            <a:r>
              <a:rPr lang="el-GR" sz="1600" dirty="0" smtClean="0">
                <a:solidFill>
                  <a:schemeClr val="tx1"/>
                </a:solidFill>
                <a:latin typeface="+mn-lt"/>
              </a:rPr>
              <a:t>ροι </a:t>
            </a:r>
            <a:r>
              <a:rPr lang="en-US" sz="1600" dirty="0" smtClean="0">
                <a:solidFill>
                  <a:schemeClr val="tx1"/>
                </a:solidFill>
                <a:latin typeface="+mn-lt"/>
              </a:rPr>
              <a:t>(terms</a:t>
            </a:r>
            <a:r>
              <a:rPr lang="el-GR" sz="1600" dirty="0" smtClean="0">
                <a:solidFill>
                  <a:schemeClr val="tx1"/>
                </a:solidFill>
                <a:latin typeface="+mn-lt"/>
              </a:rPr>
              <a:t>)</a:t>
            </a:r>
          </a:p>
          <a:p>
            <a:r>
              <a:rPr lang="el-GR" sz="1600" dirty="0" smtClean="0">
                <a:solidFill>
                  <a:schemeClr val="tx1"/>
                </a:solidFill>
                <a:latin typeface="+mn-lt"/>
              </a:rPr>
              <a:t>Κατασκευή</a:t>
            </a:r>
          </a:p>
          <a:p>
            <a:r>
              <a:rPr lang="el-GR" sz="1600" dirty="0" smtClean="0">
                <a:solidFill>
                  <a:schemeClr val="tx1"/>
                </a:solidFill>
                <a:latin typeface="+mn-lt"/>
              </a:rPr>
              <a:t>(α) Πίνακας </a:t>
            </a:r>
            <a:r>
              <a:rPr lang="el-GR" sz="1600" dirty="0">
                <a:solidFill>
                  <a:schemeClr val="tx1"/>
                </a:solidFill>
                <a:latin typeface="+mn-lt"/>
              </a:rPr>
              <a:t>σύμπτωσης</a:t>
            </a:r>
            <a:r>
              <a:rPr lang="en-US" sz="1600" dirty="0">
                <a:solidFill>
                  <a:schemeClr val="tx1"/>
                </a:solidFill>
                <a:latin typeface="+mn-lt"/>
              </a:rPr>
              <a:t> </a:t>
            </a:r>
            <a:r>
              <a:rPr lang="el-GR" sz="1600" dirty="0">
                <a:solidFill>
                  <a:schemeClr val="tx1"/>
                </a:solidFill>
                <a:latin typeface="+mn-lt"/>
              </a:rPr>
              <a:t>(</a:t>
            </a:r>
            <a:r>
              <a:rPr lang="en-US" sz="1600" dirty="0">
                <a:solidFill>
                  <a:schemeClr val="tx1"/>
                </a:solidFill>
                <a:latin typeface="+mn-lt"/>
              </a:rPr>
              <a:t>incident </a:t>
            </a:r>
            <a:r>
              <a:rPr lang="en-US" sz="1600" dirty="0" smtClean="0">
                <a:solidFill>
                  <a:schemeClr val="tx1"/>
                </a:solidFill>
                <a:latin typeface="+mn-lt"/>
              </a:rPr>
              <a:t>matrix)</a:t>
            </a:r>
            <a:endParaRPr lang="el-GR" sz="1600" dirty="0">
              <a:solidFill>
                <a:schemeClr val="tx1"/>
              </a:solidFill>
              <a:latin typeface="+mn-lt"/>
            </a:endParaRPr>
          </a:p>
          <a:p>
            <a:r>
              <a:rPr lang="el-GR" sz="1600" dirty="0" smtClean="0">
                <a:solidFill>
                  <a:schemeClr val="tx1"/>
                </a:solidFill>
                <a:latin typeface="+mn-lt"/>
              </a:rPr>
              <a:t>(β) Ανεστραμμένο </a:t>
            </a:r>
            <a:r>
              <a:rPr lang="el-GR" sz="1600" dirty="0">
                <a:solidFill>
                  <a:schemeClr val="tx1"/>
                </a:solidFill>
                <a:latin typeface="+mn-lt"/>
              </a:rPr>
              <a:t>ευρετήριο</a:t>
            </a:r>
            <a:r>
              <a:rPr lang="en-US" sz="1600" dirty="0">
                <a:solidFill>
                  <a:schemeClr val="tx1"/>
                </a:solidFill>
                <a:latin typeface="+mn-lt"/>
              </a:rPr>
              <a:t> (inverted </a:t>
            </a:r>
            <a:r>
              <a:rPr lang="en-US" sz="1600" dirty="0" smtClean="0">
                <a:solidFill>
                  <a:schemeClr val="tx1"/>
                </a:solidFill>
                <a:latin typeface="+mn-lt"/>
              </a:rPr>
              <a:t>index)</a:t>
            </a:r>
            <a:r>
              <a:rPr lang="el-GR" sz="1600" dirty="0" smtClean="0">
                <a:solidFill>
                  <a:schemeClr val="tx1"/>
                </a:solidFill>
                <a:latin typeface="+mn-lt"/>
              </a:rPr>
              <a:t> -Λεξικό (λεξιλόγιο) – </a:t>
            </a:r>
            <a:r>
              <a:rPr lang="el-GR" sz="1600" dirty="0">
                <a:solidFill>
                  <a:schemeClr val="tx1"/>
                </a:solidFill>
                <a:latin typeface="+mn-lt"/>
              </a:rPr>
              <a:t>λίστα </a:t>
            </a:r>
            <a:r>
              <a:rPr lang="el-GR" sz="1600" dirty="0" smtClean="0">
                <a:solidFill>
                  <a:schemeClr val="tx1"/>
                </a:solidFill>
                <a:latin typeface="+mn-lt"/>
              </a:rPr>
              <a:t>καταχωρήσεων</a:t>
            </a:r>
          </a:p>
          <a:p>
            <a:r>
              <a:rPr lang="el-GR" sz="1600" dirty="0" smtClean="0">
                <a:solidFill>
                  <a:schemeClr val="tx1"/>
                </a:solidFill>
                <a:latin typeface="+mn-lt"/>
              </a:rPr>
              <a:t>(γ) Απάντηση στις ερωτήσεις </a:t>
            </a:r>
            <a:r>
              <a:rPr lang="en-US" sz="1600" dirty="0" smtClean="0">
                <a:solidFill>
                  <a:schemeClr val="tx1"/>
                </a:solidFill>
                <a:latin typeface="+mn-lt"/>
              </a:rPr>
              <a:t>“island”</a:t>
            </a:r>
            <a:r>
              <a:rPr lang="el-GR" sz="1600" dirty="0" smtClean="0">
                <a:solidFill>
                  <a:schemeClr val="tx1"/>
                </a:solidFill>
                <a:latin typeface="+mn-lt"/>
              </a:rPr>
              <a:t>,   </a:t>
            </a:r>
            <a:r>
              <a:rPr lang="en-US" sz="1600" dirty="0" smtClean="0">
                <a:solidFill>
                  <a:schemeClr val="tx1"/>
                </a:solidFill>
                <a:latin typeface="+mn-lt"/>
              </a:rPr>
              <a:t>“island AND Crete”</a:t>
            </a:r>
            <a:r>
              <a:rPr lang="el-GR" sz="1600" dirty="0" smtClean="0">
                <a:solidFill>
                  <a:schemeClr val="tx1"/>
                </a:solidFill>
                <a:latin typeface="+mn-lt"/>
              </a:rPr>
              <a:t> με πίνακα και λίστες</a:t>
            </a:r>
            <a:endParaRPr lang="en-US" sz="1600" dirty="0" smtClean="0">
              <a:solidFill>
                <a:schemeClr val="tx1"/>
              </a:solidFill>
              <a:latin typeface="+mn-lt"/>
            </a:endParaRPr>
          </a:p>
        </p:txBody>
      </p:sp>
      <p:sp>
        <p:nvSpPr>
          <p:cNvPr id="3" name="TextBox 2"/>
          <p:cNvSpPr txBox="1"/>
          <p:nvPr/>
        </p:nvSpPr>
        <p:spPr>
          <a:xfrm>
            <a:off x="395536" y="883920"/>
            <a:ext cx="8352928" cy="1477328"/>
          </a:xfrm>
          <a:prstGeom prst="rect">
            <a:avLst/>
          </a:prstGeom>
          <a:noFill/>
        </p:spPr>
        <p:txBody>
          <a:bodyPr wrap="square" rtlCol="0">
            <a:spAutoFit/>
          </a:bodyPr>
          <a:lstStyle/>
          <a:p>
            <a:pPr eaLnBrk="1" hangingPunct="1">
              <a:buFont typeface="Wingdings" panose="05000000000000000000" pitchFamily="2" charset="2"/>
              <a:buChar char="§"/>
            </a:pPr>
            <a:r>
              <a:rPr lang="el-GR" sz="1800" dirty="0" smtClean="0">
                <a:solidFill>
                  <a:schemeClr val="tx1"/>
                </a:solidFill>
                <a:latin typeface="+mn-lt"/>
                <a:ea typeface="ＭＳ Ｐゴシック" pitchFamily="-112" charset="-128"/>
              </a:rPr>
              <a:t> Οι </a:t>
            </a:r>
            <a:r>
              <a:rPr lang="el-GR" sz="1800" dirty="0">
                <a:solidFill>
                  <a:schemeClr val="tx1"/>
                </a:solidFill>
                <a:latin typeface="+mn-lt"/>
                <a:ea typeface="ＭＳ Ｐゴシック" pitchFamily="-112" charset="-128"/>
              </a:rPr>
              <a:t>χρήστες διατυπώνουν ερωτήματα με τη μορφή </a:t>
            </a:r>
            <a:r>
              <a:rPr lang="en-US" sz="1800" i="1" dirty="0">
                <a:solidFill>
                  <a:schemeClr val="tx1"/>
                </a:solidFill>
                <a:latin typeface="+mn-lt"/>
                <a:ea typeface="ＭＳ Ｐゴシック" pitchFamily="-112" charset="-128"/>
              </a:rPr>
              <a:t>Boolean </a:t>
            </a:r>
            <a:r>
              <a:rPr lang="el-GR" sz="1800" i="1" dirty="0">
                <a:solidFill>
                  <a:schemeClr val="tx1"/>
                </a:solidFill>
                <a:latin typeface="+mn-lt"/>
                <a:ea typeface="ＭＳ Ｐゴシック" pitchFamily="-112" charset="-128"/>
              </a:rPr>
              <a:t>εκφράσεων</a:t>
            </a:r>
            <a:r>
              <a:rPr lang="en-US" sz="1800" dirty="0">
                <a:solidFill>
                  <a:schemeClr val="tx1"/>
                </a:solidFill>
                <a:latin typeface="+mn-lt"/>
                <a:ea typeface="ＭＳ Ｐゴシック" pitchFamily="-112" charset="-128"/>
              </a:rPr>
              <a:t>, </a:t>
            </a:r>
            <a:r>
              <a:rPr lang="el-GR" sz="1800" dirty="0">
                <a:solidFill>
                  <a:schemeClr val="tx1"/>
                </a:solidFill>
                <a:latin typeface="+mn-lt"/>
                <a:ea typeface="ＭＳ Ｐゴシック" pitchFamily="-112" charset="-128"/>
              </a:rPr>
              <a:t>δηλαδή όρων συνδυασμένων</a:t>
            </a:r>
            <a:r>
              <a:rPr lang="en-US" sz="1800" dirty="0">
                <a:solidFill>
                  <a:schemeClr val="tx1"/>
                </a:solidFill>
                <a:latin typeface="+mn-lt"/>
                <a:ea typeface="ＭＳ Ｐゴシック" pitchFamily="-112" charset="-128"/>
              </a:rPr>
              <a:t> </a:t>
            </a:r>
            <a:r>
              <a:rPr lang="el-GR" sz="1800" dirty="0">
                <a:solidFill>
                  <a:schemeClr val="tx1"/>
                </a:solidFill>
                <a:latin typeface="+mn-lt"/>
                <a:ea typeface="ＭＳ Ｐゴシック" pitchFamily="-112" charset="-128"/>
              </a:rPr>
              <a:t>με </a:t>
            </a:r>
            <a:r>
              <a:rPr lang="en-US" sz="1800" i="1" dirty="0">
                <a:solidFill>
                  <a:srgbClr val="FF0000"/>
                </a:solidFill>
                <a:latin typeface="+mn-lt"/>
                <a:ea typeface="ＭＳ Ｐゴシック" pitchFamily="-112" charset="-128"/>
              </a:rPr>
              <a:t>AND</a:t>
            </a:r>
            <a:r>
              <a:rPr lang="en-US" sz="1800" dirty="0">
                <a:solidFill>
                  <a:schemeClr val="tx1"/>
                </a:solidFill>
                <a:latin typeface="+mn-lt"/>
                <a:ea typeface="ＭＳ Ｐゴシック" pitchFamily="-112" charset="-128"/>
              </a:rPr>
              <a:t>, </a:t>
            </a:r>
            <a:r>
              <a:rPr lang="en-US" sz="1800" i="1" dirty="0">
                <a:solidFill>
                  <a:srgbClr val="FF0000"/>
                </a:solidFill>
                <a:latin typeface="+mn-lt"/>
                <a:ea typeface="ＭＳ Ｐゴシック" pitchFamily="-112" charset="-128"/>
              </a:rPr>
              <a:t>OR</a:t>
            </a:r>
            <a:r>
              <a:rPr lang="en-US" sz="1800" dirty="0">
                <a:solidFill>
                  <a:schemeClr val="tx1"/>
                </a:solidFill>
                <a:latin typeface="+mn-lt"/>
                <a:ea typeface="ＭＳ Ｐゴシック" pitchFamily="-112" charset="-128"/>
              </a:rPr>
              <a:t> </a:t>
            </a:r>
            <a:r>
              <a:rPr lang="el-GR" sz="1800" dirty="0">
                <a:solidFill>
                  <a:schemeClr val="tx1"/>
                </a:solidFill>
                <a:latin typeface="+mn-lt"/>
                <a:ea typeface="ＭＳ Ｐゴシック" pitchFamily="-112" charset="-128"/>
              </a:rPr>
              <a:t>και </a:t>
            </a:r>
            <a:r>
              <a:rPr lang="en-US" sz="1800" i="1" dirty="0">
                <a:solidFill>
                  <a:srgbClr val="FF0000"/>
                </a:solidFill>
                <a:latin typeface="+mn-lt"/>
                <a:ea typeface="ＭＳ Ｐゴシック" pitchFamily="-112" charset="-128"/>
              </a:rPr>
              <a:t>NOT</a:t>
            </a:r>
          </a:p>
          <a:p>
            <a:pPr eaLnBrk="1" hangingPunct="1">
              <a:buFont typeface="Wingdings" panose="05000000000000000000" pitchFamily="2" charset="2"/>
              <a:buChar char="§"/>
            </a:pPr>
            <a:r>
              <a:rPr lang="el-GR" sz="1800" dirty="0" smtClean="0">
                <a:solidFill>
                  <a:schemeClr val="tx1"/>
                </a:solidFill>
                <a:latin typeface="+mn-lt"/>
                <a:ea typeface="ＭＳ Ｐゴシック" pitchFamily="-112" charset="-128"/>
              </a:rPr>
              <a:t> Κείμενο </a:t>
            </a:r>
            <a:r>
              <a:rPr lang="el-GR" sz="1800" dirty="0">
                <a:solidFill>
                  <a:schemeClr val="tx1"/>
                </a:solidFill>
                <a:latin typeface="+mn-lt"/>
                <a:ea typeface="ＭＳ Ｐゴシック" pitchFamily="-112" charset="-128"/>
              </a:rPr>
              <a:t>ως σύνολο όρων</a:t>
            </a:r>
          </a:p>
          <a:p>
            <a:pPr eaLnBrk="1" hangingPunct="1">
              <a:buFont typeface="Wingdings" panose="05000000000000000000" pitchFamily="2" charset="2"/>
              <a:buChar char="§"/>
            </a:pPr>
            <a:r>
              <a:rPr lang="el-GR" sz="1800" dirty="0">
                <a:solidFill>
                  <a:schemeClr val="tx1"/>
                </a:solidFill>
                <a:latin typeface="+mn-lt"/>
                <a:ea typeface="ＭＳ Ｐゴシック" pitchFamily="-112" charset="-128"/>
              </a:rPr>
              <a:t>Επιστρέφονται ως απάντηση </a:t>
            </a:r>
            <a:r>
              <a:rPr lang="el-GR" sz="1800" i="1" dirty="0">
                <a:solidFill>
                  <a:srgbClr val="FF0000"/>
                </a:solidFill>
                <a:latin typeface="+mn-lt"/>
                <a:ea typeface="ＭＳ Ｐゴシック" pitchFamily="-112" charset="-128"/>
              </a:rPr>
              <a:t>όλα</a:t>
            </a:r>
            <a:r>
              <a:rPr lang="el-GR" sz="1800" dirty="0">
                <a:solidFill>
                  <a:schemeClr val="tx1"/>
                </a:solidFill>
                <a:latin typeface="+mn-lt"/>
                <a:ea typeface="ＭＳ Ｐゴシック" pitchFamily="-112" charset="-128"/>
              </a:rPr>
              <a:t> τα κείμενα που ικανοποιούν το ερώτημα </a:t>
            </a:r>
            <a:r>
              <a:rPr lang="el-GR" sz="1800" i="1" dirty="0">
                <a:solidFill>
                  <a:srgbClr val="FF0000"/>
                </a:solidFill>
                <a:latin typeface="+mn-lt"/>
                <a:ea typeface="ＭＳ Ｐゴシック" pitchFamily="-112" charset="-128"/>
              </a:rPr>
              <a:t>χωρίς </a:t>
            </a:r>
            <a:r>
              <a:rPr lang="el-GR" sz="1800" i="1" dirty="0" smtClean="0">
                <a:solidFill>
                  <a:srgbClr val="FF0000"/>
                </a:solidFill>
                <a:latin typeface="+mn-lt"/>
                <a:ea typeface="ＭＳ Ｐゴシック" pitchFamily="-112" charset="-128"/>
              </a:rPr>
              <a:t>διάταξη</a:t>
            </a:r>
            <a:endParaRPr lang="el-GR" sz="1800" i="1" dirty="0">
              <a:solidFill>
                <a:srgbClr val="FF0000"/>
              </a:solidFill>
              <a:latin typeface="+mn-lt"/>
              <a:ea typeface="ＭＳ Ｐゴシック" pitchFamily="-112" charset="-128"/>
            </a:endParaRPr>
          </a:p>
        </p:txBody>
      </p:sp>
      <p:sp>
        <p:nvSpPr>
          <p:cNvPr id="6" name="TextBox 5"/>
          <p:cNvSpPr txBox="1"/>
          <p:nvPr/>
        </p:nvSpPr>
        <p:spPr>
          <a:xfrm>
            <a:off x="251520" y="2571388"/>
            <a:ext cx="2232248" cy="369332"/>
          </a:xfrm>
          <a:prstGeom prst="rect">
            <a:avLst/>
          </a:prstGeom>
          <a:noFill/>
        </p:spPr>
        <p:txBody>
          <a:bodyPr wrap="square" rtlCol="0">
            <a:spAutoFit/>
          </a:bodyPr>
          <a:lstStyle/>
          <a:p>
            <a:r>
              <a:rPr lang="el-GR" sz="1800" b="1" dirty="0" smtClean="0">
                <a:solidFill>
                  <a:schemeClr val="tx1"/>
                </a:solidFill>
                <a:latin typeface="+mn-lt"/>
              </a:rPr>
              <a:t>Άσκηση</a:t>
            </a:r>
            <a:r>
              <a:rPr lang="el-GR" sz="1800" dirty="0" smtClean="0">
                <a:solidFill>
                  <a:schemeClr val="tx1"/>
                </a:solidFill>
                <a:latin typeface="+mn-lt"/>
              </a:rPr>
              <a:t> </a:t>
            </a:r>
            <a:endParaRPr lang="el-GR" sz="1800" dirty="0">
              <a:solidFill>
                <a:schemeClr val="tx1"/>
              </a:solidFill>
              <a:latin typeface="+mn-lt"/>
            </a:endParaRPr>
          </a:p>
        </p:txBody>
      </p:sp>
    </p:spTree>
    <p:extLst>
      <p:ext uri="{BB962C8B-B14F-4D97-AF65-F5344CB8AC3E}">
        <p14:creationId xmlns:p14="http://schemas.microsoft.com/office/powerpoint/2010/main" val="285046708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2348880"/>
            <a:ext cx="7772400" cy="1362075"/>
          </a:xfrm>
        </p:spPr>
        <p:txBody>
          <a:bodyPr/>
          <a:lstStyle/>
          <a:p>
            <a:pPr algn="r" eaLnBrk="1" hangingPunct="1">
              <a:defRPr/>
            </a:pPr>
            <a:r>
              <a:rPr lang="el-GR" dirty="0" smtClean="0">
                <a:solidFill>
                  <a:schemeClr val="accent2">
                    <a:lumMod val="75000"/>
                  </a:schemeClr>
                </a:solidFill>
                <a:ea typeface="ＭＳ Ｐゴシック" charset="-128"/>
                <a:cs typeface="ＭＳ Ｐゴシック" charset="-128"/>
              </a:rPr>
              <a:t>Λίστες Καταχωρήσεων</a:t>
            </a:r>
            <a:endParaRPr lang="en-US" dirty="0">
              <a:solidFill>
                <a:schemeClr val="accent2">
                  <a:lumMod val="75000"/>
                </a:schemeClr>
              </a:solidFill>
              <a:ea typeface="ＭＳ Ｐゴシック" charset="-128"/>
              <a:cs typeface="ＭＳ Ｐゴシック" charset="-128"/>
            </a:endParaRPr>
          </a:p>
        </p:txBody>
      </p:sp>
      <p:sp>
        <p:nvSpPr>
          <p:cNvPr id="49156" name="Slide Number Placeholder 4"/>
          <p:cNvSpPr>
            <a:spLocks noGrp="1"/>
          </p:cNvSpPr>
          <p:nvPr>
            <p:ph type="sldNum" sz="quarter" idx="12"/>
          </p:nvPr>
        </p:nvSpPr>
        <p:spPr bwMode="auto">
          <a:noFill/>
          <a:ln>
            <a:miter lim="800000"/>
            <a:headEnd/>
            <a:tailEnd/>
          </a:ln>
        </p:spPr>
        <p:txBody>
          <a:bodyPr/>
          <a:lstStyle/>
          <a:p>
            <a:fld id="{3F1228B6-52B9-4927-8771-A475F0C1F445}" type="slidenum">
              <a:rPr lang="en-US"/>
              <a:pPr/>
              <a:t>71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07231" y="-88019"/>
            <a:ext cx="7886700" cy="1325563"/>
          </a:xfrm>
        </p:spPr>
        <p:txBody>
          <a:bodyPr/>
          <a:lstStyle/>
          <a:p>
            <a:pPr algn="ctr" eaLnBrk="1" hangingPunct="1"/>
            <a:r>
              <a:rPr lang="el-GR" dirty="0" smtClean="0">
                <a:solidFill>
                  <a:schemeClr val="accent2">
                    <a:lumMod val="75000"/>
                  </a:schemeClr>
                </a:solidFill>
                <a:ea typeface="ＭＳ Ｐゴシック" pitchFamily="-112" charset="-128"/>
              </a:rPr>
              <a:t>Αντεστραμμένο ευρετήριο</a:t>
            </a:r>
            <a:endParaRPr lang="en-US" dirty="0" smtClean="0">
              <a:solidFill>
                <a:schemeClr val="accent2">
                  <a:lumMod val="75000"/>
                </a:schemeClr>
              </a:solidFill>
              <a:ea typeface="ＭＳ Ｐゴシック" pitchFamily="-112" charset="-128"/>
            </a:endParaRPr>
          </a:p>
        </p:txBody>
      </p:sp>
      <p:sp>
        <p:nvSpPr>
          <p:cNvPr id="34820" name="Slide Number Placeholder 5"/>
          <p:cNvSpPr>
            <a:spLocks noGrp="1"/>
          </p:cNvSpPr>
          <p:nvPr>
            <p:ph type="sldNum" sz="quarter" idx="12"/>
          </p:nvPr>
        </p:nvSpPr>
        <p:spPr bwMode="auto">
          <a:xfrm>
            <a:off x="6425105" y="4597191"/>
            <a:ext cx="2057400" cy="365125"/>
          </a:xfrm>
          <a:noFill/>
          <a:ln>
            <a:miter lim="800000"/>
            <a:headEnd/>
            <a:tailEnd/>
          </a:ln>
        </p:spPr>
        <p:txBody>
          <a:bodyPr/>
          <a:lstStyle/>
          <a:p>
            <a:fld id="{1D7E4F6F-5C1E-4875-AD04-AE8FEE0BFDFD}" type="slidenum">
              <a:rPr lang="en-US"/>
              <a:pPr/>
              <a:t>72</a:t>
            </a:fld>
            <a:endParaRPr lang="en-US"/>
          </a:p>
        </p:txBody>
      </p:sp>
      <p:grpSp>
        <p:nvGrpSpPr>
          <p:cNvPr id="2" name="Group 54"/>
          <p:cNvGrpSpPr>
            <a:grpSpLocks/>
          </p:cNvGrpSpPr>
          <p:nvPr/>
        </p:nvGrpSpPr>
        <p:grpSpPr bwMode="auto">
          <a:xfrm>
            <a:off x="317195" y="2180335"/>
            <a:ext cx="2225678" cy="2311401"/>
            <a:chOff x="192" y="2502"/>
            <a:chExt cx="1402" cy="1456"/>
          </a:xfrm>
        </p:grpSpPr>
        <p:sp>
          <p:nvSpPr>
            <p:cNvPr id="34876" name="AutoShape 46"/>
            <p:cNvSpPr>
              <a:spLocks/>
            </p:cNvSpPr>
            <p:nvPr/>
          </p:nvSpPr>
          <p:spPr bwMode="auto">
            <a:xfrm>
              <a:off x="192" y="2502"/>
              <a:ext cx="144" cy="960"/>
            </a:xfrm>
            <a:prstGeom prst="leftBrace">
              <a:avLst>
                <a:gd name="adj1" fmla="val 55556"/>
                <a:gd name="adj2" fmla="val 50000"/>
              </a:avLst>
            </a:pr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33838" name="Text Box 47"/>
            <p:cNvSpPr txBox="1">
              <a:spLocks noChangeArrowheads="1"/>
            </p:cNvSpPr>
            <p:nvPr/>
          </p:nvSpPr>
          <p:spPr bwMode="auto">
            <a:xfrm>
              <a:off x="278" y="3725"/>
              <a:ext cx="1316" cy="233"/>
            </a:xfrm>
            <a:prstGeom prst="rect">
              <a:avLst/>
            </a:prstGeom>
            <a:solidFill>
              <a:schemeClr val="accent1">
                <a:lumMod val="60000"/>
                <a:lumOff val="40000"/>
              </a:schemeClr>
            </a:solidFill>
            <a:ln w="9525">
              <a:noFill/>
              <a:miter lim="800000"/>
              <a:headEnd/>
              <a:tailEnd/>
            </a:ln>
          </p:spPr>
          <p:txBody>
            <a:bodyPr wrap="none">
              <a:spAutoFit/>
            </a:bodyPr>
            <a:lstStyle/>
            <a:p>
              <a:pPr defTabSz="914400">
                <a:defRPr/>
              </a:pPr>
              <a:r>
                <a:rPr lang="el-GR" sz="1800" i="1" dirty="0" smtClean="0">
                  <a:solidFill>
                    <a:prstClr val="black"/>
                  </a:solidFill>
                  <a:latin typeface="+mn-lt"/>
                  <a:ea typeface="Arial Unicode MS" charset="0"/>
                  <a:cs typeface="Arial Unicode MS" charset="0"/>
                </a:rPr>
                <a:t>Λεξικό</a:t>
              </a:r>
              <a:r>
                <a:rPr lang="el-GR" sz="1800" i="1" dirty="0" smtClean="0">
                  <a:solidFill>
                    <a:prstClr val="black"/>
                  </a:solidFill>
                  <a:latin typeface="Tahoma" charset="0"/>
                  <a:ea typeface="Arial Unicode MS" charset="0"/>
                  <a:cs typeface="Arial Unicode MS" charset="0"/>
                </a:rPr>
                <a:t> (</a:t>
              </a:r>
              <a:r>
                <a:rPr lang="en-US" sz="1800" i="1" dirty="0" smtClean="0">
                  <a:solidFill>
                    <a:prstClr val="black"/>
                  </a:solidFill>
                  <a:latin typeface="Tahoma" charset="0"/>
                  <a:ea typeface="Arial Unicode MS" charset="0"/>
                  <a:cs typeface="Arial Unicode MS" charset="0"/>
                </a:rPr>
                <a:t>Dictionary</a:t>
              </a:r>
              <a:r>
                <a:rPr lang="el-GR" sz="1800" i="1" dirty="0" smtClean="0">
                  <a:solidFill>
                    <a:prstClr val="black"/>
                  </a:solidFill>
                  <a:latin typeface="Tahoma" charset="0"/>
                  <a:ea typeface="Arial Unicode MS" charset="0"/>
                  <a:cs typeface="Arial Unicode MS" charset="0"/>
                </a:rPr>
                <a:t>)</a:t>
              </a:r>
              <a:endParaRPr lang="en-US" sz="1800" i="1" dirty="0">
                <a:solidFill>
                  <a:prstClr val="black"/>
                </a:solidFill>
                <a:latin typeface="Tahoma" charset="0"/>
                <a:ea typeface="Arial Unicode MS" charset="0"/>
                <a:cs typeface="Arial Unicode MS" charset="0"/>
              </a:endParaRPr>
            </a:p>
          </p:txBody>
        </p:sp>
        <p:cxnSp>
          <p:nvCxnSpPr>
            <p:cNvPr id="34878" name="AutoShape 48"/>
            <p:cNvCxnSpPr>
              <a:cxnSpLocks noChangeShapeType="1"/>
              <a:stCxn id="33838" idx="1"/>
              <a:endCxn id="34876" idx="1"/>
            </p:cNvCxnSpPr>
            <p:nvPr/>
          </p:nvCxnSpPr>
          <p:spPr bwMode="auto">
            <a:xfrm rot="10800000">
              <a:off x="192" y="2982"/>
              <a:ext cx="86" cy="859"/>
            </a:xfrm>
            <a:prstGeom prst="curvedConnector3">
              <a:avLst>
                <a:gd name="adj1" fmla="val 267442"/>
              </a:avLst>
            </a:prstGeom>
            <a:noFill/>
            <a:ln w="9525">
              <a:solidFill>
                <a:schemeClr val="tx1"/>
              </a:solidFill>
              <a:miter lim="800000"/>
              <a:headEnd/>
              <a:tailEnd type="triangle" w="med" len="med"/>
            </a:ln>
          </p:spPr>
        </p:cxnSp>
      </p:grpSp>
      <p:grpSp>
        <p:nvGrpSpPr>
          <p:cNvPr id="3" name="Group 53"/>
          <p:cNvGrpSpPr>
            <a:grpSpLocks/>
          </p:cNvGrpSpPr>
          <p:nvPr/>
        </p:nvGrpSpPr>
        <p:grpSpPr bwMode="auto">
          <a:xfrm>
            <a:off x="3624755" y="3655686"/>
            <a:ext cx="3448071" cy="752714"/>
            <a:chOff x="2352" y="3582"/>
            <a:chExt cx="2342" cy="446"/>
          </a:xfrm>
        </p:grpSpPr>
        <p:sp>
          <p:nvSpPr>
            <p:cNvPr id="34874" name="AutoShape 51"/>
            <p:cNvSpPr>
              <a:spLocks/>
            </p:cNvSpPr>
            <p:nvPr/>
          </p:nvSpPr>
          <p:spPr bwMode="auto">
            <a:xfrm rot="16200000">
              <a:off x="3026" y="2908"/>
              <a:ext cx="234" cy="1582"/>
            </a:xfrm>
            <a:prstGeom prst="leftBrace">
              <a:avLst>
                <a:gd name="adj1" fmla="val 129630"/>
                <a:gd name="adj2" fmla="val 50000"/>
              </a:avLst>
            </a:prstGeom>
            <a:noFill/>
            <a:ln w="9525">
              <a:solidFill>
                <a:schemeClr val="tx1"/>
              </a:solidFill>
              <a:miter lim="800000"/>
              <a:headEnd/>
              <a:tailEnd/>
            </a:ln>
          </p:spPr>
          <p:txBody>
            <a:bodyPr wrap="square" anchor="ctr">
              <a:spAutoFit/>
            </a:bodyPr>
            <a:lstStyle/>
            <a:p>
              <a:pPr defTabSz="914400"/>
              <a:endParaRPr lang="el-GR" smtClean="0">
                <a:solidFill>
                  <a:prstClr val="black"/>
                </a:solidFill>
                <a:ea typeface="+mn-ea"/>
                <a:cs typeface="Arial Unicode MS" pitchFamily="-112" charset="0"/>
              </a:endParaRPr>
            </a:p>
          </p:txBody>
        </p:sp>
        <p:sp>
          <p:nvSpPr>
            <p:cNvPr id="34875" name="Text Box 52"/>
            <p:cNvSpPr txBox="1">
              <a:spLocks noChangeArrowheads="1"/>
            </p:cNvSpPr>
            <p:nvPr/>
          </p:nvSpPr>
          <p:spPr bwMode="auto">
            <a:xfrm>
              <a:off x="2372" y="3827"/>
              <a:ext cx="2322" cy="201"/>
            </a:xfrm>
            <a:prstGeom prst="rect">
              <a:avLst/>
            </a:prstGeom>
            <a:solidFill>
              <a:srgbClr val="83ADC1"/>
            </a:solidFill>
            <a:ln w="9525">
              <a:noFill/>
              <a:miter lim="800000"/>
              <a:headEnd/>
              <a:tailEnd/>
            </a:ln>
          </p:spPr>
          <p:txBody>
            <a:bodyPr wrap="none">
              <a:spAutoFit/>
            </a:bodyPr>
            <a:lstStyle/>
            <a:p>
              <a:pPr defTabSz="914400"/>
              <a:r>
                <a:rPr lang="el-GR" sz="1600" i="1" dirty="0" smtClean="0">
                  <a:solidFill>
                    <a:prstClr val="black"/>
                  </a:solidFill>
                  <a:latin typeface="Tahoma" pitchFamily="-112" charset="0"/>
                  <a:ea typeface="+mn-ea"/>
                  <a:cs typeface="Arial Unicode MS" pitchFamily="-112" charset="0"/>
                </a:rPr>
                <a:t>Λίστα Καταχωρήσεων (</a:t>
              </a:r>
              <a:r>
                <a:rPr lang="en-US" sz="1600" i="1" dirty="0" smtClean="0">
                  <a:solidFill>
                    <a:prstClr val="black"/>
                  </a:solidFill>
                  <a:latin typeface="Tahoma" pitchFamily="-112" charset="0"/>
                  <a:ea typeface="+mn-ea"/>
                  <a:cs typeface="Arial Unicode MS" pitchFamily="-112" charset="0"/>
                </a:rPr>
                <a:t>Postings</a:t>
              </a:r>
              <a:r>
                <a:rPr lang="el-GR" sz="1600" i="1" dirty="0" smtClean="0">
                  <a:solidFill>
                    <a:prstClr val="black"/>
                  </a:solidFill>
                  <a:latin typeface="Tahoma" pitchFamily="-112" charset="0"/>
                  <a:ea typeface="+mn-ea"/>
                  <a:cs typeface="Arial Unicode MS" pitchFamily="-112" charset="0"/>
                </a:rPr>
                <a:t> </a:t>
              </a:r>
              <a:r>
                <a:rPr lang="en-US" sz="1600" i="1" dirty="0" smtClean="0">
                  <a:solidFill>
                    <a:prstClr val="black"/>
                  </a:solidFill>
                  <a:latin typeface="Tahoma" pitchFamily="-112" charset="0"/>
                  <a:ea typeface="+mn-ea"/>
                  <a:cs typeface="Arial Unicode MS" pitchFamily="-112" charset="0"/>
                </a:rPr>
                <a:t>list)</a:t>
              </a:r>
            </a:p>
          </p:txBody>
        </p:sp>
      </p:grpSp>
      <p:sp>
        <p:nvSpPr>
          <p:cNvPr id="1200183" name="Text Box 55"/>
          <p:cNvSpPr txBox="1">
            <a:spLocks noChangeArrowheads="1"/>
          </p:cNvSpPr>
          <p:nvPr/>
        </p:nvSpPr>
        <p:spPr bwMode="auto">
          <a:xfrm>
            <a:off x="3631146" y="5026888"/>
            <a:ext cx="3097130" cy="369332"/>
          </a:xfrm>
          <a:prstGeom prst="rect">
            <a:avLst/>
          </a:prstGeom>
          <a:solidFill>
            <a:srgbClr val="FFFF99"/>
          </a:solidFill>
          <a:ln w="9525">
            <a:noFill/>
            <a:miter lim="800000"/>
            <a:headEnd/>
            <a:tailEnd/>
          </a:ln>
        </p:spPr>
        <p:txBody>
          <a:bodyPr wrap="none">
            <a:spAutoFit/>
          </a:bodyPr>
          <a:lstStyle/>
          <a:p>
            <a:pPr defTabSz="914400"/>
            <a:r>
              <a:rPr lang="el-GR" sz="1800" dirty="0" smtClean="0">
                <a:solidFill>
                  <a:prstClr val="black"/>
                </a:solidFill>
                <a:latin typeface="Lucida Sans" pitchFamily="-112" charset="0"/>
                <a:ea typeface="+mn-ea"/>
                <a:cs typeface="Arial Unicode MS" pitchFamily="-112" charset="0"/>
              </a:rPr>
              <a:t>Σε διάταξη με βάση το </a:t>
            </a:r>
            <a:r>
              <a:rPr lang="en-US" sz="1800" dirty="0" err="1" smtClean="0">
                <a:solidFill>
                  <a:prstClr val="black"/>
                </a:solidFill>
                <a:latin typeface="Lucida Sans" pitchFamily="-112" charset="0"/>
                <a:ea typeface="+mn-ea"/>
                <a:cs typeface="Arial Unicode MS" pitchFamily="-112" charset="0"/>
              </a:rPr>
              <a:t>docID</a:t>
            </a:r>
            <a:endParaRPr lang="en-US" sz="1800" dirty="0" smtClean="0">
              <a:solidFill>
                <a:prstClr val="black"/>
              </a:solidFill>
              <a:latin typeface="Lucida Sans" pitchFamily="-112" charset="0"/>
              <a:ea typeface="+mn-ea"/>
              <a:cs typeface="Arial Unicode MS" pitchFamily="-112" charset="0"/>
            </a:endParaRPr>
          </a:p>
        </p:txBody>
      </p:sp>
      <p:sp>
        <p:nvSpPr>
          <p:cNvPr id="22568" name="Rectangle 73"/>
          <p:cNvSpPr>
            <a:spLocks noChangeArrowheads="1"/>
          </p:cNvSpPr>
          <p:nvPr/>
        </p:nvSpPr>
        <p:spPr bwMode="auto">
          <a:xfrm>
            <a:off x="7563491" y="1237792"/>
            <a:ext cx="1352872" cy="523220"/>
          </a:xfrm>
          <a:prstGeom prst="rect">
            <a:avLst/>
          </a:prstGeom>
          <a:solidFill>
            <a:schemeClr val="accent2">
              <a:lumMod val="20000"/>
              <a:lumOff val="80000"/>
            </a:schemeClr>
          </a:solidFill>
          <a:ln w="9525">
            <a:solidFill>
              <a:srgbClr val="BE4B48"/>
            </a:solidFill>
            <a:miter lim="800000"/>
            <a:headEnd/>
            <a:tailEnd/>
          </a:ln>
          <a:effectLst>
            <a:outerShdw dist="20000" dir="5400000" rotWithShape="0">
              <a:srgbClr val="808080">
                <a:alpha val="37999"/>
              </a:srgbClr>
            </a:outerShdw>
          </a:effectLst>
        </p:spPr>
        <p:txBody>
          <a:bodyPr wrap="square" anchor="ctr">
            <a:spAutoFit/>
          </a:bodyPr>
          <a:lstStyle/>
          <a:p>
            <a:pPr algn="ctr" defTabSz="914400">
              <a:defRPr/>
            </a:pPr>
            <a:r>
              <a:rPr lang="el-GR" sz="1400" i="1" dirty="0" smtClean="0">
                <a:solidFill>
                  <a:srgbClr val="000000"/>
                </a:solidFill>
                <a:latin typeface="Calibri"/>
                <a:ea typeface="Arial Unicode MS" charset="0"/>
                <a:cs typeface="Arial Unicode MS" charset="0"/>
              </a:rPr>
              <a:t>Καταχώρηση (</a:t>
            </a:r>
            <a:r>
              <a:rPr lang="en-US" sz="1400" i="1" dirty="0" smtClean="0">
                <a:solidFill>
                  <a:srgbClr val="000000"/>
                </a:solidFill>
                <a:latin typeface="Calibri"/>
                <a:ea typeface="Arial Unicode MS" charset="0"/>
                <a:cs typeface="Arial Unicode MS" charset="0"/>
              </a:rPr>
              <a:t>Posting</a:t>
            </a:r>
            <a:r>
              <a:rPr lang="el-GR" sz="1400" i="1" dirty="0" smtClean="0">
                <a:solidFill>
                  <a:srgbClr val="000000"/>
                </a:solidFill>
                <a:latin typeface="Calibri"/>
                <a:ea typeface="Arial Unicode MS" charset="0"/>
                <a:cs typeface="Arial Unicode MS" charset="0"/>
              </a:rPr>
              <a:t>)</a:t>
            </a:r>
            <a:endParaRPr lang="en-US" sz="1400" i="1" dirty="0">
              <a:solidFill>
                <a:srgbClr val="000000"/>
              </a:solidFill>
              <a:latin typeface="Calibri"/>
              <a:ea typeface="Arial Unicode MS" charset="0"/>
              <a:cs typeface="Arial Unicode MS" charset="0"/>
            </a:endParaRPr>
          </a:p>
        </p:txBody>
      </p:sp>
      <p:sp>
        <p:nvSpPr>
          <p:cNvPr id="34825" name="Line 75"/>
          <p:cNvSpPr>
            <a:spLocks noChangeShapeType="1"/>
          </p:cNvSpPr>
          <p:nvPr/>
        </p:nvSpPr>
        <p:spPr bwMode="auto">
          <a:xfrm flipH="1">
            <a:off x="8040868" y="1786488"/>
            <a:ext cx="228600" cy="381000"/>
          </a:xfrm>
          <a:prstGeom prst="line">
            <a:avLst/>
          </a:prstGeom>
          <a:noFill/>
          <a:ln w="9525">
            <a:solidFill>
              <a:schemeClr val="tx1"/>
            </a:solidFill>
            <a:miter lim="800000"/>
            <a:headEnd/>
            <a:tailEnd type="triangle" w="med" len="med"/>
          </a:ln>
        </p:spPr>
        <p:txBody>
          <a:bodyPr wrap="none">
            <a:spAutoFit/>
          </a:bodyPr>
          <a:lstStyle/>
          <a:p>
            <a:pPr defTabSz="914400"/>
            <a:endParaRPr lang="el-GR" smtClean="0">
              <a:solidFill>
                <a:prstClr val="black"/>
              </a:solidFill>
              <a:ea typeface="+mn-ea"/>
              <a:cs typeface="Arial Unicode MS" pitchFamily="-112" charset="0"/>
            </a:endParaRPr>
          </a:p>
        </p:txBody>
      </p:sp>
      <p:sp>
        <p:nvSpPr>
          <p:cNvPr id="34826" name="TextBox 52"/>
          <p:cNvSpPr txBox="1">
            <a:spLocks noChangeArrowheads="1"/>
          </p:cNvSpPr>
          <p:nvPr/>
        </p:nvSpPr>
        <p:spPr bwMode="auto">
          <a:xfrm>
            <a:off x="7645261" y="162046"/>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tx1">
                    <a:lumMod val="95000"/>
                    <a:lumOff val="5000"/>
                  </a:schemeClr>
                </a:solidFill>
                <a:latin typeface="Lucida Sans" pitchFamily="-112" charset="0"/>
                <a:ea typeface="+mn-ea"/>
                <a:cs typeface="Arial Unicode MS" pitchFamily="-112" charset="0"/>
              </a:rPr>
              <a:t>Κεφ</a:t>
            </a:r>
            <a:r>
              <a:rPr lang="en-US" sz="1600" dirty="0" smtClean="0">
                <a:solidFill>
                  <a:schemeClr val="tx1">
                    <a:lumMod val="95000"/>
                    <a:lumOff val="5000"/>
                  </a:schemeClr>
                </a:solidFill>
                <a:latin typeface="Lucida Sans" pitchFamily="-112" charset="0"/>
                <a:ea typeface="+mn-ea"/>
                <a:cs typeface="Arial Unicode MS" pitchFamily="-112" charset="0"/>
              </a:rPr>
              <a:t>. 1.2</a:t>
            </a:r>
          </a:p>
        </p:txBody>
      </p:sp>
      <p:sp>
        <p:nvSpPr>
          <p:cNvPr id="54" name="Text Box 4"/>
          <p:cNvSpPr txBox="1">
            <a:spLocks noChangeArrowheads="1"/>
          </p:cNvSpPr>
          <p:nvPr/>
        </p:nvSpPr>
        <p:spPr bwMode="auto">
          <a:xfrm>
            <a:off x="722805" y="2127040"/>
            <a:ext cx="1092200"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Brutus</a:t>
            </a:r>
          </a:p>
        </p:txBody>
      </p:sp>
      <p:sp>
        <p:nvSpPr>
          <p:cNvPr id="55" name="Text Box 5"/>
          <p:cNvSpPr txBox="1">
            <a:spLocks noChangeArrowheads="1"/>
          </p:cNvSpPr>
          <p:nvPr/>
        </p:nvSpPr>
        <p:spPr bwMode="auto">
          <a:xfrm>
            <a:off x="722805" y="3184315"/>
            <a:ext cx="1490663"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Calpurnia</a:t>
            </a:r>
          </a:p>
        </p:txBody>
      </p:sp>
      <p:sp>
        <p:nvSpPr>
          <p:cNvPr id="56" name="Text Box 6"/>
          <p:cNvSpPr txBox="1">
            <a:spLocks noChangeArrowheads="1"/>
          </p:cNvSpPr>
          <p:nvPr/>
        </p:nvSpPr>
        <p:spPr bwMode="auto">
          <a:xfrm>
            <a:off x="722805" y="2660440"/>
            <a:ext cx="1149350" cy="466725"/>
          </a:xfrm>
          <a:prstGeom prst="rect">
            <a:avLst/>
          </a:prstGeom>
          <a:noFill/>
          <a:ln w="9525">
            <a:solidFill>
              <a:schemeClr val="tx1"/>
            </a:solidFill>
            <a:miter lim="800000"/>
            <a:headEnd/>
            <a:tailEnd/>
          </a:ln>
        </p:spPr>
        <p:txBody>
          <a:bodyPr>
            <a:spAutoFit/>
          </a:bodyPr>
          <a:lstStyle/>
          <a:p>
            <a:pPr defTabSz="914400">
              <a:defRPr/>
            </a:pPr>
            <a:r>
              <a:rPr lang="en-US" b="1" i="1" dirty="0">
                <a:solidFill>
                  <a:prstClr val="black"/>
                </a:solidFill>
                <a:latin typeface="Calibri"/>
                <a:ea typeface="Arial Unicode MS" charset="0"/>
                <a:cs typeface="Arial Unicode MS" charset="0"/>
              </a:rPr>
              <a:t>Caesar</a:t>
            </a:r>
          </a:p>
        </p:txBody>
      </p:sp>
      <p:sp>
        <p:nvSpPr>
          <p:cNvPr id="34830" name="AutoShape 7"/>
          <p:cNvSpPr>
            <a:spLocks noChangeArrowheads="1"/>
          </p:cNvSpPr>
          <p:nvPr/>
        </p:nvSpPr>
        <p:spPr bwMode="auto">
          <a:xfrm>
            <a:off x="2399205" y="220324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34831" name="AutoShape 8"/>
          <p:cNvSpPr>
            <a:spLocks noChangeArrowheads="1"/>
          </p:cNvSpPr>
          <p:nvPr/>
        </p:nvSpPr>
        <p:spPr bwMode="auto">
          <a:xfrm>
            <a:off x="2399205" y="273664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34873" name="Line 31"/>
          <p:cNvSpPr>
            <a:spLocks noChangeShapeType="1"/>
          </p:cNvSpPr>
          <p:nvPr/>
        </p:nvSpPr>
        <p:spPr bwMode="auto">
          <a:xfrm>
            <a:off x="6056805" y="3270040"/>
            <a:ext cx="0" cy="304800"/>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nvGrpSpPr>
          <p:cNvPr id="5" name="Group 51"/>
          <p:cNvGrpSpPr>
            <a:grpSpLocks/>
          </p:cNvGrpSpPr>
          <p:nvPr/>
        </p:nvGrpSpPr>
        <p:grpSpPr bwMode="auto">
          <a:xfrm>
            <a:off x="3618405" y="2660440"/>
            <a:ext cx="4959350" cy="461963"/>
            <a:chOff x="2064" y="2688"/>
            <a:chExt cx="3124" cy="291"/>
          </a:xfrm>
        </p:grpSpPr>
        <p:grpSp>
          <p:nvGrpSpPr>
            <p:cNvPr id="6" name="Group 20"/>
            <p:cNvGrpSpPr>
              <a:grpSpLocks/>
            </p:cNvGrpSpPr>
            <p:nvPr/>
          </p:nvGrpSpPr>
          <p:grpSpPr bwMode="auto">
            <a:xfrm>
              <a:off x="2064" y="2736"/>
              <a:ext cx="3072" cy="192"/>
              <a:chOff x="2064" y="2448"/>
              <a:chExt cx="3072" cy="192"/>
            </a:xfrm>
          </p:grpSpPr>
          <p:sp>
            <p:nvSpPr>
              <p:cNvPr id="34864" name="Rectangle 21"/>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34865" name="Rectangle 22"/>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34866" name="Rectangle 23"/>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34867" name="Rectangle 24"/>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34868" name="Line 25"/>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34856" name="Text Box 32"/>
            <p:cNvSpPr txBox="1">
              <a:spLocks noChangeArrowheads="1"/>
            </p:cNvSpPr>
            <p:nvPr/>
          </p:nvSpPr>
          <p:spPr bwMode="auto">
            <a:xfrm>
              <a:off x="2150" y="2688"/>
              <a:ext cx="223"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a:t>
              </a:r>
            </a:p>
          </p:txBody>
        </p:sp>
        <p:sp>
          <p:nvSpPr>
            <p:cNvPr id="34857" name="Text Box 33"/>
            <p:cNvSpPr txBox="1">
              <a:spLocks noChangeArrowheads="1"/>
            </p:cNvSpPr>
            <p:nvPr/>
          </p:nvSpPr>
          <p:spPr bwMode="auto">
            <a:xfrm>
              <a:off x="2582" y="2688"/>
              <a:ext cx="223" cy="288"/>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34858" name="Text Box 34"/>
            <p:cNvSpPr txBox="1">
              <a:spLocks noChangeArrowheads="1"/>
            </p:cNvSpPr>
            <p:nvPr/>
          </p:nvSpPr>
          <p:spPr bwMode="auto">
            <a:xfrm>
              <a:off x="2945" y="2688"/>
              <a:ext cx="239"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4</a:t>
              </a:r>
            </a:p>
          </p:txBody>
        </p:sp>
        <p:sp>
          <p:nvSpPr>
            <p:cNvPr id="34859" name="Text Box 35"/>
            <p:cNvSpPr txBox="1">
              <a:spLocks noChangeArrowheads="1"/>
            </p:cNvSpPr>
            <p:nvPr/>
          </p:nvSpPr>
          <p:spPr bwMode="auto">
            <a:xfrm>
              <a:off x="3312" y="2688"/>
              <a:ext cx="223" cy="288"/>
            </a:xfrm>
            <a:prstGeom prst="rect">
              <a:avLst/>
            </a:prstGeom>
            <a:noFill/>
            <a:ln w="9525">
              <a:noFill/>
              <a:miter lim="800000"/>
              <a:headEnd/>
              <a:tailEnd/>
            </a:ln>
          </p:spPr>
          <p:txBody>
            <a:bodyPr wrap="none">
              <a:spAutoFit/>
            </a:bodyPr>
            <a:lstStyle/>
            <a:p>
              <a:pPr defTabSz="914400"/>
              <a:r>
                <a:rPr lang="en-US" dirty="0" smtClean="0">
                  <a:solidFill>
                    <a:prstClr val="black"/>
                  </a:solidFill>
                  <a:latin typeface="Lucida Sans" pitchFamily="-112" charset="0"/>
                  <a:ea typeface="+mn-ea"/>
                  <a:cs typeface="Arial Unicode MS" pitchFamily="-112" charset="0"/>
                </a:rPr>
                <a:t>5</a:t>
              </a:r>
            </a:p>
          </p:txBody>
        </p:sp>
        <p:sp>
          <p:nvSpPr>
            <p:cNvPr id="34860" name="Text Box 36"/>
            <p:cNvSpPr txBox="1">
              <a:spLocks noChangeArrowheads="1"/>
            </p:cNvSpPr>
            <p:nvPr/>
          </p:nvSpPr>
          <p:spPr bwMode="auto">
            <a:xfrm>
              <a:off x="3665" y="2688"/>
              <a:ext cx="239"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6</a:t>
              </a:r>
            </a:p>
          </p:txBody>
        </p:sp>
        <p:sp>
          <p:nvSpPr>
            <p:cNvPr id="34861" name="Text Box 37"/>
            <p:cNvSpPr txBox="1">
              <a:spLocks noChangeArrowheads="1"/>
            </p:cNvSpPr>
            <p:nvPr/>
          </p:nvSpPr>
          <p:spPr bwMode="auto">
            <a:xfrm>
              <a:off x="4049" y="2688"/>
              <a:ext cx="362"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16</a:t>
              </a:r>
            </a:p>
          </p:txBody>
        </p:sp>
        <p:sp>
          <p:nvSpPr>
            <p:cNvPr id="34862" name="Text Box 38"/>
            <p:cNvSpPr txBox="1">
              <a:spLocks noChangeArrowheads="1"/>
            </p:cNvSpPr>
            <p:nvPr/>
          </p:nvSpPr>
          <p:spPr bwMode="auto">
            <a:xfrm>
              <a:off x="4416" y="2688"/>
              <a:ext cx="362"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57</a:t>
              </a:r>
            </a:p>
          </p:txBody>
        </p:sp>
        <p:sp>
          <p:nvSpPr>
            <p:cNvPr id="34863" name="Text Box 39"/>
            <p:cNvSpPr txBox="1">
              <a:spLocks noChangeArrowheads="1"/>
            </p:cNvSpPr>
            <p:nvPr/>
          </p:nvSpPr>
          <p:spPr bwMode="auto">
            <a:xfrm>
              <a:off x="4704" y="2688"/>
              <a:ext cx="484"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132</a:t>
              </a:r>
            </a:p>
          </p:txBody>
        </p:sp>
      </p:grpSp>
      <p:grpSp>
        <p:nvGrpSpPr>
          <p:cNvPr id="7" name="Group 52"/>
          <p:cNvGrpSpPr>
            <a:grpSpLocks/>
          </p:cNvGrpSpPr>
          <p:nvPr/>
        </p:nvGrpSpPr>
        <p:grpSpPr bwMode="auto">
          <a:xfrm>
            <a:off x="3618405" y="2127040"/>
            <a:ext cx="4876800" cy="461963"/>
            <a:chOff x="2064" y="2400"/>
            <a:chExt cx="3072" cy="291"/>
          </a:xfrm>
        </p:grpSpPr>
        <p:grpSp>
          <p:nvGrpSpPr>
            <p:cNvPr id="8" name="Group 19"/>
            <p:cNvGrpSpPr>
              <a:grpSpLocks/>
            </p:cNvGrpSpPr>
            <p:nvPr/>
          </p:nvGrpSpPr>
          <p:grpSpPr bwMode="auto">
            <a:xfrm>
              <a:off x="2064" y="2448"/>
              <a:ext cx="3072" cy="192"/>
              <a:chOff x="2064" y="2448"/>
              <a:chExt cx="3072" cy="192"/>
            </a:xfrm>
          </p:grpSpPr>
          <p:sp>
            <p:nvSpPr>
              <p:cNvPr id="34850" name="Rectangle 11"/>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34851" name="Rectangle 13"/>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34852" name="Rectangle 15"/>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34853" name="Rectangle 16"/>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smtClean="0">
                  <a:solidFill>
                    <a:prstClr val="black"/>
                  </a:solidFill>
                  <a:ea typeface="+mn-ea"/>
                  <a:cs typeface="Arial Unicode MS" pitchFamily="-112" charset="0"/>
                </a:endParaRPr>
              </a:p>
            </p:txBody>
          </p:sp>
          <p:sp>
            <p:nvSpPr>
              <p:cNvPr id="34854" name="Line 18"/>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34842" name="Text Box 40"/>
            <p:cNvSpPr txBox="1">
              <a:spLocks noChangeArrowheads="1"/>
            </p:cNvSpPr>
            <p:nvPr/>
          </p:nvSpPr>
          <p:spPr bwMode="auto">
            <a:xfrm>
              <a:off x="2160" y="2400"/>
              <a:ext cx="239"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a:t>
              </a:r>
            </a:p>
          </p:txBody>
        </p:sp>
        <p:sp>
          <p:nvSpPr>
            <p:cNvPr id="34843" name="Text Box 41"/>
            <p:cNvSpPr txBox="1">
              <a:spLocks noChangeArrowheads="1"/>
            </p:cNvSpPr>
            <p:nvPr/>
          </p:nvSpPr>
          <p:spPr bwMode="auto">
            <a:xfrm>
              <a:off x="2513" y="2400"/>
              <a:ext cx="239"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34844" name="Text Box 42"/>
            <p:cNvSpPr txBox="1">
              <a:spLocks noChangeArrowheads="1"/>
            </p:cNvSpPr>
            <p:nvPr/>
          </p:nvSpPr>
          <p:spPr bwMode="auto">
            <a:xfrm>
              <a:off x="2928" y="2400"/>
              <a:ext cx="239"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4</a:t>
              </a:r>
            </a:p>
          </p:txBody>
        </p:sp>
        <p:sp>
          <p:nvSpPr>
            <p:cNvPr id="34845" name="Text Box 43"/>
            <p:cNvSpPr txBox="1">
              <a:spLocks noChangeArrowheads="1"/>
            </p:cNvSpPr>
            <p:nvPr/>
          </p:nvSpPr>
          <p:spPr bwMode="auto">
            <a:xfrm>
              <a:off x="3264" y="2400"/>
              <a:ext cx="362"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11</a:t>
              </a:r>
            </a:p>
          </p:txBody>
        </p:sp>
        <p:sp>
          <p:nvSpPr>
            <p:cNvPr id="34846" name="Text Box 44"/>
            <p:cNvSpPr txBox="1">
              <a:spLocks noChangeArrowheads="1"/>
            </p:cNvSpPr>
            <p:nvPr/>
          </p:nvSpPr>
          <p:spPr bwMode="auto">
            <a:xfrm>
              <a:off x="3665" y="2400"/>
              <a:ext cx="362"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31</a:t>
              </a:r>
            </a:p>
          </p:txBody>
        </p:sp>
        <p:sp>
          <p:nvSpPr>
            <p:cNvPr id="34847" name="Text Box 45"/>
            <p:cNvSpPr txBox="1">
              <a:spLocks noChangeArrowheads="1"/>
            </p:cNvSpPr>
            <p:nvPr/>
          </p:nvSpPr>
          <p:spPr bwMode="auto">
            <a:xfrm>
              <a:off x="4049" y="2400"/>
              <a:ext cx="362"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45</a:t>
              </a:r>
            </a:p>
          </p:txBody>
        </p:sp>
        <p:sp>
          <p:nvSpPr>
            <p:cNvPr id="34848" name="Text Box 46"/>
            <p:cNvSpPr txBox="1">
              <a:spLocks noChangeArrowheads="1"/>
            </p:cNvSpPr>
            <p:nvPr/>
          </p:nvSpPr>
          <p:spPr bwMode="auto">
            <a:xfrm>
              <a:off x="4320" y="2400"/>
              <a:ext cx="484" cy="291"/>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173</a:t>
              </a:r>
            </a:p>
          </p:txBody>
        </p:sp>
        <p:sp>
          <p:nvSpPr>
            <p:cNvPr id="34849" name="Text Box 47"/>
            <p:cNvSpPr txBox="1">
              <a:spLocks noChangeArrowheads="1"/>
            </p:cNvSpPr>
            <p:nvPr/>
          </p:nvSpPr>
          <p:spPr bwMode="auto">
            <a:xfrm>
              <a:off x="4747" y="2400"/>
              <a:ext cx="116" cy="288"/>
            </a:xfrm>
            <a:prstGeom prst="rect">
              <a:avLst/>
            </a:prstGeom>
            <a:noFill/>
            <a:ln w="9525">
              <a:noFill/>
              <a:miter lim="800000"/>
              <a:headEnd/>
              <a:tailEnd/>
            </a:ln>
          </p:spPr>
          <p:txBody>
            <a:bodyPr wrap="none">
              <a:spAutoFit/>
            </a:bodyPr>
            <a:lstStyle/>
            <a:p>
              <a:pPr defTabSz="914400"/>
              <a:endParaRPr lang="el-GR" smtClean="0">
                <a:solidFill>
                  <a:prstClr val="black"/>
                </a:solidFill>
                <a:ea typeface="+mn-ea"/>
                <a:cs typeface="Arial Unicode MS" pitchFamily="-112" charset="0"/>
              </a:endParaRPr>
            </a:p>
          </p:txBody>
        </p:sp>
      </p:grpSp>
      <p:sp>
        <p:nvSpPr>
          <p:cNvPr id="34835" name="Text Box 48"/>
          <p:cNvSpPr txBox="1">
            <a:spLocks noChangeArrowheads="1"/>
          </p:cNvSpPr>
          <p:nvPr/>
        </p:nvSpPr>
        <p:spPr bwMode="auto">
          <a:xfrm>
            <a:off x="3618405" y="3193840"/>
            <a:ext cx="379413" cy="461963"/>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2</a:t>
            </a:r>
          </a:p>
        </p:txBody>
      </p:sp>
      <p:sp>
        <p:nvSpPr>
          <p:cNvPr id="34836" name="AutoShape 49"/>
          <p:cNvSpPr>
            <a:spLocks noChangeArrowheads="1"/>
          </p:cNvSpPr>
          <p:nvPr/>
        </p:nvSpPr>
        <p:spPr bwMode="auto">
          <a:xfrm>
            <a:off x="2399205" y="3270040"/>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smtClean="0">
              <a:solidFill>
                <a:prstClr val="black"/>
              </a:solidFill>
              <a:ea typeface="+mn-ea"/>
              <a:cs typeface="Arial Unicode MS" pitchFamily="-112" charset="0"/>
            </a:endParaRPr>
          </a:p>
        </p:txBody>
      </p:sp>
      <p:sp>
        <p:nvSpPr>
          <p:cNvPr id="34837" name="Text Box 50"/>
          <p:cNvSpPr txBox="1">
            <a:spLocks noChangeArrowheads="1"/>
          </p:cNvSpPr>
          <p:nvPr/>
        </p:nvSpPr>
        <p:spPr bwMode="auto">
          <a:xfrm>
            <a:off x="4237530" y="3193840"/>
            <a:ext cx="573088" cy="461963"/>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31</a:t>
            </a:r>
          </a:p>
        </p:txBody>
      </p:sp>
      <p:sp>
        <p:nvSpPr>
          <p:cNvPr id="34838" name="Text Box 46"/>
          <p:cNvSpPr txBox="1">
            <a:spLocks noChangeArrowheads="1"/>
          </p:cNvSpPr>
          <p:nvPr/>
        </p:nvSpPr>
        <p:spPr bwMode="auto">
          <a:xfrm>
            <a:off x="7809405" y="2127040"/>
            <a:ext cx="768350" cy="461963"/>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174</a:t>
            </a:r>
          </a:p>
        </p:txBody>
      </p:sp>
      <p:sp>
        <p:nvSpPr>
          <p:cNvPr id="34839" name="Text Box 50"/>
          <p:cNvSpPr txBox="1">
            <a:spLocks noChangeArrowheads="1"/>
          </p:cNvSpPr>
          <p:nvPr/>
        </p:nvSpPr>
        <p:spPr bwMode="auto">
          <a:xfrm>
            <a:off x="4948730" y="3193840"/>
            <a:ext cx="574675" cy="461963"/>
          </a:xfrm>
          <a:prstGeom prst="rect">
            <a:avLst/>
          </a:prstGeom>
          <a:noFill/>
          <a:ln w="9525">
            <a:noFill/>
            <a:miter lim="800000"/>
            <a:headEnd/>
            <a:tailEnd/>
          </a:ln>
        </p:spPr>
        <p:txBody>
          <a:bodyPr wrap="none">
            <a:spAutoFit/>
          </a:bodyPr>
          <a:lstStyle/>
          <a:p>
            <a:pPr defTabSz="914400"/>
            <a:r>
              <a:rPr lang="en-US" smtClean="0">
                <a:solidFill>
                  <a:prstClr val="black"/>
                </a:solidFill>
                <a:latin typeface="Lucida Sans" pitchFamily="-112" charset="0"/>
                <a:ea typeface="+mn-ea"/>
                <a:cs typeface="Arial Unicode MS" pitchFamily="-112" charset="0"/>
              </a:rPr>
              <a:t>54</a:t>
            </a:r>
          </a:p>
        </p:txBody>
      </p:sp>
      <p:sp>
        <p:nvSpPr>
          <p:cNvPr id="34840" name="Text Box 50"/>
          <p:cNvSpPr txBox="1">
            <a:spLocks noChangeArrowheads="1"/>
          </p:cNvSpPr>
          <p:nvPr/>
        </p:nvSpPr>
        <p:spPr bwMode="auto">
          <a:xfrm>
            <a:off x="5371005" y="3193840"/>
            <a:ext cx="788988" cy="461963"/>
          </a:xfrm>
          <a:prstGeom prst="rect">
            <a:avLst/>
          </a:prstGeom>
          <a:noFill/>
          <a:ln w="9525">
            <a:noFill/>
            <a:miter lim="800000"/>
            <a:headEnd/>
            <a:tailEnd/>
          </a:ln>
        </p:spPr>
        <p:txBody>
          <a:bodyPr wrap="square">
            <a:spAutoFit/>
          </a:bodyPr>
          <a:lstStyle/>
          <a:p>
            <a:pPr defTabSz="914400"/>
            <a:r>
              <a:rPr lang="en-US" dirty="0" smtClean="0">
                <a:solidFill>
                  <a:prstClr val="black"/>
                </a:solidFill>
                <a:latin typeface="Lucida Sans" pitchFamily="-112" charset="0"/>
                <a:ea typeface="+mn-ea"/>
                <a:cs typeface="Arial Unicode MS" pitchFamily="-112" charset="0"/>
              </a:rPr>
              <a:t>101</a:t>
            </a:r>
          </a:p>
        </p:txBody>
      </p:sp>
      <p:sp>
        <p:nvSpPr>
          <p:cNvPr id="10" name="Rectangle 9"/>
          <p:cNvSpPr/>
          <p:nvPr/>
        </p:nvSpPr>
        <p:spPr>
          <a:xfrm>
            <a:off x="3618406" y="3270040"/>
            <a:ext cx="2438400" cy="304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Straight Connector 11"/>
          <p:cNvCxnSpPr/>
          <p:nvPr/>
        </p:nvCxnSpPr>
        <p:spPr>
          <a:xfrm>
            <a:off x="4150218" y="3270040"/>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10" idx="0"/>
          </p:cNvCxnSpPr>
          <p:nvPr/>
        </p:nvCxnSpPr>
        <p:spPr>
          <a:xfrm flipH="1">
            <a:off x="4837605" y="3270040"/>
            <a:ext cx="1" cy="3048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462156" y="3270040"/>
            <a:ext cx="0" cy="304800"/>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17194" y="1351045"/>
            <a:ext cx="4189210" cy="369332"/>
          </a:xfrm>
          <a:prstGeom prst="rect">
            <a:avLst/>
          </a:prstGeom>
          <a:noFill/>
        </p:spPr>
        <p:txBody>
          <a:bodyPr wrap="square" rtlCol="0">
            <a:spAutoFit/>
          </a:bodyPr>
          <a:lstStyle/>
          <a:p>
            <a:pPr defTabSz="914400">
              <a:defRPr/>
            </a:pPr>
            <a:r>
              <a:rPr lang="el-GR" sz="1800" i="1" dirty="0">
                <a:solidFill>
                  <a:prstClr val="black"/>
                </a:solidFill>
                <a:latin typeface="+mn-lt"/>
                <a:ea typeface="Arial Unicode MS" charset="0"/>
                <a:cs typeface="Arial Unicode MS" charset="0"/>
              </a:rPr>
              <a:t>Όροι </a:t>
            </a:r>
            <a:r>
              <a:rPr lang="en-US" sz="1800" i="1" dirty="0" smtClean="0">
                <a:solidFill>
                  <a:prstClr val="black"/>
                </a:solidFill>
                <a:latin typeface="+mn-lt"/>
                <a:ea typeface="Arial Unicode MS" charset="0"/>
                <a:cs typeface="Arial Unicode MS" charset="0"/>
              </a:rPr>
              <a:t>(term) </a:t>
            </a:r>
            <a:r>
              <a:rPr lang="el-GR" sz="1800" i="1" dirty="0" smtClean="0">
                <a:solidFill>
                  <a:prstClr val="black"/>
                </a:solidFill>
                <a:latin typeface="+mn-lt"/>
                <a:ea typeface="Arial Unicode MS" charset="0"/>
                <a:cs typeface="Arial Unicode MS" charset="0"/>
              </a:rPr>
              <a:t>-&gt; </a:t>
            </a:r>
            <a:r>
              <a:rPr lang="el-GR" sz="1800" i="1" dirty="0">
                <a:solidFill>
                  <a:prstClr val="black"/>
                </a:solidFill>
                <a:latin typeface="+mn-lt"/>
                <a:ea typeface="Arial Unicode MS" charset="0"/>
                <a:cs typeface="Arial Unicode MS" charset="0"/>
              </a:rPr>
              <a:t>Λεξιλόγιο </a:t>
            </a:r>
            <a:r>
              <a:rPr lang="en-US" sz="1800" i="1" dirty="0">
                <a:solidFill>
                  <a:prstClr val="black"/>
                </a:solidFill>
                <a:latin typeface="+mn-lt"/>
                <a:ea typeface="Arial Unicode MS" charset="0"/>
                <a:cs typeface="Arial Unicode MS" charset="0"/>
              </a:rPr>
              <a:t>(Vocabulary)</a:t>
            </a:r>
            <a:endParaRPr lang="el-GR" sz="1800" i="1" dirty="0">
              <a:solidFill>
                <a:prstClr val="black"/>
              </a:solidFill>
              <a:latin typeface="+mn-lt"/>
              <a:ea typeface="Arial Unicode MS" charset="0"/>
              <a:cs typeface="Arial Unicode MS" charset="0"/>
            </a:endParaRPr>
          </a:p>
        </p:txBody>
      </p:sp>
    </p:spTree>
    <p:extLst>
      <p:ext uri="{BB962C8B-B14F-4D97-AF65-F5344CB8AC3E}">
        <p14:creationId xmlns:p14="http://schemas.microsoft.com/office/powerpoint/2010/main" val="423716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0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83"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sz="3600" i="1" dirty="0" smtClean="0">
                <a:solidFill>
                  <a:schemeClr val="accent2">
                    <a:lumMod val="75000"/>
                  </a:schemeClr>
                </a:solidFill>
                <a:ea typeface="ＭＳ Ｐゴシック" pitchFamily="34" charset="-128"/>
              </a:rPr>
              <a:t>Τι θα δούμε σήμερα;</a:t>
            </a:r>
            <a:endParaRPr lang="en-US" sz="3600" i="1" dirty="0" smtClean="0">
              <a:solidFill>
                <a:schemeClr val="accent2">
                  <a:lumMod val="75000"/>
                </a:schemeClr>
              </a:solidFill>
              <a:ea typeface="ＭＳ Ｐゴシック" pitchFamily="34" charset="-128"/>
            </a:endParaRPr>
          </a:p>
        </p:txBody>
      </p:sp>
      <p:sp>
        <p:nvSpPr>
          <p:cNvPr id="20483" name="Rectangle 3"/>
          <p:cNvSpPr>
            <a:spLocks noGrp="1" noChangeArrowheads="1"/>
          </p:cNvSpPr>
          <p:nvPr>
            <p:ph idx="1"/>
          </p:nvPr>
        </p:nvSpPr>
        <p:spPr>
          <a:xfrm>
            <a:off x="483224" y="1556792"/>
            <a:ext cx="8003232" cy="3773016"/>
          </a:xfrm>
        </p:spPr>
        <p:txBody>
          <a:bodyPr/>
          <a:lstStyle/>
          <a:p>
            <a:pPr eaLnBrk="1" hangingPunct="1">
              <a:buFont typeface="Wingdings" pitchFamily="2" charset="2"/>
              <a:buNone/>
            </a:pPr>
            <a:endParaRPr lang="en-US" sz="2000" dirty="0" smtClean="0">
              <a:ea typeface="ＭＳ Ｐゴシック" pitchFamily="34" charset="-128"/>
            </a:endParaRPr>
          </a:p>
          <a:p>
            <a:pPr marL="0" indent="0" eaLnBrk="1" hangingPunct="1">
              <a:buNone/>
            </a:pPr>
            <a:r>
              <a:rPr lang="el-GR" sz="2400" dirty="0" smtClean="0">
                <a:solidFill>
                  <a:schemeClr val="accent6">
                    <a:lumMod val="75000"/>
                  </a:schemeClr>
                </a:solidFill>
                <a:ea typeface="ＭＳ Ｐゴシック" pitchFamily="34" charset="-128"/>
              </a:rPr>
              <a:t>Καταχωρήσεις</a:t>
            </a:r>
          </a:p>
          <a:p>
            <a:pPr marL="342900" lvl="1" indent="0" eaLnBrk="1" hangingPunct="1">
              <a:buNone/>
            </a:pPr>
            <a:endParaRPr lang="en-US" sz="2000" dirty="0" smtClean="0">
              <a:solidFill>
                <a:schemeClr val="tx2">
                  <a:lumMod val="75000"/>
                </a:schemeClr>
              </a:solidFill>
              <a:ea typeface="ＭＳ Ｐゴシック" pitchFamily="34" charset="-128"/>
            </a:endParaRPr>
          </a:p>
          <a:p>
            <a:pPr lvl="1" eaLnBrk="1" hangingPunct="1">
              <a:buFont typeface="Wingdings" panose="05000000000000000000" pitchFamily="2" charset="2"/>
              <a:buChar char="§"/>
            </a:pPr>
            <a:endParaRPr lang="en-US" sz="2000" dirty="0" smtClean="0">
              <a:solidFill>
                <a:schemeClr val="tx2">
                  <a:lumMod val="75000"/>
                </a:schemeClr>
              </a:solidFill>
              <a:ea typeface="ＭＳ Ｐゴシック" pitchFamily="34" charset="-128"/>
            </a:endParaRPr>
          </a:p>
          <a:p>
            <a:pPr lvl="1" eaLnBrk="1" hangingPunct="1">
              <a:buFont typeface="Wingdings" panose="05000000000000000000" pitchFamily="2" charset="2"/>
              <a:buChar char="§"/>
            </a:pPr>
            <a:r>
              <a:rPr lang="el-GR" sz="2000" dirty="0" smtClean="0">
                <a:solidFill>
                  <a:schemeClr val="tx2">
                    <a:lumMod val="75000"/>
                  </a:schemeClr>
                </a:solidFill>
                <a:ea typeface="ＭＳ Ｐゴシック" pitchFamily="34" charset="-128"/>
              </a:rPr>
              <a:t>Ασκήσεις για συγχώνευση</a:t>
            </a:r>
          </a:p>
          <a:p>
            <a:pPr lvl="1" eaLnBrk="1" hangingPunct="1">
              <a:buFont typeface="Wingdings" panose="05000000000000000000" pitchFamily="2" charset="2"/>
              <a:buChar char="§"/>
            </a:pPr>
            <a:endParaRPr lang="el-GR" sz="2000" dirty="0">
              <a:solidFill>
                <a:schemeClr val="tx2">
                  <a:lumMod val="75000"/>
                </a:schemeClr>
              </a:solidFill>
              <a:ea typeface="ＭＳ Ｐゴシック" pitchFamily="34" charset="-128"/>
            </a:endParaRPr>
          </a:p>
          <a:p>
            <a:pPr lvl="1" eaLnBrk="1" hangingPunct="1">
              <a:buFont typeface="Wingdings" panose="05000000000000000000" pitchFamily="2" charset="2"/>
              <a:buChar char="§"/>
            </a:pPr>
            <a:r>
              <a:rPr lang="el-GR" sz="2000" dirty="0" smtClean="0">
                <a:solidFill>
                  <a:schemeClr val="tx2">
                    <a:lumMod val="75000"/>
                  </a:schemeClr>
                </a:solidFill>
                <a:ea typeface="ＭＳ Ｐゴシック" pitchFamily="34" charset="-128"/>
              </a:rPr>
              <a:t>Γρηγορότερη συγχώνευση</a:t>
            </a:r>
            <a:r>
              <a:rPr lang="en-US" sz="2000" dirty="0" smtClean="0">
                <a:solidFill>
                  <a:schemeClr val="tx2">
                    <a:lumMod val="75000"/>
                  </a:schemeClr>
                </a:solidFill>
                <a:ea typeface="ＭＳ Ｐゴシック" pitchFamily="34" charset="-128"/>
              </a:rPr>
              <a:t>: </a:t>
            </a:r>
            <a:r>
              <a:rPr lang="el-GR" sz="2000" i="1" dirty="0" smtClean="0">
                <a:solidFill>
                  <a:schemeClr val="tx2">
                    <a:lumMod val="75000"/>
                  </a:schemeClr>
                </a:solidFill>
                <a:ea typeface="ＭＳ Ｐゴシック" pitchFamily="34" charset="-128"/>
              </a:rPr>
              <a:t>Λίστες Παράβλεψης </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skip lists</a:t>
            </a:r>
            <a:r>
              <a:rPr lang="el-GR" sz="2000" dirty="0" smtClean="0">
                <a:solidFill>
                  <a:schemeClr val="tx2">
                    <a:lumMod val="75000"/>
                  </a:schemeClr>
                </a:solidFill>
                <a:ea typeface="ＭＳ Ｐゴシック" pitchFamily="34" charset="-128"/>
              </a:rPr>
              <a:t>)</a:t>
            </a:r>
          </a:p>
          <a:p>
            <a:pPr lvl="1" eaLnBrk="1" hangingPunct="1">
              <a:buFont typeface="Wingdings" panose="05000000000000000000" pitchFamily="2" charset="2"/>
              <a:buChar char="§"/>
            </a:pPr>
            <a:endParaRPr lang="en-US" sz="2000" dirty="0" smtClean="0">
              <a:solidFill>
                <a:schemeClr val="tx2">
                  <a:lumMod val="75000"/>
                </a:schemeClr>
              </a:solidFill>
              <a:ea typeface="ＭＳ Ｐゴシック" pitchFamily="34" charset="-128"/>
            </a:endParaRPr>
          </a:p>
          <a:p>
            <a:pPr lvl="1" eaLnBrk="1" hangingPunct="1">
              <a:buFont typeface="Wingdings" panose="05000000000000000000" pitchFamily="2" charset="2"/>
              <a:buChar char="§"/>
            </a:pPr>
            <a:r>
              <a:rPr lang="el-GR" sz="2000" dirty="0" smtClean="0">
                <a:solidFill>
                  <a:schemeClr val="tx2">
                    <a:lumMod val="75000"/>
                  </a:schemeClr>
                </a:solidFill>
                <a:ea typeface="ＭＳ Ｐゴシック" pitchFamily="34" charset="-128"/>
              </a:rPr>
              <a:t>Λίστες καταχωρήσεων </a:t>
            </a:r>
            <a:r>
              <a:rPr lang="el-GR" sz="2000" i="1" dirty="0" smtClean="0">
                <a:solidFill>
                  <a:schemeClr val="tx2">
                    <a:lumMod val="75000"/>
                  </a:schemeClr>
                </a:solidFill>
                <a:ea typeface="ＭＳ Ｐゴシック" pitchFamily="34" charset="-128"/>
              </a:rPr>
              <a:t>με πληροφορίες θέσεων </a:t>
            </a:r>
            <a:r>
              <a:rPr lang="el-GR" sz="2000" dirty="0" smtClean="0">
                <a:solidFill>
                  <a:schemeClr val="tx2">
                    <a:lumMod val="75000"/>
                  </a:schemeClr>
                </a:solidFill>
                <a:ea typeface="ＭＳ Ｐゴシック" pitchFamily="34" charset="-128"/>
              </a:rPr>
              <a:t>(</a:t>
            </a:r>
            <a:r>
              <a:rPr lang="en-US" sz="2000" i="1" dirty="0" smtClean="0">
                <a:solidFill>
                  <a:schemeClr val="accent2">
                    <a:lumMod val="75000"/>
                  </a:schemeClr>
                </a:solidFill>
                <a:ea typeface="ＭＳ Ｐゴシック" pitchFamily="34" charset="-128"/>
              </a:rPr>
              <a:t>positional postings</a:t>
            </a:r>
            <a:r>
              <a:rPr lang="el-GR" sz="2000" dirty="0" smtClean="0">
                <a:solidFill>
                  <a:schemeClr val="tx2">
                    <a:lumMod val="75000"/>
                  </a:schemeClr>
                </a:solidFill>
                <a:ea typeface="ＭＳ Ｐゴシック" pitchFamily="34" charset="-128"/>
              </a:rPr>
              <a:t>)</a:t>
            </a:r>
            <a:r>
              <a:rPr lang="en-US" sz="2000" dirty="0" smtClean="0">
                <a:solidFill>
                  <a:schemeClr val="tx2">
                    <a:lumMod val="75000"/>
                  </a:schemeClr>
                </a:solidFill>
                <a:ea typeface="ＭＳ Ｐゴシック" pitchFamily="34" charset="-128"/>
              </a:rPr>
              <a:t> </a:t>
            </a:r>
            <a:r>
              <a:rPr lang="el-GR" sz="2000" dirty="0" smtClean="0">
                <a:solidFill>
                  <a:schemeClr val="tx2">
                    <a:lumMod val="75000"/>
                  </a:schemeClr>
                </a:solidFill>
                <a:ea typeface="ＭＳ Ｐゴシック" pitchFamily="34" charset="-128"/>
              </a:rPr>
              <a:t>και ερωτήματα φράσεων (</a:t>
            </a:r>
            <a:r>
              <a:rPr lang="en-US" sz="2000" dirty="0" smtClean="0">
                <a:solidFill>
                  <a:schemeClr val="tx2">
                    <a:lumMod val="75000"/>
                  </a:schemeClr>
                </a:solidFill>
                <a:ea typeface="ＭＳ Ｐゴシック" pitchFamily="34" charset="-128"/>
              </a:rPr>
              <a:t> </a:t>
            </a:r>
            <a:r>
              <a:rPr lang="en-US" sz="2000" i="1" dirty="0" smtClean="0">
                <a:solidFill>
                  <a:schemeClr val="accent2">
                    <a:lumMod val="75000"/>
                  </a:schemeClr>
                </a:solidFill>
                <a:ea typeface="ＭＳ Ｐゴシック" pitchFamily="34" charset="-128"/>
              </a:rPr>
              <a:t>phrase queries</a:t>
            </a:r>
            <a:r>
              <a:rPr lang="el-GR" sz="2000" dirty="0" smtClean="0">
                <a:solidFill>
                  <a:schemeClr val="tx2">
                    <a:lumMod val="75000"/>
                  </a:schemeClr>
                </a:solidFill>
                <a:ea typeface="ＭＳ Ｐゴシック" pitchFamily="34" charset="-128"/>
              </a:rPr>
              <a:t>)</a:t>
            </a:r>
            <a:endParaRPr lang="en-US" sz="2000" dirty="0" smtClean="0">
              <a:solidFill>
                <a:schemeClr val="tx2">
                  <a:lumMod val="75000"/>
                </a:schemeClr>
              </a:solidFill>
              <a:ea typeface="ＭＳ Ｐゴシック" pitchFamily="34" charset="-128"/>
            </a:endParaRPr>
          </a:p>
        </p:txBody>
      </p:sp>
      <p:sp>
        <p:nvSpPr>
          <p:cNvPr id="20484" name="Slide Number Placeholder 3"/>
          <p:cNvSpPr>
            <a:spLocks noGrp="1"/>
          </p:cNvSpPr>
          <p:nvPr>
            <p:ph type="sldNum" sz="quarter" idx="12"/>
          </p:nvPr>
        </p:nvSpPr>
        <p:spPr bwMode="auto">
          <a:noFill/>
          <a:ln>
            <a:miter lim="800000"/>
            <a:headEnd/>
            <a:tailEnd/>
          </a:ln>
        </p:spPr>
        <p:txBody>
          <a:bodyPr/>
          <a:lstStyle/>
          <a:p>
            <a:fld id="{8EC893A0-1466-4038-A3EB-A44E730DDBBF}" type="slidenum">
              <a:rPr lang="en-US"/>
              <a:pPr/>
              <a:t>73</a:t>
            </a:fld>
            <a:endParaRPr lang="en-US"/>
          </a:p>
        </p:txBody>
      </p:sp>
    </p:spTree>
    <p:extLst>
      <p:ext uri="{BB962C8B-B14F-4D97-AF65-F5344CB8AC3E}">
        <p14:creationId xmlns:p14="http://schemas.microsoft.com/office/powerpoint/2010/main" val="231644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4"/>
          <p:cNvSpPr>
            <a:spLocks noGrp="1" noChangeArrowheads="1"/>
          </p:cNvSpPr>
          <p:nvPr>
            <p:ph type="title"/>
          </p:nvPr>
        </p:nvSpPr>
        <p:spPr>
          <a:xfrm>
            <a:off x="323528" y="731837"/>
            <a:ext cx="7886700" cy="1325563"/>
          </a:xfrm>
        </p:spPr>
        <p:txBody>
          <a:bodyPr/>
          <a:lstStyle/>
          <a:p>
            <a:pPr algn="ctr" eaLnBrk="1" hangingPunct="1"/>
            <a:r>
              <a:rPr lang="el-GR" dirty="0" smtClean="0">
                <a:solidFill>
                  <a:schemeClr val="accent2">
                    <a:lumMod val="75000"/>
                  </a:schemeClr>
                </a:solidFill>
                <a:ea typeface="ＭＳ Ｐゴシック" pitchFamily="34" charset="-128"/>
              </a:rPr>
              <a:t>Βασική συγχώνευση</a:t>
            </a:r>
            <a:endParaRPr lang="en-US" dirty="0" smtClean="0">
              <a:solidFill>
                <a:schemeClr val="accent2">
                  <a:lumMod val="75000"/>
                </a:schemeClr>
              </a:solidFill>
              <a:ea typeface="ＭＳ Ｐゴシック" pitchFamily="34" charset="-128"/>
            </a:endParaRPr>
          </a:p>
        </p:txBody>
      </p:sp>
      <p:sp>
        <p:nvSpPr>
          <p:cNvPr id="50217" name="Slide Number Placeholder 40"/>
          <p:cNvSpPr>
            <a:spLocks noGrp="1"/>
          </p:cNvSpPr>
          <p:nvPr>
            <p:ph type="sldNum" sz="quarter" idx="12"/>
          </p:nvPr>
        </p:nvSpPr>
        <p:spPr bwMode="auto">
          <a:noFill/>
          <a:ln>
            <a:miter lim="800000"/>
            <a:headEnd/>
            <a:tailEnd/>
          </a:ln>
        </p:spPr>
        <p:txBody>
          <a:bodyPr/>
          <a:lstStyle/>
          <a:p>
            <a:fld id="{EA04ED0B-50E3-48A3-BC03-B0595931CB2D}" type="slidenum">
              <a:rPr lang="en-US"/>
              <a:pPr/>
              <a:t>74</a:t>
            </a:fld>
            <a:endParaRPr lang="en-US"/>
          </a:p>
        </p:txBody>
      </p:sp>
      <p:sp>
        <p:nvSpPr>
          <p:cNvPr id="50180" name="Text Box 46"/>
          <p:cNvSpPr txBox="1">
            <a:spLocks noChangeArrowheads="1"/>
          </p:cNvSpPr>
          <p:nvPr/>
        </p:nvSpPr>
        <p:spPr bwMode="auto">
          <a:xfrm>
            <a:off x="6878638" y="3429000"/>
            <a:ext cx="766557" cy="461665"/>
          </a:xfrm>
          <a:prstGeom prst="rect">
            <a:avLst/>
          </a:prstGeom>
          <a:noFill/>
          <a:ln w="9525">
            <a:solidFill>
              <a:schemeClr val="tx1"/>
            </a:solidFill>
            <a:miter lim="800000"/>
            <a:headEnd/>
            <a:tailEnd/>
          </a:ln>
        </p:spPr>
        <p:txBody>
          <a:bodyPr wrap="none">
            <a:spAutoFit/>
          </a:bodyPr>
          <a:lstStyle/>
          <a:p>
            <a:r>
              <a:rPr lang="en-US">
                <a:solidFill>
                  <a:schemeClr val="tx1"/>
                </a:solidFill>
              </a:rPr>
              <a:t>128</a:t>
            </a:r>
          </a:p>
        </p:txBody>
      </p:sp>
      <p:sp>
        <p:nvSpPr>
          <p:cNvPr id="50181" name="Text Box 47"/>
          <p:cNvSpPr txBox="1">
            <a:spLocks noChangeArrowheads="1"/>
          </p:cNvSpPr>
          <p:nvPr/>
        </p:nvSpPr>
        <p:spPr bwMode="auto">
          <a:xfrm>
            <a:off x="7351713" y="3962400"/>
            <a:ext cx="577850" cy="466725"/>
          </a:xfrm>
          <a:prstGeom prst="rect">
            <a:avLst/>
          </a:prstGeom>
          <a:noFill/>
          <a:ln w="9525">
            <a:solidFill>
              <a:schemeClr val="tx1"/>
            </a:solidFill>
            <a:miter lim="800000"/>
            <a:headEnd/>
            <a:tailEnd/>
          </a:ln>
        </p:spPr>
        <p:txBody>
          <a:bodyPr wrap="none">
            <a:spAutoFit/>
          </a:bodyPr>
          <a:lstStyle/>
          <a:p>
            <a:r>
              <a:rPr lang="en-US">
                <a:solidFill>
                  <a:schemeClr val="tx1"/>
                </a:solidFill>
              </a:rPr>
              <a:t>31</a:t>
            </a:r>
          </a:p>
        </p:txBody>
      </p:sp>
      <p:sp>
        <p:nvSpPr>
          <p:cNvPr id="50182" name="Text Box 49"/>
          <p:cNvSpPr txBox="1">
            <a:spLocks noChangeArrowheads="1"/>
          </p:cNvSpPr>
          <p:nvPr/>
        </p:nvSpPr>
        <p:spPr bwMode="auto">
          <a:xfrm>
            <a:off x="2514600" y="34290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0183" name="AutoShape 50"/>
          <p:cNvCxnSpPr>
            <a:cxnSpLocks noChangeShapeType="1"/>
            <a:stCxn id="50182" idx="3"/>
            <a:endCxn id="50184" idx="1"/>
          </p:cNvCxnSpPr>
          <p:nvPr/>
        </p:nvCxnSpPr>
        <p:spPr bwMode="auto">
          <a:xfrm>
            <a:off x="2893230" y="3659833"/>
            <a:ext cx="392057" cy="0"/>
          </a:xfrm>
          <a:prstGeom prst="straightConnector1">
            <a:avLst/>
          </a:prstGeom>
          <a:noFill/>
          <a:ln w="9525">
            <a:solidFill>
              <a:schemeClr val="tx1"/>
            </a:solidFill>
            <a:miter lim="800000"/>
            <a:headEnd/>
            <a:tailEnd type="triangle" w="med" len="med"/>
          </a:ln>
        </p:spPr>
      </p:cxnSp>
      <p:sp>
        <p:nvSpPr>
          <p:cNvPr id="50184" name="Text Box 52"/>
          <p:cNvSpPr txBox="1">
            <a:spLocks noChangeArrowheads="1"/>
          </p:cNvSpPr>
          <p:nvPr/>
        </p:nvSpPr>
        <p:spPr bwMode="auto">
          <a:xfrm>
            <a:off x="3285287" y="34290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4</a:t>
            </a:r>
          </a:p>
        </p:txBody>
      </p:sp>
      <p:cxnSp>
        <p:nvCxnSpPr>
          <p:cNvPr id="50185" name="AutoShape 53"/>
          <p:cNvCxnSpPr>
            <a:cxnSpLocks noChangeShapeType="1"/>
            <a:stCxn id="50184" idx="3"/>
            <a:endCxn id="50186" idx="1"/>
          </p:cNvCxnSpPr>
          <p:nvPr/>
        </p:nvCxnSpPr>
        <p:spPr bwMode="auto">
          <a:xfrm>
            <a:off x="3663917" y="3659833"/>
            <a:ext cx="289708" cy="0"/>
          </a:xfrm>
          <a:prstGeom prst="straightConnector1">
            <a:avLst/>
          </a:prstGeom>
          <a:noFill/>
          <a:ln w="9525">
            <a:solidFill>
              <a:schemeClr val="tx1"/>
            </a:solidFill>
            <a:miter lim="800000"/>
            <a:headEnd/>
            <a:tailEnd type="triangle" w="med" len="med"/>
          </a:ln>
        </p:spPr>
      </p:cxnSp>
      <p:sp>
        <p:nvSpPr>
          <p:cNvPr id="50186" name="Text Box 55"/>
          <p:cNvSpPr txBox="1">
            <a:spLocks noChangeArrowheads="1"/>
          </p:cNvSpPr>
          <p:nvPr/>
        </p:nvSpPr>
        <p:spPr bwMode="auto">
          <a:xfrm>
            <a:off x="3953625" y="34290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0187" name="AutoShape 56"/>
          <p:cNvCxnSpPr>
            <a:cxnSpLocks noChangeShapeType="1"/>
            <a:stCxn id="50186" idx="3"/>
            <a:endCxn id="50188" idx="1"/>
          </p:cNvCxnSpPr>
          <p:nvPr/>
        </p:nvCxnSpPr>
        <p:spPr bwMode="auto">
          <a:xfrm>
            <a:off x="4332255" y="3659833"/>
            <a:ext cx="107983" cy="149"/>
          </a:xfrm>
          <a:prstGeom prst="straightConnector1">
            <a:avLst/>
          </a:prstGeom>
          <a:noFill/>
          <a:ln w="9525">
            <a:solidFill>
              <a:schemeClr val="tx1"/>
            </a:solidFill>
            <a:miter lim="800000"/>
            <a:headEnd/>
            <a:tailEnd type="triangle" w="med" len="med"/>
          </a:ln>
        </p:spPr>
      </p:cxnSp>
      <p:sp>
        <p:nvSpPr>
          <p:cNvPr id="50188" name="Text Box 58"/>
          <p:cNvSpPr txBox="1">
            <a:spLocks noChangeArrowheads="1"/>
          </p:cNvSpPr>
          <p:nvPr/>
        </p:nvSpPr>
        <p:spPr bwMode="auto">
          <a:xfrm>
            <a:off x="4440238" y="3429000"/>
            <a:ext cx="574675" cy="461963"/>
          </a:xfrm>
          <a:prstGeom prst="rect">
            <a:avLst/>
          </a:prstGeom>
          <a:noFill/>
          <a:ln w="9525">
            <a:solidFill>
              <a:schemeClr val="tx1"/>
            </a:solidFill>
            <a:miter lim="800000"/>
            <a:headEnd/>
            <a:tailEnd/>
          </a:ln>
        </p:spPr>
        <p:txBody>
          <a:bodyPr wrap="none">
            <a:spAutoFit/>
          </a:bodyPr>
          <a:lstStyle/>
          <a:p>
            <a:r>
              <a:rPr lang="en-US" dirty="0">
                <a:solidFill>
                  <a:schemeClr val="tx1"/>
                </a:solidFill>
              </a:rPr>
              <a:t>41</a:t>
            </a:r>
          </a:p>
        </p:txBody>
      </p:sp>
      <p:cxnSp>
        <p:nvCxnSpPr>
          <p:cNvPr id="50189" name="AutoShape 59"/>
          <p:cNvCxnSpPr>
            <a:cxnSpLocks noChangeShapeType="1"/>
            <a:stCxn id="50188" idx="3"/>
            <a:endCxn id="50190" idx="1"/>
          </p:cNvCxnSpPr>
          <p:nvPr/>
        </p:nvCxnSpPr>
        <p:spPr bwMode="auto">
          <a:xfrm>
            <a:off x="5014913" y="3659188"/>
            <a:ext cx="187325" cy="1587"/>
          </a:xfrm>
          <a:prstGeom prst="straightConnector1">
            <a:avLst/>
          </a:prstGeom>
          <a:noFill/>
          <a:ln w="9525">
            <a:solidFill>
              <a:schemeClr val="tx1"/>
            </a:solidFill>
            <a:miter lim="800000"/>
            <a:headEnd/>
            <a:tailEnd type="triangle" w="med" len="med"/>
          </a:ln>
        </p:spPr>
      </p:cxnSp>
      <p:sp>
        <p:nvSpPr>
          <p:cNvPr id="50190" name="Text Box 61"/>
          <p:cNvSpPr txBox="1">
            <a:spLocks noChangeArrowheads="1"/>
          </p:cNvSpPr>
          <p:nvPr/>
        </p:nvSpPr>
        <p:spPr bwMode="auto">
          <a:xfrm>
            <a:off x="5202238" y="3429000"/>
            <a:ext cx="574675" cy="461963"/>
          </a:xfrm>
          <a:prstGeom prst="rect">
            <a:avLst/>
          </a:prstGeom>
          <a:noFill/>
          <a:ln w="9525">
            <a:solidFill>
              <a:schemeClr val="tx1"/>
            </a:solidFill>
            <a:miter lim="800000"/>
            <a:headEnd/>
            <a:tailEnd/>
          </a:ln>
        </p:spPr>
        <p:txBody>
          <a:bodyPr wrap="none">
            <a:spAutoFit/>
          </a:bodyPr>
          <a:lstStyle/>
          <a:p>
            <a:r>
              <a:rPr lang="en-US">
                <a:solidFill>
                  <a:schemeClr val="tx1"/>
                </a:solidFill>
              </a:rPr>
              <a:t>48</a:t>
            </a:r>
          </a:p>
        </p:txBody>
      </p:sp>
      <p:cxnSp>
        <p:nvCxnSpPr>
          <p:cNvPr id="50191" name="AutoShape 62"/>
          <p:cNvCxnSpPr>
            <a:cxnSpLocks noChangeShapeType="1"/>
            <a:stCxn id="50190" idx="3"/>
            <a:endCxn id="50192" idx="1"/>
          </p:cNvCxnSpPr>
          <p:nvPr/>
        </p:nvCxnSpPr>
        <p:spPr bwMode="auto">
          <a:xfrm flipV="1">
            <a:off x="5776913" y="3659833"/>
            <a:ext cx="263525" cy="149"/>
          </a:xfrm>
          <a:prstGeom prst="straightConnector1">
            <a:avLst/>
          </a:prstGeom>
          <a:noFill/>
          <a:ln w="9525">
            <a:solidFill>
              <a:schemeClr val="tx1"/>
            </a:solidFill>
            <a:miter lim="800000"/>
            <a:headEnd/>
            <a:tailEnd type="triangle" w="med" len="med"/>
          </a:ln>
        </p:spPr>
      </p:cxnSp>
      <p:sp>
        <p:nvSpPr>
          <p:cNvPr id="50192" name="Text Box 64"/>
          <p:cNvSpPr txBox="1">
            <a:spLocks noChangeArrowheads="1"/>
          </p:cNvSpPr>
          <p:nvPr/>
        </p:nvSpPr>
        <p:spPr bwMode="auto">
          <a:xfrm>
            <a:off x="6040438" y="3429000"/>
            <a:ext cx="572593" cy="461665"/>
          </a:xfrm>
          <a:prstGeom prst="rect">
            <a:avLst/>
          </a:prstGeom>
          <a:noFill/>
          <a:ln w="9525">
            <a:solidFill>
              <a:schemeClr val="tx1"/>
            </a:solidFill>
            <a:miter lim="800000"/>
            <a:headEnd/>
            <a:tailEnd/>
          </a:ln>
        </p:spPr>
        <p:txBody>
          <a:bodyPr wrap="none">
            <a:spAutoFit/>
          </a:bodyPr>
          <a:lstStyle/>
          <a:p>
            <a:r>
              <a:rPr lang="en-US">
                <a:solidFill>
                  <a:schemeClr val="tx1"/>
                </a:solidFill>
              </a:rPr>
              <a:t>64</a:t>
            </a:r>
          </a:p>
        </p:txBody>
      </p:sp>
      <p:cxnSp>
        <p:nvCxnSpPr>
          <p:cNvPr id="50193" name="AutoShape 65"/>
          <p:cNvCxnSpPr>
            <a:cxnSpLocks noChangeShapeType="1"/>
            <a:stCxn id="50192" idx="3"/>
            <a:endCxn id="50180" idx="1"/>
          </p:cNvCxnSpPr>
          <p:nvPr/>
        </p:nvCxnSpPr>
        <p:spPr bwMode="auto">
          <a:xfrm>
            <a:off x="6613031" y="3659833"/>
            <a:ext cx="265607" cy="0"/>
          </a:xfrm>
          <a:prstGeom prst="straightConnector1">
            <a:avLst/>
          </a:prstGeom>
          <a:noFill/>
          <a:ln w="9525">
            <a:solidFill>
              <a:schemeClr val="tx1"/>
            </a:solidFill>
            <a:miter lim="800000"/>
            <a:headEnd/>
            <a:tailEnd type="triangle" w="med" len="med"/>
          </a:ln>
        </p:spPr>
      </p:cxnSp>
      <p:sp>
        <p:nvSpPr>
          <p:cNvPr id="50194" name="Text Box 67"/>
          <p:cNvSpPr txBox="1">
            <a:spLocks noChangeArrowheads="1"/>
          </p:cNvSpPr>
          <p:nvPr/>
        </p:nvSpPr>
        <p:spPr bwMode="auto">
          <a:xfrm>
            <a:off x="2535238" y="39624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1</a:t>
            </a:r>
          </a:p>
        </p:txBody>
      </p:sp>
      <p:cxnSp>
        <p:nvCxnSpPr>
          <p:cNvPr id="50195" name="AutoShape 68"/>
          <p:cNvCxnSpPr>
            <a:cxnSpLocks noChangeShapeType="1"/>
            <a:stCxn id="50194" idx="3"/>
            <a:endCxn id="50196" idx="1"/>
          </p:cNvCxnSpPr>
          <p:nvPr/>
        </p:nvCxnSpPr>
        <p:spPr bwMode="auto">
          <a:xfrm>
            <a:off x="2913868" y="4193233"/>
            <a:ext cx="392057" cy="0"/>
          </a:xfrm>
          <a:prstGeom prst="straightConnector1">
            <a:avLst/>
          </a:prstGeom>
          <a:noFill/>
          <a:ln w="9525">
            <a:solidFill>
              <a:schemeClr val="tx1"/>
            </a:solidFill>
            <a:miter lim="800000"/>
            <a:headEnd/>
            <a:tailEnd type="triangle" w="med" len="med"/>
          </a:ln>
        </p:spPr>
      </p:cxnSp>
      <p:sp>
        <p:nvSpPr>
          <p:cNvPr id="50196" name="Text Box 70"/>
          <p:cNvSpPr txBox="1">
            <a:spLocks noChangeArrowheads="1"/>
          </p:cNvSpPr>
          <p:nvPr/>
        </p:nvSpPr>
        <p:spPr bwMode="auto">
          <a:xfrm>
            <a:off x="3305925" y="39624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0197" name="AutoShape 71"/>
          <p:cNvCxnSpPr>
            <a:cxnSpLocks noChangeShapeType="1"/>
            <a:stCxn id="50196" idx="3"/>
            <a:endCxn id="50198" idx="1"/>
          </p:cNvCxnSpPr>
          <p:nvPr/>
        </p:nvCxnSpPr>
        <p:spPr bwMode="auto">
          <a:xfrm>
            <a:off x="3684555" y="4193233"/>
            <a:ext cx="269070" cy="0"/>
          </a:xfrm>
          <a:prstGeom prst="straightConnector1">
            <a:avLst/>
          </a:prstGeom>
          <a:noFill/>
          <a:ln w="9525">
            <a:solidFill>
              <a:schemeClr val="tx1"/>
            </a:solidFill>
            <a:miter lim="800000"/>
            <a:headEnd/>
            <a:tailEnd type="triangle" w="med" len="med"/>
          </a:ln>
        </p:spPr>
      </p:cxnSp>
      <p:sp>
        <p:nvSpPr>
          <p:cNvPr id="50198" name="Text Box 73"/>
          <p:cNvSpPr txBox="1">
            <a:spLocks noChangeArrowheads="1"/>
          </p:cNvSpPr>
          <p:nvPr/>
        </p:nvSpPr>
        <p:spPr bwMode="auto">
          <a:xfrm>
            <a:off x="3953625" y="39624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3</a:t>
            </a:r>
          </a:p>
        </p:txBody>
      </p:sp>
      <p:cxnSp>
        <p:nvCxnSpPr>
          <p:cNvPr id="50199" name="AutoShape 74"/>
          <p:cNvCxnSpPr>
            <a:cxnSpLocks noChangeShapeType="1"/>
            <a:stCxn id="50198" idx="3"/>
            <a:endCxn id="50200" idx="1"/>
          </p:cNvCxnSpPr>
          <p:nvPr/>
        </p:nvCxnSpPr>
        <p:spPr bwMode="auto">
          <a:xfrm>
            <a:off x="4332255" y="4193233"/>
            <a:ext cx="128620" cy="149"/>
          </a:xfrm>
          <a:prstGeom prst="straightConnector1">
            <a:avLst/>
          </a:prstGeom>
          <a:noFill/>
          <a:ln w="9525">
            <a:solidFill>
              <a:schemeClr val="tx1"/>
            </a:solidFill>
            <a:miter lim="800000"/>
            <a:headEnd/>
            <a:tailEnd type="triangle" w="med" len="med"/>
          </a:ln>
        </p:spPr>
      </p:cxnSp>
      <p:sp>
        <p:nvSpPr>
          <p:cNvPr id="50200" name="Text Box 76"/>
          <p:cNvSpPr txBox="1">
            <a:spLocks noChangeArrowheads="1"/>
          </p:cNvSpPr>
          <p:nvPr/>
        </p:nvSpPr>
        <p:spPr bwMode="auto">
          <a:xfrm>
            <a:off x="4460875" y="3962400"/>
            <a:ext cx="379413" cy="461963"/>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0201" name="AutoShape 77"/>
          <p:cNvCxnSpPr>
            <a:cxnSpLocks noChangeShapeType="1"/>
            <a:stCxn id="50200" idx="3"/>
            <a:endCxn id="50202" idx="1"/>
          </p:cNvCxnSpPr>
          <p:nvPr/>
        </p:nvCxnSpPr>
        <p:spPr bwMode="auto">
          <a:xfrm>
            <a:off x="4840288" y="4192588"/>
            <a:ext cx="227012" cy="1587"/>
          </a:xfrm>
          <a:prstGeom prst="straightConnector1">
            <a:avLst/>
          </a:prstGeom>
          <a:noFill/>
          <a:ln w="9525">
            <a:solidFill>
              <a:schemeClr val="tx1"/>
            </a:solidFill>
            <a:miter lim="800000"/>
            <a:headEnd/>
            <a:tailEnd type="triangle" w="med" len="med"/>
          </a:ln>
        </p:spPr>
      </p:cxnSp>
      <p:sp>
        <p:nvSpPr>
          <p:cNvPr id="50202" name="Text Box 79"/>
          <p:cNvSpPr txBox="1">
            <a:spLocks noChangeArrowheads="1"/>
          </p:cNvSpPr>
          <p:nvPr/>
        </p:nvSpPr>
        <p:spPr bwMode="auto">
          <a:xfrm>
            <a:off x="5067300" y="3962400"/>
            <a:ext cx="574675" cy="461963"/>
          </a:xfrm>
          <a:prstGeom prst="rect">
            <a:avLst/>
          </a:prstGeom>
          <a:noFill/>
          <a:ln w="9525">
            <a:solidFill>
              <a:schemeClr val="tx1"/>
            </a:solidFill>
            <a:miter lim="800000"/>
            <a:headEnd/>
            <a:tailEnd/>
          </a:ln>
        </p:spPr>
        <p:txBody>
          <a:bodyPr wrap="none">
            <a:spAutoFit/>
          </a:bodyPr>
          <a:lstStyle/>
          <a:p>
            <a:r>
              <a:rPr lang="en-US">
                <a:solidFill>
                  <a:schemeClr val="tx1"/>
                </a:solidFill>
              </a:rPr>
              <a:t>11</a:t>
            </a:r>
          </a:p>
        </p:txBody>
      </p:sp>
      <p:cxnSp>
        <p:nvCxnSpPr>
          <p:cNvPr id="50203" name="AutoShape 80"/>
          <p:cNvCxnSpPr>
            <a:cxnSpLocks noChangeShapeType="1"/>
            <a:stCxn id="50202" idx="3"/>
            <a:endCxn id="50204" idx="1"/>
          </p:cNvCxnSpPr>
          <p:nvPr/>
        </p:nvCxnSpPr>
        <p:spPr bwMode="auto">
          <a:xfrm>
            <a:off x="5641975" y="4192588"/>
            <a:ext cx="185738" cy="3175"/>
          </a:xfrm>
          <a:prstGeom prst="straightConnector1">
            <a:avLst/>
          </a:prstGeom>
          <a:noFill/>
          <a:ln w="9525">
            <a:solidFill>
              <a:schemeClr val="tx1"/>
            </a:solidFill>
            <a:miter lim="800000"/>
            <a:headEnd/>
            <a:tailEnd type="triangle" w="med" len="med"/>
          </a:ln>
        </p:spPr>
      </p:cxnSp>
      <p:sp>
        <p:nvSpPr>
          <p:cNvPr id="50204" name="Text Box 82"/>
          <p:cNvSpPr txBox="1">
            <a:spLocks noChangeArrowheads="1"/>
          </p:cNvSpPr>
          <p:nvPr/>
        </p:nvSpPr>
        <p:spPr bwMode="auto">
          <a:xfrm>
            <a:off x="5827713" y="3962400"/>
            <a:ext cx="588962" cy="466725"/>
          </a:xfrm>
          <a:prstGeom prst="rect">
            <a:avLst/>
          </a:prstGeom>
          <a:noFill/>
          <a:ln w="9525">
            <a:solidFill>
              <a:schemeClr val="tx1"/>
            </a:solidFill>
            <a:miter lim="800000"/>
            <a:headEnd/>
            <a:tailEnd/>
          </a:ln>
        </p:spPr>
        <p:txBody>
          <a:bodyPr>
            <a:spAutoFit/>
          </a:bodyPr>
          <a:lstStyle/>
          <a:p>
            <a:r>
              <a:rPr lang="en-US">
                <a:solidFill>
                  <a:schemeClr val="tx1"/>
                </a:solidFill>
              </a:rPr>
              <a:t>17</a:t>
            </a:r>
          </a:p>
        </p:txBody>
      </p:sp>
      <p:cxnSp>
        <p:nvCxnSpPr>
          <p:cNvPr id="50205" name="AutoShape 83"/>
          <p:cNvCxnSpPr>
            <a:cxnSpLocks noChangeShapeType="1"/>
            <a:stCxn id="50204" idx="3"/>
            <a:endCxn id="50206" idx="1"/>
          </p:cNvCxnSpPr>
          <p:nvPr/>
        </p:nvCxnSpPr>
        <p:spPr bwMode="auto">
          <a:xfrm flipV="1">
            <a:off x="6416675" y="4193233"/>
            <a:ext cx="173038" cy="2530"/>
          </a:xfrm>
          <a:prstGeom prst="straightConnector1">
            <a:avLst/>
          </a:prstGeom>
          <a:noFill/>
          <a:ln w="9525">
            <a:solidFill>
              <a:schemeClr val="tx1"/>
            </a:solidFill>
            <a:miter lim="800000"/>
            <a:headEnd/>
            <a:tailEnd type="triangle" w="med" len="med"/>
          </a:ln>
        </p:spPr>
      </p:cxnSp>
      <p:sp>
        <p:nvSpPr>
          <p:cNvPr id="50206" name="Text Box 85"/>
          <p:cNvSpPr txBox="1">
            <a:spLocks noChangeArrowheads="1"/>
          </p:cNvSpPr>
          <p:nvPr/>
        </p:nvSpPr>
        <p:spPr bwMode="auto">
          <a:xfrm>
            <a:off x="6589713" y="3962400"/>
            <a:ext cx="572593" cy="461665"/>
          </a:xfrm>
          <a:prstGeom prst="rect">
            <a:avLst/>
          </a:prstGeom>
          <a:noFill/>
          <a:ln w="9525">
            <a:solidFill>
              <a:schemeClr val="tx1"/>
            </a:solidFill>
            <a:miter lim="800000"/>
            <a:headEnd/>
            <a:tailEnd/>
          </a:ln>
        </p:spPr>
        <p:txBody>
          <a:bodyPr wrap="none">
            <a:spAutoFit/>
          </a:bodyPr>
          <a:lstStyle/>
          <a:p>
            <a:r>
              <a:rPr lang="en-US">
                <a:solidFill>
                  <a:schemeClr val="tx1"/>
                </a:solidFill>
              </a:rPr>
              <a:t>21</a:t>
            </a:r>
          </a:p>
        </p:txBody>
      </p:sp>
      <p:cxnSp>
        <p:nvCxnSpPr>
          <p:cNvPr id="50207" name="AutoShape 86"/>
          <p:cNvCxnSpPr>
            <a:cxnSpLocks noChangeShapeType="1"/>
            <a:stCxn id="50206" idx="3"/>
            <a:endCxn id="50181" idx="1"/>
          </p:cNvCxnSpPr>
          <p:nvPr/>
        </p:nvCxnSpPr>
        <p:spPr bwMode="auto">
          <a:xfrm>
            <a:off x="7162306" y="4193233"/>
            <a:ext cx="189407" cy="2530"/>
          </a:xfrm>
          <a:prstGeom prst="straightConnector1">
            <a:avLst/>
          </a:prstGeom>
          <a:noFill/>
          <a:ln w="9525">
            <a:solidFill>
              <a:schemeClr val="tx1"/>
            </a:solidFill>
            <a:miter lim="800000"/>
            <a:headEnd/>
            <a:tailEnd type="triangle" w="med" len="med"/>
          </a:ln>
        </p:spPr>
      </p:cxnSp>
      <p:sp>
        <p:nvSpPr>
          <p:cNvPr id="50208" name="Text Box 88"/>
          <p:cNvSpPr txBox="1">
            <a:spLocks noChangeArrowheads="1"/>
          </p:cNvSpPr>
          <p:nvPr/>
        </p:nvSpPr>
        <p:spPr bwMode="auto">
          <a:xfrm>
            <a:off x="7772400" y="3429000"/>
            <a:ext cx="1166813" cy="457200"/>
          </a:xfrm>
          <a:prstGeom prst="rect">
            <a:avLst/>
          </a:prstGeom>
          <a:noFill/>
          <a:ln w="9525">
            <a:noFill/>
            <a:miter lim="800000"/>
            <a:headEnd/>
            <a:tailEnd/>
          </a:ln>
        </p:spPr>
        <p:txBody>
          <a:bodyPr wrap="none">
            <a:spAutoFit/>
          </a:bodyPr>
          <a:lstStyle/>
          <a:p>
            <a:r>
              <a:rPr lang="en-US" b="1" i="1"/>
              <a:t>Brutus</a:t>
            </a:r>
          </a:p>
        </p:txBody>
      </p:sp>
      <p:sp>
        <p:nvSpPr>
          <p:cNvPr id="50209" name="Text Box 89"/>
          <p:cNvSpPr txBox="1">
            <a:spLocks noChangeArrowheads="1"/>
          </p:cNvSpPr>
          <p:nvPr/>
        </p:nvSpPr>
        <p:spPr bwMode="auto">
          <a:xfrm>
            <a:off x="7848600" y="3962400"/>
            <a:ext cx="1203325" cy="457200"/>
          </a:xfrm>
          <a:prstGeom prst="rect">
            <a:avLst/>
          </a:prstGeom>
          <a:noFill/>
          <a:ln w="9525">
            <a:noFill/>
            <a:miter lim="800000"/>
            <a:headEnd/>
            <a:tailEnd/>
          </a:ln>
        </p:spPr>
        <p:txBody>
          <a:bodyPr wrap="none">
            <a:spAutoFit/>
          </a:bodyPr>
          <a:lstStyle/>
          <a:p>
            <a:r>
              <a:rPr lang="en-US" b="1" i="1"/>
              <a:t>Caesar</a:t>
            </a:r>
          </a:p>
        </p:txBody>
      </p:sp>
      <p:sp>
        <p:nvSpPr>
          <p:cNvPr id="50210" name="AutoShape 90"/>
          <p:cNvSpPr>
            <a:spLocks noChangeArrowheads="1"/>
          </p:cNvSpPr>
          <p:nvPr/>
        </p:nvSpPr>
        <p:spPr bwMode="auto">
          <a:xfrm rot="10800000">
            <a:off x="1462088" y="3714750"/>
            <a:ext cx="976312" cy="485775"/>
          </a:xfrm>
          <a:prstGeom prst="notchedRightArrow">
            <a:avLst>
              <a:gd name="adj1" fmla="val 50000"/>
              <a:gd name="adj2" fmla="val 50245"/>
            </a:avLst>
          </a:prstGeom>
          <a:solidFill>
            <a:srgbClr val="CC0000"/>
          </a:solidFill>
          <a:ln w="9525">
            <a:solidFill>
              <a:schemeClr val="tx1"/>
            </a:solidFill>
            <a:miter lim="800000"/>
            <a:headEnd/>
            <a:tailEnd/>
          </a:ln>
        </p:spPr>
        <p:txBody>
          <a:bodyPr wrap="none" anchor="ctr">
            <a:spAutoFit/>
          </a:bodyPr>
          <a:lstStyle/>
          <a:p>
            <a:endParaRPr lang="el-GR"/>
          </a:p>
        </p:txBody>
      </p:sp>
      <p:sp>
        <p:nvSpPr>
          <p:cNvPr id="50211" name="Text Box 91"/>
          <p:cNvSpPr txBox="1">
            <a:spLocks noChangeArrowheads="1"/>
          </p:cNvSpPr>
          <p:nvPr/>
        </p:nvSpPr>
        <p:spPr bwMode="auto">
          <a:xfrm>
            <a:off x="228600" y="3733800"/>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0212" name="AutoShape 93"/>
          <p:cNvCxnSpPr>
            <a:cxnSpLocks noChangeShapeType="1"/>
            <a:stCxn id="50211" idx="3"/>
          </p:cNvCxnSpPr>
          <p:nvPr/>
        </p:nvCxnSpPr>
        <p:spPr bwMode="auto">
          <a:xfrm>
            <a:off x="607230" y="3964633"/>
            <a:ext cx="269070" cy="2530"/>
          </a:xfrm>
          <a:prstGeom prst="straightConnector1">
            <a:avLst/>
          </a:prstGeom>
          <a:noFill/>
          <a:ln w="9525">
            <a:solidFill>
              <a:schemeClr val="tx1"/>
            </a:solidFill>
            <a:miter lim="800000"/>
            <a:headEnd/>
            <a:tailEnd type="triangle" w="med" len="med"/>
          </a:ln>
        </p:spPr>
      </p:cxnSp>
      <p:sp>
        <p:nvSpPr>
          <p:cNvPr id="50213" name="Text Box 94"/>
          <p:cNvSpPr txBox="1">
            <a:spLocks noChangeArrowheads="1"/>
          </p:cNvSpPr>
          <p:nvPr/>
        </p:nvSpPr>
        <p:spPr bwMode="auto">
          <a:xfrm>
            <a:off x="855663" y="3743325"/>
            <a:ext cx="378630" cy="461665"/>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sp>
        <p:nvSpPr>
          <p:cNvPr id="50214" name="Text Box 95"/>
          <p:cNvSpPr txBox="1">
            <a:spLocks noChangeArrowheads="1"/>
          </p:cNvSpPr>
          <p:nvPr/>
        </p:nvSpPr>
        <p:spPr bwMode="auto">
          <a:xfrm>
            <a:off x="1010030" y="4819334"/>
            <a:ext cx="5887189" cy="461665"/>
          </a:xfrm>
          <a:prstGeom prst="rect">
            <a:avLst/>
          </a:prstGeom>
          <a:noFill/>
          <a:ln w="9525">
            <a:noFill/>
            <a:miter lim="800000"/>
            <a:headEnd/>
            <a:tailEnd/>
          </a:ln>
        </p:spPr>
        <p:txBody>
          <a:bodyPr wrap="none">
            <a:spAutoFit/>
          </a:bodyPr>
          <a:lstStyle/>
          <a:p>
            <a:r>
              <a:rPr lang="el-GR" dirty="0" smtClean="0">
                <a:solidFill>
                  <a:srgbClr val="A50021"/>
                </a:solidFill>
                <a:latin typeface="+mn-lt"/>
              </a:rPr>
              <a:t>Αν τα μήκη των λιστών είναι </a:t>
            </a:r>
            <a:r>
              <a:rPr lang="en-US" dirty="0" smtClean="0">
                <a:solidFill>
                  <a:srgbClr val="A50021"/>
                </a:solidFill>
                <a:latin typeface="+mn-lt"/>
              </a:rPr>
              <a:t>m </a:t>
            </a:r>
            <a:r>
              <a:rPr lang="el-GR" dirty="0" smtClean="0">
                <a:solidFill>
                  <a:srgbClr val="A50021"/>
                </a:solidFill>
                <a:latin typeface="+mn-lt"/>
              </a:rPr>
              <a:t>και </a:t>
            </a:r>
            <a:r>
              <a:rPr lang="en-US" dirty="0" smtClean="0">
                <a:solidFill>
                  <a:srgbClr val="A50021"/>
                </a:solidFill>
                <a:latin typeface="+mn-lt"/>
              </a:rPr>
              <a:t>n,  </a:t>
            </a:r>
            <a:r>
              <a:rPr lang="en-US" dirty="0">
                <a:solidFill>
                  <a:srgbClr val="A50021"/>
                </a:solidFill>
                <a:latin typeface="+mn-lt"/>
              </a:rPr>
              <a:t>O(</a:t>
            </a:r>
            <a:r>
              <a:rPr lang="en-US" i="1" dirty="0" err="1">
                <a:solidFill>
                  <a:srgbClr val="A50021"/>
                </a:solidFill>
                <a:latin typeface="+mn-lt"/>
              </a:rPr>
              <a:t>m+n</a:t>
            </a:r>
            <a:r>
              <a:rPr lang="en-US" dirty="0" smtClean="0">
                <a:solidFill>
                  <a:srgbClr val="A50021"/>
                </a:solidFill>
                <a:latin typeface="+mn-lt"/>
              </a:rPr>
              <a:t>)</a:t>
            </a:r>
            <a:endParaRPr lang="en-US" dirty="0">
              <a:solidFill>
                <a:srgbClr val="A50021"/>
              </a:solidFill>
              <a:latin typeface="+mn-lt"/>
            </a:endParaRPr>
          </a:p>
        </p:txBody>
      </p:sp>
      <p:sp>
        <p:nvSpPr>
          <p:cNvPr id="1264736" name="Text Box 96"/>
          <p:cNvSpPr txBox="1">
            <a:spLocks noChangeArrowheads="1"/>
          </p:cNvSpPr>
          <p:nvPr/>
        </p:nvSpPr>
        <p:spPr bwMode="auto">
          <a:xfrm>
            <a:off x="2286000" y="5791200"/>
            <a:ext cx="5788025" cy="830263"/>
          </a:xfrm>
          <a:prstGeom prst="rect">
            <a:avLst/>
          </a:prstGeom>
          <a:noFill/>
          <a:ln w="9525">
            <a:noFill/>
            <a:miter lim="800000"/>
            <a:headEnd/>
            <a:tailEnd/>
          </a:ln>
        </p:spPr>
        <p:txBody>
          <a:bodyPr wrap="none">
            <a:spAutoFit/>
          </a:bodyPr>
          <a:lstStyle/>
          <a:p>
            <a:r>
              <a:rPr lang="en-US" dirty="0"/>
              <a:t>Can we do better?</a:t>
            </a:r>
          </a:p>
          <a:p>
            <a:r>
              <a:rPr lang="en-US" dirty="0"/>
              <a:t>Yes (if index isn’t changing too fast).</a:t>
            </a:r>
          </a:p>
        </p:txBody>
      </p:sp>
      <p:sp>
        <p:nvSpPr>
          <p:cNvPr id="5021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4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73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l-GR" sz="3200" dirty="0" smtClean="0">
                <a:solidFill>
                  <a:schemeClr val="accent2">
                    <a:lumMod val="75000"/>
                  </a:schemeClr>
                </a:solidFill>
                <a:ea typeface="ＭＳ Ｐゴシック" pitchFamily="34" charset="-128"/>
              </a:rPr>
              <a:t>Επέκταση των λιστών με δείκτες παράβλεψης</a:t>
            </a:r>
            <a:r>
              <a:rPr lang="en-US" sz="3200" dirty="0" smtClean="0">
                <a:solidFill>
                  <a:schemeClr val="accent2">
                    <a:lumMod val="75000"/>
                  </a:schemeClr>
                </a:solidFill>
                <a:ea typeface="ＭＳ Ｐゴシック" pitchFamily="34" charset="-128"/>
              </a:rPr>
              <a:t> skip pointers </a:t>
            </a:r>
            <a:r>
              <a:rPr lang="en-US" sz="2400" dirty="0" smtClean="0">
                <a:solidFill>
                  <a:schemeClr val="accent2">
                    <a:lumMod val="75000"/>
                  </a:schemeClr>
                </a:solidFill>
                <a:ea typeface="ＭＳ Ｐゴシック" pitchFamily="34" charset="-128"/>
              </a:rPr>
              <a:t>(</a:t>
            </a:r>
            <a:r>
              <a:rPr lang="el-GR" sz="2400" dirty="0" smtClean="0">
                <a:solidFill>
                  <a:schemeClr val="accent2">
                    <a:lumMod val="75000"/>
                  </a:schemeClr>
                </a:solidFill>
                <a:ea typeface="ＭＳ Ｐゴシック" pitchFamily="34" charset="-128"/>
              </a:rPr>
              <a:t>κατά την κατασκευή του ευρετηρίου</a:t>
            </a:r>
            <a:r>
              <a:rPr lang="en-US" sz="2400" dirty="0" smtClean="0">
                <a:solidFill>
                  <a:schemeClr val="accent2">
                    <a:lumMod val="75000"/>
                  </a:schemeClr>
                </a:solidFill>
                <a:ea typeface="ＭＳ Ｐゴシック" pitchFamily="34" charset="-128"/>
              </a:rPr>
              <a:t>)</a:t>
            </a:r>
          </a:p>
        </p:txBody>
      </p:sp>
      <p:sp>
        <p:nvSpPr>
          <p:cNvPr id="51203" name="Rectangle 75"/>
          <p:cNvSpPr>
            <a:spLocks noGrp="1" noChangeArrowheads="1"/>
          </p:cNvSpPr>
          <p:nvPr>
            <p:ph idx="1"/>
          </p:nvPr>
        </p:nvSpPr>
        <p:spPr>
          <a:xfrm>
            <a:off x="457200" y="4038600"/>
            <a:ext cx="8229600" cy="2514600"/>
          </a:xfrm>
        </p:spPr>
        <p:txBody>
          <a:bodyPr/>
          <a:lstStyle/>
          <a:p>
            <a:pPr eaLnBrk="1" hangingPunct="1"/>
            <a:r>
              <a:rPr lang="el-GR" dirty="0" smtClean="0">
                <a:ea typeface="ＭＳ Ｐゴシック" pitchFamily="34" charset="-128"/>
              </a:rPr>
              <a:t>Γιατί</a:t>
            </a:r>
            <a:r>
              <a:rPr lang="en-US" dirty="0" smtClean="0">
                <a:ea typeface="ＭＳ Ｐゴシック" pitchFamily="34" charset="-128"/>
              </a:rPr>
              <a:t>?</a:t>
            </a:r>
          </a:p>
          <a:p>
            <a:pPr lvl="1" eaLnBrk="1" hangingPunct="1"/>
            <a:r>
              <a:rPr lang="el-GR" i="1" dirty="0" smtClean="0">
                <a:ea typeface="ＭＳ Ｐゴシック" pitchFamily="34" charset="-128"/>
              </a:rPr>
              <a:t>Για να αποφύγουμε (</a:t>
            </a:r>
            <a:r>
              <a:rPr lang="en-US" i="1" dirty="0" smtClean="0">
                <a:ea typeface="ＭＳ Ｐゴシック" pitchFamily="34" charset="-128"/>
              </a:rPr>
              <a:t>skip</a:t>
            </a:r>
            <a:r>
              <a:rPr lang="el-GR" i="1" dirty="0" smtClean="0">
                <a:ea typeface="ＭＳ Ｐゴシック" pitchFamily="34" charset="-128"/>
              </a:rPr>
              <a:t>) καταχωρήσεις που δεν θα εμφανιστούν στο αποτέλεσμα της αναζήτησης</a:t>
            </a:r>
            <a:r>
              <a:rPr lang="en-US" i="1" dirty="0" smtClean="0">
                <a:ea typeface="ＭＳ Ｐゴシック" pitchFamily="34" charset="-128"/>
              </a:rPr>
              <a:t>.</a:t>
            </a:r>
          </a:p>
          <a:p>
            <a:pPr eaLnBrk="1" hangingPunct="1"/>
            <a:r>
              <a:rPr lang="el-GR" dirty="0" smtClean="0">
                <a:ea typeface="ＭＳ Ｐゴシック" pitchFamily="34" charset="-128"/>
              </a:rPr>
              <a:t>Πως</a:t>
            </a:r>
            <a:r>
              <a:rPr lang="en-US" dirty="0" smtClean="0">
                <a:ea typeface="ＭＳ Ｐゴシック" pitchFamily="34" charset="-128"/>
              </a:rPr>
              <a:t>?</a:t>
            </a:r>
          </a:p>
          <a:p>
            <a:pPr eaLnBrk="1" hangingPunct="1"/>
            <a:r>
              <a:rPr lang="el-GR" dirty="0" smtClean="0">
                <a:ea typeface="ＭＳ Ｐゴシック" pitchFamily="34" charset="-128"/>
              </a:rPr>
              <a:t>Που να τοποθετήσουμε αυτούς τους δείκτες</a:t>
            </a:r>
            <a:r>
              <a:rPr lang="en-US" dirty="0" smtClean="0">
                <a:ea typeface="ＭＳ Ｐゴシック" pitchFamily="34" charset="-128"/>
              </a:rPr>
              <a:t>?</a:t>
            </a:r>
          </a:p>
        </p:txBody>
      </p:sp>
      <p:sp>
        <p:nvSpPr>
          <p:cNvPr id="51219" name="Slide Number Placeholder 56"/>
          <p:cNvSpPr>
            <a:spLocks noGrp="1"/>
          </p:cNvSpPr>
          <p:nvPr>
            <p:ph type="sldNum" sz="quarter" idx="12"/>
          </p:nvPr>
        </p:nvSpPr>
        <p:spPr bwMode="auto">
          <a:noFill/>
          <a:ln>
            <a:miter lim="800000"/>
            <a:headEnd/>
            <a:tailEnd/>
          </a:ln>
        </p:spPr>
        <p:txBody>
          <a:bodyPr/>
          <a:lstStyle/>
          <a:p>
            <a:fld id="{C32B64CF-A505-45A6-BBF0-B74AD18C67EE}" type="slidenum">
              <a:rPr lang="en-US"/>
              <a:pPr/>
              <a:t>75</a:t>
            </a:fld>
            <a:endParaRPr lang="en-US"/>
          </a:p>
        </p:txBody>
      </p:sp>
      <p:grpSp>
        <p:nvGrpSpPr>
          <p:cNvPr id="2" name="Group 68"/>
          <p:cNvGrpSpPr>
            <a:grpSpLocks/>
          </p:cNvGrpSpPr>
          <p:nvPr/>
        </p:nvGrpSpPr>
        <p:grpSpPr bwMode="auto">
          <a:xfrm>
            <a:off x="1447800" y="2055813"/>
            <a:ext cx="5133975" cy="468312"/>
            <a:chOff x="912" y="1295"/>
            <a:chExt cx="3234" cy="295"/>
          </a:xfrm>
        </p:grpSpPr>
        <p:sp>
          <p:nvSpPr>
            <p:cNvPr id="51236" name="Text Box 18"/>
            <p:cNvSpPr txBox="1">
              <a:spLocks noChangeArrowheads="1"/>
            </p:cNvSpPr>
            <p:nvPr/>
          </p:nvSpPr>
          <p:spPr bwMode="auto">
            <a:xfrm>
              <a:off x="3661" y="1296"/>
              <a:ext cx="485" cy="294"/>
            </a:xfrm>
            <a:prstGeom prst="rect">
              <a:avLst/>
            </a:prstGeom>
            <a:noFill/>
            <a:ln w="9525">
              <a:solidFill>
                <a:schemeClr val="tx1"/>
              </a:solidFill>
              <a:miter lim="800000"/>
              <a:headEnd/>
              <a:tailEnd/>
            </a:ln>
          </p:spPr>
          <p:txBody>
            <a:bodyPr wrap="none">
              <a:spAutoFit/>
            </a:bodyPr>
            <a:lstStyle/>
            <a:p>
              <a:r>
                <a:rPr lang="en-US">
                  <a:solidFill>
                    <a:schemeClr val="tx1"/>
                  </a:solidFill>
                </a:rPr>
                <a:t>128</a:t>
              </a:r>
            </a:p>
          </p:txBody>
        </p:sp>
        <p:grpSp>
          <p:nvGrpSpPr>
            <p:cNvPr id="3" name="Group 19"/>
            <p:cNvGrpSpPr>
              <a:grpSpLocks/>
            </p:cNvGrpSpPr>
            <p:nvPr/>
          </p:nvGrpSpPr>
          <p:grpSpPr bwMode="auto">
            <a:xfrm>
              <a:off x="912" y="1296"/>
              <a:ext cx="408" cy="294"/>
              <a:chOff x="1584" y="3162"/>
              <a:chExt cx="408" cy="294"/>
            </a:xfrm>
          </p:grpSpPr>
          <p:sp>
            <p:nvSpPr>
              <p:cNvPr id="51256" name="Text Box 20"/>
              <p:cNvSpPr txBox="1">
                <a:spLocks noChangeArrowheads="1"/>
              </p:cNvSpPr>
              <p:nvPr/>
            </p:nvSpPr>
            <p:spPr bwMode="auto">
              <a:xfrm>
                <a:off x="1584" y="3162"/>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1257" name="AutoShape 21"/>
              <p:cNvCxnSpPr>
                <a:cxnSpLocks noChangeShapeType="1"/>
                <a:stCxn id="51256" idx="3"/>
                <a:endCxn id="51254" idx="1"/>
              </p:cNvCxnSpPr>
              <p:nvPr/>
            </p:nvCxnSpPr>
            <p:spPr bwMode="auto">
              <a:xfrm>
                <a:off x="1813" y="3309"/>
                <a:ext cx="179" cy="0"/>
              </a:xfrm>
              <a:prstGeom prst="straightConnector1">
                <a:avLst/>
              </a:prstGeom>
              <a:noFill/>
              <a:ln w="9525">
                <a:solidFill>
                  <a:schemeClr val="tx1"/>
                </a:solidFill>
                <a:miter lim="800000"/>
                <a:headEnd/>
                <a:tailEnd type="triangle" w="med" len="med"/>
              </a:ln>
            </p:spPr>
          </p:cxnSp>
        </p:grpSp>
        <p:grpSp>
          <p:nvGrpSpPr>
            <p:cNvPr id="4" name="Group 22"/>
            <p:cNvGrpSpPr>
              <a:grpSpLocks/>
            </p:cNvGrpSpPr>
            <p:nvPr/>
          </p:nvGrpSpPr>
          <p:grpSpPr bwMode="auto">
            <a:xfrm>
              <a:off x="1320" y="1296"/>
              <a:ext cx="421" cy="294"/>
              <a:chOff x="1992" y="3162"/>
              <a:chExt cx="421" cy="294"/>
            </a:xfrm>
          </p:grpSpPr>
          <p:sp>
            <p:nvSpPr>
              <p:cNvPr id="51254" name="Text Box 23"/>
              <p:cNvSpPr txBox="1">
                <a:spLocks noChangeArrowheads="1"/>
              </p:cNvSpPr>
              <p:nvPr/>
            </p:nvSpPr>
            <p:spPr bwMode="auto">
              <a:xfrm>
                <a:off x="1992" y="3162"/>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4</a:t>
                </a:r>
              </a:p>
            </p:txBody>
          </p:sp>
          <p:cxnSp>
            <p:nvCxnSpPr>
              <p:cNvPr id="51255" name="AutoShape 24"/>
              <p:cNvCxnSpPr>
                <a:cxnSpLocks noChangeShapeType="1"/>
                <a:stCxn id="51254" idx="3"/>
                <a:endCxn id="51252" idx="1"/>
              </p:cNvCxnSpPr>
              <p:nvPr/>
            </p:nvCxnSpPr>
            <p:spPr bwMode="auto">
              <a:xfrm>
                <a:off x="2221" y="3309"/>
                <a:ext cx="192" cy="0"/>
              </a:xfrm>
              <a:prstGeom prst="straightConnector1">
                <a:avLst/>
              </a:prstGeom>
              <a:noFill/>
              <a:ln w="9525">
                <a:solidFill>
                  <a:schemeClr val="tx1"/>
                </a:solidFill>
                <a:miter lim="800000"/>
                <a:headEnd/>
                <a:tailEnd type="triangle" w="med" len="med"/>
              </a:ln>
            </p:spPr>
          </p:cxnSp>
        </p:grpSp>
        <p:grpSp>
          <p:nvGrpSpPr>
            <p:cNvPr id="5" name="Group 25"/>
            <p:cNvGrpSpPr>
              <a:grpSpLocks/>
            </p:cNvGrpSpPr>
            <p:nvPr/>
          </p:nvGrpSpPr>
          <p:grpSpPr bwMode="auto">
            <a:xfrm>
              <a:off x="1741" y="1296"/>
              <a:ext cx="384" cy="294"/>
              <a:chOff x="2413" y="3162"/>
              <a:chExt cx="384" cy="294"/>
            </a:xfrm>
          </p:grpSpPr>
          <p:sp>
            <p:nvSpPr>
              <p:cNvPr id="51252" name="Text Box 26"/>
              <p:cNvSpPr txBox="1">
                <a:spLocks noChangeArrowheads="1"/>
              </p:cNvSpPr>
              <p:nvPr/>
            </p:nvSpPr>
            <p:spPr bwMode="auto">
              <a:xfrm>
                <a:off x="2413" y="3162"/>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1253" name="AutoShape 27"/>
              <p:cNvCxnSpPr>
                <a:cxnSpLocks noChangeShapeType="1"/>
                <a:stCxn id="51252" idx="3"/>
                <a:endCxn id="51250" idx="1"/>
              </p:cNvCxnSpPr>
              <p:nvPr/>
            </p:nvCxnSpPr>
            <p:spPr bwMode="auto">
              <a:xfrm flipV="1">
                <a:off x="2656" y="3307"/>
                <a:ext cx="141" cy="2"/>
              </a:xfrm>
              <a:prstGeom prst="straightConnector1">
                <a:avLst/>
              </a:prstGeom>
              <a:noFill/>
              <a:ln w="9525">
                <a:solidFill>
                  <a:schemeClr val="tx1"/>
                </a:solidFill>
                <a:miter lim="800000"/>
                <a:headEnd/>
                <a:tailEnd type="triangle" w="med" len="med"/>
              </a:ln>
            </p:spPr>
          </p:cxnSp>
        </p:grpSp>
        <p:grpSp>
          <p:nvGrpSpPr>
            <p:cNvPr id="6" name="Group 28"/>
            <p:cNvGrpSpPr>
              <a:grpSpLocks/>
            </p:cNvGrpSpPr>
            <p:nvPr/>
          </p:nvGrpSpPr>
          <p:grpSpPr bwMode="auto">
            <a:xfrm>
              <a:off x="2125" y="1296"/>
              <a:ext cx="480" cy="291"/>
              <a:chOff x="2797" y="3162"/>
              <a:chExt cx="480" cy="291"/>
            </a:xfrm>
          </p:grpSpPr>
          <p:sp>
            <p:nvSpPr>
              <p:cNvPr id="51250" name="Text Box 29"/>
              <p:cNvSpPr txBox="1">
                <a:spLocks noChangeArrowheads="1"/>
              </p:cNvSpPr>
              <p:nvPr/>
            </p:nvSpPr>
            <p:spPr bwMode="auto">
              <a:xfrm>
                <a:off x="2797" y="3162"/>
                <a:ext cx="362" cy="291"/>
              </a:xfrm>
              <a:prstGeom prst="rect">
                <a:avLst/>
              </a:prstGeom>
              <a:noFill/>
              <a:ln w="9525">
                <a:solidFill>
                  <a:schemeClr val="tx1"/>
                </a:solidFill>
                <a:miter lim="800000"/>
                <a:headEnd/>
                <a:tailEnd/>
              </a:ln>
            </p:spPr>
            <p:txBody>
              <a:bodyPr wrap="none">
                <a:spAutoFit/>
              </a:bodyPr>
              <a:lstStyle/>
              <a:p>
                <a:r>
                  <a:rPr lang="en-US">
                    <a:solidFill>
                      <a:schemeClr val="tx1"/>
                    </a:solidFill>
                  </a:rPr>
                  <a:t>41</a:t>
                </a:r>
              </a:p>
            </p:txBody>
          </p:sp>
          <p:cxnSp>
            <p:nvCxnSpPr>
              <p:cNvPr id="51251" name="AutoShape 30"/>
              <p:cNvCxnSpPr>
                <a:cxnSpLocks noChangeShapeType="1"/>
                <a:stCxn id="51250" idx="3"/>
                <a:endCxn id="51248" idx="1"/>
              </p:cNvCxnSpPr>
              <p:nvPr/>
            </p:nvCxnSpPr>
            <p:spPr bwMode="auto">
              <a:xfrm>
                <a:off x="3159" y="3307"/>
                <a:ext cx="118" cy="1"/>
              </a:xfrm>
              <a:prstGeom prst="straightConnector1">
                <a:avLst/>
              </a:prstGeom>
              <a:noFill/>
              <a:ln w="9525">
                <a:solidFill>
                  <a:schemeClr val="tx1"/>
                </a:solidFill>
                <a:miter lim="800000"/>
                <a:headEnd/>
                <a:tailEnd type="triangle" w="med" len="med"/>
              </a:ln>
            </p:spPr>
          </p:cxnSp>
        </p:grpSp>
        <p:grpSp>
          <p:nvGrpSpPr>
            <p:cNvPr id="7" name="Group 31"/>
            <p:cNvGrpSpPr>
              <a:grpSpLocks/>
            </p:cNvGrpSpPr>
            <p:nvPr/>
          </p:nvGrpSpPr>
          <p:grpSpPr bwMode="auto">
            <a:xfrm>
              <a:off x="2605" y="1296"/>
              <a:ext cx="528" cy="291"/>
              <a:chOff x="3277" y="3162"/>
              <a:chExt cx="528" cy="291"/>
            </a:xfrm>
          </p:grpSpPr>
          <p:sp>
            <p:nvSpPr>
              <p:cNvPr id="51248" name="Text Box 32"/>
              <p:cNvSpPr txBox="1">
                <a:spLocks noChangeArrowheads="1"/>
              </p:cNvSpPr>
              <p:nvPr/>
            </p:nvSpPr>
            <p:spPr bwMode="auto">
              <a:xfrm>
                <a:off x="3277" y="3162"/>
                <a:ext cx="362" cy="291"/>
              </a:xfrm>
              <a:prstGeom prst="rect">
                <a:avLst/>
              </a:prstGeom>
              <a:noFill/>
              <a:ln w="9525">
                <a:solidFill>
                  <a:schemeClr val="tx1"/>
                </a:solidFill>
                <a:miter lim="800000"/>
                <a:headEnd/>
                <a:tailEnd/>
              </a:ln>
            </p:spPr>
            <p:txBody>
              <a:bodyPr wrap="none">
                <a:spAutoFit/>
              </a:bodyPr>
              <a:lstStyle/>
              <a:p>
                <a:r>
                  <a:rPr lang="en-US">
                    <a:solidFill>
                      <a:schemeClr val="tx1"/>
                    </a:solidFill>
                  </a:rPr>
                  <a:t>48</a:t>
                </a:r>
              </a:p>
            </p:txBody>
          </p:sp>
          <p:cxnSp>
            <p:nvCxnSpPr>
              <p:cNvPr id="51249" name="AutoShape 33"/>
              <p:cNvCxnSpPr>
                <a:cxnSpLocks noChangeShapeType="1"/>
                <a:stCxn id="51248" idx="3"/>
                <a:endCxn id="51246" idx="1"/>
              </p:cNvCxnSpPr>
              <p:nvPr/>
            </p:nvCxnSpPr>
            <p:spPr bwMode="auto">
              <a:xfrm>
                <a:off x="3639" y="3307"/>
                <a:ext cx="166" cy="2"/>
              </a:xfrm>
              <a:prstGeom prst="straightConnector1">
                <a:avLst/>
              </a:prstGeom>
              <a:noFill/>
              <a:ln w="9525">
                <a:solidFill>
                  <a:schemeClr val="tx1"/>
                </a:solidFill>
                <a:miter lim="800000"/>
                <a:headEnd/>
                <a:tailEnd type="triangle" w="med" len="med"/>
              </a:ln>
            </p:spPr>
          </p:cxnSp>
        </p:grpSp>
        <p:grpSp>
          <p:nvGrpSpPr>
            <p:cNvPr id="8" name="Group 34"/>
            <p:cNvGrpSpPr>
              <a:grpSpLocks/>
            </p:cNvGrpSpPr>
            <p:nvPr/>
          </p:nvGrpSpPr>
          <p:grpSpPr bwMode="auto">
            <a:xfrm>
              <a:off x="3133" y="1296"/>
              <a:ext cx="528" cy="294"/>
              <a:chOff x="3805" y="3162"/>
              <a:chExt cx="528" cy="294"/>
            </a:xfrm>
          </p:grpSpPr>
          <p:sp>
            <p:nvSpPr>
              <p:cNvPr id="51246" name="Text Box 35"/>
              <p:cNvSpPr txBox="1">
                <a:spLocks noChangeArrowheads="1"/>
              </p:cNvSpPr>
              <p:nvPr/>
            </p:nvSpPr>
            <p:spPr bwMode="auto">
              <a:xfrm>
                <a:off x="3805" y="3162"/>
                <a:ext cx="364" cy="294"/>
              </a:xfrm>
              <a:prstGeom prst="rect">
                <a:avLst/>
              </a:prstGeom>
              <a:noFill/>
              <a:ln w="9525">
                <a:solidFill>
                  <a:schemeClr val="tx1"/>
                </a:solidFill>
                <a:miter lim="800000"/>
                <a:headEnd/>
                <a:tailEnd/>
              </a:ln>
            </p:spPr>
            <p:txBody>
              <a:bodyPr wrap="none">
                <a:spAutoFit/>
              </a:bodyPr>
              <a:lstStyle/>
              <a:p>
                <a:r>
                  <a:rPr lang="en-US">
                    <a:solidFill>
                      <a:schemeClr val="tx1"/>
                    </a:solidFill>
                  </a:rPr>
                  <a:t>64</a:t>
                </a:r>
              </a:p>
            </p:txBody>
          </p:sp>
          <p:cxnSp>
            <p:nvCxnSpPr>
              <p:cNvPr id="51247" name="AutoShape 36"/>
              <p:cNvCxnSpPr>
                <a:cxnSpLocks noChangeShapeType="1"/>
                <a:stCxn id="51246" idx="3"/>
                <a:endCxn id="51236" idx="1"/>
              </p:cNvCxnSpPr>
              <p:nvPr/>
            </p:nvCxnSpPr>
            <p:spPr bwMode="auto">
              <a:xfrm>
                <a:off x="4141" y="3309"/>
                <a:ext cx="192" cy="0"/>
              </a:xfrm>
              <a:prstGeom prst="straightConnector1">
                <a:avLst/>
              </a:prstGeom>
              <a:noFill/>
              <a:ln w="9525">
                <a:solidFill>
                  <a:schemeClr val="tx1"/>
                </a:solidFill>
                <a:miter lim="800000"/>
                <a:headEnd/>
                <a:tailEnd type="triangle" w="med" len="med"/>
              </a:ln>
            </p:spPr>
          </p:cxnSp>
        </p:grpSp>
        <p:grpSp>
          <p:nvGrpSpPr>
            <p:cNvPr id="9" name="Group 39"/>
            <p:cNvGrpSpPr>
              <a:grpSpLocks/>
            </p:cNvGrpSpPr>
            <p:nvPr/>
          </p:nvGrpSpPr>
          <p:grpSpPr bwMode="auto">
            <a:xfrm>
              <a:off x="1035" y="1295"/>
              <a:ext cx="2870" cy="1"/>
              <a:chOff x="1227" y="1817"/>
              <a:chExt cx="2870" cy="1"/>
            </a:xfrm>
          </p:grpSpPr>
          <p:cxnSp>
            <p:nvCxnSpPr>
              <p:cNvPr id="51244" name="AutoShape 37"/>
              <p:cNvCxnSpPr>
                <a:cxnSpLocks noChangeShapeType="1"/>
                <a:stCxn id="51256" idx="0"/>
                <a:endCxn id="51250" idx="0"/>
              </p:cNvCxnSpPr>
              <p:nvPr/>
            </p:nvCxnSpPr>
            <p:spPr bwMode="auto">
              <a:xfrm rot="5400000" flipH="1" flipV="1">
                <a:off x="1862" y="1182"/>
                <a:ext cx="1" cy="1272"/>
              </a:xfrm>
              <a:prstGeom prst="curvedConnector3">
                <a:avLst>
                  <a:gd name="adj1" fmla="val 14395468"/>
                </a:avLst>
              </a:prstGeom>
              <a:noFill/>
              <a:ln w="9525">
                <a:solidFill>
                  <a:schemeClr val="folHlink"/>
                </a:solidFill>
                <a:miter lim="800000"/>
                <a:headEnd/>
                <a:tailEnd type="triangle" w="med" len="med"/>
              </a:ln>
            </p:spPr>
          </p:cxnSp>
          <p:cxnSp>
            <p:nvCxnSpPr>
              <p:cNvPr id="51245" name="AutoShape 38"/>
              <p:cNvCxnSpPr>
                <a:cxnSpLocks noChangeShapeType="1"/>
                <a:stCxn id="51250" idx="0"/>
                <a:endCxn id="51236" idx="0"/>
              </p:cNvCxnSpPr>
              <p:nvPr/>
            </p:nvCxnSpPr>
            <p:spPr bwMode="auto">
              <a:xfrm rot="5400000" flipH="1" flipV="1">
                <a:off x="3297" y="1019"/>
                <a:ext cx="1" cy="1598"/>
              </a:xfrm>
              <a:prstGeom prst="curvedConnector3">
                <a:avLst>
                  <a:gd name="adj1" fmla="val 14395468"/>
                </a:avLst>
              </a:prstGeom>
              <a:noFill/>
              <a:ln w="9525">
                <a:solidFill>
                  <a:schemeClr val="folHlink"/>
                </a:solidFill>
                <a:miter lim="800000"/>
                <a:headEnd/>
                <a:tailEnd type="triangle" w="med" len="med"/>
              </a:ln>
            </p:spPr>
          </p:cxnSp>
        </p:grpSp>
      </p:grpSp>
      <p:sp>
        <p:nvSpPr>
          <p:cNvPr id="51205" name="Text Box 40"/>
          <p:cNvSpPr txBox="1">
            <a:spLocks noChangeArrowheads="1"/>
          </p:cNvSpPr>
          <p:nvPr/>
        </p:nvSpPr>
        <p:spPr bwMode="auto">
          <a:xfrm>
            <a:off x="6356350" y="3352800"/>
            <a:ext cx="577850" cy="466725"/>
          </a:xfrm>
          <a:prstGeom prst="rect">
            <a:avLst/>
          </a:prstGeom>
          <a:noFill/>
          <a:ln w="9525">
            <a:solidFill>
              <a:schemeClr val="tx1"/>
            </a:solidFill>
            <a:miter lim="800000"/>
            <a:headEnd/>
            <a:tailEnd/>
          </a:ln>
        </p:spPr>
        <p:txBody>
          <a:bodyPr wrap="none">
            <a:spAutoFit/>
          </a:bodyPr>
          <a:lstStyle/>
          <a:p>
            <a:r>
              <a:rPr lang="en-US">
                <a:solidFill>
                  <a:schemeClr val="tx1"/>
                </a:solidFill>
              </a:rPr>
              <a:t>31</a:t>
            </a:r>
          </a:p>
        </p:txBody>
      </p:sp>
      <p:grpSp>
        <p:nvGrpSpPr>
          <p:cNvPr id="10" name="Group 41"/>
          <p:cNvGrpSpPr>
            <a:grpSpLocks/>
          </p:cNvGrpSpPr>
          <p:nvPr/>
        </p:nvGrpSpPr>
        <p:grpSpPr bwMode="auto">
          <a:xfrm>
            <a:off x="1479550" y="3352800"/>
            <a:ext cx="647700" cy="466725"/>
            <a:chOff x="1597" y="3498"/>
            <a:chExt cx="408" cy="294"/>
          </a:xfrm>
        </p:grpSpPr>
        <p:sp>
          <p:nvSpPr>
            <p:cNvPr id="51234" name="Text Box 42"/>
            <p:cNvSpPr txBox="1">
              <a:spLocks noChangeArrowheads="1"/>
            </p:cNvSpPr>
            <p:nvPr/>
          </p:nvSpPr>
          <p:spPr bwMode="auto">
            <a:xfrm>
              <a:off x="1597" y="3498"/>
              <a:ext cx="243" cy="294"/>
            </a:xfrm>
            <a:prstGeom prst="rect">
              <a:avLst/>
            </a:prstGeom>
            <a:noFill/>
            <a:ln w="9525">
              <a:solidFill>
                <a:schemeClr val="tx1"/>
              </a:solidFill>
              <a:miter lim="800000"/>
              <a:headEnd/>
              <a:tailEnd/>
            </a:ln>
          </p:spPr>
          <p:txBody>
            <a:bodyPr wrap="none">
              <a:spAutoFit/>
            </a:bodyPr>
            <a:lstStyle/>
            <a:p>
              <a:r>
                <a:rPr lang="en-US" dirty="0">
                  <a:solidFill>
                    <a:schemeClr val="tx1"/>
                  </a:solidFill>
                </a:rPr>
                <a:t>1</a:t>
              </a:r>
            </a:p>
          </p:txBody>
        </p:sp>
        <p:cxnSp>
          <p:nvCxnSpPr>
            <p:cNvPr id="51235" name="AutoShape 43"/>
            <p:cNvCxnSpPr>
              <a:cxnSpLocks noChangeShapeType="1"/>
              <a:stCxn id="51234" idx="3"/>
              <a:endCxn id="51232" idx="1"/>
            </p:cNvCxnSpPr>
            <p:nvPr/>
          </p:nvCxnSpPr>
          <p:spPr bwMode="auto">
            <a:xfrm>
              <a:off x="1826" y="3645"/>
              <a:ext cx="179" cy="0"/>
            </a:xfrm>
            <a:prstGeom prst="straightConnector1">
              <a:avLst/>
            </a:prstGeom>
            <a:noFill/>
            <a:ln w="9525">
              <a:solidFill>
                <a:schemeClr val="tx1"/>
              </a:solidFill>
              <a:miter lim="800000"/>
              <a:headEnd/>
              <a:tailEnd type="triangle" w="med" len="med"/>
            </a:ln>
          </p:spPr>
        </p:cxnSp>
      </p:grpSp>
      <p:grpSp>
        <p:nvGrpSpPr>
          <p:cNvPr id="11" name="Group 44"/>
          <p:cNvGrpSpPr>
            <a:grpSpLocks/>
          </p:cNvGrpSpPr>
          <p:nvPr/>
        </p:nvGrpSpPr>
        <p:grpSpPr bwMode="auto">
          <a:xfrm>
            <a:off x="2127250" y="3352800"/>
            <a:ext cx="647700" cy="466725"/>
            <a:chOff x="2005" y="3498"/>
            <a:chExt cx="408" cy="294"/>
          </a:xfrm>
        </p:grpSpPr>
        <p:sp>
          <p:nvSpPr>
            <p:cNvPr id="51232" name="Text Box 45"/>
            <p:cNvSpPr txBox="1">
              <a:spLocks noChangeArrowheads="1"/>
            </p:cNvSpPr>
            <p:nvPr/>
          </p:nvSpPr>
          <p:spPr bwMode="auto">
            <a:xfrm>
              <a:off x="2005" y="3498"/>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2</a:t>
              </a:r>
            </a:p>
          </p:txBody>
        </p:sp>
        <p:cxnSp>
          <p:nvCxnSpPr>
            <p:cNvPr id="51233" name="AutoShape 46"/>
            <p:cNvCxnSpPr>
              <a:cxnSpLocks noChangeShapeType="1"/>
              <a:stCxn id="51232" idx="3"/>
              <a:endCxn id="51230" idx="1"/>
            </p:cNvCxnSpPr>
            <p:nvPr/>
          </p:nvCxnSpPr>
          <p:spPr bwMode="auto">
            <a:xfrm>
              <a:off x="2234" y="3645"/>
              <a:ext cx="179" cy="0"/>
            </a:xfrm>
            <a:prstGeom prst="straightConnector1">
              <a:avLst/>
            </a:prstGeom>
            <a:noFill/>
            <a:ln w="9525">
              <a:solidFill>
                <a:schemeClr val="tx1"/>
              </a:solidFill>
              <a:miter lim="800000"/>
              <a:headEnd/>
              <a:tailEnd type="triangle" w="med" len="med"/>
            </a:ln>
          </p:spPr>
        </p:cxnSp>
      </p:grpSp>
      <p:grpSp>
        <p:nvGrpSpPr>
          <p:cNvPr id="12" name="Group 47"/>
          <p:cNvGrpSpPr>
            <a:grpSpLocks/>
          </p:cNvGrpSpPr>
          <p:nvPr/>
        </p:nvGrpSpPr>
        <p:grpSpPr bwMode="auto">
          <a:xfrm>
            <a:off x="2774950" y="3352800"/>
            <a:ext cx="630238" cy="466725"/>
            <a:chOff x="2413" y="3498"/>
            <a:chExt cx="397" cy="294"/>
          </a:xfrm>
        </p:grpSpPr>
        <p:sp>
          <p:nvSpPr>
            <p:cNvPr id="51230" name="Text Box 48"/>
            <p:cNvSpPr txBox="1">
              <a:spLocks noChangeArrowheads="1"/>
            </p:cNvSpPr>
            <p:nvPr/>
          </p:nvSpPr>
          <p:spPr bwMode="auto">
            <a:xfrm>
              <a:off x="2413" y="3498"/>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3</a:t>
              </a:r>
            </a:p>
          </p:txBody>
        </p:sp>
        <p:cxnSp>
          <p:nvCxnSpPr>
            <p:cNvPr id="51231" name="AutoShape 49"/>
            <p:cNvCxnSpPr>
              <a:cxnSpLocks noChangeShapeType="1"/>
              <a:stCxn id="51230" idx="3"/>
              <a:endCxn id="51228" idx="1"/>
            </p:cNvCxnSpPr>
            <p:nvPr/>
          </p:nvCxnSpPr>
          <p:spPr bwMode="auto">
            <a:xfrm>
              <a:off x="2642" y="3645"/>
              <a:ext cx="168" cy="0"/>
            </a:xfrm>
            <a:prstGeom prst="straightConnector1">
              <a:avLst/>
            </a:prstGeom>
            <a:noFill/>
            <a:ln w="9525">
              <a:solidFill>
                <a:schemeClr val="tx1"/>
              </a:solidFill>
              <a:miter lim="800000"/>
              <a:headEnd/>
              <a:tailEnd type="triangle" w="med" len="med"/>
            </a:ln>
          </p:spPr>
        </p:cxnSp>
      </p:grpSp>
      <p:grpSp>
        <p:nvGrpSpPr>
          <p:cNvPr id="13" name="Group 50"/>
          <p:cNvGrpSpPr>
            <a:grpSpLocks/>
          </p:cNvGrpSpPr>
          <p:nvPr/>
        </p:nvGrpSpPr>
        <p:grpSpPr bwMode="auto">
          <a:xfrm>
            <a:off x="3405188" y="3352800"/>
            <a:ext cx="557212" cy="466725"/>
            <a:chOff x="2810" y="3498"/>
            <a:chExt cx="351" cy="294"/>
          </a:xfrm>
        </p:grpSpPr>
        <p:sp>
          <p:nvSpPr>
            <p:cNvPr id="51228" name="Text Box 51"/>
            <p:cNvSpPr txBox="1">
              <a:spLocks noChangeArrowheads="1"/>
            </p:cNvSpPr>
            <p:nvPr/>
          </p:nvSpPr>
          <p:spPr bwMode="auto">
            <a:xfrm>
              <a:off x="2810" y="3498"/>
              <a:ext cx="243" cy="294"/>
            </a:xfrm>
            <a:prstGeom prst="rect">
              <a:avLst/>
            </a:prstGeom>
            <a:noFill/>
            <a:ln w="9525">
              <a:solidFill>
                <a:schemeClr val="tx1"/>
              </a:solidFill>
              <a:miter lim="800000"/>
              <a:headEnd/>
              <a:tailEnd/>
            </a:ln>
          </p:spPr>
          <p:txBody>
            <a:bodyPr wrap="none">
              <a:spAutoFit/>
            </a:bodyPr>
            <a:lstStyle/>
            <a:p>
              <a:r>
                <a:rPr lang="en-US">
                  <a:solidFill>
                    <a:schemeClr val="tx1"/>
                  </a:solidFill>
                </a:rPr>
                <a:t>8</a:t>
              </a:r>
            </a:p>
          </p:txBody>
        </p:sp>
        <p:cxnSp>
          <p:nvCxnSpPr>
            <p:cNvPr id="51229" name="AutoShape 52"/>
            <p:cNvCxnSpPr>
              <a:cxnSpLocks noChangeShapeType="1"/>
              <a:stCxn id="51228" idx="3"/>
              <a:endCxn id="51226" idx="1"/>
            </p:cNvCxnSpPr>
            <p:nvPr/>
          </p:nvCxnSpPr>
          <p:spPr bwMode="auto">
            <a:xfrm flipV="1">
              <a:off x="3053" y="3643"/>
              <a:ext cx="108" cy="2"/>
            </a:xfrm>
            <a:prstGeom prst="straightConnector1">
              <a:avLst/>
            </a:prstGeom>
            <a:noFill/>
            <a:ln w="9525">
              <a:solidFill>
                <a:schemeClr val="tx1"/>
              </a:solidFill>
              <a:miter lim="800000"/>
              <a:headEnd/>
              <a:tailEnd type="triangle" w="med" len="med"/>
            </a:ln>
          </p:spPr>
        </p:cxnSp>
      </p:grpSp>
      <p:grpSp>
        <p:nvGrpSpPr>
          <p:cNvPr id="14" name="Group 53"/>
          <p:cNvGrpSpPr>
            <a:grpSpLocks/>
          </p:cNvGrpSpPr>
          <p:nvPr/>
        </p:nvGrpSpPr>
        <p:grpSpPr bwMode="auto">
          <a:xfrm>
            <a:off x="3962400" y="3352800"/>
            <a:ext cx="869950" cy="461963"/>
            <a:chOff x="3161" y="3498"/>
            <a:chExt cx="548" cy="291"/>
          </a:xfrm>
        </p:grpSpPr>
        <p:sp>
          <p:nvSpPr>
            <p:cNvPr id="51226" name="Text Box 54"/>
            <p:cNvSpPr txBox="1">
              <a:spLocks noChangeArrowheads="1"/>
            </p:cNvSpPr>
            <p:nvPr/>
          </p:nvSpPr>
          <p:spPr bwMode="auto">
            <a:xfrm>
              <a:off x="3161" y="3498"/>
              <a:ext cx="384" cy="291"/>
            </a:xfrm>
            <a:prstGeom prst="rect">
              <a:avLst/>
            </a:prstGeom>
            <a:noFill/>
            <a:ln w="9525">
              <a:solidFill>
                <a:schemeClr val="tx1"/>
              </a:solidFill>
              <a:miter lim="800000"/>
              <a:headEnd/>
              <a:tailEnd/>
            </a:ln>
          </p:spPr>
          <p:txBody>
            <a:bodyPr>
              <a:spAutoFit/>
            </a:bodyPr>
            <a:lstStyle/>
            <a:p>
              <a:r>
                <a:rPr lang="en-US">
                  <a:solidFill>
                    <a:schemeClr val="tx1"/>
                  </a:solidFill>
                </a:rPr>
                <a:t>11</a:t>
              </a:r>
            </a:p>
          </p:txBody>
        </p:sp>
        <p:cxnSp>
          <p:nvCxnSpPr>
            <p:cNvPr id="51227" name="AutoShape 55"/>
            <p:cNvCxnSpPr>
              <a:cxnSpLocks noChangeShapeType="1"/>
              <a:stCxn id="51226" idx="3"/>
              <a:endCxn id="51224" idx="1"/>
            </p:cNvCxnSpPr>
            <p:nvPr/>
          </p:nvCxnSpPr>
          <p:spPr bwMode="auto">
            <a:xfrm>
              <a:off x="3545" y="3643"/>
              <a:ext cx="164" cy="2"/>
            </a:xfrm>
            <a:prstGeom prst="straightConnector1">
              <a:avLst/>
            </a:prstGeom>
            <a:noFill/>
            <a:ln w="9525">
              <a:solidFill>
                <a:schemeClr val="tx1"/>
              </a:solidFill>
              <a:miter lim="800000"/>
              <a:headEnd/>
              <a:tailEnd type="triangle" w="med" len="med"/>
            </a:ln>
          </p:spPr>
        </p:cxnSp>
      </p:grpSp>
      <p:grpSp>
        <p:nvGrpSpPr>
          <p:cNvPr id="15" name="Group 56"/>
          <p:cNvGrpSpPr>
            <a:grpSpLocks/>
          </p:cNvGrpSpPr>
          <p:nvPr/>
        </p:nvGrpSpPr>
        <p:grpSpPr bwMode="auto">
          <a:xfrm>
            <a:off x="4832350" y="3352800"/>
            <a:ext cx="762000" cy="466725"/>
            <a:chOff x="3565" y="2496"/>
            <a:chExt cx="480" cy="294"/>
          </a:xfrm>
        </p:grpSpPr>
        <p:sp>
          <p:nvSpPr>
            <p:cNvPr id="51224" name="Text Box 57"/>
            <p:cNvSpPr txBox="1">
              <a:spLocks noChangeArrowheads="1"/>
            </p:cNvSpPr>
            <p:nvPr/>
          </p:nvSpPr>
          <p:spPr bwMode="auto">
            <a:xfrm>
              <a:off x="3565" y="2496"/>
              <a:ext cx="371" cy="294"/>
            </a:xfrm>
            <a:prstGeom prst="rect">
              <a:avLst/>
            </a:prstGeom>
            <a:noFill/>
            <a:ln w="9525">
              <a:solidFill>
                <a:schemeClr val="tx1"/>
              </a:solidFill>
              <a:miter lim="800000"/>
              <a:headEnd/>
              <a:tailEnd/>
            </a:ln>
          </p:spPr>
          <p:txBody>
            <a:bodyPr>
              <a:spAutoFit/>
            </a:bodyPr>
            <a:lstStyle/>
            <a:p>
              <a:r>
                <a:rPr lang="en-US">
                  <a:solidFill>
                    <a:schemeClr val="tx1"/>
                  </a:solidFill>
                </a:rPr>
                <a:t>17</a:t>
              </a:r>
            </a:p>
          </p:txBody>
        </p:sp>
        <p:cxnSp>
          <p:nvCxnSpPr>
            <p:cNvPr id="51225" name="AutoShape 58"/>
            <p:cNvCxnSpPr>
              <a:cxnSpLocks noChangeShapeType="1"/>
              <a:stCxn id="51224" idx="3"/>
              <a:endCxn id="51222" idx="1"/>
            </p:cNvCxnSpPr>
            <p:nvPr/>
          </p:nvCxnSpPr>
          <p:spPr bwMode="auto">
            <a:xfrm>
              <a:off x="3936" y="2643"/>
              <a:ext cx="109" cy="1"/>
            </a:xfrm>
            <a:prstGeom prst="straightConnector1">
              <a:avLst/>
            </a:prstGeom>
            <a:noFill/>
            <a:ln w="9525">
              <a:solidFill>
                <a:schemeClr val="tx1"/>
              </a:solidFill>
              <a:miter lim="800000"/>
              <a:headEnd/>
              <a:tailEnd type="triangle" w="med" len="med"/>
            </a:ln>
          </p:spPr>
        </p:cxnSp>
      </p:grpSp>
      <p:grpSp>
        <p:nvGrpSpPr>
          <p:cNvPr id="16" name="Group 59"/>
          <p:cNvGrpSpPr>
            <a:grpSpLocks/>
          </p:cNvGrpSpPr>
          <p:nvPr/>
        </p:nvGrpSpPr>
        <p:grpSpPr bwMode="auto">
          <a:xfrm>
            <a:off x="5594350" y="3352800"/>
            <a:ext cx="838200" cy="466725"/>
            <a:chOff x="4045" y="3498"/>
            <a:chExt cx="528" cy="294"/>
          </a:xfrm>
        </p:grpSpPr>
        <p:sp>
          <p:nvSpPr>
            <p:cNvPr id="51222" name="Text Box 60"/>
            <p:cNvSpPr txBox="1">
              <a:spLocks noChangeArrowheads="1"/>
            </p:cNvSpPr>
            <p:nvPr/>
          </p:nvSpPr>
          <p:spPr bwMode="auto">
            <a:xfrm>
              <a:off x="4045" y="3498"/>
              <a:ext cx="364" cy="294"/>
            </a:xfrm>
            <a:prstGeom prst="rect">
              <a:avLst/>
            </a:prstGeom>
            <a:noFill/>
            <a:ln w="9525">
              <a:solidFill>
                <a:schemeClr val="tx1"/>
              </a:solidFill>
              <a:miter lim="800000"/>
              <a:headEnd/>
              <a:tailEnd/>
            </a:ln>
          </p:spPr>
          <p:txBody>
            <a:bodyPr wrap="none">
              <a:spAutoFit/>
            </a:bodyPr>
            <a:lstStyle/>
            <a:p>
              <a:r>
                <a:rPr lang="en-US">
                  <a:solidFill>
                    <a:schemeClr val="tx1"/>
                  </a:solidFill>
                </a:rPr>
                <a:t>21</a:t>
              </a:r>
            </a:p>
          </p:txBody>
        </p:sp>
        <p:cxnSp>
          <p:nvCxnSpPr>
            <p:cNvPr id="51223" name="AutoShape 61"/>
            <p:cNvCxnSpPr>
              <a:cxnSpLocks noChangeShapeType="1"/>
              <a:stCxn id="51222" idx="3"/>
              <a:endCxn id="51205" idx="1"/>
            </p:cNvCxnSpPr>
            <p:nvPr/>
          </p:nvCxnSpPr>
          <p:spPr bwMode="auto">
            <a:xfrm>
              <a:off x="4409" y="3645"/>
              <a:ext cx="164" cy="1"/>
            </a:xfrm>
            <a:prstGeom prst="straightConnector1">
              <a:avLst/>
            </a:prstGeom>
            <a:noFill/>
            <a:ln w="9525">
              <a:solidFill>
                <a:schemeClr val="tx1"/>
              </a:solidFill>
              <a:miter lim="800000"/>
              <a:headEnd/>
              <a:tailEnd type="triangle" w="med" len="med"/>
            </a:ln>
          </p:spPr>
        </p:cxnSp>
      </p:grpSp>
      <p:grpSp>
        <p:nvGrpSpPr>
          <p:cNvPr id="17" name="Group 67"/>
          <p:cNvGrpSpPr>
            <a:grpSpLocks/>
          </p:cNvGrpSpPr>
          <p:nvPr/>
        </p:nvGrpSpPr>
        <p:grpSpPr bwMode="auto">
          <a:xfrm>
            <a:off x="1674813" y="3351213"/>
            <a:ext cx="4972050" cy="1587"/>
            <a:chOff x="1055" y="1967"/>
            <a:chExt cx="3132" cy="1"/>
          </a:xfrm>
        </p:grpSpPr>
        <p:cxnSp>
          <p:nvCxnSpPr>
            <p:cNvPr id="51220" name="AutoShape 65"/>
            <p:cNvCxnSpPr>
              <a:cxnSpLocks noChangeShapeType="1"/>
              <a:stCxn id="51234" idx="0"/>
              <a:endCxn id="51226" idx="0"/>
            </p:cNvCxnSpPr>
            <p:nvPr/>
          </p:nvCxnSpPr>
          <p:spPr bwMode="auto">
            <a:xfrm rot="5400000" flipH="1" flipV="1">
              <a:off x="1871" y="1151"/>
              <a:ext cx="1" cy="1634"/>
            </a:xfrm>
            <a:prstGeom prst="curvedConnector3">
              <a:avLst>
                <a:gd name="adj1" fmla="val 14395468"/>
              </a:avLst>
            </a:prstGeom>
            <a:noFill/>
            <a:ln w="9525">
              <a:solidFill>
                <a:schemeClr val="folHlink"/>
              </a:solidFill>
              <a:miter lim="800000"/>
              <a:headEnd/>
              <a:tailEnd type="triangle" w="med" len="med"/>
            </a:ln>
          </p:spPr>
        </p:cxnSp>
        <p:cxnSp>
          <p:nvCxnSpPr>
            <p:cNvPr id="51221" name="AutoShape 66"/>
            <p:cNvCxnSpPr>
              <a:cxnSpLocks noChangeShapeType="1"/>
              <a:stCxn id="51226" idx="0"/>
              <a:endCxn id="51205" idx="0"/>
            </p:cNvCxnSpPr>
            <p:nvPr/>
          </p:nvCxnSpPr>
          <p:spPr bwMode="auto">
            <a:xfrm rot="5400000" flipH="1" flipV="1">
              <a:off x="3437" y="1219"/>
              <a:ext cx="1" cy="1498"/>
            </a:xfrm>
            <a:prstGeom prst="curvedConnector3">
              <a:avLst>
                <a:gd name="adj1" fmla="val 14395468"/>
              </a:avLst>
            </a:prstGeom>
            <a:noFill/>
            <a:ln w="9525">
              <a:solidFill>
                <a:schemeClr val="folHlink"/>
              </a:solidFill>
              <a:miter lim="800000"/>
              <a:headEnd/>
              <a:tailEnd type="triangle" w="med" len="med"/>
            </a:ln>
          </p:spPr>
        </p:cxnSp>
      </p:grpSp>
      <p:sp>
        <p:nvSpPr>
          <p:cNvPr id="51214" name="Text Box 70"/>
          <p:cNvSpPr txBox="1">
            <a:spLocks noChangeArrowheads="1"/>
          </p:cNvSpPr>
          <p:nvPr/>
        </p:nvSpPr>
        <p:spPr bwMode="auto">
          <a:xfrm>
            <a:off x="4251325" y="2981325"/>
            <a:ext cx="504825" cy="396875"/>
          </a:xfrm>
          <a:prstGeom prst="rect">
            <a:avLst/>
          </a:prstGeom>
          <a:noFill/>
          <a:ln w="9525">
            <a:noFill/>
            <a:miter lim="800000"/>
            <a:headEnd/>
            <a:tailEnd/>
          </a:ln>
        </p:spPr>
        <p:txBody>
          <a:bodyPr wrap="none">
            <a:spAutoFit/>
          </a:bodyPr>
          <a:lstStyle/>
          <a:p>
            <a:r>
              <a:rPr lang="en-US" sz="2000">
                <a:solidFill>
                  <a:schemeClr val="hlink"/>
                </a:solidFill>
              </a:rPr>
              <a:t>31</a:t>
            </a:r>
          </a:p>
        </p:txBody>
      </p:sp>
      <p:sp>
        <p:nvSpPr>
          <p:cNvPr id="51215" name="Text Box 71"/>
          <p:cNvSpPr txBox="1">
            <a:spLocks noChangeArrowheads="1"/>
          </p:cNvSpPr>
          <p:nvPr/>
        </p:nvSpPr>
        <p:spPr bwMode="auto">
          <a:xfrm>
            <a:off x="1628775" y="3032125"/>
            <a:ext cx="509588" cy="400050"/>
          </a:xfrm>
          <a:prstGeom prst="rect">
            <a:avLst/>
          </a:prstGeom>
          <a:noFill/>
          <a:ln w="9525">
            <a:noFill/>
            <a:miter lim="800000"/>
            <a:headEnd/>
            <a:tailEnd/>
          </a:ln>
        </p:spPr>
        <p:txBody>
          <a:bodyPr wrap="none">
            <a:spAutoFit/>
          </a:bodyPr>
          <a:lstStyle/>
          <a:p>
            <a:r>
              <a:rPr lang="en-US" sz="2000">
                <a:solidFill>
                  <a:schemeClr val="hlink"/>
                </a:solidFill>
              </a:rPr>
              <a:t>11</a:t>
            </a:r>
          </a:p>
        </p:txBody>
      </p:sp>
      <p:sp>
        <p:nvSpPr>
          <p:cNvPr id="51216" name="Text Box 72"/>
          <p:cNvSpPr txBox="1">
            <a:spLocks noChangeArrowheads="1"/>
          </p:cNvSpPr>
          <p:nvPr/>
        </p:nvSpPr>
        <p:spPr bwMode="auto">
          <a:xfrm>
            <a:off x="1628775" y="1676400"/>
            <a:ext cx="509588" cy="400050"/>
          </a:xfrm>
          <a:prstGeom prst="rect">
            <a:avLst/>
          </a:prstGeom>
          <a:noFill/>
          <a:ln w="9525">
            <a:noFill/>
            <a:miter lim="800000"/>
            <a:headEnd/>
            <a:tailEnd/>
          </a:ln>
        </p:spPr>
        <p:txBody>
          <a:bodyPr wrap="none">
            <a:spAutoFit/>
          </a:bodyPr>
          <a:lstStyle/>
          <a:p>
            <a:r>
              <a:rPr lang="en-US" sz="2000">
                <a:solidFill>
                  <a:schemeClr val="hlink"/>
                </a:solidFill>
              </a:rPr>
              <a:t>41</a:t>
            </a:r>
          </a:p>
        </p:txBody>
      </p:sp>
      <p:sp>
        <p:nvSpPr>
          <p:cNvPr id="51217" name="Text Box 73"/>
          <p:cNvSpPr txBox="1">
            <a:spLocks noChangeArrowheads="1"/>
          </p:cNvSpPr>
          <p:nvPr/>
        </p:nvSpPr>
        <p:spPr bwMode="auto">
          <a:xfrm>
            <a:off x="3657600" y="1660525"/>
            <a:ext cx="665163" cy="396875"/>
          </a:xfrm>
          <a:prstGeom prst="rect">
            <a:avLst/>
          </a:prstGeom>
          <a:noFill/>
          <a:ln w="9525">
            <a:noFill/>
            <a:miter lim="800000"/>
            <a:headEnd/>
            <a:tailEnd/>
          </a:ln>
        </p:spPr>
        <p:txBody>
          <a:bodyPr wrap="none">
            <a:spAutoFit/>
          </a:bodyPr>
          <a:lstStyle/>
          <a:p>
            <a:r>
              <a:rPr lang="en-US" sz="2000">
                <a:solidFill>
                  <a:schemeClr val="hlink"/>
                </a:solidFill>
              </a:rPr>
              <a:t>128</a:t>
            </a:r>
          </a:p>
        </p:txBody>
      </p:sp>
      <p:sp>
        <p:nvSpPr>
          <p:cNvPr id="51218"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34" charset="-128"/>
              </a:rPr>
              <a:t>Επεξεργασία ερωτήματος με </a:t>
            </a:r>
            <a:r>
              <a:rPr lang="en-US" dirty="0" smtClean="0">
                <a:solidFill>
                  <a:schemeClr val="accent2">
                    <a:lumMod val="75000"/>
                  </a:schemeClr>
                </a:solidFill>
                <a:ea typeface="ＭＳ Ｐゴシック" pitchFamily="34" charset="-128"/>
              </a:rPr>
              <a:t>skip pointers</a:t>
            </a:r>
          </a:p>
        </p:txBody>
      </p:sp>
      <p:sp>
        <p:nvSpPr>
          <p:cNvPr id="52257" name="Slide Number Placeholder 65"/>
          <p:cNvSpPr>
            <a:spLocks noGrp="1"/>
          </p:cNvSpPr>
          <p:nvPr>
            <p:ph type="sldNum" sz="quarter" idx="12"/>
          </p:nvPr>
        </p:nvSpPr>
        <p:spPr bwMode="auto">
          <a:noFill/>
          <a:ln>
            <a:miter lim="800000"/>
            <a:headEnd/>
            <a:tailEnd/>
          </a:ln>
        </p:spPr>
        <p:txBody>
          <a:bodyPr/>
          <a:lstStyle/>
          <a:p>
            <a:fld id="{56499B44-B44F-4B62-B469-3EF189E4CBB0}" type="slidenum">
              <a:rPr lang="en-US"/>
              <a:pPr/>
              <a:t>76</a:t>
            </a:fld>
            <a:endParaRPr lang="en-US"/>
          </a:p>
        </p:txBody>
      </p:sp>
      <p:sp>
        <p:nvSpPr>
          <p:cNvPr id="52250" name="Text Box 60"/>
          <p:cNvSpPr txBox="1">
            <a:spLocks noChangeArrowheads="1"/>
          </p:cNvSpPr>
          <p:nvPr/>
        </p:nvSpPr>
        <p:spPr bwMode="auto">
          <a:xfrm>
            <a:off x="179512" y="4038600"/>
            <a:ext cx="8733362" cy="830997"/>
          </a:xfrm>
          <a:prstGeom prst="rect">
            <a:avLst/>
          </a:prstGeom>
          <a:noFill/>
          <a:ln w="9525">
            <a:noFill/>
            <a:miter lim="800000"/>
            <a:headEnd/>
            <a:tailEnd/>
          </a:ln>
        </p:spPr>
        <p:txBody>
          <a:bodyPr wrap="square">
            <a:spAutoFit/>
          </a:bodyPr>
          <a:lstStyle/>
          <a:p>
            <a:pPr>
              <a:spcBef>
                <a:spcPct val="20000"/>
              </a:spcBef>
              <a:buClr>
                <a:srgbClr val="A50021"/>
              </a:buClr>
              <a:buSzPct val="60000"/>
              <a:buFont typeface="Wingdings" pitchFamily="2" charset="2"/>
              <a:buNone/>
            </a:pPr>
            <a:r>
              <a:rPr lang="el-GR" dirty="0" smtClean="0">
                <a:solidFill>
                  <a:schemeClr val="tx1"/>
                </a:solidFill>
                <a:latin typeface="+mn-lt"/>
              </a:rPr>
              <a:t>Υποθέστε ότι έχουμε διατρέξει τις λίστες και έχουμε βρει το κοινό στοιχείο </a:t>
            </a:r>
            <a:r>
              <a:rPr lang="en-US" dirty="0" smtClean="0">
                <a:solidFill>
                  <a:schemeClr val="tx1"/>
                </a:solidFill>
                <a:latin typeface="+mn-lt"/>
              </a:rPr>
              <a:t> </a:t>
            </a:r>
            <a:r>
              <a:rPr lang="en-US" b="1" dirty="0">
                <a:solidFill>
                  <a:schemeClr val="tx1"/>
                </a:solidFill>
                <a:latin typeface="+mn-lt"/>
              </a:rPr>
              <a:t>8 </a:t>
            </a:r>
            <a:r>
              <a:rPr lang="el-GR" dirty="0">
                <a:solidFill>
                  <a:schemeClr val="tx1"/>
                </a:solidFill>
                <a:latin typeface="+mn-lt"/>
              </a:rPr>
              <a:t>σε κάθε </a:t>
            </a:r>
            <a:r>
              <a:rPr lang="el-GR" dirty="0" smtClean="0">
                <a:solidFill>
                  <a:schemeClr val="tx1"/>
                </a:solidFill>
                <a:latin typeface="+mn-lt"/>
              </a:rPr>
              <a:t>λίστα, το ταιριάζουμε και προχωράμε</a:t>
            </a:r>
            <a:endParaRPr lang="en-US" dirty="0">
              <a:solidFill>
                <a:schemeClr val="tx1"/>
              </a:solidFill>
              <a:latin typeface="+mn-lt"/>
            </a:endParaRPr>
          </a:p>
        </p:txBody>
      </p:sp>
      <p:sp>
        <p:nvSpPr>
          <p:cNvPr id="52251" name="Text Box 63"/>
          <p:cNvSpPr txBox="1">
            <a:spLocks noChangeArrowheads="1"/>
          </p:cNvSpPr>
          <p:nvPr/>
        </p:nvSpPr>
        <p:spPr bwMode="auto">
          <a:xfrm>
            <a:off x="251520" y="5010822"/>
            <a:ext cx="5667129" cy="461665"/>
          </a:xfrm>
          <a:prstGeom prst="rect">
            <a:avLst/>
          </a:prstGeom>
          <a:noFill/>
          <a:ln w="9525">
            <a:noFill/>
            <a:miter lim="800000"/>
            <a:headEnd/>
            <a:tailEnd/>
          </a:ln>
        </p:spPr>
        <p:txBody>
          <a:bodyPr wrap="none">
            <a:spAutoFit/>
          </a:bodyPr>
          <a:lstStyle/>
          <a:p>
            <a:r>
              <a:rPr lang="el-GR" dirty="0" smtClean="0">
                <a:solidFill>
                  <a:schemeClr val="tx1"/>
                </a:solidFill>
                <a:latin typeface="+mn-lt"/>
              </a:rPr>
              <a:t>Έχουμε </a:t>
            </a:r>
            <a:r>
              <a:rPr lang="en-US" b="1" dirty="0" smtClean="0">
                <a:solidFill>
                  <a:schemeClr val="tx1"/>
                </a:solidFill>
                <a:latin typeface="+mn-lt"/>
              </a:rPr>
              <a:t>41</a:t>
            </a:r>
            <a:r>
              <a:rPr lang="en-US" dirty="0" smtClean="0">
                <a:solidFill>
                  <a:schemeClr val="tx1"/>
                </a:solidFill>
                <a:latin typeface="+mn-lt"/>
              </a:rPr>
              <a:t> </a:t>
            </a:r>
            <a:r>
              <a:rPr lang="el-GR" dirty="0" smtClean="0">
                <a:solidFill>
                  <a:schemeClr val="tx1"/>
                </a:solidFill>
                <a:latin typeface="+mn-lt"/>
              </a:rPr>
              <a:t>και</a:t>
            </a:r>
            <a:r>
              <a:rPr lang="en-US" dirty="0" smtClean="0">
                <a:solidFill>
                  <a:schemeClr val="tx1"/>
                </a:solidFill>
                <a:latin typeface="+mn-lt"/>
              </a:rPr>
              <a:t> </a:t>
            </a:r>
            <a:r>
              <a:rPr lang="en-US" b="1" dirty="0" smtClean="0">
                <a:solidFill>
                  <a:schemeClr val="tx1"/>
                </a:solidFill>
                <a:latin typeface="+mn-lt"/>
              </a:rPr>
              <a:t>11</a:t>
            </a:r>
            <a:r>
              <a:rPr lang="en-US" dirty="0" smtClean="0">
                <a:solidFill>
                  <a:schemeClr val="tx1"/>
                </a:solidFill>
                <a:latin typeface="+mn-lt"/>
              </a:rPr>
              <a:t>.  </a:t>
            </a:r>
            <a:r>
              <a:rPr lang="el-GR" dirty="0" smtClean="0">
                <a:solidFill>
                  <a:schemeClr val="tx1"/>
                </a:solidFill>
                <a:latin typeface="+mn-lt"/>
              </a:rPr>
              <a:t>Το </a:t>
            </a:r>
            <a:r>
              <a:rPr lang="en-US" b="1" dirty="0" smtClean="0">
                <a:solidFill>
                  <a:schemeClr val="tx1"/>
                </a:solidFill>
                <a:latin typeface="+mn-lt"/>
              </a:rPr>
              <a:t>11</a:t>
            </a:r>
            <a:r>
              <a:rPr lang="en-US" dirty="0" smtClean="0">
                <a:solidFill>
                  <a:schemeClr val="tx1"/>
                </a:solidFill>
                <a:latin typeface="+mn-lt"/>
              </a:rPr>
              <a:t> </a:t>
            </a:r>
            <a:r>
              <a:rPr lang="el-GR" dirty="0" smtClean="0">
                <a:solidFill>
                  <a:schemeClr val="tx1"/>
                </a:solidFill>
                <a:latin typeface="+mn-lt"/>
              </a:rPr>
              <a:t>είναι το μικρότερο</a:t>
            </a:r>
            <a:r>
              <a:rPr lang="en-US" dirty="0" smtClean="0">
                <a:solidFill>
                  <a:schemeClr val="tx1"/>
                </a:solidFill>
                <a:latin typeface="+mn-lt"/>
              </a:rPr>
              <a:t>.</a:t>
            </a:r>
            <a:endParaRPr lang="en-US" dirty="0">
              <a:solidFill>
                <a:schemeClr val="tx1"/>
              </a:solidFill>
              <a:latin typeface="+mn-lt"/>
            </a:endParaRPr>
          </a:p>
        </p:txBody>
      </p:sp>
      <p:sp>
        <p:nvSpPr>
          <p:cNvPr id="52253" name="Text Box 66"/>
          <p:cNvSpPr txBox="1">
            <a:spLocks noChangeArrowheads="1"/>
          </p:cNvSpPr>
          <p:nvPr/>
        </p:nvSpPr>
        <p:spPr bwMode="auto">
          <a:xfrm>
            <a:off x="425450" y="5827713"/>
            <a:ext cx="184150" cy="457200"/>
          </a:xfrm>
          <a:prstGeom prst="rect">
            <a:avLst/>
          </a:prstGeom>
          <a:noFill/>
          <a:ln w="9525">
            <a:noFill/>
            <a:miter lim="800000"/>
            <a:headEnd/>
            <a:tailEnd/>
          </a:ln>
        </p:spPr>
        <p:txBody>
          <a:bodyPr wrap="none">
            <a:spAutoFit/>
          </a:bodyPr>
          <a:lstStyle/>
          <a:p>
            <a:endParaRPr lang="el-GR"/>
          </a:p>
        </p:txBody>
      </p:sp>
      <p:sp>
        <p:nvSpPr>
          <p:cNvPr id="52258" name="Text Box 67"/>
          <p:cNvSpPr txBox="1">
            <a:spLocks noChangeArrowheads="1"/>
          </p:cNvSpPr>
          <p:nvPr/>
        </p:nvSpPr>
        <p:spPr bwMode="auto">
          <a:xfrm>
            <a:off x="376773" y="5525354"/>
            <a:ext cx="8245424" cy="830997"/>
          </a:xfrm>
          <a:prstGeom prst="rect">
            <a:avLst/>
          </a:prstGeom>
          <a:noFill/>
          <a:ln w="9525">
            <a:noFill/>
            <a:miter lim="800000"/>
            <a:headEnd/>
            <a:tailEnd/>
          </a:ln>
        </p:spPr>
        <p:txBody>
          <a:bodyPr wrap="square">
            <a:spAutoFit/>
          </a:bodyPr>
          <a:lstStyle/>
          <a:p>
            <a:r>
              <a:rPr lang="el-GR" dirty="0" smtClean="0">
                <a:solidFill>
                  <a:schemeClr val="tx1"/>
                </a:solidFill>
                <a:latin typeface="+mn-lt"/>
              </a:rPr>
              <a:t>Ο δείκτης παράλειψης του </a:t>
            </a:r>
            <a:r>
              <a:rPr lang="en-US" b="1" dirty="0" smtClean="0">
                <a:solidFill>
                  <a:schemeClr val="tx1"/>
                </a:solidFill>
                <a:latin typeface="+mn-lt"/>
              </a:rPr>
              <a:t>11</a:t>
            </a:r>
            <a:r>
              <a:rPr lang="en-US" dirty="0" smtClean="0">
                <a:solidFill>
                  <a:schemeClr val="tx1"/>
                </a:solidFill>
                <a:latin typeface="+mn-lt"/>
              </a:rPr>
              <a:t> </a:t>
            </a:r>
            <a:r>
              <a:rPr lang="el-GR" dirty="0" smtClean="0">
                <a:solidFill>
                  <a:schemeClr val="tx1"/>
                </a:solidFill>
                <a:latin typeface="+mn-lt"/>
              </a:rPr>
              <a:t>είναι το </a:t>
            </a:r>
            <a:r>
              <a:rPr lang="en-US" b="1" dirty="0" smtClean="0">
                <a:solidFill>
                  <a:schemeClr val="tx1"/>
                </a:solidFill>
                <a:latin typeface="+mn-lt"/>
              </a:rPr>
              <a:t>31</a:t>
            </a:r>
            <a:r>
              <a:rPr lang="en-US" dirty="0">
                <a:solidFill>
                  <a:schemeClr val="tx1"/>
                </a:solidFill>
                <a:latin typeface="+mn-lt"/>
              </a:rPr>
              <a:t>, </a:t>
            </a:r>
            <a:r>
              <a:rPr lang="el-GR" dirty="0" smtClean="0">
                <a:solidFill>
                  <a:schemeClr val="tx1"/>
                </a:solidFill>
                <a:latin typeface="+mn-lt"/>
              </a:rPr>
              <a:t>οπότε</a:t>
            </a:r>
            <a:r>
              <a:rPr lang="el-GR" dirty="0">
                <a:solidFill>
                  <a:schemeClr val="tx1"/>
                </a:solidFill>
                <a:latin typeface="+mn-lt"/>
              </a:rPr>
              <a:t> </a:t>
            </a:r>
            <a:r>
              <a:rPr lang="el-GR" dirty="0" smtClean="0">
                <a:solidFill>
                  <a:schemeClr val="tx1"/>
                </a:solidFill>
                <a:latin typeface="+mn-lt"/>
              </a:rPr>
              <a:t>μπορούμε να παραβλέψουμε τις ενδιάμεσες καταχωρήσεις</a:t>
            </a:r>
            <a:endParaRPr lang="en-US" dirty="0">
              <a:solidFill>
                <a:schemeClr val="tx1"/>
              </a:solidFill>
              <a:latin typeface="+mn-lt"/>
            </a:endParaRPr>
          </a:p>
        </p:txBody>
      </p:sp>
      <p:sp>
        <p:nvSpPr>
          <p:cNvPr id="5225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536" y="1709737"/>
            <a:ext cx="56705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34" charset="-128"/>
              </a:rPr>
              <a:t>Επεξεργασία ερωτήματος με </a:t>
            </a:r>
            <a:r>
              <a:rPr lang="en-US" dirty="0" smtClean="0">
                <a:solidFill>
                  <a:schemeClr val="accent2">
                    <a:lumMod val="75000"/>
                  </a:schemeClr>
                </a:solidFill>
                <a:ea typeface="ＭＳ Ｐゴシック" pitchFamily="34" charset="-128"/>
              </a:rPr>
              <a:t>skip pointers</a:t>
            </a:r>
          </a:p>
        </p:txBody>
      </p:sp>
      <p:sp>
        <p:nvSpPr>
          <p:cNvPr id="52257" name="Slide Number Placeholder 65"/>
          <p:cNvSpPr>
            <a:spLocks noGrp="1"/>
          </p:cNvSpPr>
          <p:nvPr>
            <p:ph type="sldNum" sz="quarter" idx="12"/>
          </p:nvPr>
        </p:nvSpPr>
        <p:spPr bwMode="auto">
          <a:noFill/>
          <a:ln>
            <a:miter lim="800000"/>
            <a:headEnd/>
            <a:tailEnd/>
          </a:ln>
        </p:spPr>
        <p:txBody>
          <a:bodyPr/>
          <a:lstStyle/>
          <a:p>
            <a:fld id="{56499B44-B44F-4B62-B469-3EF189E4CBB0}" type="slidenum">
              <a:rPr lang="en-US"/>
              <a:pPr/>
              <a:t>77</a:t>
            </a:fld>
            <a:endParaRPr lang="en-US"/>
          </a:p>
        </p:txBody>
      </p:sp>
      <p:sp>
        <p:nvSpPr>
          <p:cNvPr id="52253" name="Text Box 66"/>
          <p:cNvSpPr txBox="1">
            <a:spLocks noChangeArrowheads="1"/>
          </p:cNvSpPr>
          <p:nvPr/>
        </p:nvSpPr>
        <p:spPr bwMode="auto">
          <a:xfrm>
            <a:off x="425450" y="5827713"/>
            <a:ext cx="184150" cy="457200"/>
          </a:xfrm>
          <a:prstGeom prst="rect">
            <a:avLst/>
          </a:prstGeom>
          <a:noFill/>
          <a:ln w="9525">
            <a:noFill/>
            <a:miter lim="800000"/>
            <a:headEnd/>
            <a:tailEnd/>
          </a:ln>
        </p:spPr>
        <p:txBody>
          <a:bodyPr wrap="none">
            <a:spAutoFit/>
          </a:bodyPr>
          <a:lstStyle/>
          <a:p>
            <a:endParaRPr lang="el-GR"/>
          </a:p>
        </p:txBody>
      </p:sp>
      <p:sp>
        <p:nvSpPr>
          <p:cNvPr id="5225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536" y="1709737"/>
            <a:ext cx="56705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28826" y="5225316"/>
            <a:ext cx="7415581" cy="830997"/>
          </a:xfrm>
          <a:prstGeom prst="rect">
            <a:avLst/>
          </a:prstGeom>
          <a:noFill/>
        </p:spPr>
        <p:txBody>
          <a:bodyPr wrap="square" rtlCol="0">
            <a:spAutoFit/>
          </a:bodyPr>
          <a:lstStyle/>
          <a:p>
            <a:pPr algn="just"/>
            <a:r>
              <a:rPr lang="el-GR" dirty="0" smtClean="0">
                <a:solidFill>
                  <a:schemeClr val="tx1"/>
                </a:solidFill>
                <a:latin typeface="+mn-lt"/>
              </a:rPr>
              <a:t>Αριθμός συγκρίσεων χωρίς και με χρήση δεικτών παράβλεψης</a:t>
            </a:r>
            <a:endParaRPr lang="en-US" dirty="0">
              <a:solidFill>
                <a:schemeClr val="tx1"/>
              </a:solidFill>
              <a:latin typeface="+mn-lt"/>
            </a:endParaRPr>
          </a:p>
        </p:txBody>
      </p:sp>
    </p:spTree>
    <p:extLst>
      <p:ext uri="{BB962C8B-B14F-4D97-AF65-F5344CB8AC3E}">
        <p14:creationId xmlns:p14="http://schemas.microsoft.com/office/powerpoint/2010/main" val="371126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dirty="0" smtClean="0">
                <a:solidFill>
                  <a:schemeClr val="accent2">
                    <a:lumMod val="75000"/>
                  </a:schemeClr>
                </a:solidFill>
                <a:ea typeface="ＭＳ Ｐゴシック" pitchFamily="34" charset="-128"/>
              </a:rPr>
              <a:t>Επεξεργασία ερωτήματος με </a:t>
            </a:r>
            <a:r>
              <a:rPr lang="en-US" dirty="0" smtClean="0">
                <a:solidFill>
                  <a:schemeClr val="accent2">
                    <a:lumMod val="75000"/>
                  </a:schemeClr>
                </a:solidFill>
                <a:ea typeface="ＭＳ Ｐゴシック" pitchFamily="34" charset="-128"/>
              </a:rPr>
              <a:t>skip pointers</a:t>
            </a:r>
          </a:p>
        </p:txBody>
      </p:sp>
      <p:sp>
        <p:nvSpPr>
          <p:cNvPr id="52257" name="Slide Number Placeholder 65"/>
          <p:cNvSpPr>
            <a:spLocks noGrp="1"/>
          </p:cNvSpPr>
          <p:nvPr>
            <p:ph type="sldNum" sz="quarter" idx="12"/>
          </p:nvPr>
        </p:nvSpPr>
        <p:spPr bwMode="auto">
          <a:noFill/>
          <a:ln>
            <a:miter lim="800000"/>
            <a:headEnd/>
            <a:tailEnd/>
          </a:ln>
        </p:spPr>
        <p:txBody>
          <a:bodyPr/>
          <a:lstStyle/>
          <a:p>
            <a:fld id="{56499B44-B44F-4B62-B469-3EF189E4CBB0}" type="slidenum">
              <a:rPr lang="en-US"/>
              <a:pPr/>
              <a:t>78</a:t>
            </a:fld>
            <a:endParaRPr lang="en-US"/>
          </a:p>
        </p:txBody>
      </p:sp>
      <p:sp>
        <p:nvSpPr>
          <p:cNvPr id="52253" name="Text Box 66"/>
          <p:cNvSpPr txBox="1">
            <a:spLocks noChangeArrowheads="1"/>
          </p:cNvSpPr>
          <p:nvPr/>
        </p:nvSpPr>
        <p:spPr bwMode="auto">
          <a:xfrm>
            <a:off x="425450" y="5827713"/>
            <a:ext cx="184150" cy="457200"/>
          </a:xfrm>
          <a:prstGeom prst="rect">
            <a:avLst/>
          </a:prstGeom>
          <a:noFill/>
          <a:ln w="9525">
            <a:noFill/>
            <a:miter lim="800000"/>
            <a:headEnd/>
            <a:tailEnd/>
          </a:ln>
        </p:spPr>
        <p:txBody>
          <a:bodyPr wrap="none">
            <a:spAutoFit/>
          </a:bodyPr>
          <a:lstStyle/>
          <a:p>
            <a:endParaRPr lang="el-GR"/>
          </a:p>
        </p:txBody>
      </p:sp>
      <p:sp>
        <p:nvSpPr>
          <p:cNvPr id="5225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2178337"/>
            <a:ext cx="7344816"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8826" y="5225316"/>
            <a:ext cx="7415581" cy="830997"/>
          </a:xfrm>
          <a:prstGeom prst="rect">
            <a:avLst/>
          </a:prstGeom>
          <a:noFill/>
        </p:spPr>
        <p:txBody>
          <a:bodyPr wrap="square" rtlCol="0">
            <a:spAutoFit/>
          </a:bodyPr>
          <a:lstStyle/>
          <a:p>
            <a:pPr algn="just"/>
            <a:r>
              <a:rPr lang="el-GR" dirty="0" smtClean="0">
                <a:solidFill>
                  <a:schemeClr val="tx1"/>
                </a:solidFill>
                <a:latin typeface="+mn-lt"/>
              </a:rPr>
              <a:t>Αριθμός συγκρίσεων χωρίς και με χρήση δεικτών παράβλεψης</a:t>
            </a:r>
            <a:endParaRPr lang="en-US" dirty="0">
              <a:solidFill>
                <a:schemeClr val="tx1"/>
              </a:solidFill>
              <a:latin typeface="+mn-lt"/>
            </a:endParaRPr>
          </a:p>
        </p:txBody>
      </p:sp>
    </p:spTree>
    <p:extLst>
      <p:ext uri="{BB962C8B-B14F-4D97-AF65-F5344CB8AC3E}">
        <p14:creationId xmlns:p14="http://schemas.microsoft.com/office/powerpoint/2010/main" val="174035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dirty="0" smtClean="0">
                <a:solidFill>
                  <a:schemeClr val="accent2">
                    <a:lumMod val="75000"/>
                  </a:schemeClr>
                </a:solidFill>
                <a:ea typeface="ＭＳ Ｐゴシック" pitchFamily="34" charset="-128"/>
              </a:rPr>
              <a:t>Που να τοποθετήσουμε τους δείκτες</a:t>
            </a:r>
            <a:r>
              <a:rPr lang="en-US" dirty="0" smtClean="0">
                <a:solidFill>
                  <a:schemeClr val="accent2">
                    <a:lumMod val="75000"/>
                  </a:schemeClr>
                </a:solidFill>
                <a:ea typeface="ＭＳ Ｐゴシック" pitchFamily="34" charset="-128"/>
              </a:rPr>
              <a:t>?</a:t>
            </a:r>
          </a:p>
        </p:txBody>
      </p:sp>
      <p:sp>
        <p:nvSpPr>
          <p:cNvPr id="53251" name="Rectangle 3"/>
          <p:cNvSpPr>
            <a:spLocks noGrp="1" noChangeArrowheads="1"/>
          </p:cNvSpPr>
          <p:nvPr>
            <p:ph idx="1"/>
          </p:nvPr>
        </p:nvSpPr>
        <p:spPr>
          <a:xfrm>
            <a:off x="457200" y="1600200"/>
            <a:ext cx="8003232" cy="2404864"/>
          </a:xfrm>
        </p:spPr>
        <p:txBody>
          <a:bodyPr/>
          <a:lstStyle/>
          <a:p>
            <a:pPr eaLnBrk="1" hangingPunct="1"/>
            <a:r>
              <a:rPr lang="en-US" dirty="0" smtClean="0">
                <a:ea typeface="ＭＳ Ｐゴシック" pitchFamily="34" charset="-128"/>
              </a:rPr>
              <a:t>Tradeoff:</a:t>
            </a:r>
          </a:p>
          <a:p>
            <a:pPr lvl="1" eaLnBrk="1" hangingPunct="1"/>
            <a:r>
              <a:rPr lang="el-GR" dirty="0" smtClean="0">
                <a:ea typeface="ＭＳ Ｐゴシック" pitchFamily="34" charset="-128"/>
              </a:rPr>
              <a:t>Πολλοί δείκτες παράβλεψης </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μικρότερα διαστήματα παράβλεψης </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μεγαλύτερη πιθανότητα παράβλεψης</a:t>
            </a:r>
            <a:r>
              <a:rPr lang="en-US" dirty="0" smtClean="0">
                <a:ea typeface="ＭＳ Ｐゴシック" pitchFamily="34" charset="-128"/>
              </a:rPr>
              <a:t>.  </a:t>
            </a:r>
            <a:r>
              <a:rPr lang="el-GR" dirty="0" smtClean="0">
                <a:ea typeface="ＭＳ Ｐゴシック" pitchFamily="34" charset="-128"/>
              </a:rPr>
              <a:t>Πολλές συγκρίσεις για να παραλείψουμε δείκτες</a:t>
            </a:r>
            <a:r>
              <a:rPr lang="en-US" dirty="0" smtClean="0">
                <a:ea typeface="ＭＳ Ｐゴシック" pitchFamily="34" charset="-128"/>
              </a:rPr>
              <a:t>.</a:t>
            </a:r>
          </a:p>
          <a:p>
            <a:pPr lvl="1" eaLnBrk="1" hangingPunct="1"/>
            <a:r>
              <a:rPr lang="el-GR" dirty="0" smtClean="0">
                <a:ea typeface="ＭＳ Ｐゴシック" pitchFamily="34" charset="-128"/>
              </a:rPr>
              <a:t>Λιγότεροι δείκτες παράβλεψης  </a:t>
            </a:r>
            <a:r>
              <a:rPr lang="en-US" dirty="0" smtClean="0">
                <a:ea typeface="ＭＳ Ｐゴシック" pitchFamily="34" charset="-128"/>
              </a:rPr>
              <a:t>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λιγότερες συγκρίσεις δεικτών αλλά μεγαλύτερα διαστήματα </a:t>
            </a:r>
            <a:r>
              <a:rPr lang="en-US" dirty="0" smtClean="0">
                <a:ea typeface="ＭＳ Ｐゴシック" pitchFamily="34" charset="-128"/>
                <a:sym typeface="Symbol" pitchFamily="18" charset="2"/>
              </a:rPr>
              <a:t> </a:t>
            </a:r>
            <a:r>
              <a:rPr lang="el-GR" dirty="0" smtClean="0">
                <a:ea typeface="ＭＳ Ｐゴシック" pitchFamily="34" charset="-128"/>
                <a:sym typeface="Symbol" pitchFamily="18" charset="2"/>
              </a:rPr>
              <a:t>λίγες επιτυχημένες παραβλέψεις</a:t>
            </a:r>
            <a:r>
              <a:rPr lang="en-US" dirty="0" smtClean="0">
                <a:ea typeface="ＭＳ Ｐゴシック" pitchFamily="34" charset="-128"/>
              </a:rPr>
              <a:t>.</a:t>
            </a:r>
          </a:p>
        </p:txBody>
      </p:sp>
      <p:sp>
        <p:nvSpPr>
          <p:cNvPr id="53282" name="Slide Number Placeholder 73"/>
          <p:cNvSpPr>
            <a:spLocks noGrp="1"/>
          </p:cNvSpPr>
          <p:nvPr>
            <p:ph type="sldNum" sz="quarter" idx="12"/>
          </p:nvPr>
        </p:nvSpPr>
        <p:spPr bwMode="auto">
          <a:noFill/>
          <a:ln>
            <a:miter lim="800000"/>
            <a:headEnd/>
            <a:tailEnd/>
          </a:ln>
        </p:spPr>
        <p:txBody>
          <a:bodyPr/>
          <a:lstStyle/>
          <a:p>
            <a:fld id="{3BC3CF98-2F7B-4A89-B1B3-9D0FD4804760}" type="slidenum">
              <a:rPr lang="en-US"/>
              <a:pPr/>
              <a:t>79</a:t>
            </a:fld>
            <a:endParaRPr lang="en-US"/>
          </a:p>
        </p:txBody>
      </p:sp>
      <p:sp>
        <p:nvSpPr>
          <p:cNvPr id="53252" name="Rectangle 5"/>
          <p:cNvSpPr>
            <a:spLocks noChangeArrowheads="1"/>
          </p:cNvSpPr>
          <p:nvPr/>
        </p:nvSpPr>
        <p:spPr bwMode="auto">
          <a:xfrm>
            <a:off x="7543800" y="4953000"/>
            <a:ext cx="381000" cy="304800"/>
          </a:xfrm>
          <a:prstGeom prst="rect">
            <a:avLst/>
          </a:prstGeom>
          <a:noFill/>
          <a:ln w="9525">
            <a:solidFill>
              <a:schemeClr val="tx1"/>
            </a:solidFill>
            <a:miter lim="800000"/>
            <a:headEnd/>
            <a:tailEnd/>
          </a:ln>
        </p:spPr>
        <p:txBody>
          <a:bodyPr wrap="none" anchor="ctr">
            <a:spAutoFit/>
          </a:bodyPr>
          <a:lstStyle/>
          <a:p>
            <a:endParaRPr lang="el-GR"/>
          </a:p>
        </p:txBody>
      </p:sp>
      <p:grpSp>
        <p:nvGrpSpPr>
          <p:cNvPr id="2" name="Group 7"/>
          <p:cNvGrpSpPr>
            <a:grpSpLocks/>
          </p:cNvGrpSpPr>
          <p:nvPr/>
        </p:nvGrpSpPr>
        <p:grpSpPr bwMode="auto">
          <a:xfrm>
            <a:off x="1447800" y="4953000"/>
            <a:ext cx="609600" cy="304800"/>
            <a:chOff x="1104" y="3168"/>
            <a:chExt cx="384" cy="192"/>
          </a:xfrm>
        </p:grpSpPr>
        <p:sp>
          <p:nvSpPr>
            <p:cNvPr id="53321" name="Rectangle 4"/>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22" name="AutoShape 6"/>
            <p:cNvCxnSpPr>
              <a:cxnSpLocks noChangeShapeType="1"/>
              <a:stCxn id="53321" idx="3"/>
              <a:endCxn id="53252" idx="1"/>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3" name="Group 8"/>
          <p:cNvGrpSpPr>
            <a:grpSpLocks/>
          </p:cNvGrpSpPr>
          <p:nvPr/>
        </p:nvGrpSpPr>
        <p:grpSpPr bwMode="auto">
          <a:xfrm>
            <a:off x="2057400" y="4953000"/>
            <a:ext cx="609600" cy="304800"/>
            <a:chOff x="1104" y="3168"/>
            <a:chExt cx="384" cy="192"/>
          </a:xfrm>
        </p:grpSpPr>
        <p:sp>
          <p:nvSpPr>
            <p:cNvPr id="53319" name="Rectangle 9"/>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20" name="AutoShape 10"/>
            <p:cNvCxnSpPr>
              <a:cxnSpLocks noChangeShapeType="1"/>
              <a:stCxn id="5331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4" name="Group 11"/>
          <p:cNvGrpSpPr>
            <a:grpSpLocks/>
          </p:cNvGrpSpPr>
          <p:nvPr/>
        </p:nvGrpSpPr>
        <p:grpSpPr bwMode="auto">
          <a:xfrm>
            <a:off x="2667000" y="4953000"/>
            <a:ext cx="609600" cy="304800"/>
            <a:chOff x="1104" y="3168"/>
            <a:chExt cx="384" cy="192"/>
          </a:xfrm>
        </p:grpSpPr>
        <p:sp>
          <p:nvSpPr>
            <p:cNvPr id="53317" name="Rectangle 12"/>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8" name="AutoShape 13"/>
            <p:cNvCxnSpPr>
              <a:cxnSpLocks noChangeShapeType="1"/>
              <a:stCxn id="5331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5" name="Group 14"/>
          <p:cNvGrpSpPr>
            <a:grpSpLocks/>
          </p:cNvGrpSpPr>
          <p:nvPr/>
        </p:nvGrpSpPr>
        <p:grpSpPr bwMode="auto">
          <a:xfrm>
            <a:off x="3276600" y="4953000"/>
            <a:ext cx="609600" cy="304800"/>
            <a:chOff x="1104" y="3168"/>
            <a:chExt cx="384" cy="192"/>
          </a:xfrm>
        </p:grpSpPr>
        <p:sp>
          <p:nvSpPr>
            <p:cNvPr id="53315" name="Rectangle 15"/>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6" name="AutoShape 16"/>
            <p:cNvCxnSpPr>
              <a:cxnSpLocks noChangeShapeType="1"/>
              <a:stCxn id="5331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6" name="Group 17"/>
          <p:cNvGrpSpPr>
            <a:grpSpLocks/>
          </p:cNvGrpSpPr>
          <p:nvPr/>
        </p:nvGrpSpPr>
        <p:grpSpPr bwMode="auto">
          <a:xfrm>
            <a:off x="3886200" y="4953000"/>
            <a:ext cx="609600" cy="304800"/>
            <a:chOff x="1104" y="3168"/>
            <a:chExt cx="384" cy="192"/>
          </a:xfrm>
        </p:grpSpPr>
        <p:sp>
          <p:nvSpPr>
            <p:cNvPr id="53313" name="Rectangle 18"/>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4" name="AutoShape 19"/>
            <p:cNvCxnSpPr>
              <a:cxnSpLocks noChangeShapeType="1"/>
              <a:stCxn id="53313"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7" name="Group 20"/>
          <p:cNvGrpSpPr>
            <a:grpSpLocks/>
          </p:cNvGrpSpPr>
          <p:nvPr/>
        </p:nvGrpSpPr>
        <p:grpSpPr bwMode="auto">
          <a:xfrm>
            <a:off x="4495800" y="4953000"/>
            <a:ext cx="609600" cy="304800"/>
            <a:chOff x="1104" y="3168"/>
            <a:chExt cx="384" cy="192"/>
          </a:xfrm>
        </p:grpSpPr>
        <p:sp>
          <p:nvSpPr>
            <p:cNvPr id="53311" name="Rectangle 21"/>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2" name="AutoShape 22"/>
            <p:cNvCxnSpPr>
              <a:cxnSpLocks noChangeShapeType="1"/>
              <a:stCxn id="53311"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8" name="Group 23"/>
          <p:cNvGrpSpPr>
            <a:grpSpLocks/>
          </p:cNvGrpSpPr>
          <p:nvPr/>
        </p:nvGrpSpPr>
        <p:grpSpPr bwMode="auto">
          <a:xfrm>
            <a:off x="5105400" y="4953000"/>
            <a:ext cx="609600" cy="304800"/>
            <a:chOff x="1104" y="3168"/>
            <a:chExt cx="384" cy="192"/>
          </a:xfrm>
        </p:grpSpPr>
        <p:sp>
          <p:nvSpPr>
            <p:cNvPr id="53309" name="Rectangle 24"/>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10" name="AutoShape 25"/>
            <p:cNvCxnSpPr>
              <a:cxnSpLocks noChangeShapeType="1"/>
              <a:stCxn id="5330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9" name="Group 26"/>
          <p:cNvGrpSpPr>
            <a:grpSpLocks/>
          </p:cNvGrpSpPr>
          <p:nvPr/>
        </p:nvGrpSpPr>
        <p:grpSpPr bwMode="auto">
          <a:xfrm>
            <a:off x="5715000" y="4953000"/>
            <a:ext cx="609600" cy="304800"/>
            <a:chOff x="1104" y="3168"/>
            <a:chExt cx="384" cy="192"/>
          </a:xfrm>
        </p:grpSpPr>
        <p:sp>
          <p:nvSpPr>
            <p:cNvPr id="53307" name="Rectangle 27"/>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8" name="AutoShape 28"/>
            <p:cNvCxnSpPr>
              <a:cxnSpLocks noChangeShapeType="1"/>
              <a:stCxn id="5330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0" name="Group 29"/>
          <p:cNvGrpSpPr>
            <a:grpSpLocks/>
          </p:cNvGrpSpPr>
          <p:nvPr/>
        </p:nvGrpSpPr>
        <p:grpSpPr bwMode="auto">
          <a:xfrm>
            <a:off x="6324600" y="4953000"/>
            <a:ext cx="609600" cy="304800"/>
            <a:chOff x="1104" y="3168"/>
            <a:chExt cx="384" cy="192"/>
          </a:xfrm>
        </p:grpSpPr>
        <p:sp>
          <p:nvSpPr>
            <p:cNvPr id="53305" name="Rectangle 30"/>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6" name="AutoShape 31"/>
            <p:cNvCxnSpPr>
              <a:cxnSpLocks noChangeShapeType="1"/>
              <a:stCxn id="5330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sp>
        <p:nvSpPr>
          <p:cNvPr id="53262" name="Rectangle 32"/>
          <p:cNvSpPr>
            <a:spLocks noChangeArrowheads="1"/>
          </p:cNvSpPr>
          <p:nvPr/>
        </p:nvSpPr>
        <p:spPr bwMode="auto">
          <a:xfrm>
            <a:off x="7543800" y="5943600"/>
            <a:ext cx="381000" cy="304800"/>
          </a:xfrm>
          <a:prstGeom prst="rect">
            <a:avLst/>
          </a:prstGeom>
          <a:noFill/>
          <a:ln w="9525">
            <a:solidFill>
              <a:schemeClr val="tx1"/>
            </a:solidFill>
            <a:miter lim="800000"/>
            <a:headEnd/>
            <a:tailEnd/>
          </a:ln>
        </p:spPr>
        <p:txBody>
          <a:bodyPr wrap="none" anchor="ctr">
            <a:spAutoFit/>
          </a:bodyPr>
          <a:lstStyle/>
          <a:p>
            <a:endParaRPr lang="el-GR"/>
          </a:p>
        </p:txBody>
      </p:sp>
      <p:grpSp>
        <p:nvGrpSpPr>
          <p:cNvPr id="11" name="Group 33"/>
          <p:cNvGrpSpPr>
            <a:grpSpLocks/>
          </p:cNvGrpSpPr>
          <p:nvPr/>
        </p:nvGrpSpPr>
        <p:grpSpPr bwMode="auto">
          <a:xfrm>
            <a:off x="1447800" y="5943600"/>
            <a:ext cx="609600" cy="304800"/>
            <a:chOff x="1104" y="3168"/>
            <a:chExt cx="384" cy="192"/>
          </a:xfrm>
        </p:grpSpPr>
        <p:sp>
          <p:nvSpPr>
            <p:cNvPr id="53303" name="Rectangle 34"/>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4" name="AutoShape 35"/>
            <p:cNvCxnSpPr>
              <a:cxnSpLocks noChangeShapeType="1"/>
              <a:stCxn id="53303" idx="3"/>
              <a:endCxn id="53262" idx="1"/>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2" name="Group 36"/>
          <p:cNvGrpSpPr>
            <a:grpSpLocks/>
          </p:cNvGrpSpPr>
          <p:nvPr/>
        </p:nvGrpSpPr>
        <p:grpSpPr bwMode="auto">
          <a:xfrm>
            <a:off x="2057400" y="5943600"/>
            <a:ext cx="609600" cy="304800"/>
            <a:chOff x="1104" y="3168"/>
            <a:chExt cx="384" cy="192"/>
          </a:xfrm>
        </p:grpSpPr>
        <p:sp>
          <p:nvSpPr>
            <p:cNvPr id="53301" name="Rectangle 37"/>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2" name="AutoShape 38"/>
            <p:cNvCxnSpPr>
              <a:cxnSpLocks noChangeShapeType="1"/>
              <a:stCxn id="53301"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3" name="Group 39"/>
          <p:cNvGrpSpPr>
            <a:grpSpLocks/>
          </p:cNvGrpSpPr>
          <p:nvPr/>
        </p:nvGrpSpPr>
        <p:grpSpPr bwMode="auto">
          <a:xfrm>
            <a:off x="2667000" y="5943600"/>
            <a:ext cx="609600" cy="304800"/>
            <a:chOff x="1104" y="3168"/>
            <a:chExt cx="384" cy="192"/>
          </a:xfrm>
        </p:grpSpPr>
        <p:sp>
          <p:nvSpPr>
            <p:cNvPr id="53299" name="Rectangle 40"/>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300" name="AutoShape 41"/>
            <p:cNvCxnSpPr>
              <a:cxnSpLocks noChangeShapeType="1"/>
              <a:stCxn id="5329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4" name="Group 42"/>
          <p:cNvGrpSpPr>
            <a:grpSpLocks/>
          </p:cNvGrpSpPr>
          <p:nvPr/>
        </p:nvGrpSpPr>
        <p:grpSpPr bwMode="auto">
          <a:xfrm>
            <a:off x="3276600" y="5943600"/>
            <a:ext cx="609600" cy="304800"/>
            <a:chOff x="1104" y="3168"/>
            <a:chExt cx="384" cy="192"/>
          </a:xfrm>
        </p:grpSpPr>
        <p:sp>
          <p:nvSpPr>
            <p:cNvPr id="53297" name="Rectangle 43"/>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8" name="AutoShape 44"/>
            <p:cNvCxnSpPr>
              <a:cxnSpLocks noChangeShapeType="1"/>
              <a:stCxn id="5329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5" name="Group 45"/>
          <p:cNvGrpSpPr>
            <a:grpSpLocks/>
          </p:cNvGrpSpPr>
          <p:nvPr/>
        </p:nvGrpSpPr>
        <p:grpSpPr bwMode="auto">
          <a:xfrm>
            <a:off x="3886200" y="5943600"/>
            <a:ext cx="609600" cy="304800"/>
            <a:chOff x="1104" y="3168"/>
            <a:chExt cx="384" cy="192"/>
          </a:xfrm>
        </p:grpSpPr>
        <p:sp>
          <p:nvSpPr>
            <p:cNvPr id="53295" name="Rectangle 46"/>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6" name="AutoShape 47"/>
            <p:cNvCxnSpPr>
              <a:cxnSpLocks noChangeShapeType="1"/>
              <a:stCxn id="5329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6" name="Group 48"/>
          <p:cNvGrpSpPr>
            <a:grpSpLocks/>
          </p:cNvGrpSpPr>
          <p:nvPr/>
        </p:nvGrpSpPr>
        <p:grpSpPr bwMode="auto">
          <a:xfrm>
            <a:off x="4495800" y="5943600"/>
            <a:ext cx="609600" cy="304800"/>
            <a:chOff x="1104" y="3168"/>
            <a:chExt cx="384" cy="192"/>
          </a:xfrm>
        </p:grpSpPr>
        <p:sp>
          <p:nvSpPr>
            <p:cNvPr id="53293" name="Rectangle 49"/>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4" name="AutoShape 50"/>
            <p:cNvCxnSpPr>
              <a:cxnSpLocks noChangeShapeType="1"/>
              <a:stCxn id="53293"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7" name="Group 51"/>
          <p:cNvGrpSpPr>
            <a:grpSpLocks/>
          </p:cNvGrpSpPr>
          <p:nvPr/>
        </p:nvGrpSpPr>
        <p:grpSpPr bwMode="auto">
          <a:xfrm>
            <a:off x="5105400" y="5943600"/>
            <a:ext cx="609600" cy="304800"/>
            <a:chOff x="1104" y="3168"/>
            <a:chExt cx="384" cy="192"/>
          </a:xfrm>
        </p:grpSpPr>
        <p:sp>
          <p:nvSpPr>
            <p:cNvPr id="53291" name="Rectangle 52"/>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2" name="AutoShape 53"/>
            <p:cNvCxnSpPr>
              <a:cxnSpLocks noChangeShapeType="1"/>
              <a:stCxn id="53291"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8" name="Group 54"/>
          <p:cNvGrpSpPr>
            <a:grpSpLocks/>
          </p:cNvGrpSpPr>
          <p:nvPr/>
        </p:nvGrpSpPr>
        <p:grpSpPr bwMode="auto">
          <a:xfrm>
            <a:off x="5715000" y="5943600"/>
            <a:ext cx="609600" cy="304800"/>
            <a:chOff x="1104" y="3168"/>
            <a:chExt cx="384" cy="192"/>
          </a:xfrm>
        </p:grpSpPr>
        <p:sp>
          <p:nvSpPr>
            <p:cNvPr id="53289" name="Rectangle 55"/>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90" name="AutoShape 56"/>
            <p:cNvCxnSpPr>
              <a:cxnSpLocks noChangeShapeType="1"/>
              <a:stCxn id="53289"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19" name="Group 57"/>
          <p:cNvGrpSpPr>
            <a:grpSpLocks/>
          </p:cNvGrpSpPr>
          <p:nvPr/>
        </p:nvGrpSpPr>
        <p:grpSpPr bwMode="auto">
          <a:xfrm>
            <a:off x="6324600" y="5943600"/>
            <a:ext cx="609600" cy="304800"/>
            <a:chOff x="1104" y="3168"/>
            <a:chExt cx="384" cy="192"/>
          </a:xfrm>
        </p:grpSpPr>
        <p:sp>
          <p:nvSpPr>
            <p:cNvPr id="53287" name="Rectangle 58"/>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88" name="AutoShape 59"/>
            <p:cNvCxnSpPr>
              <a:cxnSpLocks noChangeShapeType="1"/>
              <a:stCxn id="53287"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cxnSp>
        <p:nvCxnSpPr>
          <p:cNvPr id="53272" name="AutoShape 60"/>
          <p:cNvCxnSpPr>
            <a:cxnSpLocks noChangeShapeType="1"/>
            <a:stCxn id="53321" idx="0"/>
          </p:cNvCxnSpPr>
          <p:nvPr/>
        </p:nvCxnSpPr>
        <p:spPr bwMode="auto">
          <a:xfrm rot="5400000" flipV="1">
            <a:off x="22471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3" name="AutoShape 61"/>
          <p:cNvCxnSpPr>
            <a:cxnSpLocks noChangeShapeType="1"/>
            <a:stCxn id="53317" idx="0"/>
            <a:endCxn id="53313" idx="0"/>
          </p:cNvCxnSpPr>
          <p:nvPr/>
        </p:nvCxnSpPr>
        <p:spPr bwMode="auto">
          <a:xfrm rot="5400000" flipV="1">
            <a:off x="34663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4" name="AutoShape 62"/>
          <p:cNvCxnSpPr>
            <a:cxnSpLocks noChangeShapeType="1"/>
            <a:stCxn id="53313" idx="0"/>
            <a:endCxn id="53309" idx="0"/>
          </p:cNvCxnSpPr>
          <p:nvPr/>
        </p:nvCxnSpPr>
        <p:spPr bwMode="auto">
          <a:xfrm rot="5400000" flipV="1">
            <a:off x="46855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5" name="AutoShape 63"/>
          <p:cNvCxnSpPr>
            <a:cxnSpLocks noChangeShapeType="1"/>
            <a:stCxn id="53309" idx="0"/>
            <a:endCxn id="53305" idx="0"/>
          </p:cNvCxnSpPr>
          <p:nvPr/>
        </p:nvCxnSpPr>
        <p:spPr bwMode="auto">
          <a:xfrm rot="5400000" flipV="1">
            <a:off x="5904706" y="4344194"/>
            <a:ext cx="1588" cy="1219200"/>
          </a:xfrm>
          <a:prstGeom prst="curvedConnector3">
            <a:avLst>
              <a:gd name="adj1" fmla="val -14400000"/>
            </a:avLst>
          </a:prstGeom>
          <a:noFill/>
          <a:ln w="9525">
            <a:solidFill>
              <a:schemeClr val="tx1"/>
            </a:solidFill>
            <a:miter lim="800000"/>
            <a:headEnd/>
            <a:tailEnd type="triangle" w="med" len="med"/>
          </a:ln>
        </p:spPr>
      </p:cxnSp>
      <p:cxnSp>
        <p:nvCxnSpPr>
          <p:cNvPr id="53276" name="AutoShape 64"/>
          <p:cNvCxnSpPr>
            <a:cxnSpLocks noChangeShapeType="1"/>
            <a:stCxn id="53303" idx="0"/>
            <a:endCxn id="53293" idx="0"/>
          </p:cNvCxnSpPr>
          <p:nvPr/>
        </p:nvCxnSpPr>
        <p:spPr bwMode="auto">
          <a:xfrm rot="5400000" flipV="1">
            <a:off x="3161506" y="4420394"/>
            <a:ext cx="1588" cy="3048000"/>
          </a:xfrm>
          <a:prstGeom prst="curvedConnector3">
            <a:avLst>
              <a:gd name="adj1" fmla="val -14400000"/>
            </a:avLst>
          </a:prstGeom>
          <a:noFill/>
          <a:ln w="9525">
            <a:solidFill>
              <a:schemeClr val="tx1"/>
            </a:solidFill>
            <a:miter lim="800000"/>
            <a:headEnd/>
            <a:tailEnd type="triangle" w="med" len="med"/>
          </a:ln>
        </p:spPr>
      </p:cxnSp>
      <p:cxnSp>
        <p:nvCxnSpPr>
          <p:cNvPr id="53277" name="AutoShape 65"/>
          <p:cNvCxnSpPr>
            <a:cxnSpLocks noChangeShapeType="1"/>
            <a:stCxn id="53293" idx="0"/>
            <a:endCxn id="53262" idx="0"/>
          </p:cNvCxnSpPr>
          <p:nvPr/>
        </p:nvCxnSpPr>
        <p:spPr bwMode="auto">
          <a:xfrm rot="5400000" flipV="1">
            <a:off x="6209506" y="4420394"/>
            <a:ext cx="1588" cy="3048000"/>
          </a:xfrm>
          <a:prstGeom prst="curvedConnector3">
            <a:avLst>
              <a:gd name="adj1" fmla="val -14400000"/>
            </a:avLst>
          </a:prstGeom>
          <a:noFill/>
          <a:ln w="9525">
            <a:solidFill>
              <a:schemeClr val="tx1"/>
            </a:solidFill>
            <a:miter lim="800000"/>
            <a:headEnd/>
            <a:tailEnd type="triangle" w="med" len="med"/>
          </a:ln>
        </p:spPr>
      </p:cxnSp>
      <p:grpSp>
        <p:nvGrpSpPr>
          <p:cNvPr id="20" name="Group 66"/>
          <p:cNvGrpSpPr>
            <a:grpSpLocks/>
          </p:cNvGrpSpPr>
          <p:nvPr/>
        </p:nvGrpSpPr>
        <p:grpSpPr bwMode="auto">
          <a:xfrm>
            <a:off x="6934200" y="4953000"/>
            <a:ext cx="609600" cy="304800"/>
            <a:chOff x="1104" y="3168"/>
            <a:chExt cx="384" cy="192"/>
          </a:xfrm>
        </p:grpSpPr>
        <p:sp>
          <p:nvSpPr>
            <p:cNvPr id="53285" name="Rectangle 67"/>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86" name="AutoShape 68"/>
            <p:cNvCxnSpPr>
              <a:cxnSpLocks noChangeShapeType="1"/>
              <a:stCxn id="53285"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grpSp>
        <p:nvGrpSpPr>
          <p:cNvPr id="21" name="Group 69"/>
          <p:cNvGrpSpPr>
            <a:grpSpLocks/>
          </p:cNvGrpSpPr>
          <p:nvPr/>
        </p:nvGrpSpPr>
        <p:grpSpPr bwMode="auto">
          <a:xfrm>
            <a:off x="6934200" y="5943600"/>
            <a:ext cx="609600" cy="304800"/>
            <a:chOff x="1104" y="3168"/>
            <a:chExt cx="384" cy="192"/>
          </a:xfrm>
        </p:grpSpPr>
        <p:sp>
          <p:nvSpPr>
            <p:cNvPr id="53283" name="Rectangle 70"/>
            <p:cNvSpPr>
              <a:spLocks noChangeArrowheads="1"/>
            </p:cNvSpPr>
            <p:nvPr/>
          </p:nvSpPr>
          <p:spPr bwMode="auto">
            <a:xfrm>
              <a:off x="1104" y="3168"/>
              <a:ext cx="240" cy="192"/>
            </a:xfrm>
            <a:prstGeom prst="rect">
              <a:avLst/>
            </a:prstGeom>
            <a:noFill/>
            <a:ln w="9525">
              <a:solidFill>
                <a:schemeClr val="tx1"/>
              </a:solidFill>
              <a:miter lim="800000"/>
              <a:headEnd/>
              <a:tailEnd/>
            </a:ln>
          </p:spPr>
          <p:txBody>
            <a:bodyPr wrap="none" anchor="ctr">
              <a:spAutoFit/>
            </a:bodyPr>
            <a:lstStyle/>
            <a:p>
              <a:endParaRPr lang="el-GR"/>
            </a:p>
          </p:txBody>
        </p:sp>
        <p:cxnSp>
          <p:nvCxnSpPr>
            <p:cNvPr id="53284" name="AutoShape 71"/>
            <p:cNvCxnSpPr>
              <a:cxnSpLocks noChangeShapeType="1"/>
              <a:stCxn id="53283" idx="3"/>
            </p:cNvCxnSpPr>
            <p:nvPr/>
          </p:nvCxnSpPr>
          <p:spPr bwMode="auto">
            <a:xfrm>
              <a:off x="1344" y="3264"/>
              <a:ext cx="144" cy="0"/>
            </a:xfrm>
            <a:prstGeom prst="straightConnector1">
              <a:avLst/>
            </a:prstGeom>
            <a:noFill/>
            <a:ln w="9525">
              <a:solidFill>
                <a:schemeClr val="tx1"/>
              </a:solidFill>
              <a:miter lim="800000"/>
              <a:headEnd/>
              <a:tailEnd type="triangle" w="med" len="med"/>
            </a:ln>
          </p:spPr>
        </p:cxnSp>
      </p:grpSp>
      <p:cxnSp>
        <p:nvCxnSpPr>
          <p:cNvPr id="53280" name="AutoShape 72"/>
          <p:cNvCxnSpPr>
            <a:cxnSpLocks noChangeShapeType="1"/>
            <a:stCxn id="53305" idx="0"/>
            <a:endCxn id="53252" idx="0"/>
          </p:cNvCxnSpPr>
          <p:nvPr/>
        </p:nvCxnSpPr>
        <p:spPr bwMode="auto">
          <a:xfrm rot="5400000" flipV="1">
            <a:off x="7123906" y="4344194"/>
            <a:ext cx="1588" cy="1219200"/>
          </a:xfrm>
          <a:prstGeom prst="curvedConnector3">
            <a:avLst>
              <a:gd name="adj1" fmla="val -14400000"/>
            </a:avLst>
          </a:prstGeom>
          <a:noFill/>
          <a:ln w="9525">
            <a:solidFill>
              <a:schemeClr val="tx1"/>
            </a:solidFill>
            <a:miter lim="800000"/>
            <a:headEnd/>
            <a:tailEnd type="triangle" w="med" len="med"/>
          </a:ln>
        </p:spPr>
      </p:cxnSp>
      <p:sp>
        <p:nvSpPr>
          <p:cNvPr id="5328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2676" y="231229"/>
            <a:ext cx="7886700" cy="1325563"/>
          </a:xfrm>
        </p:spPr>
        <p:txBody>
          <a:bodyPr>
            <a:normAutofit/>
          </a:bodyPr>
          <a:lstStyle/>
          <a:p>
            <a:pPr algn="ctr" eaLnBrk="1" hangingPunct="1"/>
            <a:r>
              <a:rPr lang="el-GR" sz="4800" dirty="0" smtClean="0">
                <a:solidFill>
                  <a:schemeClr val="accent2">
                    <a:lumMod val="75000"/>
                  </a:schemeClr>
                </a:solidFill>
                <a:ea typeface="ＭＳ Ｐゴシック" pitchFamily="34" charset="-128"/>
              </a:rPr>
              <a:t>Βασικά Βήματα</a:t>
            </a:r>
            <a:endParaRPr lang="en-US" sz="4800" dirty="0" smtClean="0">
              <a:solidFill>
                <a:schemeClr val="accent2">
                  <a:lumMod val="75000"/>
                </a:schemeClr>
              </a:solidFill>
              <a:ea typeface="ＭＳ Ｐゴシック" pitchFamily="34" charset="-128"/>
            </a:endParaRPr>
          </a:p>
        </p:txBody>
      </p:sp>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8</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1</a:t>
            </a:r>
          </a:p>
        </p:txBody>
      </p:sp>
      <p:sp>
        <p:nvSpPr>
          <p:cNvPr id="4" name="TextBox 3"/>
          <p:cNvSpPr txBox="1"/>
          <p:nvPr/>
        </p:nvSpPr>
        <p:spPr>
          <a:xfrm>
            <a:off x="570160" y="1821567"/>
            <a:ext cx="7848872" cy="2308324"/>
          </a:xfrm>
          <a:prstGeom prst="rect">
            <a:avLst/>
          </a:prstGeom>
          <a:noFill/>
        </p:spPr>
        <p:txBody>
          <a:bodyPr wrap="square" rtlCol="0">
            <a:spAutoFit/>
          </a:bodyPr>
          <a:lstStyle/>
          <a:p>
            <a:r>
              <a:rPr lang="el-GR" dirty="0" smtClean="0">
                <a:solidFill>
                  <a:schemeClr val="accent2">
                    <a:lumMod val="75000"/>
                  </a:schemeClr>
                </a:solidFill>
                <a:latin typeface="+mn-lt"/>
              </a:rPr>
              <a:t>(</a:t>
            </a:r>
            <a:r>
              <a:rPr lang="el-GR" dirty="0" err="1" smtClean="0">
                <a:solidFill>
                  <a:schemeClr val="accent2">
                    <a:lumMod val="75000"/>
                  </a:schemeClr>
                </a:solidFill>
                <a:latin typeface="+mn-lt"/>
              </a:rPr>
              <a:t>προεπεξεργασία</a:t>
            </a:r>
            <a:r>
              <a:rPr lang="el-GR" dirty="0" smtClean="0">
                <a:solidFill>
                  <a:schemeClr val="accent2">
                    <a:lumMod val="75000"/>
                  </a:schemeClr>
                </a:solidFill>
                <a:latin typeface="+mn-lt"/>
              </a:rPr>
              <a:t>)</a:t>
            </a:r>
          </a:p>
          <a:p>
            <a:pPr marL="342900" indent="-342900">
              <a:buFont typeface="Wingdings" panose="05000000000000000000" pitchFamily="2" charset="2"/>
              <a:buChar char="§"/>
            </a:pPr>
            <a:r>
              <a:rPr lang="el-GR" dirty="0" smtClean="0">
                <a:solidFill>
                  <a:schemeClr val="tx1"/>
                </a:solidFill>
                <a:latin typeface="+mn-lt"/>
              </a:rPr>
              <a:t>Σύλλεξε τα έγγραφα</a:t>
            </a:r>
            <a:endParaRPr lang="el-GR" dirty="0">
              <a:solidFill>
                <a:schemeClr val="tx1"/>
              </a:solidFill>
              <a:latin typeface="+mn-lt"/>
            </a:endParaRPr>
          </a:p>
          <a:p>
            <a:pPr marL="342900" indent="-342900">
              <a:buFont typeface="Wingdings" panose="05000000000000000000" pitchFamily="2" charset="2"/>
              <a:buChar char="§"/>
            </a:pPr>
            <a:r>
              <a:rPr lang="el-GR" dirty="0" smtClean="0">
                <a:solidFill>
                  <a:schemeClr val="tx1"/>
                </a:solidFill>
                <a:latin typeface="+mn-lt"/>
              </a:rPr>
              <a:t>Κατασκεύασε βοηθητικές δομές – ευρετήρια</a:t>
            </a:r>
          </a:p>
          <a:p>
            <a:endParaRPr lang="el-GR" dirty="0" smtClean="0">
              <a:solidFill>
                <a:schemeClr val="tx1"/>
              </a:solidFill>
              <a:latin typeface="+mn-lt"/>
            </a:endParaRPr>
          </a:p>
          <a:p>
            <a:r>
              <a:rPr lang="el-GR" dirty="0">
                <a:solidFill>
                  <a:schemeClr val="accent2">
                    <a:lumMod val="75000"/>
                  </a:schemeClr>
                </a:solidFill>
                <a:latin typeface="+mn-lt"/>
              </a:rPr>
              <a:t>(λειτουργία)</a:t>
            </a:r>
          </a:p>
          <a:p>
            <a:pPr marL="342900" indent="-342900">
              <a:buFont typeface="Wingdings" panose="05000000000000000000" pitchFamily="2" charset="2"/>
              <a:buChar char="§"/>
            </a:pPr>
            <a:r>
              <a:rPr lang="el-GR" dirty="0">
                <a:solidFill>
                  <a:schemeClr val="tx1"/>
                </a:solidFill>
                <a:latin typeface="+mn-lt"/>
              </a:rPr>
              <a:t>Επεξεργασία ερωτήσεων</a:t>
            </a:r>
          </a:p>
        </p:txBody>
      </p:sp>
      <p:sp>
        <p:nvSpPr>
          <p:cNvPr id="2" name="TextBox 1"/>
          <p:cNvSpPr txBox="1"/>
          <p:nvPr/>
        </p:nvSpPr>
        <p:spPr>
          <a:xfrm>
            <a:off x="395536" y="4509120"/>
            <a:ext cx="8208912" cy="830997"/>
          </a:xfrm>
          <a:prstGeom prst="rect">
            <a:avLst/>
          </a:prstGeom>
          <a:noFill/>
        </p:spPr>
        <p:txBody>
          <a:bodyPr wrap="square" rtlCol="0">
            <a:spAutoFit/>
          </a:bodyPr>
          <a:lstStyle/>
          <a:p>
            <a:r>
              <a:rPr lang="el-GR" dirty="0" smtClean="0">
                <a:solidFill>
                  <a:schemeClr val="tx1"/>
                </a:solidFill>
                <a:latin typeface="+mn-lt"/>
              </a:rPr>
              <a:t>Αρχικά θα δούμε την απλούστερη μορφή:</a:t>
            </a:r>
          </a:p>
          <a:p>
            <a:r>
              <a:rPr lang="el-GR" dirty="0" smtClean="0">
                <a:solidFill>
                  <a:schemeClr val="accent2">
                    <a:lumMod val="75000"/>
                  </a:schemeClr>
                </a:solidFill>
                <a:latin typeface="+mn-lt"/>
              </a:rPr>
              <a:t>						</a:t>
            </a:r>
            <a:r>
              <a:rPr lang="en-US" dirty="0" smtClean="0">
                <a:solidFill>
                  <a:schemeClr val="accent2">
                    <a:lumMod val="75000"/>
                  </a:schemeClr>
                </a:solidFill>
                <a:latin typeface="+mn-lt"/>
              </a:rPr>
              <a:t>Boolean retrieval</a:t>
            </a:r>
            <a:endParaRPr lang="el-GR" dirty="0">
              <a:solidFill>
                <a:schemeClr val="tx1"/>
              </a:solidFill>
              <a:latin typeface="+mn-lt"/>
            </a:endParaRPr>
          </a:p>
        </p:txBody>
      </p:sp>
    </p:spTree>
    <p:extLst>
      <p:ext uri="{BB962C8B-B14F-4D97-AF65-F5344CB8AC3E}">
        <p14:creationId xmlns:p14="http://schemas.microsoft.com/office/powerpoint/2010/main" val="308546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Τοποθέτηση των δεικτών </a:t>
            </a:r>
            <a:endParaRPr lang="en-US" dirty="0" smtClean="0">
              <a:solidFill>
                <a:schemeClr val="accent2">
                  <a:lumMod val="75000"/>
                </a:schemeClr>
              </a:solidFill>
              <a:ea typeface="ＭＳ Ｐゴシック" pitchFamily="34" charset="-128"/>
            </a:endParaRPr>
          </a:p>
        </p:txBody>
      </p:sp>
      <p:sp>
        <p:nvSpPr>
          <p:cNvPr id="54275" name="Rectangle 3"/>
          <p:cNvSpPr>
            <a:spLocks noGrp="1" noChangeArrowheads="1"/>
          </p:cNvSpPr>
          <p:nvPr>
            <p:ph idx="1"/>
          </p:nvPr>
        </p:nvSpPr>
        <p:spPr>
          <a:xfrm>
            <a:off x="457200" y="1768476"/>
            <a:ext cx="8229600" cy="3388716"/>
          </a:xfrm>
        </p:spPr>
        <p:txBody>
          <a:bodyPr>
            <a:normAutofit lnSpcReduction="10000"/>
          </a:bodyPr>
          <a:lstStyle/>
          <a:p>
            <a:pPr marL="0" indent="0">
              <a:buNone/>
            </a:pPr>
            <a:r>
              <a:rPr lang="el-GR" dirty="0" smtClean="0">
                <a:ea typeface="ＭＳ Ｐゴシック" pitchFamily="34" charset="-128"/>
              </a:rPr>
              <a:t>Απλώς </a:t>
            </a:r>
            <a:r>
              <a:rPr lang="el-GR" dirty="0" err="1" smtClean="0">
                <a:ea typeface="ＭＳ Ｐゴシック" pitchFamily="34" charset="-128"/>
              </a:rPr>
              <a:t>ευριστικός</a:t>
            </a:r>
            <a:r>
              <a:rPr lang="en-US" dirty="0" smtClean="0">
                <a:ea typeface="ＭＳ Ｐゴシック" pitchFamily="34" charset="-128"/>
              </a:rPr>
              <a:t>: </a:t>
            </a:r>
            <a:r>
              <a:rPr lang="el-GR" dirty="0" smtClean="0">
                <a:ea typeface="ＭＳ Ｐゴシック" pitchFamily="34" charset="-128"/>
              </a:rPr>
              <a:t>για καταχωρήσεις μήκους </a:t>
            </a:r>
            <a:r>
              <a:rPr lang="en-US" i="1" dirty="0" smtClean="0">
                <a:solidFill>
                  <a:schemeClr val="accent1">
                    <a:lumMod val="75000"/>
                  </a:schemeClr>
                </a:solidFill>
                <a:ea typeface="ＭＳ Ｐゴシック" pitchFamily="34" charset="-128"/>
              </a:rPr>
              <a:t>L</a:t>
            </a:r>
            <a:r>
              <a:rPr lang="en-US" dirty="0" smtClean="0">
                <a:ea typeface="ＭＳ Ｐゴシック" pitchFamily="34" charset="-128"/>
              </a:rPr>
              <a:t>, </a:t>
            </a:r>
            <a:r>
              <a:rPr lang="el-GR" dirty="0" smtClean="0">
                <a:ea typeface="ＭＳ Ｐゴシック" pitchFamily="34" charset="-128"/>
              </a:rPr>
              <a:t>χρησιμοποίησε</a:t>
            </a:r>
            <a:r>
              <a:rPr lang="en-US" dirty="0" smtClean="0">
                <a:ea typeface="ＭＳ Ｐゴシック" pitchFamily="34" charset="-128"/>
              </a:rPr>
              <a:t> </a:t>
            </a:r>
            <a:r>
              <a:rPr lang="en-US" dirty="0" smtClean="0">
                <a:solidFill>
                  <a:schemeClr val="accent1">
                    <a:lumMod val="75000"/>
                  </a:schemeClr>
                </a:solidFill>
                <a:ea typeface="ＭＳ Ｐゴシック" pitchFamily="34" charset="-128"/>
                <a:sym typeface="Symbol" pitchFamily="18" charset="2"/>
              </a:rPr>
              <a:t></a:t>
            </a:r>
            <a:r>
              <a:rPr lang="en-US" i="1" dirty="0" smtClean="0">
                <a:solidFill>
                  <a:schemeClr val="accent1">
                    <a:lumMod val="75000"/>
                  </a:schemeClr>
                </a:solidFill>
                <a:ea typeface="ＭＳ Ｐゴシック" pitchFamily="34" charset="-128"/>
              </a:rPr>
              <a:t>L</a:t>
            </a:r>
            <a:r>
              <a:rPr lang="en-US" dirty="0" smtClean="0">
                <a:ea typeface="ＭＳ Ｐゴシック" pitchFamily="34" charset="-128"/>
              </a:rPr>
              <a:t> </a:t>
            </a:r>
            <a:r>
              <a:rPr lang="el-GR" i="1" dirty="0">
                <a:solidFill>
                  <a:schemeClr val="accent1">
                    <a:lumMod val="75000"/>
                  </a:schemeClr>
                </a:solidFill>
                <a:ea typeface="ＭＳ Ｐゴシック" pitchFamily="34" charset="-128"/>
              </a:rPr>
              <a:t>δείκτες </a:t>
            </a:r>
            <a:r>
              <a:rPr lang="el-GR" dirty="0" smtClean="0">
                <a:ea typeface="ＭＳ Ｐゴシック" pitchFamily="34" charset="-128"/>
              </a:rPr>
              <a:t>παράβλεψης σε </a:t>
            </a:r>
            <a:r>
              <a:rPr lang="el-GR" dirty="0">
                <a:ea typeface="ＭＳ Ｐゴシック" pitchFamily="34" charset="-128"/>
              </a:rPr>
              <a:t>ίδια απόσταση μεταξύ </a:t>
            </a:r>
            <a:r>
              <a:rPr lang="el-GR" dirty="0" smtClean="0">
                <a:ea typeface="ＭＳ Ｐゴシック" pitchFamily="34" charset="-128"/>
              </a:rPr>
              <a:t>τους </a:t>
            </a:r>
            <a:r>
              <a:rPr lang="en-US" dirty="0">
                <a:ea typeface="ＭＳ Ｐゴシック" pitchFamily="34" charset="-128"/>
              </a:rPr>
              <a:t>(evenly spaced</a:t>
            </a:r>
            <a:r>
              <a:rPr lang="en-US" dirty="0" smtClean="0">
                <a:ea typeface="ＭＳ Ｐゴシック" pitchFamily="34" charset="-128"/>
              </a:rPr>
              <a:t>)</a:t>
            </a:r>
            <a:r>
              <a:rPr lang="el-GR" dirty="0" smtClean="0">
                <a:ea typeface="ＭＳ Ｐゴシック" pitchFamily="34" charset="-128"/>
              </a:rPr>
              <a:t>, δηλαδή σε </a:t>
            </a:r>
            <a:r>
              <a:rPr lang="el-GR" i="1" dirty="0">
                <a:solidFill>
                  <a:schemeClr val="accent1">
                    <a:lumMod val="75000"/>
                  </a:schemeClr>
                </a:solidFill>
                <a:ea typeface="ＭＳ Ｐゴシック" pitchFamily="34" charset="-128"/>
              </a:rPr>
              <a:t>απόσταση </a:t>
            </a:r>
            <a:r>
              <a:rPr lang="en-US" i="1" dirty="0">
                <a:solidFill>
                  <a:schemeClr val="accent1">
                    <a:lumMod val="75000"/>
                  </a:schemeClr>
                </a:solidFill>
                <a:ea typeface="ＭＳ Ｐゴシック" pitchFamily="34" charset="-128"/>
                <a:sym typeface="Symbol" pitchFamily="18" charset="2"/>
              </a:rPr>
              <a:t></a:t>
            </a:r>
            <a:r>
              <a:rPr lang="en-US" i="1" dirty="0">
                <a:solidFill>
                  <a:schemeClr val="accent1">
                    <a:lumMod val="75000"/>
                  </a:schemeClr>
                </a:solidFill>
                <a:ea typeface="ＭＳ Ｐゴシック" pitchFamily="34" charset="-128"/>
              </a:rPr>
              <a:t>L</a:t>
            </a:r>
            <a:r>
              <a:rPr lang="el-GR" i="1" dirty="0">
                <a:solidFill>
                  <a:schemeClr val="accent1">
                    <a:lumMod val="75000"/>
                  </a:schemeClr>
                </a:solidFill>
                <a:ea typeface="ＭＳ Ｐゴシック" pitchFamily="34" charset="-128"/>
              </a:rPr>
              <a:t> </a:t>
            </a:r>
            <a:endParaRPr lang="en-US" i="1" dirty="0">
              <a:solidFill>
                <a:schemeClr val="accent1">
                  <a:lumMod val="75000"/>
                </a:schemeClr>
              </a:solidFill>
              <a:ea typeface="ＭＳ Ｐゴシック" pitchFamily="34" charset="-128"/>
            </a:endParaRPr>
          </a:p>
          <a:p>
            <a:pPr eaLnBrk="1" hangingPunct="1"/>
            <a:r>
              <a:rPr lang="el-GR" dirty="0" smtClean="0">
                <a:ea typeface="ＭＳ Ｐゴシック" pitchFamily="34" charset="-128"/>
              </a:rPr>
              <a:t>Αγνοεί την κατανομή των όρων της ερώτησης</a:t>
            </a:r>
            <a:r>
              <a:rPr lang="en-US" dirty="0" smtClean="0">
                <a:ea typeface="ＭＳ Ｐゴシック" pitchFamily="34" charset="-128"/>
              </a:rPr>
              <a:t>.</a:t>
            </a:r>
          </a:p>
          <a:p>
            <a:pPr eaLnBrk="1" hangingPunct="1"/>
            <a:r>
              <a:rPr lang="el-GR" dirty="0" smtClean="0">
                <a:ea typeface="ＭＳ Ｐゴシック" pitchFamily="34" charset="-128"/>
              </a:rPr>
              <a:t>Εύκολο αν το ευρετήριο είναι σχετικά στατικό</a:t>
            </a:r>
            <a:r>
              <a:rPr lang="el-GR" dirty="0">
                <a:ea typeface="ＭＳ Ｐゴシック" pitchFamily="34" charset="-128"/>
              </a:rPr>
              <a:t>.</a:t>
            </a:r>
            <a:r>
              <a:rPr lang="en-US" dirty="0" smtClean="0">
                <a:ea typeface="ＭＳ Ｐゴシック" pitchFamily="34" charset="-128"/>
              </a:rPr>
              <a:t> </a:t>
            </a:r>
            <a:r>
              <a:rPr lang="el-GR" dirty="0" smtClean="0">
                <a:ea typeface="ＭＳ Ｐゴシック" pitchFamily="34" charset="-128"/>
              </a:rPr>
              <a:t>Δύσκολο αν το </a:t>
            </a:r>
            <a:r>
              <a:rPr lang="en-US" i="1" dirty="0" smtClean="0">
                <a:ea typeface="ＭＳ Ｐゴシック" pitchFamily="34" charset="-128"/>
              </a:rPr>
              <a:t>L</a:t>
            </a:r>
            <a:r>
              <a:rPr lang="en-US" dirty="0" smtClean="0">
                <a:ea typeface="ＭＳ Ｐゴシック" pitchFamily="34" charset="-128"/>
              </a:rPr>
              <a:t> </a:t>
            </a:r>
            <a:r>
              <a:rPr lang="el-GR" dirty="0" smtClean="0">
                <a:ea typeface="ＭＳ Ｐゴシック" pitchFamily="34" charset="-128"/>
              </a:rPr>
              <a:t>αλλάζει συνεχώς λόγω τροποποιήσεων.</a:t>
            </a:r>
            <a:endParaRPr lang="en-US" sz="2000" dirty="0" smtClean="0">
              <a:ea typeface="ＭＳ Ｐゴシック" pitchFamily="34" charset="-128"/>
            </a:endParaRPr>
          </a:p>
          <a:p>
            <a:pPr eaLnBrk="1" hangingPunct="1"/>
            <a:r>
              <a:rPr lang="el-GR" dirty="0" smtClean="0">
                <a:ea typeface="ＭＳ Ｐゴシック" pitchFamily="34" charset="-128"/>
              </a:rPr>
              <a:t>Βοηθούσε </a:t>
            </a:r>
            <a:r>
              <a:rPr lang="en-US" dirty="0" smtClean="0">
                <a:ea typeface="ＭＳ Ｐゴシック" pitchFamily="34" charset="-128"/>
              </a:rPr>
              <a:t>(</a:t>
            </a:r>
            <a:r>
              <a:rPr lang="el-GR" dirty="0" smtClean="0">
                <a:ea typeface="ＭＳ Ｐゴシック" pitchFamily="34" charset="-128"/>
              </a:rPr>
              <a:t>λόγω πιο αργής </a:t>
            </a:r>
            <a:r>
              <a:rPr lang="en-US" dirty="0" smtClean="0">
                <a:ea typeface="ＭＳ Ｐゴシック" pitchFamily="34" charset="-128"/>
              </a:rPr>
              <a:t>CPU)</a:t>
            </a:r>
            <a:r>
              <a:rPr lang="el-GR" dirty="0" smtClean="0">
                <a:ea typeface="ＭＳ Ｐゴシック" pitchFamily="34" charset="-128"/>
              </a:rPr>
              <a:t>.</a:t>
            </a:r>
            <a:r>
              <a:rPr lang="en-US" dirty="0" smtClean="0">
                <a:ea typeface="ＭＳ Ｐゴシック" pitchFamily="34" charset="-128"/>
              </a:rPr>
              <a:t> </a:t>
            </a:r>
            <a:r>
              <a:rPr lang="el-GR" dirty="0" smtClean="0">
                <a:ea typeface="ＭＳ Ｐゴシック" pitchFamily="34" charset="-128"/>
              </a:rPr>
              <a:t>Όχι τόσο με το νέο υλικό εκτός αν </a:t>
            </a:r>
            <a:r>
              <a:rPr lang="en-US" i="1" dirty="0" smtClean="0">
                <a:ea typeface="ＭＳ Ｐゴシック" pitchFamily="34" charset="-128"/>
              </a:rPr>
              <a:t>memory-based</a:t>
            </a:r>
          </a:p>
          <a:p>
            <a:pPr lvl="1" eaLnBrk="1" hangingPunct="1"/>
            <a:r>
              <a:rPr lang="en-US" sz="2000" dirty="0" smtClean="0">
                <a:ea typeface="ＭＳ Ｐゴシック" pitchFamily="34" charset="-128"/>
              </a:rPr>
              <a:t>T</a:t>
            </a:r>
            <a:r>
              <a:rPr lang="el-GR" sz="2000" dirty="0">
                <a:ea typeface="ＭＳ Ｐゴシック" pitchFamily="34" charset="-128"/>
              </a:rPr>
              <a:t>ο</a:t>
            </a:r>
            <a:r>
              <a:rPr lang="en-US" sz="2000" dirty="0" smtClean="0">
                <a:ea typeface="ＭＳ Ｐゴシック" pitchFamily="34" charset="-128"/>
              </a:rPr>
              <a:t> I/O </a:t>
            </a:r>
            <a:r>
              <a:rPr lang="el-GR" sz="2000" dirty="0" smtClean="0">
                <a:ea typeface="ＭＳ Ｐゴシック" pitchFamily="34" charset="-128"/>
              </a:rPr>
              <a:t>κόστος για να φορτωθεί μια μεγαλύτερη (λόγω </a:t>
            </a:r>
            <a:r>
              <a:rPr lang="en-US" sz="2000" dirty="0" smtClean="0">
                <a:ea typeface="ＭＳ Ｐゴシック" pitchFamily="34" charset="-128"/>
              </a:rPr>
              <a:t>skip pointers)</a:t>
            </a:r>
            <a:r>
              <a:rPr lang="el-GR" sz="2000" dirty="0" smtClean="0">
                <a:ea typeface="ＭＳ Ｐゴシック" pitchFamily="34" charset="-128"/>
              </a:rPr>
              <a:t> λίστα καταχωρήσεων μπορεί να υπερβαίνει το κέρδος από τη γρηγορότερη συγχώνευση</a:t>
            </a:r>
            <a:endParaRPr lang="el-GR" sz="2000" dirty="0">
              <a:ea typeface="ＭＳ Ｐゴシック" pitchFamily="34" charset="-128"/>
            </a:endParaRPr>
          </a:p>
          <a:p>
            <a:pPr marL="342900" lvl="1" indent="0" eaLnBrk="1" hangingPunct="1">
              <a:buNone/>
            </a:pPr>
            <a:endParaRPr lang="en-US" sz="2000" dirty="0" smtClean="0">
              <a:ea typeface="ＭＳ Ｐゴシック" pitchFamily="34" charset="-128"/>
            </a:endParaRPr>
          </a:p>
        </p:txBody>
      </p:sp>
      <p:sp>
        <p:nvSpPr>
          <p:cNvPr id="54277" name="Slide Number Placeholder 4"/>
          <p:cNvSpPr>
            <a:spLocks noGrp="1"/>
          </p:cNvSpPr>
          <p:nvPr>
            <p:ph type="sldNum" sz="quarter" idx="12"/>
          </p:nvPr>
        </p:nvSpPr>
        <p:spPr bwMode="auto">
          <a:noFill/>
          <a:ln>
            <a:miter lim="800000"/>
            <a:headEnd/>
            <a:tailEnd/>
          </a:ln>
        </p:spPr>
        <p:txBody>
          <a:bodyPr/>
          <a:lstStyle/>
          <a:p>
            <a:fld id="{D135864C-F27B-4145-9951-EA30AC33F8EA}" type="slidenum">
              <a:rPr lang="en-US"/>
              <a:pPr/>
              <a:t>80</a:t>
            </a:fld>
            <a:endParaRPr lang="en-US"/>
          </a:p>
        </p:txBody>
      </p:sp>
      <p:sp>
        <p:nvSpPr>
          <p:cNvPr id="5427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2348880"/>
            <a:ext cx="7772400" cy="1362075"/>
          </a:xfrm>
        </p:spPr>
        <p:txBody>
          <a:bodyPr/>
          <a:lstStyle/>
          <a:p>
            <a:pPr algn="r" eaLnBrk="1" hangingPunct="1">
              <a:defRPr/>
            </a:pPr>
            <a:r>
              <a:rPr lang="el-GR" dirty="0" smtClean="0">
                <a:solidFill>
                  <a:schemeClr val="accent2">
                    <a:lumMod val="75000"/>
                  </a:schemeClr>
                </a:solidFill>
                <a:ea typeface="ＭＳ Ｐゴシック" charset="-128"/>
                <a:cs typeface="ＭＳ Ｐゴシック" charset="-128"/>
              </a:rPr>
              <a:t>Ευρετήρια φράσεων</a:t>
            </a:r>
            <a:endParaRPr lang="en-US" dirty="0">
              <a:solidFill>
                <a:schemeClr val="accent2">
                  <a:lumMod val="75000"/>
                </a:schemeClr>
              </a:solidFill>
              <a:ea typeface="ＭＳ Ｐゴシック" charset="-128"/>
              <a:cs typeface="ＭＳ Ｐゴシック" charset="-128"/>
            </a:endParaRPr>
          </a:p>
        </p:txBody>
      </p:sp>
      <p:sp>
        <p:nvSpPr>
          <p:cNvPr id="49156" name="Slide Number Placeholder 4"/>
          <p:cNvSpPr>
            <a:spLocks noGrp="1"/>
          </p:cNvSpPr>
          <p:nvPr>
            <p:ph type="sldNum" sz="quarter" idx="12"/>
          </p:nvPr>
        </p:nvSpPr>
        <p:spPr bwMode="auto">
          <a:noFill/>
          <a:ln>
            <a:miter lim="800000"/>
            <a:headEnd/>
            <a:tailEnd/>
          </a:ln>
        </p:spPr>
        <p:txBody>
          <a:bodyPr/>
          <a:lstStyle/>
          <a:p>
            <a:fld id="{3F1228B6-52B9-4927-8771-A475F0C1F445}" type="slidenum">
              <a:rPr lang="en-US"/>
              <a:pPr/>
              <a:t>81</a:t>
            </a:fld>
            <a:endParaRPr lang="en-US"/>
          </a:p>
        </p:txBody>
      </p:sp>
    </p:spTree>
    <p:extLst>
      <p:ext uri="{BB962C8B-B14F-4D97-AF65-F5344CB8AC3E}">
        <p14:creationId xmlns:p14="http://schemas.microsoft.com/office/powerpoint/2010/main" val="396577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Ερωτήματα Φράσεων (</a:t>
            </a:r>
            <a:r>
              <a:rPr lang="en-US" dirty="0" smtClean="0">
                <a:solidFill>
                  <a:schemeClr val="accent2">
                    <a:lumMod val="75000"/>
                  </a:schemeClr>
                </a:solidFill>
                <a:ea typeface="ＭＳ Ｐゴシック" pitchFamily="34" charset="-128"/>
              </a:rPr>
              <a:t>phrase queries)</a:t>
            </a:r>
          </a:p>
        </p:txBody>
      </p:sp>
      <p:sp>
        <p:nvSpPr>
          <p:cNvPr id="56323" name="Rectangle 3"/>
          <p:cNvSpPr>
            <a:spLocks noGrp="1" noChangeArrowheads="1"/>
          </p:cNvSpPr>
          <p:nvPr>
            <p:ph idx="1"/>
          </p:nvPr>
        </p:nvSpPr>
        <p:spPr>
          <a:xfrm>
            <a:off x="539552" y="1916832"/>
            <a:ext cx="7886700" cy="4351338"/>
          </a:xfrm>
        </p:spPr>
        <p:txBody>
          <a:bodyPr/>
          <a:lstStyle/>
          <a:p>
            <a:pPr eaLnBrk="1" hangingPunct="1"/>
            <a:r>
              <a:rPr lang="el-GR" dirty="0" smtClean="0">
                <a:ea typeface="ＭＳ Ｐゴシック" pitchFamily="34" charset="-128"/>
              </a:rPr>
              <a:t>Θέλουμε να μπορούμε να απαντάμε σε ερωτήματα όπως </a:t>
            </a:r>
            <a:r>
              <a:rPr lang="en-US" dirty="0" smtClean="0">
                <a:ea typeface="ＭＳ Ｐゴシック" pitchFamily="34" charset="-128"/>
              </a:rPr>
              <a:t>“</a:t>
            </a:r>
            <a:r>
              <a:rPr lang="en-US" b="1" i="1" dirty="0" err="1" smtClean="0">
                <a:ea typeface="ＭＳ Ｐゴシック" pitchFamily="34" charset="-128"/>
              </a:rPr>
              <a:t>stanford</a:t>
            </a:r>
            <a:r>
              <a:rPr lang="en-US" b="1" i="1" dirty="0" smtClean="0">
                <a:ea typeface="ＭＳ Ｐゴシック" pitchFamily="34" charset="-128"/>
              </a:rPr>
              <a:t> university” </a:t>
            </a:r>
            <a:r>
              <a:rPr lang="en-US" dirty="0" smtClean="0">
                <a:ea typeface="ＭＳ Ｐゴシック" pitchFamily="34" charset="-128"/>
              </a:rPr>
              <a:t>– </a:t>
            </a:r>
            <a:r>
              <a:rPr lang="el-GR" dirty="0" smtClean="0">
                <a:ea typeface="ＭＳ Ｐゴシック" pitchFamily="34" charset="-128"/>
              </a:rPr>
              <a:t>ως φράση</a:t>
            </a:r>
            <a:endParaRPr lang="en-US" b="1" i="1" dirty="0" smtClean="0">
              <a:ea typeface="ＭＳ Ｐゴシック" pitchFamily="34" charset="-128"/>
            </a:endParaRPr>
          </a:p>
          <a:p>
            <a:pPr eaLnBrk="1" hangingPunct="1"/>
            <a:r>
              <a:rPr lang="el-GR" dirty="0" smtClean="0">
                <a:ea typeface="ＭＳ Ｐゴシック" pitchFamily="34" charset="-128"/>
              </a:rPr>
              <a:t>Οπότε το έγγραφο </a:t>
            </a:r>
            <a:r>
              <a:rPr lang="en-US" i="1" dirty="0" smtClean="0">
                <a:ea typeface="ＭＳ Ｐゴシック" pitchFamily="34" charset="-128"/>
              </a:rPr>
              <a:t>“I went to university at Stanford”</a:t>
            </a:r>
            <a:r>
              <a:rPr lang="el-GR" i="1" dirty="0" smtClean="0">
                <a:ea typeface="ＭＳ Ｐゴシック" pitchFamily="34" charset="-128"/>
              </a:rPr>
              <a:t> </a:t>
            </a:r>
            <a:r>
              <a:rPr lang="el-GR" dirty="0" smtClean="0">
                <a:ea typeface="ＭＳ Ｐゴシック" pitchFamily="34" charset="-128"/>
              </a:rPr>
              <a:t>δεν αποτελεί ταίριασμα</a:t>
            </a:r>
            <a:r>
              <a:rPr lang="en-US" dirty="0" smtClean="0">
                <a:ea typeface="ＭＳ Ｐゴシック" pitchFamily="34" charset="-128"/>
              </a:rPr>
              <a:t>. </a:t>
            </a:r>
          </a:p>
          <a:p>
            <a:pPr lvl="1" eaLnBrk="1" hangingPunct="1"/>
            <a:r>
              <a:rPr lang="el-GR" dirty="0" smtClean="0">
                <a:ea typeface="ＭＳ Ｐゴシック" pitchFamily="34" charset="-128"/>
              </a:rPr>
              <a:t>Η έννοια των ερωτημάτων φράσεων έχει αποδειχθεί </a:t>
            </a:r>
            <a:r>
              <a:rPr lang="el-GR" dirty="0" smtClean="0">
                <a:solidFill>
                  <a:srgbClr val="FF0000"/>
                </a:solidFill>
                <a:ea typeface="ＭＳ Ｐゴシック" pitchFamily="34" charset="-128"/>
              </a:rPr>
              <a:t>πολύ δημοφιλής </a:t>
            </a:r>
            <a:r>
              <a:rPr lang="el-GR" dirty="0" smtClean="0">
                <a:ea typeface="ＭＳ Ｐゴシック" pitchFamily="34" charset="-128"/>
              </a:rPr>
              <a:t>και εύκολα κατανοητή από τους χρήστες, </a:t>
            </a:r>
          </a:p>
          <a:p>
            <a:pPr lvl="1" eaLnBrk="1" hangingPunct="1"/>
            <a:r>
              <a:rPr lang="el-GR" dirty="0" smtClean="0">
                <a:ea typeface="ＭＳ Ｐゴシック" pitchFamily="34" charset="-128"/>
              </a:rPr>
              <a:t>Από τις λίγες μορφές αναζήτησης πέρα της βασικής που υιοθετήθηκαν </a:t>
            </a:r>
            <a:r>
              <a:rPr lang="el-GR" dirty="0">
                <a:ea typeface="ＭＳ Ｐゴシック" pitchFamily="34" charset="-128"/>
              </a:rPr>
              <a:t> </a:t>
            </a:r>
            <a:r>
              <a:rPr lang="el-GR" dirty="0" smtClean="0">
                <a:ea typeface="ＭＳ Ｐゴシック" pitchFamily="34" charset="-128"/>
              </a:rPr>
              <a:t>(ερωτήσεις με «» αποτελούν το </a:t>
            </a:r>
            <a:r>
              <a:rPr lang="el-GR" dirty="0" smtClean="0">
                <a:solidFill>
                  <a:srgbClr val="FF0000"/>
                </a:solidFill>
                <a:ea typeface="ＭＳ Ｐゴシック" pitchFamily="34" charset="-128"/>
              </a:rPr>
              <a:t>10%</a:t>
            </a:r>
            <a:r>
              <a:rPr lang="el-GR" dirty="0" smtClean="0">
                <a:ea typeface="ＭＳ Ｐゴシック" pitchFamily="34" charset="-128"/>
              </a:rPr>
              <a:t>)</a:t>
            </a:r>
            <a:endParaRPr lang="en-US" dirty="0" smtClean="0">
              <a:ea typeface="ＭＳ Ｐゴシック" pitchFamily="34" charset="-128"/>
            </a:endParaRPr>
          </a:p>
          <a:p>
            <a:pPr lvl="1" eaLnBrk="1" hangingPunct="1"/>
            <a:r>
              <a:rPr lang="el-GR" dirty="0" smtClean="0">
                <a:ea typeface="ＭＳ Ｐゴシック" pitchFamily="34" charset="-128"/>
              </a:rPr>
              <a:t>Ακόμα περισσότερες είναι </a:t>
            </a:r>
            <a:r>
              <a:rPr lang="el-GR" i="1" dirty="0" smtClean="0">
                <a:ea typeface="ＭＳ Ｐゴシック" pitchFamily="34" charset="-128"/>
              </a:rPr>
              <a:t>έμμεσα </a:t>
            </a:r>
            <a:r>
              <a:rPr lang="el-GR" dirty="0" smtClean="0">
                <a:ea typeface="ＭＳ Ｐゴシック" pitchFamily="34" charset="-128"/>
              </a:rPr>
              <a:t>ερωτήματα φράσεων</a:t>
            </a:r>
            <a:endParaRPr lang="en-US" dirty="0" smtClean="0">
              <a:ea typeface="ＭＳ Ｐゴシック" pitchFamily="34" charset="-128"/>
            </a:endParaRPr>
          </a:p>
          <a:p>
            <a:pPr eaLnBrk="1" hangingPunct="1"/>
            <a:r>
              <a:rPr lang="el-GR" dirty="0" smtClean="0">
                <a:ea typeface="ＭＳ Ｐゴシック" pitchFamily="34" charset="-128"/>
              </a:rPr>
              <a:t>Για να τα υποστηρίξουμε, δεν αρκούν εγγραφές της μορφής</a:t>
            </a:r>
            <a:r>
              <a:rPr lang="en-US" dirty="0" smtClean="0">
                <a:ea typeface="ＭＳ Ｐゴシック" pitchFamily="34" charset="-128"/>
              </a:rPr>
              <a:t>   &lt;</a:t>
            </a:r>
            <a:r>
              <a:rPr lang="en-US" i="1" dirty="0" smtClean="0">
                <a:ea typeface="ＭＳ Ｐゴシック" pitchFamily="34" charset="-128"/>
              </a:rPr>
              <a:t>term </a:t>
            </a:r>
            <a:r>
              <a:rPr lang="en-US" dirty="0" smtClean="0">
                <a:ea typeface="ＭＳ Ｐゴシック" pitchFamily="34" charset="-128"/>
              </a:rPr>
              <a:t>: </a:t>
            </a:r>
            <a:r>
              <a:rPr lang="en-US" i="1" dirty="0" smtClean="0">
                <a:ea typeface="ＭＳ Ｐゴシック" pitchFamily="34" charset="-128"/>
              </a:rPr>
              <a:t>docs</a:t>
            </a:r>
            <a:r>
              <a:rPr lang="en-US" dirty="0" smtClean="0">
                <a:ea typeface="ＭＳ Ｐゴシック" pitchFamily="34" charset="-128"/>
              </a:rPr>
              <a:t>&gt; </a:t>
            </a:r>
          </a:p>
          <a:p>
            <a:pPr eaLnBrk="1" hangingPunct="1">
              <a:buFont typeface="Wingdings" pitchFamily="2" charset="2"/>
              <a:buNone/>
            </a:pPr>
            <a:endParaRPr lang="en-US" dirty="0" smtClean="0">
              <a:ea typeface="ＭＳ Ｐゴシック" pitchFamily="34" charset="-128"/>
            </a:endParaRPr>
          </a:p>
          <a:p>
            <a:pPr eaLnBrk="1" hangingPunct="1"/>
            <a:endParaRPr lang="en-US" b="1" dirty="0" smtClean="0">
              <a:ea typeface="ＭＳ Ｐゴシック" pitchFamily="34" charset="-128"/>
            </a:endParaRPr>
          </a:p>
        </p:txBody>
      </p:sp>
      <p:sp>
        <p:nvSpPr>
          <p:cNvPr id="56325" name="Slide Number Placeholder 4"/>
          <p:cNvSpPr>
            <a:spLocks noGrp="1"/>
          </p:cNvSpPr>
          <p:nvPr>
            <p:ph type="sldNum" sz="quarter" idx="12"/>
          </p:nvPr>
        </p:nvSpPr>
        <p:spPr bwMode="auto">
          <a:noFill/>
          <a:ln>
            <a:miter lim="800000"/>
            <a:headEnd/>
            <a:tailEnd/>
          </a:ln>
        </p:spPr>
        <p:txBody>
          <a:bodyPr/>
          <a:lstStyle/>
          <a:p>
            <a:fld id="{9603A1E7-0811-4A2C-8EF8-184186123B94}" type="slidenum">
              <a:rPr lang="en-US"/>
              <a:pPr/>
              <a:t>82</a:t>
            </a:fld>
            <a:endParaRPr lang="en-US"/>
          </a:p>
        </p:txBody>
      </p:sp>
      <p:sp>
        <p:nvSpPr>
          <p:cNvPr id="5632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8650" y="551893"/>
            <a:ext cx="7886700" cy="1325563"/>
          </a:xfrm>
        </p:spPr>
        <p:txBody>
          <a:bodyPr/>
          <a:lstStyle/>
          <a:p>
            <a:pPr eaLnBrk="1" hangingPunct="1"/>
            <a:r>
              <a:rPr lang="el-GR" sz="3600" dirty="0" smtClean="0">
                <a:solidFill>
                  <a:schemeClr val="accent2">
                    <a:lumMod val="75000"/>
                  </a:schemeClr>
                </a:solidFill>
                <a:ea typeface="ＭＳ Ｐゴシック" pitchFamily="34" charset="-128"/>
              </a:rPr>
              <a:t>Μια πρώτη προσέγγιση</a:t>
            </a:r>
            <a:r>
              <a:rPr lang="en-US" sz="3600" dirty="0" smtClean="0">
                <a:solidFill>
                  <a:schemeClr val="accent2">
                    <a:lumMod val="75000"/>
                  </a:schemeClr>
                </a:solidFill>
                <a:ea typeface="ＭＳ Ｐゴシック" pitchFamily="34" charset="-128"/>
              </a:rPr>
              <a:t>: </a:t>
            </a:r>
            <a:r>
              <a:rPr lang="el-GR" sz="3600" dirty="0" smtClean="0">
                <a:solidFill>
                  <a:schemeClr val="accent2">
                    <a:lumMod val="75000"/>
                  </a:schemeClr>
                </a:solidFill>
                <a:ea typeface="ＭＳ Ｐゴシック" pitchFamily="34" charset="-128"/>
              </a:rPr>
              <a:t>Ευρετήρια ζευγών λέξεων (</a:t>
            </a:r>
            <a:r>
              <a:rPr lang="en-US" sz="3600" dirty="0" err="1" smtClean="0">
                <a:solidFill>
                  <a:schemeClr val="accent2">
                    <a:lumMod val="75000"/>
                  </a:schemeClr>
                </a:solidFill>
                <a:ea typeface="ＭＳ Ｐゴシック" pitchFamily="34" charset="-128"/>
              </a:rPr>
              <a:t>Biword</a:t>
            </a:r>
            <a:r>
              <a:rPr lang="en-US" sz="3600" dirty="0" smtClean="0">
                <a:solidFill>
                  <a:schemeClr val="accent2">
                    <a:lumMod val="75000"/>
                  </a:schemeClr>
                </a:solidFill>
                <a:ea typeface="ＭＳ Ｐゴシック" pitchFamily="34" charset="-128"/>
              </a:rPr>
              <a:t> indexes</a:t>
            </a:r>
            <a:r>
              <a:rPr lang="el-GR" sz="3600" dirty="0" smtClean="0">
                <a:solidFill>
                  <a:schemeClr val="accent2">
                    <a:lumMod val="75000"/>
                  </a:schemeClr>
                </a:solidFill>
                <a:ea typeface="ＭＳ Ｐゴシック" pitchFamily="34" charset="-128"/>
              </a:rPr>
              <a:t>)</a:t>
            </a:r>
            <a:endParaRPr lang="en-US" sz="3600" dirty="0" smtClean="0">
              <a:solidFill>
                <a:schemeClr val="accent2">
                  <a:lumMod val="75000"/>
                </a:schemeClr>
              </a:solidFill>
              <a:ea typeface="ＭＳ Ｐゴシック" pitchFamily="34" charset="-128"/>
            </a:endParaRPr>
          </a:p>
        </p:txBody>
      </p:sp>
      <p:sp>
        <p:nvSpPr>
          <p:cNvPr id="57347" name="Rectangle 3"/>
          <p:cNvSpPr>
            <a:spLocks noGrp="1" noChangeArrowheads="1"/>
          </p:cNvSpPr>
          <p:nvPr>
            <p:ph idx="1"/>
          </p:nvPr>
        </p:nvSpPr>
        <p:spPr>
          <a:xfrm>
            <a:off x="827584" y="2152062"/>
            <a:ext cx="7080448" cy="3941234"/>
          </a:xfrm>
        </p:spPr>
        <p:txBody>
          <a:bodyPr>
            <a:normAutofit/>
          </a:bodyPr>
          <a:lstStyle/>
          <a:p>
            <a:pPr eaLnBrk="1" hangingPunct="1">
              <a:buFont typeface="Wingdings" panose="05000000000000000000" pitchFamily="2" charset="2"/>
              <a:buChar char="§"/>
            </a:pPr>
            <a:r>
              <a:rPr lang="el-GR" dirty="0" smtClean="0">
                <a:ea typeface="ＭＳ Ｐゴシック" pitchFamily="34" charset="-128"/>
              </a:rPr>
              <a:t>Εισήγαγε στο ευρετήριο </a:t>
            </a:r>
            <a:r>
              <a:rPr lang="el-GR" i="1" dirty="0" smtClean="0">
                <a:solidFill>
                  <a:schemeClr val="accent1">
                    <a:lumMod val="75000"/>
                  </a:schemeClr>
                </a:solidFill>
                <a:ea typeface="ＭＳ Ｐゴシック" pitchFamily="34" charset="-128"/>
              </a:rPr>
              <a:t>κάθε διαδοχικό ζεύγος όρων </a:t>
            </a:r>
            <a:r>
              <a:rPr lang="el-GR" dirty="0" smtClean="0">
                <a:ea typeface="ＭＳ Ｐゴシック" pitchFamily="34" charset="-128"/>
              </a:rPr>
              <a:t>στο κείμενο ως φράση</a:t>
            </a:r>
            <a:endParaRPr lang="en-US"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Για παράδειγμα το κείμενο </a:t>
            </a:r>
            <a:r>
              <a:rPr lang="en-US" dirty="0" smtClean="0">
                <a:ea typeface="ＭＳ Ｐゴシック" pitchFamily="34" charset="-128"/>
              </a:rPr>
              <a:t>“Friends, Romans, Countrymen” </a:t>
            </a:r>
            <a:r>
              <a:rPr lang="el-GR" dirty="0" smtClean="0">
                <a:ea typeface="ＭＳ Ｐゴシック" pitchFamily="34" charset="-128"/>
              </a:rPr>
              <a:t>παράγει τα </a:t>
            </a:r>
            <a:r>
              <a:rPr lang="en-US" dirty="0" err="1" smtClean="0">
                <a:ea typeface="ＭＳ Ｐゴシック" pitchFamily="34" charset="-128"/>
              </a:rPr>
              <a:t>biwords</a:t>
            </a:r>
            <a:endParaRPr lang="en-US" dirty="0" smtClean="0">
              <a:ea typeface="ＭＳ Ｐゴシック" pitchFamily="34" charset="-128"/>
            </a:endParaRPr>
          </a:p>
          <a:p>
            <a:pPr lvl="1" eaLnBrk="1" hangingPunct="1">
              <a:buFont typeface="Wingdings" panose="05000000000000000000" pitchFamily="2" charset="2"/>
              <a:buChar char="§"/>
            </a:pPr>
            <a:r>
              <a:rPr lang="en-US" b="1" i="1" dirty="0" smtClean="0">
                <a:ea typeface="ＭＳ Ｐゴシック" pitchFamily="34" charset="-128"/>
              </a:rPr>
              <a:t>friends romans</a:t>
            </a:r>
          </a:p>
          <a:p>
            <a:pPr lvl="1" eaLnBrk="1" hangingPunct="1">
              <a:buFont typeface="Wingdings" panose="05000000000000000000" pitchFamily="2" charset="2"/>
              <a:buChar char="§"/>
            </a:pPr>
            <a:r>
              <a:rPr lang="en-US" b="1" i="1" dirty="0" smtClean="0">
                <a:ea typeface="ＭＳ Ｐゴシック" pitchFamily="34" charset="-128"/>
              </a:rPr>
              <a:t>romans countrymen</a:t>
            </a:r>
          </a:p>
          <a:p>
            <a:pPr eaLnBrk="1" hangingPunct="1">
              <a:buFont typeface="Wingdings" panose="05000000000000000000" pitchFamily="2" charset="2"/>
              <a:buChar char="§"/>
            </a:pPr>
            <a:r>
              <a:rPr lang="el-GR" dirty="0" smtClean="0">
                <a:ea typeface="ＭＳ Ｐゴシック" pitchFamily="34" charset="-128"/>
              </a:rPr>
              <a:t>Κάθε τέτοιο </a:t>
            </a:r>
            <a:r>
              <a:rPr lang="en-US" dirty="0" err="1" smtClean="0">
                <a:ea typeface="ＭＳ Ｐゴシック" pitchFamily="34" charset="-128"/>
              </a:rPr>
              <a:t>biword</a:t>
            </a:r>
            <a:r>
              <a:rPr lang="el-GR" dirty="0" smtClean="0">
                <a:ea typeface="ＭＳ Ｐゴシック" pitchFamily="34" charset="-128"/>
              </a:rPr>
              <a:t> είναι τώρα ένας όρος του</a:t>
            </a:r>
            <a:r>
              <a:rPr lang="en-US" dirty="0" smtClean="0">
                <a:ea typeface="ＭＳ Ｐゴシック" pitchFamily="34" charset="-128"/>
              </a:rPr>
              <a:t> </a:t>
            </a:r>
            <a:r>
              <a:rPr lang="el-GR" dirty="0" smtClean="0">
                <a:ea typeface="ＭＳ Ｐゴシック" pitchFamily="34" charset="-128"/>
              </a:rPr>
              <a:t>ευρετηρίου </a:t>
            </a:r>
          </a:p>
          <a:p>
            <a:pPr eaLnBrk="1" hangingPunct="1">
              <a:buFont typeface="Wingdings" panose="05000000000000000000" pitchFamily="2" charset="2"/>
              <a:buChar char="§"/>
            </a:pPr>
            <a:r>
              <a:rPr lang="el-GR" dirty="0" smtClean="0">
                <a:ea typeface="ＭＳ Ｐゴシック" pitchFamily="34" charset="-128"/>
              </a:rPr>
              <a:t>Επιτρέπει την επεξεργασία ερωτημάτων φράσεων με δύο λέξεις</a:t>
            </a:r>
            <a:r>
              <a:rPr lang="en-US" dirty="0" smtClean="0">
                <a:ea typeface="ＭＳ Ｐゴシック" pitchFamily="34" charset="-128"/>
              </a:rPr>
              <a:t>.</a:t>
            </a:r>
          </a:p>
        </p:txBody>
      </p:sp>
      <p:sp>
        <p:nvSpPr>
          <p:cNvPr id="57349" name="Slide Number Placeholder 4"/>
          <p:cNvSpPr>
            <a:spLocks noGrp="1"/>
          </p:cNvSpPr>
          <p:nvPr>
            <p:ph type="sldNum" sz="quarter" idx="12"/>
          </p:nvPr>
        </p:nvSpPr>
        <p:spPr bwMode="auto">
          <a:noFill/>
          <a:ln>
            <a:miter lim="800000"/>
            <a:headEnd/>
            <a:tailEnd/>
          </a:ln>
        </p:spPr>
        <p:txBody>
          <a:bodyPr/>
          <a:lstStyle/>
          <a:p>
            <a:fld id="{E644B9B6-7DB9-44D7-99FE-BFA292DB9D25}" type="slidenum">
              <a:rPr lang="en-US"/>
              <a:pPr/>
              <a:t>83</a:t>
            </a:fld>
            <a:endParaRPr lang="en-US"/>
          </a:p>
        </p:txBody>
      </p:sp>
      <p:sp>
        <p:nvSpPr>
          <p:cNvPr id="5734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Μεγαλύτερες φράσεις</a:t>
            </a:r>
            <a:endParaRPr lang="en-US" dirty="0" smtClean="0">
              <a:solidFill>
                <a:schemeClr val="accent2">
                  <a:lumMod val="75000"/>
                </a:schemeClr>
              </a:solidFill>
              <a:ea typeface="ＭＳ Ｐゴシック" pitchFamily="34" charset="-128"/>
            </a:endParaRPr>
          </a:p>
        </p:txBody>
      </p:sp>
      <p:sp>
        <p:nvSpPr>
          <p:cNvPr id="58371" name="Rectangle 3"/>
          <p:cNvSpPr>
            <a:spLocks noGrp="1" noChangeArrowheads="1"/>
          </p:cNvSpPr>
          <p:nvPr>
            <p:ph idx="1"/>
          </p:nvPr>
        </p:nvSpPr>
        <p:spPr/>
        <p:txBody>
          <a:bodyPr/>
          <a:lstStyle/>
          <a:p>
            <a:pPr eaLnBrk="1" hangingPunct="1"/>
            <a:r>
              <a:rPr lang="el-GR" dirty="0" smtClean="0">
                <a:ea typeface="ＭＳ Ｐゴシック" pitchFamily="34" charset="-128"/>
              </a:rPr>
              <a:t>Οι μεγαλύτερες φράσεις με κατάτμηση</a:t>
            </a:r>
            <a:r>
              <a:rPr lang="en-US" dirty="0" smtClean="0">
                <a:ea typeface="ＭＳ Ｐゴシック" pitchFamily="34" charset="-128"/>
              </a:rPr>
              <a:t>:</a:t>
            </a:r>
          </a:p>
          <a:p>
            <a:pPr marL="0" indent="0" eaLnBrk="1" hangingPunct="1">
              <a:buNone/>
            </a:pPr>
            <a:r>
              <a:rPr lang="en-US" b="1" i="1" dirty="0" err="1" smtClean="0">
                <a:ea typeface="ＭＳ Ｐゴシック" pitchFamily="34" charset="-128"/>
              </a:rPr>
              <a:t>stanford</a:t>
            </a:r>
            <a:r>
              <a:rPr lang="en-US" b="1" i="1" dirty="0" smtClean="0">
                <a:ea typeface="ＭＳ Ｐゴシック" pitchFamily="34" charset="-128"/>
              </a:rPr>
              <a:t> university </a:t>
            </a:r>
            <a:r>
              <a:rPr lang="en-US" b="1" i="1" dirty="0" err="1" smtClean="0">
                <a:ea typeface="ＭＳ Ｐゴシック" pitchFamily="34" charset="-128"/>
              </a:rPr>
              <a:t>palo</a:t>
            </a:r>
            <a:r>
              <a:rPr lang="en-US" b="1" i="1" dirty="0" smtClean="0">
                <a:ea typeface="ＭＳ Ｐゴシック" pitchFamily="34" charset="-128"/>
              </a:rPr>
              <a:t> alto </a:t>
            </a:r>
            <a:r>
              <a:rPr lang="el-GR" dirty="0">
                <a:ea typeface="ＭＳ Ｐゴシック" pitchFamily="34" charset="-128"/>
              </a:rPr>
              <a:t>μπορεί να διασπαστεί ως ένα </a:t>
            </a:r>
            <a:r>
              <a:rPr lang="en-US" dirty="0">
                <a:ea typeface="ＭＳ Ｐゴシック" pitchFamily="34" charset="-128"/>
              </a:rPr>
              <a:t>Boolean </a:t>
            </a:r>
            <a:r>
              <a:rPr lang="el-GR" dirty="0">
                <a:ea typeface="ＭＳ Ｐゴシック" pitchFamily="34" charset="-128"/>
              </a:rPr>
              <a:t>ερώτημα με </a:t>
            </a:r>
            <a:r>
              <a:rPr lang="en-US" dirty="0" err="1">
                <a:ea typeface="ＭＳ Ｐゴシック" pitchFamily="34" charset="-128"/>
              </a:rPr>
              <a:t>biwords</a:t>
            </a:r>
            <a:r>
              <a:rPr lang="en-US" dirty="0" smtClean="0">
                <a:ea typeface="ＭＳ Ｐゴシック" pitchFamily="34" charset="-128"/>
              </a:rPr>
              <a:t>:</a:t>
            </a:r>
          </a:p>
          <a:p>
            <a:pPr eaLnBrk="1" hangingPunct="1">
              <a:buFont typeface="Wingdings" pitchFamily="2" charset="2"/>
              <a:buNone/>
            </a:pPr>
            <a:r>
              <a:rPr lang="en-US" b="1" i="1" dirty="0" err="1" smtClean="0">
                <a:ea typeface="ＭＳ Ｐゴシック" pitchFamily="34" charset="-128"/>
              </a:rPr>
              <a:t>stanford</a:t>
            </a:r>
            <a:r>
              <a:rPr lang="en-US" b="1" i="1" dirty="0" smtClean="0">
                <a:ea typeface="ＭＳ Ｐゴシック" pitchFamily="34" charset="-128"/>
              </a:rPr>
              <a:t> university </a:t>
            </a:r>
            <a:r>
              <a:rPr lang="en-US" i="1" dirty="0" smtClean="0">
                <a:ea typeface="ＭＳ Ｐゴシック" pitchFamily="34" charset="-128"/>
              </a:rPr>
              <a:t>AND</a:t>
            </a:r>
            <a:r>
              <a:rPr lang="en-US" b="1" i="1" dirty="0" smtClean="0">
                <a:ea typeface="ＭＳ Ｐゴシック" pitchFamily="34" charset="-128"/>
              </a:rPr>
              <a:t> university </a:t>
            </a:r>
            <a:r>
              <a:rPr lang="en-US" b="1" i="1" dirty="0" err="1" smtClean="0">
                <a:ea typeface="ＭＳ Ｐゴシック" pitchFamily="34" charset="-128"/>
              </a:rPr>
              <a:t>palo</a:t>
            </a:r>
            <a:r>
              <a:rPr lang="en-US" b="1" i="1" dirty="0" smtClean="0">
                <a:ea typeface="ＭＳ Ｐゴシック" pitchFamily="34" charset="-128"/>
              </a:rPr>
              <a:t> </a:t>
            </a:r>
            <a:r>
              <a:rPr lang="en-US" i="1" dirty="0" smtClean="0">
                <a:ea typeface="ＭＳ Ｐゴシック" pitchFamily="34" charset="-128"/>
              </a:rPr>
              <a:t>AND</a:t>
            </a:r>
            <a:r>
              <a:rPr lang="en-US" b="1" i="1" dirty="0" smtClean="0">
                <a:ea typeface="ＭＳ Ｐゴシック" pitchFamily="34" charset="-128"/>
              </a:rPr>
              <a:t> </a:t>
            </a:r>
            <a:r>
              <a:rPr lang="en-US" b="1" i="1" dirty="0" err="1" smtClean="0">
                <a:ea typeface="ＭＳ Ｐゴシック" pitchFamily="34" charset="-128"/>
              </a:rPr>
              <a:t>palo</a:t>
            </a:r>
            <a:r>
              <a:rPr lang="en-US" b="1" i="1" dirty="0" smtClean="0">
                <a:ea typeface="ＭＳ Ｐゴシック" pitchFamily="34" charset="-128"/>
              </a:rPr>
              <a:t> alto</a:t>
            </a:r>
          </a:p>
          <a:p>
            <a:pPr eaLnBrk="1" hangingPunct="1">
              <a:buFont typeface="Wingdings" pitchFamily="2" charset="2"/>
              <a:buNone/>
            </a:pPr>
            <a:endParaRPr lang="en-US" b="1" i="1" dirty="0" smtClean="0">
              <a:ea typeface="ＭＳ Ｐゴシック" pitchFamily="34" charset="-128"/>
            </a:endParaRPr>
          </a:p>
          <a:p>
            <a:pPr eaLnBrk="1" hangingPunct="1">
              <a:buFont typeface="Wingdings" pitchFamily="2" charset="2"/>
              <a:buNone/>
            </a:pPr>
            <a:r>
              <a:rPr lang="el-GR" dirty="0" smtClean="0">
                <a:ea typeface="ＭＳ Ｐゴシック" pitchFamily="34" charset="-128"/>
              </a:rPr>
              <a:t>Χωρίς να εξετάσουμε τα  έγγραφα, δεν μπορούμε να εξακριβώσουμε ότι τα έγγραφα που ικανοποιούν το παραπάνω ερώτημα περιέχουν τη φράση</a:t>
            </a:r>
            <a:r>
              <a:rPr lang="en-US" dirty="0" smtClean="0">
                <a:ea typeface="ＭＳ Ｐゴシック" pitchFamily="34" charset="-128"/>
              </a:rPr>
              <a:t>.</a:t>
            </a:r>
          </a:p>
        </p:txBody>
      </p:sp>
      <p:sp>
        <p:nvSpPr>
          <p:cNvPr id="58374" name="Slide Number Placeholder 5"/>
          <p:cNvSpPr>
            <a:spLocks noGrp="1"/>
          </p:cNvSpPr>
          <p:nvPr>
            <p:ph type="sldNum" sz="quarter" idx="12"/>
          </p:nvPr>
        </p:nvSpPr>
        <p:spPr bwMode="auto">
          <a:noFill/>
          <a:ln>
            <a:miter lim="800000"/>
            <a:headEnd/>
            <a:tailEnd/>
          </a:ln>
        </p:spPr>
        <p:txBody>
          <a:bodyPr/>
          <a:lstStyle/>
          <a:p>
            <a:fld id="{63C6A02F-ADBD-4B49-A859-70642F05473F}" type="slidenum">
              <a:rPr lang="en-US"/>
              <a:pPr/>
              <a:t>84</a:t>
            </a:fld>
            <a:endParaRPr lang="en-US"/>
          </a:p>
        </p:txBody>
      </p:sp>
      <p:sp>
        <p:nvSpPr>
          <p:cNvPr id="58372" name="AutoShape 5"/>
          <p:cNvSpPr>
            <a:spLocks noChangeArrowheads="1"/>
          </p:cNvSpPr>
          <p:nvPr/>
        </p:nvSpPr>
        <p:spPr bwMode="auto">
          <a:xfrm>
            <a:off x="3491880" y="4581128"/>
            <a:ext cx="2404826" cy="689372"/>
          </a:xfrm>
          <a:prstGeom prst="upArrowCallout">
            <a:avLst>
              <a:gd name="adj1" fmla="val 147799"/>
              <a:gd name="adj2" fmla="val 147799"/>
              <a:gd name="adj3" fmla="val 16667"/>
              <a:gd name="adj4" fmla="val 66667"/>
            </a:avLst>
          </a:prstGeom>
          <a:solidFill>
            <a:schemeClr val="accent1">
              <a:alpha val="50195"/>
            </a:schemeClr>
          </a:solidFill>
          <a:ln w="9525">
            <a:solidFill>
              <a:schemeClr val="tx1"/>
            </a:solidFill>
            <a:miter lim="800000"/>
            <a:headEnd/>
            <a:tailEnd/>
          </a:ln>
        </p:spPr>
        <p:txBody>
          <a:bodyPr wrap="none" anchor="ctr">
            <a:spAutoFit/>
          </a:bodyPr>
          <a:lstStyle/>
          <a:p>
            <a:pPr algn="ctr"/>
            <a:r>
              <a:rPr lang="en-US" dirty="0" smtClean="0"/>
              <a:t>false </a:t>
            </a:r>
            <a:r>
              <a:rPr lang="en-US" dirty="0"/>
              <a:t>positives!</a:t>
            </a:r>
          </a:p>
        </p:txBody>
      </p:sp>
      <p:sp>
        <p:nvSpPr>
          <p:cNvPr id="58373"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Διευρυμένα</a:t>
            </a:r>
            <a:r>
              <a:rPr lang="en-US" dirty="0" smtClean="0">
                <a:solidFill>
                  <a:schemeClr val="accent2">
                    <a:lumMod val="75000"/>
                  </a:schemeClr>
                </a:solidFill>
                <a:ea typeface="ＭＳ Ｐゴシック" pitchFamily="34" charset="-128"/>
              </a:rPr>
              <a:t> </a:t>
            </a:r>
            <a:r>
              <a:rPr lang="en-US" dirty="0" err="1" smtClean="0">
                <a:solidFill>
                  <a:schemeClr val="accent2">
                    <a:lumMod val="75000"/>
                  </a:schemeClr>
                </a:solidFill>
                <a:ea typeface="ＭＳ Ｐゴシック" pitchFamily="34" charset="-128"/>
              </a:rPr>
              <a:t>biwords</a:t>
            </a:r>
            <a:endParaRPr lang="en-US" dirty="0" smtClean="0">
              <a:solidFill>
                <a:schemeClr val="accent2">
                  <a:lumMod val="75000"/>
                </a:schemeClr>
              </a:solidFill>
              <a:ea typeface="ＭＳ Ｐゴシック" pitchFamily="34" charset="-128"/>
            </a:endParaRPr>
          </a:p>
        </p:txBody>
      </p:sp>
      <p:sp>
        <p:nvSpPr>
          <p:cNvPr id="59395" name="Rectangle 3"/>
          <p:cNvSpPr>
            <a:spLocks noGrp="1" noChangeArrowheads="1"/>
          </p:cNvSpPr>
          <p:nvPr>
            <p:ph idx="1"/>
          </p:nvPr>
        </p:nvSpPr>
        <p:spPr/>
        <p:txBody>
          <a:bodyPr/>
          <a:lstStyle/>
          <a:p>
            <a:pPr eaLnBrk="1" hangingPunct="1">
              <a:lnSpc>
                <a:spcPct val="90000"/>
              </a:lnSpc>
            </a:pPr>
            <a:r>
              <a:rPr lang="el-GR" sz="2400" dirty="0" smtClean="0">
                <a:ea typeface="ＭＳ Ｐゴシック" pitchFamily="34" charset="-128"/>
              </a:rPr>
              <a:t>Επεξεργασία του κειμένου και εκτέλεση</a:t>
            </a:r>
            <a:r>
              <a:rPr lang="en-US" sz="2400" dirty="0" smtClean="0">
                <a:ea typeface="ＭＳ Ｐゴシック" pitchFamily="34" charset="-128"/>
              </a:rPr>
              <a:t> part-of-speech-tagging (POST).</a:t>
            </a:r>
          </a:p>
          <a:p>
            <a:pPr eaLnBrk="1" hangingPunct="1">
              <a:lnSpc>
                <a:spcPct val="90000"/>
              </a:lnSpc>
            </a:pPr>
            <a:r>
              <a:rPr lang="el-GR" sz="2400" dirty="0" smtClean="0">
                <a:ea typeface="ＭＳ Ｐゴシック" pitchFamily="34" charset="-128"/>
              </a:rPr>
              <a:t>Ομαδοποιούμε τους όρους </a:t>
            </a:r>
            <a:r>
              <a:rPr lang="en-US" sz="2400" dirty="0" smtClean="0">
                <a:ea typeface="ＭＳ Ｐゴシック" pitchFamily="34" charset="-128"/>
              </a:rPr>
              <a:t>(</a:t>
            </a:r>
            <a:r>
              <a:rPr lang="el-GR" sz="2400" dirty="0" smtClean="0">
                <a:ea typeface="ＭＳ Ｐゴシック" pitchFamily="34" charset="-128"/>
              </a:rPr>
              <a:t>έστω</a:t>
            </a:r>
            <a:r>
              <a:rPr lang="en-US" sz="2400" dirty="0" smtClean="0">
                <a:ea typeface="ＭＳ Ｐゴシック" pitchFamily="34" charset="-128"/>
              </a:rPr>
              <a:t>) </a:t>
            </a:r>
            <a:r>
              <a:rPr lang="el-GR" sz="2400" dirty="0" smtClean="0">
                <a:ea typeface="ＭＳ Ｐゴシック" pitchFamily="34" charset="-128"/>
              </a:rPr>
              <a:t>σε ουσιαστικά- </a:t>
            </a:r>
            <a:r>
              <a:rPr lang="en-US" sz="2400" dirty="0" smtClean="0">
                <a:ea typeface="ＭＳ Ｐゴシック" pitchFamily="34" charset="-128"/>
              </a:rPr>
              <a:t>Nouns (N) </a:t>
            </a:r>
            <a:r>
              <a:rPr lang="el-GR" sz="2400" dirty="0" smtClean="0">
                <a:ea typeface="ＭＳ Ｐゴシック" pitchFamily="34" charset="-128"/>
              </a:rPr>
              <a:t>και άρθρα/προθέσεις </a:t>
            </a:r>
            <a:r>
              <a:rPr lang="en-US" sz="2400" dirty="0" smtClean="0">
                <a:ea typeface="ＭＳ Ｐゴシック" pitchFamily="34" charset="-128"/>
              </a:rPr>
              <a:t> (X).</a:t>
            </a:r>
            <a:endParaRPr lang="el-GR" sz="2400" dirty="0" smtClean="0">
              <a:ea typeface="ＭＳ Ｐゴシック" pitchFamily="34" charset="-128"/>
            </a:endParaRPr>
          </a:p>
          <a:p>
            <a:pPr eaLnBrk="1" hangingPunct="1">
              <a:lnSpc>
                <a:spcPct val="90000"/>
              </a:lnSpc>
            </a:pPr>
            <a:endParaRPr lang="en-US" sz="2400" dirty="0" smtClean="0">
              <a:ea typeface="ＭＳ Ｐゴシック" pitchFamily="34" charset="-128"/>
            </a:endParaRPr>
          </a:p>
          <a:p>
            <a:pPr eaLnBrk="1" hangingPunct="1">
              <a:lnSpc>
                <a:spcPct val="90000"/>
              </a:lnSpc>
            </a:pPr>
            <a:r>
              <a:rPr lang="el-GR" sz="2400" dirty="0" smtClean="0">
                <a:solidFill>
                  <a:schemeClr val="accent6">
                    <a:lumMod val="75000"/>
                  </a:schemeClr>
                </a:solidFill>
                <a:ea typeface="ＭＳ Ｐゴシック" pitchFamily="34" charset="-128"/>
              </a:rPr>
              <a:t>Διευρυμένο </a:t>
            </a:r>
            <a:r>
              <a:rPr lang="en-US" sz="2400" dirty="0" err="1" smtClean="0">
                <a:solidFill>
                  <a:schemeClr val="accent6">
                    <a:lumMod val="75000"/>
                  </a:schemeClr>
                </a:solidFill>
                <a:ea typeface="ＭＳ Ｐゴシック" pitchFamily="34" charset="-128"/>
              </a:rPr>
              <a:t>biword</a:t>
            </a:r>
            <a:r>
              <a:rPr lang="en-US" sz="2400" dirty="0" smtClean="0">
                <a:ea typeface="ＭＳ Ｐゴシック" pitchFamily="34" charset="-128"/>
              </a:rPr>
              <a:t>: </a:t>
            </a:r>
            <a:r>
              <a:rPr lang="el-GR" sz="2400" dirty="0">
                <a:ea typeface="ＭＳ Ｐゴシック" pitchFamily="34" charset="-128"/>
              </a:rPr>
              <a:t> </a:t>
            </a:r>
            <a:r>
              <a:rPr lang="el-GR" sz="2400" dirty="0" smtClean="0">
                <a:ea typeface="ＭＳ Ｐゴシック" pitchFamily="34" charset="-128"/>
              </a:rPr>
              <a:t>κάθε ακολουθία όρων της μορφής </a:t>
            </a:r>
            <a:r>
              <a:rPr lang="en-US" sz="2400" dirty="0" smtClean="0">
                <a:ea typeface="ＭＳ Ｐゴシック" pitchFamily="34" charset="-128"/>
              </a:rPr>
              <a:t> NX*N </a:t>
            </a:r>
          </a:p>
          <a:p>
            <a:pPr lvl="1" eaLnBrk="1" hangingPunct="1">
              <a:lnSpc>
                <a:spcPct val="90000"/>
              </a:lnSpc>
            </a:pPr>
            <a:r>
              <a:rPr lang="el-GR" dirty="0" smtClean="0">
                <a:ea typeface="ＭＳ Ｐゴシック" pitchFamily="34" charset="-128"/>
              </a:rPr>
              <a:t>Κάθε τέτοιο διευρυμένο </a:t>
            </a:r>
            <a:r>
              <a:rPr lang="en-US" dirty="0" err="1" smtClean="0">
                <a:ea typeface="ＭＳ Ｐゴシック" pitchFamily="34" charset="-128"/>
              </a:rPr>
              <a:t>biword</a:t>
            </a:r>
            <a:r>
              <a:rPr lang="en-US" dirty="0" smtClean="0">
                <a:ea typeface="ＭＳ Ｐゴシック" pitchFamily="34" charset="-128"/>
              </a:rPr>
              <a:t> </a:t>
            </a:r>
            <a:r>
              <a:rPr lang="el-GR" dirty="0" smtClean="0">
                <a:ea typeface="ＭＳ Ｐゴシック" pitchFamily="34" charset="-128"/>
              </a:rPr>
              <a:t>είναι τώρα ένας όρος του λεξικού </a:t>
            </a:r>
            <a:endParaRPr lang="en-US" dirty="0" smtClean="0">
              <a:ea typeface="ＭＳ Ｐゴシック" pitchFamily="34" charset="-128"/>
            </a:endParaRPr>
          </a:p>
        </p:txBody>
      </p:sp>
      <p:sp>
        <p:nvSpPr>
          <p:cNvPr id="59397" name="Slide Number Placeholder 4"/>
          <p:cNvSpPr>
            <a:spLocks noGrp="1"/>
          </p:cNvSpPr>
          <p:nvPr>
            <p:ph type="sldNum" sz="quarter" idx="12"/>
          </p:nvPr>
        </p:nvSpPr>
        <p:spPr bwMode="auto">
          <a:noFill/>
          <a:ln>
            <a:miter lim="800000"/>
            <a:headEnd/>
            <a:tailEnd/>
          </a:ln>
        </p:spPr>
        <p:txBody>
          <a:bodyPr/>
          <a:lstStyle/>
          <a:p>
            <a:fld id="{809316CF-7079-4006-8E9F-7F043F36EE1D}" type="slidenum">
              <a:rPr lang="en-US"/>
              <a:pPr/>
              <a:t>85</a:t>
            </a:fld>
            <a:endParaRPr lang="en-US"/>
          </a:p>
        </p:txBody>
      </p:sp>
      <p:sp>
        <p:nvSpPr>
          <p:cNvPr id="5939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Διευρυμένα</a:t>
            </a:r>
            <a:r>
              <a:rPr lang="en-US" dirty="0" smtClean="0">
                <a:solidFill>
                  <a:schemeClr val="accent2">
                    <a:lumMod val="75000"/>
                  </a:schemeClr>
                </a:solidFill>
                <a:ea typeface="ＭＳ Ｐゴシック" pitchFamily="34" charset="-128"/>
              </a:rPr>
              <a:t> </a:t>
            </a:r>
            <a:r>
              <a:rPr lang="en-US" dirty="0" err="1" smtClean="0">
                <a:solidFill>
                  <a:schemeClr val="accent2">
                    <a:lumMod val="75000"/>
                  </a:schemeClr>
                </a:solidFill>
                <a:ea typeface="ＭＳ Ｐゴシック" pitchFamily="34" charset="-128"/>
              </a:rPr>
              <a:t>biwords</a:t>
            </a:r>
            <a:endParaRPr lang="en-US" dirty="0" smtClean="0">
              <a:solidFill>
                <a:schemeClr val="accent2">
                  <a:lumMod val="75000"/>
                </a:schemeClr>
              </a:solidFill>
              <a:ea typeface="ＭＳ Ｐゴシック" pitchFamily="34" charset="-128"/>
            </a:endParaRPr>
          </a:p>
        </p:txBody>
      </p:sp>
      <p:sp>
        <p:nvSpPr>
          <p:cNvPr id="59395" name="Rectangle 3"/>
          <p:cNvSpPr>
            <a:spLocks noGrp="1" noChangeArrowheads="1"/>
          </p:cNvSpPr>
          <p:nvPr>
            <p:ph idx="1"/>
          </p:nvPr>
        </p:nvSpPr>
        <p:spPr>
          <a:xfrm>
            <a:off x="395536" y="2204864"/>
            <a:ext cx="8229600" cy="3773016"/>
          </a:xfrm>
        </p:spPr>
        <p:txBody>
          <a:bodyPr/>
          <a:lstStyle/>
          <a:p>
            <a:pPr eaLnBrk="1" hangingPunct="1">
              <a:lnSpc>
                <a:spcPct val="90000"/>
              </a:lnSpc>
            </a:pPr>
            <a:r>
              <a:rPr lang="el-GR" sz="2400" dirty="0" smtClean="0">
                <a:ea typeface="ＭＳ Ｐゴシック" pitchFamily="34" charset="-128"/>
              </a:rPr>
              <a:t>Παράδειγμα</a:t>
            </a:r>
            <a:r>
              <a:rPr lang="en-US" sz="2400" dirty="0" smtClean="0">
                <a:ea typeface="ＭＳ Ｐゴシック" pitchFamily="34" charset="-128"/>
              </a:rPr>
              <a:t>:  </a:t>
            </a:r>
            <a:r>
              <a:rPr lang="en-US" sz="2400" b="1" i="1" dirty="0" smtClean="0">
                <a:ea typeface="ＭＳ Ｐゴシック" pitchFamily="34" charset="-128"/>
              </a:rPr>
              <a:t>catcher in the rye</a:t>
            </a:r>
          </a:p>
          <a:p>
            <a:pPr lvl="1" eaLnBrk="1" hangingPunct="1">
              <a:lnSpc>
                <a:spcPct val="90000"/>
              </a:lnSpc>
              <a:buFont typeface="Wingdings" pitchFamily="2" charset="2"/>
              <a:buNone/>
            </a:pPr>
            <a:r>
              <a:rPr lang="en-US" b="1" i="1" dirty="0" smtClean="0">
                <a:ea typeface="ＭＳ Ｐゴシック" pitchFamily="34" charset="-128"/>
              </a:rPr>
              <a:t>                </a:t>
            </a:r>
            <a:r>
              <a:rPr lang="en-US" b="1" dirty="0" smtClean="0">
                <a:ea typeface="ＭＳ Ｐゴシック" pitchFamily="34" charset="-128"/>
              </a:rPr>
              <a:t>N    X   </a:t>
            </a:r>
            <a:r>
              <a:rPr lang="en-US" b="1" dirty="0" err="1" smtClean="0">
                <a:ea typeface="ＭＳ Ｐゴシック" pitchFamily="34" charset="-128"/>
              </a:rPr>
              <a:t>X</a:t>
            </a:r>
            <a:r>
              <a:rPr lang="en-US" b="1" dirty="0" smtClean="0">
                <a:ea typeface="ＭＳ Ｐゴシック" pitchFamily="34" charset="-128"/>
              </a:rPr>
              <a:t>    N</a:t>
            </a:r>
          </a:p>
          <a:p>
            <a:pPr eaLnBrk="1" hangingPunct="1">
              <a:lnSpc>
                <a:spcPct val="90000"/>
              </a:lnSpc>
            </a:pPr>
            <a:r>
              <a:rPr lang="el-GR" sz="2400" dirty="0" smtClean="0">
                <a:ea typeface="ＭＳ Ｐゴシック" pitchFamily="34" charset="-128"/>
              </a:rPr>
              <a:t>Επεξεργασία ερωτήματος: χώρισε το σε </a:t>
            </a:r>
            <a:r>
              <a:rPr lang="en-US" sz="2400" dirty="0" smtClean="0">
                <a:ea typeface="ＭＳ Ｐゴシック" pitchFamily="34" charset="-128"/>
              </a:rPr>
              <a:t>N</a:t>
            </a:r>
            <a:r>
              <a:rPr lang="el-GR" sz="2400" dirty="0" smtClean="0">
                <a:ea typeface="ＭＳ Ｐゴシック" pitchFamily="34" charset="-128"/>
              </a:rPr>
              <a:t> και </a:t>
            </a:r>
            <a:r>
              <a:rPr lang="en-US" sz="2400" dirty="0" smtClean="0">
                <a:ea typeface="ＭＳ Ｐゴシック" pitchFamily="34" charset="-128"/>
              </a:rPr>
              <a:t>X</a:t>
            </a:r>
          </a:p>
          <a:p>
            <a:pPr lvl="1" eaLnBrk="1" hangingPunct="1">
              <a:lnSpc>
                <a:spcPct val="90000"/>
              </a:lnSpc>
            </a:pPr>
            <a:r>
              <a:rPr lang="el-GR" dirty="0" smtClean="0">
                <a:ea typeface="ＭＳ Ｐゴシック" pitchFamily="34" charset="-128"/>
              </a:rPr>
              <a:t>Διαίρεσε την ερώτηση σε διευρυμένα </a:t>
            </a:r>
            <a:r>
              <a:rPr lang="en-US" dirty="0" err="1" smtClean="0">
                <a:ea typeface="ＭＳ Ｐゴシック" pitchFamily="34" charset="-128"/>
              </a:rPr>
              <a:t>biwords</a:t>
            </a:r>
            <a:endParaRPr lang="en-US" dirty="0" smtClean="0">
              <a:ea typeface="ＭＳ Ｐゴシック" pitchFamily="34" charset="-128"/>
            </a:endParaRPr>
          </a:p>
          <a:p>
            <a:pPr lvl="1" eaLnBrk="1" hangingPunct="1">
              <a:lnSpc>
                <a:spcPct val="90000"/>
              </a:lnSpc>
            </a:pPr>
            <a:r>
              <a:rPr lang="el-GR" dirty="0" smtClean="0">
                <a:ea typeface="ＭＳ Ｐゴシック" pitchFamily="34" charset="-128"/>
              </a:rPr>
              <a:t>Αναζήτησε στο ευρετήριο το</a:t>
            </a:r>
            <a:r>
              <a:rPr lang="en-US" dirty="0" smtClean="0">
                <a:ea typeface="ＭＳ Ｐゴシック" pitchFamily="34" charset="-128"/>
              </a:rPr>
              <a:t>: </a:t>
            </a:r>
            <a:r>
              <a:rPr lang="en-US" b="1" i="1" dirty="0" smtClean="0">
                <a:ea typeface="ＭＳ Ｐゴシック" pitchFamily="34" charset="-128"/>
              </a:rPr>
              <a:t>catcher rye</a:t>
            </a:r>
            <a:endParaRPr lang="el-GR" b="1" i="1" dirty="0" smtClean="0">
              <a:ea typeface="ＭＳ Ｐゴシック" pitchFamily="34" charset="-128"/>
            </a:endParaRPr>
          </a:p>
          <a:p>
            <a:endParaRPr lang="el-GR" dirty="0" smtClean="0"/>
          </a:p>
          <a:p>
            <a:r>
              <a:rPr lang="el-GR" sz="2400" dirty="0" smtClean="0">
                <a:ea typeface="ＭＳ Ｐゴシック" pitchFamily="34" charset="-128"/>
                <a:cs typeface="+mn-cs"/>
              </a:rPr>
              <a:t>Παράδειγμα: </a:t>
            </a:r>
            <a:r>
              <a:rPr lang="en-US" sz="2400" b="1" i="1" dirty="0">
                <a:ea typeface="ＭＳ Ｐゴシック" pitchFamily="34" charset="-128"/>
              </a:rPr>
              <a:t>cost overruns on a power </a:t>
            </a:r>
            <a:r>
              <a:rPr lang="en-US" sz="2400" b="1" i="1" dirty="0" smtClean="0">
                <a:ea typeface="ＭＳ Ｐゴシック" pitchFamily="34" charset="-128"/>
              </a:rPr>
              <a:t>plant</a:t>
            </a:r>
            <a:endParaRPr lang="el-GR" dirty="0" smtClean="0"/>
          </a:p>
          <a:p>
            <a:pPr lvl="1"/>
            <a:r>
              <a:rPr lang="en-US" dirty="0" smtClean="0"/>
              <a:t>“</a:t>
            </a:r>
            <a:r>
              <a:rPr lang="en-US" dirty="0"/>
              <a:t>cost overruns” </a:t>
            </a:r>
            <a:r>
              <a:rPr lang="en-US" dirty="0" smtClean="0"/>
              <a:t>“</a:t>
            </a:r>
            <a:r>
              <a:rPr lang="en-US" dirty="0"/>
              <a:t>overruns power” </a:t>
            </a:r>
            <a:r>
              <a:rPr lang="en-US" dirty="0" smtClean="0"/>
              <a:t>“</a:t>
            </a:r>
            <a:r>
              <a:rPr lang="en-US" dirty="0"/>
              <a:t>power plant”</a:t>
            </a:r>
            <a:endParaRPr lang="en-US" b="1" i="1" dirty="0" smtClean="0">
              <a:ea typeface="ＭＳ Ｐゴシック" pitchFamily="34" charset="-128"/>
            </a:endParaRPr>
          </a:p>
        </p:txBody>
      </p:sp>
      <p:sp>
        <p:nvSpPr>
          <p:cNvPr id="59397" name="Slide Number Placeholder 4"/>
          <p:cNvSpPr>
            <a:spLocks noGrp="1"/>
          </p:cNvSpPr>
          <p:nvPr>
            <p:ph type="sldNum" sz="quarter" idx="12"/>
          </p:nvPr>
        </p:nvSpPr>
        <p:spPr bwMode="auto">
          <a:noFill/>
          <a:ln>
            <a:miter lim="800000"/>
            <a:headEnd/>
            <a:tailEnd/>
          </a:ln>
        </p:spPr>
        <p:txBody>
          <a:bodyPr/>
          <a:lstStyle/>
          <a:p>
            <a:fld id="{809316CF-7079-4006-8E9F-7F043F36EE1D}" type="slidenum">
              <a:rPr lang="en-US"/>
              <a:pPr/>
              <a:t>86</a:t>
            </a:fld>
            <a:endParaRPr lang="en-US"/>
          </a:p>
        </p:txBody>
      </p:sp>
      <p:sp>
        <p:nvSpPr>
          <p:cNvPr id="5939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extLst>
      <p:ext uri="{BB962C8B-B14F-4D97-AF65-F5344CB8AC3E}">
        <p14:creationId xmlns:p14="http://schemas.microsoft.com/office/powerpoint/2010/main" val="368124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314347"/>
            <a:ext cx="8229600" cy="1143000"/>
          </a:xfrm>
        </p:spPr>
        <p:txBody>
          <a:bodyPr/>
          <a:lstStyle/>
          <a:p>
            <a:pPr algn="ctr" eaLnBrk="1" hangingPunct="1"/>
            <a:r>
              <a:rPr lang="el-GR" dirty="0" smtClean="0">
                <a:solidFill>
                  <a:schemeClr val="accent2">
                    <a:lumMod val="75000"/>
                  </a:schemeClr>
                </a:solidFill>
                <a:ea typeface="ＭＳ Ｐゴシック" pitchFamily="34" charset="-128"/>
              </a:rPr>
              <a:t>Θέματα</a:t>
            </a:r>
            <a:endParaRPr lang="en-US" dirty="0" smtClean="0">
              <a:solidFill>
                <a:schemeClr val="accent2">
                  <a:lumMod val="75000"/>
                </a:schemeClr>
              </a:solidFill>
              <a:ea typeface="ＭＳ Ｐゴシック" pitchFamily="34" charset="-128"/>
            </a:endParaRPr>
          </a:p>
        </p:txBody>
      </p:sp>
      <p:sp>
        <p:nvSpPr>
          <p:cNvPr id="60419" name="Rectangle 3"/>
          <p:cNvSpPr>
            <a:spLocks noGrp="1" noChangeArrowheads="1"/>
          </p:cNvSpPr>
          <p:nvPr>
            <p:ph idx="1"/>
          </p:nvPr>
        </p:nvSpPr>
        <p:spPr>
          <a:xfrm>
            <a:off x="497657" y="1268760"/>
            <a:ext cx="7886700" cy="4351338"/>
          </a:xfrm>
        </p:spPr>
        <p:txBody>
          <a:bodyPr/>
          <a:lstStyle/>
          <a:p>
            <a:pPr eaLnBrk="1" hangingPunct="1">
              <a:buFont typeface="Wingdings" panose="05000000000000000000" pitchFamily="2" charset="2"/>
              <a:buChar char="§"/>
            </a:pPr>
            <a:r>
              <a:rPr lang="en-US" dirty="0" smtClean="0">
                <a:ea typeface="ＭＳ Ｐゴシック" pitchFamily="34" charset="-128"/>
              </a:rPr>
              <a:t>False positives</a:t>
            </a:r>
            <a:endParaRPr lang="el-GR" dirty="0" smtClean="0">
              <a:ea typeface="ＭＳ Ｐゴシック" pitchFamily="34" charset="-128"/>
            </a:endParaRPr>
          </a:p>
          <a:p>
            <a:pPr marL="0" indent="0" eaLnBrk="1" hangingPunct="1">
              <a:buNone/>
            </a:pPr>
            <a:endParaRPr lang="en-US"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Περισσότερους από 2 όρους -&gt; </a:t>
            </a:r>
            <a:r>
              <a:rPr lang="en-US" dirty="0" smtClean="0">
                <a:solidFill>
                  <a:schemeClr val="accent6">
                    <a:lumMod val="75000"/>
                  </a:schemeClr>
                </a:solidFill>
                <a:ea typeface="ＭＳ Ｐゴシック" pitchFamily="34" charset="-128"/>
              </a:rPr>
              <a:t>Phrase index </a:t>
            </a:r>
            <a:r>
              <a:rPr lang="el-GR" dirty="0" smtClean="0">
                <a:ea typeface="ＭＳ Ｐゴシック" pitchFamily="34" charset="-128"/>
              </a:rPr>
              <a:t>(ευρετήριο φράσης)</a:t>
            </a:r>
          </a:p>
          <a:p>
            <a:pPr eaLnBrk="1" hangingPunct="1">
              <a:buFont typeface="Wingdings" panose="05000000000000000000" pitchFamily="2" charset="2"/>
              <a:buChar char="§"/>
            </a:pPr>
            <a:endParaRPr lang="en-US"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Δημιουργούνται πολύ μεγάλα λεξικά </a:t>
            </a:r>
            <a:endParaRPr lang="en-US" dirty="0" smtClean="0">
              <a:ea typeface="ＭＳ Ｐゴシック" pitchFamily="34" charset="-128"/>
            </a:endParaRPr>
          </a:p>
          <a:p>
            <a:pPr lvl="1" eaLnBrk="1" hangingPunct="1">
              <a:buFont typeface="Wingdings" panose="05000000000000000000" pitchFamily="2" charset="2"/>
              <a:buChar char="§"/>
            </a:pPr>
            <a:r>
              <a:rPr lang="el-GR" dirty="0" smtClean="0">
                <a:ea typeface="ＭＳ Ｐゴシック" pitchFamily="34" charset="-128"/>
              </a:rPr>
              <a:t>Δεν είναι δυνατόν για μεγαλύτερες φράσεις από 2 λέξεις, μεγάλα ακόμα και για αυτές</a:t>
            </a:r>
            <a:endParaRPr lang="el-GR" dirty="0">
              <a:ea typeface="ＭＳ Ｐゴシック" pitchFamily="34" charset="-128"/>
            </a:endParaRPr>
          </a:p>
          <a:p>
            <a:pPr lvl="1" eaLnBrk="1" hangingPunct="1">
              <a:buFont typeface="Wingdings" panose="05000000000000000000" pitchFamily="2" charset="2"/>
              <a:buChar char="§"/>
            </a:pPr>
            <a:endParaRPr lang="en-US" sz="800" b="1" i="1" dirty="0" smtClean="0">
              <a:ea typeface="ＭＳ Ｐゴシック" pitchFamily="34" charset="-128"/>
            </a:endParaRPr>
          </a:p>
          <a:p>
            <a:pPr eaLnBrk="1" hangingPunct="1">
              <a:buFont typeface="Wingdings" panose="05000000000000000000" pitchFamily="2" charset="2"/>
              <a:buChar char="§"/>
            </a:pPr>
            <a:r>
              <a:rPr lang="el-GR" dirty="0" smtClean="0">
                <a:ea typeface="ＭＳ Ｐゴシック" pitchFamily="34" charset="-128"/>
              </a:rPr>
              <a:t>Τα ευρετήρια </a:t>
            </a:r>
            <a:r>
              <a:rPr lang="en-US" dirty="0" err="1" smtClean="0">
                <a:ea typeface="ＭＳ Ｐゴシック" pitchFamily="34" charset="-128"/>
              </a:rPr>
              <a:t>biword</a:t>
            </a:r>
            <a:r>
              <a:rPr lang="en-US" dirty="0" smtClean="0">
                <a:ea typeface="ＭＳ Ｐゴシック" pitchFamily="34" charset="-128"/>
              </a:rPr>
              <a:t> </a:t>
            </a:r>
            <a:r>
              <a:rPr lang="el-GR" dirty="0" smtClean="0">
                <a:ea typeface="ＭＳ Ｐゴシック" pitchFamily="34" charset="-128"/>
              </a:rPr>
              <a:t>δεν είναι η συνήθης λύση (για όλα τα </a:t>
            </a:r>
            <a:r>
              <a:rPr lang="en-US" dirty="0" err="1" smtClean="0">
                <a:ea typeface="ＭＳ Ｐゴシック" pitchFamily="34" charset="-128"/>
              </a:rPr>
              <a:t>biwords</a:t>
            </a:r>
            <a:r>
              <a:rPr lang="el-GR" dirty="0" smtClean="0">
                <a:ea typeface="ＭＳ Ｐゴシック" pitchFamily="34" charset="-128"/>
              </a:rPr>
              <a:t>) αλλά χρησιμοποιούνται </a:t>
            </a:r>
            <a:r>
              <a:rPr lang="el-GR" i="1" dirty="0" smtClean="0">
                <a:ea typeface="ＭＳ Ｐゴシック" pitchFamily="34" charset="-128"/>
              </a:rPr>
              <a:t>ως μέρος πιο σύνθετων λύσεων</a:t>
            </a:r>
            <a:endParaRPr lang="en-US" i="1" dirty="0" smtClean="0">
              <a:ea typeface="ＭＳ Ｐゴシック" pitchFamily="34" charset="-128"/>
            </a:endParaRPr>
          </a:p>
        </p:txBody>
      </p:sp>
      <p:sp>
        <p:nvSpPr>
          <p:cNvPr id="60421" name="Slide Number Placeholder 4"/>
          <p:cNvSpPr>
            <a:spLocks noGrp="1"/>
          </p:cNvSpPr>
          <p:nvPr>
            <p:ph type="sldNum" sz="quarter" idx="12"/>
          </p:nvPr>
        </p:nvSpPr>
        <p:spPr bwMode="auto">
          <a:noFill/>
          <a:ln>
            <a:miter lim="800000"/>
            <a:headEnd/>
            <a:tailEnd/>
          </a:ln>
        </p:spPr>
        <p:txBody>
          <a:bodyPr/>
          <a:lstStyle/>
          <a:p>
            <a:fld id="{C9E987F5-7619-4B85-8544-0DDAACABEF83}" type="slidenum">
              <a:rPr lang="en-US"/>
              <a:pPr/>
              <a:t>87</a:t>
            </a:fld>
            <a:endParaRPr lang="en-US"/>
          </a:p>
        </p:txBody>
      </p:sp>
      <p:sp>
        <p:nvSpPr>
          <p:cNvPr id="6042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47117" y="577855"/>
            <a:ext cx="8326438" cy="1138138"/>
          </a:xfrm>
        </p:spPr>
        <p:txBody>
          <a:bodyPr>
            <a:normAutofit/>
          </a:bodyPr>
          <a:lstStyle/>
          <a:p>
            <a:pPr eaLnBrk="1" hangingPunct="1"/>
            <a:r>
              <a:rPr lang="el-GR" dirty="0" smtClean="0">
                <a:solidFill>
                  <a:schemeClr val="accent2">
                    <a:lumMod val="75000"/>
                  </a:schemeClr>
                </a:solidFill>
                <a:ea typeface="ＭＳ Ｐゴシック" pitchFamily="34" charset="-128"/>
              </a:rPr>
              <a:t>Λύση 2</a:t>
            </a:r>
            <a:r>
              <a:rPr lang="en-US" dirty="0" smtClean="0">
                <a:solidFill>
                  <a:schemeClr val="accent2">
                    <a:lumMod val="75000"/>
                  </a:schemeClr>
                </a:solidFill>
                <a:ea typeface="ＭＳ Ｐゴシック" pitchFamily="34" charset="-128"/>
              </a:rPr>
              <a:t>: Positional indexes</a:t>
            </a:r>
            <a:r>
              <a:rPr lang="el-GR" dirty="0" smtClean="0">
                <a:solidFill>
                  <a:schemeClr val="accent2">
                    <a:lumMod val="75000"/>
                  </a:schemeClr>
                </a:solidFill>
                <a:ea typeface="ＭＳ Ｐゴシック" pitchFamily="34" charset="-128"/>
              </a:rPr>
              <a:t> (Ευρετήρια Θέσεων)</a:t>
            </a:r>
            <a:endParaRPr lang="en-US" dirty="0" smtClean="0">
              <a:solidFill>
                <a:schemeClr val="accent2">
                  <a:lumMod val="75000"/>
                </a:schemeClr>
              </a:solidFill>
              <a:ea typeface="ＭＳ Ｐゴシック" pitchFamily="34" charset="-128"/>
            </a:endParaRPr>
          </a:p>
        </p:txBody>
      </p:sp>
      <p:sp>
        <p:nvSpPr>
          <p:cNvPr id="61443" name="Rectangle 3"/>
          <p:cNvSpPr>
            <a:spLocks noGrp="1" noChangeArrowheads="1"/>
          </p:cNvSpPr>
          <p:nvPr>
            <p:ph idx="1"/>
          </p:nvPr>
        </p:nvSpPr>
        <p:spPr>
          <a:xfrm>
            <a:off x="395536" y="1988840"/>
            <a:ext cx="8229600" cy="3989040"/>
          </a:xfrm>
        </p:spPr>
        <p:txBody>
          <a:bodyPr/>
          <a:lstStyle/>
          <a:p>
            <a:pPr eaLnBrk="1" hangingPunct="1"/>
            <a:r>
              <a:rPr lang="el-GR" dirty="0" smtClean="0">
                <a:ea typeface="ＭＳ Ｐゴシック" pitchFamily="34" charset="-128"/>
              </a:rPr>
              <a:t>Στις καταχωρήσεις, με κάθε όρο, αποθηκεύουμε και τη θέση (θέσεις) όπου εμφανίζονται τα </a:t>
            </a:r>
            <a:r>
              <a:rPr lang="en-US" dirty="0" smtClean="0">
                <a:ea typeface="ＭＳ Ｐゴシック" pitchFamily="34" charset="-128"/>
              </a:rPr>
              <a:t>tokens </a:t>
            </a:r>
            <a:r>
              <a:rPr lang="el-GR" dirty="0" smtClean="0">
                <a:ea typeface="ＭＳ Ｐゴシック" pitchFamily="34" charset="-128"/>
              </a:rPr>
              <a:t>του</a:t>
            </a:r>
            <a:r>
              <a:rPr lang="en-US" dirty="0" smtClean="0">
                <a:ea typeface="ＭＳ Ｐゴシック" pitchFamily="34" charset="-128"/>
              </a:rPr>
              <a:t>:</a:t>
            </a:r>
          </a:p>
          <a:p>
            <a:pPr eaLnBrk="1" hangingPunct="1"/>
            <a:endParaRPr lang="en-US" dirty="0" smtClean="0">
              <a:ea typeface="ＭＳ Ｐゴシック" pitchFamily="34" charset="-128"/>
            </a:endParaRPr>
          </a:p>
          <a:p>
            <a:pPr lvl="1" eaLnBrk="1" hangingPunct="1">
              <a:buFont typeface="Wingdings" pitchFamily="2" charset="2"/>
              <a:buNone/>
            </a:pPr>
            <a:r>
              <a:rPr lang="en-US" dirty="0" smtClean="0">
                <a:ea typeface="ＭＳ Ｐゴシック" pitchFamily="34" charset="-128"/>
              </a:rPr>
              <a:t>&lt;</a:t>
            </a:r>
            <a:r>
              <a:rPr lang="en-US" b="1" i="1" dirty="0" smtClean="0">
                <a:ea typeface="ＭＳ Ｐゴシック" pitchFamily="34" charset="-128"/>
              </a:rPr>
              <a:t>term</a:t>
            </a:r>
            <a:r>
              <a:rPr lang="en-US" i="1" dirty="0" smtClean="0">
                <a:ea typeface="ＭＳ Ｐゴシック" pitchFamily="34" charset="-128"/>
              </a:rPr>
              <a:t>, </a:t>
            </a:r>
            <a:r>
              <a:rPr lang="en-US" dirty="0" smtClean="0">
                <a:ea typeface="ＭＳ Ｐゴシック" pitchFamily="34" charset="-128"/>
              </a:rPr>
              <a:t>number of docs containing </a:t>
            </a:r>
            <a:r>
              <a:rPr lang="en-US" b="1" i="1" dirty="0" smtClean="0">
                <a:ea typeface="ＭＳ Ｐゴシック" pitchFamily="34" charset="-128"/>
              </a:rPr>
              <a:t>term</a:t>
            </a:r>
            <a:r>
              <a:rPr lang="en-US" dirty="0" smtClean="0">
                <a:ea typeface="ＭＳ Ｐゴシック" pitchFamily="34" charset="-128"/>
              </a:rPr>
              <a:t>;</a:t>
            </a:r>
          </a:p>
          <a:p>
            <a:pPr lvl="1" eaLnBrk="1" hangingPunct="1">
              <a:buFont typeface="Wingdings" pitchFamily="2" charset="2"/>
              <a:buNone/>
            </a:pPr>
            <a:r>
              <a:rPr lang="en-US" i="1" dirty="0" smtClean="0">
                <a:ea typeface="ＭＳ Ｐゴシック" pitchFamily="34" charset="-128"/>
              </a:rPr>
              <a:t>doc1</a:t>
            </a:r>
            <a:r>
              <a:rPr lang="en-US" dirty="0" smtClean="0">
                <a:ea typeface="ＭＳ Ｐゴシック" pitchFamily="34" charset="-128"/>
              </a:rPr>
              <a:t>: position1, position2 … ;</a:t>
            </a:r>
          </a:p>
          <a:p>
            <a:pPr lvl="1" eaLnBrk="1" hangingPunct="1">
              <a:buFont typeface="Wingdings" pitchFamily="2" charset="2"/>
              <a:buNone/>
            </a:pPr>
            <a:r>
              <a:rPr lang="en-US" i="1" dirty="0" smtClean="0">
                <a:ea typeface="ＭＳ Ｐゴシック" pitchFamily="34" charset="-128"/>
              </a:rPr>
              <a:t>doc2</a:t>
            </a:r>
            <a:r>
              <a:rPr lang="en-US" dirty="0" smtClean="0">
                <a:ea typeface="ＭＳ Ｐゴシック" pitchFamily="34" charset="-128"/>
              </a:rPr>
              <a:t>: position1, position2 … ;</a:t>
            </a:r>
          </a:p>
          <a:p>
            <a:pPr lvl="1" eaLnBrk="1" hangingPunct="1">
              <a:buFont typeface="Wingdings" pitchFamily="2" charset="2"/>
              <a:buNone/>
            </a:pPr>
            <a:r>
              <a:rPr lang="en-US" dirty="0" smtClean="0">
                <a:ea typeface="ＭＳ Ｐゴシック" pitchFamily="34" charset="-128"/>
              </a:rPr>
              <a:t>etc.&gt;</a:t>
            </a:r>
          </a:p>
        </p:txBody>
      </p:sp>
      <p:sp>
        <p:nvSpPr>
          <p:cNvPr id="61445" name="Slide Number Placeholder 4"/>
          <p:cNvSpPr>
            <a:spLocks noGrp="1"/>
          </p:cNvSpPr>
          <p:nvPr>
            <p:ph type="sldNum" sz="quarter" idx="12"/>
          </p:nvPr>
        </p:nvSpPr>
        <p:spPr bwMode="auto">
          <a:noFill/>
          <a:ln>
            <a:miter lim="800000"/>
            <a:headEnd/>
            <a:tailEnd/>
          </a:ln>
        </p:spPr>
        <p:txBody>
          <a:bodyPr/>
          <a:lstStyle/>
          <a:p>
            <a:fld id="{DF6DBA28-A6A2-40B6-BFD0-07119E9606D3}" type="slidenum">
              <a:rPr lang="en-US"/>
              <a:pPr/>
              <a:t>88</a:t>
            </a:fld>
            <a:endParaRPr lang="en-US"/>
          </a:p>
        </p:txBody>
      </p:sp>
      <p:sp>
        <p:nvSpPr>
          <p:cNvPr id="614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l-GR" dirty="0" smtClean="0">
                <a:ea typeface="ＭＳ Ｐゴシック" pitchFamily="34" charset="-128"/>
              </a:rPr>
              <a:t>Παράδειγμα</a:t>
            </a:r>
            <a:endParaRPr lang="en-US" dirty="0" smtClean="0">
              <a:ea typeface="ＭＳ Ｐゴシック" pitchFamily="34" charset="-128"/>
            </a:endParaRPr>
          </a:p>
        </p:txBody>
      </p:sp>
      <p:sp>
        <p:nvSpPr>
          <p:cNvPr id="62467" name="Rectangle 3"/>
          <p:cNvSpPr>
            <a:spLocks noGrp="1" noChangeArrowheads="1"/>
          </p:cNvSpPr>
          <p:nvPr>
            <p:ph idx="1"/>
          </p:nvPr>
        </p:nvSpPr>
        <p:spPr>
          <a:xfrm>
            <a:off x="685800" y="4419600"/>
            <a:ext cx="7772400" cy="2209800"/>
          </a:xfrm>
        </p:spPr>
        <p:txBody>
          <a:bodyPr/>
          <a:lstStyle/>
          <a:p>
            <a:pPr eaLnBrk="1" hangingPunct="1"/>
            <a:r>
              <a:rPr lang="el-GR" dirty="0" smtClean="0">
                <a:ea typeface="ＭＳ Ｐゴシック" pitchFamily="34" charset="-128"/>
              </a:rPr>
              <a:t>Για ερωτήματα φράσεων, χρησιμοποιούμε έναν αλγόριθμο φράσεων αναδρομικά στο επίπεδο εγγράφου </a:t>
            </a:r>
          </a:p>
          <a:p>
            <a:pPr eaLnBrk="1" hangingPunct="1"/>
            <a:r>
              <a:rPr lang="el-GR" dirty="0" smtClean="0">
                <a:ea typeface="ＭＳ Ｐゴシック" pitchFamily="34" charset="-128"/>
              </a:rPr>
              <a:t>Αλλά τώρα δεν αρκεί η ισότητα των </a:t>
            </a:r>
            <a:r>
              <a:rPr lang="en-US" dirty="0" smtClean="0">
                <a:ea typeface="ＭＳ Ｐゴシック" pitchFamily="34" charset="-128"/>
              </a:rPr>
              <a:t>doc id</a:t>
            </a:r>
          </a:p>
        </p:txBody>
      </p:sp>
      <p:sp>
        <p:nvSpPr>
          <p:cNvPr id="62471" name="Slide Number Placeholder 6"/>
          <p:cNvSpPr>
            <a:spLocks noGrp="1"/>
          </p:cNvSpPr>
          <p:nvPr>
            <p:ph type="sldNum" sz="quarter" idx="12"/>
          </p:nvPr>
        </p:nvSpPr>
        <p:spPr bwMode="auto">
          <a:noFill/>
          <a:ln>
            <a:miter lim="800000"/>
            <a:headEnd/>
            <a:tailEnd/>
          </a:ln>
        </p:spPr>
        <p:txBody>
          <a:bodyPr/>
          <a:lstStyle/>
          <a:p>
            <a:fld id="{89F5266E-5575-44A5-BF66-3902C0CD83CC}" type="slidenum">
              <a:rPr lang="en-US"/>
              <a:pPr/>
              <a:t>89</a:t>
            </a:fld>
            <a:endParaRPr lang="en-US"/>
          </a:p>
        </p:txBody>
      </p:sp>
      <p:sp>
        <p:nvSpPr>
          <p:cNvPr id="62468" name="Text Box 4"/>
          <p:cNvSpPr txBox="1">
            <a:spLocks noChangeArrowheads="1"/>
          </p:cNvSpPr>
          <p:nvPr/>
        </p:nvSpPr>
        <p:spPr bwMode="auto">
          <a:xfrm>
            <a:off x="762000" y="1905000"/>
            <a:ext cx="5410200" cy="2227263"/>
          </a:xfrm>
          <a:prstGeom prst="rect">
            <a:avLst/>
          </a:prstGeom>
          <a:noFill/>
          <a:ln w="9525">
            <a:noFill/>
            <a:miter lim="800000"/>
            <a:headEnd/>
            <a:tailEnd/>
          </a:ln>
        </p:spPr>
        <p:txBody>
          <a:bodyPr>
            <a:spAutoFit/>
          </a:bodyPr>
          <a:lstStyle/>
          <a:p>
            <a:pPr eaLnBrk="0" hangingPunct="0"/>
            <a:r>
              <a:rPr lang="en-US" sz="2800" dirty="0">
                <a:solidFill>
                  <a:schemeClr val="tx1"/>
                </a:solidFill>
                <a:latin typeface="Times New Roman" pitchFamily="18" charset="0"/>
              </a:rPr>
              <a:t>&lt;</a:t>
            </a:r>
            <a:r>
              <a:rPr lang="en-US" sz="2800" b="1" i="1" dirty="0">
                <a:solidFill>
                  <a:schemeClr val="tx1"/>
                </a:solidFill>
                <a:latin typeface="Times New Roman" pitchFamily="18" charset="0"/>
              </a:rPr>
              <a:t>be</a:t>
            </a:r>
            <a:r>
              <a:rPr lang="en-US" sz="2800" dirty="0">
                <a:solidFill>
                  <a:schemeClr val="tx1"/>
                </a:solidFill>
                <a:latin typeface="Times New Roman" pitchFamily="18" charset="0"/>
              </a:rPr>
              <a:t>: 993427;</a:t>
            </a:r>
          </a:p>
          <a:p>
            <a:pPr eaLnBrk="0" hangingPunct="0"/>
            <a:r>
              <a:rPr lang="en-US" sz="2800" i="1" dirty="0">
                <a:solidFill>
                  <a:schemeClr val="tx1"/>
                </a:solidFill>
                <a:latin typeface="Times New Roman" pitchFamily="18" charset="0"/>
              </a:rPr>
              <a:t>1</a:t>
            </a:r>
            <a:r>
              <a:rPr lang="en-US" sz="2800" dirty="0">
                <a:solidFill>
                  <a:schemeClr val="tx1"/>
                </a:solidFill>
                <a:latin typeface="Times New Roman" pitchFamily="18" charset="0"/>
              </a:rPr>
              <a:t>: 7, 18, 33, 72, 86, 231;</a:t>
            </a:r>
          </a:p>
          <a:p>
            <a:pPr eaLnBrk="0" hangingPunct="0"/>
            <a:r>
              <a:rPr lang="en-US" sz="2800" i="1" dirty="0">
                <a:solidFill>
                  <a:schemeClr val="tx1"/>
                </a:solidFill>
                <a:latin typeface="Times New Roman" pitchFamily="18" charset="0"/>
              </a:rPr>
              <a:t>2</a:t>
            </a:r>
            <a:r>
              <a:rPr lang="en-US" sz="2800" dirty="0">
                <a:solidFill>
                  <a:schemeClr val="tx1"/>
                </a:solidFill>
                <a:latin typeface="Times New Roman" pitchFamily="18" charset="0"/>
              </a:rPr>
              <a:t>: 3, 149;</a:t>
            </a:r>
          </a:p>
          <a:p>
            <a:pPr eaLnBrk="0" hangingPunct="0"/>
            <a:r>
              <a:rPr lang="en-US" sz="2800" i="1" dirty="0">
                <a:solidFill>
                  <a:schemeClr val="tx1"/>
                </a:solidFill>
                <a:latin typeface="Times New Roman" pitchFamily="18" charset="0"/>
              </a:rPr>
              <a:t>4</a:t>
            </a:r>
            <a:r>
              <a:rPr lang="en-US" sz="2800" dirty="0">
                <a:solidFill>
                  <a:schemeClr val="tx1"/>
                </a:solidFill>
                <a:latin typeface="Times New Roman" pitchFamily="18" charset="0"/>
              </a:rPr>
              <a:t>: 17, 191, 291, 430, 434;</a:t>
            </a:r>
          </a:p>
          <a:p>
            <a:pPr eaLnBrk="0" hangingPunct="0"/>
            <a:r>
              <a:rPr lang="en-US" sz="2800" i="1" dirty="0">
                <a:solidFill>
                  <a:schemeClr val="tx1"/>
                </a:solidFill>
                <a:latin typeface="Times New Roman" pitchFamily="18" charset="0"/>
              </a:rPr>
              <a:t>5</a:t>
            </a:r>
            <a:r>
              <a:rPr lang="en-US" sz="2800" dirty="0">
                <a:solidFill>
                  <a:schemeClr val="tx1"/>
                </a:solidFill>
                <a:latin typeface="Times New Roman" pitchFamily="18" charset="0"/>
              </a:rPr>
              <a:t>: 363, 367, …&gt;</a:t>
            </a:r>
          </a:p>
        </p:txBody>
      </p:sp>
      <p:sp>
        <p:nvSpPr>
          <p:cNvPr id="62469" name="AutoShape 5"/>
          <p:cNvSpPr>
            <a:spLocks noChangeArrowheads="1"/>
          </p:cNvSpPr>
          <p:nvPr/>
        </p:nvSpPr>
        <p:spPr bwMode="auto">
          <a:xfrm>
            <a:off x="3769979" y="2302113"/>
            <a:ext cx="5076056" cy="1497843"/>
          </a:xfrm>
          <a:prstGeom prst="leftArrowCallout">
            <a:avLst>
              <a:gd name="adj1" fmla="val 25000"/>
              <a:gd name="adj2" fmla="val 25000"/>
              <a:gd name="adj3" fmla="val 49981"/>
              <a:gd name="adj4" fmla="val 66667"/>
            </a:avLst>
          </a:prstGeom>
          <a:solidFill>
            <a:schemeClr val="accent1">
              <a:alpha val="50195"/>
            </a:schemeClr>
          </a:solidFill>
          <a:ln w="9525">
            <a:solidFill>
              <a:schemeClr val="tx1"/>
            </a:solidFill>
            <a:miter lim="800000"/>
            <a:headEnd/>
            <a:tailEnd/>
          </a:ln>
        </p:spPr>
        <p:txBody>
          <a:bodyPr wrap="none" anchor="ctr"/>
          <a:lstStyle/>
          <a:p>
            <a:pPr algn="ctr" eaLnBrk="0" hangingPunct="0"/>
            <a:r>
              <a:rPr lang="el-GR" sz="1600" b="1" dirty="0" smtClean="0">
                <a:latin typeface="Times New Roman" pitchFamily="18" charset="0"/>
              </a:rPr>
              <a:t>Ποιο από τα έγγραφα</a:t>
            </a:r>
          </a:p>
          <a:p>
            <a:pPr algn="ctr" eaLnBrk="0" hangingPunct="0"/>
            <a:r>
              <a:rPr lang="en-US" sz="1600" b="1" dirty="0" smtClean="0">
                <a:solidFill>
                  <a:srgbClr val="A40508"/>
                </a:solidFill>
                <a:latin typeface="Times New Roman" pitchFamily="18" charset="0"/>
              </a:rPr>
              <a:t>1,2,4,5</a:t>
            </a:r>
            <a:r>
              <a:rPr lang="el-GR" sz="1600" b="1" dirty="0">
                <a:solidFill>
                  <a:srgbClr val="A40508"/>
                </a:solidFill>
                <a:latin typeface="Times New Roman" pitchFamily="18" charset="0"/>
              </a:rPr>
              <a:t> </a:t>
            </a:r>
            <a:r>
              <a:rPr lang="el-GR" sz="1600" b="1" dirty="0" smtClean="0">
                <a:latin typeface="Times New Roman" pitchFamily="18" charset="0"/>
              </a:rPr>
              <a:t>μπορεί να περιέχει το </a:t>
            </a:r>
            <a:r>
              <a:rPr lang="en-US" sz="1600" b="1" dirty="0" smtClean="0">
                <a:latin typeface="Times New Roman" pitchFamily="18" charset="0"/>
              </a:rPr>
              <a:t>“</a:t>
            </a:r>
            <a:r>
              <a:rPr lang="en-US" sz="1600" b="1" i="1" dirty="0" smtClean="0">
                <a:latin typeface="Times New Roman" pitchFamily="18" charset="0"/>
              </a:rPr>
              <a:t>to </a:t>
            </a:r>
            <a:r>
              <a:rPr lang="en-US" sz="1600" b="1" i="1" dirty="0">
                <a:latin typeface="Times New Roman" pitchFamily="18" charset="0"/>
              </a:rPr>
              <a:t>be</a:t>
            </a:r>
          </a:p>
          <a:p>
            <a:pPr algn="ctr" eaLnBrk="0" hangingPunct="0"/>
            <a:r>
              <a:rPr lang="en-US" sz="1600" b="1" i="1" dirty="0">
                <a:latin typeface="Times New Roman" pitchFamily="18" charset="0"/>
              </a:rPr>
              <a:t>or not to be</a:t>
            </a:r>
            <a:r>
              <a:rPr lang="en-US" sz="1600" b="1" dirty="0">
                <a:latin typeface="Times New Roman" pitchFamily="18" charset="0"/>
              </a:rPr>
              <a:t>”?</a:t>
            </a:r>
          </a:p>
        </p:txBody>
      </p:sp>
      <p:sp>
        <p:nvSpPr>
          <p:cNvPr id="6247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bwMode="auto">
          <a:noFill/>
          <a:ln>
            <a:miter lim="800000"/>
            <a:headEnd/>
            <a:tailEnd/>
          </a:ln>
        </p:spPr>
        <p:txBody>
          <a:bodyPr/>
          <a:lstStyle/>
          <a:p>
            <a:fld id="{5F6A3AF1-351B-4D4A-B688-F3FBA05E97A0}" type="slidenum">
              <a:rPr lang="en-US"/>
              <a:pPr/>
              <a:t>9</a:t>
            </a:fld>
            <a:endParaRPr lang="en-US"/>
          </a:p>
        </p:txBody>
      </p:sp>
      <p:sp>
        <p:nvSpPr>
          <p:cNvPr id="22533" name="TextBox 4"/>
          <p:cNvSpPr txBox="1">
            <a:spLocks noChangeArrowheads="1"/>
          </p:cNvSpPr>
          <p:nvPr/>
        </p:nvSpPr>
        <p:spPr bwMode="auto">
          <a:xfrm>
            <a:off x="7596336" y="188640"/>
            <a:ext cx="1002197" cy="338554"/>
          </a:xfrm>
          <a:prstGeom prst="rect">
            <a:avLst/>
          </a:prstGeom>
          <a:noFill/>
          <a:ln w="9525">
            <a:noFill/>
            <a:miter lim="800000"/>
            <a:headEnd/>
            <a:tailEnd/>
          </a:ln>
        </p:spPr>
        <p:txBody>
          <a:bodyPr wrap="none" anchor="ctr">
            <a:spAutoFit/>
          </a:bodyPr>
          <a:lstStyle/>
          <a:p>
            <a:pPr defTabSz="914400"/>
            <a:r>
              <a:rPr lang="el-GR" sz="1600" dirty="0" err="1" smtClean="0">
                <a:solidFill>
                  <a:schemeClr val="accent2">
                    <a:lumMod val="75000"/>
                  </a:schemeClr>
                </a:solidFill>
                <a:latin typeface="Lucida Sans" pitchFamily="-112" charset="0"/>
                <a:ea typeface="+mn-ea"/>
                <a:cs typeface="Arial Unicode MS" pitchFamily="-112" charset="0"/>
              </a:rPr>
              <a:t>Κεφ</a:t>
            </a:r>
            <a:r>
              <a:rPr lang="en-US" sz="1600" dirty="0" smtClean="0">
                <a:solidFill>
                  <a:schemeClr val="accent2">
                    <a:lumMod val="75000"/>
                  </a:schemeClr>
                </a:solidFill>
                <a:latin typeface="Lucida Sans" pitchFamily="-112" charset="0"/>
                <a:ea typeface="+mn-ea"/>
                <a:cs typeface="Arial Unicode MS" pitchFamily="-112" charset="0"/>
              </a:rPr>
              <a:t>. 1.1</a:t>
            </a:r>
          </a:p>
        </p:txBody>
      </p:sp>
      <p:sp>
        <p:nvSpPr>
          <p:cNvPr id="3" name="Title 2"/>
          <p:cNvSpPr>
            <a:spLocks noGrp="1"/>
          </p:cNvSpPr>
          <p:nvPr>
            <p:ph type="title"/>
          </p:nvPr>
        </p:nvSpPr>
        <p:spPr>
          <a:xfrm>
            <a:off x="613588" y="3068960"/>
            <a:ext cx="7886700" cy="1325563"/>
          </a:xfrm>
        </p:spPr>
        <p:txBody>
          <a:bodyPr/>
          <a:lstStyle/>
          <a:p>
            <a:pPr algn="r"/>
            <a:r>
              <a:rPr lang="en-US" dirty="0" smtClean="0"/>
              <a:t>Boolean </a:t>
            </a:r>
            <a:r>
              <a:rPr lang="el-GR" dirty="0" smtClean="0"/>
              <a:t>Ανάκτηση</a:t>
            </a:r>
            <a:endParaRPr lang="el-GR" dirty="0"/>
          </a:p>
        </p:txBody>
      </p:sp>
    </p:spTree>
    <p:extLst>
      <p:ext uri="{BB962C8B-B14F-4D97-AF65-F5344CB8AC3E}">
        <p14:creationId xmlns:p14="http://schemas.microsoft.com/office/powerpoint/2010/main" val="427711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a:t>
            </a:r>
          </a:p>
        </p:txBody>
      </p:sp>
      <p:sp>
        <p:nvSpPr>
          <p:cNvPr id="7"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Επεξεργασία ερωτήματος φράσης</a:t>
            </a:r>
            <a:endParaRPr lang="en-US" dirty="0" smtClean="0">
              <a:solidFill>
                <a:schemeClr val="accent2">
                  <a:lumMod val="75000"/>
                </a:schemeClr>
              </a:solidFill>
              <a:ea typeface="ＭＳ Ｐゴシック" pitchFamily="34"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90</a:t>
            </a:fld>
            <a:endParaRPr lang="en-US"/>
          </a:p>
        </p:txBody>
      </p:sp>
      <p:sp>
        <p:nvSpPr>
          <p:cNvPr id="8" name="Text Box 3"/>
          <p:cNvSpPr txBox="1">
            <a:spLocks noChangeArrowheads="1"/>
          </p:cNvSpPr>
          <p:nvPr/>
        </p:nvSpPr>
        <p:spPr bwMode="auto">
          <a:xfrm>
            <a:off x="214298" y="1589865"/>
            <a:ext cx="8715404" cy="4714908"/>
          </a:xfrm>
          <a:prstGeom prst="rect">
            <a:avLst/>
          </a:prstGeom>
          <a:noFill/>
          <a:ln w="9525">
            <a:noFill/>
            <a:round/>
            <a:headEnd/>
            <a:tailEnd/>
          </a:ln>
        </p:spPr>
        <p:txBody>
          <a:bodyPr/>
          <a:lstStyle/>
          <a:p>
            <a:pPr marL="342900" indent="-342900" eaLnBrk="1" hangingPunct="1">
              <a:lnSpc>
                <a:spcPct val="90000"/>
              </a:lnSpc>
              <a:buFont typeface="Wingdings" panose="05000000000000000000" pitchFamily="2" charset="2"/>
              <a:buChar char="§"/>
            </a:pPr>
            <a:r>
              <a:rPr lang="el-GR" dirty="0" smtClean="0">
                <a:solidFill>
                  <a:schemeClr val="tx1"/>
                </a:solidFill>
                <a:latin typeface="+mn-lt"/>
                <a:ea typeface="ＭＳ Ｐゴシック" pitchFamily="34" charset="-128"/>
              </a:rPr>
              <a:t>Βρες τις εγγραφές του ευρετηρίου για τους όρους του ερωτήματος</a:t>
            </a:r>
          </a:p>
          <a:p>
            <a:pPr marL="342900" indent="-342900" eaLnBrk="1" hangingPunct="1">
              <a:lnSpc>
                <a:spcPct val="90000"/>
              </a:lnSpc>
              <a:buFont typeface="Wingdings" panose="05000000000000000000" pitchFamily="2" charset="2"/>
              <a:buChar char="§"/>
            </a:pPr>
            <a:r>
              <a:rPr lang="el-GR" dirty="0" smtClean="0">
                <a:solidFill>
                  <a:schemeClr val="tx1"/>
                </a:solidFill>
                <a:latin typeface="+mn-lt"/>
                <a:ea typeface="ＭＳ Ｐゴシック" pitchFamily="34" charset="-128"/>
              </a:rPr>
              <a:t>Συγχώνευσε </a:t>
            </a:r>
            <a:r>
              <a:rPr lang="el-GR" dirty="0">
                <a:solidFill>
                  <a:schemeClr val="tx1"/>
                </a:solidFill>
                <a:latin typeface="+mn-lt"/>
                <a:ea typeface="ＭＳ Ｐゴシック" pitchFamily="34" charset="-128"/>
              </a:rPr>
              <a:t>τις </a:t>
            </a:r>
            <a:r>
              <a:rPr lang="el-GR" dirty="0" err="1">
                <a:solidFill>
                  <a:schemeClr val="tx1"/>
                </a:solidFill>
                <a:latin typeface="+mn-lt"/>
                <a:ea typeface="ＭＳ Ｐゴシック" pitchFamily="34" charset="-128"/>
              </a:rPr>
              <a:t>doc:position</a:t>
            </a:r>
            <a:r>
              <a:rPr lang="el-GR" dirty="0">
                <a:solidFill>
                  <a:schemeClr val="tx1"/>
                </a:solidFill>
                <a:latin typeface="+mn-lt"/>
                <a:ea typeface="ＭＳ Ｐゴシック" pitchFamily="34" charset="-128"/>
              </a:rPr>
              <a:t> λίστες για απαρίθμηση όλων των πιθανών θέσεων </a:t>
            </a:r>
            <a:endParaRPr lang="en-US" dirty="0" smtClean="0">
              <a:solidFill>
                <a:schemeClr val="tx1"/>
              </a:solidFill>
              <a:latin typeface="+mj-lt"/>
            </a:endParaRPr>
          </a:p>
          <a:p>
            <a:pPr marL="457200" lvl="1" indent="0">
              <a:buClr>
                <a:srgbClr val="336699"/>
              </a:buClr>
            </a:pPr>
            <a:r>
              <a:rPr lang="el-GR" dirty="0" smtClean="0">
                <a:solidFill>
                  <a:schemeClr val="tx1"/>
                </a:solidFill>
                <a:latin typeface="+mj-lt"/>
              </a:rPr>
              <a:t>Παράδειγμα ερωτήματος</a:t>
            </a:r>
            <a:r>
              <a:rPr lang="de-DE" dirty="0" smtClean="0">
                <a:solidFill>
                  <a:schemeClr val="tx1"/>
                </a:solidFill>
                <a:latin typeface="+mj-lt"/>
              </a:rPr>
              <a:t>:</a:t>
            </a:r>
            <a:r>
              <a:rPr lang="en-US" dirty="0" smtClean="0">
                <a:solidFill>
                  <a:schemeClr val="tx1"/>
                </a:solidFill>
                <a:latin typeface="+mj-lt"/>
              </a:rPr>
              <a:t> </a:t>
            </a:r>
            <a:r>
              <a:rPr lang="en-US" i="1" dirty="0" smtClean="0">
                <a:solidFill>
                  <a:schemeClr val="tx1"/>
                </a:solidFill>
                <a:latin typeface="+mj-lt"/>
              </a:rPr>
              <a:t>“to</a:t>
            </a:r>
            <a:r>
              <a:rPr lang="en-US" baseline="-25000" dirty="0" smtClean="0">
                <a:solidFill>
                  <a:schemeClr val="accent6">
                    <a:lumMod val="75000"/>
                  </a:schemeClr>
                </a:solidFill>
                <a:latin typeface="+mj-lt"/>
              </a:rPr>
              <a:t>1</a:t>
            </a:r>
            <a:r>
              <a:rPr lang="en-US" i="1" dirty="0" smtClean="0">
                <a:solidFill>
                  <a:schemeClr val="tx1"/>
                </a:solidFill>
                <a:latin typeface="+mj-lt"/>
              </a:rPr>
              <a:t> be</a:t>
            </a:r>
            <a:r>
              <a:rPr lang="en-US" baseline="-25000" dirty="0" smtClean="0">
                <a:solidFill>
                  <a:schemeClr val="accent6">
                    <a:lumMod val="75000"/>
                  </a:schemeClr>
                </a:solidFill>
                <a:latin typeface="+mj-lt"/>
              </a:rPr>
              <a:t>2</a:t>
            </a:r>
            <a:r>
              <a:rPr lang="en-US" i="1" dirty="0" smtClean="0">
                <a:solidFill>
                  <a:schemeClr val="tx1"/>
                </a:solidFill>
                <a:latin typeface="+mj-lt"/>
              </a:rPr>
              <a:t> or</a:t>
            </a:r>
            <a:r>
              <a:rPr lang="en-US" baseline="-25000" dirty="0" smtClean="0">
                <a:solidFill>
                  <a:schemeClr val="tx1"/>
                </a:solidFill>
                <a:latin typeface="+mj-lt"/>
              </a:rPr>
              <a:t>3</a:t>
            </a:r>
            <a:r>
              <a:rPr lang="en-US" i="1" dirty="0" smtClean="0">
                <a:solidFill>
                  <a:schemeClr val="tx1"/>
                </a:solidFill>
                <a:latin typeface="+mj-lt"/>
              </a:rPr>
              <a:t> not</a:t>
            </a:r>
            <a:r>
              <a:rPr lang="en-US" baseline="-25000" dirty="0" smtClean="0">
                <a:solidFill>
                  <a:schemeClr val="tx1"/>
                </a:solidFill>
                <a:latin typeface="+mj-lt"/>
              </a:rPr>
              <a:t>4</a:t>
            </a:r>
            <a:r>
              <a:rPr lang="en-US" i="1" dirty="0" smtClean="0">
                <a:solidFill>
                  <a:schemeClr val="tx1"/>
                </a:solidFill>
                <a:latin typeface="+mj-lt"/>
              </a:rPr>
              <a:t> to</a:t>
            </a:r>
            <a:r>
              <a:rPr lang="en-US" baseline="-25000" dirty="0" smtClean="0">
                <a:solidFill>
                  <a:schemeClr val="accent6">
                    <a:lumMod val="75000"/>
                  </a:schemeClr>
                </a:solidFill>
                <a:latin typeface="+mj-lt"/>
              </a:rPr>
              <a:t>5</a:t>
            </a:r>
            <a:r>
              <a:rPr lang="en-US" i="1" dirty="0" smtClean="0">
                <a:solidFill>
                  <a:schemeClr val="tx1"/>
                </a:solidFill>
                <a:latin typeface="+mj-lt"/>
              </a:rPr>
              <a:t> be</a:t>
            </a:r>
            <a:r>
              <a:rPr lang="en-US" baseline="-25000" dirty="0" smtClean="0">
                <a:solidFill>
                  <a:schemeClr val="accent6">
                    <a:lumMod val="75000"/>
                  </a:schemeClr>
                </a:solidFill>
                <a:latin typeface="+mj-lt"/>
              </a:rPr>
              <a:t>6</a:t>
            </a:r>
            <a:r>
              <a:rPr lang="en-US" i="1" dirty="0" smtClean="0">
                <a:solidFill>
                  <a:schemeClr val="tx1"/>
                </a:solidFill>
                <a:latin typeface="+mj-lt"/>
              </a:rPr>
              <a:t>” </a:t>
            </a:r>
            <a:endParaRPr lang="en-US" dirty="0" smtClean="0">
              <a:solidFill>
                <a:schemeClr val="tx1"/>
              </a:solidFill>
              <a:latin typeface="+mj-lt"/>
            </a:endParaRPr>
          </a:p>
          <a:p>
            <a:pPr lvl="1">
              <a:spcBef>
                <a:spcPts val="0"/>
              </a:spcBef>
            </a:pPr>
            <a:r>
              <a:rPr lang="en-US" sz="2200" b="1" dirty="0" smtClean="0">
                <a:solidFill>
                  <a:schemeClr val="tx1"/>
                </a:solidFill>
                <a:latin typeface="+mn-lt"/>
              </a:rPr>
              <a:t>TO</a:t>
            </a:r>
            <a:r>
              <a:rPr lang="en-US" sz="2200" dirty="0" smtClean="0">
                <a:solidFill>
                  <a:schemeClr val="tx1"/>
                </a:solidFill>
                <a:latin typeface="+mj-lt"/>
              </a:rPr>
              <a:t>, 993427:</a:t>
            </a:r>
          </a:p>
          <a:p>
            <a:pPr lvl="2">
              <a:spcBef>
                <a:spcPts val="0"/>
              </a:spcBef>
            </a:pPr>
            <a:r>
              <a:rPr lang="pt-BR" sz="2200" dirty="0" smtClean="0">
                <a:solidFill>
                  <a:schemeClr val="tx1"/>
                </a:solidFill>
                <a:latin typeface="+mj-lt"/>
                <a:cs typeface="Calibri"/>
              </a:rPr>
              <a:t>‹</a:t>
            </a:r>
            <a:r>
              <a:rPr lang="pt-BR" sz="2200" dirty="0" smtClean="0">
                <a:solidFill>
                  <a:schemeClr val="tx1"/>
                </a:solidFill>
                <a:latin typeface="+mj-lt"/>
              </a:rPr>
              <a:t> </a:t>
            </a:r>
            <a:r>
              <a:rPr lang="pt-BR" sz="2200" dirty="0" smtClean="0">
                <a:solidFill>
                  <a:srgbClr val="FF0000"/>
                </a:solidFill>
                <a:latin typeface="+mj-lt"/>
              </a:rPr>
              <a:t>1</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rgbClr val="FF0000"/>
                </a:solidFill>
                <a:latin typeface="+mj-lt"/>
              </a:rPr>
              <a:t>7, 18, 33, 72, 86, 231</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pt-BR" sz="2200" dirty="0" smtClean="0">
                <a:solidFill>
                  <a:srgbClr val="FF0000"/>
                </a:solidFill>
                <a:latin typeface="+mj-lt"/>
              </a:rPr>
              <a:t>  2</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chemeClr val="tx1"/>
                </a:solidFill>
                <a:latin typeface="+mj-lt"/>
              </a:rPr>
              <a:t>1, 17, 74, 222, 255</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pt-BR" sz="2200" dirty="0" smtClean="0">
                <a:solidFill>
                  <a:schemeClr val="tx1"/>
                </a:solidFill>
                <a:latin typeface="+mj-lt"/>
              </a:rPr>
              <a:t>  </a:t>
            </a:r>
            <a:r>
              <a:rPr lang="pt-BR" sz="2200" dirty="0" smtClean="0">
                <a:solidFill>
                  <a:srgbClr val="FF0000"/>
                </a:solidFill>
                <a:latin typeface="+mj-lt"/>
              </a:rPr>
              <a:t>4</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rgbClr val="FF0000"/>
                </a:solidFill>
                <a:latin typeface="+mj-lt"/>
              </a:rPr>
              <a:t>8, 16, 190, 429, 433</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de-DE" sz="2200" dirty="0" smtClean="0">
                <a:solidFill>
                  <a:schemeClr val="tx1"/>
                </a:solidFill>
                <a:latin typeface="+mj-lt"/>
              </a:rPr>
              <a:t>  5: </a:t>
            </a:r>
            <a:r>
              <a:rPr lang="de-DE" sz="2200" dirty="0" smtClean="0">
                <a:solidFill>
                  <a:schemeClr val="tx1"/>
                </a:solidFill>
                <a:latin typeface="Calibri"/>
                <a:cs typeface="Calibri"/>
              </a:rPr>
              <a:t>‹</a:t>
            </a:r>
            <a:r>
              <a:rPr lang="de-DE" sz="2200" dirty="0" smtClean="0">
                <a:solidFill>
                  <a:schemeClr val="tx1"/>
                </a:solidFill>
                <a:latin typeface="+mj-lt"/>
              </a:rPr>
              <a:t>363, 367</a:t>
            </a:r>
            <a:r>
              <a:rPr lang="de-DE" sz="2200" dirty="0" smtClean="0">
                <a:solidFill>
                  <a:schemeClr val="tx1"/>
                </a:solidFill>
                <a:latin typeface="Calibri"/>
                <a:cs typeface="Calibri"/>
              </a:rPr>
              <a:t>›</a:t>
            </a:r>
            <a:r>
              <a:rPr lang="de-DE" sz="2200" dirty="0" smtClean="0">
                <a:solidFill>
                  <a:schemeClr val="tx1"/>
                </a:solidFill>
                <a:latin typeface="+mj-lt"/>
              </a:rPr>
              <a:t>;</a:t>
            </a:r>
          </a:p>
          <a:p>
            <a:pPr lvl="2">
              <a:spcBef>
                <a:spcPts val="0"/>
              </a:spcBef>
            </a:pPr>
            <a:r>
              <a:rPr lang="pt-BR" sz="2200" dirty="0" smtClean="0">
                <a:solidFill>
                  <a:schemeClr val="tx1"/>
                </a:solidFill>
                <a:latin typeface="+mj-lt"/>
              </a:rPr>
              <a:t>  7: </a:t>
            </a:r>
            <a:r>
              <a:rPr lang="pt-BR" sz="2200" dirty="0" smtClean="0">
                <a:solidFill>
                  <a:schemeClr val="tx1"/>
                </a:solidFill>
                <a:latin typeface="Calibri"/>
                <a:cs typeface="Calibri"/>
              </a:rPr>
              <a:t>‹</a:t>
            </a:r>
            <a:r>
              <a:rPr lang="pt-BR" sz="2200" dirty="0" smtClean="0">
                <a:solidFill>
                  <a:schemeClr val="tx1"/>
                </a:solidFill>
                <a:latin typeface="+mj-lt"/>
              </a:rPr>
              <a:t>13, 23, 191</a:t>
            </a:r>
            <a:r>
              <a:rPr lang="pt-BR" sz="2200" dirty="0" smtClean="0">
                <a:solidFill>
                  <a:schemeClr val="tx1"/>
                </a:solidFill>
                <a:latin typeface="Calibri"/>
                <a:cs typeface="Calibri"/>
              </a:rPr>
              <a:t>›</a:t>
            </a:r>
            <a:r>
              <a:rPr lang="pt-BR" sz="2200" dirty="0" smtClean="0">
                <a:solidFill>
                  <a:schemeClr val="tx1"/>
                </a:solidFill>
                <a:latin typeface="+mj-lt"/>
              </a:rPr>
              <a:t>; . . . </a:t>
            </a:r>
            <a:r>
              <a:rPr lang="pt-BR" sz="2200" dirty="0" smtClean="0">
                <a:solidFill>
                  <a:schemeClr val="tx1"/>
                </a:solidFill>
                <a:latin typeface="Calibri"/>
                <a:cs typeface="Calibri"/>
              </a:rPr>
              <a:t>›</a:t>
            </a:r>
            <a:endParaRPr lang="pt-BR" sz="2200" dirty="0" smtClean="0">
              <a:solidFill>
                <a:schemeClr val="tx1"/>
              </a:solidFill>
              <a:latin typeface="+mj-lt"/>
            </a:endParaRPr>
          </a:p>
          <a:p>
            <a:pPr lvl="1">
              <a:spcBef>
                <a:spcPts val="0"/>
              </a:spcBef>
            </a:pPr>
            <a:r>
              <a:rPr lang="de-DE" sz="2200" b="1" dirty="0" smtClean="0">
                <a:solidFill>
                  <a:schemeClr val="tx1"/>
                </a:solidFill>
                <a:latin typeface="+mn-lt"/>
              </a:rPr>
              <a:t>BE</a:t>
            </a:r>
            <a:r>
              <a:rPr lang="de-DE" sz="2200" dirty="0" smtClean="0">
                <a:solidFill>
                  <a:schemeClr val="tx1"/>
                </a:solidFill>
                <a:latin typeface="+mj-lt"/>
              </a:rPr>
              <a:t>, 178239:</a:t>
            </a:r>
          </a:p>
          <a:p>
            <a:pPr lvl="2">
              <a:spcBef>
                <a:spcPts val="0"/>
              </a:spcBef>
            </a:pPr>
            <a:r>
              <a:rPr lang="de-DE" sz="2200" dirty="0" smtClean="0">
                <a:solidFill>
                  <a:schemeClr val="tx1"/>
                </a:solidFill>
                <a:latin typeface="+mj-lt"/>
                <a:cs typeface="Calibri"/>
              </a:rPr>
              <a:t>‹</a:t>
            </a:r>
            <a:r>
              <a:rPr lang="de-DE" sz="2200" dirty="0" smtClean="0">
                <a:solidFill>
                  <a:schemeClr val="tx1"/>
                </a:solidFill>
                <a:latin typeface="+mj-lt"/>
              </a:rPr>
              <a:t> </a:t>
            </a:r>
            <a:r>
              <a:rPr lang="de-DE" sz="2200" dirty="0" smtClean="0">
                <a:solidFill>
                  <a:srgbClr val="FF0000"/>
                </a:solidFill>
                <a:latin typeface="+mj-lt"/>
              </a:rPr>
              <a:t>1</a:t>
            </a:r>
            <a:r>
              <a:rPr lang="de-DE" sz="2200" dirty="0" smtClean="0">
                <a:solidFill>
                  <a:schemeClr val="tx1"/>
                </a:solidFill>
                <a:latin typeface="+mj-lt"/>
              </a:rPr>
              <a:t>: </a:t>
            </a:r>
            <a:r>
              <a:rPr lang="de-DE" sz="2200" dirty="0" smtClean="0">
                <a:solidFill>
                  <a:schemeClr val="tx1"/>
                </a:solidFill>
                <a:latin typeface="+mj-lt"/>
                <a:cs typeface="Calibri"/>
              </a:rPr>
              <a:t>‹</a:t>
            </a:r>
            <a:r>
              <a:rPr lang="de-DE" sz="2200" dirty="0" smtClean="0">
                <a:solidFill>
                  <a:srgbClr val="FF0000"/>
                </a:solidFill>
                <a:latin typeface="+mj-lt"/>
              </a:rPr>
              <a:t>17, 25</a:t>
            </a:r>
            <a:r>
              <a:rPr lang="de-DE" sz="2200" dirty="0" smtClean="0">
                <a:solidFill>
                  <a:schemeClr val="tx1"/>
                </a:solidFill>
                <a:latin typeface="Calibri"/>
                <a:cs typeface="Calibri"/>
              </a:rPr>
              <a:t>›</a:t>
            </a:r>
            <a:r>
              <a:rPr lang="de-DE" sz="2200" dirty="0" smtClean="0">
                <a:solidFill>
                  <a:schemeClr val="tx1"/>
                </a:solidFill>
                <a:latin typeface="+mj-lt"/>
              </a:rPr>
              <a:t>;</a:t>
            </a:r>
          </a:p>
          <a:p>
            <a:pPr lvl="2">
              <a:spcBef>
                <a:spcPts val="0"/>
              </a:spcBef>
            </a:pPr>
            <a:r>
              <a:rPr lang="pt-BR" sz="2200" dirty="0" smtClean="0">
                <a:solidFill>
                  <a:schemeClr val="tx1"/>
                </a:solidFill>
                <a:latin typeface="+mj-lt"/>
              </a:rPr>
              <a:t>  </a:t>
            </a:r>
            <a:r>
              <a:rPr lang="pt-BR" sz="2200" dirty="0" smtClean="0">
                <a:solidFill>
                  <a:srgbClr val="FF0000"/>
                </a:solidFill>
                <a:latin typeface="+mj-lt"/>
              </a:rPr>
              <a:t>4</a:t>
            </a:r>
            <a:r>
              <a:rPr lang="pt-BR" sz="2200" dirty="0" smtClean="0">
                <a:solidFill>
                  <a:schemeClr val="tx1"/>
                </a:solidFill>
                <a:latin typeface="+mj-lt"/>
              </a:rPr>
              <a:t>: </a:t>
            </a:r>
            <a:r>
              <a:rPr lang="pt-BR" sz="2200" dirty="0" smtClean="0">
                <a:solidFill>
                  <a:schemeClr val="tx1"/>
                </a:solidFill>
                <a:latin typeface="Calibri"/>
                <a:cs typeface="Calibri"/>
              </a:rPr>
              <a:t>‹</a:t>
            </a:r>
            <a:r>
              <a:rPr lang="pt-BR" sz="2200" dirty="0" smtClean="0">
                <a:solidFill>
                  <a:srgbClr val="FF0000"/>
                </a:solidFill>
                <a:latin typeface="+mj-lt"/>
              </a:rPr>
              <a:t>17, 191</a:t>
            </a:r>
            <a:r>
              <a:rPr lang="pt-BR" sz="2200" dirty="0" smtClean="0">
                <a:solidFill>
                  <a:schemeClr val="tx1"/>
                </a:solidFill>
                <a:latin typeface="+mj-lt"/>
              </a:rPr>
              <a:t>, 291, </a:t>
            </a:r>
            <a:r>
              <a:rPr lang="pt-BR" sz="2200" dirty="0" smtClean="0">
                <a:solidFill>
                  <a:srgbClr val="FF0000"/>
                </a:solidFill>
                <a:latin typeface="+mj-lt"/>
              </a:rPr>
              <a:t>430, 434</a:t>
            </a:r>
            <a:r>
              <a:rPr lang="pt-BR" sz="2200" dirty="0" smtClean="0">
                <a:solidFill>
                  <a:schemeClr val="tx1"/>
                </a:solidFill>
                <a:latin typeface="Calibri"/>
                <a:cs typeface="Calibri"/>
              </a:rPr>
              <a:t>›</a:t>
            </a:r>
            <a:r>
              <a:rPr lang="pt-BR" sz="2200" dirty="0" smtClean="0">
                <a:solidFill>
                  <a:schemeClr val="tx1"/>
                </a:solidFill>
                <a:latin typeface="+mj-lt"/>
              </a:rPr>
              <a:t>;</a:t>
            </a:r>
          </a:p>
          <a:p>
            <a:pPr lvl="2">
              <a:spcBef>
                <a:spcPts val="0"/>
              </a:spcBef>
            </a:pPr>
            <a:r>
              <a:rPr lang="de-DE" sz="2200" dirty="0" smtClean="0">
                <a:solidFill>
                  <a:schemeClr val="tx1"/>
                </a:solidFill>
                <a:latin typeface="+mj-lt"/>
              </a:rPr>
              <a:t>  5: </a:t>
            </a:r>
            <a:r>
              <a:rPr lang="de-DE" sz="2200" dirty="0" smtClean="0">
                <a:solidFill>
                  <a:schemeClr val="tx1"/>
                </a:solidFill>
                <a:latin typeface="Calibri"/>
                <a:cs typeface="Calibri"/>
              </a:rPr>
              <a:t>‹</a:t>
            </a:r>
            <a:r>
              <a:rPr lang="de-DE" sz="2200" dirty="0" smtClean="0">
                <a:solidFill>
                  <a:schemeClr val="tx1"/>
                </a:solidFill>
                <a:latin typeface="+mj-lt"/>
              </a:rPr>
              <a:t>14, 19, 101</a:t>
            </a:r>
            <a:r>
              <a:rPr lang="de-DE" sz="2200" dirty="0" smtClean="0">
                <a:solidFill>
                  <a:schemeClr val="tx1"/>
                </a:solidFill>
                <a:latin typeface="Calibri"/>
                <a:cs typeface="Calibri"/>
              </a:rPr>
              <a:t>›</a:t>
            </a:r>
            <a:r>
              <a:rPr lang="de-DE" sz="2200" dirty="0" smtClean="0">
                <a:solidFill>
                  <a:schemeClr val="tx1"/>
                </a:solidFill>
                <a:latin typeface="+mj-lt"/>
              </a:rPr>
              <a:t>; . . . </a:t>
            </a:r>
            <a:r>
              <a:rPr lang="de-DE" sz="2200" dirty="0" smtClean="0">
                <a:solidFill>
                  <a:schemeClr val="tx1"/>
                </a:solidFill>
                <a:latin typeface="Calibri"/>
                <a:cs typeface="Calibri"/>
              </a:rPr>
              <a:t>›</a:t>
            </a:r>
            <a:endParaRPr lang="en-US" sz="2200" dirty="0" smtClean="0">
              <a:solidFill>
                <a:schemeClr val="tx1"/>
              </a:solidFill>
              <a:latin typeface="+mj-lt"/>
            </a:endParaRPr>
          </a:p>
        </p:txBody>
      </p:sp>
    </p:spTree>
    <p:extLst>
      <p:ext uri="{BB962C8B-B14F-4D97-AF65-F5344CB8AC3E}">
        <p14:creationId xmlns:p14="http://schemas.microsoft.com/office/powerpoint/2010/main" val="36919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7544" y="404664"/>
            <a:ext cx="8229600" cy="1143000"/>
          </a:xfrm>
        </p:spPr>
        <p:txBody>
          <a:bodyPr>
            <a:normAutofit/>
          </a:bodyPr>
          <a:lstStyle/>
          <a:p>
            <a:pPr eaLnBrk="1" hangingPunct="1"/>
            <a:r>
              <a:rPr lang="el-GR" dirty="0" smtClean="0">
                <a:solidFill>
                  <a:schemeClr val="accent2">
                    <a:lumMod val="75000"/>
                  </a:schemeClr>
                </a:solidFill>
                <a:ea typeface="ＭＳ Ｐゴシック" pitchFamily="34" charset="-128"/>
              </a:rPr>
              <a:t>Ερωτήματα </a:t>
            </a:r>
            <a:r>
              <a:rPr lang="el-GR" dirty="0" err="1" smtClean="0">
                <a:solidFill>
                  <a:schemeClr val="accent2">
                    <a:lumMod val="75000"/>
                  </a:schemeClr>
                </a:solidFill>
                <a:ea typeface="ＭＳ Ｐゴシック" pitchFamily="34" charset="-128"/>
              </a:rPr>
              <a:t>γειτονικότητας</a:t>
            </a:r>
            <a:r>
              <a:rPr lang="el-GR" dirty="0" smtClean="0">
                <a:solidFill>
                  <a:schemeClr val="accent2">
                    <a:lumMod val="75000"/>
                  </a:schemeClr>
                </a:solidFill>
                <a:ea typeface="ＭＳ Ｐゴシック" pitchFamily="34" charset="-128"/>
              </a:rPr>
              <a:t> (</a:t>
            </a:r>
            <a:r>
              <a:rPr lang="en-US" dirty="0" smtClean="0">
                <a:solidFill>
                  <a:schemeClr val="accent2">
                    <a:lumMod val="75000"/>
                  </a:schemeClr>
                </a:solidFill>
                <a:ea typeface="ＭＳ Ｐゴシック" pitchFamily="34" charset="-128"/>
              </a:rPr>
              <a:t>Proximity queries</a:t>
            </a:r>
            <a:r>
              <a:rPr lang="el-GR" dirty="0" smtClean="0">
                <a:solidFill>
                  <a:schemeClr val="accent2">
                    <a:lumMod val="75000"/>
                  </a:schemeClr>
                </a:solidFill>
                <a:ea typeface="ＭＳ Ｐゴシック" pitchFamily="34" charset="-128"/>
              </a:rPr>
              <a:t>)</a:t>
            </a:r>
            <a:endParaRPr lang="en-US" dirty="0" smtClean="0">
              <a:solidFill>
                <a:schemeClr val="accent2">
                  <a:lumMod val="75000"/>
                </a:schemeClr>
              </a:solidFill>
              <a:ea typeface="ＭＳ Ｐゴシック" pitchFamily="34" charset="-128"/>
            </a:endParaRPr>
          </a:p>
        </p:txBody>
      </p:sp>
      <p:sp>
        <p:nvSpPr>
          <p:cNvPr id="64515" name="Rectangle 3"/>
          <p:cNvSpPr>
            <a:spLocks noGrp="1" noChangeArrowheads="1"/>
          </p:cNvSpPr>
          <p:nvPr>
            <p:ph idx="1"/>
          </p:nvPr>
        </p:nvSpPr>
        <p:spPr>
          <a:xfrm>
            <a:off x="467544" y="2492896"/>
            <a:ext cx="8147248" cy="1828800"/>
          </a:xfrm>
        </p:spPr>
        <p:txBody>
          <a:bodyPr>
            <a:normAutofit fontScale="92500" lnSpcReduction="10000"/>
          </a:bodyPr>
          <a:lstStyle/>
          <a:p>
            <a:pPr eaLnBrk="1" hangingPunct="1"/>
            <a:r>
              <a:rPr lang="el-GR" dirty="0">
                <a:ea typeface="ＭＳ Ｐゴシック" pitchFamily="34" charset="-128"/>
              </a:rPr>
              <a:t>Η ίδια γενική μέθοδος για ερωτήματα </a:t>
            </a:r>
            <a:r>
              <a:rPr lang="el-GR" dirty="0" err="1">
                <a:ea typeface="ＭＳ Ｐゴシック" pitchFamily="34" charset="-128"/>
              </a:rPr>
              <a:t>γειτονικότητας</a:t>
            </a:r>
            <a:r>
              <a:rPr lang="el-GR" dirty="0">
                <a:ea typeface="ＭＳ Ｐゴシック" pitchFamily="34" charset="-128"/>
              </a:rPr>
              <a:t> (</a:t>
            </a:r>
            <a:r>
              <a:rPr lang="en-US" dirty="0">
                <a:ea typeface="ＭＳ Ｐゴシック" pitchFamily="34" charset="-128"/>
              </a:rPr>
              <a:t>proximity searches</a:t>
            </a:r>
            <a:r>
              <a:rPr lang="el-GR" dirty="0">
                <a:ea typeface="ＭＳ Ｐゴシック" pitchFamily="34" charset="-128"/>
              </a:rPr>
              <a:t>)</a:t>
            </a:r>
            <a:endParaRPr lang="en-US" b="1" i="1" dirty="0">
              <a:ea typeface="ＭＳ Ｐゴシック" pitchFamily="34" charset="-128"/>
            </a:endParaRPr>
          </a:p>
          <a:p>
            <a:pPr eaLnBrk="1" hangingPunct="1"/>
            <a:endParaRPr lang="el-GR" dirty="0" smtClean="0">
              <a:solidFill>
                <a:schemeClr val="tx2"/>
              </a:solidFill>
              <a:ea typeface="ＭＳ Ｐゴシック" pitchFamily="34" charset="-128"/>
              <a:cs typeface="Arial" pitchFamily="34" charset="0"/>
            </a:endParaRPr>
          </a:p>
          <a:p>
            <a:pPr eaLnBrk="1" hangingPunct="1"/>
            <a:r>
              <a:rPr lang="en-US" dirty="0" smtClean="0">
                <a:solidFill>
                  <a:schemeClr val="tx2"/>
                </a:solidFill>
                <a:ea typeface="ＭＳ Ｐゴシック" pitchFamily="34" charset="-128"/>
                <a:cs typeface="Arial" pitchFamily="34" charset="0"/>
              </a:rPr>
              <a:t>LIMIT! /3 STATUTE /3 FEDERAL /2 TORT </a:t>
            </a:r>
          </a:p>
          <a:p>
            <a:pPr lvl="1" eaLnBrk="1" hangingPunct="1"/>
            <a:r>
              <a:rPr lang="el-GR" dirty="0" smtClean="0">
                <a:ea typeface="ＭＳ Ｐゴシック" pitchFamily="34" charset="-128"/>
                <a:cs typeface="Arial" pitchFamily="34" charset="0"/>
              </a:rPr>
              <a:t>Πάλι, </a:t>
            </a:r>
            <a:r>
              <a:rPr lang="en-US" dirty="0" smtClean="0">
                <a:ea typeface="ＭＳ Ｐゴシック" pitchFamily="34" charset="-128"/>
                <a:cs typeface="Arial" pitchFamily="34" charset="0"/>
              </a:rPr>
              <a:t> /</a:t>
            </a:r>
            <a:r>
              <a:rPr lang="en-US" i="1" dirty="0" smtClean="0">
                <a:ea typeface="ＭＳ Ｐゴシック" pitchFamily="34" charset="-128"/>
                <a:cs typeface="Arial" pitchFamily="34" charset="0"/>
              </a:rPr>
              <a:t>k</a:t>
            </a:r>
            <a:r>
              <a:rPr lang="en-US" dirty="0" smtClean="0">
                <a:ea typeface="ＭＳ Ｐゴシック" pitchFamily="34" charset="-128"/>
                <a:cs typeface="Arial" pitchFamily="34" charset="0"/>
              </a:rPr>
              <a:t> means “within </a:t>
            </a:r>
            <a:r>
              <a:rPr lang="en-US" i="1" dirty="0" smtClean="0">
                <a:ea typeface="ＭＳ Ｐゴシック" pitchFamily="34" charset="-128"/>
                <a:cs typeface="Arial" pitchFamily="34" charset="0"/>
              </a:rPr>
              <a:t>k</a:t>
            </a:r>
            <a:r>
              <a:rPr lang="en-US" dirty="0" smtClean="0">
                <a:ea typeface="ＭＳ Ｐゴシック" pitchFamily="34" charset="-128"/>
                <a:cs typeface="Arial" pitchFamily="34" charset="0"/>
              </a:rPr>
              <a:t> words of”.</a:t>
            </a:r>
          </a:p>
          <a:p>
            <a:pPr eaLnBrk="1" hangingPunct="1"/>
            <a:r>
              <a:rPr lang="el-GR" dirty="0" smtClean="0">
                <a:ea typeface="ＭＳ Ｐゴシック" pitchFamily="34" charset="-128"/>
                <a:cs typeface="Arial" pitchFamily="34" charset="0"/>
              </a:rPr>
              <a:t>Μπορούμε να χρησιμοποιήσουμε ευρετήρια θέσεων αλλά όχι ευρετήρια </a:t>
            </a:r>
            <a:r>
              <a:rPr lang="en-US" dirty="0" err="1" smtClean="0">
                <a:ea typeface="ＭＳ Ｐゴシック" pitchFamily="34" charset="-128"/>
                <a:cs typeface="Arial" pitchFamily="34" charset="0"/>
              </a:rPr>
              <a:t>biword</a:t>
            </a:r>
            <a:r>
              <a:rPr lang="en-US" dirty="0" smtClean="0">
                <a:ea typeface="ＭＳ Ｐゴシック" pitchFamily="34" charset="-128"/>
                <a:cs typeface="Arial" pitchFamily="34" charset="0"/>
              </a:rPr>
              <a:t>.</a:t>
            </a:r>
          </a:p>
        </p:txBody>
      </p:sp>
      <p:sp>
        <p:nvSpPr>
          <p:cNvPr id="64517" name="Slide Number Placeholder 4"/>
          <p:cNvSpPr>
            <a:spLocks noGrp="1"/>
          </p:cNvSpPr>
          <p:nvPr>
            <p:ph type="sldNum" sz="quarter" idx="12"/>
          </p:nvPr>
        </p:nvSpPr>
        <p:spPr bwMode="auto">
          <a:noFill/>
          <a:ln>
            <a:miter lim="800000"/>
            <a:headEnd/>
            <a:tailEnd/>
          </a:ln>
        </p:spPr>
        <p:txBody>
          <a:bodyPr/>
          <a:lstStyle/>
          <a:p>
            <a:fld id="{602EE471-B302-43A5-A08A-077F30C8135C}" type="slidenum">
              <a:rPr lang="en-US"/>
              <a:pPr/>
              <a:t>91</a:t>
            </a:fld>
            <a:endParaRPr lang="en-US"/>
          </a:p>
        </p:txBody>
      </p:sp>
      <p:sp>
        <p:nvSpPr>
          <p:cNvPr id="645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5192" y="620688"/>
            <a:ext cx="8229600" cy="1143000"/>
          </a:xfrm>
        </p:spPr>
        <p:txBody>
          <a:bodyPr>
            <a:normAutofit/>
          </a:bodyPr>
          <a:lstStyle/>
          <a:p>
            <a:pPr algn="ctr" eaLnBrk="1" hangingPunct="1"/>
            <a:r>
              <a:rPr lang="el-GR" dirty="0" smtClean="0">
                <a:solidFill>
                  <a:schemeClr val="accent2">
                    <a:lumMod val="75000"/>
                  </a:schemeClr>
                </a:solidFill>
                <a:ea typeface="ＭＳ Ｐゴシック" pitchFamily="34" charset="-128"/>
              </a:rPr>
              <a:t>Πολυπλοκότητα ερώτησης</a:t>
            </a:r>
            <a:endParaRPr lang="en-US" dirty="0" smtClean="0">
              <a:solidFill>
                <a:schemeClr val="accent2">
                  <a:lumMod val="75000"/>
                </a:schemeClr>
              </a:solidFill>
              <a:ea typeface="ＭＳ Ｐゴシック" pitchFamily="34" charset="-128"/>
            </a:endParaRPr>
          </a:p>
        </p:txBody>
      </p:sp>
      <p:sp>
        <p:nvSpPr>
          <p:cNvPr id="64515" name="Rectangle 3"/>
          <p:cNvSpPr>
            <a:spLocks noGrp="1" noChangeArrowheads="1"/>
          </p:cNvSpPr>
          <p:nvPr>
            <p:ph idx="1"/>
          </p:nvPr>
        </p:nvSpPr>
        <p:spPr>
          <a:xfrm>
            <a:off x="467544" y="2492896"/>
            <a:ext cx="8147248" cy="1828800"/>
          </a:xfrm>
        </p:spPr>
        <p:txBody>
          <a:bodyPr/>
          <a:lstStyle/>
          <a:p>
            <a:pPr eaLnBrk="1" hangingPunct="1"/>
            <a:r>
              <a:rPr lang="el-GR" dirty="0" smtClean="0">
                <a:ea typeface="ＭＳ Ｐゴシック" pitchFamily="34" charset="-128"/>
                <a:cs typeface="Arial" pitchFamily="34" charset="0"/>
              </a:rPr>
              <a:t>Αυξάνει την πολυπλοκότητα της ερώτησης από Ο(Τ), Τ αριθμός εγγράφων σε Ο(Ν), Ν αριθμός </a:t>
            </a:r>
            <a:r>
              <a:rPr lang="en-US" dirty="0" smtClean="0">
                <a:ea typeface="ＭＳ Ｐゴシック" pitchFamily="34" charset="-128"/>
                <a:cs typeface="Arial" pitchFamily="34" charset="0"/>
              </a:rPr>
              <a:t>token.</a:t>
            </a:r>
          </a:p>
        </p:txBody>
      </p:sp>
      <p:sp>
        <p:nvSpPr>
          <p:cNvPr id="64517" name="Slide Number Placeholder 4"/>
          <p:cNvSpPr>
            <a:spLocks noGrp="1"/>
          </p:cNvSpPr>
          <p:nvPr>
            <p:ph type="sldNum" sz="quarter" idx="12"/>
          </p:nvPr>
        </p:nvSpPr>
        <p:spPr bwMode="auto">
          <a:noFill/>
          <a:ln>
            <a:miter lim="800000"/>
            <a:headEnd/>
            <a:tailEnd/>
          </a:ln>
        </p:spPr>
        <p:txBody>
          <a:bodyPr/>
          <a:lstStyle/>
          <a:p>
            <a:fld id="{602EE471-B302-43A5-A08A-077F30C8135C}" type="slidenum">
              <a:rPr lang="en-US"/>
              <a:pPr/>
              <a:t>92</a:t>
            </a:fld>
            <a:endParaRPr lang="en-US"/>
          </a:p>
        </p:txBody>
      </p:sp>
      <p:sp>
        <p:nvSpPr>
          <p:cNvPr id="645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extLst>
      <p:ext uri="{BB962C8B-B14F-4D97-AF65-F5344CB8AC3E}">
        <p14:creationId xmlns:p14="http://schemas.microsoft.com/office/powerpoint/2010/main" val="102021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Μέγεθος ευρετηρίου</a:t>
            </a:r>
            <a:endParaRPr lang="en-US" dirty="0" smtClean="0">
              <a:solidFill>
                <a:schemeClr val="accent2">
                  <a:lumMod val="75000"/>
                </a:schemeClr>
              </a:solidFill>
              <a:ea typeface="ＭＳ Ｐゴシック" pitchFamily="34" charset="-128"/>
            </a:endParaRPr>
          </a:p>
        </p:txBody>
      </p:sp>
      <p:sp>
        <p:nvSpPr>
          <p:cNvPr id="65540" name="Rectangle 4"/>
          <p:cNvSpPr>
            <a:spLocks noGrp="1" noChangeArrowheads="1"/>
          </p:cNvSpPr>
          <p:nvPr>
            <p:ph idx="1"/>
          </p:nvPr>
        </p:nvSpPr>
        <p:spPr/>
        <p:txBody>
          <a:bodyPr/>
          <a:lstStyle/>
          <a:p>
            <a:pPr eaLnBrk="1" hangingPunct="1"/>
            <a:r>
              <a:rPr lang="el-GR" dirty="0">
                <a:solidFill>
                  <a:srgbClr val="000000"/>
                </a:solidFill>
                <a:ea typeface="ＭＳ Ｐゴシック" pitchFamily="34" charset="-128"/>
                <a:cs typeface="Times New Roman" pitchFamily="18" charset="0"/>
              </a:rPr>
              <a:t>Μ</a:t>
            </a:r>
            <a:r>
              <a:rPr lang="el-GR" dirty="0" smtClean="0">
                <a:solidFill>
                  <a:srgbClr val="000000"/>
                </a:solidFill>
                <a:ea typeface="ＭＳ Ｐゴシック" pitchFamily="34" charset="-128"/>
                <a:cs typeface="Times New Roman" pitchFamily="18" charset="0"/>
              </a:rPr>
              <a:t>πορούμε να συμπιέσουμε τα </a:t>
            </a:r>
            <a:r>
              <a:rPr lang="en-US" dirty="0" smtClean="0">
                <a:solidFill>
                  <a:srgbClr val="000000"/>
                </a:solidFill>
                <a:ea typeface="ＭＳ Ｐゴシック" pitchFamily="34" charset="-128"/>
                <a:cs typeface="Times New Roman" pitchFamily="18" charset="0"/>
              </a:rPr>
              <a:t>position values/offsets</a:t>
            </a:r>
            <a:endParaRPr lang="en-US" dirty="0" smtClean="0">
              <a:ea typeface="ＭＳ Ｐゴシック" pitchFamily="34" charset="-128"/>
            </a:endParaRPr>
          </a:p>
          <a:p>
            <a:pPr eaLnBrk="1" hangingPunct="1"/>
            <a:r>
              <a:rPr lang="el-GR" dirty="0" smtClean="0">
                <a:ea typeface="ＭＳ Ｐゴシック" pitchFamily="34" charset="-128"/>
              </a:rPr>
              <a:t>Παρόλα αυτά, σημαντική αύξηση του χώρου αποθήκευση των λιστών καταχωρήσεων</a:t>
            </a:r>
            <a:endParaRPr lang="en-US" i="1" dirty="0" smtClean="0">
              <a:ea typeface="ＭＳ Ｐゴシック" pitchFamily="34" charset="-128"/>
            </a:endParaRPr>
          </a:p>
          <a:p>
            <a:pPr eaLnBrk="1" hangingPunct="1"/>
            <a:r>
              <a:rPr lang="el-GR" dirty="0" smtClean="0">
                <a:ea typeface="ＭＳ Ｐゴシック" pitchFamily="34" charset="-128"/>
              </a:rPr>
              <a:t>Αλλά χρησιμοποιείται ευρέως </a:t>
            </a:r>
          </a:p>
          <a:p>
            <a:pPr eaLnBrk="1" hangingPunct="1"/>
            <a:endParaRPr lang="el-GR" dirty="0" smtClean="0">
              <a:ea typeface="ＭＳ Ｐゴシック" pitchFamily="34" charset="-128"/>
            </a:endParaRPr>
          </a:p>
          <a:p>
            <a:pPr eaLnBrk="1" hangingPunct="1"/>
            <a:r>
              <a:rPr lang="el-GR" i="1" dirty="0" smtClean="0">
                <a:solidFill>
                  <a:schemeClr val="accent2">
                    <a:lumMod val="75000"/>
                  </a:schemeClr>
                </a:solidFill>
                <a:ea typeface="ＭＳ Ｐゴシック" pitchFamily="34" charset="-128"/>
              </a:rPr>
              <a:t>Η σχετική θέση των όρων χρησιμοποιείται και εμμέσως για την κατάταξη των αποτελεσμάτων</a:t>
            </a:r>
            <a:r>
              <a:rPr lang="en-US" i="1" dirty="0" smtClean="0">
                <a:solidFill>
                  <a:schemeClr val="accent2">
                    <a:lumMod val="75000"/>
                  </a:schemeClr>
                </a:solidFill>
                <a:ea typeface="ＭＳ Ｐゴシック" pitchFamily="34" charset="-128"/>
              </a:rPr>
              <a:t>.</a:t>
            </a:r>
          </a:p>
        </p:txBody>
      </p:sp>
      <p:sp>
        <p:nvSpPr>
          <p:cNvPr id="65542" name="Slide Number Placeholder 5"/>
          <p:cNvSpPr>
            <a:spLocks noGrp="1"/>
          </p:cNvSpPr>
          <p:nvPr>
            <p:ph type="sldNum" sz="quarter" idx="12"/>
          </p:nvPr>
        </p:nvSpPr>
        <p:spPr bwMode="auto">
          <a:noFill/>
          <a:ln>
            <a:miter lim="800000"/>
            <a:headEnd/>
            <a:tailEnd/>
          </a:ln>
        </p:spPr>
        <p:txBody>
          <a:bodyPr/>
          <a:lstStyle/>
          <a:p>
            <a:fld id="{E7189BF1-224F-462E-A011-1BECF8BD0E5B}" type="slidenum">
              <a:rPr lang="en-US"/>
              <a:pPr/>
              <a:t>93</a:t>
            </a:fld>
            <a:endParaRPr lang="en-US"/>
          </a:p>
        </p:txBody>
      </p:sp>
      <p:sp>
        <p:nvSpPr>
          <p:cNvPr id="65539" name="Rectangle 3"/>
          <p:cNvSpPr>
            <a:spLocks noChangeArrowheads="1"/>
          </p:cNvSpPr>
          <p:nvPr/>
        </p:nvSpPr>
        <p:spPr bwMode="auto">
          <a:xfrm>
            <a:off x="685800" y="4419600"/>
            <a:ext cx="7772400" cy="2209800"/>
          </a:xfrm>
          <a:prstGeom prst="rect">
            <a:avLst/>
          </a:prstGeom>
          <a:noFill/>
          <a:ln w="9525">
            <a:noFill/>
            <a:miter lim="800000"/>
            <a:headEnd/>
            <a:tailEnd/>
          </a:ln>
        </p:spPr>
        <p:txBody>
          <a:bodyPr/>
          <a:lstStyle/>
          <a:p>
            <a:pPr marL="342900" indent="-342900">
              <a:spcBef>
                <a:spcPct val="20000"/>
              </a:spcBef>
              <a:buClr>
                <a:srgbClr val="A50021"/>
              </a:buClr>
              <a:buSzPct val="60000"/>
              <a:buFont typeface="Wingdings" pitchFamily="2" charset="2"/>
              <a:buChar char="n"/>
            </a:pPr>
            <a:endParaRPr lang="el-GR" sz="2600"/>
          </a:p>
        </p:txBody>
      </p:sp>
      <p:sp>
        <p:nvSpPr>
          <p:cNvPr id="65541"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9552" y="125311"/>
            <a:ext cx="7886700" cy="1325563"/>
          </a:xfrm>
        </p:spPr>
        <p:txBody>
          <a:bodyPr/>
          <a:lstStyle/>
          <a:p>
            <a:pPr algn="ctr" eaLnBrk="1" hangingPunct="1"/>
            <a:r>
              <a:rPr lang="el-GR" dirty="0" smtClean="0">
                <a:solidFill>
                  <a:schemeClr val="accent2">
                    <a:lumMod val="75000"/>
                  </a:schemeClr>
                </a:solidFill>
                <a:ea typeface="ＭＳ Ｐゴシック" pitchFamily="34" charset="-128"/>
              </a:rPr>
              <a:t>Μέγεθος ευρετηρίου</a:t>
            </a:r>
            <a:endParaRPr lang="en-US" dirty="0" smtClean="0">
              <a:solidFill>
                <a:schemeClr val="accent2">
                  <a:lumMod val="75000"/>
                </a:schemeClr>
              </a:solidFill>
              <a:ea typeface="ＭＳ Ｐゴシック" pitchFamily="34" charset="-128"/>
            </a:endParaRPr>
          </a:p>
        </p:txBody>
      </p:sp>
      <p:sp>
        <p:nvSpPr>
          <p:cNvPr id="66563" name="Rectangle 3"/>
          <p:cNvSpPr>
            <a:spLocks noGrp="1" noChangeArrowheads="1"/>
          </p:cNvSpPr>
          <p:nvPr>
            <p:ph idx="1"/>
          </p:nvPr>
        </p:nvSpPr>
        <p:spPr>
          <a:xfrm>
            <a:off x="452516" y="1412776"/>
            <a:ext cx="8583980" cy="4895162"/>
          </a:xfrm>
        </p:spPr>
        <p:txBody>
          <a:bodyPr/>
          <a:lstStyle/>
          <a:p>
            <a:pPr eaLnBrk="1" hangingPunct="1"/>
            <a:r>
              <a:rPr lang="el-GR" dirty="0" smtClean="0">
                <a:ea typeface="ＭＳ Ｐゴシック" pitchFamily="34" charset="-128"/>
              </a:rPr>
              <a:t>Χρειάζεται μια εγγραφή για κάθε εμφάνιση στο έγγραφο αντί για μια για κάθε έγγραφο  </a:t>
            </a:r>
            <a:endParaRPr lang="en-US" dirty="0" smtClean="0">
              <a:ea typeface="ＭＳ Ｐゴシック" pitchFamily="34" charset="-128"/>
            </a:endParaRPr>
          </a:p>
          <a:p>
            <a:pPr eaLnBrk="1" hangingPunct="1"/>
            <a:r>
              <a:rPr lang="el-GR" dirty="0" smtClean="0">
                <a:ea typeface="ＭＳ Ｐゴシック" pitchFamily="34" charset="-128"/>
              </a:rPr>
              <a:t>Το μέγεθος του ευρετηρίου εξαρτάται από το μέσο μέγεθος του αρχείου </a:t>
            </a:r>
            <a:endParaRPr lang="en-US" dirty="0" smtClean="0">
              <a:ea typeface="ＭＳ Ｐゴシック" pitchFamily="34" charset="-128"/>
            </a:endParaRPr>
          </a:p>
          <a:p>
            <a:pPr lvl="1" eaLnBrk="1" hangingPunct="1"/>
            <a:r>
              <a:rPr lang="el-GR" dirty="0" smtClean="0">
                <a:ea typeface="ＭＳ Ｐゴシック" pitchFamily="34" charset="-128"/>
              </a:rPr>
              <a:t>Μέσο μέγεθος </a:t>
            </a:r>
            <a:r>
              <a:rPr lang="en-US" dirty="0" smtClean="0">
                <a:ea typeface="ＭＳ Ｐゴシック" pitchFamily="34" charset="-128"/>
              </a:rPr>
              <a:t>web </a:t>
            </a:r>
            <a:r>
              <a:rPr lang="el-GR" dirty="0" smtClean="0">
                <a:ea typeface="ＭＳ Ｐゴシック" pitchFamily="34" charset="-128"/>
              </a:rPr>
              <a:t>σελίδας</a:t>
            </a:r>
            <a:r>
              <a:rPr lang="en-US" dirty="0" smtClean="0">
                <a:ea typeface="ＭＳ Ｐゴシック" pitchFamily="34" charset="-128"/>
              </a:rPr>
              <a:t> &lt;1000 </a:t>
            </a:r>
            <a:r>
              <a:rPr lang="el-GR" dirty="0" smtClean="0">
                <a:ea typeface="ＭＳ Ｐゴシック" pitchFamily="34" charset="-128"/>
              </a:rPr>
              <a:t>όροι</a:t>
            </a:r>
            <a:endParaRPr lang="en-US" dirty="0" smtClean="0">
              <a:ea typeface="ＭＳ Ｐゴシック" pitchFamily="34" charset="-128"/>
            </a:endParaRPr>
          </a:p>
          <a:p>
            <a:pPr lvl="1" eaLnBrk="1" hangingPunct="1"/>
            <a:r>
              <a:rPr lang="en-US" dirty="0" smtClean="0">
                <a:ea typeface="ＭＳ Ｐゴシック" pitchFamily="34" charset="-128"/>
              </a:rPr>
              <a:t>SEC filings, books, even some epic poems … </a:t>
            </a:r>
            <a:r>
              <a:rPr lang="el-GR" dirty="0" smtClean="0">
                <a:ea typeface="ＭＳ Ｐゴシック" pitchFamily="34" charset="-128"/>
              </a:rPr>
              <a:t>πάνω από</a:t>
            </a:r>
            <a:r>
              <a:rPr lang="en-US" dirty="0" smtClean="0">
                <a:ea typeface="ＭＳ Ｐゴシック" pitchFamily="34" charset="-128"/>
              </a:rPr>
              <a:t> 100,000 </a:t>
            </a:r>
            <a:r>
              <a:rPr lang="el-GR" dirty="0" smtClean="0">
                <a:ea typeface="ＭＳ Ｐゴシック" pitchFamily="34" charset="-128"/>
              </a:rPr>
              <a:t>όρους</a:t>
            </a:r>
            <a:endParaRPr lang="en-US" dirty="0" smtClean="0">
              <a:ea typeface="ＭＳ Ｐゴシック" pitchFamily="34" charset="-128"/>
            </a:endParaRPr>
          </a:p>
          <a:p>
            <a:pPr eaLnBrk="1" hangingPunct="1"/>
            <a:r>
              <a:rPr lang="el-GR" dirty="0" smtClean="0">
                <a:ea typeface="ＭＳ Ｐゴシック" pitchFamily="34" charset="-128"/>
              </a:rPr>
              <a:t>Έστω ένας όρος με συχνότητα</a:t>
            </a:r>
            <a:r>
              <a:rPr lang="en-US" dirty="0" smtClean="0">
                <a:ea typeface="ＭＳ Ｐゴシック" pitchFamily="34" charset="-128"/>
              </a:rPr>
              <a:t>  0.01% (1 </a:t>
            </a:r>
            <a:r>
              <a:rPr lang="el-GR" dirty="0" smtClean="0">
                <a:ea typeface="ＭＳ Ｐゴシック" pitchFamily="34" charset="-128"/>
              </a:rPr>
              <a:t>σε</a:t>
            </a:r>
            <a:r>
              <a:rPr lang="en-US" dirty="0" smtClean="0">
                <a:ea typeface="ＭＳ Ｐゴシック" pitchFamily="34" charset="-128"/>
              </a:rPr>
              <a:t> 1000</a:t>
            </a:r>
            <a:r>
              <a:rPr lang="el-GR" smtClean="0">
                <a:ea typeface="ＭＳ Ｐゴシック" pitchFamily="34" charset="-128"/>
              </a:rPr>
              <a:t> όρους</a:t>
            </a:r>
            <a:r>
              <a:rPr lang="en-US" smtClean="0">
                <a:ea typeface="ＭＳ Ｐゴシック" pitchFamily="34" charset="-128"/>
              </a:rPr>
              <a:t>)</a:t>
            </a:r>
            <a:r>
              <a:rPr lang="el-GR" dirty="0" smtClean="0">
                <a:ea typeface="ＭＳ Ｐゴシック" pitchFamily="34" charset="-128"/>
              </a:rPr>
              <a:t> </a:t>
            </a:r>
            <a:r>
              <a:rPr lang="el-GR" dirty="0" smtClean="0">
                <a:ea typeface="ＭＳ Ｐゴシック" pitchFamily="34" charset="-128"/>
              </a:rPr>
              <a:t>σε ένα έγγραφο</a:t>
            </a:r>
            <a:endParaRPr lang="en-US" dirty="0" smtClean="0">
              <a:ea typeface="ＭＳ Ｐゴシック" pitchFamily="34" charset="-128"/>
            </a:endParaRPr>
          </a:p>
        </p:txBody>
      </p:sp>
      <p:sp>
        <p:nvSpPr>
          <p:cNvPr id="66567" name="Slide Number Placeholder 25"/>
          <p:cNvSpPr>
            <a:spLocks noGrp="1"/>
          </p:cNvSpPr>
          <p:nvPr>
            <p:ph type="sldNum" sz="quarter" idx="12"/>
          </p:nvPr>
        </p:nvSpPr>
        <p:spPr bwMode="auto">
          <a:xfrm>
            <a:off x="6876256" y="6354267"/>
            <a:ext cx="2057400" cy="365125"/>
          </a:xfrm>
          <a:noFill/>
          <a:ln>
            <a:miter lim="800000"/>
            <a:headEnd/>
            <a:tailEnd/>
          </a:ln>
        </p:spPr>
        <p:txBody>
          <a:bodyPr/>
          <a:lstStyle/>
          <a:p>
            <a:fld id="{5A3EEE73-29F9-47CF-A53F-4E82EB51D904}" type="slidenum">
              <a:rPr lang="en-US"/>
              <a:pPr/>
              <a:t>94</a:t>
            </a:fld>
            <a:endParaRPr lang="en-US" dirty="0"/>
          </a:p>
        </p:txBody>
      </p:sp>
      <p:grpSp>
        <p:nvGrpSpPr>
          <p:cNvPr id="2" name="Group 5"/>
          <p:cNvGrpSpPr>
            <a:grpSpLocks/>
          </p:cNvGrpSpPr>
          <p:nvPr/>
        </p:nvGrpSpPr>
        <p:grpSpPr bwMode="auto">
          <a:xfrm>
            <a:off x="455821" y="3789040"/>
            <a:ext cx="7769225" cy="1524000"/>
            <a:chOff x="624" y="3168"/>
            <a:chExt cx="4894" cy="960"/>
          </a:xfrm>
        </p:grpSpPr>
        <p:grpSp>
          <p:nvGrpSpPr>
            <p:cNvPr id="3" name="Group 6"/>
            <p:cNvGrpSpPr>
              <a:grpSpLocks/>
            </p:cNvGrpSpPr>
            <p:nvPr/>
          </p:nvGrpSpPr>
          <p:grpSpPr bwMode="auto">
            <a:xfrm>
              <a:off x="624" y="3216"/>
              <a:ext cx="4894" cy="912"/>
              <a:chOff x="912" y="2448"/>
              <a:chExt cx="3888" cy="992"/>
            </a:xfrm>
          </p:grpSpPr>
          <p:sp>
            <p:nvSpPr>
              <p:cNvPr id="66570" name="Rectangle 7"/>
              <p:cNvSpPr>
                <a:spLocks noChangeArrowheads="1"/>
              </p:cNvSpPr>
              <p:nvPr/>
            </p:nvSpPr>
            <p:spPr bwMode="auto">
              <a:xfrm>
                <a:off x="3504" y="3109"/>
                <a:ext cx="1296" cy="331"/>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dirty="0">
                    <a:solidFill>
                      <a:srgbClr val="FF0000"/>
                    </a:solidFill>
                  </a:rPr>
                  <a:t>100</a:t>
                </a:r>
              </a:p>
            </p:txBody>
          </p:sp>
          <p:sp>
            <p:nvSpPr>
              <p:cNvPr id="66571" name="Rectangle 8"/>
              <p:cNvSpPr>
                <a:spLocks noChangeArrowheads="1"/>
              </p:cNvSpPr>
              <p:nvPr/>
            </p:nvSpPr>
            <p:spPr bwMode="auto">
              <a:xfrm>
                <a:off x="2208" y="3109"/>
                <a:ext cx="1296" cy="331"/>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a:t>
                </a:r>
              </a:p>
            </p:txBody>
          </p:sp>
          <p:sp>
            <p:nvSpPr>
              <p:cNvPr id="66572" name="Rectangle 9"/>
              <p:cNvSpPr>
                <a:spLocks noChangeArrowheads="1"/>
              </p:cNvSpPr>
              <p:nvPr/>
            </p:nvSpPr>
            <p:spPr bwMode="auto">
              <a:xfrm>
                <a:off x="912" y="3109"/>
                <a:ext cx="1296" cy="331"/>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100,000</a:t>
                </a:r>
              </a:p>
            </p:txBody>
          </p:sp>
          <p:sp>
            <p:nvSpPr>
              <p:cNvPr id="66573" name="Rectangle 10"/>
              <p:cNvSpPr>
                <a:spLocks noChangeArrowheads="1"/>
              </p:cNvSpPr>
              <p:nvPr/>
            </p:nvSpPr>
            <p:spPr bwMode="auto">
              <a:xfrm>
                <a:off x="3504" y="2779"/>
                <a:ext cx="1296" cy="330"/>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a:t>
                </a:r>
              </a:p>
            </p:txBody>
          </p:sp>
          <p:sp>
            <p:nvSpPr>
              <p:cNvPr id="66574" name="Rectangle 11"/>
              <p:cNvSpPr>
                <a:spLocks noChangeArrowheads="1"/>
              </p:cNvSpPr>
              <p:nvPr/>
            </p:nvSpPr>
            <p:spPr bwMode="auto">
              <a:xfrm>
                <a:off x="2208" y="2779"/>
                <a:ext cx="1296" cy="330"/>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a:t>
                </a:r>
              </a:p>
            </p:txBody>
          </p:sp>
          <p:sp>
            <p:nvSpPr>
              <p:cNvPr id="66575" name="Rectangle 12"/>
              <p:cNvSpPr>
                <a:spLocks noChangeArrowheads="1"/>
              </p:cNvSpPr>
              <p:nvPr/>
            </p:nvSpPr>
            <p:spPr bwMode="auto">
              <a:xfrm>
                <a:off x="912" y="2779"/>
                <a:ext cx="1296" cy="330"/>
              </a:xfrm>
              <a:prstGeom prst="rect">
                <a:avLst/>
              </a:prstGeom>
              <a:noFill/>
              <a:ln w="9525">
                <a:noFill/>
                <a:miter lim="800000"/>
                <a:headEnd/>
                <a:tailEnd/>
              </a:ln>
            </p:spPr>
            <p:txBody>
              <a:bodyPr anchor="ctr"/>
              <a:lstStyle/>
              <a:p>
                <a:pPr algn="r">
                  <a:spcBef>
                    <a:spcPct val="20000"/>
                  </a:spcBef>
                  <a:buClr>
                    <a:srgbClr val="A50021"/>
                  </a:buClr>
                  <a:buSzPct val="60000"/>
                  <a:buFont typeface="Wingdings" pitchFamily="2" charset="2"/>
                  <a:buNone/>
                </a:pPr>
                <a:r>
                  <a:rPr lang="en-US" sz="2200">
                    <a:solidFill>
                      <a:schemeClr val="tx1"/>
                    </a:solidFill>
                  </a:rPr>
                  <a:t>1000</a:t>
                </a:r>
              </a:p>
            </p:txBody>
          </p:sp>
          <p:sp>
            <p:nvSpPr>
              <p:cNvPr id="66576" name="Rectangle 13"/>
              <p:cNvSpPr>
                <a:spLocks noChangeArrowheads="1"/>
              </p:cNvSpPr>
              <p:nvPr/>
            </p:nvSpPr>
            <p:spPr bwMode="auto">
              <a:xfrm>
                <a:off x="3504" y="2448"/>
                <a:ext cx="1296" cy="331"/>
              </a:xfrm>
              <a:prstGeom prst="rect">
                <a:avLst/>
              </a:prstGeom>
              <a:noFill/>
              <a:ln w="9525">
                <a:noFill/>
                <a:miter lim="800000"/>
                <a:headEnd/>
                <a:tailEnd/>
              </a:ln>
            </p:spPr>
            <p:txBody>
              <a:bodyPr anchor="ctr"/>
              <a:lstStyle/>
              <a:p>
                <a:pPr algn="ctr">
                  <a:spcBef>
                    <a:spcPct val="20000"/>
                  </a:spcBef>
                  <a:buClr>
                    <a:srgbClr val="A50021"/>
                  </a:buClr>
                  <a:buSzPct val="60000"/>
                  <a:buFont typeface="Wingdings" pitchFamily="2" charset="2"/>
                  <a:buNone/>
                </a:pPr>
                <a:r>
                  <a:rPr lang="en-US" sz="2000">
                    <a:solidFill>
                      <a:schemeClr val="tx1"/>
                    </a:solidFill>
                  </a:rPr>
                  <a:t>Positional postings</a:t>
                </a:r>
              </a:p>
            </p:txBody>
          </p:sp>
          <p:sp>
            <p:nvSpPr>
              <p:cNvPr id="66577" name="Rectangle 14"/>
              <p:cNvSpPr>
                <a:spLocks noChangeArrowheads="1"/>
              </p:cNvSpPr>
              <p:nvPr/>
            </p:nvSpPr>
            <p:spPr bwMode="auto">
              <a:xfrm>
                <a:off x="2208" y="2448"/>
                <a:ext cx="1296" cy="331"/>
              </a:xfrm>
              <a:prstGeom prst="rect">
                <a:avLst/>
              </a:prstGeom>
              <a:noFill/>
              <a:ln w="9525">
                <a:noFill/>
                <a:miter lim="800000"/>
                <a:headEnd/>
                <a:tailEnd/>
              </a:ln>
            </p:spPr>
            <p:txBody>
              <a:bodyPr anchor="ctr"/>
              <a:lstStyle/>
              <a:p>
                <a:pPr algn="ctr">
                  <a:spcBef>
                    <a:spcPct val="20000"/>
                  </a:spcBef>
                  <a:buClr>
                    <a:srgbClr val="A50021"/>
                  </a:buClr>
                  <a:buSzPct val="60000"/>
                  <a:buFont typeface="Wingdings" pitchFamily="2" charset="2"/>
                  <a:buNone/>
                </a:pPr>
                <a:r>
                  <a:rPr lang="en-US" sz="2200">
                    <a:solidFill>
                      <a:schemeClr val="tx1"/>
                    </a:solidFill>
                  </a:rPr>
                  <a:t>Postings</a:t>
                </a:r>
              </a:p>
            </p:txBody>
          </p:sp>
          <p:sp>
            <p:nvSpPr>
              <p:cNvPr id="66578" name="Rectangle 15"/>
              <p:cNvSpPr>
                <a:spLocks noChangeArrowheads="1"/>
              </p:cNvSpPr>
              <p:nvPr/>
            </p:nvSpPr>
            <p:spPr bwMode="auto">
              <a:xfrm>
                <a:off x="912" y="2448"/>
                <a:ext cx="1296" cy="331"/>
              </a:xfrm>
              <a:prstGeom prst="rect">
                <a:avLst/>
              </a:prstGeom>
              <a:noFill/>
              <a:ln w="9525">
                <a:noFill/>
                <a:miter lim="800000"/>
                <a:headEnd/>
                <a:tailEnd/>
              </a:ln>
            </p:spPr>
            <p:txBody>
              <a:bodyPr anchor="ctr"/>
              <a:lstStyle/>
              <a:p>
                <a:pPr>
                  <a:spcBef>
                    <a:spcPct val="20000"/>
                  </a:spcBef>
                  <a:buClr>
                    <a:srgbClr val="A50021"/>
                  </a:buClr>
                  <a:buSzPct val="60000"/>
                  <a:buFont typeface="Wingdings" pitchFamily="2" charset="2"/>
                  <a:buNone/>
                </a:pPr>
                <a:endParaRPr lang="el-GR" sz="2200">
                  <a:solidFill>
                    <a:schemeClr val="tx1"/>
                  </a:solidFill>
                </a:endParaRPr>
              </a:p>
            </p:txBody>
          </p:sp>
          <p:sp>
            <p:nvSpPr>
              <p:cNvPr id="66579" name="Line 16"/>
              <p:cNvSpPr>
                <a:spLocks noChangeShapeType="1"/>
              </p:cNvSpPr>
              <p:nvPr/>
            </p:nvSpPr>
            <p:spPr bwMode="auto">
              <a:xfrm>
                <a:off x="912" y="2448"/>
                <a:ext cx="3888" cy="0"/>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sp>
            <p:nvSpPr>
              <p:cNvPr id="66580" name="Line 17"/>
              <p:cNvSpPr>
                <a:spLocks noChangeShapeType="1"/>
              </p:cNvSpPr>
              <p:nvPr/>
            </p:nvSpPr>
            <p:spPr bwMode="auto">
              <a:xfrm>
                <a:off x="912" y="2779"/>
                <a:ext cx="3888" cy="0"/>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1" name="Line 18"/>
              <p:cNvSpPr>
                <a:spLocks noChangeShapeType="1"/>
              </p:cNvSpPr>
              <p:nvPr/>
            </p:nvSpPr>
            <p:spPr bwMode="auto">
              <a:xfrm>
                <a:off x="912" y="3109"/>
                <a:ext cx="3888" cy="0"/>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2" name="Line 19"/>
              <p:cNvSpPr>
                <a:spLocks noChangeShapeType="1"/>
              </p:cNvSpPr>
              <p:nvPr/>
            </p:nvSpPr>
            <p:spPr bwMode="auto">
              <a:xfrm>
                <a:off x="912" y="3440"/>
                <a:ext cx="3888" cy="0"/>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sp>
            <p:nvSpPr>
              <p:cNvPr id="66583" name="Line 20"/>
              <p:cNvSpPr>
                <a:spLocks noChangeShapeType="1"/>
              </p:cNvSpPr>
              <p:nvPr/>
            </p:nvSpPr>
            <p:spPr bwMode="auto">
              <a:xfrm>
                <a:off x="912" y="2448"/>
                <a:ext cx="0" cy="992"/>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sp>
            <p:nvSpPr>
              <p:cNvPr id="66584" name="Line 21"/>
              <p:cNvSpPr>
                <a:spLocks noChangeShapeType="1"/>
              </p:cNvSpPr>
              <p:nvPr/>
            </p:nvSpPr>
            <p:spPr bwMode="auto">
              <a:xfrm>
                <a:off x="2208" y="2448"/>
                <a:ext cx="0" cy="992"/>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5" name="Line 22"/>
              <p:cNvSpPr>
                <a:spLocks noChangeShapeType="1"/>
              </p:cNvSpPr>
              <p:nvPr/>
            </p:nvSpPr>
            <p:spPr bwMode="auto">
              <a:xfrm>
                <a:off x="3504" y="2448"/>
                <a:ext cx="0" cy="992"/>
              </a:xfrm>
              <a:prstGeom prst="line">
                <a:avLst/>
              </a:prstGeom>
              <a:noFill/>
              <a:ln w="12700">
                <a:solidFill>
                  <a:schemeClr val="tx1"/>
                </a:solidFill>
                <a:miter lim="800000"/>
                <a:headEnd/>
                <a:tailEnd/>
              </a:ln>
            </p:spPr>
            <p:txBody>
              <a:bodyPr wrap="none" anchor="ctr"/>
              <a:lstStyle/>
              <a:p>
                <a:endParaRPr lang="el-GR">
                  <a:solidFill>
                    <a:schemeClr val="tx1"/>
                  </a:solidFill>
                </a:endParaRPr>
              </a:p>
            </p:txBody>
          </p:sp>
          <p:sp>
            <p:nvSpPr>
              <p:cNvPr id="66586" name="Line 23"/>
              <p:cNvSpPr>
                <a:spLocks noChangeShapeType="1"/>
              </p:cNvSpPr>
              <p:nvPr/>
            </p:nvSpPr>
            <p:spPr bwMode="auto">
              <a:xfrm>
                <a:off x="4800" y="2448"/>
                <a:ext cx="0" cy="992"/>
              </a:xfrm>
              <a:prstGeom prst="line">
                <a:avLst/>
              </a:prstGeom>
              <a:noFill/>
              <a:ln w="28575" cap="sq">
                <a:solidFill>
                  <a:schemeClr val="tx1"/>
                </a:solidFill>
                <a:miter lim="800000"/>
                <a:headEnd/>
                <a:tailEnd/>
              </a:ln>
            </p:spPr>
            <p:txBody>
              <a:bodyPr wrap="none" anchor="ctr"/>
              <a:lstStyle/>
              <a:p>
                <a:endParaRPr lang="el-GR">
                  <a:solidFill>
                    <a:schemeClr val="tx1"/>
                  </a:solidFill>
                </a:endParaRPr>
              </a:p>
            </p:txBody>
          </p:sp>
        </p:grpSp>
        <p:sp>
          <p:nvSpPr>
            <p:cNvPr id="66569" name="Rectangle 24"/>
            <p:cNvSpPr>
              <a:spLocks noChangeArrowheads="1"/>
            </p:cNvSpPr>
            <p:nvPr/>
          </p:nvSpPr>
          <p:spPr bwMode="auto">
            <a:xfrm>
              <a:off x="624" y="3168"/>
              <a:ext cx="1632" cy="288"/>
            </a:xfrm>
            <a:prstGeom prst="rect">
              <a:avLst/>
            </a:prstGeom>
            <a:noFill/>
            <a:ln w="9525">
              <a:noFill/>
              <a:miter lim="800000"/>
              <a:headEnd/>
              <a:tailEnd/>
            </a:ln>
          </p:spPr>
          <p:txBody>
            <a:bodyPr wrap="none" anchor="ctr"/>
            <a:lstStyle/>
            <a:p>
              <a:pPr algn="ctr"/>
              <a:r>
                <a:rPr lang="en-US">
                  <a:solidFill>
                    <a:schemeClr val="tx1"/>
                  </a:solidFill>
                </a:rPr>
                <a:t>Document size</a:t>
              </a:r>
              <a:endParaRPr lang="en-US" b="1">
                <a:solidFill>
                  <a:schemeClr val="tx1"/>
                </a:solidFill>
              </a:endParaRPr>
            </a:p>
          </p:txBody>
        </p:sp>
      </p:grpSp>
      <p:sp>
        <p:nvSpPr>
          <p:cNvPr id="6656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en-US" dirty="0" smtClean="0">
                <a:solidFill>
                  <a:schemeClr val="accent2">
                    <a:lumMod val="75000"/>
                  </a:schemeClr>
                </a:solidFill>
                <a:ea typeface="ＭＳ Ｐゴシック" pitchFamily="34" charset="-128"/>
              </a:rPr>
              <a:t>Rules of thumb</a:t>
            </a:r>
          </a:p>
        </p:txBody>
      </p:sp>
      <p:sp>
        <p:nvSpPr>
          <p:cNvPr id="67587" name="Rectangle 3"/>
          <p:cNvSpPr>
            <a:spLocks noGrp="1" noChangeArrowheads="1"/>
          </p:cNvSpPr>
          <p:nvPr>
            <p:ph idx="1"/>
          </p:nvPr>
        </p:nvSpPr>
        <p:spPr/>
        <p:txBody>
          <a:bodyPr/>
          <a:lstStyle/>
          <a:p>
            <a:pPr eaLnBrk="1" hangingPunct="1"/>
            <a:endParaRPr lang="en-US" dirty="0" smtClean="0">
              <a:ea typeface="ＭＳ Ｐゴシック" pitchFamily="34" charset="-128"/>
            </a:endParaRPr>
          </a:p>
          <a:p>
            <a:pPr eaLnBrk="1" hangingPunct="1"/>
            <a:r>
              <a:rPr lang="el-GR" dirty="0" smtClean="0">
                <a:ea typeface="ＭＳ Ｐゴシック" pitchFamily="34" charset="-128"/>
              </a:rPr>
              <a:t>Ένα ευρετήριο θέσεων είναι </a:t>
            </a:r>
            <a:r>
              <a:rPr lang="en-US" dirty="0" smtClean="0">
                <a:solidFill>
                  <a:schemeClr val="accent1">
                    <a:lumMod val="75000"/>
                  </a:schemeClr>
                </a:solidFill>
                <a:ea typeface="ＭＳ Ｐゴシック" pitchFamily="34" charset="-128"/>
              </a:rPr>
              <a:t>2–4 </a:t>
            </a:r>
            <a:r>
              <a:rPr lang="el-GR" dirty="0" smtClean="0">
                <a:solidFill>
                  <a:schemeClr val="accent1">
                    <a:lumMod val="75000"/>
                  </a:schemeClr>
                </a:solidFill>
                <a:ea typeface="ＭＳ Ｐゴシック" pitchFamily="34" charset="-128"/>
              </a:rPr>
              <a:t>μεγαλύτερο </a:t>
            </a:r>
            <a:r>
              <a:rPr lang="el-GR" dirty="0" smtClean="0">
                <a:ea typeface="ＭＳ Ｐゴシック" pitchFamily="34" charset="-128"/>
              </a:rPr>
              <a:t>από ένα απλό ευρετήριο </a:t>
            </a:r>
          </a:p>
          <a:p>
            <a:pPr eaLnBrk="1" hangingPunct="1"/>
            <a:r>
              <a:rPr lang="el-GR" dirty="0" smtClean="0">
                <a:ea typeface="ＭＳ Ｐゴシック" pitchFamily="34" charset="-128"/>
              </a:rPr>
              <a:t>Το μέγεθος του </a:t>
            </a:r>
            <a:r>
              <a:rPr lang="el-GR" i="1" dirty="0">
                <a:solidFill>
                  <a:schemeClr val="accent1">
                    <a:lumMod val="75000"/>
                  </a:schemeClr>
                </a:solidFill>
                <a:ea typeface="ＭＳ Ｐゴシック" pitchFamily="34" charset="-128"/>
              </a:rPr>
              <a:t>συμπιεσμένου</a:t>
            </a:r>
            <a:r>
              <a:rPr lang="el-GR" dirty="0" smtClean="0">
                <a:ea typeface="ＭＳ Ｐゴシック" pitchFamily="34" charset="-128"/>
              </a:rPr>
              <a:t> ευρετηρίου είναι το </a:t>
            </a:r>
            <a:r>
              <a:rPr lang="en-US" dirty="0" smtClean="0">
                <a:solidFill>
                  <a:schemeClr val="accent1">
                    <a:lumMod val="75000"/>
                  </a:schemeClr>
                </a:solidFill>
                <a:ea typeface="ＭＳ Ｐゴシック" pitchFamily="34" charset="-128"/>
              </a:rPr>
              <a:t>35–50% </a:t>
            </a:r>
            <a:r>
              <a:rPr lang="el-GR" dirty="0" smtClean="0">
                <a:solidFill>
                  <a:schemeClr val="accent1">
                    <a:lumMod val="75000"/>
                  </a:schemeClr>
                </a:solidFill>
                <a:ea typeface="ＭＳ Ｐゴシック" pitchFamily="34" charset="-128"/>
              </a:rPr>
              <a:t>του όγκου του αρχικού κειμένου </a:t>
            </a:r>
          </a:p>
          <a:p>
            <a:pPr eaLnBrk="1" hangingPunct="1"/>
            <a:r>
              <a:rPr lang="el-GR" dirty="0" smtClean="0">
                <a:ea typeface="ＭＳ Ｐゴシック" pitchFamily="34" charset="-128"/>
              </a:rPr>
              <a:t>Αυτά αφορούν την Αγγλική (και παρόμοιες) γλώσσες</a:t>
            </a:r>
            <a:endParaRPr lang="en-US" dirty="0" smtClean="0">
              <a:ea typeface="ＭＳ Ｐゴシック" pitchFamily="34" charset="-128"/>
            </a:endParaRPr>
          </a:p>
        </p:txBody>
      </p:sp>
      <p:sp>
        <p:nvSpPr>
          <p:cNvPr id="67589" name="Slide Number Placeholder 4"/>
          <p:cNvSpPr>
            <a:spLocks noGrp="1"/>
          </p:cNvSpPr>
          <p:nvPr>
            <p:ph type="sldNum" sz="quarter" idx="12"/>
          </p:nvPr>
        </p:nvSpPr>
        <p:spPr bwMode="auto">
          <a:noFill/>
          <a:ln>
            <a:miter lim="800000"/>
            <a:headEnd/>
            <a:tailEnd/>
          </a:ln>
        </p:spPr>
        <p:txBody>
          <a:bodyPr/>
          <a:lstStyle/>
          <a:p>
            <a:fld id="{D026DD0F-6DA7-473B-9846-B669EC58F0EE}" type="slidenum">
              <a:rPr lang="en-US"/>
              <a:pPr/>
              <a:t>95</a:t>
            </a:fld>
            <a:endParaRPr lang="en-US"/>
          </a:p>
        </p:txBody>
      </p:sp>
      <p:sp>
        <p:nvSpPr>
          <p:cNvPr id="675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eaLnBrk="1" hangingPunct="1"/>
            <a:r>
              <a:rPr lang="el-GR" dirty="0" smtClean="0">
                <a:solidFill>
                  <a:schemeClr val="accent2">
                    <a:lumMod val="75000"/>
                  </a:schemeClr>
                </a:solidFill>
                <a:ea typeface="ＭＳ Ｐゴシック" pitchFamily="34" charset="-128"/>
              </a:rPr>
              <a:t>Συνδυαστικές μέθοδοι</a:t>
            </a:r>
            <a:endParaRPr lang="en-US" dirty="0" smtClean="0">
              <a:solidFill>
                <a:schemeClr val="accent2">
                  <a:lumMod val="75000"/>
                </a:schemeClr>
              </a:solidFill>
              <a:ea typeface="ＭＳ Ｐゴシック" pitchFamily="34" charset="-128"/>
            </a:endParaRPr>
          </a:p>
        </p:txBody>
      </p:sp>
      <p:sp>
        <p:nvSpPr>
          <p:cNvPr id="68611" name="Rectangle 3"/>
          <p:cNvSpPr>
            <a:spLocks noGrp="1" noChangeArrowheads="1"/>
          </p:cNvSpPr>
          <p:nvPr>
            <p:ph idx="1"/>
          </p:nvPr>
        </p:nvSpPr>
        <p:spPr>
          <a:xfrm>
            <a:off x="685800" y="1752600"/>
            <a:ext cx="7846640" cy="1820416"/>
          </a:xfrm>
        </p:spPr>
        <p:txBody>
          <a:bodyPr/>
          <a:lstStyle/>
          <a:p>
            <a:pPr eaLnBrk="1" hangingPunct="1"/>
            <a:r>
              <a:rPr lang="el-GR" dirty="0" smtClean="0">
                <a:ea typeface="ＭＳ Ｐゴシック" pitchFamily="34" charset="-128"/>
              </a:rPr>
              <a:t>Αυτές οι δυο προσεγγίσεις μπορεί να συνδυαστούν</a:t>
            </a:r>
            <a:endParaRPr lang="en-US" dirty="0" smtClean="0">
              <a:ea typeface="ＭＳ Ｐゴシック" pitchFamily="34" charset="-128"/>
            </a:endParaRPr>
          </a:p>
          <a:p>
            <a:pPr lvl="1" eaLnBrk="1" hangingPunct="1"/>
            <a:r>
              <a:rPr lang="el-GR" dirty="0" smtClean="0">
                <a:ea typeface="ＭＳ Ｐゴシック" pitchFamily="34" charset="-128"/>
              </a:rPr>
              <a:t>Για συγκεκριμένες φράσεις </a:t>
            </a:r>
            <a:r>
              <a:rPr lang="en-US" dirty="0" smtClean="0">
                <a:ea typeface="ＭＳ Ｐゴシック" pitchFamily="34" charset="-128"/>
              </a:rPr>
              <a:t>(</a:t>
            </a:r>
            <a:r>
              <a:rPr lang="en-US" b="1" i="1" dirty="0" smtClean="0">
                <a:ea typeface="ＭＳ Ｐゴシック" pitchFamily="34" charset="-128"/>
              </a:rPr>
              <a:t>“Michael Jackson”, “Britney Spears”</a:t>
            </a:r>
            <a:r>
              <a:rPr lang="en-US" dirty="0" smtClean="0">
                <a:ea typeface="ＭＳ Ｐゴシック" pitchFamily="34" charset="-128"/>
              </a:rPr>
              <a:t>)</a:t>
            </a:r>
            <a:r>
              <a:rPr lang="el-GR" dirty="0" smtClean="0">
                <a:ea typeface="ＭＳ Ｐゴシック" pitchFamily="34" charset="-128"/>
              </a:rPr>
              <a:t> η συνεχής συγχώνευση καταχωρήσεων ευρετηρίου θέσεων δεν είναι αποδοτική </a:t>
            </a:r>
            <a:r>
              <a:rPr lang="en-US" dirty="0" smtClean="0">
                <a:ea typeface="ＭＳ Ｐゴシック" pitchFamily="34" charset="-128"/>
              </a:rPr>
              <a:t> </a:t>
            </a:r>
            <a:endParaRPr lang="el-GR" dirty="0" smtClean="0">
              <a:ea typeface="ＭＳ Ｐゴシック" pitchFamily="34" charset="-128"/>
            </a:endParaRPr>
          </a:p>
          <a:p>
            <a:pPr lvl="2" eaLnBrk="1" hangingPunct="1"/>
            <a:r>
              <a:rPr lang="el-GR" dirty="0" smtClean="0">
                <a:ea typeface="ＭＳ Ｐゴシック" pitchFamily="34" charset="-128"/>
              </a:rPr>
              <a:t>Ακόμα περισσότερο για φράσεις όπως </a:t>
            </a:r>
            <a:r>
              <a:rPr lang="en-US" dirty="0" smtClean="0">
                <a:ea typeface="ＭＳ Ｐゴシック" pitchFamily="34" charset="-128"/>
              </a:rPr>
              <a:t> </a:t>
            </a:r>
            <a:r>
              <a:rPr lang="en-US" b="1" i="1" dirty="0" smtClean="0">
                <a:ea typeface="ＭＳ Ｐゴシック" pitchFamily="34" charset="-128"/>
              </a:rPr>
              <a:t>“The Who”</a:t>
            </a:r>
          </a:p>
        </p:txBody>
      </p:sp>
      <p:sp>
        <p:nvSpPr>
          <p:cNvPr id="68613" name="Slide Number Placeholder 4"/>
          <p:cNvSpPr>
            <a:spLocks noGrp="1"/>
          </p:cNvSpPr>
          <p:nvPr>
            <p:ph type="sldNum" sz="quarter" idx="12"/>
          </p:nvPr>
        </p:nvSpPr>
        <p:spPr bwMode="auto">
          <a:noFill/>
          <a:ln>
            <a:miter lim="800000"/>
            <a:headEnd/>
            <a:tailEnd/>
          </a:ln>
        </p:spPr>
        <p:txBody>
          <a:bodyPr/>
          <a:lstStyle/>
          <a:p>
            <a:fld id="{368E2140-588A-4785-BF03-595F690584E4}" type="slidenum">
              <a:rPr lang="en-US"/>
              <a:pPr/>
              <a:t>96</a:t>
            </a:fld>
            <a:endParaRPr lang="en-US"/>
          </a:p>
        </p:txBody>
      </p:sp>
      <p:sp>
        <p:nvSpPr>
          <p:cNvPr id="6861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chemeClr val="tx1"/>
                </a:solidFill>
              </a:rPr>
              <a:t>Κεφ</a:t>
            </a:r>
            <a:r>
              <a:rPr lang="en-US" sz="1600" dirty="0" smtClean="0">
                <a:solidFill>
                  <a:schemeClr val="tx1"/>
                </a:solidFill>
              </a:rPr>
              <a:t>. </a:t>
            </a:r>
            <a:r>
              <a:rPr lang="en-US" sz="1600" dirty="0">
                <a:solidFill>
                  <a:schemeClr val="tx1"/>
                </a:solidFill>
              </a:rPr>
              <a:t>2.4.3</a:t>
            </a:r>
          </a:p>
        </p:txBody>
      </p:sp>
      <p:sp>
        <p:nvSpPr>
          <p:cNvPr id="2" name="TextBox 1"/>
          <p:cNvSpPr txBox="1"/>
          <p:nvPr/>
        </p:nvSpPr>
        <p:spPr>
          <a:xfrm>
            <a:off x="467544" y="4005064"/>
            <a:ext cx="6936432" cy="1557349"/>
          </a:xfrm>
          <a:prstGeom prst="rect">
            <a:avLst/>
          </a:prstGeom>
          <a:noFill/>
        </p:spPr>
        <p:txBody>
          <a:bodyPr wrap="square" rtlCol="0">
            <a:spAutoFit/>
          </a:bodyPr>
          <a:lstStyle/>
          <a:p>
            <a:pPr defTabSz="457200">
              <a:spcBef>
                <a:spcPct val="20000"/>
              </a:spcBef>
              <a:buClr>
                <a:srgbClr val="437085"/>
              </a:buClr>
            </a:pPr>
            <a:r>
              <a:rPr lang="el-GR" sz="2800" dirty="0">
                <a:solidFill>
                  <a:schemeClr val="tx1"/>
                </a:solidFill>
                <a:latin typeface="+mn-lt"/>
                <a:ea typeface="ＭＳ Ｐゴシック" pitchFamily="34" charset="-128"/>
                <a:cs typeface="ＭＳ Ｐゴシック" pitchFamily="-65" charset="-128"/>
              </a:rPr>
              <a:t>Πότε </a:t>
            </a:r>
            <a:r>
              <a:rPr lang="en-US" sz="2800" dirty="0" err="1">
                <a:solidFill>
                  <a:schemeClr val="tx1"/>
                </a:solidFill>
                <a:latin typeface="+mn-lt"/>
                <a:ea typeface="ＭＳ Ｐゴシック" pitchFamily="34" charset="-128"/>
                <a:cs typeface="ＭＳ Ｐゴシック" pitchFamily="-65" charset="-128"/>
              </a:rPr>
              <a:t>biwords</a:t>
            </a:r>
            <a:r>
              <a:rPr lang="el-GR" sz="2800" dirty="0">
                <a:solidFill>
                  <a:schemeClr val="tx1"/>
                </a:solidFill>
                <a:latin typeface="+mn-lt"/>
                <a:ea typeface="ＭＳ Ｐゴシック" pitchFamily="34" charset="-128"/>
                <a:cs typeface="ＭＳ Ｐゴシック" pitchFamily="-65" charset="-128"/>
              </a:rPr>
              <a:t> αντί για </a:t>
            </a:r>
            <a:r>
              <a:rPr lang="en-US" sz="2800" dirty="0">
                <a:solidFill>
                  <a:schemeClr val="tx1"/>
                </a:solidFill>
                <a:latin typeface="+mn-lt"/>
                <a:ea typeface="ＭＳ Ｐゴシック" pitchFamily="34" charset="-128"/>
                <a:cs typeface="ＭＳ Ｐゴシック" pitchFamily="-65" charset="-128"/>
              </a:rPr>
              <a:t>positional indexes?</a:t>
            </a:r>
          </a:p>
          <a:p>
            <a:pPr marL="342900" indent="-342900" defTabSz="457200">
              <a:spcBef>
                <a:spcPct val="20000"/>
              </a:spcBef>
              <a:buClr>
                <a:srgbClr val="437085"/>
              </a:buClr>
              <a:buFont typeface="Wingdings" pitchFamily="-112" charset="2"/>
              <a:buChar char="§"/>
            </a:pPr>
            <a:r>
              <a:rPr lang="el-GR" sz="2800" dirty="0">
                <a:solidFill>
                  <a:schemeClr val="tx1"/>
                </a:solidFill>
                <a:latin typeface="+mn-lt"/>
                <a:ea typeface="ＭＳ Ｐゴシック" pitchFamily="34" charset="-128"/>
                <a:cs typeface="ＭＳ Ｐゴシック" pitchFamily="-65" charset="-128"/>
              </a:rPr>
              <a:t>Αυτά που συναντώνται συχνά</a:t>
            </a:r>
          </a:p>
          <a:p>
            <a:pPr marL="342900" indent="-342900" defTabSz="457200">
              <a:spcBef>
                <a:spcPct val="20000"/>
              </a:spcBef>
              <a:buClr>
                <a:srgbClr val="437085"/>
              </a:buClr>
              <a:buFont typeface="Wingdings" pitchFamily="-112" charset="2"/>
              <a:buChar char="§"/>
            </a:pPr>
            <a:r>
              <a:rPr lang="el-GR" sz="2800" dirty="0">
                <a:solidFill>
                  <a:schemeClr val="tx1"/>
                </a:solidFill>
                <a:latin typeface="+mn-lt"/>
                <a:ea typeface="ＭＳ Ｐゴシック" pitchFamily="34" charset="-128"/>
                <a:cs typeface="ＭＳ Ｐゴシック" pitchFamily="-65" charset="-128"/>
              </a:rPr>
              <a:t>Τις ποιο «ακριβές»</a:t>
            </a:r>
            <a:r>
              <a:rPr lang="en-US" sz="2800" dirty="0">
                <a:solidFill>
                  <a:schemeClr val="tx1"/>
                </a:solidFill>
                <a:latin typeface="+mn-lt"/>
                <a:ea typeface="ＭＳ Ｐゴシック" pitchFamily="34" charset="-128"/>
                <a:cs typeface="ＭＳ Ｐゴシック" pitchFamily="-65" charset="-128"/>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628650" y="44624"/>
            <a:ext cx="7886700" cy="1325563"/>
          </a:xfrm>
        </p:spPr>
        <p:txBody>
          <a:bodyPr/>
          <a:lstStyle/>
          <a:p>
            <a:r>
              <a:rPr lang="el-GR" dirty="0" smtClean="0">
                <a:ea typeface="ＭＳ Ｐゴシック" pitchFamily="-112" charset="-128"/>
              </a:rPr>
              <a:t>Βασικός αλγόριθμος συγχώνευσης </a:t>
            </a:r>
            <a:r>
              <a:rPr lang="en-US" dirty="0" smtClean="0">
                <a:solidFill>
                  <a:srgbClr val="FF0000"/>
                </a:solidFill>
                <a:ea typeface="ＭＳ Ｐゴシック" pitchFamily="-112" charset="-128"/>
              </a:rPr>
              <a:t>AND</a:t>
            </a:r>
          </a:p>
        </p:txBody>
      </p:sp>
      <p:sp>
        <p:nvSpPr>
          <p:cNvPr id="45059" name="Slide Number Placeholder 3"/>
          <p:cNvSpPr>
            <a:spLocks noGrp="1"/>
          </p:cNvSpPr>
          <p:nvPr>
            <p:ph type="sldNum" sz="quarter" idx="12"/>
          </p:nvPr>
        </p:nvSpPr>
        <p:spPr bwMode="auto">
          <a:noFill/>
          <a:ln>
            <a:miter lim="800000"/>
            <a:headEnd/>
            <a:tailEnd/>
          </a:ln>
        </p:spPr>
        <p:txBody>
          <a:bodyPr/>
          <a:lstStyle/>
          <a:p>
            <a:fld id="{4776E7E5-D6AA-4029-8717-159B97984A03}" type="slidenum">
              <a:rPr lang="en-US"/>
              <a:pPr/>
              <a:t>97</a:t>
            </a:fld>
            <a:endParaRPr lang="en-US"/>
          </a:p>
        </p:txBody>
      </p:sp>
      <p:pic>
        <p:nvPicPr>
          <p:cNvPr id="45060" name="Picture 5"/>
          <p:cNvPicPr>
            <a:picLocks noChangeAspect="1"/>
          </p:cNvPicPr>
          <p:nvPr/>
        </p:nvPicPr>
        <p:blipFill>
          <a:blip r:embed="rId2" cstate="print"/>
          <a:srcRect/>
          <a:stretch>
            <a:fillRect/>
          </a:stretch>
        </p:blipFill>
        <p:spPr bwMode="auto">
          <a:xfrm>
            <a:off x="683568" y="1124744"/>
            <a:ext cx="6858000" cy="5116513"/>
          </a:xfrm>
          <a:prstGeom prst="rect">
            <a:avLst/>
          </a:prstGeom>
          <a:noFill/>
          <a:ln w="9525">
            <a:noFill/>
            <a:miter lim="800000"/>
            <a:headEnd/>
            <a:tailEnd/>
          </a:ln>
        </p:spPr>
      </p:pic>
    </p:spTree>
    <p:extLst>
      <p:ext uri="{BB962C8B-B14F-4D97-AF65-F5344CB8AC3E}">
        <p14:creationId xmlns:p14="http://schemas.microsoft.com/office/powerpoint/2010/main" val="322270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67544" y="548680"/>
            <a:ext cx="7886700" cy="432048"/>
          </a:xfrm>
        </p:spPr>
        <p:txBody>
          <a:bodyPr>
            <a:noAutofit/>
          </a:bodyPr>
          <a:lstStyle/>
          <a:p>
            <a:pPr algn="ctr"/>
            <a:r>
              <a:rPr lang="el-GR" sz="4000" dirty="0">
                <a:ea typeface="ＭＳ Ｐゴシック" pitchFamily="-112" charset="-128"/>
              </a:rPr>
              <a:t>Βασικός αλγόριθμος συγχώνευσης</a:t>
            </a:r>
            <a:endParaRPr lang="en-US" sz="4000" dirty="0" smtClean="0">
              <a:solidFill>
                <a:schemeClr val="accent2">
                  <a:lumMod val="75000"/>
                </a:schemeClr>
              </a:solidFill>
              <a:ea typeface="ＭＳ Ｐゴシック" pitchFamily="-112" charset="-128"/>
            </a:endParaRPr>
          </a:p>
        </p:txBody>
      </p:sp>
      <p:sp>
        <p:nvSpPr>
          <p:cNvPr id="7" name="TextBox 6"/>
          <p:cNvSpPr txBox="1"/>
          <p:nvPr/>
        </p:nvSpPr>
        <p:spPr>
          <a:xfrm>
            <a:off x="721396" y="1700808"/>
            <a:ext cx="7632848" cy="4154984"/>
          </a:xfrm>
          <a:prstGeom prst="rect">
            <a:avLst/>
          </a:prstGeom>
          <a:noFill/>
        </p:spPr>
        <p:txBody>
          <a:bodyPr wrap="square" rtlCol="0">
            <a:spAutoFit/>
          </a:bodyPr>
          <a:lstStyle/>
          <a:p>
            <a:r>
              <a:rPr lang="en-GB" b="1" dirty="0">
                <a:solidFill>
                  <a:schemeClr val="tx1"/>
                </a:solidFill>
                <a:latin typeface="+mn-lt"/>
              </a:rPr>
              <a:t>Exercise 1.11 [⋆⋆</a:t>
            </a:r>
            <a:r>
              <a:rPr lang="en-GB" b="1" dirty="0" smtClean="0">
                <a:solidFill>
                  <a:schemeClr val="tx1"/>
                </a:solidFill>
                <a:latin typeface="+mn-lt"/>
              </a:rPr>
              <a:t>] </a:t>
            </a:r>
            <a:r>
              <a:rPr lang="en-US" b="1" dirty="0" smtClean="0">
                <a:solidFill>
                  <a:schemeClr val="tx1"/>
                </a:solidFill>
                <a:latin typeface="+mn-lt"/>
              </a:rPr>
              <a:t>(</a:t>
            </a:r>
            <a:r>
              <a:rPr lang="el-GR" b="1" dirty="0" smtClean="0">
                <a:solidFill>
                  <a:schemeClr val="tx1"/>
                </a:solidFill>
                <a:latin typeface="+mn-lt"/>
              </a:rPr>
              <a:t>αλλαγή για </a:t>
            </a:r>
            <a:r>
              <a:rPr lang="en-US" b="1" dirty="0" smtClean="0">
                <a:solidFill>
                  <a:schemeClr val="tx1"/>
                </a:solidFill>
                <a:latin typeface="+mn-lt"/>
              </a:rPr>
              <a:t>AND NOT)</a:t>
            </a:r>
            <a:endParaRPr lang="en-GB" b="1" dirty="0">
              <a:solidFill>
                <a:schemeClr val="tx1"/>
              </a:solidFill>
              <a:latin typeface="+mn-lt"/>
            </a:endParaRPr>
          </a:p>
          <a:p>
            <a:r>
              <a:rPr lang="en-US" dirty="0">
                <a:solidFill>
                  <a:schemeClr val="tx1"/>
                </a:solidFill>
                <a:latin typeface="+mn-lt"/>
              </a:rPr>
              <a:t>How should the Boolean query </a:t>
            </a:r>
            <a:r>
              <a:rPr lang="en-US" b="1" dirty="0">
                <a:solidFill>
                  <a:schemeClr val="tx1"/>
                </a:solidFill>
                <a:latin typeface="+mn-lt"/>
              </a:rPr>
              <a:t>x </a:t>
            </a:r>
            <a:r>
              <a:rPr lang="en-US" b="1" dirty="0">
                <a:solidFill>
                  <a:srgbClr val="FF0000"/>
                </a:solidFill>
                <a:latin typeface="+mn-lt"/>
              </a:rPr>
              <a:t>AND NOT</a:t>
            </a:r>
            <a:r>
              <a:rPr lang="en-US" b="1" dirty="0">
                <a:solidFill>
                  <a:schemeClr val="tx1"/>
                </a:solidFill>
                <a:latin typeface="+mn-lt"/>
              </a:rPr>
              <a:t> y </a:t>
            </a:r>
            <a:r>
              <a:rPr lang="en-US" dirty="0">
                <a:solidFill>
                  <a:schemeClr val="tx1"/>
                </a:solidFill>
                <a:latin typeface="+mn-lt"/>
              </a:rPr>
              <a:t>be handled? Why is naive evaluation</a:t>
            </a:r>
            <a:r>
              <a:rPr lang="el-GR" dirty="0">
                <a:solidFill>
                  <a:schemeClr val="tx1"/>
                </a:solidFill>
                <a:latin typeface="+mn-lt"/>
              </a:rPr>
              <a:t> </a:t>
            </a:r>
            <a:r>
              <a:rPr lang="en-US" dirty="0">
                <a:solidFill>
                  <a:schemeClr val="tx1"/>
                </a:solidFill>
                <a:latin typeface="+mn-lt"/>
              </a:rPr>
              <a:t>of this query normally very expensive? </a:t>
            </a:r>
            <a:endParaRPr lang="el-GR" dirty="0">
              <a:solidFill>
                <a:schemeClr val="tx1"/>
              </a:solidFill>
              <a:latin typeface="+mn-lt"/>
            </a:endParaRPr>
          </a:p>
          <a:p>
            <a:r>
              <a:rPr lang="en-US" dirty="0">
                <a:solidFill>
                  <a:schemeClr val="tx1"/>
                </a:solidFill>
                <a:latin typeface="+mn-lt"/>
              </a:rPr>
              <a:t>Write out </a:t>
            </a:r>
            <a:r>
              <a:rPr lang="en-US" i="1" dirty="0">
                <a:solidFill>
                  <a:schemeClr val="tx1"/>
                </a:solidFill>
                <a:latin typeface="+mn-lt"/>
              </a:rPr>
              <a:t>a postings merge algorithm </a:t>
            </a:r>
            <a:r>
              <a:rPr lang="en-US" dirty="0">
                <a:solidFill>
                  <a:schemeClr val="tx1"/>
                </a:solidFill>
                <a:latin typeface="+mn-lt"/>
              </a:rPr>
              <a:t>that</a:t>
            </a:r>
            <a:r>
              <a:rPr lang="el-GR" dirty="0">
                <a:solidFill>
                  <a:schemeClr val="tx1"/>
                </a:solidFill>
                <a:latin typeface="+mn-lt"/>
              </a:rPr>
              <a:t> </a:t>
            </a:r>
            <a:r>
              <a:rPr lang="en-GB" dirty="0">
                <a:solidFill>
                  <a:schemeClr val="tx1"/>
                </a:solidFill>
                <a:latin typeface="+mn-lt"/>
              </a:rPr>
              <a:t>evaluates this query efficiently.</a:t>
            </a:r>
            <a:endParaRPr lang="el-GR" dirty="0">
              <a:solidFill>
                <a:schemeClr val="tx1"/>
              </a:solidFill>
              <a:latin typeface="+mn-lt"/>
            </a:endParaRPr>
          </a:p>
          <a:p>
            <a:endParaRPr lang="en-GB" b="1" dirty="0" smtClean="0">
              <a:solidFill>
                <a:schemeClr val="tx1"/>
              </a:solidFill>
              <a:latin typeface="+mn-lt"/>
            </a:endParaRPr>
          </a:p>
          <a:p>
            <a:r>
              <a:rPr lang="en-GB" b="1" dirty="0" smtClean="0">
                <a:solidFill>
                  <a:schemeClr val="tx1"/>
                </a:solidFill>
                <a:latin typeface="+mn-lt"/>
              </a:rPr>
              <a:t>Exercise </a:t>
            </a:r>
            <a:r>
              <a:rPr lang="en-GB" b="1" dirty="0">
                <a:solidFill>
                  <a:schemeClr val="tx1"/>
                </a:solidFill>
                <a:latin typeface="+mn-lt"/>
              </a:rPr>
              <a:t>1.10 </a:t>
            </a:r>
            <a:r>
              <a:rPr lang="en-GB" dirty="0">
                <a:solidFill>
                  <a:schemeClr val="tx1"/>
                </a:solidFill>
                <a:latin typeface="+mn-lt"/>
              </a:rPr>
              <a:t>[⋆⋆</a:t>
            </a:r>
            <a:r>
              <a:rPr lang="en-GB" dirty="0" smtClean="0">
                <a:solidFill>
                  <a:schemeClr val="tx1"/>
                </a:solidFill>
                <a:latin typeface="+mn-lt"/>
              </a:rPr>
              <a:t>] </a:t>
            </a:r>
            <a:r>
              <a:rPr lang="en-US" b="1" dirty="0">
                <a:solidFill>
                  <a:schemeClr val="tx1"/>
                </a:solidFill>
                <a:latin typeface="+mn-lt"/>
              </a:rPr>
              <a:t>(</a:t>
            </a:r>
            <a:r>
              <a:rPr lang="el-GR" b="1" dirty="0">
                <a:solidFill>
                  <a:schemeClr val="tx1"/>
                </a:solidFill>
                <a:latin typeface="+mn-lt"/>
              </a:rPr>
              <a:t>αλλαγή για </a:t>
            </a:r>
            <a:r>
              <a:rPr lang="en-US" b="1" dirty="0" smtClean="0">
                <a:solidFill>
                  <a:schemeClr val="tx1"/>
                </a:solidFill>
                <a:latin typeface="+mn-lt"/>
              </a:rPr>
              <a:t>OR)</a:t>
            </a:r>
            <a:endParaRPr lang="en-GB" dirty="0">
              <a:solidFill>
                <a:schemeClr val="tx1"/>
              </a:solidFill>
              <a:latin typeface="+mn-lt"/>
            </a:endParaRPr>
          </a:p>
          <a:p>
            <a:r>
              <a:rPr lang="en-US" dirty="0">
                <a:solidFill>
                  <a:schemeClr val="tx1"/>
                </a:solidFill>
                <a:latin typeface="+mn-lt"/>
              </a:rPr>
              <a:t>Write out a </a:t>
            </a:r>
            <a:r>
              <a:rPr lang="en-US" dirty="0" smtClean="0">
                <a:solidFill>
                  <a:schemeClr val="tx1"/>
                </a:solidFill>
                <a:latin typeface="+mn-lt"/>
              </a:rPr>
              <a:t>postings</a:t>
            </a:r>
            <a:r>
              <a:rPr lang="el-GR" dirty="0" smtClean="0">
                <a:solidFill>
                  <a:schemeClr val="tx1"/>
                </a:solidFill>
                <a:latin typeface="+mn-lt"/>
              </a:rPr>
              <a:t> </a:t>
            </a:r>
            <a:r>
              <a:rPr lang="en-US" dirty="0" smtClean="0">
                <a:solidFill>
                  <a:schemeClr val="tx1"/>
                </a:solidFill>
                <a:latin typeface="+mn-lt"/>
              </a:rPr>
              <a:t>merge </a:t>
            </a:r>
            <a:r>
              <a:rPr lang="en-US" dirty="0">
                <a:solidFill>
                  <a:schemeClr val="tx1"/>
                </a:solidFill>
                <a:latin typeface="+mn-lt"/>
              </a:rPr>
              <a:t>algorithm, </a:t>
            </a:r>
            <a:r>
              <a:rPr lang="en-US" dirty="0" smtClean="0">
                <a:solidFill>
                  <a:schemeClr val="tx1"/>
                </a:solidFill>
                <a:latin typeface="+mn-lt"/>
              </a:rPr>
              <a:t>for </a:t>
            </a:r>
            <a:r>
              <a:rPr lang="en-US" dirty="0">
                <a:solidFill>
                  <a:schemeClr val="tx1"/>
                </a:solidFill>
                <a:latin typeface="+mn-lt"/>
              </a:rPr>
              <a:t>an </a:t>
            </a:r>
            <a:r>
              <a:rPr lang="en-US" b="1" i="1" dirty="0">
                <a:solidFill>
                  <a:schemeClr val="tx1"/>
                </a:solidFill>
                <a:latin typeface="+mn-lt"/>
              </a:rPr>
              <a:t>x </a:t>
            </a:r>
            <a:r>
              <a:rPr lang="en-US" b="1" dirty="0">
                <a:solidFill>
                  <a:srgbClr val="FF0000"/>
                </a:solidFill>
                <a:latin typeface="+mn-lt"/>
              </a:rPr>
              <a:t>OR</a:t>
            </a:r>
            <a:r>
              <a:rPr lang="en-US" b="1" dirty="0">
                <a:solidFill>
                  <a:schemeClr val="tx1"/>
                </a:solidFill>
                <a:latin typeface="+mn-lt"/>
              </a:rPr>
              <a:t> </a:t>
            </a:r>
            <a:r>
              <a:rPr lang="en-US" b="1" i="1" dirty="0" smtClean="0">
                <a:solidFill>
                  <a:schemeClr val="tx1"/>
                </a:solidFill>
                <a:latin typeface="+mn-lt"/>
              </a:rPr>
              <a:t>y</a:t>
            </a:r>
            <a:r>
              <a:rPr lang="el-GR" b="1" i="1" dirty="0" smtClean="0">
                <a:solidFill>
                  <a:schemeClr val="tx1"/>
                </a:solidFill>
                <a:latin typeface="+mn-lt"/>
              </a:rPr>
              <a:t> </a:t>
            </a:r>
            <a:r>
              <a:rPr lang="en-GB" dirty="0" smtClean="0">
                <a:solidFill>
                  <a:schemeClr val="tx1"/>
                </a:solidFill>
                <a:latin typeface="+mn-lt"/>
              </a:rPr>
              <a:t>query</a:t>
            </a:r>
            <a:endParaRPr lang="el-GR" dirty="0" smtClean="0">
              <a:solidFill>
                <a:schemeClr val="tx1"/>
              </a:solidFill>
              <a:latin typeface="+mn-lt"/>
            </a:endParaRPr>
          </a:p>
          <a:p>
            <a:endParaRPr lang="el-GR" dirty="0">
              <a:solidFill>
                <a:schemeClr val="tx1"/>
              </a:solidFill>
              <a:latin typeface="+mn-lt"/>
            </a:endParaRPr>
          </a:p>
          <a:p>
            <a:endParaRPr lang="el-GR" dirty="0">
              <a:solidFill>
                <a:schemeClr val="tx1"/>
              </a:solidFill>
              <a:latin typeface="+mn-lt"/>
            </a:endParaRPr>
          </a:p>
        </p:txBody>
      </p:sp>
    </p:spTree>
    <p:extLst>
      <p:ext uri="{BB962C8B-B14F-4D97-AF65-F5344CB8AC3E}">
        <p14:creationId xmlns:p14="http://schemas.microsoft.com/office/powerpoint/2010/main" val="3427158456"/>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1600" y="1484784"/>
            <a:ext cx="7272808" cy="2000548"/>
          </a:xfrm>
          <a:prstGeom prst="rect">
            <a:avLst/>
          </a:prstGeom>
          <a:noFill/>
        </p:spPr>
        <p:txBody>
          <a:bodyPr wrap="square" rtlCol="0">
            <a:spAutoFit/>
          </a:bodyPr>
          <a:lstStyle/>
          <a:p>
            <a:r>
              <a:rPr lang="en-GB" b="1" dirty="0">
                <a:solidFill>
                  <a:schemeClr val="tx1"/>
                </a:solidFill>
                <a:latin typeface="+mn-lt"/>
              </a:rPr>
              <a:t>Exercise 1.4 </a:t>
            </a:r>
            <a:r>
              <a:rPr lang="en-GB" dirty="0">
                <a:solidFill>
                  <a:schemeClr val="tx1"/>
                </a:solidFill>
                <a:latin typeface="+mn-lt"/>
              </a:rPr>
              <a:t>[⋆]</a:t>
            </a:r>
          </a:p>
          <a:p>
            <a:r>
              <a:rPr lang="en-US" sz="2000" dirty="0">
                <a:solidFill>
                  <a:schemeClr val="tx1"/>
                </a:solidFill>
                <a:latin typeface="+mn-lt"/>
              </a:rPr>
              <a:t>For the queries below, can we still run through </a:t>
            </a:r>
            <a:r>
              <a:rPr lang="en-US" sz="2000" dirty="0" smtClean="0">
                <a:solidFill>
                  <a:schemeClr val="tx1"/>
                </a:solidFill>
                <a:latin typeface="+mn-lt"/>
              </a:rPr>
              <a:t>the</a:t>
            </a:r>
            <a:r>
              <a:rPr lang="el-GR" sz="2000" dirty="0" smtClean="0">
                <a:solidFill>
                  <a:schemeClr val="tx1"/>
                </a:solidFill>
                <a:latin typeface="+mn-lt"/>
              </a:rPr>
              <a:t> </a:t>
            </a:r>
            <a:r>
              <a:rPr lang="en-US" sz="2000" dirty="0" smtClean="0">
                <a:solidFill>
                  <a:schemeClr val="tx1"/>
                </a:solidFill>
                <a:latin typeface="+mn-lt"/>
              </a:rPr>
              <a:t>intersection </a:t>
            </a:r>
            <a:r>
              <a:rPr lang="en-US" sz="2000" dirty="0">
                <a:solidFill>
                  <a:schemeClr val="tx1"/>
                </a:solidFill>
                <a:latin typeface="+mn-lt"/>
              </a:rPr>
              <a:t>in time </a:t>
            </a:r>
            <a:r>
              <a:rPr lang="en-US" sz="2000" i="1" dirty="0">
                <a:solidFill>
                  <a:schemeClr val="tx1"/>
                </a:solidFill>
                <a:latin typeface="+mn-lt"/>
              </a:rPr>
              <a:t>O</a:t>
            </a:r>
            <a:r>
              <a:rPr lang="en-US" sz="2000" dirty="0">
                <a:solidFill>
                  <a:schemeClr val="tx1"/>
                </a:solidFill>
                <a:latin typeface="+mn-lt"/>
              </a:rPr>
              <a:t>(</a:t>
            </a:r>
            <a:r>
              <a:rPr lang="en-US" sz="2000" i="1" dirty="0">
                <a:solidFill>
                  <a:schemeClr val="tx1"/>
                </a:solidFill>
                <a:latin typeface="+mn-lt"/>
              </a:rPr>
              <a:t>x </a:t>
            </a:r>
            <a:r>
              <a:rPr lang="en-US" sz="2000" dirty="0">
                <a:solidFill>
                  <a:schemeClr val="tx1"/>
                </a:solidFill>
                <a:latin typeface="+mn-lt"/>
              </a:rPr>
              <a:t>+ </a:t>
            </a:r>
            <a:r>
              <a:rPr lang="en-US" sz="2000" i="1" dirty="0">
                <a:solidFill>
                  <a:schemeClr val="tx1"/>
                </a:solidFill>
                <a:latin typeface="+mn-lt"/>
              </a:rPr>
              <a:t>y</a:t>
            </a:r>
            <a:r>
              <a:rPr lang="en-US" sz="2000" dirty="0" smtClean="0">
                <a:solidFill>
                  <a:schemeClr val="tx1"/>
                </a:solidFill>
                <a:latin typeface="+mn-lt"/>
              </a:rPr>
              <a:t>),</a:t>
            </a:r>
            <a:r>
              <a:rPr lang="el-GR" sz="2000" dirty="0" smtClean="0">
                <a:solidFill>
                  <a:schemeClr val="tx1"/>
                </a:solidFill>
                <a:latin typeface="+mn-lt"/>
              </a:rPr>
              <a:t> </a:t>
            </a:r>
            <a:r>
              <a:rPr lang="en-US" sz="2000" dirty="0" smtClean="0">
                <a:solidFill>
                  <a:schemeClr val="tx1"/>
                </a:solidFill>
                <a:latin typeface="+mn-lt"/>
              </a:rPr>
              <a:t>where </a:t>
            </a:r>
            <a:r>
              <a:rPr lang="en-US" sz="2000" i="1" dirty="0">
                <a:solidFill>
                  <a:schemeClr val="tx1"/>
                </a:solidFill>
                <a:latin typeface="+mn-lt"/>
              </a:rPr>
              <a:t>x </a:t>
            </a:r>
            <a:r>
              <a:rPr lang="en-US" sz="2000" dirty="0">
                <a:solidFill>
                  <a:schemeClr val="tx1"/>
                </a:solidFill>
                <a:latin typeface="+mn-lt"/>
              </a:rPr>
              <a:t>and </a:t>
            </a:r>
            <a:r>
              <a:rPr lang="en-US" sz="2000" i="1" dirty="0">
                <a:solidFill>
                  <a:schemeClr val="tx1"/>
                </a:solidFill>
                <a:latin typeface="+mn-lt"/>
              </a:rPr>
              <a:t>y </a:t>
            </a:r>
            <a:r>
              <a:rPr lang="en-US" sz="2000" dirty="0">
                <a:solidFill>
                  <a:schemeClr val="tx1"/>
                </a:solidFill>
                <a:latin typeface="+mn-lt"/>
              </a:rPr>
              <a:t>are the lengths of the postings lists for Brutus and Caesar? If </a:t>
            </a:r>
            <a:r>
              <a:rPr lang="en-US" sz="2000" dirty="0" smtClean="0">
                <a:solidFill>
                  <a:schemeClr val="tx1"/>
                </a:solidFill>
                <a:latin typeface="+mn-lt"/>
              </a:rPr>
              <a:t>not,</a:t>
            </a:r>
            <a:r>
              <a:rPr lang="el-GR" sz="2000" dirty="0" smtClean="0">
                <a:solidFill>
                  <a:schemeClr val="tx1"/>
                </a:solidFill>
                <a:latin typeface="+mn-lt"/>
              </a:rPr>
              <a:t> </a:t>
            </a:r>
            <a:r>
              <a:rPr lang="en-US" sz="2000" dirty="0" smtClean="0">
                <a:solidFill>
                  <a:schemeClr val="tx1"/>
                </a:solidFill>
                <a:latin typeface="+mn-lt"/>
              </a:rPr>
              <a:t>what</a:t>
            </a:r>
            <a:r>
              <a:rPr lang="el-GR" sz="2000" dirty="0">
                <a:solidFill>
                  <a:schemeClr val="tx1"/>
                </a:solidFill>
                <a:latin typeface="+mn-lt"/>
              </a:rPr>
              <a:t> </a:t>
            </a:r>
            <a:r>
              <a:rPr lang="en-GB" sz="2000" dirty="0" smtClean="0">
                <a:solidFill>
                  <a:schemeClr val="tx1"/>
                </a:solidFill>
                <a:latin typeface="+mn-lt"/>
              </a:rPr>
              <a:t>can </a:t>
            </a:r>
            <a:r>
              <a:rPr lang="en-GB" sz="2000" dirty="0">
                <a:solidFill>
                  <a:schemeClr val="tx1"/>
                </a:solidFill>
                <a:latin typeface="+mn-lt"/>
              </a:rPr>
              <a:t>we achieve?</a:t>
            </a:r>
          </a:p>
          <a:p>
            <a:r>
              <a:rPr lang="en-US" sz="2000" dirty="0">
                <a:solidFill>
                  <a:schemeClr val="tx1"/>
                </a:solidFill>
                <a:latin typeface="+mn-lt"/>
              </a:rPr>
              <a:t>a. Brutus AND NOT Caesar</a:t>
            </a:r>
          </a:p>
          <a:p>
            <a:r>
              <a:rPr lang="en-US" sz="2000" dirty="0">
                <a:solidFill>
                  <a:schemeClr val="tx1"/>
                </a:solidFill>
                <a:latin typeface="+mn-lt"/>
              </a:rPr>
              <a:t>b. Brutus OR NOT Caesar</a:t>
            </a:r>
            <a:endParaRPr lang="el-GR" sz="2000" dirty="0">
              <a:solidFill>
                <a:schemeClr val="tx1"/>
              </a:solidFill>
              <a:latin typeface="+mn-lt"/>
            </a:endParaRPr>
          </a:p>
        </p:txBody>
      </p:sp>
      <p:sp>
        <p:nvSpPr>
          <p:cNvPr id="10" name="Title 1"/>
          <p:cNvSpPr>
            <a:spLocks noGrp="1"/>
          </p:cNvSpPr>
          <p:nvPr>
            <p:ph type="title"/>
          </p:nvPr>
        </p:nvSpPr>
        <p:spPr>
          <a:xfrm>
            <a:off x="467544" y="548680"/>
            <a:ext cx="7886700" cy="432048"/>
          </a:xfrm>
        </p:spPr>
        <p:txBody>
          <a:bodyPr>
            <a:noAutofit/>
          </a:bodyPr>
          <a:lstStyle/>
          <a:p>
            <a:pPr algn="ctr"/>
            <a:r>
              <a:rPr lang="el-GR" sz="4000" dirty="0">
                <a:ea typeface="ＭＳ Ｐゴシック" pitchFamily="-112" charset="-128"/>
              </a:rPr>
              <a:t>Βασικός αλγόριθμος συγχώνευσης</a:t>
            </a:r>
            <a:endParaRPr lang="en-US" sz="4000" dirty="0" smtClean="0">
              <a:solidFill>
                <a:schemeClr val="accent2">
                  <a:lumMod val="75000"/>
                </a:schemeClr>
              </a:solidFill>
              <a:ea typeface="ＭＳ Ｐゴシック" pitchFamily="-112" charset="-128"/>
            </a:endParaRPr>
          </a:p>
        </p:txBody>
      </p:sp>
    </p:spTree>
    <p:extLst>
      <p:ext uri="{BB962C8B-B14F-4D97-AF65-F5344CB8AC3E}">
        <p14:creationId xmlns:p14="http://schemas.microsoft.com/office/powerpoint/2010/main" val="71909662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2214</TotalTime>
  <Words>5866</Words>
  <Application>Microsoft Office PowerPoint</Application>
  <PresentationFormat>On-screen Show (4:3)</PresentationFormat>
  <Paragraphs>1102</Paragraphs>
  <Slides>100</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100</vt:i4>
      </vt:variant>
    </vt:vector>
  </HeadingPairs>
  <TitlesOfParts>
    <vt:vector size="116" baseType="lpstr">
      <vt:lpstr>Arial Unicode MS</vt:lpstr>
      <vt:lpstr>MS Mincho</vt:lpstr>
      <vt:lpstr>ＭＳ Ｐゴシック</vt:lpstr>
      <vt:lpstr>Arial</vt:lpstr>
      <vt:lpstr>Calibri</vt:lpstr>
      <vt:lpstr>Calibri Light</vt:lpstr>
      <vt:lpstr>Comic Sans MS</vt:lpstr>
      <vt:lpstr>Courier New</vt:lpstr>
      <vt:lpstr>楷体_GB2312</vt:lpstr>
      <vt:lpstr>Lucida Sans</vt:lpstr>
      <vt:lpstr>Lucida Sans Unicode</vt:lpstr>
      <vt:lpstr>Symbol</vt:lpstr>
      <vt:lpstr>Tahoma</vt:lpstr>
      <vt:lpstr>Times New Roman</vt:lpstr>
      <vt:lpstr>Wingdings</vt:lpstr>
      <vt:lpstr>Office Theme</vt:lpstr>
      <vt:lpstr>PowerPoint Presentation</vt:lpstr>
      <vt:lpstr>Ορισμός</vt:lpstr>
      <vt:lpstr>Τι είναι η Ανάκτηση Πληροφορίας (Information Retrieval);</vt:lpstr>
      <vt:lpstr>Βασικές έννοιες</vt:lpstr>
      <vt:lpstr>Αξιολόγηση</vt:lpstr>
      <vt:lpstr>Το κλασικό μοντέλο αναζήτησης (search model)</vt:lpstr>
      <vt:lpstr>PowerPoint Presentation</vt:lpstr>
      <vt:lpstr>Βασικά Βήματα</vt:lpstr>
      <vt:lpstr>Boolean Ανάκτηση</vt:lpstr>
      <vt:lpstr>PowerPoint Presentation</vt:lpstr>
      <vt:lpstr>PowerPoint Presentation</vt:lpstr>
      <vt:lpstr>Για να δούμε τα βασικά …</vt:lpstr>
      <vt:lpstr>PowerPoint Presentation</vt:lpstr>
      <vt:lpstr>Βασική Ορολογία</vt:lpstr>
      <vt:lpstr>Βελτιστοποίηση ερωτήματος</vt:lpstr>
      <vt:lpstr>Βελτιστοποίηση ερωτήματος</vt:lpstr>
      <vt:lpstr>Βελτιστοποίηση ερωτήματος</vt:lpstr>
      <vt:lpstr>Βελτιστοποίηση ερωτήματος</vt:lpstr>
      <vt:lpstr>PowerPoint Presentation</vt:lpstr>
      <vt:lpstr>PowerPoint Presentation</vt:lpstr>
      <vt:lpstr>Boolean ερωτήματα: Ακριβές ταίριασμα (Exact match)</vt:lpstr>
      <vt:lpstr>Παράδειγμα: WestLaw   http://www.westlaw.com/</vt:lpstr>
      <vt:lpstr>Παράδειγμα: WestLaw   http://www.westlaw.com/</vt:lpstr>
      <vt:lpstr>Παράδειγμα: WestLaw   http://www.westlaw.com/</vt:lpstr>
      <vt:lpstr>PowerPoint Presentation</vt:lpstr>
      <vt:lpstr>Τι άλλο θα δούμε σήμερα;</vt:lpstr>
      <vt:lpstr>PowerPoint Presentation</vt:lpstr>
      <vt:lpstr>Τα βασικά βήματα για την κατασκευή του ευρετηρίου</vt:lpstr>
      <vt:lpstr>Parsing </vt:lpstr>
      <vt:lpstr>Parsing </vt:lpstr>
      <vt:lpstr>Complications: Format/language</vt:lpstr>
      <vt:lpstr>Όχι πάντα γραμμική ακολουθία χαρακτήρων</vt:lpstr>
      <vt:lpstr>Μονάδα εγγράφου</vt:lpstr>
      <vt:lpstr>ΣΥΜΒΟΛΑ (Tokens) και ΟΡΟΙ (ΤERMS)</vt:lpstr>
      <vt:lpstr>Tokenization – Διαίρεση σε Σύμβολα</vt:lpstr>
      <vt:lpstr>Tokenization – Διαίρεση σε Σύμβολα</vt:lpstr>
      <vt:lpstr>Tokenization – Διαίρεση σε Σύμβολα</vt:lpstr>
      <vt:lpstr>Tokenization: Θέματα</vt:lpstr>
      <vt:lpstr>Tokenization: Θέματα</vt:lpstr>
      <vt:lpstr>Tokenization: Αριθμοί</vt:lpstr>
      <vt:lpstr>Tokenization</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Stop words (Διακόπτουσες λέξεις)</vt:lpstr>
      <vt:lpstr>Stop words (Διακόπτουσες λέξεις)</vt:lpstr>
      <vt:lpstr>Κανονικοποίηση (Token normalization)</vt:lpstr>
      <vt:lpstr>Κανονικοποίηση</vt:lpstr>
      <vt:lpstr>Κανονικοποίηση σε όρους</vt:lpstr>
      <vt:lpstr>Κανονικοποίηση: άλλες γλώσσες, τόνοι, διακριτικά</vt:lpstr>
      <vt:lpstr>Κανονικοποίηση: άλλες γλώσσες</vt:lpstr>
      <vt:lpstr>Μετατροπή σε κεφαλαία/μικρά</vt:lpstr>
      <vt:lpstr>Θησαυροί (Thesauri) και soundex</vt:lpstr>
      <vt:lpstr>Τα βασικά βήματα για την κατασκευή του ευρετηρίου</vt:lpstr>
      <vt:lpstr>Λημματοποίηση και Stemming</vt:lpstr>
      <vt:lpstr>Λημματοποίηση (Lemmatization)</vt:lpstr>
      <vt:lpstr>Stemming (Περιστολή)</vt:lpstr>
      <vt:lpstr>Ο αλγόριθμος του Porter</vt:lpstr>
      <vt:lpstr>Χαρακτηριστικοί κανόνες του Porter</vt:lpstr>
      <vt:lpstr>Άλλοι stemmers</vt:lpstr>
      <vt:lpstr>Άλλοι stemmers: σύγκριση</vt:lpstr>
      <vt:lpstr>Εξάρτηση από τη γλώσσα</vt:lpstr>
      <vt:lpstr>PowerPoint Presentation</vt:lpstr>
      <vt:lpstr>Επανάληψη (ερωτήσεις)</vt:lpstr>
      <vt:lpstr>Boolean Μοντέλο</vt:lpstr>
      <vt:lpstr>Λίστες Καταχωρήσεων</vt:lpstr>
      <vt:lpstr>Αντεστραμμένο ευρετήριο</vt:lpstr>
      <vt:lpstr>Τι θα δούμε σήμερα;</vt:lpstr>
      <vt:lpstr>Βασική συγχώνευση</vt:lpstr>
      <vt:lpstr>Επέκταση των λιστών με δείκτες παράβλεψης skip pointers (κατά την κατασκευή του ευρετηρίου)</vt:lpstr>
      <vt:lpstr>Επεξεργασία ερωτήματος με skip pointers</vt:lpstr>
      <vt:lpstr>Επεξεργασία ερωτήματος με skip pointers</vt:lpstr>
      <vt:lpstr>Επεξεργασία ερωτήματος με skip pointers</vt:lpstr>
      <vt:lpstr>Που να τοποθετήσουμε τους δείκτες?</vt:lpstr>
      <vt:lpstr>Τοποθέτηση των δεικτών </vt:lpstr>
      <vt:lpstr>Ευρετήρια φράσεων</vt:lpstr>
      <vt:lpstr>Ερωτήματα Φράσεων (phrase queries)</vt:lpstr>
      <vt:lpstr>Μια πρώτη προσέγγιση: Ευρετήρια ζευγών λέξεων (Biword indexes)</vt:lpstr>
      <vt:lpstr>Μεγαλύτερες φράσεις</vt:lpstr>
      <vt:lpstr>Διευρυμένα biwords</vt:lpstr>
      <vt:lpstr>Διευρυμένα biwords</vt:lpstr>
      <vt:lpstr>Θέματα</vt:lpstr>
      <vt:lpstr>Λύση 2: Positional indexes (Ευρετήρια Θέσεων)</vt:lpstr>
      <vt:lpstr>Παράδειγμα</vt:lpstr>
      <vt:lpstr>Επεξεργασία ερωτήματος φράσης</vt:lpstr>
      <vt:lpstr>Ερωτήματα γειτονικότητας (Proximity queries)</vt:lpstr>
      <vt:lpstr>Πολυπλοκότητα ερώτησης</vt:lpstr>
      <vt:lpstr>Μέγεθος ευρετηρίου</vt:lpstr>
      <vt:lpstr>Μέγεθος ευρετηρίου</vt:lpstr>
      <vt:lpstr>Rules of thumb</vt:lpstr>
      <vt:lpstr>Συνδυαστικές μέθοδοι</vt:lpstr>
      <vt:lpstr>Βασικός αλγόριθμος συγχώνευσης AND</vt:lpstr>
      <vt:lpstr>Βασικός αλγόριθμος συγχώνευσης</vt:lpstr>
      <vt:lpstr>Βασικός αλγόριθμος συγχώνευσης</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pitoura</cp:lastModifiedBy>
  <cp:revision>1521</cp:revision>
  <cp:lastPrinted>2009-09-22T15:48:09Z</cp:lastPrinted>
  <dcterms:created xsi:type="dcterms:W3CDTF">2009-09-21T23:46:17Z</dcterms:created>
  <dcterms:modified xsi:type="dcterms:W3CDTF">2019-02-28T11:57:52Z</dcterms:modified>
</cp:coreProperties>
</file>