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70"/>
  </p:notesMasterIdLst>
  <p:handoutMasterIdLst>
    <p:handoutMasterId r:id="rId71"/>
  </p:handoutMasterIdLst>
  <p:sldIdLst>
    <p:sldId id="1135" r:id="rId2"/>
    <p:sldId id="1206" r:id="rId3"/>
    <p:sldId id="1216" r:id="rId4"/>
    <p:sldId id="1217" r:id="rId5"/>
    <p:sldId id="1185" r:id="rId6"/>
    <p:sldId id="1218" r:id="rId7"/>
    <p:sldId id="1187" r:id="rId8"/>
    <p:sldId id="1199" r:id="rId9"/>
    <p:sldId id="1228" r:id="rId10"/>
    <p:sldId id="1214" r:id="rId11"/>
    <p:sldId id="1212" r:id="rId12"/>
    <p:sldId id="1213" r:id="rId13"/>
    <p:sldId id="1204" r:id="rId14"/>
    <p:sldId id="1137" r:id="rId15"/>
    <p:sldId id="1184" r:id="rId16"/>
    <p:sldId id="1226" r:id="rId17"/>
    <p:sldId id="1225" r:id="rId18"/>
    <p:sldId id="1178" r:id="rId19"/>
    <p:sldId id="1186" r:id="rId20"/>
    <p:sldId id="1139" r:id="rId21"/>
    <p:sldId id="1221" r:id="rId22"/>
    <p:sldId id="1223" r:id="rId23"/>
    <p:sldId id="1208" r:id="rId24"/>
    <p:sldId id="1143" r:id="rId25"/>
    <p:sldId id="1144" r:id="rId26"/>
    <p:sldId id="1145" r:id="rId27"/>
    <p:sldId id="1229" r:id="rId28"/>
    <p:sldId id="1230" r:id="rId29"/>
    <p:sldId id="1227" r:id="rId30"/>
    <p:sldId id="1224" r:id="rId31"/>
    <p:sldId id="1215" r:id="rId32"/>
    <p:sldId id="1188" r:id="rId33"/>
    <p:sldId id="1189" r:id="rId34"/>
    <p:sldId id="1140" r:id="rId35"/>
    <p:sldId id="1141" r:id="rId36"/>
    <p:sldId id="1142" r:id="rId37"/>
    <p:sldId id="1146" r:id="rId38"/>
    <p:sldId id="1147" r:id="rId39"/>
    <p:sldId id="1148" r:id="rId40"/>
    <p:sldId id="1191" r:id="rId41"/>
    <p:sldId id="1149" r:id="rId42"/>
    <p:sldId id="1192" r:id="rId43"/>
    <p:sldId id="1150" r:id="rId44"/>
    <p:sldId id="1151" r:id="rId45"/>
    <p:sldId id="1152" r:id="rId46"/>
    <p:sldId id="1153" r:id="rId47"/>
    <p:sldId id="1154" r:id="rId48"/>
    <p:sldId id="1155" r:id="rId49"/>
    <p:sldId id="1156" r:id="rId50"/>
    <p:sldId id="1157" r:id="rId51"/>
    <p:sldId id="1158" r:id="rId52"/>
    <p:sldId id="1164" r:id="rId53"/>
    <p:sldId id="1165" r:id="rId54"/>
    <p:sldId id="1166" r:id="rId55"/>
    <p:sldId id="1231" r:id="rId56"/>
    <p:sldId id="1123" r:id="rId57"/>
    <p:sldId id="1209" r:id="rId58"/>
    <p:sldId id="1159" r:id="rId59"/>
    <p:sldId id="1160" r:id="rId60"/>
    <p:sldId id="1201" r:id="rId61"/>
    <p:sldId id="1161" r:id="rId62"/>
    <p:sldId id="1171" r:id="rId63"/>
    <p:sldId id="1170" r:id="rId64"/>
    <p:sldId id="1172" r:id="rId65"/>
    <p:sldId id="1176" r:id="rId66"/>
    <p:sldId id="1179" r:id="rId67"/>
    <p:sldId id="1210" r:id="rId68"/>
    <p:sldId id="1211" r:id="rId69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0" autoAdjust="0"/>
    <p:restoredTop sz="96327" autoAdjust="0"/>
  </p:normalViewPr>
  <p:slideViewPr>
    <p:cSldViewPr>
      <p:cViewPr varScale="1">
        <p:scale>
          <a:sx n="105" d="100"/>
          <a:sy n="105" d="100"/>
        </p:scale>
        <p:origin x="48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598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9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26.02.2019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774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26/2/2019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___________________Microsoft_Excel_97-2003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_______Microsoft_Excel_97-20032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___________________Microsoft_Excel_97-20033.xls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______________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oleObject" Target="../embeddings/___________________Microsoft_Excel_97-20034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oleObject" Target="../embeddings/___________________Microsoft_Excel_97-20036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MYE003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</a:t>
            </a:r>
            <a:r>
              <a:rPr lang="en-US" sz="2400" dirty="0" smtClean="0">
                <a:ea typeface="ＭＳ Ｐゴシック" pitchFamily="-112" charset="-128"/>
              </a:rPr>
              <a:t> 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Επιτρέπει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Ερωτήματα με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keyword</a:t>
            </a:r>
            <a:r>
              <a:rPr lang="el-GR" sz="2400" dirty="0" smtClean="0">
                <a:ea typeface="ＭＳ Ｐゴシック" pitchFamily="-112" charset="-128"/>
              </a:rPr>
              <a:t>) με πιθανούς τελεστές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 smtClean="0">
                <a:ea typeface="ＭＳ Ｐゴシック" pitchFamily="-112" charset="-128"/>
              </a:rPr>
              <a:t>: π.χ., </a:t>
            </a:r>
            <a:endParaRPr lang="en-US" sz="24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Βρες όλες τις </a:t>
            </a:r>
            <a:r>
              <a:rPr lang="en-US" sz="2400" dirty="0" smtClean="0">
                <a:ea typeface="ＭＳ Ｐゴシック" pitchFamily="-112" charset="-128"/>
              </a:rPr>
              <a:t>web </a:t>
            </a:r>
            <a:r>
              <a:rPr lang="el-GR" sz="2400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2593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l-G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Διαισθητικά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l-GR" u="sng" dirty="0" err="1" smtClean="0">
                <a:ea typeface="ＭＳ Ｐゴシック" pitchFamily="-112" charset="-128"/>
              </a:rPr>
              <a:t>ημιδομημένα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l-GR" u="sng" dirty="0" smtClean="0">
                <a:ea typeface="ＭＳ Ｐゴシック" pitchFamily="-112" charset="-128"/>
              </a:rPr>
              <a:t>αναζήτηση</a:t>
            </a:r>
            <a:endParaRPr lang="en-US" u="sng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1996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r:id="rId4" imgW="7771758" imgH="4553336" progId="Excel.Sheet.8">
                  <p:embed/>
                </p:oleObj>
              </mc:Choice>
              <mc:Fallback>
                <p:oleObj r:id="rId4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2045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σήμερα?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Μηχανές αναζήτησης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135705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Άλλα θέματα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71742" cy="460851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Κατηγοριοποίηση </a:t>
            </a:r>
            <a:r>
              <a:rPr lang="en-US" sz="1600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 smtClean="0">
                <a:ea typeface="ＭＳ Ｐゴシック" pitchFamily="-112" charset="-128"/>
              </a:rPr>
              <a:t>		</a:t>
            </a:r>
            <a:r>
              <a:rPr lang="el-GR" sz="1600" dirty="0" smtClean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1600" dirty="0" smtClean="0">
                <a:ea typeface="ＭＳ Ｐゴシック" pitchFamily="-112" charset="-128"/>
              </a:rPr>
              <a:t> (</a:t>
            </a:r>
            <a:r>
              <a:rPr lang="el-GR" sz="1600" dirty="0" smtClean="0">
                <a:ea typeface="ＭＳ Ｐゴシック" pitchFamily="-112" charset="-128"/>
              </a:rPr>
              <a:t>Παράδειγμα: </a:t>
            </a:r>
            <a:r>
              <a:rPr lang="en-US" sz="1600" dirty="0" smtClean="0">
                <a:ea typeface="ＭＳ Ｐゴシック" pitchFamily="-112" charset="-128"/>
              </a:rPr>
              <a:t>email spam)</a:t>
            </a:r>
            <a:endParaRPr lang="el-GR" sz="16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 err="1">
                <a:ea typeface="ＭＳ Ｐゴシック" pitchFamily="-112" charset="-128"/>
              </a:rPr>
              <a:t>Συσταδοποίηση</a:t>
            </a:r>
            <a:r>
              <a:rPr lang="el-GR" sz="1600" dirty="0">
                <a:ea typeface="ＭＳ Ｐゴシック" pitchFamily="-112" charset="-128"/>
              </a:rPr>
              <a:t> (</a:t>
            </a:r>
            <a:r>
              <a:rPr lang="en-US" sz="1600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 smtClean="0">
                <a:ea typeface="ＭＳ Ｐゴシック" pitchFamily="-112" charset="-128"/>
              </a:rPr>
              <a:t>		</a:t>
            </a:r>
            <a:r>
              <a:rPr lang="el-GR" sz="1600" dirty="0" smtClean="0">
                <a:ea typeface="ＭＳ Ｐゴシック" pitchFamily="-112" charset="-128"/>
              </a:rPr>
              <a:t>Ομαδοποίηση σχετικών εγγράφων</a:t>
            </a:r>
            <a:r>
              <a:rPr lang="en-US" sz="1600" dirty="0" smtClean="0">
                <a:ea typeface="ＭＳ Ｐゴシック" pitchFamily="-112" charset="-128"/>
              </a:rPr>
              <a:t>  </a:t>
            </a:r>
            <a:r>
              <a:rPr lang="el-GR" sz="1600" dirty="0" smtClean="0">
                <a:ea typeface="ＭＳ Ｐゴシック" pitchFamily="-112" charset="-128"/>
              </a:rPr>
              <a:t>και περίληψη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Query-Answering systems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</a:rPr>
              <a:t>Σύστημα Ανάκτησης Πληροφορία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 smtClean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Project</a:t>
            </a:r>
            <a:r>
              <a:rPr lang="el-GR" dirty="0" smtClean="0">
                <a:ea typeface="ＭＳ Ｐゴシック" pitchFamily="-112" charset="-128"/>
              </a:rPr>
              <a:t> (έως 2 άτομα) – σε φάσεις</a:t>
            </a:r>
            <a:r>
              <a:rPr lang="en-US" dirty="0" smtClean="0">
                <a:ea typeface="ＭＳ Ｐゴシック" pitchFamily="-112" charset="-128"/>
              </a:rPr>
              <a:t>:	</a:t>
            </a:r>
            <a:r>
              <a:rPr lang="el-GR" dirty="0" smtClean="0">
                <a:ea typeface="ＭＳ Ｐゴシック" pitchFamily="-112" charset="-128"/>
              </a:rPr>
              <a:t>5</a:t>
            </a:r>
            <a:r>
              <a:rPr lang="en-US" dirty="0" smtClean="0">
                <a:ea typeface="ＭＳ Ｐゴシック" pitchFamily="-112" charset="-128"/>
              </a:rPr>
              <a:t>0%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Τελικό Διαγώνισμα</a:t>
            </a:r>
            <a:r>
              <a:rPr lang="en-US" dirty="0" smtClean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dirty="0" smtClean="0">
                <a:ea typeface="ＭＳ Ｐゴシック" pitchFamily="-112" charset="-128"/>
              </a:rPr>
              <a:t>5</a:t>
            </a:r>
            <a:r>
              <a:rPr lang="el-GR" dirty="0" smtClean="0">
                <a:ea typeface="ＭＳ Ｐゴシック" pitchFamily="-112" charset="-128"/>
              </a:rPr>
              <a:t>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 smtClean="0"/>
              <a:t>Boolean </a:t>
            </a:r>
            <a:r>
              <a:rPr lang="el-GR" dirty="0" smtClean="0"/>
              <a:t>Ανάκτηση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05400" y="1774061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corpus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Σύνολο από έγγραφα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Στόχος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συναφής</a:t>
            </a:r>
            <a:r>
              <a:rPr lang="el-GR" sz="2400" u="sng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με την </a:t>
            </a:r>
            <a:r>
              <a:rPr lang="el-GR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sz="2400" dirty="0" smtClean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24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289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00658" y="339363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29523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</a:t>
            </a:r>
            <a:r>
              <a:rPr lang="el-GR" i="1" dirty="0" smtClean="0">
                <a:solidFill>
                  <a:schemeClr val="tx2"/>
                </a:solidFill>
                <a:ea typeface="ＭＳ Ｐゴシック" pitchFamily="-112" charset="-128"/>
              </a:rPr>
              <a:t>καλά (χρήσιμα)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26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53012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Βασικές έννοιες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/>
                </a:solidFill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60" y="1821567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Συλλογή από έγγραφα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corpus)</a:t>
            </a:r>
          </a:p>
          <a:p>
            <a:r>
              <a:rPr lang="el-GR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ανάκτηση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των εγγράφων που περιέχουν πληροφορία που είναι </a:t>
            </a:r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συναφής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relevant)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με την </a:t>
            </a: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ανάγκη πληροφόρησης </a:t>
            </a:r>
            <a:r>
              <a:rPr lang="el-GR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information need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) του χρήστη </a:t>
            </a:r>
            <a:endParaRPr lang="el-GR" dirty="0" smtClean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σε διάταξη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Αξιολόγηση: (πέρα από την απόδοση (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efficiency) –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(effectiveness)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Ακρίβεια/Ανάκληση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Βασικά Βήματα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/>
                </a:solidFill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60" y="1821567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προεπεξεργασία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Σύλλεξε τα έγγραφα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l-GR" sz="2400" dirty="0" smtClean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με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Κείμενο </a:t>
            </a:r>
            <a:r>
              <a:rPr lang="el-GR" sz="2400" dirty="0">
                <a:ea typeface="ＭＳ Ｐゴシック" pitchFamily="-112" charset="-128"/>
              </a:rPr>
              <a:t>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Επιστρέφονται ως απάντηση </a:t>
            </a:r>
            <a:r>
              <a:rPr lang="el-GR" sz="2400" dirty="0" smtClean="0">
                <a:ea typeface="ＭＳ Ｐゴシック" pitchFamily="-112" charset="-128"/>
              </a:rPr>
              <a:t>όλα τα </a:t>
            </a:r>
            <a:r>
              <a:rPr lang="el-GR" sz="2400" dirty="0">
                <a:ea typeface="ＭＳ Ｐゴシック" pitchFamily="-112" charset="-128"/>
              </a:rPr>
              <a:t>κείμενα που ικανοποιούν το ερώτημα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χωρίς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διάταξη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Δυαδική συνάφεια</a:t>
            </a:r>
            <a:endParaRPr lang="el-GR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142298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the transformation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 smtClean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external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attributes </a:t>
            </a:r>
            <a:r>
              <a:rPr lang="el-GR" altLang="el-GR" sz="105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</a:t>
            </a: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attribute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(content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content</a:t>
            </a:r>
            <a:endParaRPr lang="en-US" altLang="el-GR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30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ea typeface="ＭＳ Ｐゴシック" pitchFamily="-112" charset="-128"/>
              </a:rPr>
              <a:t>Shakespeare </a:t>
            </a:r>
            <a:r>
              <a:rPr lang="el-GR" dirty="0" smtClean="0"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 </a:t>
            </a:r>
            <a:r>
              <a:rPr lang="el-GR" dirty="0" smtClean="0">
                <a:ea typeface="ＭＳ Ｐゴシック" pitchFamily="-112" charset="-128"/>
              </a:rPr>
              <a:t>αλλά όχι τη λέξη </a:t>
            </a:r>
            <a:r>
              <a:rPr lang="en-US" b="1" i="1" dirty="0" smtClean="0">
                <a:ea typeface="ＭＳ Ｐゴシック" pitchFamily="-112" charset="-128"/>
              </a:rPr>
              <a:t>Calpurnia </a:t>
            </a:r>
            <a:endParaRPr lang="el-GR" b="1" i="1" dirty="0" smtClean="0">
              <a:ea typeface="ＭＳ Ｐゴシック" pitchFamily="-112" charset="-128"/>
            </a:endParaRPr>
          </a:p>
          <a:p>
            <a:pPr lvl="1"/>
            <a:r>
              <a:rPr lang="el-GR" sz="2100" dirty="0" smtClean="0">
                <a:ea typeface="ＭＳ Ｐゴシック" pitchFamily="-112" charset="-128"/>
              </a:rPr>
              <a:t>Ερώτημα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Γιατί όχι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grep</a:t>
            </a:r>
            <a:r>
              <a:rPr lang="en-US" sz="2400" dirty="0" smtClean="0">
                <a:ea typeface="ＭＳ Ｐゴシック" pitchFamily="-112" charset="-128"/>
              </a:rPr>
              <a:t>?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η ανάκτηση πληροφορίας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64463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66763" y="2284413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Worksheet" r:id="rId4" imgW="11250000" imgH="4185000" progId="Excel.Sheet.8">
                  <p:embed/>
                </p:oleObj>
              </mc:Choice>
              <mc:Fallback>
                <p:oleObj name="Worksheet" r:id="rId4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284413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Έχουμε ένα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 smtClean="0">
                <a:ea typeface="ＭＳ Ｐゴシック" pitchFamily="-112" charset="-128"/>
              </a:rPr>
              <a:t>για κάθε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 smtClean="0">
                <a:ea typeface="ＭＳ Ｐゴシック" pitchFamily="-112" charset="-128"/>
              </a:rPr>
              <a:t>και κάθε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 smtClean="0">
                <a:ea typeface="ＭＳ Ｐゴシック" pitchFamily="-112" charset="-128"/>
              </a:rPr>
              <a:t>Brutus, Caesar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και το </a:t>
            </a:r>
            <a:r>
              <a:rPr lang="el-GR" sz="2400" i="1" dirty="0" smtClean="0">
                <a:ea typeface="ＭＳ Ｐゴシック" pitchFamily="-112" charset="-128"/>
              </a:rPr>
              <a:t>συμπλήρωμα</a:t>
            </a:r>
            <a:r>
              <a:rPr lang="el-GR" sz="2400" dirty="0" smtClean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 smtClean="0">
                <a:ea typeface="ＭＳ Ｐゴシック" pitchFamily="-112" charset="-128"/>
              </a:rPr>
              <a:t>Calpurnia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 smtClean="0">
                <a:ea typeface="ＭＳ Ｐゴシック" pitchFamily="-112" charset="-128"/>
              </a:rPr>
              <a:t>itwise 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endParaRPr lang="el-GR" sz="24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</a:t>
            </a:r>
            <a:r>
              <a:rPr lang="en-US" sz="2400" dirty="0" smtClean="0">
                <a:ea typeface="ＭＳ Ｐゴシック" pitchFamily="-112" charset="-128"/>
              </a:rPr>
              <a:t>110100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 110111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35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36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6758" y="2276872"/>
            <a:ext cx="8387799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λέξεις</a:t>
            </a:r>
            <a:r>
              <a:rPr lang="el-GR" dirty="0" smtClean="0">
                <a:ea typeface="ＭＳ Ｐゴシック" pitchFamily="-112" charset="-128"/>
              </a:rPr>
              <a:t> το καθένα (~ 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6 bytes/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λέξη </a:t>
            </a:r>
            <a:r>
              <a:rPr lang="el-GR" dirty="0" smtClean="0">
                <a:ea typeface="ＭＳ Ｐゴシック" pitchFamily="-112" charset="-128"/>
              </a:rPr>
              <a:t>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37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764319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 πίνακας είναι εξαιρετικά </a:t>
            </a:r>
            <a:r>
              <a:rPr lang="el-GR" dirty="0" smtClean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38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462" y="14127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Για κάθε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39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6409" y="1268760"/>
            <a:ext cx="8136904" cy="47909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Web search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13" y="2241158"/>
            <a:ext cx="3382081" cy="2426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186" y="4869160"/>
            <a:ext cx="259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Top 15 Most Popular Search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Engines </a:t>
            </a:r>
            <a:r>
              <a:rPr lang="el-GR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US)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| February 2017</a:t>
            </a:r>
          </a:p>
          <a:p>
            <a:r>
              <a:rPr lang="en-GB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http://www.ebizmba.com/articles/search-engines</a:t>
            </a:r>
            <a:endParaRPr lang="el-GR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63007"/>
            <a:ext cx="4940029" cy="3240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432" y="5733256"/>
            <a:ext cx="259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Top 15 Most Popular Search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Engines </a:t>
            </a:r>
            <a:r>
              <a:rPr lang="el-GR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US)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|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July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2017</a:t>
            </a:r>
          </a:p>
          <a:p>
            <a:r>
              <a:rPr lang="en-GB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http://www.ebizmba.com/articles/search-engines</a:t>
            </a:r>
            <a:endParaRPr lang="el-GR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40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 smtClean="0">
                <a:ea typeface="ＭＳ Ｐゴシック" pitchFamily="-112" charset="-128"/>
              </a:rPr>
              <a:t>(posting lists) </a:t>
            </a:r>
            <a:r>
              <a:rPr lang="el-GR" sz="2400" dirty="0" smtClean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42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9552" y="2492896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9877" y="208501"/>
            <a:ext cx="8964488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15752" y="3550171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15752" y="4921771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17980" y="2742926"/>
            <a:ext cx="2958764" cy="1676402"/>
            <a:chOff x="38" y="1880"/>
            <a:chExt cx="1904" cy="1056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6912" idx="1"/>
            </p:cNvCxnSpPr>
            <p:nvPr/>
          </p:nvCxnSpPr>
          <p:spPr bwMode="auto">
            <a:xfrm flipV="1">
              <a:off x="1020" y="1880"/>
              <a:ext cx="922" cy="8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547" cy="465"/>
              <a:chOff x="220" y="2471"/>
              <a:chExt cx="1357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6906" idx="1"/>
              </p:cNvCxnSpPr>
              <p:nvPr/>
            </p:nvCxnSpPr>
            <p:spPr bwMode="auto">
              <a:xfrm flipV="1">
                <a:off x="1082" y="2663"/>
                <a:ext cx="495" cy="33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04977" y="1502296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16152" y="1959496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99877" y="1437208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794052" y="1497534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11752" y="20356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11752" y="21880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11752" y="23404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9442" y="3707766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  <a:endParaRPr lang="el-GR" sz="1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Worksheet" r:id="rId4" imgW="4077269" imgH="15242128" progId="Excel.Sheet.8">
                  <p:embed/>
                </p:oleObj>
              </mc:Choice>
              <mc:Fallback>
                <p:oleObj name="Worksheet" r:id="rId4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 smtClean="0">
                <a:solidFill>
                  <a:srgbClr val="FF0000"/>
                </a:solidFill>
                <a:ea typeface="ＭＳ Ｐゴシック" pitchFamily="-112" charset="-128"/>
              </a:rPr>
              <a:t>Ταξινόμηση</a:t>
            </a:r>
            <a:r>
              <a:rPr lang="el-GR" sz="3400" dirty="0" smtClean="0">
                <a:ea typeface="ＭＳ Ｐゴシック" pitchFamily="-112" charset="-128"/>
              </a:rPr>
              <a:t> με βάση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Worksheet" r:id="rId7" imgW="4077269" imgH="15127812" progId="Excel.Sheet.8">
                  <p:embed/>
                </p:oleObj>
              </mc:Choice>
              <mc:Fallback>
                <p:oleObj name="Worksheet" r:id="rId7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02023" y="2780928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186" y="1233223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96189" y="207587"/>
            <a:ext cx="7886700" cy="132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47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203848" y="6035676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346998" y="4145387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48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l-GR" b="1" i="1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Συγχώνευσε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41309" y="4131336"/>
            <a:ext cx="7478712" cy="1000125"/>
            <a:chOff x="1462088" y="5019675"/>
            <a:chExt cx="7478712" cy="1000125"/>
          </a:xfrm>
        </p:grpSpPr>
        <p:sp>
          <p:nvSpPr>
            <p:cNvPr id="43013" name="Text Box 2058"/>
            <p:cNvSpPr txBox="1">
              <a:spLocks noChangeArrowheads="1"/>
            </p:cNvSpPr>
            <p:nvPr/>
          </p:nvSpPr>
          <p:spPr bwMode="auto">
            <a:xfrm>
              <a:off x="6878638" y="5019675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43014" name="Text Box 2065"/>
            <p:cNvSpPr txBox="1">
              <a:spLocks noChangeArrowheads="1"/>
            </p:cNvSpPr>
            <p:nvPr/>
          </p:nvSpPr>
          <p:spPr bwMode="auto">
            <a:xfrm>
              <a:off x="7183438" y="5553075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2" name="Group 2083"/>
            <p:cNvGrpSpPr>
              <a:grpSpLocks/>
            </p:cNvGrpSpPr>
            <p:nvPr/>
          </p:nvGrpSpPr>
          <p:grpSpPr bwMode="auto">
            <a:xfrm>
              <a:off x="2514600" y="5019675"/>
              <a:ext cx="647700" cy="466725"/>
              <a:chOff x="1584" y="3162"/>
              <a:chExt cx="408" cy="294"/>
            </a:xfrm>
          </p:grpSpPr>
          <p:sp>
            <p:nvSpPr>
              <p:cNvPr id="43056" name="Text Box 2052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3057" name="AutoShape 2066"/>
              <p:cNvCxnSpPr>
                <a:cxnSpLocks noChangeShapeType="1"/>
                <a:stCxn id="43056" idx="3"/>
                <a:endCxn id="43054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" name="Group 2084"/>
            <p:cNvGrpSpPr>
              <a:grpSpLocks/>
            </p:cNvGrpSpPr>
            <p:nvPr/>
          </p:nvGrpSpPr>
          <p:grpSpPr bwMode="auto">
            <a:xfrm>
              <a:off x="3162300" y="5019675"/>
              <a:ext cx="668338" cy="466725"/>
              <a:chOff x="1992" y="3162"/>
              <a:chExt cx="421" cy="294"/>
            </a:xfrm>
          </p:grpSpPr>
          <p:sp>
            <p:nvSpPr>
              <p:cNvPr id="43054" name="Text Box 2053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3055" name="AutoShape 2067"/>
              <p:cNvCxnSpPr>
                <a:cxnSpLocks noChangeShapeType="1"/>
                <a:stCxn id="43054" idx="3"/>
                <a:endCxn id="43052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2085"/>
            <p:cNvGrpSpPr>
              <a:grpSpLocks/>
            </p:cNvGrpSpPr>
            <p:nvPr/>
          </p:nvGrpSpPr>
          <p:grpSpPr bwMode="auto">
            <a:xfrm>
              <a:off x="3830638" y="5019675"/>
              <a:ext cx="609600" cy="466725"/>
              <a:chOff x="2413" y="3162"/>
              <a:chExt cx="384" cy="294"/>
            </a:xfrm>
          </p:grpSpPr>
          <p:sp>
            <p:nvSpPr>
              <p:cNvPr id="43052" name="Text Box 2054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3053" name="AutoShape 2068"/>
              <p:cNvCxnSpPr>
                <a:cxnSpLocks noChangeShapeType="1"/>
                <a:stCxn id="43052" idx="3"/>
                <a:endCxn id="43050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2086"/>
            <p:cNvGrpSpPr>
              <a:grpSpLocks/>
            </p:cNvGrpSpPr>
            <p:nvPr/>
          </p:nvGrpSpPr>
          <p:grpSpPr bwMode="auto">
            <a:xfrm>
              <a:off x="4440238" y="5019675"/>
              <a:ext cx="762000" cy="466725"/>
              <a:chOff x="2797" y="3162"/>
              <a:chExt cx="480" cy="294"/>
            </a:xfrm>
          </p:grpSpPr>
          <p:sp>
            <p:nvSpPr>
              <p:cNvPr id="43050" name="Text Box 2055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3051" name="AutoShape 2069"/>
              <p:cNvCxnSpPr>
                <a:cxnSpLocks noChangeShapeType="1"/>
                <a:stCxn id="43050" idx="3"/>
                <a:endCxn id="43048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2087"/>
            <p:cNvGrpSpPr>
              <a:grpSpLocks/>
            </p:cNvGrpSpPr>
            <p:nvPr/>
          </p:nvGrpSpPr>
          <p:grpSpPr bwMode="auto">
            <a:xfrm>
              <a:off x="5202238" y="5019675"/>
              <a:ext cx="838200" cy="466725"/>
              <a:chOff x="3277" y="3162"/>
              <a:chExt cx="528" cy="294"/>
            </a:xfrm>
          </p:grpSpPr>
          <p:sp>
            <p:nvSpPr>
              <p:cNvPr id="43048" name="Text Box 2056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3049" name="AutoShape 2070"/>
              <p:cNvCxnSpPr>
                <a:cxnSpLocks noChangeShapeType="1"/>
                <a:stCxn id="43048" idx="3"/>
                <a:endCxn id="43046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2088"/>
            <p:cNvGrpSpPr>
              <a:grpSpLocks/>
            </p:cNvGrpSpPr>
            <p:nvPr/>
          </p:nvGrpSpPr>
          <p:grpSpPr bwMode="auto">
            <a:xfrm>
              <a:off x="6040445" y="5019675"/>
              <a:ext cx="838201" cy="466725"/>
              <a:chOff x="3805" y="3162"/>
              <a:chExt cx="528" cy="294"/>
            </a:xfrm>
          </p:grpSpPr>
          <p:sp>
            <p:nvSpPr>
              <p:cNvPr id="43046" name="Text Box 2057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3047" name="AutoShape 2071"/>
              <p:cNvCxnSpPr>
                <a:cxnSpLocks noChangeShapeType="1"/>
                <a:stCxn id="43046" idx="3"/>
                <a:endCxn id="43013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2089"/>
            <p:cNvGrpSpPr>
              <a:grpSpLocks/>
            </p:cNvGrpSpPr>
            <p:nvPr/>
          </p:nvGrpSpPr>
          <p:grpSpPr bwMode="auto">
            <a:xfrm>
              <a:off x="2535238" y="5553075"/>
              <a:ext cx="647700" cy="466725"/>
              <a:chOff x="1597" y="3498"/>
              <a:chExt cx="408" cy="294"/>
            </a:xfrm>
          </p:grpSpPr>
          <p:sp>
            <p:nvSpPr>
              <p:cNvPr id="43044" name="Text Box 2072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3045" name="AutoShape 2073"/>
              <p:cNvCxnSpPr>
                <a:cxnSpLocks noChangeShapeType="1"/>
                <a:stCxn id="43044" idx="3"/>
                <a:endCxn id="43042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2090"/>
            <p:cNvGrpSpPr>
              <a:grpSpLocks/>
            </p:cNvGrpSpPr>
            <p:nvPr/>
          </p:nvGrpSpPr>
          <p:grpSpPr bwMode="auto">
            <a:xfrm>
              <a:off x="3182938" y="5553075"/>
              <a:ext cx="647700" cy="466725"/>
              <a:chOff x="2005" y="3498"/>
              <a:chExt cx="408" cy="294"/>
            </a:xfrm>
          </p:grpSpPr>
          <p:sp>
            <p:nvSpPr>
              <p:cNvPr id="43042" name="Text Box 2059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3043" name="AutoShape 2074"/>
              <p:cNvCxnSpPr>
                <a:cxnSpLocks noChangeShapeType="1"/>
                <a:stCxn id="43042" idx="3"/>
                <a:endCxn id="43040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0" name="Group 2091"/>
            <p:cNvGrpSpPr>
              <a:grpSpLocks/>
            </p:cNvGrpSpPr>
            <p:nvPr/>
          </p:nvGrpSpPr>
          <p:grpSpPr bwMode="auto">
            <a:xfrm>
              <a:off x="3830638" y="5553075"/>
              <a:ext cx="630237" cy="466725"/>
              <a:chOff x="2413" y="3498"/>
              <a:chExt cx="397" cy="294"/>
            </a:xfrm>
          </p:grpSpPr>
          <p:sp>
            <p:nvSpPr>
              <p:cNvPr id="43040" name="Text Box 206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3041" name="AutoShape 2075"/>
              <p:cNvCxnSpPr>
                <a:cxnSpLocks noChangeShapeType="1"/>
                <a:stCxn id="43040" idx="3"/>
                <a:endCxn id="43038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2092"/>
            <p:cNvGrpSpPr>
              <a:grpSpLocks/>
            </p:cNvGrpSpPr>
            <p:nvPr/>
          </p:nvGrpSpPr>
          <p:grpSpPr bwMode="auto">
            <a:xfrm>
              <a:off x="4460875" y="5553075"/>
              <a:ext cx="606425" cy="466725"/>
              <a:chOff x="2810" y="3498"/>
              <a:chExt cx="382" cy="294"/>
            </a:xfrm>
          </p:grpSpPr>
          <p:sp>
            <p:nvSpPr>
              <p:cNvPr id="43038" name="Text Box 2061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3039" name="AutoShape 2076"/>
              <p:cNvCxnSpPr>
                <a:cxnSpLocks noChangeShapeType="1"/>
                <a:stCxn id="43038" idx="3"/>
                <a:endCxn id="43036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2093"/>
            <p:cNvGrpSpPr>
              <a:grpSpLocks/>
            </p:cNvGrpSpPr>
            <p:nvPr/>
          </p:nvGrpSpPr>
          <p:grpSpPr bwMode="auto">
            <a:xfrm>
              <a:off x="5067300" y="5553075"/>
              <a:ext cx="592138" cy="466725"/>
              <a:chOff x="3192" y="3498"/>
              <a:chExt cx="373" cy="294"/>
            </a:xfrm>
          </p:grpSpPr>
          <p:sp>
            <p:nvSpPr>
              <p:cNvPr id="43036" name="Text Box 2062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3037" name="AutoShape 2077"/>
              <p:cNvCxnSpPr>
                <a:cxnSpLocks noChangeShapeType="1"/>
                <a:stCxn id="43036" idx="3"/>
                <a:endCxn id="43034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2094"/>
            <p:cNvGrpSpPr>
              <a:grpSpLocks/>
            </p:cNvGrpSpPr>
            <p:nvPr/>
          </p:nvGrpSpPr>
          <p:grpSpPr bwMode="auto">
            <a:xfrm>
              <a:off x="5659438" y="5553075"/>
              <a:ext cx="762000" cy="466725"/>
              <a:chOff x="3565" y="3498"/>
              <a:chExt cx="480" cy="294"/>
            </a:xfrm>
          </p:grpSpPr>
          <p:sp>
            <p:nvSpPr>
              <p:cNvPr id="43034" name="Text Box 2063"/>
              <p:cNvSpPr txBox="1">
                <a:spLocks noChangeArrowheads="1"/>
              </p:cNvSpPr>
              <p:nvPr/>
            </p:nvSpPr>
            <p:spPr bwMode="auto">
              <a:xfrm>
                <a:off x="356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3035" name="AutoShape 2078"/>
              <p:cNvCxnSpPr>
                <a:cxnSpLocks noChangeShapeType="1"/>
                <a:stCxn id="43034" idx="3"/>
                <a:endCxn id="43032" idx="1"/>
              </p:cNvCxnSpPr>
              <p:nvPr/>
            </p:nvCxnSpPr>
            <p:spPr bwMode="auto">
              <a:xfrm>
                <a:off x="390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2095"/>
            <p:cNvGrpSpPr>
              <a:grpSpLocks/>
            </p:cNvGrpSpPr>
            <p:nvPr/>
          </p:nvGrpSpPr>
          <p:grpSpPr bwMode="auto">
            <a:xfrm>
              <a:off x="6421446" y="5553075"/>
              <a:ext cx="762001" cy="466725"/>
              <a:chOff x="4045" y="3498"/>
              <a:chExt cx="480" cy="294"/>
            </a:xfrm>
          </p:grpSpPr>
          <p:sp>
            <p:nvSpPr>
              <p:cNvPr id="43032" name="Text Box 2064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3033" name="AutoShape 2079"/>
              <p:cNvCxnSpPr>
                <a:cxnSpLocks noChangeShapeType="1"/>
                <a:stCxn id="43032" idx="3"/>
                <a:endCxn id="43014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3028" name="Text Box 2080"/>
            <p:cNvSpPr txBox="1">
              <a:spLocks noChangeArrowheads="1"/>
            </p:cNvSpPr>
            <p:nvPr/>
          </p:nvSpPr>
          <p:spPr bwMode="auto">
            <a:xfrm>
              <a:off x="7772400" y="5038725"/>
              <a:ext cx="10652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3029" name="Text Box 2081"/>
            <p:cNvSpPr txBox="1">
              <a:spLocks noChangeArrowheads="1"/>
            </p:cNvSpPr>
            <p:nvPr/>
          </p:nvSpPr>
          <p:spPr bwMode="auto">
            <a:xfrm>
              <a:off x="7772400" y="5495925"/>
              <a:ext cx="1168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  <p:sp>
          <p:nvSpPr>
            <p:cNvPr id="43030" name="AutoShape 2082"/>
            <p:cNvSpPr>
              <a:spLocks noChangeArrowheads="1"/>
            </p:cNvSpPr>
            <p:nvPr/>
          </p:nvSpPr>
          <p:spPr bwMode="auto">
            <a:xfrm rot="10800000">
              <a:off x="1462088" y="5305425"/>
              <a:ext cx="976312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505" y="116932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96131"/>
            <a:ext cx="4452937" cy="26574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50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52476" y="4919008"/>
            <a:ext cx="8151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51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52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 smtClean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53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54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55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11560" y="4941168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7167" y="3729634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endParaRPr lang="en-US" dirty="0" smtClean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ea typeface="ＭＳ Ｐゴシック" pitchFamily="-112" charset="-128"/>
              </a:rPr>
              <a:t> Δοκιμάστε το </a:t>
            </a:r>
            <a:r>
              <a:rPr lang="en-US" u="sng" dirty="0" smtClean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58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44522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700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59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813332"/>
            <a:ext cx="691276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0" y="469614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  <a:endParaRPr lang="el-G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60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Ranked)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</a:t>
            </a:r>
            <a:r>
              <a:rPr lang="el-GR" i="1" dirty="0" smtClean="0">
                <a:ea typeface="ＭＳ Ｐゴシック" pitchFamily="-112" charset="-128"/>
              </a:rPr>
              <a:t>καλύπτει διαφορετικές απόψεις </a:t>
            </a:r>
            <a:r>
              <a:rPr lang="el-GR" dirty="0" smtClean="0">
                <a:ea typeface="ＭＳ Ｐゴシック" pitchFamily="-112" charset="-128"/>
              </a:rPr>
              <a:t>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Ακόμα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mtClean="0">
                <a:ea typeface="ＭＳ Ｐゴシック" pitchFamily="-112" charset="-128"/>
              </a:rPr>
              <a:t>ΤΕΛΟΣ Εισαγωγής </a:t>
            </a:r>
            <a:r>
              <a:rPr lang="el-GR" dirty="0" smtClean="0">
                <a:ea typeface="ＭＳ Ｐゴシック" pitchFamily="-112" charset="-128"/>
              </a:rPr>
              <a:t>και 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67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79971"/>
              </p:ext>
            </p:extLst>
          </p:nvPr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Στο </a:t>
            </a:r>
            <a:r>
              <a:rPr lang="en-US" sz="2800" dirty="0" smtClean="0">
                <a:ea typeface="ＭＳ Ｐゴシック" pitchFamily="-112" charset="-128"/>
              </a:rPr>
              <a:t>web/</a:t>
            </a:r>
            <a:r>
              <a:rPr lang="el-GR" sz="2800" dirty="0" smtClean="0">
                <a:ea typeface="ＭＳ Ｐゴシック" pitchFamily="-112" charset="-128"/>
              </a:rPr>
              <a:t>διαδίκτυο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err="1" smtClean="0">
                <a:ea typeface="ＭＳ Ｐゴシック" pitchFamily="-112" charset="-128"/>
              </a:rPr>
              <a:t>κλπ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 smtClean="0">
                <a:ea typeface="ＭＳ Ｐゴシック" pitchFamily="-112" charset="-128"/>
              </a:rPr>
              <a:t>light-weight, maintenance-free, …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 smtClean="0">
                <a:ea typeface="ＭＳ Ｐゴシック" pitchFamily="-112" charset="-128"/>
              </a:rPr>
              <a:t> (enterprise, institutional) </a:t>
            </a:r>
            <a:r>
              <a:rPr lang="el-GR" sz="2800" dirty="0" smtClean="0">
                <a:ea typeface="ＭＳ Ｐゴシック" pitchFamily="-112" charset="-128"/>
              </a:rPr>
              <a:t>και αναζήτηση ειδικού σκοπού (</a:t>
            </a:r>
            <a:r>
              <a:rPr lang="en-US" sz="2800" dirty="0">
                <a:ea typeface="ＭＳ Ｐゴシック" pitchFamily="-112" charset="-128"/>
              </a:rPr>
              <a:t>d</a:t>
            </a:r>
            <a:r>
              <a:rPr lang="en-US" sz="2800" dirty="0" smtClean="0">
                <a:ea typeface="ＭＳ Ｐゴシック" pitchFamily="-112" charset="-128"/>
              </a:rPr>
              <a:t>omain-specific search)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 smtClean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Ανάκτηση Πληροφορίας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(IR)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r>
              <a:rPr lang="el-GR" sz="2400" dirty="0" smtClean="0">
                <a:ea typeface="ＭＳ Ｐゴシック" pitchFamily="-112" charset="-128"/>
              </a:rPr>
              <a:t> αδόμητης φύσης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endParaRPr lang="el-GR" sz="2400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από μεγάλες συλλογές (συνήθως </a:t>
            </a:r>
            <a:r>
              <a:rPr lang="el-GR" sz="2400" dirty="0" err="1">
                <a:ea typeface="ＭＳ Ｐゴシック" pitchFamily="-112" charset="-128"/>
              </a:rPr>
              <a:t>αποθηκευμένες</a:t>
            </a:r>
            <a:r>
              <a:rPr lang="el-GR" sz="2400" dirty="0">
                <a:ea typeface="ＭＳ Ｐゴシック" pitchFamily="-112" charset="-128"/>
              </a:rPr>
              <a:t> σε υπολογιστές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0386" y="4129794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</a:rPr>
              <a:t>Σύστημα Ανάκτησης Πληροφορίας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8444" y="4304281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 engines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Desktop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Email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Social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4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3200</Words>
  <Application>Microsoft Office PowerPoint</Application>
  <PresentationFormat>On-screen Show (4:3)</PresentationFormat>
  <Paragraphs>787</Paragraphs>
  <Slides>68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Arial Unicode MS</vt:lpstr>
      <vt:lpstr>MS Mincho</vt:lpstr>
      <vt:lpstr>ＭＳ Ｐゴシック</vt:lpstr>
      <vt:lpstr>Arial</vt:lpstr>
      <vt:lpstr>Calibri</vt:lpstr>
      <vt:lpstr>Calibri Light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Φύλλο εργασίας του Microsoft Excel 97-2003</vt:lpstr>
      <vt:lpstr>Worksheet</vt:lpstr>
      <vt:lpstr>PowerPoint Presentation</vt:lpstr>
      <vt:lpstr>Τι είναι η Ανάκτηση Πληροφορίας (Information Retrieval);</vt:lpstr>
      <vt:lpstr>Γιατί να μας ενδιαφέρει;</vt:lpstr>
      <vt:lpstr>Εφαρμογές</vt:lpstr>
      <vt:lpstr>Εφαρμογές</vt:lpstr>
      <vt:lpstr>Εφαρμογές</vt:lpstr>
      <vt:lpstr>Κατηγορίες εφαρμογών</vt:lpstr>
      <vt:lpstr>Ορισμός</vt:lpstr>
      <vt:lpstr>Τι είναι η Ανάκτηση Πληροφορίας (Information Retrieval);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PowerPoint Presentation</vt:lpstr>
      <vt:lpstr>PowerPoint Presentation</vt:lpstr>
      <vt:lpstr>Μηχανές αναζήτησης</vt:lpstr>
      <vt:lpstr>Άλλα θέματα</vt:lpstr>
      <vt:lpstr>Τι άλλο θα δούμε σήμερα;</vt:lpstr>
      <vt:lpstr>Διαδικαστικά</vt:lpstr>
      <vt:lpstr>Διαδικαστικά</vt:lpstr>
      <vt:lpstr>Boolean Ανάκτηση</vt:lpstr>
      <vt:lpstr>Βασικές Έννοιες</vt:lpstr>
      <vt:lpstr>Το κλασικό μοντέλο αναζήτησης (search model)</vt:lpstr>
      <vt:lpstr>Αποτελεσματικότητα</vt:lpstr>
      <vt:lpstr>Βασικές έννοιες</vt:lpstr>
      <vt:lpstr>Βασικά Βήματα</vt:lpstr>
      <vt:lpstr>Για να δούμε τα βασικά …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PowerPoint Presentation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Παράδειγμα: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Ακόμα</vt:lpstr>
      <vt:lpstr>PowerPoint Presentation</vt:lpstr>
      <vt:lpstr>Ανάκτηση Πληροφορίας vs Βάσεις Δεδομένων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1381</cp:revision>
  <cp:lastPrinted>2009-09-22T15:48:09Z</cp:lastPrinted>
  <dcterms:created xsi:type="dcterms:W3CDTF">2009-09-21T23:46:17Z</dcterms:created>
  <dcterms:modified xsi:type="dcterms:W3CDTF">2019-02-26T11:42:27Z</dcterms:modified>
</cp:coreProperties>
</file>